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66" r:id="rId4"/>
    <p:sldId id="271" r:id="rId5"/>
    <p:sldId id="267" r:id="rId6"/>
    <p:sldId id="268" r:id="rId7"/>
    <p:sldId id="258" r:id="rId8"/>
    <p:sldId id="264" r:id="rId9"/>
    <p:sldId id="269" r:id="rId10"/>
    <p:sldId id="272" r:id="rId11"/>
    <p:sldId id="260"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1" d="100"/>
          <a:sy n="81"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rämäki Elisa" userId="6315d25d-6faa-4e68-88de-4ac9a7e4f7f5" providerId="ADAL" clId="{8193CE91-E5BE-4A7A-8232-652A6C93C98F}"/>
    <pc:docChg chg="custSel modSld">
      <pc:chgData name="Perämäki Elisa" userId="6315d25d-6faa-4e68-88de-4ac9a7e4f7f5" providerId="ADAL" clId="{8193CE91-E5BE-4A7A-8232-652A6C93C98F}" dt="2023-08-07T17:09:41.948" v="605" actId="20577"/>
      <pc:docMkLst>
        <pc:docMk/>
      </pc:docMkLst>
      <pc:sldChg chg="modSp mod">
        <pc:chgData name="Perämäki Elisa" userId="6315d25d-6faa-4e68-88de-4ac9a7e4f7f5" providerId="ADAL" clId="{8193CE91-E5BE-4A7A-8232-652A6C93C98F}" dt="2023-08-07T17:09:41.948" v="605" actId="20577"/>
        <pc:sldMkLst>
          <pc:docMk/>
          <pc:sldMk cId="3726613710" sldId="269"/>
        </pc:sldMkLst>
        <pc:spChg chg="mod">
          <ac:chgData name="Perämäki Elisa" userId="6315d25d-6faa-4e68-88de-4ac9a7e4f7f5" providerId="ADAL" clId="{8193CE91-E5BE-4A7A-8232-652A6C93C98F}" dt="2023-08-07T17:00:57.241" v="3" actId="20577"/>
          <ac:spMkLst>
            <pc:docMk/>
            <pc:sldMk cId="3726613710" sldId="269"/>
            <ac:spMk id="2" creationId="{E8A377B7-8D70-44CD-A3C5-1073406036B7}"/>
          </ac:spMkLst>
        </pc:spChg>
        <pc:spChg chg="mod">
          <ac:chgData name="Perämäki Elisa" userId="6315d25d-6faa-4e68-88de-4ac9a7e4f7f5" providerId="ADAL" clId="{8193CE91-E5BE-4A7A-8232-652A6C93C98F}" dt="2023-08-07T17:09:41.948" v="605" actId="20577"/>
          <ac:spMkLst>
            <pc:docMk/>
            <pc:sldMk cId="3726613710" sldId="269"/>
            <ac:spMk id="3" creationId="{A1D2579A-E566-48D0-B850-C589BF1EC05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i-FI"/>
              <a:t>Muokkaa perustyyl. napsautt.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i-FI"/>
              <a:t>Muokkaa perustyyl. napsautt.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perustyyl. napsautt.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i-FI"/>
              <a:t>Muokkaa perustyyl. napsautt.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i-FI"/>
              <a:t>Muokkaa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i-FI"/>
              <a:t>Muokkaa perustyyl. napsautt.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i-FI"/>
              <a:t>Muokkaa perustyyl. napsautt.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perustyyl. napsautt.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i-FI"/>
              <a:t>Muokkaa perustyyl. napsautt.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42A54C80-263E-416B-A8E0-580EDEADCBDC}" type="datetimeFigureOut">
              <a:rPr lang="en-US" dirty="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i-FI"/>
              <a:t>Muokkaa perustyyl. napsautt.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dirty="0"/>
              <a:pPr/>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i-FI"/>
              <a:t>Muokkaa perustyyl. napsautt.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70A58B0-CC71-4300-9B73-2E685CD146FB}"/>
              </a:ext>
            </a:extLst>
          </p:cNvPr>
          <p:cNvSpPr>
            <a:spLocks noGrp="1"/>
          </p:cNvSpPr>
          <p:nvPr>
            <p:ph type="ctrTitle"/>
          </p:nvPr>
        </p:nvSpPr>
        <p:spPr>
          <a:xfrm>
            <a:off x="970547" y="2404534"/>
            <a:ext cx="9248274" cy="1646302"/>
          </a:xfrm>
        </p:spPr>
        <p:txBody>
          <a:bodyPr/>
          <a:lstStyle/>
          <a:p>
            <a:r>
              <a:rPr lang="fi-FI" dirty="0"/>
              <a:t>Tasa-arvo ja yhdenvertaisuussuunnitelma</a:t>
            </a:r>
          </a:p>
        </p:txBody>
      </p:sp>
      <p:sp>
        <p:nvSpPr>
          <p:cNvPr id="3" name="Alaotsikko 2">
            <a:extLst>
              <a:ext uri="{FF2B5EF4-FFF2-40B4-BE49-F238E27FC236}">
                <a16:creationId xmlns:a16="http://schemas.microsoft.com/office/drawing/2014/main" id="{E8883891-FEC3-47AE-A19B-0BD28DC22E40}"/>
              </a:ext>
            </a:extLst>
          </p:cNvPr>
          <p:cNvSpPr>
            <a:spLocks noGrp="1"/>
          </p:cNvSpPr>
          <p:nvPr>
            <p:ph type="subTitle" idx="1"/>
          </p:nvPr>
        </p:nvSpPr>
        <p:spPr/>
        <p:txBody>
          <a:bodyPr/>
          <a:lstStyle/>
          <a:p>
            <a:r>
              <a:rPr lang="fi-FI" dirty="0"/>
              <a:t>Niemenrannan ja Salonpään kouluissa </a:t>
            </a:r>
          </a:p>
        </p:txBody>
      </p:sp>
    </p:spTree>
    <p:extLst>
      <p:ext uri="{BB962C8B-B14F-4D97-AF65-F5344CB8AC3E}">
        <p14:creationId xmlns:p14="http://schemas.microsoft.com/office/powerpoint/2010/main" val="2309743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31E044-B18A-4A95-A425-645443328ED2}"/>
              </a:ext>
            </a:extLst>
          </p:cNvPr>
          <p:cNvSpPr>
            <a:spLocks noGrp="1"/>
          </p:cNvSpPr>
          <p:nvPr>
            <p:ph type="title"/>
          </p:nvPr>
        </p:nvSpPr>
        <p:spPr/>
        <p:txBody>
          <a:bodyPr/>
          <a:lstStyle/>
          <a:p>
            <a:r>
              <a:rPr lang="fi-FI" dirty="0"/>
              <a:t>Toimenpiteet vuosittain</a:t>
            </a:r>
          </a:p>
        </p:txBody>
      </p:sp>
      <p:sp>
        <p:nvSpPr>
          <p:cNvPr id="3" name="Sisällön paikkamerkki 2">
            <a:extLst>
              <a:ext uri="{FF2B5EF4-FFF2-40B4-BE49-F238E27FC236}">
                <a16:creationId xmlns:a16="http://schemas.microsoft.com/office/drawing/2014/main" id="{ECBE4C2F-EC47-49A4-8874-EE3340C69CAB}"/>
              </a:ext>
            </a:extLst>
          </p:cNvPr>
          <p:cNvSpPr>
            <a:spLocks noGrp="1"/>
          </p:cNvSpPr>
          <p:nvPr>
            <p:ph idx="1"/>
          </p:nvPr>
        </p:nvSpPr>
        <p:spPr/>
        <p:txBody>
          <a:bodyPr>
            <a:normAutofit fontScale="92500" lnSpcReduction="20000"/>
          </a:bodyPr>
          <a:lstStyle/>
          <a:p>
            <a:pPr lvl="1"/>
            <a:r>
              <a:rPr lang="fi-FI" dirty="0"/>
              <a:t>Käytännön arjen kohtaamiset (oppilas-oppilas, oppilas-aikuinen ja aikuinen-aikuinen) ovat tärkein asia! Jokainen panostaa tähän!</a:t>
            </a:r>
          </a:p>
          <a:p>
            <a:pPr lvl="1"/>
            <a:r>
              <a:rPr lang="fi-FI" dirty="0"/>
              <a:t>Jokaisella luokalla on käytössä oman luokan tunnit (</a:t>
            </a:r>
            <a:r>
              <a:rPr lang="fi-FI" dirty="0" err="1"/>
              <a:t>ryhmäyttäminen</a:t>
            </a:r>
            <a:r>
              <a:rPr lang="fi-FI" dirty="0"/>
              <a:t>, tunne- ja turvataidot </a:t>
            </a:r>
            <a:r>
              <a:rPr lang="fi-FI" dirty="0" err="1"/>
              <a:t>yms</a:t>
            </a:r>
            <a:r>
              <a:rPr lang="fi-FI" dirty="0"/>
              <a:t>). Tuntiin käytettävä aika otetaan kaikista oppiaineista noin 1krt/vko.</a:t>
            </a:r>
          </a:p>
          <a:p>
            <a:pPr lvl="1"/>
            <a:r>
              <a:rPr lang="fi-FI" dirty="0"/>
              <a:t>Johtoryhmä käy läpi suunnitelman joka kevät</a:t>
            </a:r>
          </a:p>
          <a:p>
            <a:pPr lvl="1"/>
            <a:r>
              <a:rPr lang="fi-FI" dirty="0"/>
              <a:t>Toteutusta ja suunnitelmaa arvioidaan ja kehitetään kevään arviointi-</a:t>
            </a:r>
            <a:r>
              <a:rPr lang="fi-FI" dirty="0" err="1"/>
              <a:t>vesossa</a:t>
            </a:r>
            <a:endParaRPr lang="fi-FI" dirty="0"/>
          </a:p>
          <a:p>
            <a:pPr lvl="1"/>
            <a:r>
              <a:rPr lang="fi-FI" dirty="0"/>
              <a:t>Tunne- ja turvataitovastaavat päivittävät aiheeseen liittyviä materiaaleja </a:t>
            </a:r>
            <a:r>
              <a:rPr lang="fi-FI" dirty="0" err="1"/>
              <a:t>sharepointtiin</a:t>
            </a:r>
            <a:r>
              <a:rPr lang="fi-FI" dirty="0"/>
              <a:t> (jaottelu luokka-asteittain)</a:t>
            </a:r>
          </a:p>
          <a:p>
            <a:pPr lvl="1"/>
            <a:r>
              <a:rPr lang="fi-FI" dirty="0"/>
              <a:t>Aiheen ja suunnitelman läpikäyminen oppilaskunnassa</a:t>
            </a:r>
          </a:p>
          <a:p>
            <a:pPr lvl="1"/>
            <a:r>
              <a:rPr lang="fi-FI" dirty="0"/>
              <a:t>Käytännön toiminta (esim. Lucia-kulkue, tyttö-poika-järjestys, värivaihtoehdot </a:t>
            </a:r>
            <a:r>
              <a:rPr lang="fi-FI" dirty="0" err="1"/>
              <a:t>yms</a:t>
            </a:r>
            <a:r>
              <a:rPr lang="fi-FI" dirty="0"/>
              <a:t> </a:t>
            </a:r>
            <a:r>
              <a:rPr lang="fi-FI" dirty="0" err="1"/>
              <a:t>yms</a:t>
            </a:r>
            <a:r>
              <a:rPr lang="fi-FI" dirty="0"/>
              <a:t>)</a:t>
            </a:r>
          </a:p>
          <a:p>
            <a:pPr lvl="1"/>
            <a:r>
              <a:rPr lang="fi-FI" dirty="0"/>
              <a:t>Kouluterveyskysely tehdään joka toinen vuosi ja sen tulosten pohjalta kehitetään toimintaa; koulun toiminta, oppilashuoltoryhmän toiminta, tiedotus koteihin sekä kotien ja oppilaiden osallistaminen.</a:t>
            </a:r>
          </a:p>
          <a:p>
            <a:pPr lvl="1"/>
            <a:r>
              <a:rPr lang="fi-FI" dirty="0"/>
              <a:t>Käytännön toteutuksen seuranta ja suunnitelman päivitys tarvittaessa (</a:t>
            </a:r>
            <a:r>
              <a:rPr lang="fi-FI" dirty="0" err="1"/>
              <a:t>väh</a:t>
            </a:r>
            <a:r>
              <a:rPr lang="fi-FI" dirty="0"/>
              <a:t>. kolmen vuoden välein)</a:t>
            </a:r>
          </a:p>
          <a:p>
            <a:endParaRPr lang="fi-FI" dirty="0"/>
          </a:p>
        </p:txBody>
      </p:sp>
    </p:spTree>
    <p:extLst>
      <p:ext uri="{BB962C8B-B14F-4D97-AF65-F5344CB8AC3E}">
        <p14:creationId xmlns:p14="http://schemas.microsoft.com/office/powerpoint/2010/main" val="3115761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6D331FA-2B42-4D59-BCB6-2DBEF3F3B05F}"/>
              </a:ext>
            </a:extLst>
          </p:cNvPr>
          <p:cNvSpPr>
            <a:spLocks noGrp="1"/>
          </p:cNvSpPr>
          <p:nvPr>
            <p:ph type="title"/>
          </p:nvPr>
        </p:nvSpPr>
        <p:spPr/>
        <p:txBody>
          <a:bodyPr/>
          <a:lstStyle/>
          <a:p>
            <a:r>
              <a:rPr lang="fi-FI" dirty="0"/>
              <a:t>Toimintamallit</a:t>
            </a:r>
          </a:p>
        </p:txBody>
      </p:sp>
      <p:pic>
        <p:nvPicPr>
          <p:cNvPr id="5" name="Sisällön paikkamerkki 4">
            <a:extLst>
              <a:ext uri="{FF2B5EF4-FFF2-40B4-BE49-F238E27FC236}">
                <a16:creationId xmlns:a16="http://schemas.microsoft.com/office/drawing/2014/main" id="{A3B7C6CD-5941-4635-87CC-7EA1FF882083}"/>
              </a:ext>
            </a:extLst>
          </p:cNvPr>
          <p:cNvPicPr>
            <a:picLocks noGrp="1" noChangeAspect="1"/>
          </p:cNvPicPr>
          <p:nvPr>
            <p:ph idx="1"/>
          </p:nvPr>
        </p:nvPicPr>
        <p:blipFill>
          <a:blip r:embed="rId2"/>
          <a:stretch>
            <a:fillRect/>
          </a:stretch>
        </p:blipFill>
        <p:spPr>
          <a:xfrm>
            <a:off x="677334" y="1168924"/>
            <a:ext cx="8596668" cy="5326144"/>
          </a:xfrm>
        </p:spPr>
      </p:pic>
    </p:spTree>
    <p:extLst>
      <p:ext uri="{BB962C8B-B14F-4D97-AF65-F5344CB8AC3E}">
        <p14:creationId xmlns:p14="http://schemas.microsoft.com/office/powerpoint/2010/main" val="2703478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39C6C3-B979-4E3A-B322-67112C092874}"/>
              </a:ext>
            </a:extLst>
          </p:cNvPr>
          <p:cNvSpPr>
            <a:spLocks noGrp="1"/>
          </p:cNvSpPr>
          <p:nvPr>
            <p:ph type="title"/>
          </p:nvPr>
        </p:nvSpPr>
        <p:spPr/>
        <p:txBody>
          <a:bodyPr/>
          <a:lstStyle/>
          <a:p>
            <a:r>
              <a:rPr lang="fi-FI" dirty="0"/>
              <a:t>Arviointi</a:t>
            </a:r>
          </a:p>
        </p:txBody>
      </p:sp>
      <p:sp>
        <p:nvSpPr>
          <p:cNvPr id="3" name="Sisällön paikkamerkki 2">
            <a:extLst>
              <a:ext uri="{FF2B5EF4-FFF2-40B4-BE49-F238E27FC236}">
                <a16:creationId xmlns:a16="http://schemas.microsoft.com/office/drawing/2014/main" id="{B8FB9C27-BAB5-4538-917C-3D6FF13DBFDD}"/>
              </a:ext>
            </a:extLst>
          </p:cNvPr>
          <p:cNvSpPr>
            <a:spLocks noGrp="1"/>
          </p:cNvSpPr>
          <p:nvPr>
            <p:ph idx="1"/>
          </p:nvPr>
        </p:nvSpPr>
        <p:spPr/>
        <p:txBody>
          <a:bodyPr/>
          <a:lstStyle/>
          <a:p>
            <a:r>
              <a:rPr lang="fi-FI" dirty="0"/>
              <a:t>Kevään </a:t>
            </a:r>
            <a:r>
              <a:rPr lang="fi-FI" dirty="0" err="1"/>
              <a:t>arviointiveso</a:t>
            </a:r>
            <a:r>
              <a:rPr lang="fi-FI" dirty="0"/>
              <a:t> ja/tai muut </a:t>
            </a:r>
            <a:r>
              <a:rPr lang="fi-FI"/>
              <a:t>henkilökunnan kokoukset</a:t>
            </a:r>
            <a:endParaRPr lang="fi-FI" dirty="0"/>
          </a:p>
          <a:p>
            <a:r>
              <a:rPr lang="fi-FI" dirty="0"/>
              <a:t>Johtoryhmän kokoukset</a:t>
            </a:r>
          </a:p>
          <a:p>
            <a:r>
              <a:rPr lang="fi-FI" dirty="0"/>
              <a:t>Oppilaskunnan kokoukset</a:t>
            </a:r>
          </a:p>
          <a:p>
            <a:r>
              <a:rPr lang="fi-FI" dirty="0"/>
              <a:t>Vanhempaintoimikunta</a:t>
            </a:r>
          </a:p>
        </p:txBody>
      </p:sp>
    </p:spTree>
    <p:extLst>
      <p:ext uri="{BB962C8B-B14F-4D97-AF65-F5344CB8AC3E}">
        <p14:creationId xmlns:p14="http://schemas.microsoft.com/office/powerpoint/2010/main" val="3532465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44A3E33-E225-4F42-992D-37120C186921}"/>
              </a:ext>
            </a:extLst>
          </p:cNvPr>
          <p:cNvSpPr>
            <a:spLocks noGrp="1"/>
          </p:cNvSpPr>
          <p:nvPr>
            <p:ph type="title"/>
          </p:nvPr>
        </p:nvSpPr>
        <p:spPr/>
        <p:txBody>
          <a:bodyPr/>
          <a:lstStyle/>
          <a:p>
            <a:r>
              <a:rPr lang="fi-FI" dirty="0"/>
              <a:t>Johdanto</a:t>
            </a:r>
          </a:p>
        </p:txBody>
      </p:sp>
      <p:sp>
        <p:nvSpPr>
          <p:cNvPr id="3" name="Sisällön paikkamerkki 2">
            <a:extLst>
              <a:ext uri="{FF2B5EF4-FFF2-40B4-BE49-F238E27FC236}">
                <a16:creationId xmlns:a16="http://schemas.microsoft.com/office/drawing/2014/main" id="{6B060F85-A2F3-42F8-8C62-351D15310315}"/>
              </a:ext>
            </a:extLst>
          </p:cNvPr>
          <p:cNvSpPr>
            <a:spLocks noGrp="1"/>
          </p:cNvSpPr>
          <p:nvPr>
            <p:ph idx="1"/>
          </p:nvPr>
        </p:nvSpPr>
        <p:spPr/>
        <p:txBody>
          <a:bodyPr>
            <a:normAutofit fontScale="62500" lnSpcReduction="20000"/>
          </a:bodyPr>
          <a:lstStyle/>
          <a:p>
            <a:pPr algn="just" fontAlgn="base"/>
            <a:r>
              <a:rPr lang="fi-FI" dirty="0"/>
              <a:t>”Oulun sivistys- ja kulttuuripalveluiden toiminnassa yhteinen lähtökohta on lasten ja nuorten yhdenvertaisuus ja tasa-arvo. Tasavertaisuuden periaatteet ovat tärkeitä kaikkien lapsi- ja nuorisoryhmien toiminnassa. Jokaiselle kouluyhteisön jäsenelle tulee tarjota yhdenvertaiset mahdollisuudet osallistua koulun toimintaan ja edistää elämäänsä. Oppiva yhteisö mahdollistaa osallisuuden ja aidot vaikutusmahdollisuudet. Yhdenvertaisuutta edistämällä voidaan ehkäistä syrjintää, lisätä ymmärrystä moninaisuutta kohtaan ja ennen kaikkea lisätä kaikkien kouluyhteisön jäsenten hyvinvointia.” (Oulun kaupungin opetussuunnitelma, luku 4) </a:t>
            </a:r>
          </a:p>
          <a:p>
            <a:pPr algn="just" fontAlgn="base"/>
            <a:endParaRPr lang="fi-FI" dirty="0"/>
          </a:p>
          <a:p>
            <a:pPr algn="just" fontAlgn="base"/>
            <a:r>
              <a:rPr lang="fi-FI" dirty="0"/>
              <a:t>Yhdenvertaisuus-lain mukaan yhdenvertaisuudella tarkoitetaan sitä, että kaikki ihmiset ovat samanarvoisia riippumatta heidän sukupuolestaan, iästään, etnisestä tai kansallisesta alkuperästään, kansalaisuudestaan, kielestään, uskonnostaan ja vakaumuksestaan, mielipiteestään, vammastaan, terveydentilastaan, seksuaalisesta suuntautumisestaan tai muusta henkilöön liittyvästä syystä. Oikeudenmukaisessa yhteiskunnassa henkilöön liittyvät tekijät, kuten syntyperä tai ihonväri, eivät saisi vaikuttaa ihmisten mahdollisuuksiin päästä koulutukseen, saada työtä ja erilaisia palveluja - perusoikeudet kuuluvat kaikille. </a:t>
            </a:r>
          </a:p>
          <a:p>
            <a:pPr algn="just" fontAlgn="base"/>
            <a:r>
              <a:rPr lang="fi-FI" dirty="0"/>
              <a:t>Tasa-arvo-lain tarkoituksena estää sukupuoleen perustuva syrjintä ja edistää naisten ja miesten välistä tasa-arvoa sekä parantaa naisten asemaa. Lain tarkoituksena on myös estää sukupuoli-identiteettiin tai sukupuolen ilmaisuun perustuva syrjintä. </a:t>
            </a:r>
          </a:p>
          <a:p>
            <a:pPr algn="just" fontAlgn="base"/>
            <a:endParaRPr lang="fi-FI" dirty="0"/>
          </a:p>
          <a:p>
            <a:pPr algn="just" fontAlgn="base"/>
            <a:r>
              <a:rPr lang="fi-FI" dirty="0"/>
              <a:t>Tässä toiminnallisessa tasa-arvo- ja yhdenvertaisuussuunnitelmassa kuvataan koulumme tasa-arvon ja yhdenvertaisuuden toteutumisen nykytilaa sekä asetetaan kehittämiskohteita sekä niille toimenpiteitä lukuvuosille 2022-2025. </a:t>
            </a:r>
          </a:p>
          <a:p>
            <a:endParaRPr lang="fi-FI" dirty="0"/>
          </a:p>
        </p:txBody>
      </p:sp>
    </p:spTree>
    <p:extLst>
      <p:ext uri="{BB962C8B-B14F-4D97-AF65-F5344CB8AC3E}">
        <p14:creationId xmlns:p14="http://schemas.microsoft.com/office/powerpoint/2010/main" val="2234512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05C776-3D75-4885-B3AA-0B76B40C3574}"/>
              </a:ext>
            </a:extLst>
          </p:cNvPr>
          <p:cNvSpPr>
            <a:spLocks noGrp="1"/>
          </p:cNvSpPr>
          <p:nvPr>
            <p:ph type="title"/>
          </p:nvPr>
        </p:nvSpPr>
        <p:spPr/>
        <p:txBody>
          <a:bodyPr/>
          <a:lstStyle/>
          <a:p>
            <a:r>
              <a:rPr lang="fi-FI" dirty="0"/>
              <a:t>Nykytilan kartoitus; oppilaat/koti</a:t>
            </a:r>
          </a:p>
        </p:txBody>
      </p:sp>
      <p:sp>
        <p:nvSpPr>
          <p:cNvPr id="3" name="Sisällön paikkamerkki 2">
            <a:extLst>
              <a:ext uri="{FF2B5EF4-FFF2-40B4-BE49-F238E27FC236}">
                <a16:creationId xmlns:a16="http://schemas.microsoft.com/office/drawing/2014/main" id="{28BFF0F2-AC56-441B-AC8B-5312D62CF9C2}"/>
              </a:ext>
            </a:extLst>
          </p:cNvPr>
          <p:cNvSpPr>
            <a:spLocks noGrp="1"/>
          </p:cNvSpPr>
          <p:nvPr>
            <p:ph idx="1"/>
          </p:nvPr>
        </p:nvSpPr>
        <p:spPr/>
        <p:txBody>
          <a:bodyPr>
            <a:normAutofit fontScale="85000" lnSpcReduction="10000"/>
          </a:bodyPr>
          <a:lstStyle/>
          <a:p>
            <a:r>
              <a:rPr lang="fi-FI" dirty="0"/>
              <a:t>Kouluterveyskysely tehdään joka toinen vuosi ja sen tulosten pohjalta kehitetään toimintaa; koulun toiminta, oppilashuoltoryhmän toiminta, tiedotus koteihin sekä kotien ja oppilaiden osallistaminen.</a:t>
            </a:r>
          </a:p>
          <a:p>
            <a:r>
              <a:rPr lang="fi-FI" dirty="0"/>
              <a:t>Kiusaamiskyselyn yhteydessä oppilailta kysyttiin tasa-arvoon ja yhdenvertaisuuteen liittyviä kysymyksiä.</a:t>
            </a:r>
          </a:p>
          <a:p>
            <a:r>
              <a:rPr lang="fi-FI" dirty="0"/>
              <a:t>Oppilaat tekevät kiusaamiskyselyn kotona vanhemman kanssa.</a:t>
            </a:r>
          </a:p>
          <a:p>
            <a:r>
              <a:rPr lang="fi-FI" dirty="0"/>
              <a:t>Kysely tehtiin vuoden 2021 syksyllä ensimmäistä kertaa sähköisenä, joka yllättäen heikensi vastausprosenttia. </a:t>
            </a:r>
          </a:p>
          <a:p>
            <a:r>
              <a:rPr lang="fi-FI" dirty="0"/>
              <a:t>Aiemmin kysely tehtiin paperiversiona, jolloin vastausprosentti oli molemmissa yksiköissä reilusti yli 90%. Sähköisen kyselyn vastausprosentit olivat NR: 56,3% ja SP:56,3%.</a:t>
            </a:r>
          </a:p>
          <a:p>
            <a:r>
              <a:rPr lang="fi-FI" dirty="0"/>
              <a:t>Kyselyn tulokset on käsitelty henkilökunnan kesken ja luokissa oppilaiden kanssa.</a:t>
            </a:r>
          </a:p>
          <a:p>
            <a:r>
              <a:rPr lang="fi-FI" dirty="0"/>
              <a:t>Kysely tehdään jatkossakin sähköisenä, mutta varmistetaan vastaaminen opettajalle palautettavalla paperilla; Olemme vastanneet kiusaamiskyselyyn (kyllä/ei) ja vanhemman allekirjoitus. Liitteeksi saate asian tärkeydestä.</a:t>
            </a:r>
          </a:p>
          <a:p>
            <a:endParaRPr lang="fi-FI" dirty="0"/>
          </a:p>
        </p:txBody>
      </p:sp>
    </p:spTree>
    <p:extLst>
      <p:ext uri="{BB962C8B-B14F-4D97-AF65-F5344CB8AC3E}">
        <p14:creationId xmlns:p14="http://schemas.microsoft.com/office/powerpoint/2010/main" val="2484252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0008990-DED2-4A23-968F-562D06D6CFA2}"/>
              </a:ext>
            </a:extLst>
          </p:cNvPr>
          <p:cNvSpPr>
            <a:spLocks noGrp="1"/>
          </p:cNvSpPr>
          <p:nvPr>
            <p:ph type="title"/>
          </p:nvPr>
        </p:nvSpPr>
        <p:spPr/>
        <p:txBody>
          <a:bodyPr>
            <a:normAutofit fontScale="90000"/>
          </a:bodyPr>
          <a:lstStyle/>
          <a:p>
            <a:r>
              <a:rPr lang="fi-FI" dirty="0"/>
              <a:t>Tasa-arvoon ja yhdenvertaisuuteen liittyvät kysymykset kiusaamiskyselyn yhteydessä </a:t>
            </a:r>
          </a:p>
        </p:txBody>
      </p:sp>
      <p:sp>
        <p:nvSpPr>
          <p:cNvPr id="3" name="Sisällön paikkamerkki 2">
            <a:extLst>
              <a:ext uri="{FF2B5EF4-FFF2-40B4-BE49-F238E27FC236}">
                <a16:creationId xmlns:a16="http://schemas.microsoft.com/office/drawing/2014/main" id="{8D8FA6FC-54A1-4DFE-9F4C-4EF3A4A3FEFD}"/>
              </a:ext>
            </a:extLst>
          </p:cNvPr>
          <p:cNvSpPr>
            <a:spLocks noGrp="1"/>
          </p:cNvSpPr>
          <p:nvPr>
            <p:ph idx="1"/>
          </p:nvPr>
        </p:nvSpPr>
        <p:spPr/>
        <p:txBody>
          <a:bodyPr/>
          <a:lstStyle/>
          <a:p>
            <a:r>
              <a:rPr lang="fi-FI" b="1" i="0" dirty="0">
                <a:solidFill>
                  <a:srgbClr val="000000"/>
                </a:solidFill>
                <a:effectLst/>
                <a:latin typeface="Segoe UI Semibold" panose="020B0702040204020203" pitchFamily="34" charset="0"/>
              </a:rPr>
              <a:t>Koulussamme kaikkia kohdellaan samanarvoisesti/samalla tavalla. (kyllä/ei)</a:t>
            </a:r>
          </a:p>
          <a:p>
            <a:r>
              <a:rPr lang="fi-FI" b="1" i="0" dirty="0">
                <a:solidFill>
                  <a:srgbClr val="000000"/>
                </a:solidFill>
                <a:effectLst/>
                <a:latin typeface="Segoe UI Semibold" panose="020B0702040204020203" pitchFamily="34" charset="0"/>
              </a:rPr>
              <a:t>Jos vastasit edelliseen kohtaan ei, missä asioissa kohdellaan eri tavalla?</a:t>
            </a:r>
          </a:p>
          <a:p>
            <a:r>
              <a:rPr lang="fi-FI" b="1" i="0" dirty="0">
                <a:solidFill>
                  <a:srgbClr val="000000"/>
                </a:solidFill>
                <a:effectLst/>
                <a:latin typeface="Segoe UI Semibold" panose="020B0702040204020203" pitchFamily="34" charset="0"/>
              </a:rPr>
              <a:t>Koulussamme jokainen saa olla oma itsensä. (kyllä/ei)</a:t>
            </a:r>
            <a:endParaRPr lang="fi-FI" b="1" dirty="0">
              <a:solidFill>
                <a:srgbClr val="000000"/>
              </a:solidFill>
              <a:latin typeface="Segoe UI Semibold" panose="020B0702040204020203" pitchFamily="34" charset="0"/>
            </a:endParaRPr>
          </a:p>
          <a:p>
            <a:r>
              <a:rPr lang="fi-FI" b="1" i="0" dirty="0">
                <a:solidFill>
                  <a:srgbClr val="000000"/>
                </a:solidFill>
                <a:effectLst/>
                <a:latin typeface="Segoe UI Semibold" panose="020B0702040204020203" pitchFamily="34" charset="0"/>
              </a:rPr>
              <a:t>Jos vastasit edelliseen kohtaan ei, miten se näkyy?</a:t>
            </a:r>
          </a:p>
          <a:p>
            <a:r>
              <a:rPr lang="fi-FI" b="1" i="0" dirty="0">
                <a:solidFill>
                  <a:srgbClr val="000000"/>
                </a:solidFill>
                <a:effectLst/>
                <a:latin typeface="Segoe UI Semibold" panose="020B0702040204020203" pitchFamily="34" charset="0"/>
              </a:rPr>
              <a:t>Oletko kokenut syrjintää koulussa? (kyllä/ei)</a:t>
            </a:r>
            <a:endParaRPr lang="fi-FI" b="1" dirty="0">
              <a:solidFill>
                <a:srgbClr val="000000"/>
              </a:solidFill>
              <a:latin typeface="Segoe UI Semibold" panose="020B0702040204020203" pitchFamily="34" charset="0"/>
            </a:endParaRPr>
          </a:p>
          <a:p>
            <a:r>
              <a:rPr lang="fi-FI" b="1" i="0" dirty="0">
                <a:solidFill>
                  <a:srgbClr val="000000"/>
                </a:solidFill>
                <a:effectLst/>
                <a:latin typeface="Segoe UI Semibold" panose="020B0702040204020203" pitchFamily="34" charset="0"/>
              </a:rPr>
              <a:t>Jos vastasit edelliseen kohtaan kyllä, valitse alla olevista vaihtoehdoista ne syyt, joista oletat syrjinnän johtuvan? (sukupuoli, terveydentila tai vamma, ikä, uskonto, ihonväri/syntyperä, perhetilanne, ulkonäkö, taidot tai muu) </a:t>
            </a:r>
          </a:p>
          <a:p>
            <a:r>
              <a:rPr lang="fi-FI" b="1" i="0" dirty="0">
                <a:solidFill>
                  <a:srgbClr val="000000"/>
                </a:solidFill>
                <a:effectLst/>
                <a:latin typeface="Segoe UI Semibold" panose="020B0702040204020203" pitchFamily="34" charset="0"/>
              </a:rPr>
              <a:t>Jos valitsit edellisessä kohdassa vaihtoehdon muu, niin mikä syy on?</a:t>
            </a:r>
            <a:endParaRPr lang="fi-FI" b="1" dirty="0">
              <a:solidFill>
                <a:srgbClr val="000000"/>
              </a:solidFill>
              <a:latin typeface="Segoe UI Semibold" panose="020B0702040204020203" pitchFamily="34" charset="0"/>
            </a:endParaRPr>
          </a:p>
          <a:p>
            <a:r>
              <a:rPr lang="fi-FI" b="1" i="0" dirty="0">
                <a:solidFill>
                  <a:srgbClr val="000000"/>
                </a:solidFill>
                <a:effectLst/>
                <a:latin typeface="Segoe UI Semibold" panose="020B0702040204020203" pitchFamily="34" charset="0"/>
              </a:rPr>
              <a:t>Haluatko sanoa jotain muuta?</a:t>
            </a:r>
            <a:endParaRPr lang="fi-FI" dirty="0"/>
          </a:p>
        </p:txBody>
      </p:sp>
    </p:spTree>
    <p:extLst>
      <p:ext uri="{BB962C8B-B14F-4D97-AF65-F5344CB8AC3E}">
        <p14:creationId xmlns:p14="http://schemas.microsoft.com/office/powerpoint/2010/main" val="334895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473AA8-EDFD-4056-841B-C4DD7394CD72}"/>
              </a:ext>
            </a:extLst>
          </p:cNvPr>
          <p:cNvSpPr>
            <a:spLocks noGrp="1"/>
          </p:cNvSpPr>
          <p:nvPr>
            <p:ph type="title"/>
          </p:nvPr>
        </p:nvSpPr>
        <p:spPr/>
        <p:txBody>
          <a:bodyPr/>
          <a:lstStyle/>
          <a:p>
            <a:r>
              <a:rPr lang="fi-FI" dirty="0"/>
              <a:t>Kyselyn tuloksia</a:t>
            </a:r>
          </a:p>
        </p:txBody>
      </p:sp>
      <p:sp>
        <p:nvSpPr>
          <p:cNvPr id="3" name="Sisällön paikkamerkki 2">
            <a:extLst>
              <a:ext uri="{FF2B5EF4-FFF2-40B4-BE49-F238E27FC236}">
                <a16:creationId xmlns:a16="http://schemas.microsoft.com/office/drawing/2014/main" id="{4F4D6A0F-311E-4D5F-A49E-654B8D43329C}"/>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fi-FI" dirty="0"/>
              <a:t>Kyselyssä vastanneiden oppilaiden mielestä tasa-arvo ja yhdenvertaisuusasiat ovat koulussamme hyvin.</a:t>
            </a:r>
          </a:p>
          <a:p>
            <a:pPr>
              <a:buFont typeface="Wingdings" panose="05000000000000000000" pitchFamily="2" charset="2"/>
              <a:buChar char="Ø"/>
            </a:pPr>
            <a:r>
              <a:rPr lang="fi-FI" dirty="0"/>
              <a:t>Vain muutama oppilas oli sitä mieltä, että kaikkia oppilaita ei kohdella samanarvoisesti.</a:t>
            </a:r>
          </a:p>
          <a:p>
            <a:pPr marL="400050" lvl="1" indent="0">
              <a:buNone/>
            </a:pPr>
            <a:r>
              <a:rPr lang="fi-FI" dirty="0"/>
              <a:t>”Välillä tuntuu, että tyttöjä kohdellaan paremmin kuin poikia. Esim. tyttöjä uskotaan ennemmin kuin poikia.”</a:t>
            </a:r>
          </a:p>
          <a:p>
            <a:pPr marL="400050" lvl="1" indent="0">
              <a:buNone/>
            </a:pPr>
            <a:r>
              <a:rPr lang="fi-FI" dirty="0"/>
              <a:t>”Samasta asiasta voidaan rangaista toista oppilasta eri lailla kuin toista, vaikka molemmat olisivat tehneet saman asian.”</a:t>
            </a:r>
          </a:p>
          <a:p>
            <a:pPr>
              <a:buFont typeface="Wingdings" panose="05000000000000000000" pitchFamily="2" charset="2"/>
              <a:buChar char="Ø"/>
            </a:pPr>
            <a:r>
              <a:rPr lang="fi-FI" dirty="0"/>
              <a:t>Muutama oppilas oli kokenut syrjintää muiden oppilaiden taholta.</a:t>
            </a:r>
          </a:p>
          <a:p>
            <a:pPr marL="400050" lvl="1" indent="0">
              <a:buNone/>
            </a:pPr>
            <a:r>
              <a:rPr lang="fi-FI" dirty="0"/>
              <a:t>”Porukoituminen tyttöjen välillä. Ei haluta samaan pöytään istumaan yms.”</a:t>
            </a:r>
          </a:p>
          <a:p>
            <a:pPr marL="400050" lvl="1" indent="0">
              <a:buNone/>
            </a:pPr>
            <a:r>
              <a:rPr lang="fi-FI" dirty="0"/>
              <a:t>”Jotkut joutuu joskus olemaan yksin välitunnilla.”</a:t>
            </a:r>
          </a:p>
          <a:p>
            <a:pPr marL="400050" lvl="1" indent="0">
              <a:buNone/>
            </a:pPr>
            <a:r>
              <a:rPr lang="fi-FI" dirty="0"/>
              <a:t>”Kaikkia ei oteta leikkiin mukaan.”</a:t>
            </a:r>
          </a:p>
          <a:p>
            <a:pPr marL="400050" lvl="1" indent="0">
              <a:buNone/>
            </a:pPr>
            <a:r>
              <a:rPr lang="fi-FI" dirty="0"/>
              <a:t>”Jos ei kuulu samaan uskontoryhmään, niin ei oteta mukaan.”</a:t>
            </a:r>
          </a:p>
          <a:p>
            <a:pPr marL="0" indent="0">
              <a:buNone/>
            </a:pPr>
            <a:endParaRPr lang="fi-FI" dirty="0"/>
          </a:p>
          <a:p>
            <a:endParaRPr lang="fi-FI" dirty="0"/>
          </a:p>
          <a:p>
            <a:endParaRPr lang="fi-FI" dirty="0"/>
          </a:p>
        </p:txBody>
      </p:sp>
    </p:spTree>
    <p:extLst>
      <p:ext uri="{BB962C8B-B14F-4D97-AF65-F5344CB8AC3E}">
        <p14:creationId xmlns:p14="http://schemas.microsoft.com/office/powerpoint/2010/main" val="546543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5E506E2-0D38-435C-949C-6FFB43C0C82C}"/>
              </a:ext>
            </a:extLst>
          </p:cNvPr>
          <p:cNvSpPr>
            <a:spLocks noGrp="1"/>
          </p:cNvSpPr>
          <p:nvPr>
            <p:ph type="title"/>
          </p:nvPr>
        </p:nvSpPr>
        <p:spPr/>
        <p:txBody>
          <a:bodyPr/>
          <a:lstStyle/>
          <a:p>
            <a:r>
              <a:rPr lang="fi-FI" dirty="0"/>
              <a:t>Nykytilan kartoitus; henkilökunta</a:t>
            </a:r>
          </a:p>
        </p:txBody>
      </p:sp>
      <p:sp>
        <p:nvSpPr>
          <p:cNvPr id="3" name="Sisällön paikkamerkki 2">
            <a:extLst>
              <a:ext uri="{FF2B5EF4-FFF2-40B4-BE49-F238E27FC236}">
                <a16:creationId xmlns:a16="http://schemas.microsoft.com/office/drawing/2014/main" id="{9EE31A15-528D-486A-A8E3-70F22519D76E}"/>
              </a:ext>
            </a:extLst>
          </p:cNvPr>
          <p:cNvSpPr>
            <a:spLocks noGrp="1"/>
          </p:cNvSpPr>
          <p:nvPr>
            <p:ph idx="1"/>
          </p:nvPr>
        </p:nvSpPr>
        <p:spPr/>
        <p:txBody>
          <a:bodyPr/>
          <a:lstStyle/>
          <a:p>
            <a:r>
              <a:rPr lang="fi-FI" dirty="0"/>
              <a:t>Koululla on ollut käytössä aiempi tasa-arvo- ja yhdenvertaisuussuunnitelma.</a:t>
            </a:r>
          </a:p>
          <a:p>
            <a:r>
              <a:rPr lang="fi-FI" dirty="0"/>
              <a:t>Suunnitelman asiat ovat toteutuneet käytännössä melko hyvin.</a:t>
            </a:r>
          </a:p>
          <a:p>
            <a:r>
              <a:rPr lang="fi-FI" dirty="0"/>
              <a:t>Tasa-arvo- ja yhdenvertaisuusasiat vaativat kuitenkin syventämistä, asian moninaisuuden aktiivista esiintuomista sekä asenteiden ja arjen tekojen vahvistamista.</a:t>
            </a:r>
          </a:p>
          <a:p>
            <a:r>
              <a:rPr lang="fi-FI" dirty="0"/>
              <a:t>Edellisessä kunta10-tutkimuksessa työyhteisö koettiin isoksi voimavaraksi, eikä esille tullut epätasa-arvoisuutta tai syrjintää.</a:t>
            </a:r>
          </a:p>
          <a:p>
            <a:r>
              <a:rPr lang="fi-FI" dirty="0"/>
              <a:t>Kunta10-tutkimuksessa myös johtamiseen liittyen tasa-arvo ja yhdenvertaisuus koettiin toimivaksi.</a:t>
            </a:r>
          </a:p>
        </p:txBody>
      </p:sp>
    </p:spTree>
    <p:extLst>
      <p:ext uri="{BB962C8B-B14F-4D97-AF65-F5344CB8AC3E}">
        <p14:creationId xmlns:p14="http://schemas.microsoft.com/office/powerpoint/2010/main" val="411512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5A6192-3CE8-437D-BAA2-72AEE1C9A605}"/>
              </a:ext>
            </a:extLst>
          </p:cNvPr>
          <p:cNvSpPr>
            <a:spLocks noGrp="1"/>
          </p:cNvSpPr>
          <p:nvPr>
            <p:ph type="title"/>
          </p:nvPr>
        </p:nvSpPr>
        <p:spPr/>
        <p:txBody>
          <a:bodyPr/>
          <a:lstStyle/>
          <a:p>
            <a:r>
              <a:rPr lang="fi-FI" dirty="0"/>
              <a:t>Lähtökohdat</a:t>
            </a:r>
          </a:p>
        </p:txBody>
      </p:sp>
      <p:sp>
        <p:nvSpPr>
          <p:cNvPr id="3" name="Sisällön paikkamerkki 2">
            <a:extLst>
              <a:ext uri="{FF2B5EF4-FFF2-40B4-BE49-F238E27FC236}">
                <a16:creationId xmlns:a16="http://schemas.microsoft.com/office/drawing/2014/main" id="{6C8A82CF-BABD-42C9-9BDD-4B995DEAEF49}"/>
              </a:ext>
            </a:extLst>
          </p:cNvPr>
          <p:cNvSpPr>
            <a:spLocks noGrp="1"/>
          </p:cNvSpPr>
          <p:nvPr>
            <p:ph idx="1"/>
          </p:nvPr>
        </p:nvSpPr>
        <p:spPr/>
        <p:txBody>
          <a:bodyPr/>
          <a:lstStyle/>
          <a:p>
            <a:r>
              <a:rPr lang="fi-FI" dirty="0"/>
              <a:t>Pohjana kaksi lakia: tasa-arvolaki ja yhdenvertaisuuslaki.</a:t>
            </a:r>
          </a:p>
          <a:p>
            <a:pPr lvl="1"/>
            <a:r>
              <a:rPr lang="fi-FI" dirty="0"/>
              <a:t>Tasa-arvolain tarkoitus on naisten ja miesten välisen tasa-arvon parantaminen, sukupuoleen perustuvan syrjinnän estäminen ja naisten aseman parantaminen erityisesti työelämässä.</a:t>
            </a:r>
          </a:p>
          <a:p>
            <a:pPr lvl="1"/>
            <a:r>
              <a:rPr lang="fi-FI" dirty="0"/>
              <a:t>Yhdenvertaisuuslain tarkoitus on turvata yhdenvertainen kohtelu ja estää syrjintä.</a:t>
            </a:r>
          </a:p>
          <a:p>
            <a:r>
              <a:rPr lang="fi-FI" dirty="0"/>
              <a:t>Tasa-arvo- ja yhdenvertaisuussuunnitelmien teko on tullut pakolliseksi myös peruskouluissa vuonna 2016.</a:t>
            </a:r>
          </a:p>
        </p:txBody>
      </p:sp>
    </p:spTree>
    <p:extLst>
      <p:ext uri="{BB962C8B-B14F-4D97-AF65-F5344CB8AC3E}">
        <p14:creationId xmlns:p14="http://schemas.microsoft.com/office/powerpoint/2010/main" val="1217202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A3DA1E0-9BA1-4E7E-B403-6511E1E77645}"/>
              </a:ext>
            </a:extLst>
          </p:cNvPr>
          <p:cNvSpPr>
            <a:spLocks noGrp="1"/>
          </p:cNvSpPr>
          <p:nvPr>
            <p:ph type="title"/>
          </p:nvPr>
        </p:nvSpPr>
        <p:spPr/>
        <p:txBody>
          <a:bodyPr/>
          <a:lstStyle/>
          <a:p>
            <a:r>
              <a:rPr lang="fi-FI" dirty="0"/>
              <a:t>Yksikön kehittämiskohteet</a:t>
            </a:r>
          </a:p>
        </p:txBody>
      </p:sp>
      <p:sp>
        <p:nvSpPr>
          <p:cNvPr id="3" name="Sisällön paikkamerkki 2">
            <a:extLst>
              <a:ext uri="{FF2B5EF4-FFF2-40B4-BE49-F238E27FC236}">
                <a16:creationId xmlns:a16="http://schemas.microsoft.com/office/drawing/2014/main" id="{BB723751-4168-409C-B962-E5A1657145A9}"/>
              </a:ext>
            </a:extLst>
          </p:cNvPr>
          <p:cNvSpPr>
            <a:spLocks noGrp="1"/>
          </p:cNvSpPr>
          <p:nvPr>
            <p:ph idx="1"/>
          </p:nvPr>
        </p:nvSpPr>
        <p:spPr/>
        <p:txBody>
          <a:bodyPr/>
          <a:lstStyle/>
          <a:p>
            <a:r>
              <a:rPr lang="fi-FI" dirty="0"/>
              <a:t>Oppilaiden ja kodin osallistamisen vahvistaminen</a:t>
            </a:r>
          </a:p>
          <a:p>
            <a:r>
              <a:rPr lang="fi-FI" dirty="0"/>
              <a:t>Henkilökunnan tietoisuuden lisääminen (keskustelut ja koulutus) ja ylläpito</a:t>
            </a:r>
          </a:p>
          <a:p>
            <a:r>
              <a:rPr lang="fi-FI" dirty="0"/>
              <a:t>Käytännön toteutus </a:t>
            </a:r>
          </a:p>
          <a:p>
            <a:r>
              <a:rPr lang="fi-FI" dirty="0"/>
              <a:t>Käytännön toteutuksen seuranta ja suunnitelman päivitys tarvittaessa (</a:t>
            </a:r>
            <a:r>
              <a:rPr lang="fi-FI" dirty="0" err="1"/>
              <a:t>väh</a:t>
            </a:r>
            <a:r>
              <a:rPr lang="fi-FI" dirty="0"/>
              <a:t>. kolmen vuoden välein)</a:t>
            </a:r>
          </a:p>
          <a:p>
            <a:r>
              <a:rPr lang="fi-FI" dirty="0"/>
              <a:t>Seuraavaa kyselyä tehdessä arvioidaan ja tarvittaessa muokataan tasa-arvo ja yhdenvertaisuuskysymykset</a:t>
            </a:r>
          </a:p>
          <a:p>
            <a:endParaRPr lang="fi-FI" dirty="0"/>
          </a:p>
        </p:txBody>
      </p:sp>
    </p:spTree>
    <p:extLst>
      <p:ext uri="{BB962C8B-B14F-4D97-AF65-F5344CB8AC3E}">
        <p14:creationId xmlns:p14="http://schemas.microsoft.com/office/powerpoint/2010/main" val="26791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A377B7-8D70-44CD-A3C5-1073406036B7}"/>
              </a:ext>
            </a:extLst>
          </p:cNvPr>
          <p:cNvSpPr>
            <a:spLocks noGrp="1"/>
          </p:cNvSpPr>
          <p:nvPr>
            <p:ph type="title"/>
          </p:nvPr>
        </p:nvSpPr>
        <p:spPr/>
        <p:txBody>
          <a:bodyPr>
            <a:normAutofit fontScale="90000"/>
          </a:bodyPr>
          <a:lstStyle/>
          <a:p>
            <a:r>
              <a:rPr lang="fi-FI" dirty="0"/>
              <a:t>Käytännön toimenpiteet lukuvuonna 2023-2024</a:t>
            </a:r>
            <a:br>
              <a:rPr lang="fi-FI" dirty="0"/>
            </a:br>
            <a:endParaRPr lang="fi-FI" dirty="0"/>
          </a:p>
        </p:txBody>
      </p:sp>
      <p:sp>
        <p:nvSpPr>
          <p:cNvPr id="3" name="Sisällön paikkamerkki 2">
            <a:extLst>
              <a:ext uri="{FF2B5EF4-FFF2-40B4-BE49-F238E27FC236}">
                <a16:creationId xmlns:a16="http://schemas.microsoft.com/office/drawing/2014/main" id="{A1D2579A-E566-48D0-B850-C589BF1EC059}"/>
              </a:ext>
            </a:extLst>
          </p:cNvPr>
          <p:cNvSpPr>
            <a:spLocks noGrp="1"/>
          </p:cNvSpPr>
          <p:nvPr>
            <p:ph idx="1"/>
          </p:nvPr>
        </p:nvSpPr>
        <p:spPr/>
        <p:txBody>
          <a:bodyPr>
            <a:normAutofit fontScale="92500" lnSpcReduction="20000"/>
          </a:bodyPr>
          <a:lstStyle/>
          <a:p>
            <a:pPr lvl="1"/>
            <a:r>
              <a:rPr lang="fi-FI" dirty="0"/>
              <a:t>Käytännön arjen kohtaamiset (oppilas-oppilas, oppilas-aikuinen ja aikuinen-aikuinen) ovat tärkein asia! Jokainen panostaa tähän!</a:t>
            </a:r>
          </a:p>
          <a:p>
            <a:pPr lvl="1"/>
            <a:r>
              <a:rPr lang="fi-FI" dirty="0"/>
              <a:t>Luento oppilaille (paikallinen kansanedustaja), </a:t>
            </a:r>
            <a:r>
              <a:rPr lang="fi-FI"/>
              <a:t>kevätlukukauden alussa?</a:t>
            </a:r>
            <a:endParaRPr lang="fi-FI" dirty="0"/>
          </a:p>
          <a:p>
            <a:pPr lvl="1"/>
            <a:r>
              <a:rPr lang="fi-FI" dirty="0"/>
              <a:t>Luentoon liittyen kuvataide-näyttely tai joku muu vastaava aiheen käsittely luokissa (viime vuoden materiaalit käytettävissä)</a:t>
            </a:r>
          </a:p>
          <a:p>
            <a:pPr lvl="1"/>
            <a:r>
              <a:rPr lang="fi-FI" dirty="0"/>
              <a:t>Järjestetään henkilökunnalle lukuvuoden 2023-2024 aikana koulutus (lyhyt luento + keskustelua koulun toimintamalleista ja käytännön arjen tilanteista)</a:t>
            </a:r>
          </a:p>
          <a:p>
            <a:pPr lvl="1"/>
            <a:r>
              <a:rPr lang="fi-FI" dirty="0"/>
              <a:t>Tunne- ja turvataitovastaavat keräävät aiheeseen liittyviä materiaaleja </a:t>
            </a:r>
            <a:r>
              <a:rPr lang="fi-FI" dirty="0" err="1"/>
              <a:t>sharepointtiin</a:t>
            </a:r>
            <a:r>
              <a:rPr lang="fi-FI" dirty="0"/>
              <a:t> (jaottelu luokka-asteittain)</a:t>
            </a:r>
          </a:p>
          <a:p>
            <a:pPr lvl="1"/>
            <a:r>
              <a:rPr lang="fi-FI" dirty="0" err="1"/>
              <a:t>Sharepointtiin</a:t>
            </a:r>
            <a:r>
              <a:rPr lang="fi-FI" dirty="0"/>
              <a:t> kerätyn materiaalin käyttö luokissa oman luokan tunneilla</a:t>
            </a:r>
          </a:p>
          <a:p>
            <a:pPr lvl="1"/>
            <a:r>
              <a:rPr lang="fi-FI" dirty="0"/>
              <a:t>Hyvinvointi-tiimin toiminta aiheeseen liittyen</a:t>
            </a:r>
          </a:p>
          <a:p>
            <a:pPr lvl="1"/>
            <a:r>
              <a:rPr lang="fi-FI" dirty="0"/>
              <a:t>Aiheen ja suunnitelman läpikäyminen oppilaskunnassa</a:t>
            </a:r>
          </a:p>
          <a:p>
            <a:r>
              <a:rPr lang="fi-FI" dirty="0"/>
              <a:t>Käytännön toteutuksen seuranta ja suunnitelman päivitys tarvittaessa (</a:t>
            </a:r>
            <a:r>
              <a:rPr lang="fi-FI" dirty="0" err="1"/>
              <a:t>väh</a:t>
            </a:r>
            <a:r>
              <a:rPr lang="fi-FI" dirty="0"/>
              <a:t>. kolmen vuoden välein)</a:t>
            </a:r>
          </a:p>
          <a:p>
            <a:endParaRPr lang="fi-FI" dirty="0"/>
          </a:p>
          <a:p>
            <a:endParaRPr lang="fi-FI" dirty="0"/>
          </a:p>
        </p:txBody>
      </p:sp>
    </p:spTree>
    <p:extLst>
      <p:ext uri="{BB962C8B-B14F-4D97-AF65-F5344CB8AC3E}">
        <p14:creationId xmlns:p14="http://schemas.microsoft.com/office/powerpoint/2010/main" val="3726613710"/>
      </p:ext>
    </p:extLst>
  </p:cSld>
  <p:clrMapOvr>
    <a:masterClrMapping/>
  </p:clrMapOvr>
</p:sld>
</file>

<file path=ppt/theme/theme1.xml><?xml version="1.0" encoding="utf-8"?>
<a:theme xmlns:a="http://schemas.openxmlformats.org/drawingml/2006/main" name="Pin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395</TotalTime>
  <Words>984</Words>
  <Application>Microsoft Office PowerPoint</Application>
  <PresentationFormat>Laajakuva</PresentationFormat>
  <Paragraphs>80</Paragraphs>
  <Slides>12</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12</vt:i4>
      </vt:variant>
    </vt:vector>
  </HeadingPairs>
  <TitlesOfParts>
    <vt:vector size="18" baseType="lpstr">
      <vt:lpstr>Arial</vt:lpstr>
      <vt:lpstr>Segoe UI Semibold</vt:lpstr>
      <vt:lpstr>Trebuchet MS</vt:lpstr>
      <vt:lpstr>Wingdings</vt:lpstr>
      <vt:lpstr>Wingdings 3</vt:lpstr>
      <vt:lpstr>Pinta</vt:lpstr>
      <vt:lpstr>Tasa-arvo ja yhdenvertaisuussuunnitelma</vt:lpstr>
      <vt:lpstr>Johdanto</vt:lpstr>
      <vt:lpstr>Nykytilan kartoitus; oppilaat/koti</vt:lpstr>
      <vt:lpstr>Tasa-arvoon ja yhdenvertaisuuteen liittyvät kysymykset kiusaamiskyselyn yhteydessä </vt:lpstr>
      <vt:lpstr>Kyselyn tuloksia</vt:lpstr>
      <vt:lpstr>Nykytilan kartoitus; henkilökunta</vt:lpstr>
      <vt:lpstr>Lähtökohdat</vt:lpstr>
      <vt:lpstr>Yksikön kehittämiskohteet</vt:lpstr>
      <vt:lpstr>Käytännön toimenpiteet lukuvuonna 2023-2024 </vt:lpstr>
      <vt:lpstr>Toimenpiteet vuosittain</vt:lpstr>
      <vt:lpstr>Toimintamallit</vt:lpstr>
      <vt:lpstr>Arviointi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Tasa-arvo ja yhdenvertaisuussuunnitelma</dc:title>
  <dc:creator>Teppo Tanja</dc:creator>
  <cp:lastModifiedBy>Perämäki Elisa</cp:lastModifiedBy>
  <cp:revision>8</cp:revision>
  <dcterms:created xsi:type="dcterms:W3CDTF">2017-10-31T06:23:08Z</dcterms:created>
  <dcterms:modified xsi:type="dcterms:W3CDTF">2023-08-07T17:09:48Z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7f2b28d-54cf-44b6-aad9-6a2b7fb652a6_Enabled">
    <vt:lpwstr>true</vt:lpwstr>
  </property>
  <property fmtid="{D5CDD505-2E9C-101B-9397-08002B2CF9AE}" pid="3" name="MSIP_Label_e7f2b28d-54cf-44b6-aad9-6a2b7fb652a6_SetDate">
    <vt:lpwstr>2022-02-02T06:51:46Z</vt:lpwstr>
  </property>
  <property fmtid="{D5CDD505-2E9C-101B-9397-08002B2CF9AE}" pid="4" name="MSIP_Label_e7f2b28d-54cf-44b6-aad9-6a2b7fb652a6_Method">
    <vt:lpwstr>Standard</vt:lpwstr>
  </property>
  <property fmtid="{D5CDD505-2E9C-101B-9397-08002B2CF9AE}" pid="5" name="MSIP_Label_e7f2b28d-54cf-44b6-aad9-6a2b7fb652a6_Name">
    <vt:lpwstr>e7f2b28d-54cf-44b6-aad9-6a2b7fb652a6</vt:lpwstr>
  </property>
  <property fmtid="{D5CDD505-2E9C-101B-9397-08002B2CF9AE}" pid="6" name="MSIP_Label_e7f2b28d-54cf-44b6-aad9-6a2b7fb652a6_SiteId">
    <vt:lpwstr>5cc89a67-fa29-4356-af5d-f436abc7c21b</vt:lpwstr>
  </property>
  <property fmtid="{D5CDD505-2E9C-101B-9397-08002B2CF9AE}" pid="7" name="MSIP_Label_e7f2b28d-54cf-44b6-aad9-6a2b7fb652a6_ActionId">
    <vt:lpwstr>347eb27b-0a8c-4ebd-b5df-8c635fbecc8d</vt:lpwstr>
  </property>
  <property fmtid="{D5CDD505-2E9C-101B-9397-08002B2CF9AE}" pid="8" name="MSIP_Label_e7f2b28d-54cf-44b6-aad9-6a2b7fb652a6_ContentBits">
    <vt:lpwstr>0</vt:lpwstr>
  </property>
</Properties>
</file>