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E9BC30-7739-48AF-847E-CA19B7F86B52}" v="21" dt="2024-01-08T07:24:24.6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48"/>
  </p:normalViewPr>
  <p:slideViewPr>
    <p:cSldViewPr snapToGrid="0" snapToObjects="1" showGuides="1">
      <p:cViewPr varScale="1">
        <p:scale>
          <a:sx n="110" d="100"/>
          <a:sy n="110" d="100"/>
        </p:scale>
        <p:origin x="57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0CF99-8546-9944-AF26-18CD4D3E6F2D}" type="datetimeFigureOut">
              <a:rPr lang="fi-FI" smtClean="0"/>
              <a:t>8.1.2024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DCCD3-B33E-814F-B15D-D5F1A828D8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8645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2060447"/>
            <a:ext cx="7424928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3852672"/>
            <a:ext cx="7424928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F4FA2679-08D5-4EC5-8140-92D65B4EB0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3991" y="4459045"/>
            <a:ext cx="2516987" cy="1576659"/>
          </a:xfrm>
          <a:prstGeom prst="rect">
            <a:avLst/>
          </a:prstGeom>
        </p:spPr>
      </p:pic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88B3AE45-B976-45D3-8211-48E87A1B32F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89689" y="5790882"/>
            <a:ext cx="925547" cy="24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4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8.1.2024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14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8.1.2024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21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Otsikkodia"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8.1.2024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04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8.1.2024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47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52BB320E-AE24-5544-8176-D98037CBB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035" y="1290918"/>
            <a:ext cx="8211671" cy="1129553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39531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2060447"/>
            <a:ext cx="9932894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106" y="3852672"/>
            <a:ext cx="9932894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8ED4078-C745-6B4D-9F2B-041B10D65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52206" y="5934820"/>
            <a:ext cx="7500270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A21C816-39A0-A74A-8F2A-2CE8F9472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Sivistys- ja kulttuuripalveluiden logo.">
            <a:extLst>
              <a:ext uri="{FF2B5EF4-FFF2-40B4-BE49-F238E27FC236}">
                <a16:creationId xmlns:a16="http://schemas.microsoft.com/office/drawing/2014/main" id="{102C537D-5788-4197-9F32-E4B978E002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F5BE4E6F-B351-4159-B897-4BAC3FAE33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6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B4BE5-33C4-7740-90A5-CB0EE6BC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77511-3DF1-B246-9F30-F66AE595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050F2C-300C-484D-86D0-75504628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719C-C0B1-0442-A41F-D134B78B6185}" type="datetime1">
              <a:rPr lang="fi-FI" smtClean="0"/>
              <a:t>8.1.2024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BF014A-7030-514A-AD23-EB2DFC61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C5B36-3BF9-4A48-B14B-E5330E0A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B7270A1-F7B8-8F47-A43A-0767FDA0F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54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BC2442-37AE-5C40-BCED-03A8BF0F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17689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3DAFCB-F2FD-B748-8F31-AA990DAE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55111"/>
            <a:ext cx="10515600" cy="3949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788AD55-A39B-3A46-9037-D338B8A10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990BF5BC-234D-4011-B452-EFE2E7249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AB34FC20-020F-4F1A-BDE1-CDA6C97A68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43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982694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4457" y="5934820"/>
            <a:ext cx="744801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71C51CBA-A580-4AC3-9F8A-A8C5E1D3B8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78FBB0A1-BB56-4859-94A9-F5BCD32FD5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22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212025FF-3F8D-B24A-B526-188D2E11D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7898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60766" y="5934820"/>
            <a:ext cx="7591710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5EDB1419-A410-478C-8C6C-1AD19F48CC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AA6E841F-BA70-41E5-9956-AD9679BAE0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12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8.1.2024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30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70560"/>
            <a:ext cx="9791700" cy="756920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8720" y="2491740"/>
            <a:ext cx="7274559" cy="29747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spc="8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3017" y="5934820"/>
            <a:ext cx="753945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F8B1C6D5-887C-42EF-88B0-61031896D4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8D2D5939-F3E7-425B-A44B-A6F233F3BA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62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952641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97940F9C-2370-E647-9ECF-715AC0BBEDF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9863" y="2049463"/>
            <a:ext cx="4862011" cy="3436937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1394" y="5934820"/>
            <a:ext cx="7461082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06C8948B-36B5-4535-8823-52E81FC221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946F9644-8F00-4855-AF18-9786989BEC2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44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656664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6557961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690001"/>
            <a:ext cx="3242277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22023" y="5865548"/>
            <a:ext cx="4223157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AF05C52F-52A3-481C-9B30-55D16F2405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8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690001"/>
            <a:ext cx="4872496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3017" y="5865548"/>
            <a:ext cx="278120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160E416F-EBC1-46E5-B104-340A5E663D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06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0977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23A62FE5-9493-4131-B229-9FFB58F8F7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687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0"/>
            <a:ext cx="5694218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26080" y="5865548"/>
            <a:ext cx="276813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41AA429B-8C69-4FC3-B6EC-69E5C9D365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68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45" y="1063256"/>
            <a:ext cx="5757882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013" y="2491740"/>
            <a:ext cx="653152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3220113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0600" y="5865548"/>
            <a:ext cx="497883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3" name="Kuva 12" descr="Sivistys- ja kulttuuripalveluiden logo.">
            <a:extLst>
              <a:ext uri="{FF2B5EF4-FFF2-40B4-BE49-F238E27FC236}">
                <a16:creationId xmlns:a16="http://schemas.microsoft.com/office/drawing/2014/main" id="{C89480A0-7899-4602-9ABB-8496A5F52E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091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1208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4871442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6FAE3318-70BA-4914-9EAB-6619D72EAF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14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451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0136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3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24658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CFE21BF6-129D-49D9-AEFC-CFC30D6B1D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14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93567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703376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35E36C40-4BDA-411B-ACA4-18D04F80A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93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8.1.2024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79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71601"/>
            <a:ext cx="1219200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65269" y="5934820"/>
            <a:ext cx="748720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FF48920D-C6BC-4618-83E9-05396DFFDD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155A335D-2808-44D7-8E41-ED2D8043CB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887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1058418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4457" y="5934820"/>
            <a:ext cx="744801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5CCFB3B9-0A1E-422B-A6FC-D973ACEE10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BF71B0BA-796A-440B-9A6E-ED3220EB19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89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1371601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1394" y="5934820"/>
            <a:ext cx="7461082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1" name="Kuva 10" descr="Sivistys- ja kulttuuripalveluiden logo.">
            <a:extLst>
              <a:ext uri="{FF2B5EF4-FFF2-40B4-BE49-F238E27FC236}">
                <a16:creationId xmlns:a16="http://schemas.microsoft.com/office/drawing/2014/main" id="{4A564046-4101-4E23-B37B-CC9656EC56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8A77F652-86F5-4BED-A22A-3580E611E7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305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3633536"/>
            <a:ext cx="10633321" cy="581659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697833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697833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56709" y="5934820"/>
            <a:ext cx="739576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1" name="Kuva 10" descr="Sivistys- ja kulttuuripalveluiden logo.">
            <a:extLst>
              <a:ext uri="{FF2B5EF4-FFF2-40B4-BE49-F238E27FC236}">
                <a16:creationId xmlns:a16="http://schemas.microsoft.com/office/drawing/2014/main" id="{403744BB-A902-4690-B7EE-A8204A22BE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4D2F779D-CF7C-467B-BE6D-D357E4FD3E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94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8.1.2024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47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8.1.2024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16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8.1.2024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70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8.1.2024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10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8.1.2024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33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8.1.2024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18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18DAED1-DD14-BF4A-B88C-E1C96F94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8CEF64-9781-D945-9720-99CE85F3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101579-0DA9-4049-AC13-EF6FA335B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3851BC7-B432-4747-9742-70043FBB6BD1}" type="datetime1">
              <a:rPr lang="fi-FI" smtClean="0"/>
              <a:t>8.1.2024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5F9E72-400B-824D-91AE-6E5C40C7F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1DABDF-68E5-1744-9D23-F69A2F2C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187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62" r:id="rId14"/>
    <p:sldLayoutId id="2147483663" r:id="rId15"/>
    <p:sldLayoutId id="2147483650" r:id="rId16"/>
    <p:sldLayoutId id="2147483651" r:id="rId17"/>
    <p:sldLayoutId id="2147483664" r:id="rId18"/>
    <p:sldLayoutId id="2147483665" r:id="rId19"/>
    <p:sldLayoutId id="2147483666" r:id="rId20"/>
    <p:sldLayoutId id="2147483667" r:id="rId21"/>
    <p:sldLayoutId id="2147483670" r:id="rId22"/>
    <p:sldLayoutId id="2147483668" r:id="rId23"/>
    <p:sldLayoutId id="2147483669" r:id="rId24"/>
    <p:sldLayoutId id="2147483677" r:id="rId25"/>
    <p:sldLayoutId id="2147483673" r:id="rId26"/>
    <p:sldLayoutId id="2147483675" r:id="rId27"/>
    <p:sldLayoutId id="2147483674" r:id="rId28"/>
    <p:sldLayoutId id="2147483676" r:id="rId29"/>
    <p:sldLayoutId id="2147483678" r:id="rId30"/>
    <p:sldLayoutId id="2147483679" r:id="rId31"/>
    <p:sldLayoutId id="2147483680" r:id="rId32"/>
    <p:sldLayoutId id="2147483681" r:id="rId3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uka.fi/oulu/koulutus-ja-opiskelu/aamu-ja-iltapaivatoiminta" TargetMode="Externa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etunimi.sukuniemi@ouka.fi" TargetMode="Externa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Jaana.valtanen@ouka.fi" TargetMode="External"/><Relationship Id="rId2" Type="http://schemas.openxmlformats.org/officeDocument/2006/relationships/hyperlink" Target="mailto:iltapaivatoiminta@ouka.fi" TargetMode="Externa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uka.fi/oulu/koulutus-ja-opiskelu/aamu-ja-iltapaivatoiminta" TargetMode="External"/><Relationship Id="rId2" Type="http://schemas.openxmlformats.org/officeDocument/2006/relationships/hyperlink" Target="https://ouka.inschool.fi/" TargetMode="External"/><Relationship Id="rId1" Type="http://schemas.openxmlformats.org/officeDocument/2006/relationships/slideLayout" Target="../slideLayouts/slideLayout18.xml"/><Relationship Id="rId4" Type="http://schemas.openxmlformats.org/officeDocument/2006/relationships/hyperlink" Target="mailto:primustuki@ouka.fi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052028-CCF9-0A44-82AB-381B5C0D8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2060447"/>
            <a:ext cx="7424928" cy="2111503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latin typeface="Segoe UI"/>
                <a:cs typeface="Segoe UI"/>
              </a:rPr>
              <a:t>Perusopetuksen </a:t>
            </a:r>
            <a:br>
              <a:rPr lang="fi-FI" sz="4000" dirty="0"/>
            </a:br>
            <a:r>
              <a:rPr lang="fi-FI" sz="4000" dirty="0">
                <a:latin typeface="Segoe UI"/>
                <a:cs typeface="Segoe UI"/>
              </a:rPr>
              <a:t>iltapäivätoiminta </a:t>
            </a:r>
            <a:br>
              <a:rPr lang="fi-FI" sz="4000" dirty="0"/>
            </a:br>
            <a:r>
              <a:rPr lang="fi-FI" sz="4000" dirty="0">
                <a:latin typeface="Segoe UI"/>
                <a:cs typeface="Segoe UI"/>
              </a:rPr>
              <a:t>Oulussa </a:t>
            </a:r>
            <a:r>
              <a:rPr lang="fi-FI" dirty="0">
                <a:latin typeface="Segoe UI"/>
                <a:cs typeface="Segoe UI"/>
              </a:rPr>
              <a:t>2024-2025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17712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FA6F31-AD38-4CCA-8021-6635D9DCA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00917"/>
            <a:ext cx="9791700" cy="927847"/>
          </a:xfrm>
        </p:spPr>
        <p:txBody>
          <a:bodyPr/>
          <a:lstStyle/>
          <a:p>
            <a:r>
              <a:rPr lang="fi-FI" sz="3600" dirty="0"/>
              <a:t>Lisätietoja iltapäivätoiminnasta löytyy</a:t>
            </a:r>
            <a:br>
              <a:rPr lang="fi-FI" dirty="0"/>
            </a:b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9EE1CF1-5C78-4D81-B82F-4636FEA14A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1528764"/>
            <a:ext cx="9826942" cy="3937757"/>
          </a:xfrm>
        </p:spPr>
        <p:txBody>
          <a:bodyPr>
            <a:normAutofit lnSpcReduction="10000"/>
          </a:bodyPr>
          <a:lstStyle/>
          <a:p>
            <a:r>
              <a:rPr lang="fi-FI" sz="2400" b="1" dirty="0">
                <a:solidFill>
                  <a:schemeClr val="accent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https://www.ouka.fi/oulu/koulutus-ja-opiskelu/aamu-ja-iltapaivatoiminta</a:t>
            </a:r>
            <a:r>
              <a:rPr lang="fi-FI" sz="24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fi-FI" sz="2400" dirty="0"/>
              <a:t>Lisätietoja löytyy mm. </a:t>
            </a:r>
          </a:p>
          <a:p>
            <a:pPr algn="ctr"/>
            <a:endParaRPr lang="fi-FI" sz="24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i-FI" sz="2400" dirty="0"/>
              <a:t>poissaolojen vaikutuksesta toimintamaksuun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i-FI" sz="2400" dirty="0"/>
              <a:t>paikan irtisanomisesta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i-FI" sz="2400" dirty="0"/>
              <a:t>aloituksen siirtämisestä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i-FI" sz="2400" dirty="0"/>
              <a:t>toiminnan järjestäjistä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i-FI" sz="2400" dirty="0"/>
              <a:t>toiminnan sisällöistä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71520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64EF99A-DCD9-431F-B2B8-558D6E20F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600" dirty="0"/>
              <a:t>Lisätietoa saa myös</a:t>
            </a:r>
            <a:br>
              <a:rPr lang="fi-FI" dirty="0"/>
            </a:br>
            <a:r>
              <a:rPr lang="fi-FI" dirty="0">
                <a:hlinkClick r:id="rId2"/>
              </a:rPr>
              <a:t>etunimi.sukuniemi@ouka.fi</a:t>
            </a:r>
            <a:r>
              <a:rPr lang="fi-FI" dirty="0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8DAC4FA-4290-45D8-B725-28A308A8A8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591505"/>
            <a:ext cx="9826942" cy="2562497"/>
          </a:xfrm>
        </p:spPr>
        <p:txBody>
          <a:bodyPr/>
          <a:lstStyle/>
          <a:p>
            <a:r>
              <a:rPr lang="fi-FI" sz="2000" dirty="0"/>
              <a:t>Jaana Valtanen		Kati Niskala			Mari Takamäki</a:t>
            </a:r>
          </a:p>
          <a:p>
            <a:r>
              <a:rPr lang="fi-FI" sz="2000" dirty="0"/>
              <a:t>Suunnittelija		Ohjauksen koordinaattori	 Ohjauksen koordinaattori</a:t>
            </a:r>
          </a:p>
          <a:p>
            <a:r>
              <a:rPr lang="fi-FI" sz="2000" dirty="0"/>
              <a:t>P 044 703 8230		p 050 435 5850			p 050 526 7233</a:t>
            </a:r>
          </a:p>
          <a:p>
            <a:r>
              <a:rPr lang="fi-FI" sz="2000" dirty="0"/>
              <a:t>			Pohjoinen ja eteläinen alue	Itäinen ja keskinen alue	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2121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296DFACA-801F-4C73-8180-17B9E7EB7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507335"/>
            <a:ext cx="9791700" cy="927847"/>
          </a:xfrm>
        </p:spPr>
        <p:txBody>
          <a:bodyPr/>
          <a:lstStyle/>
          <a:p>
            <a:r>
              <a:rPr lang="fi-FI" sz="3600" dirty="0"/>
              <a:t>Kenelle tarjotaan?</a:t>
            </a:r>
            <a:br>
              <a:rPr lang="fi-FI" dirty="0"/>
            </a:br>
            <a:endParaRPr lang="fi-FI" dirty="0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09B62232-8CEC-42B6-B821-4BF195B194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1184316"/>
            <a:ext cx="9826942" cy="4721184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i-FI" altLang="fi-FI" sz="2400" dirty="0"/>
              <a:t> </a:t>
            </a:r>
            <a:r>
              <a:rPr lang="fi-FI" altLang="fi-FI" sz="2600" dirty="0"/>
              <a:t>1. – 2. vuosiluokkien oppilaille</a:t>
            </a:r>
          </a:p>
          <a:p>
            <a:pPr>
              <a:lnSpc>
                <a:spcPct val="110000"/>
              </a:lnSpc>
            </a:pPr>
            <a:endParaRPr lang="fi-FI" altLang="fi-FI" sz="2600" dirty="0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i-FI" altLang="fi-FI" sz="2600" dirty="0"/>
              <a:t> 3. – 10. vuosiluokkien oppilaille, jotka ovat erityisen tukeen oikeutettuja</a:t>
            </a:r>
          </a:p>
          <a:p>
            <a:pPr marL="342900" indent="-342900"/>
            <a:endParaRPr lang="fi-FI" altLang="fi-FI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altLang="fi-FI" sz="2600" dirty="0"/>
              <a:t>Paikka voidaan myöntää, mikäli lapsen vanhempi/ vanhemmat käyvät työssä tai opiskelevat tai on olemassa muu erityinen syy paikan tarpeelle.</a:t>
            </a:r>
          </a:p>
          <a:p>
            <a:pPr>
              <a:lnSpc>
                <a:spcPct val="110000"/>
              </a:lnSpc>
            </a:pPr>
            <a:endParaRPr lang="fi-FI" altLang="fi-FI" sz="2600" dirty="0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i-FI" altLang="fi-FI" sz="2600" dirty="0"/>
              <a:t> 1. luokan oppilaat ja erityiseen tukeen oikeutetut oppilaat pyritään sijoittamaan ensisijaisesti toimintaan.</a:t>
            </a:r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2AB7DAC-AA0C-4400-A7CB-3AB67A78C3F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225213" y="3697288"/>
            <a:ext cx="966787" cy="365125"/>
          </a:xfrm>
        </p:spPr>
        <p:txBody>
          <a:bodyPr/>
          <a:lstStyle/>
          <a:p>
            <a:fld id="{13851BC7-B432-4747-9742-70043FBB6BD1}" type="datetime1">
              <a:rPr lang="fi-FI" smtClean="0"/>
              <a:pPr/>
              <a:t>8.1.2024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31660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129B38-2E45-4934-814C-26E8C0AD4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65629"/>
            <a:ext cx="9791700" cy="927847"/>
          </a:xfrm>
        </p:spPr>
        <p:txBody>
          <a:bodyPr/>
          <a:lstStyle/>
          <a:p>
            <a:r>
              <a:rPr lang="fi-FI" sz="3600" dirty="0"/>
              <a:t>Kuka toimintaa järjestää ja missä </a:t>
            </a:r>
            <a:br>
              <a:rPr lang="fi-FI" dirty="0"/>
            </a:b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9538833-E39C-464A-8C07-15C7817470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1593476"/>
            <a:ext cx="9826942" cy="4331074"/>
          </a:xfrm>
        </p:spPr>
        <p:txBody>
          <a:bodyPr/>
          <a:lstStyle/>
          <a:p>
            <a:r>
              <a:rPr lang="fi-FI" sz="2400" dirty="0"/>
              <a:t>Kuka toiminnasta vastaa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dirty="0"/>
              <a:t>Toiminnasta vastaa Oulun kaupunki / Sivistys- ja kulttuuripalvelut</a:t>
            </a:r>
          </a:p>
          <a:p>
            <a:endParaRPr lang="fi-FI" sz="2400" dirty="0"/>
          </a:p>
          <a:p>
            <a:endParaRPr lang="fi-FI" sz="2400" dirty="0"/>
          </a:p>
          <a:p>
            <a:r>
              <a:rPr lang="fi-FI" sz="2400" dirty="0"/>
              <a:t>Kuka toimintaa järjestää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fi-FI" sz="2400" dirty="0"/>
              <a:t>Toimintaa järjestetään kaupungin omana toimintana ja yhteistyössä palveluntuottajien kanssa.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fi-FI" sz="2400" dirty="0"/>
              <a:t>Ryhmät toimivat </a:t>
            </a:r>
          </a:p>
          <a:p>
            <a:pPr marL="228600" indent="0" rtl="0">
              <a:buNone/>
            </a:pPr>
            <a:r>
              <a:rPr lang="fi-FI" sz="2400" dirty="0"/>
              <a:t>Kouluilla, nuorisotalolla ja ev.-</a:t>
            </a:r>
            <a:r>
              <a:rPr lang="fi-FI" sz="2400" dirty="0" err="1"/>
              <a:t>lut</a:t>
            </a:r>
            <a:r>
              <a:rPr lang="fi-FI" sz="2400" dirty="0"/>
              <a:t> seurakunnan tilassa.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35370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984CE18-E8D5-4944-900B-1C13C3E3E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65629"/>
            <a:ext cx="9791700" cy="927847"/>
          </a:xfrm>
        </p:spPr>
        <p:txBody>
          <a:bodyPr/>
          <a:lstStyle/>
          <a:p>
            <a:r>
              <a:rPr lang="fi-FI" sz="3600" dirty="0"/>
              <a:t>Milloin? Ja mitä maksaa?</a:t>
            </a:r>
            <a:br>
              <a:rPr lang="fi-FI" dirty="0"/>
            </a:b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DDF52BD-43A4-4E4E-9E56-DFA6DE7C75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1314450"/>
            <a:ext cx="9826942" cy="45720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altLang="fi-FI" sz="2400" dirty="0"/>
              <a:t>Toimintaa järjestetään koulupäivinä (ma - pe)</a:t>
            </a:r>
          </a:p>
          <a:p>
            <a:endParaRPr lang="fi-FI" altLang="fi-F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altLang="fi-FI" sz="2400" dirty="0"/>
              <a:t>Iltapäivätoimintaa klo 11-16.30</a:t>
            </a:r>
          </a:p>
          <a:p>
            <a:endParaRPr lang="fi-FI" altLang="fi-F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Iltapäivätoimintamaksu on ollut </a:t>
            </a:r>
            <a:r>
              <a:rPr lang="fi-FI" sz="2400" b="1" dirty="0"/>
              <a:t>1.8.2021 alkaen120 € </a:t>
            </a:r>
            <a:r>
              <a:rPr lang="fi-FI" sz="2400" dirty="0"/>
              <a:t>kuukaudessa. Koulujen loma-ajat, kuukausien pituus tai läsnäolopäivien lukumäärä eivät vaikuta maksun suuruuteen.</a:t>
            </a:r>
          </a:p>
          <a:p>
            <a:endParaRPr lang="fi-F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altLang="fi-FI" sz="2400" dirty="0"/>
              <a:t>Koulun loma-aikoina ei ole toimintaa.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44531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B7FC8E0-0CE1-4FB1-8757-3EF2D95C7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860" y="526676"/>
            <a:ext cx="9791700" cy="927847"/>
          </a:xfrm>
        </p:spPr>
        <p:txBody>
          <a:bodyPr/>
          <a:lstStyle/>
          <a:p>
            <a:r>
              <a:rPr lang="fi-FI" sz="3600" dirty="0"/>
              <a:t>Maksuvapautus ja sisaralennus</a:t>
            </a:r>
            <a:br>
              <a:rPr lang="fi-FI" dirty="0"/>
            </a:b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786DE60-6A65-4C41-B5D0-BE31731EEC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1219200"/>
            <a:ext cx="9826942" cy="4648200"/>
          </a:xfrm>
        </p:spPr>
        <p:txBody>
          <a:bodyPr>
            <a:normAutofit fontScale="92500" lnSpcReduction="20000"/>
          </a:bodyPr>
          <a:lstStyle/>
          <a:p>
            <a:r>
              <a:rPr lang="fi-FI" sz="2400" b="1" dirty="0"/>
              <a:t>Sisaralennus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dirty="0"/>
              <a:t>Mikäli perheestä on kaksi tai useampi lapsi samanaikaisesti iltapäivätoiminnassa, peritään 1. lapselta täysi toimintamaksu ja  seuraavilta sisaruksilta 1/2 toimintamaksusta eli 60€</a:t>
            </a:r>
          </a:p>
          <a:p>
            <a:endParaRPr lang="fi-FI" sz="2400" dirty="0"/>
          </a:p>
          <a:p>
            <a:r>
              <a:rPr lang="fi-FI" sz="2400" b="1" dirty="0"/>
              <a:t>Maksuvapautus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dirty="0"/>
              <a:t>Perhe voi saada maksuvapautuksen, mikäli perhe saa Kelan myöntämää toimeentulotuen perusosaa tai perhe saa Kelan myöntämää asumistukea</a:t>
            </a:r>
          </a:p>
          <a:p>
            <a:endParaRPr lang="fi-FI" sz="2400" dirty="0"/>
          </a:p>
          <a:p>
            <a:r>
              <a:rPr lang="fi-FI" sz="2400" b="1" dirty="0"/>
              <a:t>Miten toimitaan</a:t>
            </a:r>
          </a:p>
          <a:p>
            <a:r>
              <a:rPr lang="fi-FI" sz="2400" dirty="0"/>
              <a:t>Perhe ottaa yhteyttä</a:t>
            </a:r>
          </a:p>
          <a:p>
            <a:pPr marL="228600"/>
            <a:r>
              <a:rPr lang="fi-FI" sz="2400" dirty="0">
                <a:hlinkClick r:id="rId2"/>
              </a:rPr>
              <a:t>iltapaivatoiminta@ouka.fi</a:t>
            </a:r>
            <a:r>
              <a:rPr lang="fi-FI" sz="2400" dirty="0"/>
              <a:t>	    tai	</a:t>
            </a:r>
            <a:r>
              <a:rPr lang="fi-FI" sz="2400" dirty="0">
                <a:hlinkClick r:id="rId3"/>
              </a:rPr>
              <a:t>Jaana.valtanen@ouka.fi</a:t>
            </a:r>
            <a:r>
              <a:rPr lang="fi-FI" sz="2400" dirty="0"/>
              <a:t>	 </a:t>
            </a:r>
          </a:p>
          <a:p>
            <a:pPr marL="228600"/>
            <a:r>
              <a:rPr lang="fi-FI" sz="2400" dirty="0"/>
              <a:t>tai p 044 703 8230 Jaana Valtanen</a:t>
            </a:r>
          </a:p>
          <a:p>
            <a:pPr marL="228600"/>
            <a:endParaRPr lang="fi-FI" dirty="0"/>
          </a:p>
          <a:p>
            <a:pPr marL="228600"/>
            <a:endParaRPr lang="fi-FI" dirty="0"/>
          </a:p>
          <a:p>
            <a:pPr marL="228600"/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31072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29E0AF0-1596-4B52-92E5-52F66D79E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00917"/>
            <a:ext cx="9791700" cy="927847"/>
          </a:xfrm>
        </p:spPr>
        <p:txBody>
          <a:bodyPr/>
          <a:lstStyle/>
          <a:p>
            <a:r>
              <a:rPr lang="fi-FI" sz="3600" dirty="0"/>
              <a:t>Iltapäivätoimintaan hakeminen</a:t>
            </a:r>
            <a:br>
              <a:rPr lang="fi-FI" dirty="0"/>
            </a:b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D6C23D7-EEB0-4F4E-925D-74813FBEC7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1332411"/>
            <a:ext cx="9826942" cy="4258491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fi-FI" sz="2400" dirty="0"/>
              <a:t>Hakuaika on </a:t>
            </a:r>
          </a:p>
          <a:p>
            <a:pPr marL="228600"/>
            <a:r>
              <a:rPr lang="fi-FI" sz="2400" dirty="0">
                <a:latin typeface="Segoe UI"/>
                <a:cs typeface="Segoe UI"/>
              </a:rPr>
              <a:t>2.1. – 15.2.2024</a:t>
            </a:r>
          </a:p>
          <a:p>
            <a:pPr marL="228600"/>
            <a:r>
              <a:rPr lang="fi-FI" altLang="fi-FI" sz="2400" u="sng" dirty="0">
                <a:solidFill>
                  <a:schemeClr val="accent6"/>
                </a:solidFill>
                <a:hlinkClick r:id="rId2"/>
              </a:rPr>
              <a:t>https://ouka.inschool.fi/</a:t>
            </a:r>
            <a:endParaRPr lang="fi-FI" altLang="fi-FI" sz="2400" u="sng" dirty="0">
              <a:solidFill>
                <a:schemeClr val="accent6"/>
              </a:solidFill>
            </a:endParaRPr>
          </a:p>
          <a:p>
            <a:pPr marL="228600"/>
            <a:endParaRPr lang="fi-FI" altLang="fi-FI" sz="2400" dirty="0">
              <a:solidFill>
                <a:schemeClr val="accent2"/>
              </a:solidFill>
            </a:endParaRPr>
          </a:p>
          <a:p>
            <a:r>
              <a:rPr lang="fi-FI" altLang="fi-FI" sz="2400" dirty="0"/>
              <a:t>Tarkemmat ilmoittautumisohjeet saa Wilmasta ja iltapäivätoiminnan sivuilta osoitteesta</a:t>
            </a:r>
          </a:p>
          <a:p>
            <a:r>
              <a:rPr lang="fi-FI" altLang="fi-FI" sz="2400" dirty="0">
                <a:solidFill>
                  <a:schemeClr val="accent6"/>
                </a:solidFill>
              </a:rPr>
              <a:t> </a:t>
            </a:r>
            <a:r>
              <a:rPr lang="fi-FI" altLang="fi-FI" sz="2400" u="sng" dirty="0">
                <a:solidFill>
                  <a:schemeClr val="accent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https://www.ouka.fi/oulu/koulutus-ja-opiskelu/aamu-ja-iltapaivatoiminta</a:t>
            </a:r>
            <a:r>
              <a:rPr lang="fi-FI" altLang="fi-FI" sz="2400" dirty="0">
                <a:solidFill>
                  <a:schemeClr val="accent6"/>
                </a:solidFill>
              </a:rPr>
              <a:t> </a:t>
            </a:r>
          </a:p>
          <a:p>
            <a:endParaRPr lang="fi-FI" altLang="fi-FI" sz="2400" dirty="0">
              <a:solidFill>
                <a:schemeClr val="accent2"/>
              </a:solidFill>
            </a:endParaRPr>
          </a:p>
          <a:p>
            <a:r>
              <a:rPr lang="fi-FI" sz="2400" dirty="0"/>
              <a:t>Jos ei ole </a:t>
            </a:r>
            <a:r>
              <a:rPr lang="fi-FI" sz="2400" dirty="0" err="1"/>
              <a:t>wilma</a:t>
            </a:r>
            <a:r>
              <a:rPr lang="fi-FI" sz="2400" dirty="0"/>
              <a:t>-tunnuksia, huoltaja voi pyytää </a:t>
            </a:r>
            <a:r>
              <a:rPr lang="fi-FI" sz="2400" dirty="0" err="1"/>
              <a:t>wilma</a:t>
            </a:r>
            <a:r>
              <a:rPr lang="fi-FI" sz="2400" dirty="0"/>
              <a:t>-tunnukset -&gt;</a:t>
            </a:r>
          </a:p>
          <a:p>
            <a:pPr marL="228600"/>
            <a:r>
              <a:rPr lang="fi-FI" sz="2400" u="sng" dirty="0">
                <a:solidFill>
                  <a:schemeClr val="accent6"/>
                </a:solidFill>
                <a:hlinkClick r:id="rId4" tooltip="mailto:primustuki@ouka.f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primustuki@ouka.fi</a:t>
            </a:r>
            <a:r>
              <a:rPr lang="fi-FI" altLang="fi-FI" sz="2400" dirty="0">
                <a:solidFill>
                  <a:schemeClr val="accent6"/>
                </a:solidFill>
              </a:rPr>
              <a:t>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33361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2B91861-1339-4E9A-B7F0-9975DFAAC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600" dirty="0"/>
              <a:t>Päätös iltapäivätoimintapaikasta</a:t>
            </a:r>
            <a:br>
              <a:rPr lang="fi-FI" dirty="0"/>
            </a:b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02563FD-1741-406F-ACD4-9527155499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sz="2400" dirty="0">
                <a:latin typeface="Segoe UI"/>
                <a:cs typeface="Segoe UI"/>
              </a:rPr>
              <a:t>Mikäli huoltaja on antanut luvan sähköiseen tiedoksiantoon, näkyy päätös Wilmassa toukokuun aikana.</a:t>
            </a:r>
          </a:p>
          <a:p>
            <a:endParaRPr lang="fi-FI" sz="2400" dirty="0"/>
          </a:p>
          <a:p>
            <a:r>
              <a:rPr lang="fi-FI" sz="2400" dirty="0">
                <a:latin typeface="Segoe UI"/>
                <a:cs typeface="Segoe UI"/>
              </a:rPr>
              <a:t>Mikäli huoltajalla ei ole lupaa sähköiseen tiedoksiantoon, postitetaan päätös toukokuun aikana.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42171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DB58AD7-7368-451B-A199-4A24E45DF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00917"/>
            <a:ext cx="9791700" cy="927847"/>
          </a:xfrm>
        </p:spPr>
        <p:txBody>
          <a:bodyPr/>
          <a:lstStyle/>
          <a:p>
            <a:r>
              <a:rPr lang="fi-FI" sz="3600" dirty="0"/>
              <a:t>Toimintaryhmät</a:t>
            </a:r>
            <a:br>
              <a:rPr lang="fi-FI" dirty="0"/>
            </a:b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E8410AC-C1D2-4741-87AC-D245693630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1528764"/>
            <a:ext cx="9826942" cy="393775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Ryhmät perustetaan hakuaikana saapuneiden hakemusten perusteella. </a:t>
            </a:r>
            <a:r>
              <a:rPr lang="fi-FI" sz="2400" b="1" dirty="0"/>
              <a:t>On tärkeää, että paikkaa haetaan hakuaikana!!!</a:t>
            </a:r>
          </a:p>
          <a:p>
            <a:endParaRPr lang="fi-FI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Toimintaan ovat etusijalla 1. </a:t>
            </a:r>
            <a:r>
              <a:rPr lang="fi-FI" sz="2400" dirty="0" err="1"/>
              <a:t>lk:n</a:t>
            </a:r>
            <a:r>
              <a:rPr lang="fi-FI" sz="2400" dirty="0"/>
              <a:t> oppilaat</a:t>
            </a:r>
          </a:p>
          <a:p>
            <a:pPr marL="228600"/>
            <a:endParaRPr lang="fi-F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Hakuajan jälkeen saapuneet hakemukset käsitellään, mutta ne eivät vaikuta enää ryhmien perustamiseen. Mikäli ryhmä on täynnä, lapsi jää jonoon, vaikka olisi 1. </a:t>
            </a:r>
            <a:r>
              <a:rPr lang="fi-FI" sz="2400" dirty="0" err="1"/>
              <a:t>lk:n</a:t>
            </a:r>
            <a:r>
              <a:rPr lang="fi-FI" sz="2400" dirty="0"/>
              <a:t>  oppilas.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58679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4AB096E-E568-47EF-821B-1088379F4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65629"/>
            <a:ext cx="9791700" cy="927847"/>
          </a:xfrm>
        </p:spPr>
        <p:txBody>
          <a:bodyPr/>
          <a:lstStyle/>
          <a:p>
            <a:r>
              <a:rPr lang="fi-FI" dirty="0"/>
              <a:t>Mitä </a:t>
            </a:r>
            <a:r>
              <a:rPr lang="fi-FI" sz="3600" dirty="0"/>
              <a:t>iltapäivätoiminnassa tehdään?</a:t>
            </a:r>
            <a:br>
              <a:rPr lang="fi-FI" dirty="0"/>
            </a:b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E493171-F7BE-480D-A5DC-0EB2E1154B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1785258"/>
            <a:ext cx="9826942" cy="3681264"/>
          </a:xfrm>
        </p:spPr>
        <p:txBody>
          <a:bodyPr>
            <a:normAutofit/>
          </a:bodyPr>
          <a:lstStyle/>
          <a:p>
            <a:pPr lvl="1"/>
            <a:r>
              <a:rPr lang="fi-FI" sz="2400" dirty="0"/>
              <a:t>Tarjoaa monipuoliset mahdollisuudet osallistua ohjattuun ja valvottuun toimintaan turvallisessa ja virikkeellisessä ja ympäristössä koulupäivän jälkeen</a:t>
            </a:r>
          </a:p>
          <a:p>
            <a:pPr lvl="1"/>
            <a:endParaRPr lang="fi-FI" sz="2400" dirty="0"/>
          </a:p>
          <a:p>
            <a:pPr lvl="1"/>
            <a:r>
              <a:rPr lang="fi-FI" sz="2400" dirty="0"/>
              <a:t>Mahdollisuuden leikkiin, askarteluun, liikuntaan, ulkoiluun, retkeilyyn yms.</a:t>
            </a:r>
          </a:p>
          <a:p>
            <a:pPr lvl="1"/>
            <a:endParaRPr lang="fi-FI" sz="2400" dirty="0"/>
          </a:p>
          <a:p>
            <a:pPr lvl="1"/>
            <a:r>
              <a:rPr lang="fi-FI" sz="2400" dirty="0"/>
              <a:t>Välipalan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06219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36">
      <a:dk1>
        <a:sysClr val="windowText" lastClr="000000"/>
      </a:dk1>
      <a:lt1>
        <a:sysClr val="window" lastClr="FFFFFF"/>
      </a:lt1>
      <a:dk2>
        <a:srgbClr val="22253E"/>
      </a:dk2>
      <a:lt2>
        <a:srgbClr val="D5DCE7"/>
      </a:lt2>
      <a:accent1>
        <a:srgbClr val="001E96"/>
      </a:accent1>
      <a:accent2>
        <a:srgbClr val="00DBFF"/>
      </a:accent2>
      <a:accent3>
        <a:srgbClr val="E10069"/>
      </a:accent3>
      <a:accent4>
        <a:srgbClr val="008CFF"/>
      </a:accent4>
      <a:accent5>
        <a:srgbClr val="F05A5A"/>
      </a:accent5>
      <a:accent6>
        <a:srgbClr val="4F5DC1"/>
      </a:accent6>
      <a:hlink>
        <a:srgbClr val="0563C1"/>
      </a:hlink>
      <a:folHlink>
        <a:srgbClr val="6D4F95"/>
      </a:folHlink>
    </a:clrScheme>
    <a:fontScheme name="Oulu2021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B2187D18-368A-47EB-BE10-231BAA54BBA0}" vid="{94FCF1C6-B1E3-4FA5-A650-040B0148701E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FC3DA2A38C33704FB6FBA27B272A146A" ma:contentTypeVersion="6" ma:contentTypeDescription="Luo uusi asiakirja." ma:contentTypeScope="" ma:versionID="cee0f9a8761554227a74999c0be52567">
  <xsd:schema xmlns:xsd="http://www.w3.org/2001/XMLSchema" xmlns:xs="http://www.w3.org/2001/XMLSchema" xmlns:p="http://schemas.microsoft.com/office/2006/metadata/properties" xmlns:ns2="28628ca7-215c-40d4-94f6-58d2ff8dbf28" xmlns:ns3="cf6341be-266b-45e3-b168-4e56d7494fb3" targetNamespace="http://schemas.microsoft.com/office/2006/metadata/properties" ma:root="true" ma:fieldsID="8255b68ffe44a40d37ca06cb7ed5a31a" ns2:_="" ns3:_="">
    <xsd:import namespace="28628ca7-215c-40d4-94f6-58d2ff8dbf28"/>
    <xsd:import namespace="cf6341be-266b-45e3-b168-4e56d7494f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628ca7-215c-40d4-94f6-58d2ff8dbf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6341be-266b-45e3-b168-4e56d7494fb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747FE40-14A1-4AD2-A3CC-9D82B7FF3AF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20DC00-C2C2-4CAE-845E-F0848EDFD4C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712CAFD-E124-4F7E-8D28-F2D0A245FC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628ca7-215c-40d4-94f6-58d2ff8dbf28"/>
    <ds:schemaRef ds:uri="cf6341be-266b-45e3-b168-4e56d7494f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SIKU-Powerpointpohja2021</Template>
  <TotalTime>36</TotalTime>
  <Words>502</Words>
  <Application>Microsoft Office PowerPoint</Application>
  <PresentationFormat>Laajakuva</PresentationFormat>
  <Paragraphs>81</Paragraphs>
  <Slides>11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11</vt:i4>
      </vt:variant>
    </vt:vector>
  </HeadingPairs>
  <TitlesOfParts>
    <vt:vector size="12" baseType="lpstr">
      <vt:lpstr>Office-teema</vt:lpstr>
      <vt:lpstr>Perusopetuksen  iltapäivätoiminta  Oulussa 2024-2025</vt:lpstr>
      <vt:lpstr>Kenelle tarjotaan? </vt:lpstr>
      <vt:lpstr>Kuka toimintaa järjestää ja missä  </vt:lpstr>
      <vt:lpstr>Milloin? Ja mitä maksaa? </vt:lpstr>
      <vt:lpstr>Maksuvapautus ja sisaralennus </vt:lpstr>
      <vt:lpstr>Iltapäivätoimintaan hakeminen </vt:lpstr>
      <vt:lpstr>Päätös iltapäivätoimintapaikasta </vt:lpstr>
      <vt:lpstr>Toimintaryhmät </vt:lpstr>
      <vt:lpstr>Mitä iltapäivätoiminnassa tehdään? </vt:lpstr>
      <vt:lpstr>Lisätietoja iltapäivätoiminnasta löytyy </vt:lpstr>
      <vt:lpstr>Lisätietoa saa myös etunimi.sukuniemi@ouka.fi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Perusopetuksen  iltapäivätoiminta  Oulussa 2023-2024</dc:title>
  <dc:creator>Valtanen Jaana</dc:creator>
  <cp:lastModifiedBy>Valtanen Jaana</cp:lastModifiedBy>
  <cp:revision>12</cp:revision>
  <dcterms:created xsi:type="dcterms:W3CDTF">2023-01-10T08:03:07Z</dcterms:created>
  <dcterms:modified xsi:type="dcterms:W3CDTF">2024-01-08T11:17:21Z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7f2b28d-54cf-44b6-aad9-6a2b7fb652a6_Enabled">
    <vt:lpwstr>true</vt:lpwstr>
  </property>
  <property fmtid="{D5CDD505-2E9C-101B-9397-08002B2CF9AE}" pid="3" name="MSIP_Label_e7f2b28d-54cf-44b6-aad9-6a2b7fb652a6_SetDate">
    <vt:lpwstr>2021-12-02T06:57:50Z</vt:lpwstr>
  </property>
  <property fmtid="{D5CDD505-2E9C-101B-9397-08002B2CF9AE}" pid="4" name="MSIP_Label_e7f2b28d-54cf-44b6-aad9-6a2b7fb652a6_Method">
    <vt:lpwstr>Standard</vt:lpwstr>
  </property>
  <property fmtid="{D5CDD505-2E9C-101B-9397-08002B2CF9AE}" pid="5" name="MSIP_Label_e7f2b28d-54cf-44b6-aad9-6a2b7fb652a6_Name">
    <vt:lpwstr>e7f2b28d-54cf-44b6-aad9-6a2b7fb652a6</vt:lpwstr>
  </property>
  <property fmtid="{D5CDD505-2E9C-101B-9397-08002B2CF9AE}" pid="6" name="MSIP_Label_e7f2b28d-54cf-44b6-aad9-6a2b7fb652a6_SiteId">
    <vt:lpwstr>5cc89a67-fa29-4356-af5d-f436abc7c21b</vt:lpwstr>
  </property>
  <property fmtid="{D5CDD505-2E9C-101B-9397-08002B2CF9AE}" pid="7" name="MSIP_Label_e7f2b28d-54cf-44b6-aad9-6a2b7fb652a6_ActionId">
    <vt:lpwstr>f0cf23bd-1756-44ca-9c2f-76589cb6317f</vt:lpwstr>
  </property>
  <property fmtid="{D5CDD505-2E9C-101B-9397-08002B2CF9AE}" pid="8" name="MSIP_Label_e7f2b28d-54cf-44b6-aad9-6a2b7fb652a6_ContentBits">
    <vt:lpwstr>0</vt:lpwstr>
  </property>
  <property fmtid="{D5CDD505-2E9C-101B-9397-08002B2CF9AE}" pid="9" name="ContentTypeId">
    <vt:lpwstr>0x010100FC3DA2A38C33704FB6FBA27B272A146A</vt:lpwstr>
  </property>
</Properties>
</file>