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4C44-4592-4388-80C2-3FDD500D947D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3CD4-98A6-4815-B1AD-63CDF741344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019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25ACCF-1AE4-4D08-A390-9D78A392D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1B4257-6403-47B6-9D6D-F6A5AFF3C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34F37D-DF50-4A3C-873D-F4D2D653F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CFA0F9-EFB7-486E-87BD-B9F58617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98DF37-3611-49C9-999C-9626613B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50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F393BF-3F2C-46FF-BC9C-3A43F1DB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6E5334-372C-4AA2-9714-A8CBACADF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2DFA89-3B67-4CDA-BA2B-9770D147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FF6DD0-4313-4118-8870-FCEE87E4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5CC58C-3ADA-4ADB-A135-AB023F7B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1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285620D-F86E-4E11-8503-DA609575E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1A8E5E-DAB4-4CD0-B906-E149A2E42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68D210-9912-40D2-83A5-18940718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FA9B0D-442D-4886-9837-D7CA5CDD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322E26-5D0D-4E26-8B81-27D56D36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7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57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2B8BA-1B7F-4F54-9B1B-87A7D61F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EC9646-A45E-4F5E-807B-92BBE2F72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C2CF25-1A97-405C-9650-093ED827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4C085F-D320-404F-AB8D-9B1BC15BE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42AF6D-95A4-4F0B-B131-153E95C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25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F4D28B-31A0-4DD7-A842-B91802B2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22C656-89C2-4414-9269-80DAA28CD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4BBA9B-5930-481A-A514-E9D1E514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A9F489-A3EB-49B5-83AC-79E5B9645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E34089-D879-446C-9396-2AAEB033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3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FAC2BA-2898-42EE-AAA7-37944B25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2887C9-C658-44E9-9D25-96B581153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777C38-3A5C-4A67-AC0A-53E37DD8B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13A016A-37E6-4B40-88DD-B791C4B3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61A19C0-9331-498B-A95A-1D6E0C8C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AE2592-4E6E-47FB-8A7C-8511E5EA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95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F10AE1-C523-45DB-BDCC-890AA307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AC57949-D4D1-4839-85F9-FE1F9A8E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0FCAC9-DA7E-442C-A87B-088B70913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D5B3AAB-E6A4-4BF0-987A-444963C6E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3F53E5C-4ECC-4D5F-A36F-3BBDC6DCF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DCA148C-3226-4684-8874-A58CA2F7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997AD46-A6B9-4175-8307-00A33C8D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981514F-695E-4DAE-88A8-510C22FB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21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9F7090-FF20-48B4-976D-6466229E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34F88F8-E2CD-4EB0-8FA7-74808980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D0A3946-E936-4212-BF9E-A074194A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EEA61C6-EF5B-4938-9215-E1F3F9C9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26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1D35480-45C8-4954-8723-840BFBAE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0CFD0A5-C02F-41FF-A9BC-61DE2B3A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6C0AEC-56ED-4B2F-BCCE-D310C159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97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1E8E5B-183F-4A45-933C-D47CA961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796CC4-2C56-4CD7-900E-E4A6BD171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692D343-6A5A-4B1F-BE79-ADB0195E0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A1E5C8-EEDE-444A-B23A-F6CF3383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E5D4388-582A-44DD-B550-DB2D7550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89B2B90-79DC-456C-985C-8D4FD41B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7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75652-C734-43C9-8B10-D92DCE5F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5575846-AE4E-4BAB-911E-CC6D7ED1B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797A43-D1B5-4537-B7BD-2D13656D5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EA9F65C-A7C0-4C56-91A6-4C256FDF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17FBA-1F30-4470-A497-A01BBEBD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025C6D-F479-4DEF-904E-EF0D5B27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6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192CC4F-861D-4E90-8FBB-40CA9B99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5D71FC6-A67E-4176-B0C8-FB69CF616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A7B502-3E35-464C-A604-CFB07D135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2E08-11E1-4315-8656-E216840F2B76}" type="datetimeFigureOut">
              <a:rPr lang="fi-FI" smtClean="0"/>
              <a:t>19.1.2024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B6869B-18F7-423D-B5EE-69BFD294B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B98244-0D41-42F9-B8D6-5C2C8CB28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F4F8-3265-4A89-B008-778B1ABA5A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984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10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1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9004" y="3157462"/>
            <a:ext cx="8853931" cy="3503168"/>
          </a:xfrm>
          <a:prstGeom prst="rect">
            <a:avLst/>
          </a:prstGeom>
          <a:noFill/>
        </p:spPr>
      </p:pic>
      <p:sp>
        <p:nvSpPr>
          <p:cNvPr id="102" name="Freeform 102"/>
          <p:cNvSpPr/>
          <p:nvPr/>
        </p:nvSpPr>
        <p:spPr>
          <a:xfrm>
            <a:off x="2699004" y="3204972"/>
            <a:ext cx="8828531" cy="3477768"/>
          </a:xfrm>
          <a:custGeom>
            <a:avLst/>
            <a:gdLst/>
            <a:ahLst/>
            <a:cxnLst/>
            <a:rect l="0" t="0" r="0" b="0"/>
            <a:pathLst>
              <a:path w="8828531" h="3477768">
                <a:moveTo>
                  <a:pt x="0" y="579628"/>
                </a:moveTo>
                <a:cubicBezTo>
                  <a:pt x="0" y="259462"/>
                  <a:pt x="259460" y="0"/>
                  <a:pt x="579628" y="0"/>
                </a:cubicBezTo>
                <a:lnTo>
                  <a:pt x="8248903" y="0"/>
                </a:lnTo>
                <a:cubicBezTo>
                  <a:pt x="8569071" y="0"/>
                  <a:pt x="8828531" y="259462"/>
                  <a:pt x="8828531" y="579628"/>
                </a:cubicBezTo>
                <a:lnTo>
                  <a:pt x="8828531" y="2898128"/>
                </a:lnTo>
                <a:cubicBezTo>
                  <a:pt x="8828531" y="3218257"/>
                  <a:pt x="8569071" y="3477768"/>
                  <a:pt x="8248903" y="3477768"/>
                </a:cubicBezTo>
                <a:lnTo>
                  <a:pt x="579628" y="3477768"/>
                </a:lnTo>
                <a:cubicBezTo>
                  <a:pt x="259460" y="3477768"/>
                  <a:pt x="0" y="3218257"/>
                  <a:pt x="0" y="2898128"/>
                </a:cubicBezTo>
                <a:close/>
                <a:moveTo>
                  <a:pt x="374396" y="3653028"/>
                </a:moveTo>
              </a:path>
            </a:pathLst>
          </a:custGeom>
          <a:noFill/>
          <a:ln w="6095" cap="flat" cmpd="sng">
            <a:solidFill>
              <a:srgbClr val="70AD47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3" name="Picture 10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" y="225553"/>
            <a:ext cx="940308" cy="1162811"/>
          </a:xfrm>
          <a:prstGeom prst="rect">
            <a:avLst/>
          </a:prstGeom>
          <a:noFill/>
        </p:spPr>
      </p:pic>
      <p:pic>
        <p:nvPicPr>
          <p:cNvPr id="104" name="Picture 10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9727" y="1099821"/>
            <a:ext cx="8853931" cy="1919732"/>
          </a:xfrm>
          <a:prstGeom prst="rect">
            <a:avLst/>
          </a:prstGeom>
          <a:noFill/>
        </p:spPr>
      </p:pic>
      <p:sp>
        <p:nvSpPr>
          <p:cNvPr id="105" name="Freeform 105"/>
          <p:cNvSpPr/>
          <p:nvPr/>
        </p:nvSpPr>
        <p:spPr>
          <a:xfrm>
            <a:off x="2662427" y="1112521"/>
            <a:ext cx="8828532" cy="1894332"/>
          </a:xfrm>
          <a:custGeom>
            <a:avLst/>
            <a:gdLst/>
            <a:ahLst/>
            <a:cxnLst/>
            <a:rect l="0" t="0" r="0" b="0"/>
            <a:pathLst>
              <a:path w="8828532" h="1894332">
                <a:moveTo>
                  <a:pt x="0" y="315721"/>
                </a:moveTo>
                <a:cubicBezTo>
                  <a:pt x="0" y="141351"/>
                  <a:pt x="141352" y="0"/>
                  <a:pt x="315723" y="0"/>
                </a:cubicBezTo>
                <a:lnTo>
                  <a:pt x="8512811" y="0"/>
                </a:lnTo>
                <a:cubicBezTo>
                  <a:pt x="8687181" y="0"/>
                  <a:pt x="8828532" y="141351"/>
                  <a:pt x="8828532" y="315721"/>
                </a:cubicBezTo>
                <a:lnTo>
                  <a:pt x="8828532" y="1578609"/>
                </a:lnTo>
                <a:cubicBezTo>
                  <a:pt x="8828532" y="1752981"/>
                  <a:pt x="8687181" y="1894332"/>
                  <a:pt x="8512811" y="1894332"/>
                </a:cubicBezTo>
                <a:lnTo>
                  <a:pt x="315723" y="1894332"/>
                </a:lnTo>
                <a:cubicBezTo>
                  <a:pt x="141352" y="1894332"/>
                  <a:pt x="0" y="1752981"/>
                  <a:pt x="0" y="1578609"/>
                </a:cubicBezTo>
                <a:close/>
                <a:moveTo>
                  <a:pt x="2767331" y="5745479"/>
                </a:moveTo>
              </a:path>
            </a:pathLst>
          </a:custGeom>
          <a:noFill/>
          <a:ln w="6095" cap="flat" cmpd="sng">
            <a:solidFill>
              <a:srgbClr val="70AD47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6" name="Picture 10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81376" y="4015233"/>
            <a:ext cx="2849371" cy="1081532"/>
          </a:xfrm>
          <a:prstGeom prst="rect">
            <a:avLst/>
          </a:prstGeom>
          <a:noFill/>
        </p:spPr>
      </p:pic>
      <p:sp>
        <p:nvSpPr>
          <p:cNvPr id="107" name="Freeform 107"/>
          <p:cNvSpPr/>
          <p:nvPr/>
        </p:nvSpPr>
        <p:spPr>
          <a:xfrm>
            <a:off x="2894076" y="4027933"/>
            <a:ext cx="2823971" cy="1056132"/>
          </a:xfrm>
          <a:custGeom>
            <a:avLst/>
            <a:gdLst/>
            <a:ahLst/>
            <a:cxnLst/>
            <a:rect l="0" t="0" r="0" b="0"/>
            <a:pathLst>
              <a:path w="2823971" h="1056132">
                <a:moveTo>
                  <a:pt x="0" y="176022"/>
                </a:moveTo>
                <a:cubicBezTo>
                  <a:pt x="0" y="78866"/>
                  <a:pt x="78866" y="0"/>
                  <a:pt x="176022" y="0"/>
                </a:cubicBezTo>
                <a:lnTo>
                  <a:pt x="2647950" y="0"/>
                </a:lnTo>
                <a:cubicBezTo>
                  <a:pt x="2745104" y="0"/>
                  <a:pt x="2823971" y="78866"/>
                  <a:pt x="2823971" y="176022"/>
                </a:cubicBezTo>
                <a:lnTo>
                  <a:pt x="2823971" y="880110"/>
                </a:lnTo>
                <a:cubicBezTo>
                  <a:pt x="2823971" y="977265"/>
                  <a:pt x="2745104" y="1056132"/>
                  <a:pt x="2647950" y="1056132"/>
                </a:cubicBezTo>
                <a:lnTo>
                  <a:pt x="176022" y="1056132"/>
                </a:lnTo>
                <a:cubicBezTo>
                  <a:pt x="78866" y="1056132"/>
                  <a:pt x="0" y="977265"/>
                  <a:pt x="0" y="880110"/>
                </a:cubicBezTo>
                <a:close/>
                <a:moveTo>
                  <a:pt x="-240031" y="2830067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8" name="Picture 10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94323" y="4028949"/>
            <a:ext cx="2661919" cy="1083055"/>
          </a:xfrm>
          <a:prstGeom prst="rect">
            <a:avLst/>
          </a:prstGeom>
          <a:noFill/>
        </p:spPr>
      </p:pic>
      <p:sp>
        <p:nvSpPr>
          <p:cNvPr id="109" name="Freeform 109"/>
          <p:cNvSpPr/>
          <p:nvPr/>
        </p:nvSpPr>
        <p:spPr>
          <a:xfrm>
            <a:off x="5907023" y="4041649"/>
            <a:ext cx="2636520" cy="1057656"/>
          </a:xfrm>
          <a:custGeom>
            <a:avLst/>
            <a:gdLst/>
            <a:ahLst/>
            <a:cxnLst/>
            <a:rect l="0" t="0" r="0" b="0"/>
            <a:pathLst>
              <a:path w="2636520" h="1057656">
                <a:moveTo>
                  <a:pt x="0" y="176275"/>
                </a:moveTo>
                <a:cubicBezTo>
                  <a:pt x="0" y="78866"/>
                  <a:pt x="78867" y="0"/>
                  <a:pt x="176277" y="0"/>
                </a:cubicBezTo>
                <a:lnTo>
                  <a:pt x="2460245" y="0"/>
                </a:lnTo>
                <a:cubicBezTo>
                  <a:pt x="2557654" y="0"/>
                  <a:pt x="2636520" y="78866"/>
                  <a:pt x="2636520" y="176275"/>
                </a:cubicBezTo>
                <a:lnTo>
                  <a:pt x="2636520" y="881379"/>
                </a:lnTo>
                <a:cubicBezTo>
                  <a:pt x="2636520" y="978788"/>
                  <a:pt x="2557654" y="1057656"/>
                  <a:pt x="2460245" y="1057656"/>
                </a:cubicBezTo>
                <a:lnTo>
                  <a:pt x="176277" y="1057656"/>
                </a:lnTo>
                <a:cubicBezTo>
                  <a:pt x="78867" y="1057656"/>
                  <a:pt x="0" y="978788"/>
                  <a:pt x="0" y="881379"/>
                </a:cubicBezTo>
                <a:close/>
                <a:moveTo>
                  <a:pt x="-3266947" y="2816351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0" name="Picture 1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23122" y="3899007"/>
            <a:ext cx="2757093" cy="1339997"/>
          </a:xfrm>
          <a:prstGeom prst="rect">
            <a:avLst/>
          </a:prstGeom>
          <a:noFill/>
        </p:spPr>
      </p:pic>
      <p:sp>
        <p:nvSpPr>
          <p:cNvPr id="111" name="Freeform 111"/>
          <p:cNvSpPr/>
          <p:nvPr/>
        </p:nvSpPr>
        <p:spPr>
          <a:xfrm>
            <a:off x="8610422" y="3912650"/>
            <a:ext cx="2757095" cy="1326353"/>
          </a:xfrm>
          <a:custGeom>
            <a:avLst/>
            <a:gdLst/>
            <a:ahLst/>
            <a:cxnLst/>
            <a:rect l="0" t="0" r="0" b="0"/>
            <a:pathLst>
              <a:path w="2636521" h="1056131">
                <a:moveTo>
                  <a:pt x="0" y="176022"/>
                </a:moveTo>
                <a:cubicBezTo>
                  <a:pt x="0" y="78866"/>
                  <a:pt x="78868" y="0"/>
                  <a:pt x="176023" y="0"/>
                </a:cubicBezTo>
                <a:lnTo>
                  <a:pt x="2460498" y="0"/>
                </a:lnTo>
                <a:cubicBezTo>
                  <a:pt x="2557653" y="0"/>
                  <a:pt x="2636521" y="78866"/>
                  <a:pt x="2636521" y="176022"/>
                </a:cubicBezTo>
                <a:lnTo>
                  <a:pt x="2636521" y="880109"/>
                </a:lnTo>
                <a:cubicBezTo>
                  <a:pt x="2636521" y="977265"/>
                  <a:pt x="2557653" y="1056131"/>
                  <a:pt x="2460498" y="1056131"/>
                </a:cubicBezTo>
                <a:lnTo>
                  <a:pt x="176023" y="1056131"/>
                </a:lnTo>
                <a:cubicBezTo>
                  <a:pt x="78868" y="1056131"/>
                  <a:pt x="0" y="977265"/>
                  <a:pt x="0" y="880109"/>
                </a:cubicBezTo>
                <a:close/>
                <a:moveTo>
                  <a:pt x="-6095238" y="2811779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2" name="Picture 1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9372" y="1816100"/>
            <a:ext cx="2849372" cy="1081532"/>
          </a:xfrm>
          <a:prstGeom prst="rect">
            <a:avLst/>
          </a:prstGeom>
          <a:noFill/>
        </p:spPr>
      </p:pic>
      <p:sp>
        <p:nvSpPr>
          <p:cNvPr id="113" name="Freeform 113"/>
          <p:cNvSpPr/>
          <p:nvPr/>
        </p:nvSpPr>
        <p:spPr>
          <a:xfrm>
            <a:off x="2862072" y="1828800"/>
            <a:ext cx="2823972" cy="1056133"/>
          </a:xfrm>
          <a:custGeom>
            <a:avLst/>
            <a:gdLst/>
            <a:ahLst/>
            <a:cxnLst/>
            <a:rect l="0" t="0" r="0" b="0"/>
            <a:pathLst>
              <a:path w="2823972" h="1056133">
                <a:moveTo>
                  <a:pt x="0" y="176022"/>
                </a:moveTo>
                <a:cubicBezTo>
                  <a:pt x="0" y="78867"/>
                  <a:pt x="78867" y="0"/>
                  <a:pt x="176022" y="0"/>
                </a:cubicBezTo>
                <a:lnTo>
                  <a:pt x="2647949" y="0"/>
                </a:lnTo>
                <a:cubicBezTo>
                  <a:pt x="2745105" y="0"/>
                  <a:pt x="2823972" y="78867"/>
                  <a:pt x="2823972" y="176022"/>
                </a:cubicBezTo>
                <a:lnTo>
                  <a:pt x="2823972" y="880110"/>
                </a:lnTo>
                <a:cubicBezTo>
                  <a:pt x="2823972" y="977266"/>
                  <a:pt x="2745105" y="1056133"/>
                  <a:pt x="2647949" y="1056133"/>
                </a:cubicBezTo>
                <a:lnTo>
                  <a:pt x="176022" y="1056133"/>
                </a:lnTo>
                <a:cubicBezTo>
                  <a:pt x="78867" y="1056133"/>
                  <a:pt x="0" y="977266"/>
                  <a:pt x="0" y="880110"/>
                </a:cubicBezTo>
                <a:close/>
                <a:moveTo>
                  <a:pt x="1991106" y="5029200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4" name="Picture 11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3071" y="1826768"/>
            <a:ext cx="2593340" cy="1081532"/>
          </a:xfrm>
          <a:prstGeom prst="rect">
            <a:avLst/>
          </a:prstGeom>
          <a:noFill/>
        </p:spPr>
      </p:pic>
      <p:sp>
        <p:nvSpPr>
          <p:cNvPr id="115" name="Freeform 115"/>
          <p:cNvSpPr/>
          <p:nvPr/>
        </p:nvSpPr>
        <p:spPr>
          <a:xfrm>
            <a:off x="5795771" y="1839468"/>
            <a:ext cx="2567940" cy="1056132"/>
          </a:xfrm>
          <a:custGeom>
            <a:avLst/>
            <a:gdLst/>
            <a:ahLst/>
            <a:cxnLst/>
            <a:rect l="0" t="0" r="0" b="0"/>
            <a:pathLst>
              <a:path w="2567940" h="1056132">
                <a:moveTo>
                  <a:pt x="0" y="176023"/>
                </a:moveTo>
                <a:cubicBezTo>
                  <a:pt x="0" y="78867"/>
                  <a:pt x="78868" y="0"/>
                  <a:pt x="176023" y="0"/>
                </a:cubicBezTo>
                <a:lnTo>
                  <a:pt x="2391919" y="0"/>
                </a:lnTo>
                <a:cubicBezTo>
                  <a:pt x="2489073" y="0"/>
                  <a:pt x="2567940" y="78867"/>
                  <a:pt x="2567940" y="176023"/>
                </a:cubicBezTo>
                <a:lnTo>
                  <a:pt x="2567940" y="880111"/>
                </a:lnTo>
                <a:cubicBezTo>
                  <a:pt x="2567940" y="977266"/>
                  <a:pt x="2489073" y="1056132"/>
                  <a:pt x="2391919" y="1056132"/>
                </a:cubicBezTo>
                <a:lnTo>
                  <a:pt x="176023" y="1056132"/>
                </a:lnTo>
                <a:cubicBezTo>
                  <a:pt x="78868" y="1056132"/>
                  <a:pt x="0" y="977266"/>
                  <a:pt x="0" y="880111"/>
                </a:cubicBezTo>
                <a:close/>
                <a:moveTo>
                  <a:pt x="-953262" y="5018532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6" name="Picture 116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62264" y="1826768"/>
            <a:ext cx="2849371" cy="1081532"/>
          </a:xfrm>
          <a:prstGeom prst="rect">
            <a:avLst/>
          </a:prstGeom>
          <a:noFill/>
        </p:spPr>
      </p:pic>
      <p:sp>
        <p:nvSpPr>
          <p:cNvPr id="117" name="Freeform 117"/>
          <p:cNvSpPr/>
          <p:nvPr/>
        </p:nvSpPr>
        <p:spPr>
          <a:xfrm>
            <a:off x="8474964" y="1839468"/>
            <a:ext cx="2823971" cy="1056132"/>
          </a:xfrm>
          <a:custGeom>
            <a:avLst/>
            <a:gdLst/>
            <a:ahLst/>
            <a:cxnLst/>
            <a:rect l="0" t="0" r="0" b="0"/>
            <a:pathLst>
              <a:path w="2823971" h="1056132">
                <a:moveTo>
                  <a:pt x="0" y="176023"/>
                </a:moveTo>
                <a:cubicBezTo>
                  <a:pt x="0" y="78867"/>
                  <a:pt x="78867" y="0"/>
                  <a:pt x="176021" y="0"/>
                </a:cubicBezTo>
                <a:lnTo>
                  <a:pt x="2647950" y="0"/>
                </a:lnTo>
                <a:cubicBezTo>
                  <a:pt x="2745104" y="0"/>
                  <a:pt x="2823971" y="78867"/>
                  <a:pt x="2823971" y="176023"/>
                </a:cubicBezTo>
                <a:lnTo>
                  <a:pt x="2823971" y="880111"/>
                </a:lnTo>
                <a:cubicBezTo>
                  <a:pt x="2823971" y="977266"/>
                  <a:pt x="2745104" y="1056132"/>
                  <a:pt x="2647950" y="1056132"/>
                </a:cubicBezTo>
                <a:lnTo>
                  <a:pt x="176021" y="1056132"/>
                </a:lnTo>
                <a:cubicBezTo>
                  <a:pt x="78867" y="1056132"/>
                  <a:pt x="0" y="977266"/>
                  <a:pt x="0" y="880111"/>
                </a:cubicBezTo>
                <a:close/>
                <a:moveTo>
                  <a:pt x="-3632455" y="5018532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0361" y="1297941"/>
            <a:ext cx="2105659" cy="432307"/>
          </a:xfrm>
          <a:prstGeom prst="rect">
            <a:avLst/>
          </a:prstGeom>
          <a:noFill/>
        </p:spPr>
      </p:pic>
      <p:sp>
        <p:nvSpPr>
          <p:cNvPr id="119" name="Freeform 119"/>
          <p:cNvSpPr/>
          <p:nvPr/>
        </p:nvSpPr>
        <p:spPr>
          <a:xfrm>
            <a:off x="3185414" y="1292150"/>
            <a:ext cx="2060956" cy="439337"/>
          </a:xfrm>
          <a:custGeom>
            <a:avLst/>
            <a:gdLst/>
            <a:ahLst/>
            <a:cxnLst/>
            <a:rect l="0" t="0" r="0" b="0"/>
            <a:pathLst>
              <a:path w="1269491" h="406907">
                <a:moveTo>
                  <a:pt x="0" y="67818"/>
                </a:moveTo>
                <a:cubicBezTo>
                  <a:pt x="0" y="30352"/>
                  <a:pt x="30352" y="0"/>
                  <a:pt x="67817" y="0"/>
                </a:cubicBezTo>
                <a:lnTo>
                  <a:pt x="1201673" y="0"/>
                </a:lnTo>
                <a:cubicBezTo>
                  <a:pt x="1239139" y="0"/>
                  <a:pt x="1269491" y="30352"/>
                  <a:pt x="1269491" y="67818"/>
                </a:cubicBezTo>
                <a:lnTo>
                  <a:pt x="1269491" y="339089"/>
                </a:lnTo>
                <a:cubicBezTo>
                  <a:pt x="1269491" y="376555"/>
                  <a:pt x="1239139" y="406907"/>
                  <a:pt x="1201673" y="406907"/>
                </a:cubicBezTo>
                <a:lnTo>
                  <a:pt x="67817" y="406907"/>
                </a:lnTo>
                <a:cubicBezTo>
                  <a:pt x="30352" y="406907"/>
                  <a:pt x="0" y="376555"/>
                  <a:pt x="0" y="339089"/>
                </a:cubicBezTo>
                <a:close/>
                <a:moveTo>
                  <a:pt x="1841753" y="5547359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38214" y="1297941"/>
            <a:ext cx="2105659" cy="432307"/>
          </a:xfrm>
          <a:prstGeom prst="rect">
            <a:avLst/>
          </a:prstGeom>
          <a:noFill/>
        </p:spPr>
      </p:pic>
      <p:sp>
        <p:nvSpPr>
          <p:cNvPr id="121" name="Freeform 121"/>
          <p:cNvSpPr/>
          <p:nvPr/>
        </p:nvSpPr>
        <p:spPr>
          <a:xfrm>
            <a:off x="6096001" y="1310641"/>
            <a:ext cx="2047872" cy="406907"/>
          </a:xfrm>
          <a:custGeom>
            <a:avLst/>
            <a:gdLst/>
            <a:ahLst/>
            <a:cxnLst/>
            <a:rect l="0" t="0" r="0" b="0"/>
            <a:pathLst>
              <a:path w="1269493" h="406907">
                <a:moveTo>
                  <a:pt x="0" y="67818"/>
                </a:moveTo>
                <a:cubicBezTo>
                  <a:pt x="0" y="30352"/>
                  <a:pt x="30354" y="0"/>
                  <a:pt x="67819" y="0"/>
                </a:cubicBezTo>
                <a:lnTo>
                  <a:pt x="1201674" y="0"/>
                </a:lnTo>
                <a:cubicBezTo>
                  <a:pt x="1239139" y="0"/>
                  <a:pt x="1269493" y="30352"/>
                  <a:pt x="1269493" y="67818"/>
                </a:cubicBezTo>
                <a:lnTo>
                  <a:pt x="1269493" y="339089"/>
                </a:lnTo>
                <a:cubicBezTo>
                  <a:pt x="1269493" y="376555"/>
                  <a:pt x="1239139" y="406907"/>
                  <a:pt x="1201674" y="406907"/>
                </a:cubicBezTo>
                <a:lnTo>
                  <a:pt x="67819" y="406907"/>
                </a:lnTo>
                <a:cubicBezTo>
                  <a:pt x="30354" y="406907"/>
                  <a:pt x="0" y="376555"/>
                  <a:pt x="0" y="339089"/>
                </a:cubicBezTo>
                <a:close/>
                <a:moveTo>
                  <a:pt x="-962406" y="5547359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2" name="Picture 12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3239" y="1297941"/>
            <a:ext cx="2339086" cy="432307"/>
          </a:xfrm>
          <a:prstGeom prst="rect">
            <a:avLst/>
          </a:prstGeom>
          <a:noFill/>
        </p:spPr>
      </p:pic>
      <p:sp>
        <p:nvSpPr>
          <p:cNvPr id="123" name="Freeform 123"/>
          <p:cNvSpPr/>
          <p:nvPr/>
        </p:nvSpPr>
        <p:spPr>
          <a:xfrm>
            <a:off x="8643239" y="1310641"/>
            <a:ext cx="2322040" cy="406907"/>
          </a:xfrm>
          <a:custGeom>
            <a:avLst/>
            <a:gdLst/>
            <a:ahLst/>
            <a:cxnLst/>
            <a:rect l="0" t="0" r="0" b="0"/>
            <a:pathLst>
              <a:path w="1269493" h="406907">
                <a:moveTo>
                  <a:pt x="0" y="67818"/>
                </a:moveTo>
                <a:cubicBezTo>
                  <a:pt x="0" y="30352"/>
                  <a:pt x="30353" y="0"/>
                  <a:pt x="67819" y="0"/>
                </a:cubicBezTo>
                <a:lnTo>
                  <a:pt x="1201674" y="0"/>
                </a:lnTo>
                <a:cubicBezTo>
                  <a:pt x="1239139" y="0"/>
                  <a:pt x="1269493" y="30352"/>
                  <a:pt x="1269493" y="67818"/>
                </a:cubicBezTo>
                <a:lnTo>
                  <a:pt x="1269493" y="339089"/>
                </a:lnTo>
                <a:cubicBezTo>
                  <a:pt x="1269493" y="376555"/>
                  <a:pt x="1239139" y="406907"/>
                  <a:pt x="1201674" y="406907"/>
                </a:cubicBezTo>
                <a:lnTo>
                  <a:pt x="67819" y="406907"/>
                </a:lnTo>
                <a:cubicBezTo>
                  <a:pt x="30353" y="406907"/>
                  <a:pt x="0" y="376555"/>
                  <a:pt x="0" y="339089"/>
                </a:cubicBezTo>
                <a:close/>
                <a:moveTo>
                  <a:pt x="-3766566" y="5547359"/>
                </a:moveTo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4" name="Picture 124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7526" y="3414777"/>
            <a:ext cx="2500524" cy="471794"/>
          </a:xfrm>
          <a:prstGeom prst="rect">
            <a:avLst/>
          </a:prstGeom>
          <a:noFill/>
        </p:spPr>
      </p:pic>
      <p:sp>
        <p:nvSpPr>
          <p:cNvPr id="125" name="Freeform 125"/>
          <p:cNvSpPr/>
          <p:nvPr/>
        </p:nvSpPr>
        <p:spPr>
          <a:xfrm>
            <a:off x="3057526" y="3427477"/>
            <a:ext cx="2500524" cy="406907"/>
          </a:xfrm>
          <a:custGeom>
            <a:avLst/>
            <a:gdLst/>
            <a:ahLst/>
            <a:cxnLst/>
            <a:rect l="0" t="0" r="0" b="0"/>
            <a:pathLst>
              <a:path w="1269491" h="406907">
                <a:moveTo>
                  <a:pt x="0" y="67818"/>
                </a:moveTo>
                <a:cubicBezTo>
                  <a:pt x="0" y="30352"/>
                  <a:pt x="30352" y="0"/>
                  <a:pt x="67817" y="0"/>
                </a:cubicBezTo>
                <a:lnTo>
                  <a:pt x="1201673" y="0"/>
                </a:lnTo>
                <a:cubicBezTo>
                  <a:pt x="1239139" y="0"/>
                  <a:pt x="1269491" y="30352"/>
                  <a:pt x="1269491" y="67818"/>
                </a:cubicBezTo>
                <a:lnTo>
                  <a:pt x="1269491" y="339090"/>
                </a:lnTo>
                <a:cubicBezTo>
                  <a:pt x="1269491" y="376554"/>
                  <a:pt x="1239139" y="406907"/>
                  <a:pt x="1201673" y="406907"/>
                </a:cubicBezTo>
                <a:lnTo>
                  <a:pt x="67817" y="406907"/>
                </a:lnTo>
                <a:cubicBezTo>
                  <a:pt x="30352" y="406907"/>
                  <a:pt x="0" y="376554"/>
                  <a:pt x="0" y="339090"/>
                </a:cubicBezTo>
                <a:close/>
                <a:moveTo>
                  <a:pt x="-275083" y="3430523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6" name="Picture 126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4803" y="3414777"/>
            <a:ext cx="2164184" cy="416802"/>
          </a:xfrm>
          <a:prstGeom prst="rect">
            <a:avLst/>
          </a:prstGeom>
          <a:noFill/>
        </p:spPr>
      </p:pic>
      <p:sp>
        <p:nvSpPr>
          <p:cNvPr id="127" name="Freeform 127"/>
          <p:cNvSpPr/>
          <p:nvPr/>
        </p:nvSpPr>
        <p:spPr>
          <a:xfrm>
            <a:off x="6038215" y="3427477"/>
            <a:ext cx="2133472" cy="406907"/>
          </a:xfrm>
          <a:custGeom>
            <a:avLst/>
            <a:gdLst/>
            <a:ahLst/>
            <a:cxnLst/>
            <a:rect l="0" t="0" r="0" b="0"/>
            <a:pathLst>
              <a:path w="1271016" h="406907">
                <a:moveTo>
                  <a:pt x="0" y="67818"/>
                </a:moveTo>
                <a:cubicBezTo>
                  <a:pt x="0" y="30352"/>
                  <a:pt x="30353" y="0"/>
                  <a:pt x="67817" y="0"/>
                </a:cubicBezTo>
                <a:lnTo>
                  <a:pt x="1203197" y="0"/>
                </a:lnTo>
                <a:cubicBezTo>
                  <a:pt x="1240663" y="0"/>
                  <a:pt x="1271016" y="30352"/>
                  <a:pt x="1271016" y="67818"/>
                </a:cubicBezTo>
                <a:lnTo>
                  <a:pt x="1271016" y="339090"/>
                </a:lnTo>
                <a:cubicBezTo>
                  <a:pt x="1271016" y="376554"/>
                  <a:pt x="1240663" y="406907"/>
                  <a:pt x="1203197" y="406907"/>
                </a:cubicBezTo>
                <a:lnTo>
                  <a:pt x="67817" y="406907"/>
                </a:lnTo>
                <a:cubicBezTo>
                  <a:pt x="30353" y="406907"/>
                  <a:pt x="0" y="376554"/>
                  <a:pt x="0" y="339090"/>
                </a:cubicBezTo>
                <a:close/>
                <a:moveTo>
                  <a:pt x="-3227071" y="3430523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8" name="Picture 128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85352" y="3345478"/>
            <a:ext cx="2448559" cy="520911"/>
          </a:xfrm>
          <a:prstGeom prst="rect">
            <a:avLst/>
          </a:prstGeom>
          <a:noFill/>
        </p:spPr>
      </p:pic>
      <p:sp>
        <p:nvSpPr>
          <p:cNvPr id="129" name="Freeform 129"/>
          <p:cNvSpPr/>
          <p:nvPr/>
        </p:nvSpPr>
        <p:spPr>
          <a:xfrm>
            <a:off x="8798052" y="3362591"/>
            <a:ext cx="2423159" cy="471793"/>
          </a:xfrm>
          <a:custGeom>
            <a:avLst/>
            <a:gdLst/>
            <a:ahLst/>
            <a:cxnLst/>
            <a:rect l="0" t="0" r="0" b="0"/>
            <a:pathLst>
              <a:path w="2423159" h="454151">
                <a:moveTo>
                  <a:pt x="0" y="75691"/>
                </a:moveTo>
                <a:cubicBezTo>
                  <a:pt x="0" y="33908"/>
                  <a:pt x="33908" y="0"/>
                  <a:pt x="75691" y="0"/>
                </a:cubicBezTo>
                <a:lnTo>
                  <a:pt x="2347467" y="0"/>
                </a:lnTo>
                <a:cubicBezTo>
                  <a:pt x="2389251" y="0"/>
                  <a:pt x="2423159" y="33908"/>
                  <a:pt x="2423159" y="75691"/>
                </a:cubicBezTo>
                <a:lnTo>
                  <a:pt x="2423159" y="378460"/>
                </a:lnTo>
                <a:cubicBezTo>
                  <a:pt x="2423159" y="420242"/>
                  <a:pt x="2389251" y="454151"/>
                  <a:pt x="2347467" y="454151"/>
                </a:cubicBezTo>
                <a:lnTo>
                  <a:pt x="75691" y="454151"/>
                </a:lnTo>
                <a:cubicBezTo>
                  <a:pt x="33908" y="454151"/>
                  <a:pt x="0" y="420242"/>
                  <a:pt x="0" y="378460"/>
                </a:cubicBezTo>
                <a:close/>
                <a:moveTo>
                  <a:pt x="-5395976" y="3477767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0" name="Picture 130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640" y="4219449"/>
            <a:ext cx="2101087" cy="756919"/>
          </a:xfrm>
          <a:prstGeom prst="rect">
            <a:avLst/>
          </a:prstGeom>
          <a:noFill/>
        </p:spPr>
      </p:pic>
      <p:sp>
        <p:nvSpPr>
          <p:cNvPr id="131" name="Freeform 131"/>
          <p:cNvSpPr/>
          <p:nvPr/>
        </p:nvSpPr>
        <p:spPr>
          <a:xfrm>
            <a:off x="434340" y="4232149"/>
            <a:ext cx="2075687" cy="731519"/>
          </a:xfrm>
          <a:custGeom>
            <a:avLst/>
            <a:gdLst/>
            <a:ahLst/>
            <a:cxnLst/>
            <a:rect l="0" t="0" r="0" b="0"/>
            <a:pathLst>
              <a:path w="2075687" h="731519">
                <a:moveTo>
                  <a:pt x="0" y="182879"/>
                </a:moveTo>
                <a:lnTo>
                  <a:pt x="1709927" y="182879"/>
                </a:lnTo>
                <a:lnTo>
                  <a:pt x="1709927" y="0"/>
                </a:lnTo>
                <a:lnTo>
                  <a:pt x="2075687" y="365759"/>
                </a:lnTo>
                <a:lnTo>
                  <a:pt x="1709927" y="731519"/>
                </a:lnTo>
                <a:lnTo>
                  <a:pt x="1709927" y="548640"/>
                </a:lnTo>
                <a:lnTo>
                  <a:pt x="0" y="548640"/>
                </a:lnTo>
                <a:close/>
                <a:moveTo>
                  <a:pt x="2008632" y="2625851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2" name="Picture 132"/>
          <p:cNvPicPr>
            <a:picLocks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87" y="5239004"/>
            <a:ext cx="2101088" cy="1255268"/>
          </a:xfrm>
          <a:prstGeom prst="rect">
            <a:avLst/>
          </a:prstGeom>
          <a:noFill/>
        </p:spPr>
      </p:pic>
      <p:sp>
        <p:nvSpPr>
          <p:cNvPr id="133" name="Freeform 133"/>
          <p:cNvSpPr/>
          <p:nvPr/>
        </p:nvSpPr>
        <p:spPr>
          <a:xfrm>
            <a:off x="437387" y="5251704"/>
            <a:ext cx="2075689" cy="1229869"/>
          </a:xfrm>
          <a:custGeom>
            <a:avLst/>
            <a:gdLst/>
            <a:ahLst/>
            <a:cxnLst/>
            <a:rect l="0" t="0" r="0" b="0"/>
            <a:pathLst>
              <a:path w="2075689" h="1229869">
                <a:moveTo>
                  <a:pt x="0" y="307468"/>
                </a:moveTo>
                <a:lnTo>
                  <a:pt x="1460755" y="307468"/>
                </a:lnTo>
                <a:lnTo>
                  <a:pt x="1460755" y="0"/>
                </a:lnTo>
                <a:lnTo>
                  <a:pt x="2075689" y="614935"/>
                </a:lnTo>
                <a:lnTo>
                  <a:pt x="1460755" y="1229869"/>
                </a:lnTo>
                <a:lnTo>
                  <a:pt x="1460755" y="922402"/>
                </a:lnTo>
                <a:lnTo>
                  <a:pt x="0" y="922402"/>
                </a:lnTo>
                <a:close/>
                <a:moveTo>
                  <a:pt x="861441" y="1606296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4" name="Picture 134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1188" y="5347209"/>
            <a:ext cx="2849371" cy="1081531"/>
          </a:xfrm>
          <a:prstGeom prst="rect">
            <a:avLst/>
          </a:prstGeom>
          <a:noFill/>
        </p:spPr>
      </p:pic>
      <p:sp>
        <p:nvSpPr>
          <p:cNvPr id="135" name="Freeform 135"/>
          <p:cNvSpPr/>
          <p:nvPr/>
        </p:nvSpPr>
        <p:spPr>
          <a:xfrm>
            <a:off x="2913888" y="5359909"/>
            <a:ext cx="2823971" cy="1056132"/>
          </a:xfrm>
          <a:custGeom>
            <a:avLst/>
            <a:gdLst/>
            <a:ahLst/>
            <a:cxnLst/>
            <a:rect l="0" t="0" r="0" b="0"/>
            <a:pathLst>
              <a:path w="2823971" h="1056132">
                <a:moveTo>
                  <a:pt x="0" y="176022"/>
                </a:moveTo>
                <a:cubicBezTo>
                  <a:pt x="0" y="78866"/>
                  <a:pt x="78866" y="0"/>
                  <a:pt x="176022" y="0"/>
                </a:cubicBezTo>
                <a:lnTo>
                  <a:pt x="2647950" y="0"/>
                </a:lnTo>
                <a:cubicBezTo>
                  <a:pt x="2745104" y="0"/>
                  <a:pt x="2823971" y="78866"/>
                  <a:pt x="2823971" y="176022"/>
                </a:cubicBezTo>
                <a:lnTo>
                  <a:pt x="2823971" y="880110"/>
                </a:lnTo>
                <a:cubicBezTo>
                  <a:pt x="2823971" y="977328"/>
                  <a:pt x="2745104" y="1056132"/>
                  <a:pt x="2647950" y="1056132"/>
                </a:cubicBezTo>
                <a:lnTo>
                  <a:pt x="176022" y="1056132"/>
                </a:lnTo>
                <a:cubicBezTo>
                  <a:pt x="78866" y="1056132"/>
                  <a:pt x="0" y="977328"/>
                  <a:pt x="0" y="880110"/>
                </a:cubicBezTo>
                <a:close/>
                <a:moveTo>
                  <a:pt x="-1591819" y="1498091"/>
                </a:moveTo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6" name="Picture 136"/>
          <p:cNvPicPr>
            <a:picLocks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79" y="5292345"/>
            <a:ext cx="4810759" cy="1223263"/>
          </a:xfrm>
          <a:prstGeom prst="rect">
            <a:avLst/>
          </a:prstGeom>
          <a:noFill/>
        </p:spPr>
      </p:pic>
      <p:sp>
        <p:nvSpPr>
          <p:cNvPr id="137" name="Freeform 137"/>
          <p:cNvSpPr/>
          <p:nvPr/>
        </p:nvSpPr>
        <p:spPr>
          <a:xfrm>
            <a:off x="6240779" y="5305045"/>
            <a:ext cx="4785360" cy="1197864"/>
          </a:xfrm>
          <a:custGeom>
            <a:avLst/>
            <a:gdLst/>
            <a:ahLst/>
            <a:cxnLst/>
            <a:rect l="0" t="0" r="0" b="0"/>
            <a:pathLst>
              <a:path w="4785360" h="1197864">
                <a:moveTo>
                  <a:pt x="0" y="1197864"/>
                </a:moveTo>
                <a:lnTo>
                  <a:pt x="4785360" y="1197864"/>
                </a:lnTo>
                <a:lnTo>
                  <a:pt x="4785360" y="0"/>
                </a:lnTo>
                <a:lnTo>
                  <a:pt x="0" y="0"/>
                </a:lnTo>
                <a:lnTo>
                  <a:pt x="0" y="1197864"/>
                </a:lnTo>
                <a:close/>
              </a:path>
            </a:pathLst>
          </a:custGeom>
          <a:noFill/>
          <a:ln w="6095" cap="flat" cmpd="sng">
            <a:solidFill>
              <a:srgbClr val="A6A6A6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8" name="Picture 138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8740" y="258572"/>
            <a:ext cx="3731768" cy="702056"/>
          </a:xfrm>
          <a:prstGeom prst="rect">
            <a:avLst/>
          </a:prstGeom>
          <a:noFill/>
        </p:spPr>
      </p:pic>
      <p:sp>
        <p:nvSpPr>
          <p:cNvPr id="139" name="Freeform 139"/>
          <p:cNvSpPr/>
          <p:nvPr/>
        </p:nvSpPr>
        <p:spPr>
          <a:xfrm>
            <a:off x="7711440" y="271273"/>
            <a:ext cx="3706368" cy="676656"/>
          </a:xfrm>
          <a:custGeom>
            <a:avLst/>
            <a:gdLst/>
            <a:ahLst/>
            <a:cxnLst/>
            <a:rect l="0" t="0" r="0" b="0"/>
            <a:pathLst>
              <a:path w="3706368" h="676656">
                <a:moveTo>
                  <a:pt x="0" y="676656"/>
                </a:moveTo>
                <a:lnTo>
                  <a:pt x="3706368" y="676656"/>
                </a:lnTo>
                <a:lnTo>
                  <a:pt x="3706368" y="0"/>
                </a:lnTo>
                <a:lnTo>
                  <a:pt x="0" y="0"/>
                </a:lnTo>
                <a:lnTo>
                  <a:pt x="0" y="676656"/>
                </a:lnTo>
                <a:close/>
              </a:path>
            </a:pathLst>
          </a:custGeom>
          <a:noFill/>
          <a:ln w="6095" cap="flat" cmpd="sng">
            <a:solidFill>
              <a:srgbClr val="A6A6A6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0" name="Picture 140"/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259" y="1735329"/>
            <a:ext cx="1582928" cy="903223"/>
          </a:xfrm>
          <a:prstGeom prst="rect">
            <a:avLst/>
          </a:prstGeom>
          <a:noFill/>
        </p:spPr>
      </p:pic>
      <p:sp>
        <p:nvSpPr>
          <p:cNvPr id="141" name="Freeform 141"/>
          <p:cNvSpPr/>
          <p:nvPr/>
        </p:nvSpPr>
        <p:spPr>
          <a:xfrm>
            <a:off x="441959" y="1748029"/>
            <a:ext cx="1557528" cy="877824"/>
          </a:xfrm>
          <a:custGeom>
            <a:avLst/>
            <a:gdLst/>
            <a:ahLst/>
            <a:cxnLst/>
            <a:rect l="0" t="0" r="0" b="0"/>
            <a:pathLst>
              <a:path w="1557528" h="877824">
                <a:moveTo>
                  <a:pt x="0" y="877824"/>
                </a:moveTo>
                <a:lnTo>
                  <a:pt x="1557528" y="877824"/>
                </a:lnTo>
                <a:lnTo>
                  <a:pt x="1557528" y="0"/>
                </a:lnTo>
                <a:lnTo>
                  <a:pt x="0" y="0"/>
                </a:lnTo>
                <a:lnTo>
                  <a:pt x="0" y="877824"/>
                </a:lnTo>
                <a:close/>
              </a:path>
            </a:pathLst>
          </a:custGeom>
          <a:noFill/>
          <a:ln w="6095" cap="flat" cmpd="sng">
            <a:solidFill>
              <a:srgbClr val="ED7D31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2" name="Picture 142"/>
          <p:cNvPicPr>
            <a:picLocks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259" y="3239517"/>
            <a:ext cx="1537207" cy="901699"/>
          </a:xfrm>
          <a:prstGeom prst="rect">
            <a:avLst/>
          </a:prstGeom>
          <a:noFill/>
        </p:spPr>
      </p:pic>
      <p:sp>
        <p:nvSpPr>
          <p:cNvPr id="143" name="Freeform 143"/>
          <p:cNvSpPr/>
          <p:nvPr/>
        </p:nvSpPr>
        <p:spPr>
          <a:xfrm>
            <a:off x="441959" y="3252217"/>
            <a:ext cx="1511809" cy="876300"/>
          </a:xfrm>
          <a:custGeom>
            <a:avLst/>
            <a:gdLst/>
            <a:ahLst/>
            <a:cxnLst/>
            <a:rect l="0" t="0" r="0" b="0"/>
            <a:pathLst>
              <a:path w="1511809" h="876300">
                <a:moveTo>
                  <a:pt x="0" y="876300"/>
                </a:moveTo>
                <a:lnTo>
                  <a:pt x="1511809" y="876300"/>
                </a:lnTo>
                <a:lnTo>
                  <a:pt x="1511809" y="0"/>
                </a:lnTo>
                <a:lnTo>
                  <a:pt x="0" y="0"/>
                </a:lnTo>
                <a:lnTo>
                  <a:pt x="0" y="876300"/>
                </a:lnTo>
                <a:close/>
              </a:path>
            </a:pathLst>
          </a:custGeom>
          <a:noFill/>
          <a:ln w="6095" cap="flat" cmpd="sng">
            <a:solidFill>
              <a:srgbClr val="5B9BD5">
                <a:alpha val="100000"/>
              </a:srgbClr>
            </a:solidFill>
            <a:miter lim="127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Rectangle 144"/>
          <p:cNvSpPr/>
          <p:nvPr/>
        </p:nvSpPr>
        <p:spPr>
          <a:xfrm>
            <a:off x="2753614" y="266802"/>
            <a:ext cx="4175759" cy="86023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2795" b="0" i="0" spc="-65" baseline="0" dirty="0">
                <a:solidFill>
                  <a:srgbClr val="000000"/>
                </a:solidFill>
                <a:latin typeface="Calibri"/>
              </a:rPr>
              <a:t>P</a:t>
            </a:r>
            <a:r>
              <a:rPr lang="fi-FI" sz="2795" b="0" i="0" spc="0" baseline="0" dirty="0">
                <a:solidFill>
                  <a:srgbClr val="000000"/>
                </a:solidFill>
                <a:latin typeface="Calibri"/>
              </a:rPr>
              <a:t>oissaoloihin puu</a:t>
            </a:r>
            <a:r>
              <a:rPr lang="fi-FI" sz="2795" b="0" i="0" spc="-4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2795" b="0" i="0" spc="0" baseline="0" dirty="0">
                <a:solidFill>
                  <a:srgbClr val="000000"/>
                </a:solidFill>
                <a:latin typeface="Calibri"/>
              </a:rPr>
              <a:t>tuminen / </a:t>
            </a:r>
          </a:p>
          <a:p>
            <a:pPr marL="0"/>
            <a:r>
              <a:rPr lang="fi-FI" sz="2795" dirty="0">
                <a:solidFill>
                  <a:srgbClr val="000000"/>
                </a:solidFill>
                <a:latin typeface="Calibri"/>
              </a:rPr>
              <a:t>m</a:t>
            </a:r>
            <a:r>
              <a:rPr lang="fi-FI" sz="2795" b="0" i="0" spc="0" baseline="0" dirty="0">
                <a:solidFill>
                  <a:srgbClr val="000000"/>
                </a:solidFill>
                <a:latin typeface="Calibri"/>
              </a:rPr>
              <a:t>uun huolen herääminen</a:t>
            </a:r>
          </a:p>
        </p:txBody>
      </p:sp>
      <p:sp>
        <p:nvSpPr>
          <p:cNvPr id="146" name="Rectangle 146"/>
          <p:cNvSpPr/>
          <p:nvPr/>
        </p:nvSpPr>
        <p:spPr>
          <a:xfrm>
            <a:off x="2862073" y="4011920"/>
            <a:ext cx="3869562" cy="10823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96240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Oman opettajan</a:t>
            </a:r>
            <a:r>
              <a:rPr lang="fi-FI" sz="1200" b="0" i="0" spc="-3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pitämä </a:t>
            </a:r>
          </a:p>
          <a:p>
            <a:pPr marL="0">
              <a:lnSpc>
                <a:spcPts val="1439"/>
              </a:lnSpc>
            </a:pPr>
            <a:r>
              <a:rPr lang="fi-FI" sz="1200" b="0" i="0" spc="-31" baseline="0" dirty="0">
                <a:solidFill>
                  <a:srgbClr val="000000"/>
                </a:solidFill>
                <a:latin typeface="Calibri"/>
              </a:rPr>
              <a:t>  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-15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200" b="0" i="0" spc="-11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tus</a:t>
            </a:r>
            <a:r>
              <a:rPr lang="fi-FI" sz="1200" b="0" i="0" spc="-44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es</a:t>
            </a:r>
            <a:r>
              <a:rPr lang="fi-FI" sz="1200" b="0" i="0" spc="-17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u</a:t>
            </a:r>
            <a:r>
              <a:rPr lang="fi-FI" sz="1200" b="0" i="0" spc="-14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telu (lo/lv) </a:t>
            </a:r>
            <a:r>
              <a:rPr lang="fi-FI" sz="1200" b="0" i="0" spc="280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kirjataan </a:t>
            </a:r>
          </a:p>
          <a:p>
            <a:pPr marL="59436">
              <a:lnSpc>
                <a:spcPts val="1440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Wilman</a:t>
            </a:r>
            <a:r>
              <a:rPr lang="fi-FI" sz="1200" b="0" i="0" spc="-20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lomak</a:t>
            </a:r>
            <a:r>
              <a:rPr lang="fi-FI" sz="1200" b="0" i="0" spc="-42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eeseen/puheeksi ottaminen tuntimerkintöihin. Huoltajalle tarjotaan</a:t>
            </a:r>
            <a:r>
              <a:rPr lang="fi-FI" sz="1200" b="0" i="0" spc="-44" baseline="0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59436">
              <a:lnSpc>
                <a:spcPts val="1440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mahdollisuus</a:t>
            </a:r>
            <a:r>
              <a:rPr lang="fi-FI" sz="1200" b="0" i="0" spc="-21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osalli</a:t>
            </a:r>
            <a:r>
              <a:rPr lang="fi-FI" sz="1200" b="0" i="0" spc="-14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tua tarvit</a:t>
            </a:r>
            <a:r>
              <a:rPr lang="fi-FI" sz="1200" b="0" i="0" spc="-18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aessa. </a:t>
            </a:r>
          </a:p>
          <a:p>
            <a:pPr marL="59436">
              <a:lnSpc>
                <a:spcPts val="1440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Tiimivastaavan tuki.</a:t>
            </a:r>
          </a:p>
        </p:txBody>
      </p:sp>
      <p:sp>
        <p:nvSpPr>
          <p:cNvPr id="148" name="Rectangle 148"/>
          <p:cNvSpPr/>
          <p:nvPr/>
        </p:nvSpPr>
        <p:spPr>
          <a:xfrm>
            <a:off x="6038215" y="4097656"/>
            <a:ext cx="2411678" cy="836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88619"/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Tarvittaes</a:t>
            </a:r>
            <a:r>
              <a:rPr lang="fi-FI" sz="1103" b="0" i="0" spc="-12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103" b="0" i="0" spc="-35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moniala</a:t>
            </a:r>
            <a:r>
              <a:rPr lang="fi-FI" sz="1103" b="0" i="0" spc="-15" baseline="0" dirty="0">
                <a:solidFill>
                  <a:srgbClr val="000000"/>
                </a:solidFill>
                <a:latin typeface="Calibri"/>
              </a:rPr>
              <a:t>i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sen </a:t>
            </a:r>
          </a:p>
          <a:p>
            <a:pPr marL="0">
              <a:lnSpc>
                <a:spcPts val="1320"/>
              </a:lnSpc>
            </a:pP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asiantuntij</a:t>
            </a:r>
            <a:r>
              <a:rPr lang="fi-FI" sz="11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ryhmän</a:t>
            </a:r>
            <a:r>
              <a:rPr lang="fi-FI" sz="1103" b="0" i="0" spc="-3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koolle</a:t>
            </a:r>
            <a:r>
              <a:rPr lang="fi-FI" sz="1103" b="0" i="0" spc="-4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kutsuminen </a:t>
            </a:r>
          </a:p>
          <a:p>
            <a:pPr marL="367283">
              <a:lnSpc>
                <a:spcPts val="1319"/>
              </a:lnSpc>
            </a:pP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(lo/lv)</a:t>
            </a:r>
            <a:r>
              <a:rPr lang="fi-FI" sz="1103" b="0" i="0" spc="-19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103" b="0" i="0" spc="242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kirjataan</a:t>
            </a:r>
            <a:r>
              <a:rPr lang="fi-FI" sz="1103" b="0" i="0" spc="-21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Wilman </a:t>
            </a:r>
          </a:p>
          <a:p>
            <a:pPr marL="219455">
              <a:lnSpc>
                <a:spcPts val="1319"/>
              </a:lnSpc>
            </a:pP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opiskeluhuol</a:t>
            </a:r>
            <a:r>
              <a:rPr lang="fi-FI" sz="1103" b="0" i="0" spc="-1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o-ker</a:t>
            </a:r>
            <a:r>
              <a:rPr lang="fi-FI" sz="1103" b="0" i="0" spc="-12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103" b="0" i="0" spc="0" baseline="0" dirty="0">
                <a:solidFill>
                  <a:srgbClr val="000000"/>
                </a:solidFill>
                <a:latin typeface="Calibri"/>
              </a:rPr>
              <a:t>omukseen. </a:t>
            </a:r>
          </a:p>
          <a:p>
            <a:pPr marL="219455">
              <a:lnSpc>
                <a:spcPts val="1319"/>
              </a:lnSpc>
            </a:pPr>
            <a:r>
              <a:rPr lang="fi-FI" sz="1100" b="0" i="0" spc="0" baseline="0" dirty="0">
                <a:solidFill>
                  <a:srgbClr val="000000"/>
                </a:solidFill>
                <a:latin typeface="Calibri"/>
              </a:rPr>
              <a:t>Ero / opo / apulaisrehtorin tuki.</a:t>
            </a:r>
            <a:endParaRPr lang="fi-FI" sz="1103" b="0" i="0" spc="0" baseline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Rectangle 149"/>
          <p:cNvSpPr/>
          <p:nvPr/>
        </p:nvSpPr>
        <p:spPr>
          <a:xfrm>
            <a:off x="8798052" y="3912650"/>
            <a:ext cx="246108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tensuojeluilmoitus</a:t>
            </a:r>
            <a:r>
              <a:rPr lang="fi-FI" sz="1200" b="0" i="0" spc="-33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(</a:t>
            </a:r>
            <a:r>
              <a:rPr lang="fi-FI" sz="1200" b="0" i="0" spc="0" baseline="0" dirty="0" err="1">
                <a:solidFill>
                  <a:srgbClr val="000000"/>
                </a:solidFill>
                <a:latin typeface="Calibri"/>
              </a:rPr>
              <a:t>lo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/lv) </a:t>
            </a:r>
            <a:r>
              <a:rPr lang="fi-FI" sz="1200" b="0" i="0" spc="278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loma</a:t>
            </a:r>
            <a:r>
              <a:rPr lang="fi-FI" sz="1200" b="0" i="0" spc="-41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 löytyy Ak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una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ta. Oma opettaja </a:t>
            </a:r>
          </a:p>
        </p:txBody>
      </p:sp>
      <p:sp>
        <p:nvSpPr>
          <p:cNvPr id="150" name="Rectangle 150"/>
          <p:cNvSpPr/>
          <p:nvPr/>
        </p:nvSpPr>
        <p:spPr>
          <a:xfrm>
            <a:off x="8785353" y="4314600"/>
            <a:ext cx="244380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(</a:t>
            </a:r>
            <a:r>
              <a:rPr lang="fi-FI" sz="1200" b="0" i="0" spc="0" baseline="0" dirty="0" err="1">
                <a:solidFill>
                  <a:srgbClr val="000000"/>
                </a:solidFill>
                <a:latin typeface="Calibri"/>
              </a:rPr>
              <a:t>lo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/lv) te</a:t>
            </a:r>
            <a:r>
              <a:rPr lang="fi-FI" sz="1200" b="0" i="0" spc="-40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ee tarvit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aessa</a:t>
            </a:r>
            <a:r>
              <a:rPr lang="fi-FI" sz="1200" b="0" i="0" spc="-21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peda</a:t>
            </a:r>
            <a:r>
              <a:rPr lang="fi-FI" sz="1200" b="0" i="0" spc="-12" baseline="0" dirty="0">
                <a:solidFill>
                  <a:srgbClr val="000000"/>
                </a:solidFill>
                <a:latin typeface="Calibri"/>
              </a:rPr>
              <a:t>g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ogiset järje</a:t>
            </a:r>
            <a:r>
              <a:rPr lang="fi-FI" sz="1200" b="0" i="0" spc="-11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telyt.</a:t>
            </a:r>
            <a:r>
              <a:rPr lang="fi-FI" sz="1200" b="0" i="0" spc="-22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Moniammatillinen </a:t>
            </a:r>
          </a:p>
        </p:txBody>
      </p:sp>
      <p:sp>
        <p:nvSpPr>
          <p:cNvPr id="151" name="Rectangle 151"/>
          <p:cNvSpPr/>
          <p:nvPr/>
        </p:nvSpPr>
        <p:spPr>
          <a:xfrm>
            <a:off x="8798053" y="4649256"/>
            <a:ext cx="229496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asiantuntijaryhmä</a:t>
            </a:r>
            <a:r>
              <a:rPr lang="fi-FI" sz="1200" b="0" i="0" spc="-29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utsutaan</a:t>
            </a:r>
            <a:r>
              <a:rPr lang="fi-FI" sz="1200" b="0" i="0" spc="-32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ennen </a:t>
            </a:r>
          </a:p>
          <a:p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tensuojeluilmoitu</a:t>
            </a:r>
            <a:r>
              <a:rPr lang="fi-FI" sz="1200" b="0" i="0" spc="-14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-18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a. </a:t>
            </a:r>
          </a:p>
          <a:p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Ero / opo / apulaisrehtorin tuki.</a:t>
            </a:r>
          </a:p>
          <a:p>
            <a:pPr marL="0"/>
            <a:endParaRPr lang="fi-FI" sz="1200" b="0" i="0" spc="0" baseline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Rectangle 152"/>
          <p:cNvSpPr/>
          <p:nvPr/>
        </p:nvSpPr>
        <p:spPr>
          <a:xfrm>
            <a:off x="2849372" y="1814068"/>
            <a:ext cx="3083967" cy="10823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96239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Oman opettajan</a:t>
            </a:r>
            <a:r>
              <a:rPr lang="fi-FI" sz="1200" b="0" i="0" spc="-3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pitämä </a:t>
            </a:r>
          </a:p>
          <a:p>
            <a:pPr marL="0">
              <a:lnSpc>
                <a:spcPts val="1439"/>
              </a:lnSpc>
            </a:pPr>
            <a:r>
              <a:rPr lang="fi-FI" sz="1200" b="0" i="0" spc="-31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-15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200" b="0" i="0" spc="-11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tus</a:t>
            </a:r>
            <a:r>
              <a:rPr lang="fi-FI" sz="1200" b="0" i="0" spc="-44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es</a:t>
            </a:r>
            <a:r>
              <a:rPr lang="fi-FI" sz="1200" b="0" i="0" spc="-17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u</a:t>
            </a:r>
            <a:r>
              <a:rPr lang="fi-FI" sz="1200" b="0" i="0" spc="-14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telu (lo/lv) </a:t>
            </a:r>
            <a:r>
              <a:rPr lang="fi-FI" sz="1200" b="0" i="0" spc="278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kirjataan </a:t>
            </a:r>
          </a:p>
          <a:p>
            <a:pPr marL="59435">
              <a:lnSpc>
                <a:spcPts val="1439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Wilman</a:t>
            </a:r>
            <a:r>
              <a:rPr lang="fi-FI" sz="1200" b="0" i="0" spc="-20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lomak</a:t>
            </a:r>
            <a:r>
              <a:rPr lang="fi-FI" sz="1200" b="0" i="0" spc="-42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eeseen/puheeksi ottaminen tuntimerkintöihin. Huoltajalle tarjotaan</a:t>
            </a:r>
            <a:r>
              <a:rPr lang="fi-FI" sz="1200" b="0" i="0" spc="-4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mahdollisuus</a:t>
            </a:r>
            <a:r>
              <a:rPr lang="fi-FI" sz="1200" b="0" i="0" spc="-21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osalli</a:t>
            </a:r>
            <a:r>
              <a:rPr lang="fi-FI" sz="1200" b="0" i="0" spc="-14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tua 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tarvit</a:t>
            </a:r>
            <a:r>
              <a:rPr lang="fi-FI" sz="1202" b="0" i="0" spc="-2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aessa. Tiimivastaavan tuki.</a:t>
            </a:r>
          </a:p>
        </p:txBody>
      </p:sp>
      <p:sp>
        <p:nvSpPr>
          <p:cNvPr id="153" name="Rectangle 153"/>
          <p:cNvSpPr/>
          <p:nvPr/>
        </p:nvSpPr>
        <p:spPr>
          <a:xfrm>
            <a:off x="5885689" y="1933985"/>
            <a:ext cx="2487021" cy="78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92964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Monialaise</a:t>
            </a:r>
            <a:r>
              <a:rPr lang="fi-FI" sz="1200" b="0" i="0" spc="393" baseline="0" dirty="0">
                <a:solidFill>
                  <a:srgbClr val="000000"/>
                </a:solidFill>
                <a:latin typeface="Calibri"/>
              </a:rPr>
              <a:t>n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asiantunti</a:t>
            </a:r>
            <a:r>
              <a:rPr lang="fi-FI" sz="1200" b="0" i="0" spc="-12" baseline="0" dirty="0">
                <a:solidFill>
                  <a:srgbClr val="000000"/>
                </a:solidFill>
                <a:latin typeface="Calibri"/>
              </a:rPr>
              <a:t>i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jaryhmän</a:t>
            </a:r>
          </a:p>
          <a:p>
            <a:pPr marL="0">
              <a:lnSpc>
                <a:spcPts val="1608"/>
              </a:lnSpc>
            </a:pPr>
            <a:r>
              <a:rPr lang="fi-FI" sz="1202" b="0" i="0" spc="-44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oolle </a:t>
            </a:r>
            <a:r>
              <a:rPr lang="fi-FI" sz="1202" b="0" i="0" spc="-20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utsuminen</a:t>
            </a:r>
            <a:r>
              <a:rPr lang="fi-FI" sz="1202" b="0" i="0" spc="-32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(lo/lv) </a:t>
            </a:r>
            <a:r>
              <a:rPr lang="fi-FI" sz="1202" b="0" i="0" spc="277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kirj</a:t>
            </a:r>
            <a:r>
              <a:rPr lang="fi-FI" sz="1202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taan </a:t>
            </a:r>
          </a:p>
          <a:p>
            <a:pPr marL="0">
              <a:lnSpc>
                <a:spcPts val="1608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Wilman</a:t>
            </a:r>
            <a:r>
              <a:rPr lang="fi-FI" sz="1200" b="0" i="0" spc="-20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opis</a:t>
            </a:r>
            <a:r>
              <a:rPr lang="fi-FI" sz="1200" b="0" i="0" spc="-44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eluhuolto-</a:t>
            </a:r>
            <a:r>
              <a:rPr lang="fi-FI" sz="1200" b="0" i="0" spc="-43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ertomu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seen.</a:t>
            </a:r>
          </a:p>
          <a:p>
            <a:pPr marL="0">
              <a:lnSpc>
                <a:spcPts val="1608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 Ero / opo / apulaisrehtorin tuki.</a:t>
            </a:r>
          </a:p>
        </p:txBody>
      </p:sp>
      <p:sp>
        <p:nvSpPr>
          <p:cNvPr id="154" name="Rectangle 154"/>
          <p:cNvSpPr/>
          <p:nvPr/>
        </p:nvSpPr>
        <p:spPr>
          <a:xfrm>
            <a:off x="8583066" y="1811876"/>
            <a:ext cx="2586057" cy="10823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70104"/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tensuojeluilmoitus</a:t>
            </a:r>
            <a:r>
              <a:rPr lang="fi-FI" sz="1200" b="0" i="0" spc="-33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(lo/lv) </a:t>
            </a:r>
            <a:r>
              <a:rPr lang="fi-FI" sz="1200" b="0" i="0" spc="278" baseline="0" dirty="0">
                <a:solidFill>
                  <a:srgbClr val="000000"/>
                </a:solidFill>
                <a:latin typeface="Calibri"/>
              </a:rPr>
              <a:t>–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loma</a:t>
            </a:r>
            <a:r>
              <a:rPr lang="fi-FI" sz="1200" b="0" i="0" spc="-41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 </a:t>
            </a:r>
          </a:p>
          <a:p>
            <a:pPr marL="57911">
              <a:lnSpc>
                <a:spcPts val="1439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löytyy Ak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una</a:t>
            </a:r>
            <a:r>
              <a:rPr lang="fi-FI" sz="1200" b="0" i="0" spc="-13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ta. Oma opettaja</a:t>
            </a:r>
            <a:r>
              <a:rPr lang="fi-FI" sz="1200" b="0" i="0" spc="-16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(lo/lv) </a:t>
            </a:r>
          </a:p>
          <a:p>
            <a:pPr marL="0">
              <a:lnSpc>
                <a:spcPts val="1440"/>
              </a:lnSpc>
            </a:pP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te</a:t>
            </a:r>
            <a:r>
              <a:rPr lang="fi-FI" sz="1202" b="0" i="0" spc="-43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ee tarvit</a:t>
            </a:r>
            <a:r>
              <a:rPr lang="fi-FI" sz="1202" b="0" i="0" spc="-2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2" b="0" i="0" spc="-25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2" b="0" i="0" spc="-28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202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2" b="0" i="0" spc="-32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peda</a:t>
            </a:r>
            <a:r>
              <a:rPr lang="fi-FI" sz="1202" b="0" i="0" spc="-15" baseline="0" dirty="0">
                <a:solidFill>
                  <a:srgbClr val="000000"/>
                </a:solidFill>
                <a:latin typeface="Calibri"/>
              </a:rPr>
              <a:t>g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ogis</a:t>
            </a:r>
            <a:r>
              <a:rPr lang="fi-FI" sz="1202" b="0" i="0" spc="-14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2" b="0" i="0" spc="-20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järje</a:t>
            </a:r>
            <a:r>
              <a:rPr lang="fi-FI" sz="1202" b="0" i="0" spc="-11" baseline="0" dirty="0">
                <a:solidFill>
                  <a:srgbClr val="000000"/>
                </a:solidFill>
                <a:latin typeface="Calibri"/>
              </a:rPr>
              <a:t>s</a:t>
            </a:r>
            <a:r>
              <a:rPr lang="fi-FI" sz="1202" b="0" i="0" spc="0" baseline="0" dirty="0">
                <a:solidFill>
                  <a:srgbClr val="000000"/>
                </a:solidFill>
                <a:latin typeface="Calibri"/>
              </a:rPr>
              <a:t>telyt. </a:t>
            </a:r>
          </a:p>
          <a:p>
            <a:pPr marL="96011">
              <a:lnSpc>
                <a:spcPts val="1442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Moniammatillinen</a:t>
            </a:r>
            <a:r>
              <a:rPr lang="fi-FI" sz="1200" b="0" i="0" spc="-32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asiantuntijaryhmä </a:t>
            </a:r>
          </a:p>
          <a:p>
            <a:pPr marL="96011">
              <a:lnSpc>
                <a:spcPts val="1442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seu</a:t>
            </a:r>
            <a:r>
              <a:rPr lang="fi-FI" sz="1200" b="0" i="0" spc="-23" baseline="0" dirty="0">
                <a:solidFill>
                  <a:srgbClr val="000000"/>
                </a:solidFill>
                <a:latin typeface="Calibri"/>
              </a:rPr>
              <a:t>r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aa tilanne</a:t>
            </a:r>
            <a:r>
              <a:rPr lang="fi-FI" sz="1200" b="0" i="0" spc="-18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0" b="0" i="0" spc="-19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a. </a:t>
            </a:r>
          </a:p>
          <a:p>
            <a:pPr marL="96011">
              <a:lnSpc>
                <a:spcPts val="1442"/>
              </a:lnSpc>
            </a:pPr>
            <a:r>
              <a:rPr lang="fi-FI" sz="1200" b="0" i="0" spc="0" baseline="0" dirty="0">
                <a:solidFill>
                  <a:srgbClr val="000000"/>
                </a:solidFill>
                <a:latin typeface="Calibri"/>
              </a:rPr>
              <a:t>Ero / opo / apulaisrehtorin tuki.</a:t>
            </a:r>
          </a:p>
        </p:txBody>
      </p:sp>
      <p:sp>
        <p:nvSpPr>
          <p:cNvPr id="155" name="Rectangle 155"/>
          <p:cNvSpPr/>
          <p:nvPr/>
        </p:nvSpPr>
        <p:spPr>
          <a:xfrm>
            <a:off x="3429000" y="1373252"/>
            <a:ext cx="7800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>
              <a:tabLst>
                <a:tab pos="2804414" algn="l"/>
                <a:tab pos="5608954" algn="l"/>
              </a:tabLst>
            </a:pP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10 h/huoli herää	20 h/huoli kasvaa</a:t>
            </a:r>
            <a:r>
              <a:rPr lang="fi-FI" dirty="0">
                <a:solidFill>
                  <a:srgbClr val="000000"/>
                </a:solidFill>
                <a:latin typeface="Calibri"/>
              </a:rPr>
              <a:t>                 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30 h/huoli on tuntuvaa</a:t>
            </a:r>
          </a:p>
        </p:txBody>
      </p:sp>
      <p:sp>
        <p:nvSpPr>
          <p:cNvPr id="156" name="Rectangle 156"/>
          <p:cNvSpPr/>
          <p:nvPr/>
        </p:nvSpPr>
        <p:spPr>
          <a:xfrm>
            <a:off x="3185414" y="3493043"/>
            <a:ext cx="759262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>
              <a:tabLst>
                <a:tab pos="2953130" algn="l"/>
                <a:tab pos="5219953" algn="l"/>
              </a:tabLst>
            </a:pP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30 h/huoli herää	50 h/huoli kasvaa		        huoli on tuntuvaa	</a:t>
            </a:r>
            <a:r>
              <a:rPr lang="fi-FI" sz="2418" b="0" i="0" spc="0" baseline="75939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  <p:sp>
        <p:nvSpPr>
          <p:cNvPr id="158" name="Rectangle 158"/>
          <p:cNvSpPr/>
          <p:nvPr/>
        </p:nvSpPr>
        <p:spPr>
          <a:xfrm>
            <a:off x="799490" y="4475455"/>
            <a:ext cx="1163654" cy="2432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Sai</a:t>
            </a:r>
            <a:r>
              <a:rPr lang="fi-FI" sz="1596" b="0" i="0" spc="-42" baseline="0" dirty="0">
                <a:solidFill>
                  <a:srgbClr val="000000"/>
                </a:solidFill>
                <a:latin typeface="Calibri"/>
              </a:rPr>
              <a:t>r</a:t>
            </a:r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as</a:t>
            </a:r>
            <a:r>
              <a:rPr lang="fi-FI" sz="1596" b="0" i="0" spc="-20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aminen</a:t>
            </a:r>
          </a:p>
        </p:txBody>
      </p:sp>
      <p:sp>
        <p:nvSpPr>
          <p:cNvPr id="159" name="Rectangle 159"/>
          <p:cNvSpPr/>
          <p:nvPr/>
        </p:nvSpPr>
        <p:spPr>
          <a:xfrm>
            <a:off x="597408" y="5621808"/>
            <a:ext cx="1444787" cy="4873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/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Mat</a:t>
            </a:r>
            <a:r>
              <a:rPr lang="fi-FI" sz="1596" b="0" i="0" spc="-31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at</a:t>
            </a:r>
            <a:r>
              <a:rPr lang="fi-FI" sz="1596" b="0" i="0" spc="-24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yms.</a:t>
            </a:r>
          </a:p>
          <a:p>
            <a:pPr marL="0">
              <a:lnSpc>
                <a:spcPts val="1922"/>
              </a:lnSpc>
            </a:pPr>
            <a:r>
              <a:rPr lang="fi-FI" sz="1596" b="0" i="0" spc="0" baseline="0" dirty="0">
                <a:solidFill>
                  <a:srgbClr val="000000"/>
                </a:solidFill>
                <a:latin typeface="Calibri"/>
              </a:rPr>
              <a:t>anotut poissaolot</a:t>
            </a:r>
          </a:p>
        </p:txBody>
      </p:sp>
      <p:sp>
        <p:nvSpPr>
          <p:cNvPr id="160" name="Rectangle 160"/>
          <p:cNvSpPr/>
          <p:nvPr/>
        </p:nvSpPr>
        <p:spPr>
          <a:xfrm>
            <a:off x="3150361" y="5459654"/>
            <a:ext cx="2392893" cy="85435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Huol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aj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as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-26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op</a:t>
            </a:r>
            <a:r>
              <a:rPr lang="fi-FI" sz="1403" b="0" i="0" spc="-17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tu</a:t>
            </a:r>
            <a:r>
              <a:rPr lang="fi-FI" sz="1403" b="0" i="0" spc="-16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ses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a. </a:t>
            </a:r>
          </a:p>
          <a:p>
            <a:pPr marL="115823">
              <a:lnSpc>
                <a:spcPts val="1680"/>
              </a:lnSpc>
            </a:pPr>
            <a:r>
              <a:rPr lang="fi-FI" sz="1406" b="0" i="0" spc="0" baseline="0" dirty="0">
                <a:solidFill>
                  <a:srgbClr val="000000"/>
                </a:solidFill>
                <a:latin typeface="Calibri"/>
              </a:rPr>
              <a:t>Pi</a:t>
            </a:r>
            <a:r>
              <a:rPr lang="fi-FI" sz="1406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6" b="0" i="0" spc="0" baseline="0" dirty="0">
                <a:solidFill>
                  <a:srgbClr val="000000"/>
                </a:solidFill>
                <a:latin typeface="Calibri"/>
              </a:rPr>
              <a:t>empien lomien y</a:t>
            </a:r>
            <a:r>
              <a:rPr lang="fi-FI" sz="1406" b="0" i="0" spc="-20" baseline="0" dirty="0">
                <a:solidFill>
                  <a:srgbClr val="000000"/>
                </a:solidFill>
                <a:latin typeface="Calibri"/>
              </a:rPr>
              <a:t>h</a:t>
            </a:r>
            <a:r>
              <a:rPr lang="fi-FI" sz="1406" b="0" i="0" spc="-16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6" b="0" i="0" spc="-17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6" b="0" i="0" spc="-13" baseline="0" dirty="0">
                <a:solidFill>
                  <a:srgbClr val="000000"/>
                </a:solidFill>
                <a:latin typeface="Calibri"/>
              </a:rPr>
              <a:t>y</a:t>
            </a:r>
            <a:r>
              <a:rPr lang="fi-FI" sz="1406" b="0" i="0" spc="0" baseline="0" dirty="0">
                <a:solidFill>
                  <a:srgbClr val="000000"/>
                </a:solidFill>
                <a:latin typeface="Calibri"/>
              </a:rPr>
              <a:t>dessä </a:t>
            </a:r>
          </a:p>
          <a:p>
            <a:pPr marL="563879">
              <a:lnSpc>
                <a:spcPts val="1681"/>
              </a:lnSpc>
            </a:pP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huol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aj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la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ti</a:t>
            </a:r>
            <a:r>
              <a:rPr lang="fi-FI" sz="1403" b="0" i="0" spc="-24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</a:t>
            </a:r>
          </a:p>
          <a:p>
            <a:pPr marL="274320">
              <a:lnSpc>
                <a:spcPts val="1679"/>
              </a:lnSpc>
            </a:pPr>
            <a:r>
              <a:rPr lang="fi-FI" sz="1403" b="0" i="0" spc="-51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otiop</a:t>
            </a:r>
            <a:r>
              <a:rPr lang="fi-FI" sz="1403" b="0" i="0" spc="-16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tussuunni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elman.</a:t>
            </a:r>
          </a:p>
        </p:txBody>
      </p:sp>
      <p:sp>
        <p:nvSpPr>
          <p:cNvPr id="161" name="Rectangle 161"/>
          <p:cNvSpPr/>
          <p:nvPr/>
        </p:nvSpPr>
        <p:spPr>
          <a:xfrm>
            <a:off x="6343522" y="5474894"/>
            <a:ext cx="4621758" cy="42732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Huol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aja selvi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ää oppilaan poissaolot wilmass</a:t>
            </a:r>
            <a:r>
              <a:rPr lang="fi-FI" sz="1403" b="0" i="0" spc="301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-16" baseline="0" dirty="0">
                <a:solidFill>
                  <a:srgbClr val="000000"/>
                </a:solidFill>
                <a:latin typeface="Calibri"/>
              </a:rPr>
              <a:t>y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seisen päi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än </a:t>
            </a:r>
          </a:p>
          <a:p>
            <a:pPr marL="334009">
              <a:lnSpc>
                <a:spcPts val="1680"/>
              </a:lnSpc>
            </a:pP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ai</a:t>
            </a: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ana. Luo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anop</a:t>
            </a:r>
            <a:r>
              <a:rPr lang="fi-FI" sz="1403" b="0" i="0" spc="-17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aja 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ai –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alvoja seu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r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aa poissaoloja </a:t>
            </a:r>
          </a:p>
        </p:txBody>
      </p:sp>
      <p:sp>
        <p:nvSpPr>
          <p:cNvPr id="162" name="Rectangle 162"/>
          <p:cNvSpPr/>
          <p:nvPr/>
        </p:nvSpPr>
        <p:spPr>
          <a:xfrm>
            <a:off x="6572377" y="5901614"/>
            <a:ext cx="4161708" cy="4273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päivi</a:t>
            </a:r>
            <a:r>
              <a:rPr lang="fi-FI" sz="1403" b="0" i="0" spc="-24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äin. Mi</a:t>
            </a: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äli poissaoloissa</a:t>
            </a:r>
            <a:r>
              <a:rPr lang="fi-FI" sz="1403" b="0" i="0" spc="-19" baseline="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on 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oistuvuu</a:t>
            </a: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a, tulee asia </a:t>
            </a:r>
          </a:p>
          <a:p>
            <a:pPr marL="611123">
              <a:lnSpc>
                <a:spcPts val="1679"/>
              </a:lnSpc>
            </a:pP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selvi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ää ennen tu</a:t>
            </a:r>
            <a:r>
              <a:rPr lang="fi-FI" sz="1403" b="0" i="0" spc="-17" baseline="0" dirty="0">
                <a:solidFill>
                  <a:srgbClr val="000000"/>
                </a:solidFill>
                <a:latin typeface="Calibri"/>
              </a:rPr>
              <a:t>n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ti</a:t>
            </a:r>
            <a:r>
              <a:rPr lang="fi-FI" sz="1403" b="0" i="0" spc="-24" baseline="0" dirty="0">
                <a:solidFill>
                  <a:srgbClr val="000000"/>
                </a:solidFill>
                <a:latin typeface="Calibri"/>
              </a:rPr>
              <a:t>r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ajojen 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-24" baseline="0" dirty="0">
                <a:solidFill>
                  <a:srgbClr val="000000"/>
                </a:solidFill>
                <a:latin typeface="Calibri"/>
              </a:rPr>
              <a:t>ä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y</a:t>
            </a: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tymis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ä.</a:t>
            </a:r>
          </a:p>
        </p:txBody>
      </p:sp>
      <p:sp>
        <p:nvSpPr>
          <p:cNvPr id="163" name="Rectangle 163"/>
          <p:cNvSpPr/>
          <p:nvPr/>
        </p:nvSpPr>
        <p:spPr>
          <a:xfrm>
            <a:off x="7848345" y="392710"/>
            <a:ext cx="3471834" cy="4273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403" b="0" i="0" spc="-8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u</a:t>
            </a:r>
            <a:r>
              <a:rPr lang="fi-FI" sz="1403" b="0" i="0" spc="-17" baseline="0" dirty="0">
                <a:solidFill>
                  <a:srgbClr val="000000"/>
                </a:solidFill>
                <a:latin typeface="Calibri"/>
              </a:rPr>
              <a:t>n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timää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r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ä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ja 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oimenpi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3" b="0" i="0" spc="-19" baseline="0" dirty="0">
                <a:solidFill>
                  <a:srgbClr val="000000"/>
                </a:solidFill>
                <a:latin typeface="Calibri"/>
              </a:rPr>
              <a:t>e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pohjautu</a:t>
            </a:r>
            <a:r>
              <a:rPr lang="fi-FI" sz="1403" b="0" i="0" spc="-23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403" b="0" i="0" spc="-13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t Oulun </a:t>
            </a:r>
          </a:p>
          <a:p>
            <a:pPr marL="550164">
              <a:lnSpc>
                <a:spcPts val="1679"/>
              </a:lnSpc>
            </a:pPr>
            <a:r>
              <a:rPr lang="fi-FI" sz="1403" b="0" i="0" spc="-27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aupungin y</a:t>
            </a:r>
            <a:r>
              <a:rPr lang="fi-FI" sz="1403" b="0" i="0" spc="-17" baseline="0" dirty="0">
                <a:solidFill>
                  <a:srgbClr val="000000"/>
                </a:solidFill>
                <a:latin typeface="Calibri"/>
              </a:rPr>
              <a:t>h</a:t>
            </a:r>
            <a:r>
              <a:rPr lang="fi-FI" sz="1403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403" b="0" i="0" spc="0" baseline="0" dirty="0">
                <a:solidFill>
                  <a:srgbClr val="000000"/>
                </a:solidFill>
                <a:latin typeface="Calibri"/>
              </a:rPr>
              <a:t>eiseen ohjeeseen.</a:t>
            </a:r>
          </a:p>
        </p:txBody>
      </p:sp>
      <p:sp>
        <p:nvSpPr>
          <p:cNvPr id="164" name="Rectangle 164"/>
          <p:cNvSpPr/>
          <p:nvPr/>
        </p:nvSpPr>
        <p:spPr>
          <a:xfrm>
            <a:off x="689762" y="1772285"/>
            <a:ext cx="1112824" cy="548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Lu</a:t>
            </a:r>
            <a:r>
              <a:rPr lang="fi-FI" sz="1800" b="0" i="0" spc="-19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800" b="0" i="0" spc="-11" baseline="0" dirty="0">
                <a:solidFill>
                  <a:srgbClr val="000000"/>
                </a:solidFill>
                <a:latin typeface="Calibri"/>
              </a:rPr>
              <a:t>a</a:t>
            </a:r>
            <a:r>
              <a:rPr lang="fi-FI" sz="1800" b="0" i="0" spc="-27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800" b="0" i="0" spc="-15" baseline="0" dirty="0">
                <a:solidFill>
                  <a:srgbClr val="000000"/>
                </a:solidFill>
                <a:latin typeface="Calibri"/>
              </a:rPr>
              <a:t>t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omat </a:t>
            </a:r>
          </a:p>
          <a:p>
            <a:pPr marL="54863">
              <a:lnSpc>
                <a:spcPts val="2160"/>
              </a:lnSpc>
            </a:pP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poissaolot</a:t>
            </a:r>
          </a:p>
        </p:txBody>
      </p:sp>
      <p:sp>
        <p:nvSpPr>
          <p:cNvPr id="165" name="Rectangle 165"/>
          <p:cNvSpPr/>
          <p:nvPr/>
        </p:nvSpPr>
        <p:spPr>
          <a:xfrm>
            <a:off x="596798" y="2320636"/>
            <a:ext cx="1246157" cy="2746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802" b="0" i="0" spc="0" baseline="0" dirty="0">
                <a:solidFill>
                  <a:srgbClr val="000000"/>
                </a:solidFill>
                <a:latin typeface="Calibri"/>
              </a:rPr>
              <a:t>lu</a:t>
            </a:r>
            <a:r>
              <a:rPr lang="fi-FI" sz="1802" b="0" i="0" spc="-28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802" b="0" i="0" spc="0" baseline="0" dirty="0">
                <a:solidFill>
                  <a:srgbClr val="000000"/>
                </a:solidFill>
                <a:latin typeface="Calibri"/>
              </a:rPr>
              <a:t>u</a:t>
            </a:r>
            <a:r>
              <a:rPr lang="fi-FI" sz="1802" b="0" i="0" spc="-38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802" b="0" i="0" spc="0" baseline="0" dirty="0">
                <a:solidFill>
                  <a:srgbClr val="000000"/>
                </a:solidFill>
                <a:latin typeface="Calibri"/>
              </a:rPr>
              <a:t>audessa</a:t>
            </a:r>
          </a:p>
        </p:txBody>
      </p:sp>
      <p:sp>
        <p:nvSpPr>
          <p:cNvPr id="166" name="Rectangle 166"/>
          <p:cNvSpPr/>
          <p:nvPr/>
        </p:nvSpPr>
        <p:spPr>
          <a:xfrm>
            <a:off x="722985" y="3276473"/>
            <a:ext cx="956994" cy="5486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4195"/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Lu</a:t>
            </a:r>
            <a:r>
              <a:rPr lang="fi-FI" sz="1800" b="0" i="0" spc="-19" baseline="0" dirty="0">
                <a:solidFill>
                  <a:srgbClr val="000000"/>
                </a:solidFill>
                <a:latin typeface="Calibri"/>
              </a:rPr>
              <a:t>v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al</a:t>
            </a:r>
            <a:r>
              <a:rPr lang="fi-FI" sz="1800" b="0" i="0" spc="-11" baseline="0" dirty="0">
                <a:solidFill>
                  <a:srgbClr val="000000"/>
                </a:solidFill>
                <a:latin typeface="Calibri"/>
              </a:rPr>
              <a:t>l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iset </a:t>
            </a:r>
          </a:p>
          <a:p>
            <a:pPr marL="0">
              <a:lnSpc>
                <a:spcPts val="2160"/>
              </a:lnSpc>
            </a:pP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poissaolot</a:t>
            </a:r>
          </a:p>
        </p:txBody>
      </p:sp>
      <p:sp>
        <p:nvSpPr>
          <p:cNvPr id="167" name="Rectangle 167"/>
          <p:cNvSpPr/>
          <p:nvPr/>
        </p:nvSpPr>
        <p:spPr>
          <a:xfrm>
            <a:off x="575157" y="3825113"/>
            <a:ext cx="1245412" cy="27432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lu</a:t>
            </a:r>
            <a:r>
              <a:rPr lang="fi-FI" sz="1800" b="0" i="0" spc="-24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u</a:t>
            </a:r>
            <a:r>
              <a:rPr lang="fi-FI" sz="1800" b="0" i="0" spc="-36" baseline="0" dirty="0">
                <a:solidFill>
                  <a:srgbClr val="000000"/>
                </a:solidFill>
                <a:latin typeface="Calibri"/>
              </a:rPr>
              <a:t>k</a:t>
            </a:r>
            <a:r>
              <a:rPr lang="fi-FI" sz="1800" b="0" i="0" spc="0" baseline="0" dirty="0">
                <a:solidFill>
                  <a:srgbClr val="000000"/>
                </a:solidFill>
                <a:latin typeface="Calibri"/>
              </a:rPr>
              <a:t>audessa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8820</TotalTime>
  <Words>271</Words>
  <Application>Microsoft Office PowerPoint</Application>
  <PresentationFormat>Laajakuva</PresentationFormat>
  <Paragraphs>51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Oulun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 kouluun!</dc:title>
  <dc:creator>Kanniainen Juha-Matti</dc:creator>
  <cp:lastModifiedBy>Sorvari Samuli</cp:lastModifiedBy>
  <cp:revision>12</cp:revision>
  <dcterms:created xsi:type="dcterms:W3CDTF">2022-08-05T09:18:36Z</dcterms:created>
  <dcterms:modified xsi:type="dcterms:W3CDTF">2024-01-25T09:43:48Z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2022-08-05T09:18:36Z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6cfc868a-a21e-493c-b6e1-7d3a84d6a095</vt:lpwstr>
  </property>
  <property fmtid="{D5CDD505-2E9C-101B-9397-08002B2CF9AE}" pid="8" name="MSIP_Label_e7f2b28d-54cf-44b6-aad9-6a2b7fb652a6_ContentBits">
    <vt:lpwstr>0</vt:lpwstr>
  </property>
</Properties>
</file>