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8"/>
  </p:notesMasterIdLst>
  <p:sldIdLst>
    <p:sldId id="350" r:id="rId5"/>
    <p:sldId id="368" r:id="rId6"/>
    <p:sldId id="351" r:id="rId7"/>
    <p:sldId id="369" r:id="rId8"/>
    <p:sldId id="352" r:id="rId9"/>
    <p:sldId id="353" r:id="rId10"/>
    <p:sldId id="349" r:id="rId11"/>
    <p:sldId id="305" r:id="rId12"/>
    <p:sldId id="336" r:id="rId13"/>
    <p:sldId id="312" r:id="rId14"/>
    <p:sldId id="338" r:id="rId15"/>
    <p:sldId id="339" r:id="rId16"/>
    <p:sldId id="372" r:id="rId17"/>
    <p:sldId id="348" r:id="rId18"/>
    <p:sldId id="347" r:id="rId19"/>
    <p:sldId id="346" r:id="rId20"/>
    <p:sldId id="321" r:id="rId21"/>
    <p:sldId id="328" r:id="rId22"/>
    <p:sldId id="337" r:id="rId23"/>
    <p:sldId id="320" r:id="rId24"/>
    <p:sldId id="370" r:id="rId25"/>
    <p:sldId id="272" r:id="rId26"/>
    <p:sldId id="371" r:id="rId2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121B3-0268-2C45-87A4-10431E12D807}" v="11" dt="2024-01-23T06:42:37.971"/>
    <p1510:client id="{5571F5D4-2122-40B3-B2C4-5E7F55B7B605}" v="7" dt="2024-01-23T11:43:03.749"/>
    <p1510:client id="{852B411B-FCBE-4259-8584-5CAB3C03DAF4}" v="79" dt="2024-01-24T07:43:14.669"/>
    <p1510:client id="{963F29DB-7124-4150-9B7C-0B582284C8F2}" v="3" dt="2024-01-24T07:33:06.031"/>
    <p1510:client id="{E9218A73-F0DE-4C02-B9D3-5FB2381129A0}" v="10" dt="2024-01-23T11:47:27.30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kkuri Saila" userId="S::saila.vakkuri@eduouka.fi::daf8f45d-2bdc-43d4-b391-dc0746e39f91" providerId="AD" clId="Web-{963F29DB-7124-4150-9B7C-0B582284C8F2}"/>
    <pc:docChg chg="modSld">
      <pc:chgData name="Vakkuri Saila" userId="S::saila.vakkuri@eduouka.fi::daf8f45d-2bdc-43d4-b391-dc0746e39f91" providerId="AD" clId="Web-{963F29DB-7124-4150-9B7C-0B582284C8F2}" dt="2024-01-24T07:33:06.031" v="2" actId="20577"/>
      <pc:docMkLst>
        <pc:docMk/>
      </pc:docMkLst>
      <pc:sldChg chg="modSp">
        <pc:chgData name="Vakkuri Saila" userId="S::saila.vakkuri@eduouka.fi::daf8f45d-2bdc-43d4-b391-dc0746e39f91" providerId="AD" clId="Web-{963F29DB-7124-4150-9B7C-0B582284C8F2}" dt="2024-01-24T07:33:06.031" v="2" actId="20577"/>
        <pc:sldMkLst>
          <pc:docMk/>
          <pc:sldMk cId="368964644" sldId="369"/>
        </pc:sldMkLst>
        <pc:spChg chg="mod">
          <ac:chgData name="Vakkuri Saila" userId="S::saila.vakkuri@eduouka.fi::daf8f45d-2bdc-43d4-b391-dc0746e39f91" providerId="AD" clId="Web-{963F29DB-7124-4150-9B7C-0B582284C8F2}" dt="2024-01-24T07:33:06.031" v="2" actId="20577"/>
          <ac:spMkLst>
            <pc:docMk/>
            <pc:sldMk cId="368964644" sldId="369"/>
            <ac:spMk id="3" creationId="{89D8DFCB-E924-4C6F-AF7B-9BF6708726AD}"/>
          </ac:spMkLst>
        </pc:spChg>
      </pc:sldChg>
    </pc:docChg>
  </pc:docChgLst>
  <pc:docChgLst>
    <pc:chgData name="Anunti Henna" userId="S::henna.anunti@eduouka.fi::e506fcb3-8d58-45b0-93d2-8d581bc55c18" providerId="AD" clId="Web-{E9218A73-F0DE-4C02-B9D3-5FB2381129A0}"/>
    <pc:docChg chg="modSld">
      <pc:chgData name="Anunti Henna" userId="S::henna.anunti@eduouka.fi::e506fcb3-8d58-45b0-93d2-8d581bc55c18" providerId="AD" clId="Web-{E9218A73-F0DE-4C02-B9D3-5FB2381129A0}" dt="2024-01-23T11:47:27.307" v="9" actId="20577"/>
      <pc:docMkLst>
        <pc:docMk/>
      </pc:docMkLst>
      <pc:sldChg chg="modSp">
        <pc:chgData name="Anunti Henna" userId="S::henna.anunti@eduouka.fi::e506fcb3-8d58-45b0-93d2-8d581bc55c18" providerId="AD" clId="Web-{E9218A73-F0DE-4C02-B9D3-5FB2381129A0}" dt="2024-01-23T11:47:27.307" v="9" actId="20577"/>
        <pc:sldMkLst>
          <pc:docMk/>
          <pc:sldMk cId="368964644" sldId="369"/>
        </pc:sldMkLst>
        <pc:spChg chg="mod">
          <ac:chgData name="Anunti Henna" userId="S::henna.anunti@eduouka.fi::e506fcb3-8d58-45b0-93d2-8d581bc55c18" providerId="AD" clId="Web-{E9218A73-F0DE-4C02-B9D3-5FB2381129A0}" dt="2024-01-23T11:47:27.307" v="9" actId="20577"/>
          <ac:spMkLst>
            <pc:docMk/>
            <pc:sldMk cId="368964644" sldId="369"/>
            <ac:spMk id="3" creationId="{89D8DFCB-E924-4C6F-AF7B-9BF6708726AD}"/>
          </ac:spMkLst>
        </pc:spChg>
      </pc:sldChg>
    </pc:docChg>
  </pc:docChgLst>
  <pc:docChgLst>
    <pc:chgData name="Karekivi Juho" userId="S::juho.karekivi@eduouka.fi::413c522f-82ee-4d04-be47-988982f02e2c" providerId="AD" clId="Web-{5571F5D4-2122-40B3-B2C4-5E7F55B7B605}"/>
    <pc:docChg chg="addSld delSld modSld">
      <pc:chgData name="Karekivi Juho" userId="S::juho.karekivi@eduouka.fi::413c522f-82ee-4d04-be47-988982f02e2c" providerId="AD" clId="Web-{5571F5D4-2122-40B3-B2C4-5E7F55B7B605}" dt="2024-01-23T11:43:03.749" v="5" actId="14100"/>
      <pc:docMkLst>
        <pc:docMk/>
      </pc:docMkLst>
      <pc:sldChg chg="add del">
        <pc:chgData name="Karekivi Juho" userId="S::juho.karekivi@eduouka.fi::413c522f-82ee-4d04-be47-988982f02e2c" providerId="AD" clId="Web-{5571F5D4-2122-40B3-B2C4-5E7F55B7B605}" dt="2024-01-23T11:42:16.716" v="1"/>
        <pc:sldMkLst>
          <pc:docMk/>
          <pc:sldMk cId="2456189670" sldId="256"/>
        </pc:sldMkLst>
      </pc:sldChg>
      <pc:sldChg chg="addSp modSp new">
        <pc:chgData name="Karekivi Juho" userId="S::juho.karekivi@eduouka.fi::413c522f-82ee-4d04-be47-988982f02e2c" providerId="AD" clId="Web-{5571F5D4-2122-40B3-B2C4-5E7F55B7B605}" dt="2024-01-23T11:43:03.749" v="5" actId="14100"/>
        <pc:sldMkLst>
          <pc:docMk/>
          <pc:sldMk cId="3381118965" sldId="371"/>
        </pc:sldMkLst>
        <pc:picChg chg="add mod">
          <ac:chgData name="Karekivi Juho" userId="S::juho.karekivi@eduouka.fi::413c522f-82ee-4d04-be47-988982f02e2c" providerId="AD" clId="Web-{5571F5D4-2122-40B3-B2C4-5E7F55B7B605}" dt="2024-01-23T11:43:03.749" v="5" actId="14100"/>
          <ac:picMkLst>
            <pc:docMk/>
            <pc:sldMk cId="3381118965" sldId="371"/>
            <ac:picMk id="2" creationId="{A8F418A1-880B-2E70-AA75-A2BBE5C44560}"/>
          </ac:picMkLst>
        </pc:picChg>
      </pc:sldChg>
    </pc:docChg>
  </pc:docChgLst>
  <pc:docChgLst>
    <pc:chgData name="Anunti Henna" userId="S::henna.anunti@eduouka.fi::e506fcb3-8d58-45b0-93d2-8d581bc55c18" providerId="AD" clId="Web-{852B411B-FCBE-4259-8584-5CAB3C03DAF4}"/>
    <pc:docChg chg="addSld modSld">
      <pc:chgData name="Anunti Henna" userId="S::henna.anunti@eduouka.fi::e506fcb3-8d58-45b0-93d2-8d581bc55c18" providerId="AD" clId="Web-{852B411B-FCBE-4259-8584-5CAB3C03DAF4}" dt="2024-01-24T07:43:14.669" v="59" actId="1076"/>
      <pc:docMkLst>
        <pc:docMk/>
      </pc:docMkLst>
      <pc:sldChg chg="modSp new">
        <pc:chgData name="Anunti Henna" userId="S::henna.anunti@eduouka.fi::e506fcb3-8d58-45b0-93d2-8d581bc55c18" providerId="AD" clId="Web-{852B411B-FCBE-4259-8584-5CAB3C03DAF4}" dt="2024-01-24T07:43:14.669" v="59" actId="1076"/>
        <pc:sldMkLst>
          <pc:docMk/>
          <pc:sldMk cId="2814949905" sldId="372"/>
        </pc:sldMkLst>
        <pc:spChg chg="mod">
          <ac:chgData name="Anunti Henna" userId="S::henna.anunti@eduouka.fi::e506fcb3-8d58-45b0-93d2-8d581bc55c18" providerId="AD" clId="Web-{852B411B-FCBE-4259-8584-5CAB3C03DAF4}" dt="2024-01-24T07:43:14.669" v="59" actId="1076"/>
          <ac:spMkLst>
            <pc:docMk/>
            <pc:sldMk cId="2814949905" sldId="372"/>
            <ac:spMk id="2" creationId="{E6790EED-2F1E-977C-18C9-6E34F66C745F}"/>
          </ac:spMkLst>
        </pc:spChg>
        <pc:spChg chg="mod">
          <ac:chgData name="Anunti Henna" userId="S::henna.anunti@eduouka.fi::e506fcb3-8d58-45b0-93d2-8d581bc55c18" providerId="AD" clId="Web-{852B411B-FCBE-4259-8584-5CAB3C03DAF4}" dt="2024-01-24T07:43:14.575" v="58" actId="1076"/>
          <ac:spMkLst>
            <pc:docMk/>
            <pc:sldMk cId="2814949905" sldId="372"/>
            <ac:spMk id="3" creationId="{D435BF3F-FA53-4A99-94D9-B3D2F7798E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B950E-EFA1-41C0-8FBC-30879A0A5FBA}" type="datetimeFigureOut">
              <a:rPr lang="fi-FI" smtClean="0"/>
              <a:t>23.1.2024</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48ED7-7F44-4331-9C6F-AF6635F4E491}" type="slidenum">
              <a:rPr lang="fi-FI" smtClean="0"/>
              <a:t>‹#›</a:t>
            </a:fld>
            <a:endParaRPr lang="fi-FI"/>
          </a:p>
        </p:txBody>
      </p:sp>
    </p:spTree>
    <p:extLst>
      <p:ext uri="{BB962C8B-B14F-4D97-AF65-F5344CB8AC3E}">
        <p14:creationId xmlns:p14="http://schemas.microsoft.com/office/powerpoint/2010/main" val="249562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4" name="Otsikko 13"/>
          <p:cNvSpPr>
            <a:spLocks noGrp="1"/>
          </p:cNvSpPr>
          <p:nvPr>
            <p:ph type="ctrTitle"/>
          </p:nvPr>
        </p:nvSpPr>
        <p:spPr>
          <a:xfrm>
            <a:off x="1432560" y="359898"/>
            <a:ext cx="7406640" cy="1472184"/>
          </a:xfrm>
        </p:spPr>
        <p:txBody>
          <a:bodyPr anchor="b"/>
          <a:lstStyle>
            <a:lvl1pPr algn="l">
              <a:defRPr/>
            </a:lvl1pPr>
            <a:extLst/>
          </a:lstStyle>
          <a:p>
            <a:r>
              <a:rPr kumimoji="0" lang="fi-FI"/>
              <a:t>Muokkaa perustyyl. napsautt.</a:t>
            </a:r>
            <a:endParaRPr kumimoji="0" lang="en-US"/>
          </a:p>
        </p:txBody>
      </p:sp>
      <p:sp>
        <p:nvSpPr>
          <p:cNvPr id="22" name="Alaotsikk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i-FI"/>
              <a:t>Muokkaa alaotsikon perustyyliä napsautt.</a:t>
            </a:r>
            <a:endParaRPr kumimoji="0" lang="en-US"/>
          </a:p>
        </p:txBody>
      </p:sp>
      <p:sp>
        <p:nvSpPr>
          <p:cNvPr id="7" name="Päivämäärän paikkamerkki 6"/>
          <p:cNvSpPr>
            <a:spLocks noGrp="1"/>
          </p:cNvSpPr>
          <p:nvPr>
            <p:ph type="dt" sz="half" idx="10"/>
          </p:nvPr>
        </p:nvSpPr>
        <p:spPr/>
        <p:txBody>
          <a:bodyPr/>
          <a:lstStyle/>
          <a:p>
            <a:fld id="{4F5B5230-2063-40D0-99FC-5843B2A717E6}" type="datetimeFigureOut">
              <a:rPr lang="fi-FI" smtClean="0"/>
              <a:t>23.1.2024</a:t>
            </a:fld>
            <a:endParaRPr lang="fi-FI"/>
          </a:p>
        </p:txBody>
      </p:sp>
      <p:sp>
        <p:nvSpPr>
          <p:cNvPr id="20" name="Alatunnisteen paikkamerkki 19"/>
          <p:cNvSpPr>
            <a:spLocks noGrp="1"/>
          </p:cNvSpPr>
          <p:nvPr>
            <p:ph type="ftr" sz="quarter" idx="11"/>
          </p:nvPr>
        </p:nvSpPr>
        <p:spPr/>
        <p:txBody>
          <a:bodyPr/>
          <a:lstStyle/>
          <a:p>
            <a:endParaRPr lang="fi-FI"/>
          </a:p>
        </p:txBody>
      </p:sp>
      <p:sp>
        <p:nvSpPr>
          <p:cNvPr id="10" name="Dian numeron paikkamerkki 9"/>
          <p:cNvSpPr>
            <a:spLocks noGrp="1"/>
          </p:cNvSpPr>
          <p:nvPr>
            <p:ph type="sldNum" sz="quarter" idx="12"/>
          </p:nvPr>
        </p:nvSpPr>
        <p:spPr/>
        <p:txBody>
          <a:bodyPr/>
          <a:lstStyle/>
          <a:p>
            <a:fld id="{68A1B9D8-1D34-40DE-A7E0-E12B4212B6AD}" type="slidenum">
              <a:rPr lang="fi-FI" smtClean="0"/>
              <a:t>‹#›</a:t>
            </a:fld>
            <a:endParaRPr lang="fi-FI"/>
          </a:p>
        </p:txBody>
      </p:sp>
      <p:sp>
        <p:nvSpPr>
          <p:cNvPr id="8" name="Ellipsi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i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4F5B5230-2063-40D0-99FC-5843B2A717E6}" type="datetimeFigureOut">
              <a:rPr lang="fi-FI" smtClean="0"/>
              <a:t>23.1.2024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8A1B9D8-1D34-40DE-A7E0-E12B4212B6AD}"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58000" y="274639"/>
            <a:ext cx="1828800" cy="5851525"/>
          </a:xfrm>
        </p:spPr>
        <p:txBody>
          <a:bodyPr vert="eaVert"/>
          <a:lstStyle/>
          <a:p>
            <a:r>
              <a:rPr kumimoji="0" lang="fi-FI"/>
              <a:t>Muokkaa perustyyl. napsautt.</a:t>
            </a:r>
            <a:endParaRPr kumimoji="0" lang="en-US"/>
          </a:p>
        </p:txBody>
      </p:sp>
      <p:sp>
        <p:nvSpPr>
          <p:cNvPr id="3" name="Pystysuoran tekstin paikkamerkki 2"/>
          <p:cNvSpPr>
            <a:spLocks noGrp="1"/>
          </p:cNvSpPr>
          <p:nvPr>
            <p:ph type="body" orient="vert" idx="1"/>
          </p:nvPr>
        </p:nvSpPr>
        <p:spPr>
          <a:xfrm>
            <a:off x="1143000" y="274640"/>
            <a:ext cx="5562600" cy="5851525"/>
          </a:xfrm>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4F5B5230-2063-40D0-99FC-5843B2A717E6}" type="datetimeFigureOut">
              <a:rPr lang="fi-FI" smtClean="0"/>
              <a:t>23.1.2024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8A1B9D8-1D34-40DE-A7E0-E12B4212B6AD}"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4F5B5230-2063-40D0-99FC-5843B2A717E6}" type="datetimeFigureOut">
              <a:rPr lang="fi-FI" smtClean="0"/>
              <a:t>23.1.2024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8A1B9D8-1D34-40DE-A7E0-E12B4212B6AD}"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Suorakulmi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Otsikk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i-FI"/>
              <a:t>Muokkaa perustyyl. napsautt.</a:t>
            </a:r>
            <a:endParaRPr kumimoji="0" lang="en-US"/>
          </a:p>
        </p:txBody>
      </p:sp>
      <p:sp>
        <p:nvSpPr>
          <p:cNvPr id="3" name="Tekstin paikkamerkki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i-FI"/>
              <a:t>Muokkaa tekstin perustyylejä napsauttamalla</a:t>
            </a:r>
          </a:p>
        </p:txBody>
      </p:sp>
      <p:sp>
        <p:nvSpPr>
          <p:cNvPr id="4" name="Päivämäärän paikkamerkki 3"/>
          <p:cNvSpPr>
            <a:spLocks noGrp="1"/>
          </p:cNvSpPr>
          <p:nvPr>
            <p:ph type="dt" sz="half" idx="10"/>
          </p:nvPr>
        </p:nvSpPr>
        <p:spPr/>
        <p:txBody>
          <a:bodyPr/>
          <a:lstStyle/>
          <a:p>
            <a:fld id="{4F5B5230-2063-40D0-99FC-5843B2A717E6}" type="datetimeFigureOut">
              <a:rPr lang="fi-FI" smtClean="0"/>
              <a:t>23.1.2024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8A1B9D8-1D34-40DE-A7E0-E12B4212B6AD}" type="slidenum">
              <a:rPr lang="fi-FI" smtClean="0"/>
              <a:t>‹#›</a:t>
            </a:fld>
            <a:endParaRPr lang="fi-FI"/>
          </a:p>
        </p:txBody>
      </p:sp>
      <p:sp>
        <p:nvSpPr>
          <p:cNvPr id="10" name="Suorakulmi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i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i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1435608" y="274320"/>
            <a:ext cx="7498080" cy="1143000"/>
          </a:xfrm>
        </p:spPr>
        <p:txBody>
          <a:bodyPr/>
          <a:lstStyle/>
          <a:p>
            <a:r>
              <a:rPr kumimoji="0" lang="fi-FI"/>
              <a:t>Muokkaa perustyyl. napsautt.</a:t>
            </a:r>
            <a:endParaRPr kumimoji="0" lang="en-US"/>
          </a:p>
        </p:txBody>
      </p:sp>
      <p:sp>
        <p:nvSpPr>
          <p:cNvPr id="3" name="Sisällön paikkamerkk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Sisällön paikkamerkk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5" name="Päivämäärän paikkamerkki 4"/>
          <p:cNvSpPr>
            <a:spLocks noGrp="1"/>
          </p:cNvSpPr>
          <p:nvPr>
            <p:ph type="dt" sz="half" idx="10"/>
          </p:nvPr>
        </p:nvSpPr>
        <p:spPr/>
        <p:txBody>
          <a:bodyPr/>
          <a:lstStyle/>
          <a:p>
            <a:fld id="{4F5B5230-2063-40D0-99FC-5843B2A717E6}" type="datetimeFigureOut">
              <a:rPr lang="fi-FI" smtClean="0"/>
              <a:t>23.1.2024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8A1B9D8-1D34-40DE-A7E0-E12B4212B6AD}"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i-FI"/>
              <a:t>Muokkaa perustyyl. napsautt.</a:t>
            </a:r>
            <a:endParaRPr kumimoji="0" lang="en-US"/>
          </a:p>
        </p:txBody>
      </p:sp>
      <p:sp>
        <p:nvSpPr>
          <p:cNvPr id="3" name="Tekstin paikkamerkki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a:t>Muokkaa tekstin perustyylejä napsauttamalla</a:t>
            </a:r>
          </a:p>
        </p:txBody>
      </p:sp>
      <p:sp>
        <p:nvSpPr>
          <p:cNvPr id="4" name="Tekstin paikkamerkki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a:t>Muokkaa tekstin perustyylejä napsauttamalla</a:t>
            </a:r>
          </a:p>
        </p:txBody>
      </p:sp>
      <p:sp>
        <p:nvSpPr>
          <p:cNvPr id="5" name="Sisällön paikkamerkk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6" name="Sisällön paikkamerkk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7" name="Päivämäärän paikkamerkki 6"/>
          <p:cNvSpPr>
            <a:spLocks noGrp="1"/>
          </p:cNvSpPr>
          <p:nvPr>
            <p:ph type="dt" sz="half" idx="10"/>
          </p:nvPr>
        </p:nvSpPr>
        <p:spPr/>
        <p:txBody>
          <a:bodyPr/>
          <a:lstStyle/>
          <a:p>
            <a:fld id="{4F5B5230-2063-40D0-99FC-5843B2A717E6}" type="datetimeFigureOut">
              <a:rPr lang="fi-FI" smtClean="0"/>
              <a:t>23.1.2024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8A1B9D8-1D34-40DE-A7E0-E12B4212B6AD}" type="slidenum">
              <a:rPr lang="fi-FI" smtClean="0"/>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1435608" y="274320"/>
            <a:ext cx="7498080" cy="1143000"/>
          </a:xfrm>
        </p:spPr>
        <p:txBody>
          <a:bodyPr anchor="ctr"/>
          <a:lstStyle/>
          <a:p>
            <a:r>
              <a:rPr kumimoji="0" lang="fi-FI"/>
              <a:t>Muokkaa perustyyl. napsautt.</a:t>
            </a:r>
            <a:endParaRPr kumimoji="0" lang="en-US"/>
          </a:p>
        </p:txBody>
      </p:sp>
      <p:sp>
        <p:nvSpPr>
          <p:cNvPr id="3" name="Päivämäärän paikkamerkki 2"/>
          <p:cNvSpPr>
            <a:spLocks noGrp="1"/>
          </p:cNvSpPr>
          <p:nvPr>
            <p:ph type="dt" sz="half" idx="10"/>
          </p:nvPr>
        </p:nvSpPr>
        <p:spPr/>
        <p:txBody>
          <a:bodyPr/>
          <a:lstStyle/>
          <a:p>
            <a:fld id="{4F5B5230-2063-40D0-99FC-5843B2A717E6}" type="datetimeFigureOut">
              <a:rPr lang="fi-FI" smtClean="0"/>
              <a:t>23.1.2024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8A1B9D8-1D34-40DE-A7E0-E12B4212B6AD}"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Suorakulmi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Päivämäärän paikkamerkki 1"/>
          <p:cNvSpPr>
            <a:spLocks noGrp="1"/>
          </p:cNvSpPr>
          <p:nvPr>
            <p:ph type="dt" sz="half" idx="10"/>
          </p:nvPr>
        </p:nvSpPr>
        <p:spPr/>
        <p:txBody>
          <a:bodyPr/>
          <a:lstStyle/>
          <a:p>
            <a:fld id="{4F5B5230-2063-40D0-99FC-5843B2A717E6}" type="datetimeFigureOut">
              <a:rPr lang="fi-FI" smtClean="0"/>
              <a:t>23.1.2024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8A1B9D8-1D34-40DE-A7E0-E12B4212B6AD}" type="slidenum">
              <a:rPr lang="fi-FI" smtClean="0"/>
              <a:t>‹#›</a:t>
            </a:fld>
            <a:endParaRPr lang="fi-FI"/>
          </a:p>
        </p:txBody>
      </p:sp>
      <p:sp>
        <p:nvSpPr>
          <p:cNvPr id="6" name="Suorakulmi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i-FI"/>
              <a:t>Muokkaa perustyyl. napsautt.</a:t>
            </a:r>
            <a:endParaRPr kumimoji="0" lang="en-US"/>
          </a:p>
        </p:txBody>
      </p:sp>
      <p:sp>
        <p:nvSpPr>
          <p:cNvPr id="3" name="Tekstin paikkamerkki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i-FI"/>
              <a:t>Muokkaa tekstin perustyylejä napsauttamalla</a:t>
            </a:r>
          </a:p>
        </p:txBody>
      </p:sp>
      <p:sp>
        <p:nvSpPr>
          <p:cNvPr id="4" name="Sisällön paikkamerkk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5" name="Päivämäärän paikkamerkki 4"/>
          <p:cNvSpPr>
            <a:spLocks noGrp="1"/>
          </p:cNvSpPr>
          <p:nvPr>
            <p:ph type="dt" sz="half" idx="10"/>
          </p:nvPr>
        </p:nvSpPr>
        <p:spPr/>
        <p:txBody>
          <a:bodyPr/>
          <a:lstStyle/>
          <a:p>
            <a:fld id="{4F5B5230-2063-40D0-99FC-5843B2A717E6}" type="datetimeFigureOut">
              <a:rPr lang="fi-FI" smtClean="0"/>
              <a:t>23.1.2024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8A1B9D8-1D34-40DE-A7E0-E12B4212B6AD}" type="slidenum">
              <a:rPr lang="fi-FI" smtClean="0"/>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i-FI"/>
              <a:t>Muokkaa perustyyl. napsautt.</a:t>
            </a:r>
            <a:endParaRPr kumimoji="0" lang="en-US"/>
          </a:p>
        </p:txBody>
      </p:sp>
      <p:sp>
        <p:nvSpPr>
          <p:cNvPr id="5" name="Päivämäärän paikkamerkki 4"/>
          <p:cNvSpPr>
            <a:spLocks noGrp="1"/>
          </p:cNvSpPr>
          <p:nvPr>
            <p:ph type="dt" sz="half" idx="10"/>
          </p:nvPr>
        </p:nvSpPr>
        <p:spPr/>
        <p:txBody>
          <a:bodyPr/>
          <a:lstStyle/>
          <a:p>
            <a:fld id="{4F5B5230-2063-40D0-99FC-5843B2A717E6}" type="datetimeFigureOut">
              <a:rPr lang="fi-FI" smtClean="0"/>
              <a:t>23.1.2024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8A1B9D8-1D34-40DE-A7E0-E12B4212B6AD}" type="slidenum">
              <a:rPr lang="fi-FI" smtClean="0"/>
              <a:t>‹#›</a:t>
            </a:fld>
            <a:endParaRPr lang="fi-FI"/>
          </a:p>
        </p:txBody>
      </p:sp>
      <p:sp>
        <p:nvSpPr>
          <p:cNvPr id="8" name="Suorakulmi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Kuvan paikkamerkki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i-FI"/>
              <a:t>Lisää kuva napsauttamalla kuvaketta</a:t>
            </a:r>
            <a:endParaRPr kumimoji="0" lang="en-US"/>
          </a:p>
        </p:txBody>
      </p:sp>
      <p:sp>
        <p:nvSpPr>
          <p:cNvPr id="9" name="Vuokaavio: Prosessi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Vuokaavio: Prosessi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Tekstin paikkamerkki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i-FI"/>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ktori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i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nga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uorakulmi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Otsikon paikkamerkki 4"/>
          <p:cNvSpPr>
            <a:spLocks noGrp="1"/>
          </p:cNvSpPr>
          <p:nvPr>
            <p:ph type="title"/>
          </p:nvPr>
        </p:nvSpPr>
        <p:spPr>
          <a:xfrm>
            <a:off x="1435608" y="274638"/>
            <a:ext cx="7498080" cy="1143000"/>
          </a:xfrm>
          <a:prstGeom prst="rect">
            <a:avLst/>
          </a:prstGeom>
        </p:spPr>
        <p:txBody>
          <a:bodyPr anchor="ctr">
            <a:normAutofit/>
          </a:bodyPr>
          <a:lstStyle/>
          <a:p>
            <a:r>
              <a:rPr kumimoji="0" lang="fi-FI"/>
              <a:t>Muokkaa perustyyl. napsautt.</a:t>
            </a:r>
            <a:endParaRPr kumimoji="0" lang="en-US"/>
          </a:p>
        </p:txBody>
      </p:sp>
      <p:sp>
        <p:nvSpPr>
          <p:cNvPr id="9" name="Tekstin paikkamerkki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i-FI"/>
              <a:t>Muokkaa tekstin perustyylejä napsauttamalla</a:t>
            </a:r>
          </a:p>
          <a:p>
            <a:pPr lvl="1" eaLnBrk="1" latinLnBrk="0" hangingPunct="1"/>
            <a:r>
              <a:rPr kumimoji="0" lang="fi-FI"/>
              <a:t>toinen taso</a:t>
            </a:r>
          </a:p>
          <a:p>
            <a:pPr lvl="2" eaLnBrk="1" latinLnBrk="0" hangingPunct="1"/>
            <a:r>
              <a:rPr kumimoji="0" lang="fi-FI"/>
              <a:t>kolmas taso</a:t>
            </a:r>
          </a:p>
          <a:p>
            <a:pPr lvl="3" eaLnBrk="1" latinLnBrk="0" hangingPunct="1"/>
            <a:r>
              <a:rPr kumimoji="0" lang="fi-FI"/>
              <a:t>neljäs taso</a:t>
            </a:r>
          </a:p>
          <a:p>
            <a:pPr lvl="4" eaLnBrk="1" latinLnBrk="0" hangingPunct="1"/>
            <a:r>
              <a:rPr kumimoji="0" lang="fi-FI"/>
              <a:t>viides taso</a:t>
            </a:r>
            <a:endParaRPr kumimoji="0" lang="en-US"/>
          </a:p>
        </p:txBody>
      </p:sp>
      <p:sp>
        <p:nvSpPr>
          <p:cNvPr id="24" name="Päivämäärän paikkamerkki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F5B5230-2063-40D0-99FC-5843B2A717E6}" type="datetimeFigureOut">
              <a:rPr lang="fi-FI" smtClean="0"/>
              <a:t>23.1.2024</a:t>
            </a:fld>
            <a:endParaRPr lang="fi-FI"/>
          </a:p>
        </p:txBody>
      </p:sp>
      <p:sp>
        <p:nvSpPr>
          <p:cNvPr id="10" name="Alatunnisteen paikkamerk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i-FI"/>
          </a:p>
        </p:txBody>
      </p:sp>
      <p:sp>
        <p:nvSpPr>
          <p:cNvPr id="22" name="Dian numeron paikkamerkki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8A1B9D8-1D34-40DE-A7E0-E12B4212B6AD}" type="slidenum">
              <a:rPr lang="fi-FI" smtClean="0"/>
              <a:t>‹#›</a:t>
            </a:fld>
            <a:endParaRPr lang="fi-FI"/>
          </a:p>
        </p:txBody>
      </p:sp>
      <p:sp>
        <p:nvSpPr>
          <p:cNvPr id="15" name="Suorakulmi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a:t>RO 24.1.2024: Tietoa abeille 2024K</a:t>
            </a:r>
          </a:p>
        </p:txBody>
      </p:sp>
      <p:pic>
        <p:nvPicPr>
          <p:cNvPr id="4" name="Picture 2" descr="\\nassrv5.oulunkaupunki.fi\koti1$\ovkinisjarvi\My Documents\Logot\Kastelli_logo_pyöreä_väri_200x200.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661248"/>
            <a:ext cx="893661" cy="893661"/>
          </a:xfrm>
          <a:prstGeom prst="rect">
            <a:avLst/>
          </a:prstGeom>
          <a:noFill/>
          <a:extLst>
            <a:ext uri="{909E8E84-426E-40DD-AFC4-6F175D3DCCD1}">
              <a14:hiddenFill xmlns:a14="http://schemas.microsoft.com/office/drawing/2010/main">
                <a:solidFill>
                  <a:srgbClr val="FFFFFF"/>
                </a:solidFill>
              </a14:hiddenFill>
            </a:ext>
          </a:extLst>
        </p:spPr>
      </p:pic>
      <p:pic>
        <p:nvPicPr>
          <p:cNvPr id="3" name="Kuva 2"/>
          <p:cNvPicPr>
            <a:picLocks noChangeAspect="1"/>
          </p:cNvPicPr>
          <p:nvPr/>
        </p:nvPicPr>
        <p:blipFill>
          <a:blip r:embed="rId3"/>
          <a:stretch>
            <a:fillRect/>
          </a:stretch>
        </p:blipFill>
        <p:spPr>
          <a:xfrm>
            <a:off x="1043608" y="2913592"/>
            <a:ext cx="3394125" cy="2181454"/>
          </a:xfrm>
          <a:prstGeom prst="rect">
            <a:avLst/>
          </a:prstGeom>
        </p:spPr>
      </p:pic>
      <p:pic>
        <p:nvPicPr>
          <p:cNvPr id="5" name="Kuva 4"/>
          <p:cNvPicPr>
            <a:picLocks noChangeAspect="1"/>
          </p:cNvPicPr>
          <p:nvPr/>
        </p:nvPicPr>
        <p:blipFill>
          <a:blip r:embed="rId4"/>
          <a:stretch>
            <a:fillRect/>
          </a:stretch>
        </p:blipFill>
        <p:spPr>
          <a:xfrm>
            <a:off x="4092481" y="1628800"/>
            <a:ext cx="4152699" cy="3040186"/>
          </a:xfrm>
          <a:prstGeom prst="rect">
            <a:avLst/>
          </a:prstGeom>
        </p:spPr>
      </p:pic>
      <p:pic>
        <p:nvPicPr>
          <p:cNvPr id="9" name="Kuva 8" descr="Kuva, joka sisältää kohteen vaate, maalaus, Ihmisen kasvot, henkilö&#10;&#10;Kuvaus luotu automaattisesti">
            <a:extLst>
              <a:ext uri="{FF2B5EF4-FFF2-40B4-BE49-F238E27FC236}">
                <a16:creationId xmlns:a16="http://schemas.microsoft.com/office/drawing/2014/main" id="{2C726538-39D2-8A1F-0BF0-AB897366F2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60541">
            <a:off x="2387238" y="4276296"/>
            <a:ext cx="2119308" cy="2104989"/>
          </a:xfrm>
          <a:prstGeom prst="rect">
            <a:avLst/>
          </a:prstGeom>
        </p:spPr>
      </p:pic>
      <p:pic>
        <p:nvPicPr>
          <p:cNvPr id="7" name="Kuva 6">
            <a:extLst>
              <a:ext uri="{FF2B5EF4-FFF2-40B4-BE49-F238E27FC236}">
                <a16:creationId xmlns:a16="http://schemas.microsoft.com/office/drawing/2014/main" id="{8FCEF625-3E50-9524-90AB-5C04C2BD62DF}"/>
              </a:ext>
            </a:extLst>
          </p:cNvPr>
          <p:cNvPicPr>
            <a:picLocks noChangeAspect="1"/>
          </p:cNvPicPr>
          <p:nvPr/>
        </p:nvPicPr>
        <p:blipFill>
          <a:blip r:embed="rId6"/>
          <a:stretch>
            <a:fillRect/>
          </a:stretch>
        </p:blipFill>
        <p:spPr>
          <a:xfrm rot="788032">
            <a:off x="4489082" y="4254678"/>
            <a:ext cx="2978224" cy="2148227"/>
          </a:xfrm>
          <a:prstGeom prst="rect">
            <a:avLst/>
          </a:prstGeom>
        </p:spPr>
      </p:pic>
    </p:spTree>
    <p:extLst>
      <p:ext uri="{BB962C8B-B14F-4D97-AF65-F5344CB8AC3E}">
        <p14:creationId xmlns:p14="http://schemas.microsoft.com/office/powerpoint/2010/main" val="3725195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a:t>Opiskelua jatkavien ryhmänohjaus</a:t>
            </a:r>
          </a:p>
        </p:txBody>
      </p:sp>
      <p:sp>
        <p:nvSpPr>
          <p:cNvPr id="3" name="Sisällön paikkamerkki 2"/>
          <p:cNvSpPr>
            <a:spLocks noGrp="1"/>
          </p:cNvSpPr>
          <p:nvPr>
            <p:ph idx="1"/>
          </p:nvPr>
        </p:nvSpPr>
        <p:spPr>
          <a:xfrm>
            <a:off x="1209154" y="1041867"/>
            <a:ext cx="7498080" cy="4800600"/>
          </a:xfrm>
        </p:spPr>
        <p:txBody>
          <a:bodyPr>
            <a:normAutofit/>
          </a:bodyPr>
          <a:lstStyle/>
          <a:p>
            <a:pPr marL="82296" indent="0">
              <a:buNone/>
            </a:pPr>
            <a:endParaRPr lang="fi-FI"/>
          </a:p>
          <a:p>
            <a:r>
              <a:rPr lang="fi-FI"/>
              <a:t>Ne kolmannen ja neljännen vuoden opiskelijat, jotka jatkavat opintoja 4. ja 5. periodeissa käyvät jatkossa yhteisissä ryhmänohjauksissa </a:t>
            </a:r>
          </a:p>
          <a:p>
            <a:pPr marL="82296" indent="0">
              <a:buNone/>
            </a:pPr>
            <a:r>
              <a:rPr lang="fi-FI"/>
              <a:t>	21AB, 21CD, 21EF ja 21GH.   </a:t>
            </a:r>
          </a:p>
          <a:p>
            <a:pPr marL="82296" indent="0">
              <a:buNone/>
            </a:pPr>
            <a:endParaRPr lang="fi-FI"/>
          </a:p>
          <a:p>
            <a:r>
              <a:rPr lang="fi-FI"/>
              <a:t>Uudet jatkavien ryhmät perustetaan syksyllä </a:t>
            </a:r>
          </a:p>
          <a:p>
            <a:endParaRPr lang="fi-FI"/>
          </a:p>
          <a:p>
            <a:endParaRPr lang="fi-FI"/>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714995"/>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2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15616" y="274638"/>
            <a:ext cx="7818072" cy="1143000"/>
          </a:xfrm>
        </p:spPr>
        <p:txBody>
          <a:bodyPr>
            <a:normAutofit fontScale="90000"/>
          </a:bodyPr>
          <a:lstStyle/>
          <a:p>
            <a:r>
              <a:rPr lang="fi-FI"/>
              <a:t>Valmistautuminen YO-kirjoituksiin 1/2</a:t>
            </a:r>
          </a:p>
        </p:txBody>
      </p:sp>
      <p:sp>
        <p:nvSpPr>
          <p:cNvPr id="3" name="Sisällön paikkamerkki 2"/>
          <p:cNvSpPr>
            <a:spLocks noGrp="1"/>
          </p:cNvSpPr>
          <p:nvPr>
            <p:ph idx="1"/>
          </p:nvPr>
        </p:nvSpPr>
        <p:spPr>
          <a:xfrm>
            <a:off x="1435608" y="1340768"/>
            <a:ext cx="7708392" cy="4907632"/>
          </a:xfrm>
        </p:spPr>
        <p:txBody>
          <a:bodyPr>
            <a:normAutofit fontScale="47500" lnSpcReduction="20000"/>
          </a:bodyPr>
          <a:lstStyle/>
          <a:p>
            <a:pPr marL="82296" indent="0" fontAlgn="base">
              <a:buNone/>
            </a:pPr>
            <a:endParaRPr lang="fi-FI"/>
          </a:p>
          <a:p>
            <a:pPr fontAlgn="base"/>
            <a:r>
              <a:rPr lang="fi-FI"/>
              <a:t>Tee lukulomallesi aikataulu: mitä, miten ja milloin luet. Pidä suunnitelmastasi kiinni. </a:t>
            </a:r>
          </a:p>
          <a:p>
            <a:pPr fontAlgn="base"/>
            <a:r>
              <a:rPr lang="fi-FI"/>
              <a:t>Lukuloma vaatii kurinalaisuutta ja työskentelyä. </a:t>
            </a:r>
          </a:p>
          <a:p>
            <a:pPr fontAlgn="base"/>
            <a:r>
              <a:rPr lang="fi-FI"/>
              <a:t>Aseta lukemisellesi aineittain päiväkohtaiset tavoitteet ja osatavoitteet - miten luet ja missä ajassa luet, milloin kertaat. Tee suunnitelma esim. kalenteriisi tai sellaiseen paikkaan, missä se on helposti nähtävissä ja muistuttamassa. Tee esim. lukujärjestys-pohjaan aikataulu (luettavat aineet/sivut, tauot, harrastukset, vapaa-aika jne.) </a:t>
            </a:r>
          </a:p>
          <a:p>
            <a:pPr fontAlgn="base"/>
            <a:r>
              <a:rPr lang="fi-FI"/>
              <a:t>Jos luettavaa on esim. 800 sivua ja aiot lukea sen kolmesti läpi ja käytössä on 10 päivää, niin sivumäärä on 240 s/pv. </a:t>
            </a:r>
          </a:p>
          <a:p>
            <a:pPr fontAlgn="base"/>
            <a:r>
              <a:rPr lang="fi-FI"/>
              <a:t>Työskentele pitkäjänteisesti: kertaa pakollisten ja syventävien kurssien sisällöt, osallistu kertauskursseille ja valmentautumistilaisuuksiin. Syvenny oppimiisi asioihin ja muodosta niistä kokonaiskuva. Seuraa ajankohtaisia tv- ja radio-ohjelmia, lue lehtiä. </a:t>
            </a:r>
          </a:p>
          <a:p>
            <a:pPr fontAlgn="base"/>
            <a:r>
              <a:rPr lang="fi-FI"/>
              <a:t>Aloita valmistautuminen ajoissa. Hanki tarvittavat kirjat ajoissa ja tutustu vanhoihin yo-tehtäviin. </a:t>
            </a:r>
          </a:p>
          <a:p>
            <a:pPr fontAlgn="base"/>
            <a:r>
              <a:rPr lang="fi-FI"/>
              <a:t>Useat ovat virkeimpiä aamupäivästä. Tärkeää on, että luet silloin kun vireystasosi on parhaimmillaan! </a:t>
            </a:r>
          </a:p>
          <a:p>
            <a:pPr fontAlgn="base"/>
            <a:r>
              <a:rPr lang="fi-FI"/>
              <a:t>Ajanhallinnan kannalta tärkeintä on keskittyminen. Ajatukset pitää saada pois kaikesta muusta. Jotta pystyt työskentelemään keskeytyksettä, huolehdi ettet ole nälkäinen, janoinen, väsynyt ja että kaikki tarvikkeet ovat lähettyvilläsi. </a:t>
            </a:r>
          </a:p>
          <a:p>
            <a:pPr marL="82296" indent="0">
              <a:buNone/>
            </a:pPr>
            <a:endParaRPr lang="fi-FI"/>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517232"/>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4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43608" y="274638"/>
            <a:ext cx="7890080" cy="1143000"/>
          </a:xfrm>
        </p:spPr>
        <p:txBody>
          <a:bodyPr>
            <a:normAutofit fontScale="90000"/>
          </a:bodyPr>
          <a:lstStyle/>
          <a:p>
            <a:r>
              <a:rPr lang="fi-FI"/>
              <a:t>Valmistautuminen YO-kirjoituksiin 2/2</a:t>
            </a:r>
          </a:p>
        </p:txBody>
      </p:sp>
      <p:sp>
        <p:nvSpPr>
          <p:cNvPr id="3" name="Sisällön paikkamerkki 2"/>
          <p:cNvSpPr>
            <a:spLocks noGrp="1"/>
          </p:cNvSpPr>
          <p:nvPr>
            <p:ph idx="1"/>
          </p:nvPr>
        </p:nvSpPr>
        <p:spPr/>
        <p:txBody>
          <a:bodyPr>
            <a:normAutofit fontScale="62500" lnSpcReduction="20000"/>
          </a:bodyPr>
          <a:lstStyle/>
          <a:p>
            <a:pPr fontAlgn="base"/>
            <a:r>
              <a:rPr lang="fi-FI"/>
              <a:t>Mieti, mitkä opiskelumenetelmät sopivat sinulle parhaiten. Käytä hyväksi havaitsemiasi opiskelutaitoja myös valmistautuessasi yo-kokeisiin. </a:t>
            </a:r>
          </a:p>
          <a:p>
            <a:pPr fontAlgn="base"/>
            <a:r>
              <a:rPr lang="fi-FI"/>
              <a:t>Aloita lukeminen kirjan sisällysluettelosta. Jatka sitten kirjan tutkimista silmäilemällä otsikot, kuvat, kuvatekstit, taulukot yms. Hahmota ensimmäisellä lukukerralla kirjan rakenne ja yleiskuva, älä vielä takerru yksityiskohtiin. Jatka lukemalla ja syventymällä tekstiin. Tee muistiinpanoja ja alleviivauksia. </a:t>
            </a:r>
          </a:p>
          <a:p>
            <a:pPr fontAlgn="base"/>
            <a:r>
              <a:rPr lang="fi-FI"/>
              <a:t>Muista pitää taukoja. </a:t>
            </a:r>
          </a:p>
          <a:p>
            <a:pPr fontAlgn="base"/>
            <a:r>
              <a:rPr lang="fi-FI"/>
              <a:t>Kun olet lukenut ja päässyt siihen kohtaan kirjassa, joka on ollut päivän tavoitteena, palauta lukemasi alue vielä muistinvaraisesti mieleen ja selaa muistiinpanosi läpi. </a:t>
            </a:r>
          </a:p>
          <a:p>
            <a:pPr fontAlgn="base"/>
            <a:r>
              <a:rPr lang="fi-FI"/>
              <a:t>Kun olet suoriutunut päivän urakasta, palkitse itsesi jollakin mukavalla asialla. </a:t>
            </a:r>
          </a:p>
          <a:p>
            <a:pPr fontAlgn="base"/>
            <a:r>
              <a:rPr lang="fi-FI"/>
              <a:t>Muista ulkoilla, liikkua, syödä ja nukkua riittävästi. </a:t>
            </a:r>
          </a:p>
          <a:p>
            <a:pPr fontAlgn="base"/>
            <a:r>
              <a:rPr lang="fi-FI"/>
              <a:t>Älä unohda ystäviäsi ja harrastuksiasi --&gt; näiden avulla saat irtiottoa ja tukea työllesi! </a:t>
            </a:r>
          </a:p>
          <a:p>
            <a:endParaRPr lang="fi-FI"/>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801049"/>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42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790EED-2F1E-977C-18C9-6E34F66C745F}"/>
              </a:ext>
            </a:extLst>
          </p:cNvPr>
          <p:cNvSpPr>
            <a:spLocks noGrp="1"/>
          </p:cNvSpPr>
          <p:nvPr>
            <p:ph type="title"/>
          </p:nvPr>
        </p:nvSpPr>
        <p:spPr>
          <a:xfrm>
            <a:off x="1310742" y="82537"/>
            <a:ext cx="7498080" cy="1143000"/>
          </a:xfrm>
        </p:spPr>
        <p:txBody>
          <a:bodyPr lIns="91440" tIns="45720" rIns="91440" bIns="45720" anchor="ctr">
            <a:normAutofit/>
          </a:bodyPr>
          <a:lstStyle/>
          <a:p>
            <a:r>
              <a:rPr lang="fi-FI" sz="1600" dirty="0">
                <a:solidFill>
                  <a:srgbClr val="000000"/>
                </a:solidFill>
              </a:rPr>
              <a:t>Akvaarioluokka varattu abeille hiljaisen työskentelyn tilaksi OPISKELUA varten:</a:t>
            </a:r>
            <a:br>
              <a:rPr lang="fi-FI" sz="1600" dirty="0">
                <a:solidFill>
                  <a:srgbClr val="000000"/>
                </a:solidFill>
              </a:rPr>
            </a:br>
            <a:r>
              <a:rPr lang="fi-FI" sz="1600" dirty="0">
                <a:solidFill>
                  <a:srgbClr val="000000"/>
                </a:solidFill>
              </a:rPr>
              <a:t>(Varaukset tiedoksi abeille myös Wilman kautta)</a:t>
            </a:r>
            <a:endParaRPr lang="fi-FI" sz="1600" dirty="0"/>
          </a:p>
        </p:txBody>
      </p:sp>
      <p:sp>
        <p:nvSpPr>
          <p:cNvPr id="3" name="Sisällön paikkamerkki 2">
            <a:extLst>
              <a:ext uri="{FF2B5EF4-FFF2-40B4-BE49-F238E27FC236}">
                <a16:creationId xmlns:a16="http://schemas.microsoft.com/office/drawing/2014/main" id="{D435BF3F-FA53-4A99-94D9-B3D2F7798E21}"/>
              </a:ext>
            </a:extLst>
          </p:cNvPr>
          <p:cNvSpPr>
            <a:spLocks noGrp="1"/>
          </p:cNvSpPr>
          <p:nvPr>
            <p:ph idx="1"/>
          </p:nvPr>
        </p:nvSpPr>
        <p:spPr>
          <a:xfrm>
            <a:off x="1339558" y="1226884"/>
            <a:ext cx="7498080" cy="5242431"/>
          </a:xfrm>
        </p:spPr>
        <p:txBody>
          <a:bodyPr lIns="91440" tIns="45720" rIns="91440" bIns="45720" anchor="t">
            <a:noAutofit/>
          </a:bodyPr>
          <a:lstStyle/>
          <a:p>
            <a:pPr indent="-283210"/>
            <a:endParaRPr lang="fi-FI" sz="1100" dirty="0"/>
          </a:p>
          <a:p>
            <a:pPr indent="-283210"/>
            <a:r>
              <a:rPr lang="fi-FI" sz="1100" dirty="0">
                <a:ea typeface="+mn-lt"/>
                <a:cs typeface="+mn-lt"/>
              </a:rPr>
              <a:t>ti 30.1. klo 8-16 </a:t>
            </a:r>
            <a:endParaRPr lang="fi-FI" sz="1100" dirty="0"/>
          </a:p>
          <a:p>
            <a:pPr indent="-283210"/>
            <a:r>
              <a:rPr lang="fi-FI" sz="1100" dirty="0">
                <a:ea typeface="+mn-lt"/>
                <a:cs typeface="+mn-lt"/>
              </a:rPr>
              <a:t>ke 31.1. klo 31.1. klo 8-16</a:t>
            </a:r>
            <a:endParaRPr lang="fi-FI" sz="1100" dirty="0"/>
          </a:p>
          <a:p>
            <a:pPr indent="-283210"/>
            <a:r>
              <a:rPr lang="fi-FI" sz="1100" dirty="0">
                <a:ea typeface="+mn-lt"/>
                <a:cs typeface="+mn-lt"/>
              </a:rPr>
              <a:t>to 1.2. klo 13.15-16</a:t>
            </a:r>
            <a:endParaRPr lang="fi-FI" sz="1100" dirty="0"/>
          </a:p>
          <a:p>
            <a:pPr indent="-283210"/>
            <a:r>
              <a:rPr lang="fi-FI" sz="1100" dirty="0">
                <a:ea typeface="+mn-lt"/>
                <a:cs typeface="+mn-lt"/>
              </a:rPr>
              <a:t>pe 2.2. klo 8-16</a:t>
            </a:r>
            <a:endParaRPr lang="fi-FI" sz="1100" dirty="0"/>
          </a:p>
          <a:p>
            <a:pPr indent="-283210"/>
            <a:r>
              <a:rPr lang="fi-FI" sz="1100" dirty="0">
                <a:ea typeface="+mn-lt"/>
                <a:cs typeface="+mn-lt"/>
              </a:rPr>
              <a:t>ma 5.2. klo 8-16</a:t>
            </a:r>
            <a:endParaRPr lang="fi-FI" sz="1100" dirty="0"/>
          </a:p>
          <a:p>
            <a:pPr indent="-283210"/>
            <a:r>
              <a:rPr lang="fi-FI" sz="1100" dirty="0">
                <a:ea typeface="+mn-lt"/>
                <a:cs typeface="+mn-lt"/>
              </a:rPr>
              <a:t>ti 6.2. klo 13.15-16</a:t>
            </a:r>
            <a:endParaRPr lang="fi-FI" sz="1100" dirty="0"/>
          </a:p>
          <a:p>
            <a:pPr indent="-283210"/>
            <a:r>
              <a:rPr lang="fi-FI" sz="1100" dirty="0">
                <a:ea typeface="+mn-lt"/>
                <a:cs typeface="+mn-lt"/>
              </a:rPr>
              <a:t>ke 7.2. klo 8-16</a:t>
            </a:r>
            <a:endParaRPr lang="fi-FI" sz="1100" dirty="0"/>
          </a:p>
          <a:p>
            <a:pPr indent="-283210"/>
            <a:r>
              <a:rPr lang="fi-FI" sz="1100" dirty="0">
                <a:ea typeface="+mn-lt"/>
                <a:cs typeface="+mn-lt"/>
              </a:rPr>
              <a:t>ma 12.2. klo 8-16</a:t>
            </a:r>
            <a:endParaRPr lang="fi-FI" sz="1100" dirty="0"/>
          </a:p>
          <a:p>
            <a:pPr indent="-283210"/>
            <a:r>
              <a:rPr lang="fi-FI" sz="1100" dirty="0">
                <a:ea typeface="+mn-lt"/>
                <a:cs typeface="+mn-lt"/>
              </a:rPr>
              <a:t>ti 13.2. klo 11-16</a:t>
            </a:r>
            <a:endParaRPr lang="fi-FI" sz="1100" dirty="0"/>
          </a:p>
          <a:p>
            <a:pPr indent="-283210"/>
            <a:r>
              <a:rPr lang="fi-FI" sz="1100" dirty="0">
                <a:ea typeface="+mn-lt"/>
                <a:cs typeface="+mn-lt"/>
              </a:rPr>
              <a:t>ke 14.2. klo 8-16</a:t>
            </a:r>
            <a:endParaRPr lang="fi-FI" sz="1100" dirty="0"/>
          </a:p>
          <a:p>
            <a:pPr indent="-283210"/>
            <a:r>
              <a:rPr lang="fi-FI" sz="1100" dirty="0">
                <a:ea typeface="+mn-lt"/>
                <a:cs typeface="+mn-lt"/>
              </a:rPr>
              <a:t>to 15.2. klo 8-14.40</a:t>
            </a:r>
            <a:endParaRPr lang="fi-FI" sz="1100" dirty="0"/>
          </a:p>
          <a:p>
            <a:pPr indent="-283210"/>
            <a:r>
              <a:rPr lang="fi-FI" sz="1100" dirty="0">
                <a:ea typeface="+mn-lt"/>
                <a:cs typeface="+mn-lt"/>
              </a:rPr>
              <a:t>pe 16.2. klo 8-9.30 ja klo 11.15-16</a:t>
            </a:r>
            <a:endParaRPr lang="fi-FI" sz="1100" dirty="0"/>
          </a:p>
          <a:p>
            <a:pPr indent="-283210"/>
            <a:r>
              <a:rPr lang="fi-FI" sz="1100" dirty="0">
                <a:ea typeface="+mn-lt"/>
                <a:cs typeface="+mn-lt"/>
              </a:rPr>
              <a:t>ma 19.2. klo 8-16</a:t>
            </a:r>
            <a:endParaRPr lang="fi-FI" sz="1100" dirty="0"/>
          </a:p>
          <a:p>
            <a:pPr indent="-283210"/>
            <a:r>
              <a:rPr lang="fi-FI" sz="1100" dirty="0">
                <a:ea typeface="+mn-lt"/>
                <a:cs typeface="+mn-lt"/>
              </a:rPr>
              <a:t>ti 20.2. klo 11-16</a:t>
            </a:r>
            <a:endParaRPr lang="fi-FI" sz="1100" dirty="0"/>
          </a:p>
          <a:p>
            <a:pPr indent="-283210"/>
            <a:r>
              <a:rPr lang="fi-FI" sz="1100" dirty="0">
                <a:ea typeface="+mn-lt"/>
                <a:cs typeface="+mn-lt"/>
              </a:rPr>
              <a:t>ke 21.2. klo 8-16</a:t>
            </a:r>
            <a:endParaRPr lang="fi-FI" sz="1100" dirty="0"/>
          </a:p>
          <a:p>
            <a:pPr indent="-283210"/>
            <a:r>
              <a:rPr lang="fi-FI" sz="1100" dirty="0">
                <a:ea typeface="+mn-lt"/>
                <a:cs typeface="+mn-lt"/>
              </a:rPr>
              <a:t>to 22.2. klo 8-14.40</a:t>
            </a:r>
            <a:endParaRPr lang="fi-FI" sz="1100" dirty="0"/>
          </a:p>
          <a:p>
            <a:pPr indent="-283210"/>
            <a:r>
              <a:rPr lang="fi-FI" sz="1100" dirty="0">
                <a:ea typeface="+mn-lt"/>
                <a:cs typeface="+mn-lt"/>
              </a:rPr>
              <a:t>pe 23.2. klo 8-9.30 ja klo 11.15-16</a:t>
            </a:r>
            <a:endParaRPr lang="fi-FI" sz="1100" dirty="0"/>
          </a:p>
          <a:p>
            <a:pPr indent="-283210"/>
            <a:r>
              <a:rPr lang="fi-FI" sz="1100" dirty="0">
                <a:ea typeface="+mn-lt"/>
                <a:cs typeface="+mn-lt"/>
              </a:rPr>
              <a:t>ma 26.2. klo 8-16</a:t>
            </a:r>
            <a:endParaRPr lang="fi-FI" sz="1100" dirty="0"/>
          </a:p>
          <a:p>
            <a:pPr indent="-283210"/>
            <a:r>
              <a:rPr lang="fi-FI" sz="1100" dirty="0">
                <a:ea typeface="+mn-lt"/>
                <a:cs typeface="+mn-lt"/>
              </a:rPr>
              <a:t>ke 28.2. klo 8-16</a:t>
            </a:r>
            <a:endParaRPr lang="fi-FI" sz="1100" dirty="0"/>
          </a:p>
          <a:p>
            <a:pPr indent="-283210"/>
            <a:r>
              <a:rPr lang="fi-FI" sz="1100" dirty="0">
                <a:ea typeface="+mn-lt"/>
                <a:cs typeface="+mn-lt"/>
              </a:rPr>
              <a:t>to 29.2. klo 8-14.40</a:t>
            </a:r>
            <a:endParaRPr lang="fi-FI" sz="1100" dirty="0"/>
          </a:p>
          <a:p>
            <a:pPr indent="-283210"/>
            <a:r>
              <a:rPr lang="fi-FI" sz="1100" dirty="0">
                <a:ea typeface="+mn-lt"/>
                <a:cs typeface="+mn-lt"/>
              </a:rPr>
              <a:t>pe 1.3. klo 8-9.30 ja klo 11.15-16</a:t>
            </a:r>
            <a:endParaRPr lang="fi-FI" sz="1100" dirty="0"/>
          </a:p>
          <a:p>
            <a:pPr indent="-283210"/>
            <a:endParaRPr lang="fi-FI" dirty="0"/>
          </a:p>
        </p:txBody>
      </p:sp>
    </p:spTree>
    <p:extLst>
      <p:ext uri="{BB962C8B-B14F-4D97-AF65-F5344CB8AC3E}">
        <p14:creationId xmlns:p14="http://schemas.microsoft.com/office/powerpoint/2010/main" val="281494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Välineet YO-kirjoituksiin</a:t>
            </a:r>
          </a:p>
        </p:txBody>
      </p:sp>
      <p:sp>
        <p:nvSpPr>
          <p:cNvPr id="3" name="Sisällön paikkamerkki 2"/>
          <p:cNvSpPr>
            <a:spLocks noGrp="1"/>
          </p:cNvSpPr>
          <p:nvPr>
            <p:ph idx="1"/>
          </p:nvPr>
        </p:nvSpPr>
        <p:spPr/>
        <p:txBody>
          <a:bodyPr>
            <a:normAutofit fontScale="70000" lnSpcReduction="20000"/>
          </a:bodyPr>
          <a:lstStyle/>
          <a:p>
            <a:r>
              <a:rPr lang="fi-FI"/>
              <a:t>Huolehdi vastausten suunnitteluun tarvittavat välineet mukaan: esimerkiksi kynät, kumi, viivain, harppi, </a:t>
            </a:r>
            <a:r>
              <a:rPr lang="fi-FI" err="1"/>
              <a:t>geokolmio</a:t>
            </a:r>
            <a:r>
              <a:rPr lang="fi-FI"/>
              <a:t>. </a:t>
            </a:r>
          </a:p>
          <a:p>
            <a:endParaRPr lang="fi-FI"/>
          </a:p>
          <a:p>
            <a:r>
              <a:rPr lang="fi-FI"/>
              <a:t>Ota </a:t>
            </a:r>
            <a:r>
              <a:rPr lang="fi-FI" b="1"/>
              <a:t>oma läppäri, laturi, langallinen hiiri, langalliset kuulokkeet</a:t>
            </a:r>
            <a:endParaRPr lang="fi-FI"/>
          </a:p>
          <a:p>
            <a:pPr marL="82296" indent="0">
              <a:buNone/>
            </a:pPr>
            <a:r>
              <a:rPr lang="fi-FI"/>
              <a:t>	</a:t>
            </a:r>
            <a:r>
              <a:rPr lang="fi-FI" err="1"/>
              <a:t>Huom</a:t>
            </a:r>
            <a:r>
              <a:rPr lang="fi-FI"/>
              <a:t>! Kurssikokeet on tehty tähän mennessä 	langattomassa verkossa. </a:t>
            </a:r>
            <a:r>
              <a:rPr lang="fi-FI">
                <a:sym typeface="Wingdings" pitchFamily="2" charset="2"/>
              </a:rPr>
              <a:t></a:t>
            </a:r>
            <a:endParaRPr lang="fi-FI"/>
          </a:p>
          <a:p>
            <a:pPr marL="82296" indent="0">
              <a:buNone/>
            </a:pPr>
            <a:r>
              <a:rPr lang="fi-FI"/>
              <a:t>	Omaa konetta voi käydä kokeilemassa langallisessa 	verkossa ATK-luokassa 41038.</a:t>
            </a:r>
          </a:p>
          <a:p>
            <a:endParaRPr lang="fi-FI"/>
          </a:p>
          <a:p>
            <a:r>
              <a:rPr lang="fi-FI" b="1"/>
              <a:t>Koulun lainavälineitä saa vain erittäin perustellusta syystä. </a:t>
            </a:r>
            <a:r>
              <a:rPr lang="fi-FI"/>
              <a:t>Laita tarpeesta viestiä Wilman kautta Henna </a:t>
            </a:r>
            <a:r>
              <a:rPr lang="fi-FI" err="1"/>
              <a:t>Anuntille</a:t>
            </a:r>
            <a:r>
              <a:rPr lang="fi-FI"/>
              <a:t>.</a:t>
            </a:r>
          </a:p>
          <a:p>
            <a:endParaRPr lang="fi-FI"/>
          </a:p>
          <a:p>
            <a:r>
              <a:rPr lang="fi-FI" b="1"/>
              <a:t>Ota mukaan henkilöllisyystodistuksesi!</a:t>
            </a:r>
            <a:endParaRPr lang="fi-FI"/>
          </a:p>
          <a:p>
            <a:endParaRPr lang="fi-FI"/>
          </a:p>
        </p:txBody>
      </p:sp>
      <p:pic>
        <p:nvPicPr>
          <p:cNvPr id="4"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8814" y="5801049"/>
            <a:ext cx="894874" cy="894701"/>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p:cNvPicPr>
            <a:picLocks noChangeAspect="1"/>
          </p:cNvPicPr>
          <p:nvPr/>
        </p:nvPicPr>
        <p:blipFill>
          <a:blip r:embed="rId3"/>
          <a:stretch>
            <a:fillRect/>
          </a:stretch>
        </p:blipFill>
        <p:spPr>
          <a:xfrm>
            <a:off x="6966134" y="188640"/>
            <a:ext cx="1968116" cy="1228998"/>
          </a:xfrm>
          <a:prstGeom prst="rect">
            <a:avLst/>
          </a:prstGeom>
        </p:spPr>
      </p:pic>
    </p:spTree>
    <p:extLst>
      <p:ext uri="{BB962C8B-B14F-4D97-AF65-F5344CB8AC3E}">
        <p14:creationId xmlns:p14="http://schemas.microsoft.com/office/powerpoint/2010/main" val="291913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YO-kirjoitusten aika ja paikka</a:t>
            </a:r>
          </a:p>
        </p:txBody>
      </p:sp>
      <p:sp>
        <p:nvSpPr>
          <p:cNvPr id="3" name="Sisällön paikkamerkki 2"/>
          <p:cNvSpPr>
            <a:spLocks noGrp="1"/>
          </p:cNvSpPr>
          <p:nvPr>
            <p:ph idx="1"/>
          </p:nvPr>
        </p:nvSpPr>
        <p:spPr/>
        <p:txBody>
          <a:bodyPr>
            <a:normAutofit fontScale="77500" lnSpcReduction="20000"/>
          </a:bodyPr>
          <a:lstStyle/>
          <a:p>
            <a:pPr lvl="0"/>
            <a:r>
              <a:rPr lang="fi-FI" b="1"/>
              <a:t>Paikalla oltava klo 08.00, jotta kaikki saadaan valmiiksi ajoissa</a:t>
            </a:r>
          </a:p>
          <a:p>
            <a:pPr marL="82296" lvl="0" indent="0">
              <a:buNone/>
            </a:pPr>
            <a:endParaRPr lang="fi-FI" b="1"/>
          </a:p>
          <a:p>
            <a:pPr lvl="0"/>
            <a:r>
              <a:rPr lang="fi-FI" b="1"/>
              <a:t>Parkkipaikkoja on koululla rajallinen määrä! </a:t>
            </a:r>
            <a:endParaRPr lang="fi-FI"/>
          </a:p>
          <a:p>
            <a:pPr lvl="0"/>
            <a:r>
              <a:rPr lang="fi-FI" b="1"/>
              <a:t>YO-kokeet pidetään pääsääntöisesti B-salissa</a:t>
            </a:r>
            <a:r>
              <a:rPr lang="fi-FI"/>
              <a:t>, jonne kuljetaan liikunnan käytävän kautta kirjaston takaa.  </a:t>
            </a:r>
          </a:p>
          <a:p>
            <a:pPr lvl="0"/>
            <a:r>
              <a:rPr lang="fi-FI"/>
              <a:t>Tiettyinä päivinä YO-kirjoitustilana käytetään myös luokkatiloja, auditoriota,  A-salin yhtä lohkoa ja C-salia. </a:t>
            </a:r>
          </a:p>
          <a:p>
            <a:pPr lvl="0"/>
            <a:r>
              <a:rPr lang="fi-FI"/>
              <a:t>Lukion ala-aulassa ja pääaulassa on listat, joista voit kirjoitusaamuna tarkistaa missä tilassa kirjoitat</a:t>
            </a:r>
          </a:p>
          <a:p>
            <a:pPr lvl="0"/>
            <a:r>
              <a:rPr lang="fi-FI"/>
              <a:t>Erillistilat selviävät koeaamuna koululla. </a:t>
            </a:r>
          </a:p>
          <a:p>
            <a:endParaRPr lang="fi-FI"/>
          </a:p>
        </p:txBody>
      </p:sp>
      <p:pic>
        <p:nvPicPr>
          <p:cNvPr id="4"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517232"/>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2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a:t>Ohjeita YO- kirjoituksiin 1/3</a:t>
            </a:r>
          </a:p>
        </p:txBody>
      </p:sp>
      <p:sp>
        <p:nvSpPr>
          <p:cNvPr id="3" name="Sisällön paikkamerkki 2"/>
          <p:cNvSpPr>
            <a:spLocks noGrp="1"/>
          </p:cNvSpPr>
          <p:nvPr>
            <p:ph idx="1"/>
          </p:nvPr>
        </p:nvSpPr>
        <p:spPr/>
        <p:txBody>
          <a:bodyPr>
            <a:normAutofit fontScale="92500" lnSpcReduction="20000"/>
          </a:bodyPr>
          <a:lstStyle/>
          <a:p>
            <a:pPr lvl="0"/>
            <a:r>
              <a:rPr lang="fi-FI" b="1"/>
              <a:t>Tuo eväät tekstittömässä, läpinäkyvässä pussissa tai rasiassa</a:t>
            </a:r>
            <a:r>
              <a:rPr lang="fi-FI"/>
              <a:t>. Ohjeen vastaisesti pakattuja eväitä ei saa viedä koetilaan. Saat eväitä varten tarjottimen pääaulan pöydältä..</a:t>
            </a:r>
          </a:p>
          <a:p>
            <a:pPr lvl="0"/>
            <a:r>
              <a:rPr lang="fi-FI"/>
              <a:t>Kännykät kannattaa jättää kotiin tai jättää koulussa olevaan omaan lokeroon. Mitään ylimääräistä tavaraa ei saa tuoda koetilaan, ei edes nenäliinoja taskuissa. Talo tarjoaa nenäliinat ym. pikkutarvikkeet.</a:t>
            </a:r>
          </a:p>
          <a:p>
            <a:pPr lvl="0"/>
            <a:r>
              <a:rPr lang="fi-FI" b="1"/>
              <a:t>Irrallisia taulukkokirjoja ja laskimia ei YO- kirjoituksiin saa enää tuoda</a:t>
            </a:r>
            <a:r>
              <a:rPr lang="fi-FI"/>
              <a:t>.</a:t>
            </a:r>
          </a:p>
          <a:p>
            <a:endParaRPr lang="fi-FI"/>
          </a:p>
        </p:txBody>
      </p:sp>
      <p:pic>
        <p:nvPicPr>
          <p:cNvPr id="4"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61248"/>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59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Ohjeita YO- kirjoituksiin 2/3</a:t>
            </a:r>
          </a:p>
        </p:txBody>
      </p:sp>
      <p:sp>
        <p:nvSpPr>
          <p:cNvPr id="4" name="Sisällön paikkamerkki 3"/>
          <p:cNvSpPr>
            <a:spLocks noGrp="1"/>
          </p:cNvSpPr>
          <p:nvPr>
            <p:ph idx="1"/>
          </p:nvPr>
        </p:nvSpPr>
        <p:spPr>
          <a:xfrm>
            <a:off x="852588" y="1340768"/>
            <a:ext cx="8280920" cy="5410200"/>
          </a:xfrm>
        </p:spPr>
        <p:txBody>
          <a:bodyPr>
            <a:normAutofit/>
          </a:bodyPr>
          <a:lstStyle/>
          <a:p>
            <a:pPr lvl="0"/>
            <a:r>
              <a:rPr lang="fi-FI"/>
              <a:t>Herää ajoissa koepäivän aamuna, jotta ehdit rauhassa syödä ja ottaa eväät ja varata mukavan, lämpimän vaatetuksen päällesi.</a:t>
            </a:r>
          </a:p>
          <a:p>
            <a:pPr lvl="0"/>
            <a:endParaRPr lang="fi-FI"/>
          </a:p>
          <a:p>
            <a:pPr lvl="0"/>
            <a:r>
              <a:rPr lang="fi-FI"/>
              <a:t>Kielen kokeessa ei saa olla vaatteita, </a:t>
            </a:r>
            <a:r>
              <a:rPr lang="fi-FI" u="sng"/>
              <a:t>joissa on koekielen tekstiä.</a:t>
            </a:r>
            <a:r>
              <a:rPr lang="fi-FI"/>
              <a:t> </a:t>
            </a:r>
          </a:p>
          <a:p>
            <a:pPr lvl="0"/>
            <a:endParaRPr lang="fi-FI"/>
          </a:p>
          <a:p>
            <a:pPr lvl="0"/>
            <a:r>
              <a:rPr lang="fi-FI" b="1"/>
              <a:t>Ota mukaasi henkilöllisyystodistuksesi!</a:t>
            </a:r>
            <a:endParaRPr lang="fi-FI"/>
          </a:p>
          <a:p>
            <a:endParaRPr lang="fi-FI"/>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3975" y="5688661"/>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7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a:t>Ohjeita YO-kirjoituksiin 3/3</a:t>
            </a:r>
          </a:p>
        </p:txBody>
      </p:sp>
      <p:sp>
        <p:nvSpPr>
          <p:cNvPr id="3" name="Sisällön paikkamerkki 2"/>
          <p:cNvSpPr>
            <a:spLocks noGrp="1"/>
          </p:cNvSpPr>
          <p:nvPr>
            <p:ph idx="1"/>
          </p:nvPr>
        </p:nvSpPr>
        <p:spPr>
          <a:xfrm>
            <a:off x="1403648" y="1417638"/>
            <a:ext cx="7632848" cy="5046786"/>
          </a:xfrm>
        </p:spPr>
        <p:txBody>
          <a:bodyPr>
            <a:normAutofit fontScale="55000" lnSpcReduction="20000"/>
          </a:bodyPr>
          <a:lstStyle/>
          <a:p>
            <a:pPr lvl="0"/>
            <a:r>
              <a:rPr lang="fi-FI"/>
              <a:t>Vältä kiirettä ja tule ajoissa koetilaan. Tarkista istumakartasta oma paikkasi.</a:t>
            </a:r>
          </a:p>
          <a:p>
            <a:pPr lvl="0"/>
            <a:r>
              <a:rPr lang="fi-FI"/>
              <a:t>Koetilanteen alussa annetaan ohjeistus. Kuuntele se huolellisesti ja noudata sitä.</a:t>
            </a:r>
          </a:p>
          <a:p>
            <a:pPr lvl="0"/>
            <a:r>
              <a:rPr lang="fi-FI"/>
              <a:t>Nosta käsi selvästi ylös, jos sinulla on jotakin kysyttävää tai jos tarvitset esim. valvojalta lisää koepaperia.</a:t>
            </a:r>
          </a:p>
          <a:p>
            <a:pPr lvl="0"/>
            <a:r>
              <a:rPr lang="fi-FI"/>
              <a:t>WC:ssä käydään yksi kerrallaan valvovan opettajan ohjaamana. Muista laittaa näytönsäästäjä päälle vessaan lähtiessäsi.</a:t>
            </a:r>
          </a:p>
          <a:p>
            <a:pPr lvl="0"/>
            <a:r>
              <a:rPr lang="fi-FI"/>
              <a:t>Kun olet valmis, päätä koe järjestelmän ohjeiden mukaisesti. Merkitse lopuksi suunnitteluun käyttämiisi suttupapereihin ruksi päälle ja kirjoita niihin nimesi  ja palauta valvojalle. Palauta lisäksi </a:t>
            </a:r>
            <a:r>
              <a:rPr lang="fi-FI" err="1"/>
              <a:t>Abitti</a:t>
            </a:r>
            <a:r>
              <a:rPr lang="fi-FI"/>
              <a:t>-tikku.</a:t>
            </a:r>
          </a:p>
          <a:p>
            <a:pPr lvl="0"/>
            <a:r>
              <a:rPr lang="fi-FI"/>
              <a:t>Valvoja tarkistaa henkilöllisyytesi ja merkitsee poistumisajan pöytäkirjaan.</a:t>
            </a:r>
          </a:p>
          <a:p>
            <a:pPr lvl="0"/>
            <a:r>
              <a:rPr lang="fi-FI"/>
              <a:t>Jos sattuu mikä tahansa henkilökohtainen viivästyminen,  tule kouluun niin pian kuin mahdollista. </a:t>
            </a:r>
          </a:p>
          <a:p>
            <a:pPr lvl="1"/>
            <a:r>
              <a:rPr lang="fi-FI"/>
              <a:t>Jos paikalla </a:t>
            </a:r>
            <a:r>
              <a:rPr lang="fi-FI" b="1"/>
              <a:t>ennen kello kymmentä</a:t>
            </a:r>
            <a:r>
              <a:rPr lang="fi-FI"/>
              <a:t>, voi rehtorin luvalla osallistua kokeeseen ja</a:t>
            </a:r>
          </a:p>
          <a:p>
            <a:pPr lvl="1"/>
            <a:r>
              <a:rPr lang="fi-FI"/>
              <a:t>ylioppilastutkintolautakunnan luvalla mahdollisesti tämän jälkeenkin. </a:t>
            </a:r>
          </a:p>
          <a:p>
            <a:pPr lvl="1"/>
            <a:r>
              <a:rPr lang="fi-FI"/>
              <a:t>Ilmoitus koululle!</a:t>
            </a:r>
          </a:p>
          <a:p>
            <a:pPr marL="457200" lvl="1" indent="0">
              <a:buNone/>
            </a:pPr>
            <a:endParaRPr lang="fi-FI"/>
          </a:p>
          <a:p>
            <a:r>
              <a:rPr lang="fi-FI"/>
              <a:t>Jos sairastut äkillisesti, </a:t>
            </a:r>
            <a:r>
              <a:rPr lang="fi-FI" b="1"/>
              <a:t>soitto rehtorille / apulaisrehtorille </a:t>
            </a:r>
            <a:r>
              <a:rPr lang="fi-FI"/>
              <a:t>ja </a:t>
            </a:r>
            <a:br>
              <a:rPr lang="fi-FI"/>
            </a:br>
            <a:r>
              <a:rPr lang="fi-FI" b="1"/>
              <a:t>hanki tuolle päivälle lääkärintodistus</a:t>
            </a:r>
            <a:r>
              <a:rPr lang="fi-FI"/>
              <a:t>, joka toimitetaan koululle.</a:t>
            </a:r>
          </a:p>
          <a:p>
            <a:endParaRPr lang="fi-FI"/>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517232"/>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3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Kirjoitusten jälkeen</a:t>
            </a:r>
          </a:p>
        </p:txBody>
      </p:sp>
      <p:sp>
        <p:nvSpPr>
          <p:cNvPr id="3" name="Sisällön paikkamerkki 2"/>
          <p:cNvSpPr>
            <a:spLocks noGrp="1"/>
          </p:cNvSpPr>
          <p:nvPr>
            <p:ph idx="1"/>
          </p:nvPr>
        </p:nvSpPr>
        <p:spPr/>
        <p:txBody>
          <a:bodyPr>
            <a:normAutofit fontScale="70000" lnSpcReduction="20000"/>
          </a:bodyPr>
          <a:lstStyle/>
          <a:p>
            <a:pPr fontAlgn="base"/>
            <a:r>
              <a:rPr lang="fi-FI"/>
              <a:t>Wilma toimii koko kevään ajan viestinnän välineenä: laita viestiä ja seuraa sinulle saapuvia viestejä! </a:t>
            </a:r>
          </a:p>
          <a:p>
            <a:pPr fontAlgn="base"/>
            <a:r>
              <a:rPr lang="fi-FI"/>
              <a:t>Alustavia yo-kirjoitusten tulokset tulevat Wilmaan. Lisätietoja voi kysyä opettajalta </a:t>
            </a:r>
          </a:p>
          <a:p>
            <a:pPr fontAlgn="base"/>
            <a:r>
              <a:rPr lang="fi-FI" b="1"/>
              <a:t>Läppäreiden ja kuulokkeiden palautus koululle 30.4.2024 mennessä!</a:t>
            </a:r>
          </a:p>
          <a:p>
            <a:pPr fontAlgn="base"/>
            <a:r>
              <a:rPr lang="fi-FI"/>
              <a:t>Lopulliset tulokset tulevat kouluille14.5.2024. </a:t>
            </a:r>
          </a:p>
          <a:p>
            <a:pPr fontAlgn="base"/>
            <a:r>
              <a:rPr lang="fi-FI" sz="3100"/>
              <a:t>Koesuoritukset nähtävillä Oma Opintopolku –palvelussa 15.5.2024</a:t>
            </a:r>
          </a:p>
          <a:p>
            <a:pPr fontAlgn="base"/>
            <a:r>
              <a:rPr lang="fi-FI"/>
              <a:t>Jatkokoulutusasioissa ota yhteyttä opoon (varaa aikoja esim. Wilman kautta). </a:t>
            </a:r>
          </a:p>
          <a:p>
            <a:pPr fontAlgn="base"/>
            <a:r>
              <a:rPr lang="fi-FI"/>
              <a:t>Yo-juhlaharjoitukset pe 1.6.2024 klo 18:00 – 20:00</a:t>
            </a:r>
          </a:p>
          <a:p>
            <a:pPr fontAlgn="base"/>
            <a:r>
              <a:rPr lang="fi-FI"/>
              <a:t>Yo-juhla la 2.6.2024 klo 12:00 – 13:30</a:t>
            </a:r>
          </a:p>
          <a:p>
            <a:pPr fontAlgn="base"/>
            <a:r>
              <a:rPr lang="fi-FI"/>
              <a:t>Syksyn yo-kirjoituksiin ilmoittautuminen Wilman lomakkeella viimeistään 27.5.2024</a:t>
            </a:r>
          </a:p>
          <a:p>
            <a:endParaRPr lang="fi-FI"/>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831211"/>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5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D9386-A7FA-4740-98A0-4EC8C3B80610}"/>
              </a:ext>
            </a:extLst>
          </p:cNvPr>
          <p:cNvSpPr>
            <a:spLocks noGrp="1"/>
          </p:cNvSpPr>
          <p:nvPr>
            <p:ph type="title"/>
          </p:nvPr>
        </p:nvSpPr>
        <p:spPr/>
        <p:txBody>
          <a:bodyPr>
            <a:normAutofit fontScale="90000"/>
          </a:bodyPr>
          <a:lstStyle/>
          <a:p>
            <a:r>
              <a:rPr lang="fi-FI"/>
              <a:t>Korotuskoe 20.2. klo 16.15-19.15</a:t>
            </a:r>
          </a:p>
        </p:txBody>
      </p:sp>
      <p:sp>
        <p:nvSpPr>
          <p:cNvPr id="3" name="Sisällön paikkamerkki 2">
            <a:extLst>
              <a:ext uri="{FF2B5EF4-FFF2-40B4-BE49-F238E27FC236}">
                <a16:creationId xmlns:a16="http://schemas.microsoft.com/office/drawing/2014/main" id="{067FC42E-153C-43E7-824B-834155DA0082}"/>
              </a:ext>
            </a:extLst>
          </p:cNvPr>
          <p:cNvSpPr>
            <a:spLocks noGrp="1"/>
          </p:cNvSpPr>
          <p:nvPr>
            <p:ph idx="1"/>
          </p:nvPr>
        </p:nvSpPr>
        <p:spPr>
          <a:xfrm>
            <a:off x="946586" y="2277529"/>
            <a:ext cx="7886700" cy="3264852"/>
          </a:xfrm>
        </p:spPr>
        <p:txBody>
          <a:bodyPr>
            <a:normAutofit/>
          </a:bodyPr>
          <a:lstStyle/>
          <a:p>
            <a:r>
              <a:rPr lang="fi-FI"/>
              <a:t>Ilmoittaudu suoraan opettajalle Wilma-viestillä viimeistään to 15.2. klo 16 mennessä. </a:t>
            </a:r>
          </a:p>
          <a:p>
            <a:r>
              <a:rPr lang="fi-FI"/>
              <a:t>Tässä korotuskokeessa voi tehdä myös kokeita, jotka jäivät tekemättä 3. periodin päättöviikolla.</a:t>
            </a:r>
          </a:p>
          <a:p>
            <a:endParaRPr lang="fi-FI"/>
          </a:p>
        </p:txBody>
      </p:sp>
      <p:pic>
        <p:nvPicPr>
          <p:cNvPr id="5" name="Picture 2" descr="\\nassrv5.oulunkaupunki.fi\koti1$\ovkinisjarvi\My Documents\Logot\Kastelli_logo_pyöreä_väri_200x200.png">
            <a:extLst>
              <a:ext uri="{FF2B5EF4-FFF2-40B4-BE49-F238E27FC236}">
                <a16:creationId xmlns:a16="http://schemas.microsoft.com/office/drawing/2014/main" id="{84ADA902-8149-4463-A8B5-7093C7F3AC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741120"/>
            <a:ext cx="893661" cy="8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369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Keväällä 2024 valmistuvat abit</a:t>
            </a:r>
          </a:p>
        </p:txBody>
      </p:sp>
      <p:sp>
        <p:nvSpPr>
          <p:cNvPr id="3" name="Sisällön paikkamerkki 2"/>
          <p:cNvSpPr>
            <a:spLocks noGrp="1"/>
          </p:cNvSpPr>
          <p:nvPr>
            <p:ph idx="1"/>
          </p:nvPr>
        </p:nvSpPr>
        <p:spPr/>
        <p:txBody>
          <a:bodyPr/>
          <a:lstStyle/>
          <a:p>
            <a:r>
              <a:rPr lang="fi-FI"/>
              <a:t>eduouka.fi tunnukset katoavat kevään  päättäjäispäivän jälkeen. Pelasta Onedrivesta tärkeät asiat talteen!</a:t>
            </a:r>
          </a:p>
          <a:p>
            <a:pPr marL="82296" indent="0">
              <a:buNone/>
            </a:pPr>
            <a:endParaRPr lang="fi-FI"/>
          </a:p>
          <a:p>
            <a:r>
              <a:rPr lang="fi-FI"/>
              <a:t>Laskupajoissa voi käydä myös ”lukulomalla”</a:t>
            </a:r>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62F026-FD12-4D25-B1B8-71C23A9A5EF5}"/>
              </a:ext>
            </a:extLst>
          </p:cNvPr>
          <p:cNvSpPr>
            <a:spLocks noGrp="1"/>
          </p:cNvSpPr>
          <p:nvPr>
            <p:ph type="title"/>
          </p:nvPr>
        </p:nvSpPr>
        <p:spPr>
          <a:xfrm>
            <a:off x="1979712" y="2420888"/>
            <a:ext cx="7498080" cy="1143000"/>
          </a:xfrm>
        </p:spPr>
        <p:txBody>
          <a:bodyPr>
            <a:normAutofit fontScale="90000"/>
          </a:bodyPr>
          <a:lstStyle/>
          <a:p>
            <a:r>
              <a:rPr lang="fi-FI"/>
              <a:t>Ikimuistoista penkkaripäivää ja kirjoituskevättä kaikille!!!</a:t>
            </a:r>
          </a:p>
        </p:txBody>
      </p:sp>
      <p:pic>
        <p:nvPicPr>
          <p:cNvPr id="3" name="Picture 2" descr="\\nassrv5.oulunkaupunki.fi\koti1$\ovkinisjarvi\My Documents\Logot\Kastelli_logo_pyöreä_väri_200x200.png">
            <a:extLst>
              <a:ext uri="{FF2B5EF4-FFF2-40B4-BE49-F238E27FC236}">
                <a16:creationId xmlns:a16="http://schemas.microsoft.com/office/drawing/2014/main" id="{83BC2FEA-3BF9-40C1-912E-6DD1E523A7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45224"/>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6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842DF-7BCC-6EBF-F10A-9332F77FB240}"/>
              </a:ext>
            </a:extLst>
          </p:cNvPr>
          <p:cNvSpPr>
            <a:spLocks noGrp="1"/>
          </p:cNvSpPr>
          <p:nvPr>
            <p:ph type="title"/>
          </p:nvPr>
        </p:nvSpPr>
        <p:spPr>
          <a:xfrm>
            <a:off x="1028701" y="1200150"/>
            <a:ext cx="7086600" cy="796018"/>
          </a:xfrm>
        </p:spPr>
        <p:txBody>
          <a:bodyPr>
            <a:normAutofit/>
          </a:bodyPr>
          <a:lstStyle/>
          <a:p>
            <a:r>
              <a:rPr lang="fi-FI" sz="3000"/>
              <a:t>LIIKUNTAINFOT</a:t>
            </a:r>
          </a:p>
        </p:txBody>
      </p:sp>
      <p:sp>
        <p:nvSpPr>
          <p:cNvPr id="3" name="Sisällön paikkamerkki 2">
            <a:extLst>
              <a:ext uri="{FF2B5EF4-FFF2-40B4-BE49-F238E27FC236}">
                <a16:creationId xmlns:a16="http://schemas.microsoft.com/office/drawing/2014/main" id="{6C247279-F239-CD20-315C-D16C3748A4BB}"/>
              </a:ext>
            </a:extLst>
          </p:cNvPr>
          <p:cNvSpPr>
            <a:spLocks noGrp="1"/>
          </p:cNvSpPr>
          <p:nvPr>
            <p:ph idx="1"/>
          </p:nvPr>
        </p:nvSpPr>
        <p:spPr>
          <a:xfrm>
            <a:off x="1028701" y="2273226"/>
            <a:ext cx="7086600" cy="3170312"/>
          </a:xfrm>
        </p:spPr>
        <p:txBody>
          <a:bodyPr>
            <a:normAutofit/>
          </a:bodyPr>
          <a:lstStyle/>
          <a:p>
            <a:pPr marL="0" indent="0">
              <a:buNone/>
            </a:pPr>
            <a:r>
              <a:rPr lang="fi-FI" sz="1350" b="1"/>
              <a:t>Pakolliset liikuntainfot </a:t>
            </a:r>
            <a:r>
              <a:rPr lang="fi-FI" sz="1350"/>
              <a:t>1. </a:t>
            </a:r>
            <a:r>
              <a:rPr lang="fi-FI" sz="1350" err="1"/>
              <a:t>vsk:n</a:t>
            </a:r>
            <a:r>
              <a:rPr lang="fi-FI" sz="1350"/>
              <a:t> (+ liikuntaa 4. ja 5. periodissa suorittaville) opiskelijoille koodeittain:</a:t>
            </a:r>
          </a:p>
          <a:p>
            <a:pPr marL="0" indent="0">
              <a:buNone/>
            </a:pPr>
            <a:r>
              <a:rPr lang="fi-FI" sz="1350" b="1"/>
              <a:t>ma 12.2. klo 11.10 (3-koodilla liikuntaa suorittaville) </a:t>
            </a:r>
          </a:p>
          <a:p>
            <a:pPr marL="0" indent="0">
              <a:buNone/>
            </a:pPr>
            <a:r>
              <a:rPr lang="fi-FI" sz="1350"/>
              <a:t>- tytöt: C-sali </a:t>
            </a:r>
          </a:p>
          <a:p>
            <a:pPr marL="0" indent="0">
              <a:buNone/>
            </a:pPr>
            <a:r>
              <a:rPr lang="fi-FI" sz="1350"/>
              <a:t>- pojat + </a:t>
            </a:r>
            <a:r>
              <a:rPr lang="fi-FI" sz="1350" err="1"/>
              <a:t>urlut</a:t>
            </a:r>
            <a:r>
              <a:rPr lang="fi-FI" sz="1350"/>
              <a:t> (tytöt ja pojat): auditorio </a:t>
            </a:r>
          </a:p>
          <a:p>
            <a:pPr marL="0" indent="0">
              <a:buNone/>
            </a:pPr>
            <a:r>
              <a:rPr lang="fi-FI" sz="1350" b="1"/>
              <a:t>ti 13.2. klo 11.10 (7-koodilla liikuntaa suorittaville) </a:t>
            </a:r>
          </a:p>
          <a:p>
            <a:pPr marL="0" indent="0">
              <a:buNone/>
            </a:pPr>
            <a:r>
              <a:rPr lang="fi-FI" sz="1350"/>
              <a:t>- tytöt: D-sali, opettaja ohjaa opiskelijat D-saliin ruokalan aulasta (peruskoulun puolelle vievältä ovelta) </a:t>
            </a:r>
          </a:p>
          <a:p>
            <a:pPr marL="0" indent="0">
              <a:buNone/>
            </a:pPr>
            <a:r>
              <a:rPr lang="fi-FI" sz="1350"/>
              <a:t>- pojat + </a:t>
            </a:r>
            <a:r>
              <a:rPr lang="fi-FI" sz="1350" err="1"/>
              <a:t>urlut</a:t>
            </a:r>
            <a:r>
              <a:rPr lang="fi-FI" sz="1350"/>
              <a:t> (tytöt ja pojat): auditorio </a:t>
            </a:r>
          </a:p>
          <a:p>
            <a:endParaRPr lang="fi-FI" sz="1350"/>
          </a:p>
        </p:txBody>
      </p:sp>
    </p:spTree>
    <p:extLst>
      <p:ext uri="{BB962C8B-B14F-4D97-AF65-F5344CB8AC3E}">
        <p14:creationId xmlns:p14="http://schemas.microsoft.com/office/powerpoint/2010/main" val="117919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animaatio, kollaasi, kokoelma&#10;&#10;Kuvaus luotu automaattisesti">
            <a:extLst>
              <a:ext uri="{FF2B5EF4-FFF2-40B4-BE49-F238E27FC236}">
                <a16:creationId xmlns:a16="http://schemas.microsoft.com/office/drawing/2014/main" id="{A8F418A1-880B-2E70-AA75-A2BBE5C44560}"/>
              </a:ext>
            </a:extLst>
          </p:cNvPr>
          <p:cNvPicPr>
            <a:picLocks noChangeAspect="1"/>
          </p:cNvPicPr>
          <p:nvPr/>
        </p:nvPicPr>
        <p:blipFill>
          <a:blip r:embed="rId2"/>
          <a:stretch>
            <a:fillRect/>
          </a:stretch>
        </p:blipFill>
        <p:spPr>
          <a:xfrm>
            <a:off x="0" y="-5196"/>
            <a:ext cx="9144000" cy="6878782"/>
          </a:xfrm>
          <a:prstGeom prst="rect">
            <a:avLst/>
          </a:prstGeom>
        </p:spPr>
      </p:pic>
    </p:spTree>
    <p:extLst>
      <p:ext uri="{BB962C8B-B14F-4D97-AF65-F5344CB8AC3E}">
        <p14:creationId xmlns:p14="http://schemas.microsoft.com/office/powerpoint/2010/main" val="338111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Penkkarit to 8.2.2024</a:t>
            </a:r>
          </a:p>
        </p:txBody>
      </p:sp>
      <p:sp>
        <p:nvSpPr>
          <p:cNvPr id="3" name="Sisällön paikkamerkki 2"/>
          <p:cNvSpPr>
            <a:spLocks noGrp="1"/>
          </p:cNvSpPr>
          <p:nvPr>
            <p:ph idx="1"/>
          </p:nvPr>
        </p:nvSpPr>
        <p:spPr/>
        <p:txBody>
          <a:bodyPr>
            <a:normAutofit fontScale="70000" lnSpcReduction="20000"/>
          </a:bodyPr>
          <a:lstStyle/>
          <a:p>
            <a:pPr marL="82296" indent="0" fontAlgn="base">
              <a:buNone/>
            </a:pPr>
            <a:r>
              <a:rPr lang="fi-FI" b="1"/>
              <a:t>Arvoisa abiturientti</a:t>
            </a:r>
            <a:r>
              <a:rPr lang="fi-FI"/>
              <a:t>  </a:t>
            </a:r>
          </a:p>
          <a:p>
            <a:pPr marL="82296" indent="0" fontAlgn="base">
              <a:buNone/>
            </a:pPr>
            <a:r>
              <a:rPr lang="fi-FI"/>
              <a:t>Koulussamme vietetään jälleen </a:t>
            </a:r>
            <a:r>
              <a:rPr lang="fi-FI" b="1"/>
              <a:t>penkinpainajaisia</a:t>
            </a:r>
            <a:r>
              <a:rPr lang="fi-FI"/>
              <a:t> torstaina 8.2.2024. </a:t>
            </a:r>
          </a:p>
          <a:p>
            <a:pPr marL="82296" indent="0" fontAlgn="base">
              <a:buNone/>
            </a:pPr>
            <a:endParaRPr lang="fi-FI"/>
          </a:p>
          <a:p>
            <a:pPr marL="82296" indent="0" fontAlgn="base">
              <a:buNone/>
            </a:pPr>
            <a:r>
              <a:rPr lang="fi-FI"/>
              <a:t>Tämä päivä on teille abiturienteille juhlapäivä.  Vaikka päivän ohjelma poikkeaa normaalista koulutyöstä, koulun järjestyssääntöjä on siitä huolimatta noudatettava. Päivän onnistuminen vaatii vastuullisuutta kaikilta. </a:t>
            </a:r>
            <a:br>
              <a:rPr lang="fi-FI"/>
            </a:br>
            <a:endParaRPr lang="fi-FI"/>
          </a:p>
          <a:p>
            <a:pPr marL="82296" indent="0" fontAlgn="base">
              <a:buNone/>
            </a:pPr>
            <a:r>
              <a:rPr lang="fi-FI"/>
              <a:t>Toivon, että jokainen omalla asiallisella käyttäytymisellään varmistaa juhlapäivän onnistumisen. </a:t>
            </a:r>
          </a:p>
          <a:p>
            <a:pPr fontAlgn="base"/>
            <a:endParaRPr lang="fi-FI"/>
          </a:p>
          <a:p>
            <a:pPr marL="82296" indent="0" fontAlgn="base">
              <a:buNone/>
            </a:pPr>
            <a:r>
              <a:rPr lang="fi-FI"/>
              <a:t>Yhteistyöterveisin </a:t>
            </a:r>
            <a:br>
              <a:rPr lang="fi-FI"/>
            </a:br>
            <a:r>
              <a:rPr lang="fi-FI"/>
              <a:t>Rehtori Jani Syrjälä</a:t>
            </a:r>
          </a:p>
          <a:p>
            <a:endParaRPr lang="fi-FI"/>
          </a:p>
        </p:txBody>
      </p:sp>
      <p:pic>
        <p:nvPicPr>
          <p:cNvPr id="4" name="Picture 2" descr="\\nassrv5.oulunkaupunki.fi\koti1$\ovkinisjarvi\My Documents\Logot\Kastelli_logo_pyöreä_väri_200x200.png">
            <a:extLst>
              <a:ext uri="{FF2B5EF4-FFF2-40B4-BE49-F238E27FC236}">
                <a16:creationId xmlns:a16="http://schemas.microsoft.com/office/drawing/2014/main" id="{0979BE5C-72EE-46A8-B960-89B0CF070A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741120"/>
            <a:ext cx="893661" cy="8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26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5319D9-7CC1-43EB-BE73-460D0F565E7C}"/>
              </a:ext>
            </a:extLst>
          </p:cNvPr>
          <p:cNvSpPr>
            <a:spLocks noGrp="1"/>
          </p:cNvSpPr>
          <p:nvPr>
            <p:ph type="title"/>
          </p:nvPr>
        </p:nvSpPr>
        <p:spPr/>
        <p:txBody>
          <a:bodyPr/>
          <a:lstStyle/>
          <a:p>
            <a:r>
              <a:rPr lang="fi-FI"/>
              <a:t>Penkkareiden aikataulu</a:t>
            </a:r>
          </a:p>
        </p:txBody>
      </p:sp>
      <p:sp>
        <p:nvSpPr>
          <p:cNvPr id="3" name="Sisällön paikkamerkki 2">
            <a:extLst>
              <a:ext uri="{FF2B5EF4-FFF2-40B4-BE49-F238E27FC236}">
                <a16:creationId xmlns:a16="http://schemas.microsoft.com/office/drawing/2014/main" id="{89D8DFCB-E924-4C6F-AF7B-9BF6708726AD}"/>
              </a:ext>
            </a:extLst>
          </p:cNvPr>
          <p:cNvSpPr>
            <a:spLocks noGrp="1"/>
          </p:cNvSpPr>
          <p:nvPr>
            <p:ph idx="1"/>
          </p:nvPr>
        </p:nvSpPr>
        <p:spPr/>
        <p:txBody>
          <a:bodyPr lIns="91440" tIns="45720" rIns="91440" bIns="45720" anchor="t">
            <a:normAutofit fontScale="85000" lnSpcReduction="20000"/>
          </a:bodyPr>
          <a:lstStyle/>
          <a:p>
            <a:pPr marL="81915" indent="0">
              <a:buNone/>
            </a:pPr>
            <a:r>
              <a:rPr lang="fi-FI" sz="1800" dirty="0">
                <a:effectLst/>
                <a:latin typeface="Calibri"/>
                <a:ea typeface="Calibri" panose="020F0502020204030204" pitchFamily="34" charset="0"/>
                <a:cs typeface="Calibri"/>
              </a:rPr>
              <a:t>ke 7.2.</a:t>
            </a:r>
            <a:endParaRPr lang="fi-FI" dirty="0">
              <a:latin typeface="Calibri"/>
              <a:cs typeface="Calibri"/>
            </a:endParaRPr>
          </a:p>
          <a:p>
            <a:pPr marL="342900" lvl="0" indent="-342900">
              <a:buFont typeface="Calibri" panose="020F0502020204030204" pitchFamily="34" charset="0"/>
              <a:buChar char="-"/>
            </a:pPr>
            <a:r>
              <a:rPr lang="fi-FI" sz="1800" dirty="0">
                <a:effectLst/>
                <a:latin typeface="Calibri"/>
                <a:ea typeface="Times New Roman" panose="02020603050405020304" pitchFamily="18" charset="0"/>
                <a:cs typeface="Calibri"/>
              </a:rPr>
              <a:t>A-salin rakennus lopulliseen abigaala-valmiuteen (</a:t>
            </a:r>
            <a:r>
              <a:rPr lang="fi-FI" sz="1800" dirty="0" err="1">
                <a:effectLst/>
                <a:latin typeface="Calibri"/>
                <a:ea typeface="Times New Roman" panose="02020603050405020304" pitchFamily="18" charset="0"/>
                <a:cs typeface="Calibri"/>
              </a:rPr>
              <a:t>virastomestarit+abitoimikunnan</a:t>
            </a:r>
            <a:r>
              <a:rPr lang="fi-FI" sz="1800" dirty="0">
                <a:effectLst/>
                <a:latin typeface="Calibri"/>
                <a:ea typeface="Times New Roman" panose="02020603050405020304" pitchFamily="18" charset="0"/>
                <a:cs typeface="Calibri"/>
              </a:rPr>
              <a:t> ohjeistamat)</a:t>
            </a:r>
            <a:endParaRPr lang="fi-FI" sz="1800" dirty="0">
              <a:effectLst/>
              <a:latin typeface="Calibri"/>
              <a:ea typeface="Calibri" panose="020F0502020204030204" pitchFamily="34" charset="0"/>
              <a:cs typeface="Calibri"/>
            </a:endParaRPr>
          </a:p>
          <a:p>
            <a:pPr marL="342900" lvl="0" indent="-342900">
              <a:buFont typeface="Calibri" panose="020F0502020204030204" pitchFamily="34" charset="0"/>
              <a:buChar char="-"/>
            </a:pPr>
            <a:r>
              <a:rPr lang="fi-FI" sz="1800" dirty="0">
                <a:effectLst/>
                <a:latin typeface="Calibri"/>
                <a:ea typeface="Times New Roman" panose="02020603050405020304" pitchFamily="18" charset="0"/>
                <a:cs typeface="Calibri"/>
              </a:rPr>
              <a:t>Abigaalan ohjelmassa mukana olevat Abit harjoittelevat abigaalaa klo 13 alkaen. Abien ryhmänohjaajia apuna järjestelyissä.</a:t>
            </a:r>
          </a:p>
          <a:p>
            <a:pPr marL="342900" lvl="0" indent="-342900">
              <a:buFont typeface="Calibri" panose="020F0502020204030204" pitchFamily="34" charset="0"/>
              <a:buChar char="-"/>
            </a:pPr>
            <a:endParaRPr lang="fi-FI" sz="1800">
              <a:effectLst/>
              <a:latin typeface="Calibri" panose="020F0502020204030204" pitchFamily="34" charset="0"/>
              <a:ea typeface="Calibri" panose="020F0502020204030204" pitchFamily="34" charset="0"/>
            </a:endParaRPr>
          </a:p>
          <a:p>
            <a:pPr marL="81915" indent="0">
              <a:buNone/>
            </a:pPr>
            <a:r>
              <a:rPr lang="fi-FI" sz="1800" dirty="0">
                <a:effectLst/>
                <a:latin typeface="Calibri"/>
                <a:ea typeface="Calibri" panose="020F0502020204030204" pitchFamily="34" charset="0"/>
                <a:cs typeface="Calibri"/>
              </a:rPr>
              <a:t>to 8.2.</a:t>
            </a:r>
          </a:p>
          <a:p>
            <a:pPr marL="342900" indent="-342900">
              <a:buFont typeface="Calibri" panose="020F0502020204030204" pitchFamily="34" charset="0"/>
              <a:buChar char="-"/>
            </a:pPr>
            <a:r>
              <a:rPr lang="fi-FI" sz="1800" dirty="0">
                <a:effectLst/>
                <a:latin typeface="Calibri"/>
                <a:ea typeface="Times New Roman" panose="02020603050405020304" pitchFamily="18" charset="0"/>
                <a:cs typeface="Calibri"/>
              </a:rPr>
              <a:t>Pukuhuoneluokat (21A: 42074, 21B: 42084, 21C: 42045, 21D: 42052, 21E: 42069, 21F: 41070, 21G: 41071, </a:t>
            </a:r>
            <a:r>
              <a:rPr lang="fi-FI" sz="1800" dirty="0">
                <a:latin typeface="Calibri"/>
                <a:ea typeface="Times New Roman" panose="02020603050405020304" pitchFamily="18" charset="0"/>
                <a:cs typeface="Calibri"/>
              </a:rPr>
              <a:t>21H</a:t>
            </a:r>
            <a:r>
              <a:rPr lang="fi-FI" sz="1800" dirty="0">
                <a:effectLst/>
                <a:latin typeface="Calibri"/>
                <a:ea typeface="Times New Roman" panose="02020603050405020304" pitchFamily="18" charset="0"/>
                <a:cs typeface="Calibri"/>
              </a:rPr>
              <a:t>: 41042) avataan </a:t>
            </a:r>
            <a:r>
              <a:rPr lang="fi-FI" sz="1800" b="1" dirty="0">
                <a:effectLst/>
                <a:latin typeface="Calibri"/>
                <a:ea typeface="Times New Roman" panose="02020603050405020304" pitchFamily="18" charset="0"/>
                <a:cs typeface="Calibri"/>
              </a:rPr>
              <a:t>klo 8.15</a:t>
            </a:r>
            <a:r>
              <a:rPr lang="fi-FI" sz="1800" dirty="0">
                <a:effectLst/>
                <a:latin typeface="Calibri"/>
                <a:ea typeface="Times New Roman" panose="02020603050405020304" pitchFamily="18" charset="0"/>
                <a:cs typeface="Calibri"/>
              </a:rPr>
              <a:t>.</a:t>
            </a:r>
            <a:r>
              <a:rPr lang="fi-FI" sz="1800" dirty="0">
                <a:latin typeface="Calibri"/>
                <a:ea typeface="Times New Roman" panose="02020603050405020304" pitchFamily="18" charset="0"/>
                <a:cs typeface="Calibri"/>
              </a:rPr>
              <a:t> </a:t>
            </a:r>
            <a:endParaRPr lang="fi-FI" sz="1800">
              <a:effectLst/>
              <a:latin typeface="Times New Roman"/>
              <a:ea typeface="Calibri" panose="020F0502020204030204" pitchFamily="34" charset="0"/>
            </a:endParaRPr>
          </a:p>
          <a:p>
            <a:pPr marL="342900" lvl="0" indent="-342900">
              <a:buFont typeface="Calibri" panose="020F0502020204030204" pitchFamily="34" charset="0"/>
              <a:buChar char="-"/>
            </a:pPr>
            <a:r>
              <a:rPr lang="fi-FI" sz="1800" dirty="0">
                <a:effectLst/>
                <a:latin typeface="Calibri"/>
                <a:ea typeface="Times New Roman" panose="02020603050405020304" pitchFamily="18" charset="0"/>
                <a:cs typeface="Calibri"/>
              </a:rPr>
              <a:t>Abeilla mahdollisuus vierailla peruskoulun puolella klo </a:t>
            </a:r>
            <a:r>
              <a:rPr lang="fi-FI" sz="1800" b="1" dirty="0">
                <a:effectLst/>
                <a:latin typeface="Calibri"/>
                <a:ea typeface="Times New Roman" panose="02020603050405020304" pitchFamily="18" charset="0"/>
                <a:cs typeface="Calibri"/>
              </a:rPr>
              <a:t>8.15-9.00</a:t>
            </a:r>
            <a:r>
              <a:rPr lang="fi-FI" sz="1800" dirty="0">
                <a:effectLst/>
                <a:latin typeface="Calibri"/>
                <a:ea typeface="Times New Roman" panose="02020603050405020304" pitchFamily="18" charset="0"/>
                <a:cs typeface="Calibri"/>
              </a:rPr>
              <a:t> ja </a:t>
            </a:r>
            <a:r>
              <a:rPr lang="fi-FI" sz="1800" dirty="0">
                <a:latin typeface="Calibri"/>
                <a:ea typeface="Times New Roman" panose="02020603050405020304" pitchFamily="18" charset="0"/>
                <a:cs typeface="Calibri"/>
              </a:rPr>
              <a:t>päiväkodilla</a:t>
            </a:r>
            <a:r>
              <a:rPr lang="fi-FI" sz="1800" dirty="0">
                <a:effectLst/>
                <a:latin typeface="Calibri"/>
                <a:ea typeface="Times New Roman" panose="02020603050405020304" pitchFamily="18" charset="0"/>
                <a:cs typeface="Calibri"/>
              </a:rPr>
              <a:t> klo </a:t>
            </a:r>
            <a:r>
              <a:rPr lang="fi-FI" sz="1800" b="1" dirty="0">
                <a:effectLst/>
                <a:latin typeface="Calibri"/>
                <a:ea typeface="Times New Roman" panose="02020603050405020304" pitchFamily="18" charset="0"/>
                <a:cs typeface="Calibri"/>
              </a:rPr>
              <a:t>8.30-9.00</a:t>
            </a:r>
            <a:r>
              <a:rPr lang="fi-FI" sz="1800" dirty="0">
                <a:effectLst/>
                <a:latin typeface="Calibri"/>
                <a:ea typeface="Times New Roman" panose="02020603050405020304" pitchFamily="18" charset="0"/>
                <a:cs typeface="Calibri"/>
              </a:rPr>
              <a:t> ja </a:t>
            </a:r>
            <a:r>
              <a:rPr lang="fi-FI" sz="1800" b="1" dirty="0">
                <a:effectLst/>
                <a:latin typeface="Calibri"/>
                <a:ea typeface="Times New Roman" panose="02020603050405020304" pitchFamily="18" charset="0"/>
                <a:cs typeface="Calibri"/>
              </a:rPr>
              <a:t>antaa</a:t>
            </a:r>
            <a:r>
              <a:rPr lang="fi-FI" sz="1800" dirty="0">
                <a:effectLst/>
                <a:latin typeface="Calibri"/>
                <a:ea typeface="Times New Roman" panose="02020603050405020304" pitchFamily="18" charset="0"/>
                <a:cs typeface="Calibri"/>
              </a:rPr>
              <a:t> </a:t>
            </a:r>
            <a:r>
              <a:rPr lang="fi-FI" sz="1800" b="1" dirty="0">
                <a:effectLst/>
                <a:latin typeface="Calibri"/>
                <a:ea typeface="Times New Roman" panose="02020603050405020304" pitchFamily="18" charset="0"/>
                <a:cs typeface="Calibri"/>
              </a:rPr>
              <a:t>karkkeja vain luokissa</a:t>
            </a:r>
            <a:r>
              <a:rPr lang="fi-FI" sz="1800" dirty="0">
                <a:effectLst/>
                <a:latin typeface="Calibri"/>
                <a:ea typeface="Times New Roman" panose="02020603050405020304" pitchFamily="18" charset="0"/>
                <a:cs typeface="Calibri"/>
              </a:rPr>
              <a:t>. Max. 4 abia/luokka kerrallaan.</a:t>
            </a:r>
            <a:endParaRPr lang="fi-FI" sz="1800" dirty="0">
              <a:effectLst/>
              <a:latin typeface="Calibri"/>
              <a:ea typeface="Calibri" panose="020F0502020204030204" pitchFamily="34" charset="0"/>
              <a:cs typeface="Calibri"/>
            </a:endParaRPr>
          </a:p>
          <a:p>
            <a:pPr marL="342900" lvl="0" indent="-342900">
              <a:buFont typeface="Calibri" panose="020F0502020204030204" pitchFamily="34" charset="0"/>
              <a:buChar char="-"/>
            </a:pPr>
            <a:r>
              <a:rPr lang="fi-FI" sz="1800" dirty="0">
                <a:effectLst/>
                <a:latin typeface="Calibri"/>
                <a:ea typeface="Times New Roman" panose="02020603050405020304" pitchFamily="18" charset="0"/>
                <a:cs typeface="Calibri"/>
              </a:rPr>
              <a:t>Abit kiertelevät lukion luokissa klo </a:t>
            </a:r>
            <a:r>
              <a:rPr lang="fi-FI" sz="1800" b="1" dirty="0">
                <a:effectLst/>
                <a:latin typeface="Calibri"/>
                <a:ea typeface="Times New Roman" panose="02020603050405020304" pitchFamily="18" charset="0"/>
                <a:cs typeface="Calibri"/>
              </a:rPr>
              <a:t>8.15-9.00</a:t>
            </a:r>
            <a:r>
              <a:rPr lang="fi-FI" sz="1800" dirty="0">
                <a:effectLst/>
                <a:latin typeface="Calibri"/>
                <a:ea typeface="Times New Roman" panose="02020603050405020304" pitchFamily="18" charset="0"/>
                <a:cs typeface="Calibri"/>
              </a:rPr>
              <a:t>. </a:t>
            </a:r>
            <a:r>
              <a:rPr lang="fi-FI" sz="1800" b="1" dirty="0">
                <a:effectLst/>
                <a:latin typeface="Calibri"/>
                <a:ea typeface="Times New Roman" panose="02020603050405020304" pitchFamily="18" charset="0"/>
                <a:cs typeface="Calibri"/>
              </a:rPr>
              <a:t>Karkkeja ei heitellä ruokalassa, ruokalaan, A-salissa eikä ulkona.</a:t>
            </a:r>
            <a:endParaRPr lang="fi-FI" sz="1800" b="1" dirty="0">
              <a:effectLst/>
              <a:latin typeface="Calibri"/>
              <a:ea typeface="Calibri" panose="020F0502020204030204" pitchFamily="34" charset="0"/>
              <a:cs typeface="Calibri"/>
            </a:endParaRPr>
          </a:p>
          <a:p>
            <a:pPr marL="342900" indent="-342900">
              <a:buFont typeface="Calibri" panose="020F0502020204030204" pitchFamily="34" charset="0"/>
              <a:buChar char="-"/>
            </a:pPr>
            <a:r>
              <a:rPr lang="fi-FI" sz="1800" dirty="0">
                <a:effectLst/>
                <a:latin typeface="Calibri"/>
                <a:ea typeface="Times New Roman" panose="02020603050405020304" pitchFamily="18" charset="0"/>
                <a:cs typeface="Calibri"/>
              </a:rPr>
              <a:t>Abigaala A-salissa klo</a:t>
            </a:r>
            <a:r>
              <a:rPr lang="fi-FI" sz="1800" b="1" dirty="0">
                <a:effectLst/>
                <a:latin typeface="Calibri"/>
                <a:ea typeface="Times New Roman" panose="02020603050405020304" pitchFamily="18" charset="0"/>
                <a:cs typeface="Calibri"/>
              </a:rPr>
              <a:t> 9.15-10.45</a:t>
            </a:r>
            <a:r>
              <a:rPr lang="fi-FI" sz="1800" dirty="0">
                <a:effectLst/>
                <a:latin typeface="Calibri"/>
                <a:ea typeface="Times New Roman" panose="02020603050405020304" pitchFamily="18" charset="0"/>
                <a:cs typeface="Calibri"/>
              </a:rPr>
              <a:t>.</a:t>
            </a:r>
            <a:r>
              <a:rPr lang="fi-FI" sz="1800" dirty="0">
                <a:latin typeface="Calibri"/>
                <a:ea typeface="Times New Roman" panose="02020603050405020304" pitchFamily="18" charset="0"/>
                <a:cs typeface="Calibri"/>
              </a:rPr>
              <a:t> </a:t>
            </a:r>
            <a:endParaRPr lang="fi-FI"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i-FI" sz="1800" dirty="0">
                <a:effectLst/>
                <a:latin typeface="Calibri"/>
                <a:ea typeface="Times New Roman" panose="02020603050405020304" pitchFamily="18" charset="0"/>
                <a:cs typeface="Calibri"/>
              </a:rPr>
              <a:t>Abit syömään </a:t>
            </a:r>
            <a:r>
              <a:rPr lang="fi-FI" sz="1800" b="1" dirty="0">
                <a:effectLst/>
                <a:latin typeface="Calibri"/>
                <a:ea typeface="Times New Roman" panose="02020603050405020304" pitchFamily="18" charset="0"/>
                <a:cs typeface="Calibri"/>
              </a:rPr>
              <a:t>klo 10.50</a:t>
            </a:r>
            <a:r>
              <a:rPr lang="fi-FI" sz="1800" dirty="0">
                <a:effectLst/>
                <a:latin typeface="Calibri"/>
                <a:ea typeface="Times New Roman" panose="02020603050405020304" pitchFamily="18" charset="0"/>
                <a:cs typeface="Calibri"/>
              </a:rPr>
              <a:t>. </a:t>
            </a:r>
            <a:r>
              <a:rPr lang="fi-FI" sz="1800" dirty="0" err="1">
                <a:effectLst/>
                <a:latin typeface="Calibri"/>
                <a:ea typeface="Times New Roman" panose="02020603050405020304" pitchFamily="18" charset="0"/>
                <a:cs typeface="Calibri"/>
              </a:rPr>
              <a:t>Huom</a:t>
            </a:r>
            <a:r>
              <a:rPr lang="fi-FI" sz="1800" dirty="0">
                <a:effectLst/>
                <a:latin typeface="Calibri"/>
                <a:ea typeface="Times New Roman" panose="02020603050405020304" pitchFamily="18" charset="0"/>
                <a:cs typeface="Calibri"/>
              </a:rPr>
              <a:t>! Abit ei syömään </a:t>
            </a:r>
            <a:r>
              <a:rPr lang="fi-FI" sz="1800" dirty="0">
                <a:latin typeface="Calibri"/>
                <a:ea typeface="Times New Roman" panose="02020603050405020304" pitchFamily="18" charset="0"/>
                <a:cs typeface="Calibri"/>
              </a:rPr>
              <a:t>päiväkodin</a:t>
            </a:r>
            <a:r>
              <a:rPr lang="fi-FI" sz="1800" dirty="0">
                <a:effectLst/>
                <a:latin typeface="Calibri"/>
                <a:ea typeface="Times New Roman" panose="02020603050405020304" pitchFamily="18" charset="0"/>
                <a:cs typeface="Calibri"/>
              </a:rPr>
              <a:t> pöytiin!</a:t>
            </a:r>
            <a:endParaRPr lang="fi-FI" sz="1800" dirty="0">
              <a:effectLst/>
              <a:latin typeface="Calibri"/>
              <a:ea typeface="Calibri" panose="020F0502020204030204" pitchFamily="34" charset="0"/>
              <a:cs typeface="Calibri"/>
            </a:endParaRPr>
          </a:p>
          <a:p>
            <a:pPr marL="342900" lvl="0" indent="-342900">
              <a:buFont typeface="Calibri" panose="020F0502020204030204" pitchFamily="34" charset="0"/>
              <a:buChar char="-"/>
            </a:pPr>
            <a:r>
              <a:rPr lang="fi-FI" sz="1800" dirty="0">
                <a:effectLst/>
                <a:latin typeface="Calibri"/>
                <a:ea typeface="Times New Roman" panose="02020603050405020304" pitchFamily="18" charset="0"/>
                <a:cs typeface="Calibri"/>
              </a:rPr>
              <a:t>Abit kiertelevät vielä luokissa </a:t>
            </a:r>
            <a:r>
              <a:rPr lang="fi-FI" sz="1800" b="1" dirty="0">
                <a:effectLst/>
                <a:latin typeface="Calibri"/>
                <a:ea typeface="Times New Roman" panose="02020603050405020304" pitchFamily="18" charset="0"/>
                <a:cs typeface="Calibri"/>
              </a:rPr>
              <a:t>noin klo 12 </a:t>
            </a:r>
            <a:r>
              <a:rPr lang="fi-FI" sz="1800" dirty="0">
                <a:effectLst/>
                <a:latin typeface="Calibri"/>
                <a:ea typeface="Times New Roman" panose="02020603050405020304" pitchFamily="18" charset="0"/>
                <a:cs typeface="Calibri"/>
              </a:rPr>
              <a:t>asti.</a:t>
            </a:r>
          </a:p>
          <a:p>
            <a:pPr marL="342900" lvl="0" indent="-342900">
              <a:buFont typeface="Calibri" panose="020F0502020204030204" pitchFamily="34" charset="0"/>
              <a:buChar char="-"/>
            </a:pPr>
            <a:r>
              <a:rPr lang="fi-FI" sz="1800" dirty="0">
                <a:effectLst/>
                <a:latin typeface="Calibri"/>
                <a:ea typeface="Calibri" panose="020F0502020204030204" pitchFamily="34" charset="0"/>
                <a:cs typeface="Calibri"/>
              </a:rPr>
              <a:t>Abit kuorma-autoihin </a:t>
            </a:r>
            <a:r>
              <a:rPr lang="fi-FI" sz="1800" b="1" dirty="0">
                <a:effectLst/>
                <a:latin typeface="Calibri"/>
                <a:ea typeface="Calibri" panose="020F0502020204030204" pitchFamily="34" charset="0"/>
                <a:cs typeface="Calibri"/>
              </a:rPr>
              <a:t>klo 12 jälkeen</a:t>
            </a:r>
          </a:p>
          <a:p>
            <a:pPr marL="342900" lvl="0" indent="-342900">
              <a:buFont typeface="Calibri" panose="020F0502020204030204" pitchFamily="34" charset="0"/>
              <a:buChar char="-"/>
            </a:pPr>
            <a:r>
              <a:rPr lang="fi-FI" sz="1800" dirty="0">
                <a:effectLst/>
                <a:latin typeface="Calibri"/>
                <a:ea typeface="Times New Roman" panose="02020603050405020304" pitchFamily="18" charset="0"/>
                <a:cs typeface="Calibri"/>
              </a:rPr>
              <a:t>Abit lähtevät penkkariajelulle </a:t>
            </a:r>
            <a:r>
              <a:rPr lang="fi-FI" sz="1800" b="1" dirty="0">
                <a:effectLst/>
                <a:latin typeface="Calibri"/>
                <a:ea typeface="Times New Roman" panose="02020603050405020304" pitchFamily="18" charset="0"/>
                <a:cs typeface="Calibri"/>
              </a:rPr>
              <a:t>klo 12.30</a:t>
            </a:r>
            <a:r>
              <a:rPr lang="fi-FI" sz="1800" dirty="0">
                <a:effectLst/>
                <a:latin typeface="Calibri"/>
                <a:ea typeface="Times New Roman" panose="02020603050405020304" pitchFamily="18" charset="0"/>
                <a:cs typeface="Calibri"/>
              </a:rPr>
              <a:t>. Paluu noin klo 14.</a:t>
            </a:r>
            <a:endParaRPr lang="fi-FI" sz="1800" dirty="0">
              <a:effectLst/>
              <a:latin typeface="Calibri"/>
              <a:ea typeface="Calibri" panose="020F0502020204030204" pitchFamily="34" charset="0"/>
              <a:cs typeface="Calibri"/>
            </a:endParaRPr>
          </a:p>
          <a:p>
            <a:pPr marL="342900" indent="-342900">
              <a:buFont typeface="Calibri" panose="020F0502020204030204" pitchFamily="34" charset="0"/>
              <a:buChar char="-"/>
            </a:pPr>
            <a:r>
              <a:rPr lang="fi-FI" sz="1800" dirty="0">
                <a:effectLst/>
                <a:latin typeface="Calibri"/>
                <a:ea typeface="Times New Roman" panose="02020603050405020304" pitchFamily="18" charset="0"/>
                <a:cs typeface="Calibri"/>
              </a:rPr>
              <a:t>Abien ryhmänohjaajat tarjoilevat mehua </a:t>
            </a:r>
            <a:r>
              <a:rPr lang="fi-FI" sz="1800" dirty="0">
                <a:latin typeface="Calibri"/>
                <a:ea typeface="Times New Roman" panose="02020603050405020304" pitchFamily="18" charset="0"/>
                <a:cs typeface="Calibri"/>
              </a:rPr>
              <a:t>ala-aulassa </a:t>
            </a:r>
            <a:r>
              <a:rPr lang="fi-FI" sz="1800" b="1" dirty="0">
                <a:effectLst/>
                <a:latin typeface="Calibri"/>
                <a:ea typeface="Times New Roman" panose="02020603050405020304" pitchFamily="18" charset="0"/>
                <a:cs typeface="Calibri"/>
              </a:rPr>
              <a:t>klo 14</a:t>
            </a:r>
            <a:r>
              <a:rPr lang="fi-FI" sz="1800" dirty="0">
                <a:effectLst/>
                <a:latin typeface="Calibri"/>
                <a:ea typeface="Times New Roman" panose="02020603050405020304" pitchFamily="18" charset="0"/>
                <a:cs typeface="Calibri"/>
              </a:rPr>
              <a:t>.</a:t>
            </a:r>
            <a:r>
              <a:rPr lang="fi-FI" sz="1800" dirty="0">
                <a:latin typeface="Calibri"/>
                <a:ea typeface="Times New Roman" panose="02020603050405020304" pitchFamily="18" charset="0"/>
                <a:cs typeface="Calibri"/>
              </a:rPr>
              <a:t> </a:t>
            </a:r>
            <a:endParaRPr lang="fi-FI" sz="1800" dirty="0">
              <a:effectLst/>
              <a:latin typeface="Times New Roman"/>
              <a:ea typeface="Calibri" panose="020F0502020204030204" pitchFamily="34" charset="0"/>
            </a:endParaRPr>
          </a:p>
          <a:p>
            <a:pPr indent="-283210"/>
            <a:endParaRPr lang="fi-FI" sz="1800">
              <a:effectLst/>
              <a:latin typeface="Calibri" panose="020F0502020204030204" pitchFamily="34" charset="0"/>
              <a:ea typeface="Calibri" panose="020F0502020204030204" pitchFamily="34" charset="0"/>
              <a:cs typeface="Calibri" panose="020F0502020204030204" pitchFamily="34" charset="0"/>
            </a:endParaRPr>
          </a:p>
          <a:p>
            <a:pPr indent="-283210"/>
            <a:endParaRPr lang="fi-FI"/>
          </a:p>
        </p:txBody>
      </p:sp>
      <p:pic>
        <p:nvPicPr>
          <p:cNvPr id="4" name="Picture 2" descr="\\nassrv5.oulunkaupunki.fi\koti1$\ovkinisjarvi\My Documents\Logot\Kastelli_logo_pyöreä_väri_200x200.png">
            <a:extLst>
              <a:ext uri="{FF2B5EF4-FFF2-40B4-BE49-F238E27FC236}">
                <a16:creationId xmlns:a16="http://schemas.microsoft.com/office/drawing/2014/main" id="{39C95A2F-1722-427A-AD83-EE7D3DCF78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741120"/>
            <a:ext cx="893661" cy="8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31640" y="-171400"/>
            <a:ext cx="7498080" cy="1143000"/>
          </a:xfrm>
        </p:spPr>
        <p:txBody>
          <a:bodyPr/>
          <a:lstStyle/>
          <a:p>
            <a:r>
              <a:rPr lang="fi-FI"/>
              <a:t>Ohjeet penkkaripäivälle</a:t>
            </a:r>
          </a:p>
        </p:txBody>
      </p:sp>
      <p:sp>
        <p:nvSpPr>
          <p:cNvPr id="3" name="Sisällön paikkamerkki 2"/>
          <p:cNvSpPr>
            <a:spLocks noGrp="1"/>
          </p:cNvSpPr>
          <p:nvPr>
            <p:ph idx="1"/>
          </p:nvPr>
        </p:nvSpPr>
        <p:spPr>
          <a:xfrm>
            <a:off x="1279949" y="877806"/>
            <a:ext cx="7498080" cy="3672408"/>
          </a:xfrm>
        </p:spPr>
        <p:txBody>
          <a:bodyPr>
            <a:normAutofit/>
          </a:bodyPr>
          <a:lstStyle/>
          <a:p>
            <a:r>
              <a:rPr lang="fi-FI" sz="2800"/>
              <a:t>Karkkeja ei saa heittää liian lujaa; kova karkki voi aiheuttaa vahinkoa osuessaan.</a:t>
            </a:r>
          </a:p>
          <a:p>
            <a:r>
              <a:rPr lang="fi-FI" sz="2800"/>
              <a:t>Ei karkkien heittelyä  A-salissa, ruokalassa, ruokalaan, yläkerrasta alakertaan, peruskoulun käytävillä, koulun pihalla eikä kuorma-autoista.</a:t>
            </a:r>
          </a:p>
          <a:p>
            <a:r>
              <a:rPr lang="fi-FI" sz="2800"/>
              <a:t>Peruskoulun puolella ja päiväkodilla kengät pois!</a:t>
            </a:r>
          </a:p>
          <a:p>
            <a:r>
              <a:rPr lang="fi-FI" sz="2800"/>
              <a:t>Muistakaa asiallinen käytös!</a:t>
            </a:r>
          </a:p>
        </p:txBody>
      </p:sp>
      <p:pic>
        <p:nvPicPr>
          <p:cNvPr id="4" name="Kuva 3"/>
          <p:cNvPicPr>
            <a:picLocks noChangeAspect="1"/>
          </p:cNvPicPr>
          <p:nvPr/>
        </p:nvPicPr>
        <p:blipFill>
          <a:blip r:embed="rId2"/>
          <a:stretch>
            <a:fillRect/>
          </a:stretch>
        </p:blipFill>
        <p:spPr>
          <a:xfrm rot="1690629">
            <a:off x="6008183" y="4211190"/>
            <a:ext cx="1854902" cy="2457053"/>
          </a:xfrm>
          <a:prstGeom prst="rect">
            <a:avLst/>
          </a:prstGeom>
        </p:spPr>
      </p:pic>
      <p:pic>
        <p:nvPicPr>
          <p:cNvPr id="5" name="Kuva 4"/>
          <p:cNvPicPr>
            <a:picLocks noChangeAspect="1"/>
          </p:cNvPicPr>
          <p:nvPr/>
        </p:nvPicPr>
        <p:blipFill>
          <a:blip r:embed="rId3"/>
          <a:stretch>
            <a:fillRect/>
          </a:stretch>
        </p:blipFill>
        <p:spPr>
          <a:xfrm>
            <a:off x="1619672" y="4664149"/>
            <a:ext cx="2244396" cy="2149227"/>
          </a:xfrm>
          <a:prstGeom prst="rect">
            <a:avLst/>
          </a:prstGeom>
        </p:spPr>
      </p:pic>
      <p:pic>
        <p:nvPicPr>
          <p:cNvPr id="6" name="Picture 2" descr="\\nassrv5.oulunkaupunki.fi\koti1$\ovkinisjarvi\My Documents\Logot\Kastelli_logo_pyöreä_väri_200x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661248"/>
            <a:ext cx="893661" cy="8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9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Ohjeita penkkariajeluun</a:t>
            </a:r>
          </a:p>
        </p:txBody>
      </p:sp>
      <p:sp>
        <p:nvSpPr>
          <p:cNvPr id="3" name="Sisällön paikkamerkki 2"/>
          <p:cNvSpPr>
            <a:spLocks noGrp="1"/>
          </p:cNvSpPr>
          <p:nvPr>
            <p:ph idx="1"/>
          </p:nvPr>
        </p:nvSpPr>
        <p:spPr/>
        <p:txBody>
          <a:bodyPr>
            <a:normAutofit fontScale="85000" lnSpcReduction="10000"/>
          </a:bodyPr>
          <a:lstStyle/>
          <a:p>
            <a:r>
              <a:rPr lang="fi-FI"/>
              <a:t>Jokaisessa penkkariajoon käytetyssä ajoneuvossa on oltava vähintään yksi yhteyshenkilö, jolla on kuljettajan puhelinnumero.</a:t>
            </a:r>
          </a:p>
          <a:p>
            <a:r>
              <a:rPr lang="fi-FI"/>
              <a:t>Ajoneuvojen yhteyshenkilöiden nimet pitää ilmoittaa rehtorille ja apulaisrehtorille</a:t>
            </a:r>
          </a:p>
          <a:p>
            <a:r>
              <a:rPr lang="fi-FI"/>
              <a:t>Näiden henkilöiden, järjestyksenvalvojien sekä kuljettajan ohjeita sekä käskyjä on ehdottomasti noudatettava!</a:t>
            </a:r>
          </a:p>
          <a:p>
            <a:r>
              <a:rPr lang="fi-FI"/>
              <a:t>Kuorma-auton lavalta ei saa </a:t>
            </a:r>
          </a:p>
          <a:p>
            <a:pPr marL="82296" indent="0">
              <a:buNone/>
            </a:pPr>
            <a:r>
              <a:rPr lang="fi-FI"/>
              <a:t>   heitellä karkkeja, eikä muutakaan!</a:t>
            </a:r>
          </a:p>
          <a:p>
            <a:r>
              <a:rPr lang="fi-FI"/>
              <a:t>Pukeudu lämpimästi, lavalla on kylmä!!!</a:t>
            </a:r>
          </a:p>
          <a:p>
            <a:pPr marL="82296" indent="0">
              <a:buNone/>
            </a:pPr>
            <a:endParaRPr lang="fi-FI"/>
          </a:p>
          <a:p>
            <a:endParaRPr lang="fi-FI"/>
          </a:p>
          <a:p>
            <a:endParaRPr lang="fi-FI"/>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6038169"/>
            <a:ext cx="765621" cy="76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2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a:t>Keväällä 2024 valmistuvien abien ruokailuoikeus</a:t>
            </a:r>
          </a:p>
        </p:txBody>
      </p:sp>
      <p:sp>
        <p:nvSpPr>
          <p:cNvPr id="3" name="Sisällön paikkamerkki 2"/>
          <p:cNvSpPr>
            <a:spLocks noGrp="1"/>
          </p:cNvSpPr>
          <p:nvPr>
            <p:ph idx="1"/>
          </p:nvPr>
        </p:nvSpPr>
        <p:spPr/>
        <p:txBody>
          <a:bodyPr/>
          <a:lstStyle/>
          <a:p>
            <a:r>
              <a:rPr lang="fi-FI"/>
              <a:t>neljännessä ja viidennessä periodissa voi ruokailla koululla vain jos </a:t>
            </a:r>
          </a:p>
          <a:p>
            <a:pPr lvl="1"/>
            <a:r>
              <a:rPr lang="fi-FI"/>
              <a:t>on opintojaksoja menossa </a:t>
            </a:r>
          </a:p>
          <a:p>
            <a:pPr marL="402336" lvl="1" indent="0">
              <a:buNone/>
            </a:pPr>
            <a:r>
              <a:rPr lang="fi-FI"/>
              <a:t>tai </a:t>
            </a:r>
          </a:p>
          <a:p>
            <a:pPr lvl="1"/>
            <a:r>
              <a:rPr lang="fi-FI"/>
              <a:t>on  koulun järjestämä kertaustilaisuus</a:t>
            </a:r>
          </a:p>
        </p:txBody>
      </p:sp>
      <p:pic>
        <p:nvPicPr>
          <p:cNvPr id="4"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517232"/>
            <a:ext cx="894874" cy="894701"/>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p:cNvPicPr>
            <a:picLocks noChangeAspect="1"/>
          </p:cNvPicPr>
          <p:nvPr/>
        </p:nvPicPr>
        <p:blipFill>
          <a:blip r:embed="rId3"/>
          <a:stretch>
            <a:fillRect/>
          </a:stretch>
        </p:blipFill>
        <p:spPr>
          <a:xfrm>
            <a:off x="2411760" y="4221088"/>
            <a:ext cx="3600400" cy="2378836"/>
          </a:xfrm>
          <a:prstGeom prst="rect">
            <a:avLst/>
          </a:prstGeom>
        </p:spPr>
      </p:pic>
    </p:spTree>
    <p:extLst>
      <p:ext uri="{BB962C8B-B14F-4D97-AF65-F5344CB8AC3E}">
        <p14:creationId xmlns:p14="http://schemas.microsoft.com/office/powerpoint/2010/main" val="383814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a:t>Oppimäärän arvosanan korotus</a:t>
            </a:r>
          </a:p>
        </p:txBody>
      </p:sp>
      <p:sp>
        <p:nvSpPr>
          <p:cNvPr id="3" name="Sisällön paikkamerkki 2"/>
          <p:cNvSpPr>
            <a:spLocks noGrp="1"/>
          </p:cNvSpPr>
          <p:nvPr>
            <p:ph idx="1"/>
          </p:nvPr>
        </p:nvSpPr>
        <p:spPr/>
        <p:txBody>
          <a:bodyPr>
            <a:normAutofit fontScale="92500" lnSpcReduction="20000"/>
          </a:bodyPr>
          <a:lstStyle/>
          <a:p>
            <a:pPr fontAlgn="base"/>
            <a:r>
              <a:rPr lang="fi-FI"/>
              <a:t>Abiturientti voi yrittää korottaa </a:t>
            </a:r>
            <a:r>
              <a:rPr lang="fi-FI" b="1"/>
              <a:t>oppiaineen koko oppimäärän arvosanaa</a:t>
            </a:r>
            <a:r>
              <a:rPr lang="fi-FI"/>
              <a:t>. Tällainen mahdollisuus on ajankohtainen kevään yo-kirjoitusten jälkeen. </a:t>
            </a:r>
          </a:p>
          <a:p>
            <a:pPr fontAlgn="base"/>
            <a:endParaRPr lang="fi-FI"/>
          </a:p>
          <a:p>
            <a:pPr fontAlgn="base"/>
            <a:r>
              <a:rPr lang="fi-FI"/>
              <a:t>Mikäli opiskelija osoittaa tässä erillisessä kuulustelussa suurempaa kypsyyttä ja oppiaineen hallintaa kuin kurssien arvostelusta määräytyvä oppiaineen arvosana edellyttää, arvosanaa korotetaan.  </a:t>
            </a:r>
          </a:p>
          <a:p>
            <a:pPr fontAlgn="base"/>
            <a:endParaRPr lang="fi-FI" b="1"/>
          </a:p>
          <a:p>
            <a:pPr fontAlgn="base"/>
            <a:r>
              <a:rPr lang="fi-FI" b="1"/>
              <a:t>Kysy lisää opettajilta!</a:t>
            </a:r>
            <a:r>
              <a:rPr lang="fi-FI"/>
              <a:t> </a:t>
            </a:r>
          </a:p>
          <a:p>
            <a:endParaRPr lang="fi-FI"/>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517232"/>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56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Opintokertymä</a:t>
            </a:r>
          </a:p>
        </p:txBody>
      </p:sp>
      <p:sp>
        <p:nvSpPr>
          <p:cNvPr id="3" name="Sisällön paikkamerkki 2"/>
          <p:cNvSpPr>
            <a:spLocks noGrp="1"/>
          </p:cNvSpPr>
          <p:nvPr>
            <p:ph idx="1"/>
          </p:nvPr>
        </p:nvSpPr>
        <p:spPr/>
        <p:txBody>
          <a:bodyPr>
            <a:normAutofit fontScale="92500" lnSpcReduction="20000"/>
          </a:bodyPr>
          <a:lstStyle/>
          <a:p>
            <a:pPr fontAlgn="base"/>
            <a:r>
              <a:rPr lang="fi-FI" u="sng"/>
              <a:t>Opintokertymän ja kaikkien pakollisten opintojaksojen tarkistus</a:t>
            </a:r>
            <a:r>
              <a:rPr lang="fi-FI"/>
              <a:t> (esim. jaksotodistuksissa merkinnöin / Wilman kautta) </a:t>
            </a:r>
            <a:r>
              <a:rPr lang="fi-FI">
                <a:sym typeface="Wingdings" pitchFamily="2" charset="2"/>
              </a:rPr>
              <a:t> </a:t>
            </a:r>
            <a:r>
              <a:rPr lang="fi-FI"/>
              <a:t>ongelmatapauksissa yhteys opoon. </a:t>
            </a:r>
          </a:p>
          <a:p>
            <a:pPr fontAlgn="base"/>
            <a:endParaRPr lang="fi-FI"/>
          </a:p>
          <a:p>
            <a:pPr fontAlgn="base"/>
            <a:r>
              <a:rPr lang="fi-FI"/>
              <a:t>Yo-kirjoituksiin mennessä on oltava vähintään pakolliset opintojaksot suoritettuina niissä aineissa, joita aikoo kirjoittaa. Koko lukion oppimäärä </a:t>
            </a:r>
            <a:r>
              <a:rPr lang="fi-FI" u="sng"/>
              <a:t>150 op tulee olla suoritettuna viimeistään 30.4.</a:t>
            </a:r>
            <a:r>
              <a:rPr lang="fi-FI"/>
              <a:t> </a:t>
            </a:r>
          </a:p>
          <a:p>
            <a:pPr marL="82296" indent="0" fontAlgn="base">
              <a:buNone/>
            </a:pPr>
            <a:r>
              <a:rPr lang="fi-FI"/>
              <a:t> </a:t>
            </a:r>
          </a:p>
          <a:p>
            <a:endParaRPr lang="fi-FI"/>
          </a:p>
        </p:txBody>
      </p:sp>
      <p:pic>
        <p:nvPicPr>
          <p:cNvPr id="5" name="Picture 2" descr="\\nassrv5.oulunkaupunki.fi\koti1$\ovkinisjarvi\My Documents\Logot\Kastelli_logo_pyöreä_väri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517232"/>
            <a:ext cx="894874" cy="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303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äivänseisaus">
  <a:themeElements>
    <a:clrScheme name="Mukautettu 2">
      <a:dk1>
        <a:sysClr val="windowText" lastClr="000000"/>
      </a:dk1>
      <a:lt1>
        <a:sysClr val="window" lastClr="FFFFFF"/>
      </a:lt1>
      <a:dk2>
        <a:srgbClr val="242852"/>
      </a:dk2>
      <a:lt2>
        <a:srgbClr val="91BAF6"/>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äivänseisaus">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äivänseisaus">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23dc670-21ae-46d4-9508-19afda8af959" xsi:nil="true"/>
    <lcf76f155ced4ddcb4097134ff3c332f xmlns="78593962-eda7-44b7-92d0-d0622de5fee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7BEAD622771D3459889C42FF0A49E05" ma:contentTypeVersion="17" ma:contentTypeDescription="Luo uusi asiakirja." ma:contentTypeScope="" ma:versionID="34ce8ec3c02113218b23c9306a9f1e24">
  <xsd:schema xmlns:xsd="http://www.w3.org/2001/XMLSchema" xmlns:xs="http://www.w3.org/2001/XMLSchema" xmlns:p="http://schemas.microsoft.com/office/2006/metadata/properties" xmlns:ns2="78593962-eda7-44b7-92d0-d0622de5fee1" xmlns:ns3="323dc670-21ae-46d4-9508-19afda8af959" targetNamespace="http://schemas.microsoft.com/office/2006/metadata/properties" ma:root="true" ma:fieldsID="074cdb3ff8f2fa104586ee7742ea4ea5" ns2:_="" ns3:_="">
    <xsd:import namespace="78593962-eda7-44b7-92d0-d0622de5fee1"/>
    <xsd:import namespace="323dc670-21ae-46d4-9508-19afda8af9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93962-eda7-44b7-92d0-d0622de5fe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f73edd-577a-44a5-983b-b6ef24e706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3dc670-21ae-46d4-9508-19afda8af959"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3a8a45d2-3e4f-41fb-b8f7-8de8c3b16e93}" ma:internalName="TaxCatchAll" ma:showField="CatchAllData" ma:web="323dc670-21ae-46d4-9508-19afda8af9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B4CBCE-ED72-48F7-8316-6F10394FB6C5}">
  <ds:schemaRefs>
    <ds:schemaRef ds:uri="http://schemas.microsoft.com/sharepoint/v3/contenttype/forms"/>
  </ds:schemaRefs>
</ds:datastoreItem>
</file>

<file path=customXml/itemProps2.xml><?xml version="1.0" encoding="utf-8"?>
<ds:datastoreItem xmlns:ds="http://schemas.openxmlformats.org/officeDocument/2006/customXml" ds:itemID="{BF1BFB8F-4246-41B6-A6C5-80C1BA14F4BA}">
  <ds:schemaRefs>
    <ds:schemaRef ds:uri="323dc670-21ae-46d4-9508-19afda8af959"/>
    <ds:schemaRef ds:uri="78593962-eda7-44b7-92d0-d0622de5fee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7D9189-9236-460F-B37F-DB545B5719B1}">
  <ds:schemaRefs>
    <ds:schemaRef ds:uri="323dc670-21ae-46d4-9508-19afda8af959"/>
    <ds:schemaRef ds:uri="78593962-eda7-44b7-92d0-d0622de5fe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Näytössä katseltava diaesitys (4:3)</PresentationFormat>
  <Slides>23</Slides>
  <Notes>0</Notes>
  <HiddenSlides>0</HiddenSlides>
  <ScaleCrop>false</ScaleCrop>
  <HeadingPairs>
    <vt:vector size="4" baseType="variant">
      <vt:variant>
        <vt:lpstr>Teema</vt:lpstr>
      </vt:variant>
      <vt:variant>
        <vt:i4>1</vt:i4>
      </vt:variant>
      <vt:variant>
        <vt:lpstr>Dian otsikot</vt:lpstr>
      </vt:variant>
      <vt:variant>
        <vt:i4>23</vt:i4>
      </vt:variant>
    </vt:vector>
  </HeadingPairs>
  <TitlesOfParts>
    <vt:vector size="24" baseType="lpstr">
      <vt:lpstr>Päivänseisaus</vt:lpstr>
      <vt:lpstr>RO 24.1.2024: Tietoa abeille 2024K</vt:lpstr>
      <vt:lpstr>Korotuskoe 20.2. klo 16.15-19.15</vt:lpstr>
      <vt:lpstr>Penkkarit to 8.2.2024</vt:lpstr>
      <vt:lpstr>Penkkareiden aikataulu</vt:lpstr>
      <vt:lpstr>Ohjeet penkkaripäivälle</vt:lpstr>
      <vt:lpstr>Ohjeita penkkariajeluun</vt:lpstr>
      <vt:lpstr>Keväällä 2024 valmistuvien abien ruokailuoikeus</vt:lpstr>
      <vt:lpstr>Oppimäärän arvosanan korotus</vt:lpstr>
      <vt:lpstr>Opintokertymä</vt:lpstr>
      <vt:lpstr>Opiskelua jatkavien ryhmänohjaus</vt:lpstr>
      <vt:lpstr>Valmistautuminen YO-kirjoituksiin 1/2</vt:lpstr>
      <vt:lpstr>Valmistautuminen YO-kirjoituksiin 2/2</vt:lpstr>
      <vt:lpstr>Akvaarioluokka varattu abeille hiljaisen työskentelyn tilaksi OPISKELUA varten: (Varaukset tiedoksi abeille myös Wilman kautta)</vt:lpstr>
      <vt:lpstr>Välineet YO-kirjoituksiin</vt:lpstr>
      <vt:lpstr>YO-kirjoitusten aika ja paikka</vt:lpstr>
      <vt:lpstr>Ohjeita YO- kirjoituksiin 1/3</vt:lpstr>
      <vt:lpstr>Ohjeita YO- kirjoituksiin 2/3</vt:lpstr>
      <vt:lpstr>Ohjeita YO-kirjoituksiin 3/3</vt:lpstr>
      <vt:lpstr>Kirjoitusten jälkeen</vt:lpstr>
      <vt:lpstr>Keväällä 2024 valmistuvat abit</vt:lpstr>
      <vt:lpstr>Ikimuistoista penkkaripäivää ja kirjoituskevättä kaikille!!!</vt:lpstr>
      <vt:lpstr>LIIKUNTAINFOT</vt:lpstr>
      <vt:lpstr>PowerPoint-esitys</vt:lpstr>
    </vt:vector>
  </TitlesOfParts>
  <Company>Oulun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 31.8.</dc:title>
  <dc:creator>Kinisjärvi Jari</dc:creator>
  <cp:revision>15</cp:revision>
  <dcterms:created xsi:type="dcterms:W3CDTF">2017-08-29T05:51:57Z</dcterms:created>
  <dcterms:modified xsi:type="dcterms:W3CDTF">2024-01-24T07:43:15Z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2022-02-07T07:25:05Z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d9e2437c-fc7c-48ad-bfb7-83821029bc54</vt:lpwstr>
  </property>
  <property fmtid="{D5CDD505-2E9C-101B-9397-08002B2CF9AE}" pid="8" name="MSIP_Label_e7f2b28d-54cf-44b6-aad9-6a2b7fb652a6_ContentBits">
    <vt:lpwstr>0</vt:lpwstr>
  </property>
  <property fmtid="{D5CDD505-2E9C-101B-9397-08002B2CF9AE}" pid="9" name="ContentTypeId">
    <vt:lpwstr>0x010100F7BEAD622771D3459889C42FF0A49E05</vt:lpwstr>
  </property>
  <property fmtid="{D5CDD505-2E9C-101B-9397-08002B2CF9AE}" pid="10" name="MediaServiceImageTags">
    <vt:lpwstr/>
  </property>
</Properties>
</file>