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0A_F068AE07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60" r:id="rId7"/>
    <p:sldId id="262" r:id="rId8"/>
    <p:sldId id="258" r:id="rId9"/>
    <p:sldId id="265" r:id="rId10"/>
    <p:sldId id="259" r:id="rId11"/>
    <p:sldId id="269" r:id="rId12"/>
    <p:sldId id="266" r:id="rId13"/>
    <p:sldId id="272" r:id="rId14"/>
    <p:sldId id="273" r:id="rId15"/>
    <p:sldId id="267" r:id="rId16"/>
    <p:sldId id="271" r:id="rId17"/>
    <p:sldId id="270" r:id="rId18"/>
    <p:sldId id="274" r:id="rId19"/>
    <p:sldId id="275" r:id="rId20"/>
    <p:sldId id="264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403868-D841-E8C3-FFAA-14F128623DB0}" name="Salo Tanja" initials="ST" userId="S::tanja.salo@eduouka.fi::d669d181-2e49-4aa8-bab0-a1082e2073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AA52A-6609-40DA-B7C1-2DE613080B6A}" v="40" dt="2025-01-22T15:53:41.173"/>
    <p1510:client id="{ADA1A185-3DB6-8B32-9189-BD7CDE73B164}" v="7" dt="2025-01-23T06:43:48.821"/>
    <p1510:client id="{AF1D4B93-7C3E-9195-7C59-82443065AC64}" v="217" dt="2025-01-22T14:56:37.781"/>
    <p1510:client id="{C47E6541-9026-4AD8-9C6F-F34489181334}" v="1" dt="2025-01-23T06:37:09.704"/>
    <p1510:client id="{FD23385C-7AEF-680D-A299-42209A34C60D}" v="2" dt="2025-01-23T07:56:58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iemi Jenni" userId="S::jenni.alaniemi@eduouka.fi::15938a7e-f3a6-45a5-9b81-209af5ba8eba" providerId="AD" clId="Web-{FD23385C-7AEF-680D-A299-42209A34C60D}"/>
    <pc:docChg chg="modSld">
      <pc:chgData name="Alaniemi Jenni" userId="S::jenni.alaniemi@eduouka.fi::15938a7e-f3a6-45a5-9b81-209af5ba8eba" providerId="AD" clId="Web-{FD23385C-7AEF-680D-A299-42209A34C60D}" dt="2025-01-23T07:56:58.002" v="1" actId="20577"/>
      <pc:docMkLst>
        <pc:docMk/>
      </pc:docMkLst>
      <pc:sldChg chg="modSp">
        <pc:chgData name="Alaniemi Jenni" userId="S::jenni.alaniemi@eduouka.fi::15938a7e-f3a6-45a5-9b81-209af5ba8eba" providerId="AD" clId="Web-{FD23385C-7AEF-680D-A299-42209A34C60D}" dt="2025-01-23T07:56:58.002" v="1" actId="20577"/>
        <pc:sldMkLst>
          <pc:docMk/>
          <pc:sldMk cId="4033392135" sldId="266"/>
        </pc:sldMkLst>
        <pc:spChg chg="mod">
          <ac:chgData name="Alaniemi Jenni" userId="S::jenni.alaniemi@eduouka.fi::15938a7e-f3a6-45a5-9b81-209af5ba8eba" providerId="AD" clId="Web-{FD23385C-7AEF-680D-A299-42209A34C60D}" dt="2025-01-23T07:56:58.002" v="1" actId="20577"/>
          <ac:spMkLst>
            <pc:docMk/>
            <pc:sldMk cId="4033392135" sldId="266"/>
            <ac:spMk id="3" creationId="{104E4CDF-1473-6690-1DFC-B7C97AAC0A53}"/>
          </ac:spMkLst>
        </pc:spChg>
      </pc:sldChg>
    </pc:docChg>
  </pc:docChgLst>
  <pc:docChgLst>
    <pc:chgData name="Alaniemi Jenni" userId="S::jenni.alaniemi@eduouka.fi::15938a7e-f3a6-45a5-9b81-209af5ba8eba" providerId="AD" clId="Web-{ADA1A185-3DB6-8B32-9189-BD7CDE73B164}"/>
    <pc:docChg chg="modSld">
      <pc:chgData name="Alaniemi Jenni" userId="S::jenni.alaniemi@eduouka.fi::15938a7e-f3a6-45a5-9b81-209af5ba8eba" providerId="AD" clId="Web-{ADA1A185-3DB6-8B32-9189-BD7CDE73B164}" dt="2025-01-23T06:43:48.821" v="9" actId="20577"/>
      <pc:docMkLst>
        <pc:docMk/>
      </pc:docMkLst>
      <pc:sldChg chg="modSp">
        <pc:chgData name="Alaniemi Jenni" userId="S::jenni.alaniemi@eduouka.fi::15938a7e-f3a6-45a5-9b81-209af5ba8eba" providerId="AD" clId="Web-{ADA1A185-3DB6-8B32-9189-BD7CDE73B164}" dt="2025-01-23T06:43:48.821" v="9" actId="20577"/>
        <pc:sldMkLst>
          <pc:docMk/>
          <pc:sldMk cId="1914579094" sldId="260"/>
        </pc:sldMkLst>
        <pc:spChg chg="mod">
          <ac:chgData name="Alaniemi Jenni" userId="S::jenni.alaniemi@eduouka.fi::15938a7e-f3a6-45a5-9b81-209af5ba8eba" providerId="AD" clId="Web-{ADA1A185-3DB6-8B32-9189-BD7CDE73B164}" dt="2025-01-23T06:43:48.821" v="9" actId="20577"/>
          <ac:spMkLst>
            <pc:docMk/>
            <pc:sldMk cId="1914579094" sldId="260"/>
            <ac:spMk id="3" creationId="{AFC6DA5F-CBCC-A239-C752-B2D6193CC468}"/>
          </ac:spMkLst>
        </pc:spChg>
      </pc:sldChg>
    </pc:docChg>
  </pc:docChgLst>
</pc:chgInfo>
</file>

<file path=ppt/comments/modernComment_10A_F068AE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04FCF4-5B02-42B0-8B65-278565F4C2FF}" authorId="{62403868-D841-E8C3-FFAA-14F128623DB0}" created="2025-01-21T13:52:41.03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33392135" sldId="266"/>
      <ac:spMk id="2" creationId="{88AF36D1-0EC1-1373-9E57-DAC3BEBEA76D}"/>
      <ac:txMk cp="23">
        <ac:context len="24" hash="3102156530"/>
      </ac:txMk>
    </ac:txMkLst>
    <p188:pos x="3584619" y="171718"/>
    <p188:txBody>
      <a:bodyPr/>
      <a:lstStyle/>
      <a:p>
        <a:r>
          <a:rPr lang="en-US"/>
          <a:t>Onko tämä kuvaavin otsikko?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57B9940-5FBD-4721-BC3C-5042CDA94A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53A868F-7CD4-4A57-8F66-C3BD4FB55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F14D5-3BF7-4525-A940-C90E82E2FD86}" type="datetimeFigureOut">
              <a:rPr lang="fi-FI" smtClean="0"/>
              <a:t>22.1.2025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8A1576-5F9E-4762-99A0-BEAA73A274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A1CF41-5E95-4287-BCFE-FBA37EC9D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C8EF5-0874-4E97-BA44-586DFD0D0E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1911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22.1.2025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82E2F2E-422B-8C4C-95AE-E6809763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en-US"/>
              <a:t>Click icon to add chart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142C8A4A-1E37-7F44-B520-0B9B2FB3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8"/>
            <a:ext cx="3354204" cy="1020482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2563905"/>
            <a:ext cx="3265304" cy="1344707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70" r:id="rId12"/>
    <p:sldLayoutId id="2147483668" r:id="rId13"/>
    <p:sldLayoutId id="2147483669" r:id="rId14"/>
    <p:sldLayoutId id="2147483677" r:id="rId15"/>
    <p:sldLayoutId id="2147483673" r:id="rId16"/>
    <p:sldLayoutId id="2147483675" r:id="rId17"/>
    <p:sldLayoutId id="2147483674" r:id="rId18"/>
    <p:sldLayoutId id="2147483676" r:id="rId19"/>
    <p:sldLayoutId id="2147483678" r:id="rId20"/>
    <p:sldLayoutId id="2147483679" r:id="rId21"/>
    <p:sldLayoutId id="2147483680" r:id="rId22"/>
    <p:sldLayoutId id="2147483681" r:id="rId2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ouka.fi/uutiset/koululaisten-iltapaivatoimintaan-haku-lukuvuodelle-2024-25-avoinna-152-saakka#:~:text=Voit%20hakea%20toimintapaikkaa%20lukuvuodelle%202024,PL%2017%2C%2090015%20Oulun%20kaupunki.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oulu/koulutus-ja-opiskelu/avoin-iltapaivatoiminta-nuorisotiloilla" TargetMode="External"/><Relationship Id="rId2" Type="http://schemas.openxmlformats.org/officeDocument/2006/relationships/hyperlink" Target="https://www.nuortenoulu.fi/vapaa-aika/nuorisotilat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uka.fi/oulu/oulu-international-school/how-to-apply-to-ois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0A_F068AE0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Oulu International School Info </a:t>
            </a:r>
            <a:r>
              <a:rPr lang="fi-FI" err="1"/>
              <a:t>Evening</a:t>
            </a:r>
            <a:r>
              <a:rPr lang="fi-FI"/>
              <a:t> for New </a:t>
            </a:r>
            <a:r>
              <a:rPr lang="fi-FI" err="1"/>
              <a:t>Applicants</a:t>
            </a:r>
            <a:r>
              <a:rPr lang="fi-FI"/>
              <a:t> and </a:t>
            </a:r>
            <a:r>
              <a:rPr lang="fi-FI" err="1"/>
              <a:t>Their</a:t>
            </a:r>
            <a:r>
              <a:rPr lang="fi-FI"/>
              <a:t> </a:t>
            </a:r>
            <a:r>
              <a:rPr lang="fi-FI" err="1"/>
              <a:t>Guardians</a:t>
            </a:r>
            <a:r>
              <a:rPr lang="fi-FI"/>
              <a:t>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D2B47B0-186E-724E-8713-D5575A23A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3072" y="3852672"/>
            <a:ext cx="7424928" cy="111689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1800">
                <a:latin typeface="Segoe UI"/>
                <a:cs typeface="Segoe UI"/>
              </a:rPr>
              <a:t>1. General info about Oulu International School (OIS) </a:t>
            </a:r>
          </a:p>
          <a:p>
            <a:r>
              <a:rPr lang="en-US" sz="1800">
                <a:latin typeface="Segoe UI"/>
                <a:cs typeface="Segoe UI"/>
              </a:rPr>
              <a:t>2. Application process and language proficiency tests </a:t>
            </a:r>
          </a:p>
          <a:p>
            <a:r>
              <a:rPr lang="en-US" sz="1800">
                <a:latin typeface="Segoe UI"/>
                <a:cs typeface="Segoe UI"/>
              </a:rPr>
              <a:t>3. Special features of OIS </a:t>
            </a:r>
          </a:p>
          <a:p>
            <a:r>
              <a:rPr lang="en-US" sz="1800">
                <a:latin typeface="Segoe UI"/>
                <a:cs typeface="Segoe UI"/>
              </a:rPr>
              <a:t>4. Daily school life at OIS </a:t>
            </a:r>
            <a:endParaRPr lang="fi-FI" sz="1800">
              <a:latin typeface="Segoe UI"/>
              <a:cs typeface="Segoe UI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93C01CE-1ED4-354A-B625-5E3E78DC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D0CC43F-6CFF-5F49-8713-FBCA47CB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11051-6BE7-2544-A2F5-5E5EC31FF23C}" type="datetime1">
              <a:rPr lang="fi-FI" smtClean="0"/>
              <a:t>22.1.2025</a:t>
            </a:fld>
            <a:endParaRPr lang="fi-FI"/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82F898FF-129C-215F-86CF-A86A8645B47E}"/>
              </a:ext>
            </a:extLst>
          </p:cNvPr>
          <p:cNvSpPr txBox="1">
            <a:spLocks/>
          </p:cNvSpPr>
          <p:nvPr/>
        </p:nvSpPr>
        <p:spPr>
          <a:xfrm>
            <a:off x="3329609" y="5354055"/>
            <a:ext cx="8627165" cy="11896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spc="5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err="1">
                <a:latin typeface="Segoe UI"/>
                <a:cs typeface="Segoe UI"/>
              </a:rPr>
              <a:t>Principal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i="1">
                <a:latin typeface="Segoe UI"/>
                <a:cs typeface="Segoe UI"/>
              </a:rPr>
              <a:t>Jenni Alaniemi </a:t>
            </a:r>
          </a:p>
          <a:p>
            <a:r>
              <a:rPr lang="fi-FI" err="1">
                <a:latin typeface="Segoe UI"/>
                <a:cs typeface="Segoe UI"/>
              </a:rPr>
              <a:t>Finnish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Teacher</a:t>
            </a:r>
            <a:r>
              <a:rPr lang="fi-FI" i="1">
                <a:latin typeface="Segoe UI"/>
                <a:cs typeface="Segoe UI"/>
              </a:rPr>
              <a:t> Tanja Salo</a:t>
            </a:r>
            <a:endParaRPr lang="fi-FI" i="1"/>
          </a:p>
          <a:p>
            <a:r>
              <a:rPr lang="fi-FI">
                <a:latin typeface="Segoe UI"/>
                <a:cs typeface="Segoe UI"/>
              </a:rPr>
              <a:t>TC </a:t>
            </a:r>
            <a:r>
              <a:rPr lang="fi-FI" err="1">
                <a:latin typeface="Segoe UI"/>
                <a:cs typeface="Segoe UI"/>
              </a:rPr>
              <a:t>Teacher</a:t>
            </a:r>
            <a:r>
              <a:rPr lang="fi-FI" i="1">
                <a:latin typeface="Segoe UI"/>
                <a:cs typeface="Segoe UI"/>
              </a:rPr>
              <a:t> Jenna </a:t>
            </a:r>
            <a:r>
              <a:rPr lang="fi-FI" i="1" err="1">
                <a:latin typeface="Segoe UI"/>
                <a:cs typeface="Segoe UI"/>
              </a:rPr>
              <a:t>Silveri</a:t>
            </a:r>
            <a:endParaRPr lang="fi-FI" i="1">
              <a:latin typeface="Segoe UI"/>
              <a:cs typeface="Segoe UI"/>
            </a:endParaRPr>
          </a:p>
          <a:p>
            <a:r>
              <a:rPr lang="fi-FI">
                <a:latin typeface="Segoe UI"/>
                <a:cs typeface="Segoe UI"/>
              </a:rPr>
              <a:t>English </a:t>
            </a:r>
            <a:r>
              <a:rPr lang="fi-FI" err="1">
                <a:latin typeface="Segoe UI"/>
                <a:cs typeface="Segoe UI"/>
              </a:rPr>
              <a:t>Teacher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i="1">
                <a:latin typeface="Segoe UI"/>
                <a:cs typeface="Segoe UI"/>
              </a:rPr>
              <a:t>Marja </a:t>
            </a:r>
            <a:r>
              <a:rPr lang="fi-FI" i="1" err="1">
                <a:latin typeface="Segoe UI"/>
                <a:cs typeface="Segoe UI"/>
              </a:rPr>
              <a:t>Peedo</a:t>
            </a:r>
            <a:endParaRPr lang="fi-FI" i="1">
              <a:latin typeface="Segoe UI"/>
              <a:cs typeface="Segoe UI"/>
            </a:endParaRPr>
          </a:p>
          <a:p>
            <a:r>
              <a:rPr lang="fi-FI">
                <a:latin typeface="Segoe UI"/>
                <a:cs typeface="Segoe UI"/>
              </a:rPr>
              <a:t>School </a:t>
            </a:r>
            <a:r>
              <a:rPr lang="fi-FI" err="1">
                <a:latin typeface="Segoe UI"/>
                <a:cs typeface="Segoe UI"/>
              </a:rPr>
              <a:t>administrator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i="1">
                <a:latin typeface="Segoe UI"/>
                <a:cs typeface="Segoe UI"/>
              </a:rPr>
              <a:t>Kati Tiikkainen 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7078-2F3B-74AC-86B6-B6ECD0B8C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153339"/>
            <a:ext cx="9932894" cy="673245"/>
          </a:xfrm>
        </p:spPr>
        <p:txBody>
          <a:bodyPr/>
          <a:lstStyle/>
          <a:p>
            <a:r>
              <a:rPr lang="en-US"/>
              <a:t>4. Daily life at OIS</a:t>
            </a: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10766-5C67-D739-6811-900204974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849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2BEC-FAFD-3AD6-D079-61E6E842B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643721"/>
            <a:ext cx="9932894" cy="673245"/>
          </a:xfrm>
        </p:spPr>
        <p:txBody>
          <a:bodyPr/>
          <a:lstStyle/>
          <a:p>
            <a:r>
              <a:rPr lang="fi-FI"/>
              <a:t>School </a:t>
            </a:r>
            <a:r>
              <a:rPr lang="fi-FI" err="1"/>
              <a:t>days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A1582-7C92-9E98-1D72-121543D31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106" y="1706050"/>
            <a:ext cx="5422618" cy="40089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9070" indent="-179070">
              <a:buFont typeface="Arial" panose="020B0604020202020204" pitchFamily="34" charset="0"/>
              <a:buChar char="•"/>
            </a:pPr>
            <a:r>
              <a:rPr lang="fi-FI" sz="1800" err="1">
                <a:latin typeface="Segoe UI"/>
                <a:cs typeface="Segoe UI"/>
              </a:rPr>
              <a:t>Between</a:t>
            </a:r>
            <a:r>
              <a:rPr lang="fi-FI" sz="1800">
                <a:latin typeface="Segoe UI"/>
                <a:cs typeface="Segoe UI"/>
              </a:rPr>
              <a:t> 8:15-16:00 </a:t>
            </a:r>
            <a:endParaRPr lang="fi-FI" sz="1800"/>
          </a:p>
          <a:p>
            <a:pPr marL="179070" lvl="1" indent="-179070" algn="l">
              <a:buFont typeface="Arial" panose="020B0604020202020204" pitchFamily="34" charset="0"/>
              <a:buChar char="•"/>
            </a:pPr>
            <a:r>
              <a:rPr lang="fi-FI" sz="1800">
                <a:latin typeface="Segoe UI"/>
                <a:cs typeface="Segoe UI"/>
              </a:rPr>
              <a:t>3-7 </a:t>
            </a:r>
            <a:r>
              <a:rPr lang="fi-FI" sz="1800" err="1">
                <a:latin typeface="Segoe UI"/>
                <a:cs typeface="Segoe UI"/>
              </a:rPr>
              <a:t>lessons</a:t>
            </a:r>
            <a:r>
              <a:rPr lang="fi-FI" sz="1800">
                <a:latin typeface="Segoe UI"/>
                <a:cs typeface="Segoe UI"/>
              </a:rPr>
              <a:t> per </a:t>
            </a:r>
            <a:r>
              <a:rPr lang="fi-FI" sz="1800" err="1">
                <a:latin typeface="Segoe UI"/>
                <a:cs typeface="Segoe UI"/>
              </a:rPr>
              <a:t>day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depending</a:t>
            </a:r>
            <a:r>
              <a:rPr lang="fi-FI" sz="1800">
                <a:latin typeface="Segoe UI"/>
                <a:cs typeface="Segoe UI"/>
              </a:rPr>
              <a:t> on </a:t>
            </a:r>
            <a:r>
              <a:rPr lang="fi-FI" sz="1800" err="1">
                <a:latin typeface="Segoe UI"/>
                <a:cs typeface="Segoe UI"/>
              </a:rPr>
              <a:t>the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grade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level</a:t>
            </a:r>
            <a:endParaRPr lang="fi-FI" sz="1800">
              <a:latin typeface="Segoe UI"/>
              <a:cs typeface="Segoe UI"/>
            </a:endParaRPr>
          </a:p>
          <a:p>
            <a:pPr marL="179070" lvl="1" indent="-179070" algn="l">
              <a:buFont typeface="Arial" panose="020B0604020202020204" pitchFamily="34" charset="0"/>
              <a:buChar char="•"/>
            </a:pPr>
            <a:r>
              <a:rPr lang="fi-FI" sz="1800">
                <a:latin typeface="Segoe UI"/>
                <a:cs typeface="Segoe UI"/>
              </a:rPr>
              <a:t>22-35 </a:t>
            </a:r>
            <a:r>
              <a:rPr lang="fi-FI" sz="1800" err="1">
                <a:latin typeface="Segoe UI"/>
                <a:cs typeface="Segoe UI"/>
              </a:rPr>
              <a:t>lessons</a:t>
            </a:r>
            <a:r>
              <a:rPr lang="fi-FI" sz="1800">
                <a:latin typeface="Segoe UI"/>
                <a:cs typeface="Segoe UI"/>
              </a:rPr>
              <a:t> per </a:t>
            </a:r>
            <a:r>
              <a:rPr lang="fi-FI" sz="1800" err="1">
                <a:latin typeface="Segoe UI"/>
                <a:cs typeface="Segoe UI"/>
              </a:rPr>
              <a:t>week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depending</a:t>
            </a:r>
            <a:r>
              <a:rPr lang="fi-FI" sz="1800">
                <a:latin typeface="Segoe UI"/>
                <a:cs typeface="Segoe UI"/>
              </a:rPr>
              <a:t> on </a:t>
            </a:r>
            <a:r>
              <a:rPr lang="fi-FI" sz="1800" err="1">
                <a:latin typeface="Segoe UI"/>
                <a:cs typeface="Segoe UI"/>
              </a:rPr>
              <a:t>the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grade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level</a:t>
            </a:r>
            <a:r>
              <a:rPr lang="fi-FI" sz="1800">
                <a:latin typeface="Segoe UI"/>
                <a:cs typeface="Segoe UI"/>
              </a:rPr>
              <a:t> and </a:t>
            </a:r>
            <a:r>
              <a:rPr lang="fi-FI" sz="1800" err="1">
                <a:latin typeface="Segoe UI"/>
                <a:cs typeface="Segoe UI"/>
              </a:rPr>
              <a:t>amount</a:t>
            </a:r>
            <a:r>
              <a:rPr lang="fi-FI" sz="1800">
                <a:latin typeface="Segoe UI"/>
                <a:cs typeface="Segoe UI"/>
              </a:rPr>
              <a:t> of </a:t>
            </a:r>
            <a:r>
              <a:rPr lang="fi-FI" sz="1800" err="1">
                <a:latin typeface="Segoe UI"/>
                <a:cs typeface="Segoe UI"/>
              </a:rPr>
              <a:t>optional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languages</a:t>
            </a:r>
            <a:endParaRPr lang="fi-FI" sz="1800">
              <a:latin typeface="Segoe UI"/>
              <a:cs typeface="Segoe U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1800">
                <a:latin typeface="Segoe UI"/>
                <a:cs typeface="Segoe UI"/>
              </a:rPr>
              <a:t>Some </a:t>
            </a:r>
            <a:r>
              <a:rPr lang="fi-FI" sz="1800" err="1">
                <a:latin typeface="Segoe UI"/>
                <a:cs typeface="Segoe UI"/>
              </a:rPr>
              <a:t>voluntary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mother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tongue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lessons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take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place</a:t>
            </a:r>
            <a:r>
              <a:rPr lang="fi-FI" sz="1800">
                <a:latin typeface="Segoe UI"/>
                <a:cs typeface="Segoe UI"/>
              </a:rPr>
              <a:t> outside </a:t>
            </a:r>
            <a:r>
              <a:rPr lang="fi-FI" sz="1800" err="1">
                <a:latin typeface="Segoe UI"/>
                <a:cs typeface="Segoe UI"/>
              </a:rPr>
              <a:t>school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hours</a:t>
            </a:r>
            <a:endParaRPr lang="fi-FI" sz="180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err="1">
                <a:latin typeface="Segoe UI"/>
                <a:cs typeface="Segoe UI"/>
              </a:rPr>
              <a:t>Students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may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not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stay</a:t>
            </a:r>
            <a:r>
              <a:rPr lang="fi-FI" sz="1800">
                <a:latin typeface="Segoe UI"/>
                <a:cs typeface="Segoe UI"/>
              </a:rPr>
              <a:t> at </a:t>
            </a:r>
            <a:r>
              <a:rPr lang="fi-FI" sz="1800" err="1">
                <a:latin typeface="Segoe UI"/>
                <a:cs typeface="Segoe UI"/>
              </a:rPr>
              <a:t>school</a:t>
            </a:r>
            <a:r>
              <a:rPr lang="fi-FI" sz="1800">
                <a:latin typeface="Segoe UI"/>
                <a:cs typeface="Segoe UI"/>
              </a:rPr>
              <a:t> outside </a:t>
            </a:r>
            <a:r>
              <a:rPr lang="fi-FI" sz="1800" err="1">
                <a:latin typeface="Segoe UI"/>
                <a:cs typeface="Segoe UI"/>
              </a:rPr>
              <a:t>their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class</a:t>
            </a:r>
            <a:r>
              <a:rPr lang="fi-FI" sz="1800">
                <a:latin typeface="Segoe UI"/>
                <a:cs typeface="Segoe UI"/>
              </a:rPr>
              <a:t> </a:t>
            </a:r>
            <a:r>
              <a:rPr lang="fi-FI" sz="1800" err="1">
                <a:latin typeface="Segoe UI"/>
                <a:cs typeface="Segoe UI"/>
              </a:rPr>
              <a:t>timetable</a:t>
            </a:r>
            <a:r>
              <a:rPr lang="fi-FI" sz="1800">
                <a:latin typeface="Segoe UI"/>
                <a:cs typeface="Segoe UI"/>
              </a:rPr>
              <a:t>.</a:t>
            </a:r>
          </a:p>
          <a:p>
            <a:pPr marL="285750" indent="-285750">
              <a:buChar char="•"/>
            </a:pPr>
            <a:r>
              <a:rPr lang="fi-FI" sz="1800" err="1">
                <a:solidFill>
                  <a:srgbClr val="000000"/>
                </a:solidFill>
                <a:latin typeface="Segoe UI"/>
                <a:cs typeface="Segoe UI"/>
              </a:rPr>
              <a:t>Guardians</a:t>
            </a:r>
            <a:r>
              <a:rPr lang="fi-FI" sz="180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lang="fi-FI" sz="1800" err="1">
                <a:solidFill>
                  <a:srgbClr val="000000"/>
                </a:solidFill>
                <a:latin typeface="Segoe UI"/>
                <a:cs typeface="Segoe UI"/>
              </a:rPr>
              <a:t>are</a:t>
            </a:r>
            <a:r>
              <a:rPr lang="fi-FI" sz="180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lang="fi-FI" sz="1800" err="1">
                <a:solidFill>
                  <a:srgbClr val="000000"/>
                </a:solidFill>
                <a:latin typeface="Segoe UI"/>
                <a:cs typeface="Segoe UI"/>
              </a:rPr>
              <a:t>responsible</a:t>
            </a:r>
            <a:r>
              <a:rPr lang="fi-FI" sz="1800">
                <a:solidFill>
                  <a:srgbClr val="000000"/>
                </a:solidFill>
                <a:latin typeface="Segoe UI"/>
                <a:cs typeface="Segoe UI"/>
              </a:rPr>
              <a:t> for </a:t>
            </a:r>
            <a:r>
              <a:rPr lang="fi-FI" sz="1800" err="1">
                <a:solidFill>
                  <a:srgbClr val="000000"/>
                </a:solidFill>
                <a:latin typeface="Segoe UI"/>
                <a:cs typeface="Segoe UI"/>
              </a:rPr>
              <a:t>all</a:t>
            </a:r>
            <a:r>
              <a:rPr lang="fi-FI" sz="180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lang="fi-FI" sz="1800" err="1">
                <a:solidFill>
                  <a:srgbClr val="000000"/>
                </a:solidFill>
                <a:latin typeface="Segoe UI"/>
                <a:cs typeface="Segoe UI"/>
              </a:rPr>
              <a:t>expenses</a:t>
            </a:r>
            <a:r>
              <a:rPr lang="fi-FI" sz="180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lang="fi-FI" sz="1800" err="1">
                <a:solidFill>
                  <a:srgbClr val="000000"/>
                </a:solidFill>
                <a:latin typeface="Segoe UI"/>
                <a:cs typeface="Segoe UI"/>
              </a:rPr>
              <a:t>related</a:t>
            </a:r>
            <a:r>
              <a:rPr lang="fi-FI" sz="1800">
                <a:solidFill>
                  <a:srgbClr val="000000"/>
                </a:solidFill>
                <a:latin typeface="Segoe UI"/>
                <a:cs typeface="Segoe UI"/>
              </a:rPr>
              <a:t> to home-</a:t>
            </a:r>
            <a:r>
              <a:rPr lang="fi-FI" sz="1800" err="1">
                <a:solidFill>
                  <a:srgbClr val="000000"/>
                </a:solidFill>
                <a:latin typeface="Segoe UI"/>
                <a:cs typeface="Segoe UI"/>
              </a:rPr>
              <a:t>school</a:t>
            </a:r>
            <a:r>
              <a:rPr lang="fi-FI" sz="1800">
                <a:solidFill>
                  <a:srgbClr val="000000"/>
                </a:solidFill>
                <a:latin typeface="Segoe UI"/>
                <a:cs typeface="Segoe UI"/>
              </a:rPr>
              <a:t> transportation</a:t>
            </a:r>
            <a:endParaRPr lang="fi-FI" sz="1800">
              <a:solidFill>
                <a:srgbClr val="000000"/>
              </a:solidFill>
            </a:endParaRPr>
          </a:p>
          <a:p>
            <a:endParaRPr lang="fi-FI" sz="180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94987-231D-2294-C56C-6FBA4D398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2B8E0-F3CC-6F5C-154A-9D7C9782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11</a:t>
            </a:fld>
            <a:endParaRPr lang="fi-FI"/>
          </a:p>
        </p:txBody>
      </p:sp>
      <p:pic>
        <p:nvPicPr>
          <p:cNvPr id="6" name="Picture 2" descr="Kuva, joka sisältää kohteen vaate, henkilö, Ihmisen kasvot, Oppiminen&#10;&#10;Kuvaus luotu automaattisesti">
            <a:extLst>
              <a:ext uri="{FF2B5EF4-FFF2-40B4-BE49-F238E27FC236}">
                <a16:creationId xmlns:a16="http://schemas.microsoft.com/office/drawing/2014/main" id="{9E8C5506-75E9-9EF1-9948-94DA96E3E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3" r="-2" b="29004"/>
          <a:stretch/>
        </p:blipFill>
        <p:spPr bwMode="auto">
          <a:xfrm>
            <a:off x="6780069" y="1461617"/>
            <a:ext cx="5162550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52026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07AE-A6B5-4FF1-E5E8-78B14C1C6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600917"/>
            <a:ext cx="7565614" cy="657784"/>
          </a:xfrm>
        </p:spPr>
        <p:txBody>
          <a:bodyPr/>
          <a:lstStyle/>
          <a:p>
            <a:r>
              <a:rPr lang="fi-FI" err="1"/>
              <a:t>Afternoon</a:t>
            </a:r>
            <a:r>
              <a:rPr lang="fi-FI"/>
              <a:t> </a:t>
            </a:r>
            <a:r>
              <a:rPr lang="fi-FI" err="1"/>
              <a:t>care</a:t>
            </a:r>
            <a:r>
              <a:rPr lang="fi-FI"/>
              <a:t> </a:t>
            </a:r>
            <a:r>
              <a:rPr lang="fi-FI" err="1"/>
              <a:t>services</a:t>
            </a:r>
            <a:r>
              <a:rPr lang="fi-FI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2122AD-74BD-DB6A-2EE7-E11BA344C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386" y="1492768"/>
            <a:ext cx="8104186" cy="42918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spc="0">
                <a:latin typeface="Segoe UI"/>
                <a:cs typeface="Segoe UI"/>
              </a:rPr>
              <a:t>Available to 1st or 2nd grade students as well as for students who are entitled to special support.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spc="0">
                <a:latin typeface="Segoe UI"/>
                <a:cs typeface="Segoe UI"/>
              </a:rPr>
              <a:t>Application period </a:t>
            </a:r>
            <a:r>
              <a:rPr lang="en-US" sz="1800" b="1" spc="0">
                <a:latin typeface="Segoe UI"/>
                <a:cs typeface="Segoe UI"/>
              </a:rPr>
              <a:t>1.1.2025-15.2.2025</a:t>
            </a:r>
            <a:r>
              <a:rPr lang="en-US" sz="1800" spc="0">
                <a:latin typeface="Segoe UI"/>
                <a:cs typeface="Segoe UI"/>
              </a:rPr>
              <a:t>, in the Wilma system with a Wilma ID. The application form for afternoon activities is on </a:t>
            </a:r>
            <a:r>
              <a:rPr lang="en-US" sz="1800" i="1" spc="0">
                <a:latin typeface="Segoe UI"/>
                <a:cs typeface="Segoe UI"/>
              </a:rPr>
              <a:t>the Applications and decisions</a:t>
            </a:r>
            <a:r>
              <a:rPr lang="en-US" sz="1800" spc="0">
                <a:latin typeface="Segoe UI"/>
                <a:cs typeface="Segoe UI"/>
              </a:rPr>
              <a:t> tab. If you do not have a Wilma account, you can get a paper application form from Oulu10 services (</a:t>
            </a:r>
            <a:r>
              <a:rPr lang="en-US" sz="1800" spc="0" err="1">
                <a:latin typeface="Segoe UI"/>
                <a:cs typeface="Segoe UI"/>
              </a:rPr>
              <a:t>Torikatu</a:t>
            </a:r>
            <a:r>
              <a:rPr lang="en-US" sz="1800" spc="0">
                <a:latin typeface="Segoe UI"/>
                <a:cs typeface="Segoe UI"/>
              </a:rPr>
              <a:t> 10).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spc="0">
                <a:latin typeface="Segoe UI"/>
                <a:cs typeface="Segoe UI"/>
              </a:rPr>
              <a:t>Groups are formed based on applications received during the application period. Therefore, </a:t>
            </a:r>
            <a:r>
              <a:rPr lang="en-US" sz="1800" u="sng" spc="0">
                <a:latin typeface="Segoe UI"/>
                <a:cs typeface="Segoe UI"/>
              </a:rPr>
              <a:t>remember to apply on time!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spc="0">
                <a:latin typeface="Segoe UI"/>
                <a:cs typeface="Segoe UI"/>
              </a:rPr>
              <a:t>120 €/</a:t>
            </a:r>
            <a:r>
              <a:rPr lang="fi-FI" sz="1800" spc="0" err="1">
                <a:latin typeface="Segoe UI"/>
                <a:cs typeface="Segoe UI"/>
              </a:rPr>
              <a:t>month</a:t>
            </a:r>
            <a:r>
              <a:rPr lang="fi-FI" sz="1800" spc="0">
                <a:latin typeface="Segoe UI"/>
                <a:cs typeface="Segoe UI"/>
              </a:rPr>
              <a:t> (August-</a:t>
            </a:r>
            <a:r>
              <a:rPr lang="fi-FI" sz="1800" spc="0" err="1">
                <a:latin typeface="Segoe UI"/>
                <a:cs typeface="Segoe UI"/>
              </a:rPr>
              <a:t>May</a:t>
            </a:r>
            <a:r>
              <a:rPr lang="fi-FI" sz="1800" spc="0">
                <a:latin typeface="Segoe UI"/>
                <a:cs typeface="Segoe UI"/>
              </a:rPr>
              <a:t>) </a:t>
            </a:r>
            <a:r>
              <a:rPr lang="fi-FI" sz="1800" spc="0" err="1">
                <a:latin typeface="Segoe UI"/>
                <a:cs typeface="Segoe UI"/>
              </a:rPr>
              <a:t>including</a:t>
            </a:r>
            <a:r>
              <a:rPr lang="fi-FI" sz="1800" spc="0">
                <a:latin typeface="Segoe UI"/>
                <a:cs typeface="Segoe UI"/>
              </a:rPr>
              <a:t> </a:t>
            </a:r>
            <a:r>
              <a:rPr lang="fi-FI" sz="1800" spc="0" err="1">
                <a:latin typeface="Segoe UI"/>
                <a:cs typeface="Segoe UI"/>
              </a:rPr>
              <a:t>insurance</a:t>
            </a:r>
            <a:r>
              <a:rPr lang="fi-FI" sz="1800" spc="0">
                <a:latin typeface="Segoe UI"/>
                <a:cs typeface="Segoe UI"/>
              </a:rPr>
              <a:t>, activities and </a:t>
            </a:r>
            <a:r>
              <a:rPr lang="fi-FI" sz="1800" spc="0" err="1">
                <a:latin typeface="Segoe UI"/>
                <a:cs typeface="Segoe UI"/>
              </a:rPr>
              <a:t>material</a:t>
            </a:r>
            <a:r>
              <a:rPr lang="fi-FI" sz="1800" spc="0">
                <a:latin typeface="Segoe UI"/>
                <a:cs typeface="Segoe UI"/>
              </a:rPr>
              <a:t> </a:t>
            </a:r>
            <a:r>
              <a:rPr lang="fi-FI" sz="1800" spc="0" err="1">
                <a:latin typeface="Segoe UI"/>
                <a:cs typeface="Segoe UI"/>
              </a:rPr>
              <a:t>costs</a:t>
            </a:r>
            <a:r>
              <a:rPr lang="fi-FI" sz="1800" spc="0">
                <a:latin typeface="Segoe UI"/>
                <a:cs typeface="Segoe UI"/>
              </a:rPr>
              <a:t>, and snack.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spc="0">
                <a:latin typeface="Segoe UI"/>
                <a:cs typeface="Segoe UI"/>
              </a:rPr>
              <a:t>More </a:t>
            </a:r>
            <a:r>
              <a:rPr lang="fi-FI" sz="1800" spc="0" err="1">
                <a:latin typeface="Segoe UI"/>
                <a:cs typeface="Segoe UI"/>
              </a:rPr>
              <a:t>information</a:t>
            </a:r>
            <a:r>
              <a:rPr lang="fi-FI" sz="1800" spc="0">
                <a:latin typeface="Segoe UI"/>
                <a:cs typeface="Segoe UI"/>
              </a:rPr>
              <a:t> </a:t>
            </a:r>
            <a:r>
              <a:rPr lang="fi-FI" sz="1800" spc="0">
                <a:latin typeface="Segoe UI"/>
                <a:cs typeface="Segoe UI"/>
                <a:hlinkClick r:id="rId2"/>
              </a:rPr>
              <a:t>https://www.ouka.fi/uutiset/koululaisten-iltapaivatoimintaan-haku-lukuvuodelle-2024-25-avoinna-152-saakka#:~:text=Voit%20hakea%20toimintapaikkaa%20lukuvuodelle%202024,PL%2017%2C%2090015%20Oulun%20kaupunki.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DB6C99-AD7E-BF8E-BE22-DC8A59869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E420D-DF1E-4CBB-A8DF-5F058D41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12</a:t>
            </a:fld>
            <a:endParaRPr lang="fi-FI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B3B0B62-5BFC-F0DC-D6D7-0A45241A4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1774880"/>
            <a:ext cx="24003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921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5850-FDDB-07B3-9EBB-5504898DB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633782"/>
            <a:ext cx="9932894" cy="802023"/>
          </a:xfrm>
        </p:spPr>
        <p:txBody>
          <a:bodyPr>
            <a:normAutofit fontScale="90000"/>
          </a:bodyPr>
          <a:lstStyle/>
          <a:p>
            <a:r>
              <a:rPr lang="fi-FI"/>
              <a:t>Open </a:t>
            </a:r>
            <a:r>
              <a:rPr lang="fi-FI" err="1"/>
              <a:t>Afternoon</a:t>
            </a:r>
            <a:r>
              <a:rPr lang="fi-FI"/>
              <a:t> </a:t>
            </a:r>
            <a:r>
              <a:rPr lang="fi-FI" err="1"/>
              <a:t>care</a:t>
            </a:r>
            <a:r>
              <a:rPr lang="fi-FI"/>
              <a:t> </a:t>
            </a:r>
            <a:r>
              <a:rPr lang="fi-FI" err="1"/>
              <a:t>services</a:t>
            </a:r>
            <a:r>
              <a:rPr lang="fi-FI"/>
              <a:t> in </a:t>
            </a:r>
            <a:r>
              <a:rPr lang="fi-FI" err="1"/>
              <a:t>the</a:t>
            </a:r>
            <a:r>
              <a:rPr lang="fi-FI"/>
              <a:t> City of Oulu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47302-9B65-6709-CD9A-9E360E5C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106" y="1600200"/>
            <a:ext cx="9932894" cy="4234069"/>
          </a:xfrm>
        </p:spPr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spc="0"/>
              <a:t>Children may spend afternoons at youth facilities in various parts of the city. The facilities are open for primary school children on weekdays, as a rule, from 12:00 to 17:00.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spc="0"/>
              <a:t>In general, the services are targeted for 7–17-year-olds (the age recommendation varies)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spc="0"/>
              <a:t>Children can play games, do homework and participate in guided activities supervised by trained adults. If the child wishes, they can bring their own packed lunch.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spc="0"/>
              <a:t>The services are the so-called open-house services, i.e., the parents and the child decide when the child enters and leaves the youth facility.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spc="0"/>
              <a:t>More information </a:t>
            </a:r>
            <a:r>
              <a:rPr lang="en-US" sz="2000" spc="0">
                <a:hlinkClick r:id="rId2"/>
              </a:rPr>
              <a:t>https://www.nuortenoulu.fi/vapaa-aika/nuorisotilat/</a:t>
            </a:r>
            <a:r>
              <a:rPr lang="en-US" sz="2000" spc="0"/>
              <a:t> and </a:t>
            </a:r>
            <a:r>
              <a:rPr lang="en-US" sz="2000" spc="0">
                <a:hlinkClick r:id="rId3"/>
              </a:rPr>
              <a:t>https://www.ouka.fi/oulu/koulutus-ja-opiskelu/avoin-iltapaivatoiminta-nuorisotiloilla</a:t>
            </a:r>
            <a:r>
              <a:rPr lang="en-US" sz="2000" spc="0"/>
              <a:t> </a:t>
            </a:r>
            <a:endParaRPr lang="fi-FI" sz="2000" spc="0"/>
          </a:p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D222F-AD08-CABF-A636-56244DBB9A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0E48A-726A-8983-63CC-9AC70001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447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9EF8B-AD62-C56D-AEC4-6BF219D90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>
            <a:normAutofit/>
          </a:bodyPr>
          <a:lstStyle/>
          <a:p>
            <a:r>
              <a:rPr lang="fi-FI" sz="4400" err="1"/>
              <a:t>After</a:t>
            </a:r>
            <a:r>
              <a:rPr lang="fi-FI" sz="4400"/>
              <a:t> School </a:t>
            </a:r>
            <a:r>
              <a:rPr lang="fi-FI" sz="4400" err="1"/>
              <a:t>Clubs</a:t>
            </a:r>
            <a:r>
              <a:rPr lang="fi-FI" sz="440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18DDC-6E6B-289B-67F4-F837C7A46E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904860" cy="297478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err="1"/>
              <a:t>After</a:t>
            </a:r>
            <a:r>
              <a:rPr lang="fi-FI" sz="2400" b="1"/>
              <a:t> School </a:t>
            </a:r>
            <a:r>
              <a:rPr lang="fi-FI" sz="2400" b="1" err="1"/>
              <a:t>Clubs</a:t>
            </a:r>
            <a:r>
              <a:rPr lang="fi-FI" sz="2400" b="1"/>
              <a:t> </a:t>
            </a:r>
            <a:r>
              <a:rPr lang="fi-FI" sz="2400" b="1" err="1"/>
              <a:t>are</a:t>
            </a:r>
            <a:r>
              <a:rPr lang="fi-FI" sz="2400" b="1"/>
              <a:t> </a:t>
            </a:r>
            <a:r>
              <a:rPr lang="fi-FI" sz="2400" b="1" err="1"/>
              <a:t>organized</a:t>
            </a:r>
            <a:r>
              <a:rPr lang="fi-FI" sz="2400" b="1"/>
              <a:t> </a:t>
            </a:r>
            <a:r>
              <a:rPr lang="fi-FI" sz="2400" b="1" err="1"/>
              <a:t>throughout</a:t>
            </a:r>
            <a:r>
              <a:rPr lang="fi-FI" sz="2400" b="1"/>
              <a:t> </a:t>
            </a:r>
            <a:r>
              <a:rPr lang="fi-FI" sz="2400" b="1" err="1"/>
              <a:t>the</a:t>
            </a:r>
            <a:r>
              <a:rPr lang="fi-FI" sz="2400" b="1"/>
              <a:t> </a:t>
            </a:r>
            <a:r>
              <a:rPr lang="fi-FI" sz="2400" b="1" err="1"/>
              <a:t>school</a:t>
            </a:r>
            <a:r>
              <a:rPr lang="fi-FI" sz="2400" b="1"/>
              <a:t> </a:t>
            </a:r>
            <a:r>
              <a:rPr lang="fi-FI" sz="2400" b="1" err="1"/>
              <a:t>year</a:t>
            </a:r>
            <a:r>
              <a:rPr lang="fi-FI" sz="2400" b="1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clubs</a:t>
            </a:r>
            <a:r>
              <a:rPr lang="fi-FI" sz="2400"/>
              <a:t> </a:t>
            </a:r>
            <a:r>
              <a:rPr lang="fi-FI" sz="2400" err="1"/>
              <a:t>are</a:t>
            </a:r>
            <a:r>
              <a:rPr lang="fi-FI" sz="2400"/>
              <a:t> </a:t>
            </a:r>
            <a:r>
              <a:rPr lang="fi-FI" sz="2400" err="1"/>
              <a:t>targeted</a:t>
            </a:r>
            <a:r>
              <a:rPr lang="fi-FI" sz="2400"/>
              <a:t> </a:t>
            </a:r>
            <a:r>
              <a:rPr lang="fi-FI" sz="2400" err="1"/>
              <a:t>mainly</a:t>
            </a:r>
            <a:r>
              <a:rPr lang="fi-FI" sz="2400"/>
              <a:t> to </a:t>
            </a:r>
            <a:r>
              <a:rPr lang="fi-FI" sz="2400" err="1"/>
              <a:t>grade</a:t>
            </a:r>
            <a:r>
              <a:rPr lang="fi-FI" sz="2400"/>
              <a:t> 3-6 </a:t>
            </a:r>
            <a:r>
              <a:rPr lang="fi-FI" sz="2400" err="1"/>
              <a:t>students</a:t>
            </a:r>
            <a:endParaRPr lang="fi-FI" sz="24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400" err="1"/>
              <a:t>The</a:t>
            </a:r>
            <a:r>
              <a:rPr lang="fi-FI" sz="2400"/>
              <a:t> club info is </a:t>
            </a:r>
            <a:r>
              <a:rPr lang="fi-FI" sz="2400" err="1"/>
              <a:t>sent</a:t>
            </a:r>
            <a:r>
              <a:rPr lang="fi-FI" sz="2400"/>
              <a:t> in Wilma.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400" err="1"/>
              <a:t>Usually</a:t>
            </a:r>
            <a:r>
              <a:rPr lang="fi-FI" sz="2400"/>
              <a:t> 1-2 </a:t>
            </a:r>
            <a:r>
              <a:rPr lang="fi-FI" sz="2400" err="1"/>
              <a:t>clubs</a:t>
            </a:r>
            <a:r>
              <a:rPr lang="fi-FI" sz="2400"/>
              <a:t> per </a:t>
            </a:r>
            <a:r>
              <a:rPr lang="fi-FI" sz="2400" err="1"/>
              <a:t>week</a:t>
            </a:r>
            <a:r>
              <a:rPr lang="fi-FI" sz="2400"/>
              <a:t> </a:t>
            </a:r>
            <a:r>
              <a:rPr lang="fi-FI" sz="2400" err="1"/>
              <a:t>after</a:t>
            </a:r>
            <a:r>
              <a:rPr lang="fi-FI" sz="2400"/>
              <a:t> </a:t>
            </a:r>
            <a:r>
              <a:rPr lang="fi-FI" sz="2400" err="1"/>
              <a:t>school</a:t>
            </a:r>
            <a:r>
              <a:rPr lang="fi-FI" sz="2400"/>
              <a:t> </a:t>
            </a:r>
            <a:r>
              <a:rPr lang="fi-FI" sz="2400" err="1"/>
              <a:t>hours</a:t>
            </a:r>
            <a:r>
              <a:rPr lang="fi-FI" sz="2400"/>
              <a:t>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1274BFB-68BC-D394-DBB4-9A6456CF62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3" r="8603" b="1"/>
          <a:stretch/>
        </p:blipFill>
        <p:spPr>
          <a:xfrm>
            <a:off x="831934" y="690001"/>
            <a:ext cx="3220113" cy="5489125"/>
          </a:xfrm>
          <a:prstGeom prst="rect">
            <a:avLst/>
          </a:prstGeom>
          <a:noFill/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BF1DB45-65E8-DD5D-FD23-95FC269BBE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0600" y="5865548"/>
            <a:ext cx="4978831" cy="38285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FA47D-B296-1DCA-239E-7EF3BFF48C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5433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urennus lasi ja kysymys merkki">
            <a:extLst>
              <a:ext uri="{FF2B5EF4-FFF2-40B4-BE49-F238E27FC236}">
                <a16:creationId xmlns:a16="http://schemas.microsoft.com/office/drawing/2014/main" id="{9C392DE4-F0F4-6C65-B828-5F90B8BD78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12" r="31563"/>
          <a:stretch/>
        </p:blipFill>
        <p:spPr>
          <a:xfrm>
            <a:off x="8443686" y="646458"/>
            <a:ext cx="3242277" cy="548912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94363-93D2-E73D-06B1-2EFB05D1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0" y="427784"/>
            <a:ext cx="8432700" cy="999460"/>
          </a:xfrm>
        </p:spPr>
        <p:txBody>
          <a:bodyPr anchor="t">
            <a:normAutofit fontScale="90000"/>
          </a:bodyPr>
          <a:lstStyle/>
          <a:p>
            <a:r>
              <a:rPr lang="fi-FI" sz="3600" err="1">
                <a:latin typeface="Segoe UI"/>
                <a:cs typeface="Segoe UI"/>
              </a:rPr>
              <a:t>Matters</a:t>
            </a:r>
            <a:r>
              <a:rPr lang="fi-FI" sz="3600">
                <a:latin typeface="Segoe UI"/>
                <a:cs typeface="Segoe UI"/>
              </a:rPr>
              <a:t> to </a:t>
            </a:r>
            <a:r>
              <a:rPr lang="fi-FI" sz="3600" err="1">
                <a:latin typeface="Segoe UI"/>
                <a:cs typeface="Segoe UI"/>
              </a:rPr>
              <a:t>consider</a:t>
            </a:r>
            <a:r>
              <a:rPr lang="fi-FI" sz="3600">
                <a:latin typeface="Segoe UI"/>
                <a:cs typeface="Segoe UI"/>
              </a:rPr>
              <a:t> </a:t>
            </a:r>
            <a:r>
              <a:rPr lang="fi-FI" sz="3600" err="1">
                <a:latin typeface="Segoe UI"/>
                <a:cs typeface="Segoe UI"/>
              </a:rPr>
              <a:t>when</a:t>
            </a:r>
            <a:r>
              <a:rPr lang="fi-FI" sz="3600">
                <a:latin typeface="Segoe UI"/>
                <a:cs typeface="Segoe UI"/>
              </a:rPr>
              <a:t> </a:t>
            </a:r>
            <a:r>
              <a:rPr lang="fi-FI" sz="3600" err="1">
                <a:latin typeface="Segoe UI"/>
                <a:cs typeface="Segoe UI"/>
              </a:rPr>
              <a:t>applying</a:t>
            </a:r>
            <a:r>
              <a:rPr lang="fi-FI" sz="3600">
                <a:latin typeface="Segoe UI"/>
                <a:cs typeface="Segoe UI"/>
              </a:rPr>
              <a:t> to OIS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EB543-D2F5-9FD0-4295-80AF1A46A9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4602" y="1121229"/>
            <a:ext cx="6948055" cy="46392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i-FI" sz="2000" b="1" spc="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spc="0">
                <a:latin typeface="Segoe UI"/>
                <a:cs typeface="Segoe UI"/>
              </a:rPr>
              <a:t>How </a:t>
            </a:r>
            <a:r>
              <a:rPr lang="fi-FI" sz="2000" b="1" spc="0" err="1">
                <a:latin typeface="Segoe UI"/>
                <a:cs typeface="Segoe UI"/>
              </a:rPr>
              <a:t>will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our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family’s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daily</a:t>
            </a:r>
            <a:r>
              <a:rPr lang="fi-FI" sz="2000" b="1" spc="0">
                <a:latin typeface="Segoe UI"/>
                <a:cs typeface="Segoe UI"/>
              </a:rPr>
              <a:t> life look </a:t>
            </a:r>
            <a:r>
              <a:rPr lang="fi-FI" sz="2000" b="1" spc="0" err="1">
                <a:latin typeface="Segoe UI"/>
                <a:cs typeface="Segoe UI"/>
              </a:rPr>
              <a:t>like</a:t>
            </a:r>
            <a:r>
              <a:rPr lang="fi-FI" sz="2000" b="1" spc="0">
                <a:latin typeface="Segoe UI"/>
                <a:cs typeface="Segoe UI"/>
              </a:rPr>
              <a:t> in </a:t>
            </a:r>
            <a:r>
              <a:rPr lang="fi-FI" sz="2000" b="1" spc="0" err="1">
                <a:latin typeface="Segoe UI"/>
                <a:cs typeface="Segoe UI"/>
              </a:rPr>
              <a:t>practice</a:t>
            </a:r>
            <a:r>
              <a:rPr lang="fi-FI" sz="2000" b="1" spc="0">
                <a:latin typeface="Segoe UI"/>
                <a:cs typeface="Segoe UI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>
                <a:latin typeface="Segoe UI"/>
                <a:cs typeface="Segoe UI"/>
              </a:rPr>
              <a:t>How </a:t>
            </a:r>
            <a:r>
              <a:rPr lang="fi-FI" sz="2000" err="1">
                <a:latin typeface="Segoe UI"/>
                <a:cs typeface="Segoe UI"/>
              </a:rPr>
              <a:t>does</a:t>
            </a:r>
            <a:r>
              <a:rPr lang="fi-FI" sz="2000">
                <a:latin typeface="Segoe UI"/>
                <a:cs typeface="Segoe UI"/>
              </a:rPr>
              <a:t> my </a:t>
            </a:r>
            <a:r>
              <a:rPr lang="fi-FI" sz="2000" err="1">
                <a:latin typeface="Segoe UI"/>
                <a:cs typeface="Segoe UI"/>
              </a:rPr>
              <a:t>child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commute</a:t>
            </a:r>
            <a:r>
              <a:rPr lang="fi-FI" sz="2000">
                <a:latin typeface="Segoe UI"/>
                <a:cs typeface="Segoe UI"/>
              </a:rPr>
              <a:t> to </a:t>
            </a:r>
            <a:r>
              <a:rPr lang="fi-FI" sz="2000" err="1">
                <a:latin typeface="Segoe UI"/>
                <a:cs typeface="Segoe UI"/>
              </a:rPr>
              <a:t>school</a:t>
            </a:r>
            <a:r>
              <a:rPr lang="fi-FI" sz="2000">
                <a:latin typeface="Segoe UI"/>
                <a:cs typeface="Segoe UI"/>
              </a:rPr>
              <a:t> and home?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>
                <a:latin typeface="Segoe UI"/>
                <a:cs typeface="Segoe UI"/>
              </a:rPr>
              <a:t>How </a:t>
            </a:r>
            <a:r>
              <a:rPr lang="fi-FI" sz="2000" err="1">
                <a:latin typeface="Segoe UI"/>
                <a:cs typeface="Segoe UI"/>
              </a:rPr>
              <a:t>much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time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does</a:t>
            </a:r>
            <a:r>
              <a:rPr lang="fi-FI" sz="2000">
                <a:latin typeface="Segoe UI"/>
                <a:cs typeface="Segoe UI"/>
              </a:rPr>
              <a:t> my </a:t>
            </a:r>
            <a:r>
              <a:rPr lang="fi-FI" sz="2000" err="1">
                <a:latin typeface="Segoe UI"/>
                <a:cs typeface="Segoe UI"/>
              </a:rPr>
              <a:t>child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or</a:t>
            </a:r>
            <a:r>
              <a:rPr lang="fi-FI" sz="2000">
                <a:latin typeface="Segoe UI"/>
                <a:cs typeface="Segoe UI"/>
              </a:rPr>
              <a:t> I </a:t>
            </a:r>
            <a:r>
              <a:rPr lang="fi-FI" sz="2000" err="1">
                <a:latin typeface="Segoe UI"/>
                <a:cs typeface="Segoe UI"/>
              </a:rPr>
              <a:t>need</a:t>
            </a:r>
            <a:r>
              <a:rPr lang="fi-FI" sz="2000">
                <a:latin typeface="Segoe UI"/>
                <a:cs typeface="Segoe UI"/>
              </a:rPr>
              <a:t> to </a:t>
            </a:r>
            <a:r>
              <a:rPr lang="fi-FI" sz="2000" err="1">
                <a:latin typeface="Segoe UI"/>
                <a:cs typeface="Segoe UI"/>
              </a:rPr>
              <a:t>spend</a:t>
            </a:r>
            <a:r>
              <a:rPr lang="fi-FI" sz="2000">
                <a:latin typeface="Segoe UI"/>
                <a:cs typeface="Segoe UI"/>
              </a:rPr>
              <a:t> on </a:t>
            </a:r>
            <a:r>
              <a:rPr lang="fi-FI" sz="2000" err="1">
                <a:latin typeface="Segoe UI"/>
                <a:cs typeface="Segoe UI"/>
              </a:rPr>
              <a:t>commuting</a:t>
            </a:r>
            <a:r>
              <a:rPr lang="fi-FI" sz="2000">
                <a:latin typeface="Segoe UI"/>
                <a:cs typeface="Segoe UI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>
                <a:latin typeface="Segoe UI"/>
                <a:cs typeface="Segoe UI"/>
              </a:rPr>
              <a:t>How </a:t>
            </a:r>
            <a:r>
              <a:rPr lang="fi-FI" sz="2000" err="1">
                <a:latin typeface="Segoe UI"/>
                <a:cs typeface="Segoe UI"/>
              </a:rPr>
              <a:t>much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time</a:t>
            </a:r>
            <a:r>
              <a:rPr lang="fi-FI" sz="2000">
                <a:latin typeface="Segoe UI"/>
                <a:cs typeface="Segoe UI"/>
              </a:rPr>
              <a:t> is </a:t>
            </a:r>
            <a:r>
              <a:rPr lang="fi-FI" sz="2000" err="1">
                <a:latin typeface="Segoe UI"/>
                <a:cs typeface="Segoe UI"/>
              </a:rPr>
              <a:t>left</a:t>
            </a:r>
            <a:r>
              <a:rPr lang="fi-FI" sz="2000">
                <a:latin typeface="Segoe UI"/>
                <a:cs typeface="Segoe UI"/>
              </a:rPr>
              <a:t> for </a:t>
            </a:r>
            <a:r>
              <a:rPr lang="fi-FI" sz="2000" err="1">
                <a:latin typeface="Segoe UI"/>
                <a:cs typeface="Segoe UI"/>
              </a:rPr>
              <a:t>homework</a:t>
            </a:r>
            <a:r>
              <a:rPr lang="fi-FI" sz="2000">
                <a:latin typeface="Segoe UI"/>
                <a:cs typeface="Segoe UI"/>
              </a:rPr>
              <a:t>, </a:t>
            </a:r>
            <a:r>
              <a:rPr lang="fi-FI" sz="2000" err="1">
                <a:latin typeface="Segoe UI"/>
                <a:cs typeface="Segoe UI"/>
              </a:rPr>
              <a:t>hobbies</a:t>
            </a:r>
            <a:r>
              <a:rPr lang="fi-FI" sz="2000">
                <a:latin typeface="Segoe UI"/>
                <a:cs typeface="Segoe UI"/>
              </a:rPr>
              <a:t>, </a:t>
            </a:r>
            <a:r>
              <a:rPr lang="fi-FI" sz="2000" err="1">
                <a:latin typeface="Segoe UI"/>
                <a:cs typeface="Segoe UI"/>
              </a:rPr>
              <a:t>friends</a:t>
            </a:r>
            <a:r>
              <a:rPr lang="fi-FI" sz="2000">
                <a:latin typeface="Segoe UI"/>
                <a:cs typeface="Segoe UI"/>
              </a:rPr>
              <a:t> and </a:t>
            </a:r>
            <a:r>
              <a:rPr lang="fi-FI" sz="2000" err="1">
                <a:latin typeface="Segoe UI"/>
                <a:cs typeface="Segoe UI"/>
              </a:rPr>
              <a:t>relaxing</a:t>
            </a:r>
            <a:r>
              <a:rPr lang="fi-FI" sz="2000">
                <a:latin typeface="Segoe UI"/>
                <a:cs typeface="Segoe UI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>
                <a:latin typeface="Segoe UI"/>
                <a:cs typeface="Segoe UI"/>
              </a:rPr>
              <a:t>How </a:t>
            </a:r>
            <a:r>
              <a:rPr lang="fi-FI" sz="2000" err="1">
                <a:latin typeface="Segoe UI"/>
                <a:cs typeface="Segoe UI"/>
              </a:rPr>
              <a:t>much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time</a:t>
            </a:r>
            <a:r>
              <a:rPr lang="fi-FI" sz="2000">
                <a:latin typeface="Segoe UI"/>
                <a:cs typeface="Segoe UI"/>
              </a:rPr>
              <a:t> </a:t>
            </a:r>
            <a:r>
              <a:rPr lang="fi-FI" sz="2000" err="1">
                <a:latin typeface="Segoe UI"/>
                <a:cs typeface="Segoe UI"/>
              </a:rPr>
              <a:t>do</a:t>
            </a:r>
            <a:r>
              <a:rPr lang="fi-FI" sz="2000">
                <a:latin typeface="Segoe UI"/>
                <a:cs typeface="Segoe UI"/>
              </a:rPr>
              <a:t> I </a:t>
            </a:r>
            <a:r>
              <a:rPr lang="fi-FI" sz="2000" err="1">
                <a:latin typeface="Segoe UI"/>
                <a:cs typeface="Segoe UI"/>
              </a:rPr>
              <a:t>have</a:t>
            </a:r>
            <a:r>
              <a:rPr lang="fi-FI" sz="2000">
                <a:latin typeface="Segoe UI"/>
                <a:cs typeface="Segoe UI"/>
              </a:rPr>
              <a:t> to </a:t>
            </a:r>
            <a:r>
              <a:rPr lang="fi-FI" sz="2000" err="1">
                <a:latin typeface="Segoe UI"/>
                <a:cs typeface="Segoe UI"/>
              </a:rPr>
              <a:t>support</a:t>
            </a:r>
            <a:r>
              <a:rPr lang="fi-FI" sz="2000">
                <a:latin typeface="Segoe UI"/>
                <a:cs typeface="Segoe UI"/>
              </a:rPr>
              <a:t> my </a:t>
            </a:r>
            <a:r>
              <a:rPr lang="fi-FI" sz="2000" err="1">
                <a:latin typeface="Segoe UI"/>
                <a:cs typeface="Segoe UI"/>
              </a:rPr>
              <a:t>child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with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their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daily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reading</a:t>
            </a:r>
            <a:r>
              <a:rPr lang="fi-FI" sz="2000">
                <a:latin typeface="Segoe UI"/>
                <a:cs typeface="Segoe UI"/>
              </a:rPr>
              <a:t> and </a:t>
            </a:r>
            <a:r>
              <a:rPr lang="fi-FI" sz="2000" err="1">
                <a:latin typeface="Segoe UI"/>
                <a:cs typeface="Segoe UI"/>
              </a:rPr>
              <a:t>homework</a:t>
            </a:r>
            <a:r>
              <a:rPr lang="fi-FI" sz="2000">
                <a:latin typeface="Segoe UI"/>
                <a:cs typeface="Segoe UI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err="1">
                <a:latin typeface="Segoe UI"/>
                <a:cs typeface="Segoe UI"/>
              </a:rPr>
              <a:t>What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will</a:t>
            </a:r>
            <a:r>
              <a:rPr lang="fi-FI" sz="2000">
                <a:latin typeface="Segoe UI"/>
                <a:cs typeface="Segoe UI"/>
              </a:rPr>
              <a:t> my </a:t>
            </a:r>
            <a:r>
              <a:rPr lang="fi-FI" sz="2000" err="1">
                <a:latin typeface="Segoe UI"/>
                <a:cs typeface="Segoe UI"/>
              </a:rPr>
              <a:t>child’s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network</a:t>
            </a:r>
            <a:r>
              <a:rPr lang="fi-FI" sz="2000">
                <a:latin typeface="Segoe UI"/>
                <a:cs typeface="Segoe UI"/>
              </a:rPr>
              <a:t> look </a:t>
            </a:r>
            <a:r>
              <a:rPr lang="fi-FI" sz="2000" err="1">
                <a:latin typeface="Segoe UI"/>
                <a:cs typeface="Segoe UI"/>
              </a:rPr>
              <a:t>like</a:t>
            </a:r>
            <a:r>
              <a:rPr lang="fi-FI" sz="2000">
                <a:latin typeface="Segoe UI"/>
                <a:cs typeface="Segoe UI"/>
              </a:rPr>
              <a:t>? </a:t>
            </a:r>
            <a:r>
              <a:rPr lang="fi-FI" sz="2000" err="1">
                <a:latin typeface="Segoe UI"/>
                <a:cs typeface="Segoe UI"/>
              </a:rPr>
              <a:t>Will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their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friends</a:t>
            </a:r>
            <a:r>
              <a:rPr lang="fi-FI" sz="2000">
                <a:latin typeface="Segoe UI"/>
                <a:cs typeface="Segoe UI"/>
              </a:rPr>
              <a:t> live </a:t>
            </a:r>
            <a:r>
              <a:rPr lang="fi-FI" sz="2000" err="1">
                <a:latin typeface="Segoe UI"/>
                <a:cs typeface="Segoe UI"/>
              </a:rPr>
              <a:t>close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by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or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somewhere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else</a:t>
            </a:r>
            <a:r>
              <a:rPr lang="fi-FI" sz="2000">
                <a:latin typeface="Segoe UI"/>
                <a:cs typeface="Segoe UI"/>
              </a:rPr>
              <a:t>?</a:t>
            </a:r>
          </a:p>
          <a:p>
            <a:pPr lvl="1"/>
            <a:endParaRPr lang="fi-FI" sz="120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04E20E-3BA2-CA22-5264-09505D1FE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8289" y="5865548"/>
            <a:ext cx="4996891" cy="38285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0BFF2-FDAA-0EAB-660F-31AE5CE86D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4628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urennus lasi ja kysymys merkki">
            <a:extLst>
              <a:ext uri="{FF2B5EF4-FFF2-40B4-BE49-F238E27FC236}">
                <a16:creationId xmlns:a16="http://schemas.microsoft.com/office/drawing/2014/main" id="{9C392DE4-F0F4-6C65-B828-5F90B8BD78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12" r="31563"/>
          <a:stretch/>
        </p:blipFill>
        <p:spPr>
          <a:xfrm>
            <a:off x="8443686" y="646458"/>
            <a:ext cx="3242277" cy="548912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94363-93D2-E73D-06B1-2EFB05D1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0" y="393260"/>
            <a:ext cx="8432700" cy="999460"/>
          </a:xfrm>
        </p:spPr>
        <p:txBody>
          <a:bodyPr anchor="t">
            <a:normAutofit fontScale="90000"/>
          </a:bodyPr>
          <a:lstStyle/>
          <a:p>
            <a:r>
              <a:rPr lang="fi-FI" sz="3600" err="1">
                <a:latin typeface="Segoe UI"/>
                <a:cs typeface="Segoe UI"/>
              </a:rPr>
              <a:t>Matters</a:t>
            </a:r>
            <a:r>
              <a:rPr lang="fi-FI" sz="3600">
                <a:latin typeface="Segoe UI"/>
                <a:cs typeface="Segoe UI"/>
              </a:rPr>
              <a:t> to </a:t>
            </a:r>
            <a:r>
              <a:rPr lang="fi-FI" sz="3600" err="1">
                <a:latin typeface="Segoe UI"/>
                <a:cs typeface="Segoe UI"/>
              </a:rPr>
              <a:t>consider</a:t>
            </a:r>
            <a:r>
              <a:rPr lang="fi-FI" sz="3600">
                <a:latin typeface="Segoe UI"/>
                <a:cs typeface="Segoe UI"/>
              </a:rPr>
              <a:t> </a:t>
            </a:r>
            <a:r>
              <a:rPr lang="fi-FI" sz="3600" err="1">
                <a:latin typeface="Segoe UI"/>
                <a:cs typeface="Segoe UI"/>
              </a:rPr>
              <a:t>when</a:t>
            </a:r>
            <a:r>
              <a:rPr lang="fi-FI" sz="3600">
                <a:latin typeface="Segoe UI"/>
                <a:cs typeface="Segoe UI"/>
              </a:rPr>
              <a:t> </a:t>
            </a:r>
            <a:r>
              <a:rPr lang="fi-FI" sz="3600" err="1">
                <a:latin typeface="Segoe UI"/>
                <a:cs typeface="Segoe UI"/>
              </a:rPr>
              <a:t>applying</a:t>
            </a:r>
            <a:r>
              <a:rPr lang="fi-FI" sz="3600">
                <a:latin typeface="Segoe UI"/>
                <a:cs typeface="Segoe UI"/>
              </a:rPr>
              <a:t> to OIS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EB543-D2F5-9FD0-4295-80AF1A46A9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4602" y="1121229"/>
            <a:ext cx="6948055" cy="46392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spc="0" err="1">
                <a:latin typeface="Segoe UI"/>
                <a:cs typeface="Segoe UI"/>
              </a:rPr>
              <a:t>What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can</a:t>
            </a:r>
            <a:r>
              <a:rPr lang="fi-FI" sz="2000" b="1" spc="0">
                <a:latin typeface="Segoe UI"/>
                <a:cs typeface="Segoe UI"/>
              </a:rPr>
              <a:t> I </a:t>
            </a:r>
            <a:r>
              <a:rPr lang="fi-FI" sz="2000" b="1" spc="0" err="1">
                <a:latin typeface="Segoe UI"/>
                <a:cs typeface="Segoe UI"/>
              </a:rPr>
              <a:t>do</a:t>
            </a:r>
            <a:r>
              <a:rPr lang="fi-FI" sz="2000" b="1" spc="0">
                <a:latin typeface="Segoe UI"/>
                <a:cs typeface="Segoe UI"/>
              </a:rPr>
              <a:t> to help my </a:t>
            </a:r>
            <a:r>
              <a:rPr lang="fi-FI" sz="2000" b="1" spc="0" err="1">
                <a:latin typeface="Segoe UI"/>
                <a:cs typeface="Segoe UI"/>
              </a:rPr>
              <a:t>child</a:t>
            </a:r>
            <a:r>
              <a:rPr lang="fi-FI" sz="2000" b="1" spc="0">
                <a:latin typeface="Segoe UI"/>
                <a:cs typeface="Segoe UI"/>
              </a:rPr>
              <a:t> in </a:t>
            </a:r>
            <a:r>
              <a:rPr lang="fi-FI" sz="2000" b="1" spc="0" err="1">
                <a:latin typeface="Segoe UI"/>
                <a:cs typeface="Segoe UI"/>
              </a:rPr>
              <a:t>gaining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more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independence</a:t>
            </a:r>
            <a:r>
              <a:rPr lang="fi-FI" sz="2000" b="1" spc="0">
                <a:latin typeface="Segoe UI"/>
                <a:cs typeface="Segoe UI"/>
              </a:rPr>
              <a:t> as a </a:t>
            </a:r>
            <a:r>
              <a:rPr lang="fi-FI" sz="2000" b="1" spc="0" err="1">
                <a:latin typeface="Segoe UI"/>
                <a:cs typeface="Segoe UI"/>
              </a:rPr>
              <a:t>school</a:t>
            </a:r>
            <a:r>
              <a:rPr lang="fi-FI" sz="2000" b="1" spc="0">
                <a:latin typeface="Segoe UI"/>
                <a:cs typeface="Segoe UI"/>
              </a:rPr>
              <a:t> </a:t>
            </a:r>
            <a:r>
              <a:rPr lang="fi-FI" sz="2000" b="1" spc="0" err="1">
                <a:latin typeface="Segoe UI"/>
                <a:cs typeface="Segoe UI"/>
              </a:rPr>
              <a:t>child</a:t>
            </a:r>
            <a:r>
              <a:rPr lang="fi-FI" sz="2000" b="1" spc="0">
                <a:latin typeface="Segoe UI"/>
                <a:cs typeface="Segoe UI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err="1">
                <a:latin typeface="Segoe UI"/>
                <a:cs typeface="Segoe UI"/>
              </a:rPr>
              <a:t>Practice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the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journey</a:t>
            </a:r>
            <a:r>
              <a:rPr lang="fi-FI" sz="2000">
                <a:latin typeface="Segoe UI"/>
                <a:cs typeface="Segoe UI"/>
              </a:rPr>
              <a:t> to </a:t>
            </a:r>
            <a:r>
              <a:rPr lang="fi-FI" sz="2000" err="1">
                <a:latin typeface="Segoe UI"/>
                <a:cs typeface="Segoe UI"/>
              </a:rPr>
              <a:t>school</a:t>
            </a:r>
            <a:r>
              <a:rPr lang="fi-FI" sz="2000">
                <a:latin typeface="Segoe UI"/>
                <a:cs typeface="Segoe UI"/>
              </a:rPr>
              <a:t> and home </a:t>
            </a:r>
            <a:r>
              <a:rPr lang="fi-FI" sz="2000" err="1">
                <a:latin typeface="Segoe UI"/>
                <a:cs typeface="Segoe UI"/>
              </a:rPr>
              <a:t>first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together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then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alone</a:t>
            </a:r>
            <a:r>
              <a:rPr lang="fi-FI" sz="2000">
                <a:latin typeface="Segoe UI"/>
                <a:cs typeface="Segoe UI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err="1">
                <a:latin typeface="Segoe UI"/>
                <a:cs typeface="Segoe UI"/>
              </a:rPr>
              <a:t>Let</a:t>
            </a:r>
            <a:r>
              <a:rPr lang="fi-FI" sz="2000">
                <a:latin typeface="Segoe UI"/>
                <a:cs typeface="Segoe UI"/>
              </a:rPr>
              <a:t> my </a:t>
            </a:r>
            <a:r>
              <a:rPr lang="fi-FI" sz="2000" err="1">
                <a:latin typeface="Segoe UI"/>
                <a:cs typeface="Segoe UI"/>
              </a:rPr>
              <a:t>child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do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chores</a:t>
            </a:r>
            <a:r>
              <a:rPr lang="fi-FI" sz="2000">
                <a:latin typeface="Segoe UI"/>
                <a:cs typeface="Segoe UI"/>
              </a:rPr>
              <a:t> and </a:t>
            </a:r>
            <a:r>
              <a:rPr lang="fi-FI" sz="2000" err="1">
                <a:latin typeface="Segoe UI"/>
                <a:cs typeface="Segoe UI"/>
              </a:rPr>
              <a:t>tasks</a:t>
            </a:r>
            <a:r>
              <a:rPr lang="fi-FI" sz="2000">
                <a:latin typeface="Segoe UI"/>
                <a:cs typeface="Segoe UI"/>
              </a:rPr>
              <a:t> as </a:t>
            </a:r>
            <a:r>
              <a:rPr lang="fi-FI" sz="2000" err="1">
                <a:latin typeface="Segoe UI"/>
                <a:cs typeface="Segoe UI"/>
              </a:rPr>
              <a:t>independently</a:t>
            </a:r>
            <a:r>
              <a:rPr lang="fi-FI" sz="2000">
                <a:latin typeface="Segoe UI"/>
                <a:cs typeface="Segoe UI"/>
              </a:rPr>
              <a:t> as </a:t>
            </a:r>
            <a:r>
              <a:rPr lang="fi-FI" sz="2000" err="1">
                <a:latin typeface="Segoe UI"/>
                <a:cs typeface="Segoe UI"/>
              </a:rPr>
              <a:t>possible</a:t>
            </a:r>
            <a:r>
              <a:rPr lang="fi-FI" sz="2000">
                <a:latin typeface="Segoe UI"/>
                <a:cs typeface="Segoe UI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b="1" spc="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spc="0">
                <a:latin typeface="Segoe UI"/>
                <a:cs typeface="Segoe UI"/>
              </a:rPr>
              <a:t>How </a:t>
            </a:r>
            <a:r>
              <a:rPr lang="fi-FI" sz="2000" b="1" spc="0" err="1">
                <a:latin typeface="Segoe UI"/>
                <a:cs typeface="Segoe UI"/>
              </a:rPr>
              <a:t>will</a:t>
            </a:r>
            <a:r>
              <a:rPr lang="fi-FI" sz="2000" b="1" spc="0">
                <a:latin typeface="Segoe UI"/>
                <a:cs typeface="Segoe UI"/>
              </a:rPr>
              <a:t> my </a:t>
            </a:r>
            <a:r>
              <a:rPr lang="fi-FI" sz="2000" b="1" spc="0" err="1">
                <a:latin typeface="Segoe UI"/>
                <a:cs typeface="Segoe UI"/>
              </a:rPr>
              <a:t>child’s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Finnish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skills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develop</a:t>
            </a:r>
            <a:r>
              <a:rPr lang="fi-FI" sz="2000" b="1" spc="0">
                <a:latin typeface="Segoe UI"/>
                <a:cs typeface="Segoe UI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err="1">
                <a:latin typeface="Segoe UI"/>
                <a:cs typeface="Segoe UI"/>
              </a:rPr>
              <a:t>What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study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options</a:t>
            </a:r>
            <a:r>
              <a:rPr lang="fi-FI" sz="2000">
                <a:latin typeface="Segoe UI"/>
                <a:cs typeface="Segoe UI"/>
              </a:rPr>
              <a:t> my </a:t>
            </a:r>
            <a:r>
              <a:rPr lang="fi-FI" sz="2000" err="1">
                <a:latin typeface="Segoe UI"/>
                <a:cs typeface="Segoe UI"/>
              </a:rPr>
              <a:t>child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will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have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after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gr</a:t>
            </a:r>
            <a:r>
              <a:rPr lang="fi-FI" sz="2000">
                <a:latin typeface="Segoe UI"/>
                <a:cs typeface="Segoe UI"/>
              </a:rPr>
              <a:t> 9 in Finland </a:t>
            </a:r>
            <a:r>
              <a:rPr lang="fi-FI" sz="2000" err="1">
                <a:latin typeface="Segoe UI"/>
                <a:cs typeface="Segoe UI"/>
              </a:rPr>
              <a:t>if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their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Finnish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skills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are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not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adequate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enough</a:t>
            </a:r>
            <a:r>
              <a:rPr lang="fi-FI" sz="2000">
                <a:latin typeface="Segoe UI"/>
                <a:cs typeface="Segoe UI"/>
              </a:rPr>
              <a:t> for </a:t>
            </a:r>
            <a:r>
              <a:rPr lang="fi-FI" sz="2000" err="1">
                <a:latin typeface="Segoe UI"/>
                <a:cs typeface="Segoe UI"/>
              </a:rPr>
              <a:t>Finnish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high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schools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or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vocational</a:t>
            </a:r>
            <a:r>
              <a:rPr lang="fi-FI" sz="2000">
                <a:latin typeface="Segoe UI"/>
                <a:cs typeface="Segoe UI"/>
              </a:rPr>
              <a:t> </a:t>
            </a:r>
            <a:r>
              <a:rPr lang="fi-FI" sz="2000" err="1">
                <a:latin typeface="Segoe UI"/>
                <a:cs typeface="Segoe UI"/>
              </a:rPr>
              <a:t>schools</a:t>
            </a:r>
            <a:r>
              <a:rPr lang="fi-FI" sz="2000">
                <a:latin typeface="Segoe UI"/>
                <a:cs typeface="Segoe UI"/>
              </a:rPr>
              <a:t>?</a:t>
            </a:r>
          </a:p>
          <a:p>
            <a:pPr lvl="1"/>
            <a:endParaRPr lang="fi-FI" sz="200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spc="0">
                <a:latin typeface="Segoe UI"/>
                <a:cs typeface="Segoe UI"/>
              </a:rPr>
              <a:t>How </a:t>
            </a:r>
            <a:r>
              <a:rPr lang="fi-FI" sz="2000" b="1" spc="0" err="1">
                <a:latin typeface="Segoe UI"/>
                <a:cs typeface="Segoe UI"/>
              </a:rPr>
              <a:t>will</a:t>
            </a:r>
            <a:r>
              <a:rPr lang="fi-FI" sz="2000" b="1" spc="0">
                <a:latin typeface="Segoe UI"/>
                <a:cs typeface="Segoe UI"/>
              </a:rPr>
              <a:t> my </a:t>
            </a:r>
            <a:r>
              <a:rPr lang="fi-FI" sz="2000" b="1" spc="0" err="1">
                <a:latin typeface="Segoe UI"/>
                <a:cs typeface="Segoe UI"/>
              </a:rPr>
              <a:t>child’s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mother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tongue</a:t>
            </a:r>
            <a:r>
              <a:rPr lang="fi-FI" sz="2000" b="1" spc="0">
                <a:latin typeface="Segoe UI"/>
                <a:cs typeface="Segoe UI"/>
              </a:rPr>
              <a:t> </a:t>
            </a:r>
            <a:r>
              <a:rPr lang="fi-FI" sz="2000" b="1" spc="0" err="1">
                <a:latin typeface="Segoe UI"/>
                <a:cs typeface="Segoe UI"/>
              </a:rPr>
              <a:t>skills</a:t>
            </a:r>
            <a:r>
              <a:rPr lang="fi-FI" sz="2000" b="1" spc="0">
                <a:latin typeface="Segoe UI"/>
                <a:cs typeface="Segoe UI"/>
              </a:rPr>
              <a:t> (</a:t>
            </a:r>
            <a:r>
              <a:rPr lang="fi-FI" sz="2000" b="1" spc="0" err="1">
                <a:latin typeface="Segoe UI"/>
                <a:cs typeface="Segoe UI"/>
              </a:rPr>
              <a:t>incl</a:t>
            </a:r>
            <a:r>
              <a:rPr lang="fi-FI" sz="2000" b="1" spc="0">
                <a:latin typeface="Segoe UI"/>
                <a:cs typeface="Segoe UI"/>
              </a:rPr>
              <a:t>. </a:t>
            </a:r>
            <a:r>
              <a:rPr lang="fi-FI" sz="2000" b="1" spc="0" err="1">
                <a:latin typeface="Segoe UI"/>
                <a:cs typeface="Segoe UI"/>
              </a:rPr>
              <a:t>Finnish</a:t>
            </a:r>
            <a:r>
              <a:rPr lang="fi-FI" sz="2000" b="1" spc="0">
                <a:latin typeface="Segoe UI"/>
                <a:cs typeface="Segoe UI"/>
              </a:rPr>
              <a:t>) </a:t>
            </a:r>
            <a:r>
              <a:rPr lang="fi-FI" sz="2000" b="1" spc="0" err="1">
                <a:latin typeface="Segoe UI"/>
                <a:cs typeface="Segoe UI"/>
              </a:rPr>
              <a:t>develop</a:t>
            </a:r>
            <a:r>
              <a:rPr lang="fi-FI" sz="2000" b="1" spc="0">
                <a:latin typeface="Segoe UI"/>
                <a:cs typeface="Segoe UI"/>
              </a:rPr>
              <a:t>?</a:t>
            </a:r>
          </a:p>
          <a:p>
            <a:pPr lvl="1"/>
            <a:endParaRPr lang="fi-FI" sz="160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04E20E-3BA2-CA22-5264-09505D1FE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8289" y="5865548"/>
            <a:ext cx="4996891" cy="38285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0BFF2-FDAA-0EAB-660F-31AE5CE86D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3847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8B63534-33C5-C86D-923A-C5083B4CA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r="4097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108CEF-ED2F-915A-52FE-479DF3BD4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rmAutofit/>
          </a:bodyPr>
          <a:lstStyle/>
          <a:p>
            <a:r>
              <a:rPr lang="fi-FI" err="1"/>
              <a:t>Thank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for </a:t>
            </a:r>
            <a:r>
              <a:rPr lang="fi-FI" err="1"/>
              <a:t>your</a:t>
            </a:r>
            <a:r>
              <a:rPr lang="fi-FI"/>
              <a:t> </a:t>
            </a:r>
            <a:r>
              <a:rPr lang="fi-FI" err="1"/>
              <a:t>interest</a:t>
            </a:r>
            <a:r>
              <a:rPr lang="fi-FI"/>
              <a:t>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D6047-897A-F01B-85F6-520F53B2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3606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5ED38D-3310-7480-D560-0BE7035F49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1. General info about 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    Oulu International School (OIS)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E6FD9CD-3032-12A3-BA22-3D9C92D7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115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04B88-160B-A39A-7F7F-A893B6058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532" y="480125"/>
            <a:ext cx="9932894" cy="828823"/>
          </a:xfrm>
        </p:spPr>
        <p:txBody>
          <a:bodyPr/>
          <a:lstStyle/>
          <a:p>
            <a:r>
              <a:rPr lang="fi-FI" err="1"/>
              <a:t>Our</a:t>
            </a:r>
            <a:r>
              <a:rPr lang="fi-FI"/>
              <a:t> School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6DA5F-CBCC-A239-C752-B2D6193CC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532" y="1649896"/>
            <a:ext cx="6668874" cy="39983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79070" indent="-179070" algn="l" rtl="0" fontAlgn="base">
              <a:buFont typeface="Arial" panose="020B0604020202020204" pitchFamily="34" charset="0"/>
              <a:buChar char="•"/>
            </a:pPr>
            <a:r>
              <a:rPr lang="en-US" sz="2100" b="0" i="0" u="none" strike="noStrike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Public multicultural school </a:t>
            </a:r>
            <a:r>
              <a:rPr lang="en-US" sz="2100" b="0" i="0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​</a:t>
            </a:r>
            <a:endParaRPr lang="fi-FI" dirty="0"/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en-US" sz="2100" spc="0" dirty="0">
                <a:solidFill>
                  <a:srgbClr val="000000"/>
                </a:solidFill>
                <a:latin typeface="Segoe UI"/>
                <a:cs typeface="Segoe UI"/>
              </a:rPr>
              <a:t>Grades 1-9</a:t>
            </a:r>
            <a:endParaRPr lang="en-US" sz="2100" b="0" i="0" spc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79070" indent="-179070" algn="l" rtl="0" fontAlgn="base">
              <a:buFont typeface="Arial" panose="020B0604020202020204" pitchFamily="34" charset="0"/>
              <a:buChar char="•"/>
            </a:pPr>
            <a:r>
              <a:rPr lang="en-US" sz="2100" b="0" i="0" u="none" strike="noStrike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Finnish </a:t>
            </a:r>
            <a:r>
              <a:rPr lang="en-US" sz="2100" spc="0" dirty="0">
                <a:solidFill>
                  <a:srgbClr val="000000"/>
                </a:solidFill>
                <a:latin typeface="Segoe UI"/>
                <a:cs typeface="Segoe UI"/>
              </a:rPr>
              <a:t>National</a:t>
            </a:r>
            <a:r>
              <a:rPr lang="en-US" sz="2100" b="0" i="0" u="none" strike="noStrike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 </a:t>
            </a:r>
            <a:r>
              <a:rPr lang="en-US" sz="2100" spc="0" dirty="0">
                <a:solidFill>
                  <a:srgbClr val="000000"/>
                </a:solidFill>
                <a:latin typeface="Segoe UI"/>
                <a:cs typeface="Segoe UI"/>
              </a:rPr>
              <a:t>Core</a:t>
            </a:r>
            <a:r>
              <a:rPr lang="en-US" sz="2100" b="0" i="0" u="none" strike="noStrike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 </a:t>
            </a:r>
            <a:r>
              <a:rPr lang="en-US" sz="2100" spc="0" dirty="0">
                <a:solidFill>
                  <a:srgbClr val="000000"/>
                </a:solidFill>
                <a:latin typeface="Segoe UI"/>
                <a:cs typeface="Segoe UI"/>
              </a:rPr>
              <a:t>Curriculum</a:t>
            </a:r>
            <a:r>
              <a:rPr lang="en-US" sz="2100" b="0" i="0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​</a:t>
            </a:r>
          </a:p>
          <a:p>
            <a:pPr marL="179070" indent="-179070" algn="l" rtl="0" fontAlgn="base">
              <a:buFont typeface="Arial" panose="020B0604020202020204" pitchFamily="34" charset="0"/>
              <a:buChar char="•"/>
            </a:pPr>
            <a:r>
              <a:rPr lang="en-US" sz="2100" b="0" i="0" u="none" strike="noStrike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Language of tuition English</a:t>
            </a:r>
            <a:r>
              <a:rPr lang="en-US" sz="2100" b="0" i="0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​</a:t>
            </a:r>
          </a:p>
          <a:p>
            <a:pPr marL="179070" indent="-179070" algn="l" rtl="0" fontAlgn="base">
              <a:buFont typeface="Arial" panose="020B0604020202020204" pitchFamily="34" charset="0"/>
              <a:buChar char="•"/>
            </a:pPr>
            <a:r>
              <a:rPr lang="en-US" sz="2100" b="0" i="0" u="none" strike="noStrike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CLIL school</a:t>
            </a:r>
            <a:r>
              <a:rPr lang="en-US" sz="2100" b="0" i="0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​; </a:t>
            </a:r>
            <a:r>
              <a:rPr lang="en-US" sz="2100" b="0" i="1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All teachers are language teachers</a:t>
            </a:r>
          </a:p>
          <a:p>
            <a:pPr marL="179070" indent="-179070" fontAlgn="base">
              <a:buFont typeface="Arial" panose="020B0604020202020204" pitchFamily="34" charset="0"/>
              <a:buChar char="•"/>
            </a:pPr>
            <a:r>
              <a:rPr lang="en-US" sz="2100" spc="0" dirty="0">
                <a:solidFill>
                  <a:srgbClr val="000000"/>
                </a:solidFill>
                <a:latin typeface="Segoe UI"/>
                <a:cs typeface="Segoe UI"/>
              </a:rPr>
              <a:t>431</a:t>
            </a:r>
            <a:r>
              <a:rPr lang="en-US" sz="2100" b="0" i="0" u="none" strike="noStrike" spc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 students from more than 42 countries with over 37 different languages </a:t>
            </a:r>
            <a:endParaRPr lang="en-US" sz="2100" spc="0" dirty="0">
              <a:solidFill>
                <a:srgbClr val="000000"/>
              </a:solidFill>
              <a:latin typeface="Segoe UI"/>
              <a:cs typeface="Segoe UI"/>
            </a:endParaRPr>
          </a:p>
          <a:p>
            <a:pPr marL="179070" indent="-179070">
              <a:buChar char="•"/>
            </a:pPr>
            <a:r>
              <a:rPr lang="en-US" sz="2100" spc="0" dirty="0">
                <a:solidFill>
                  <a:srgbClr val="000000"/>
                </a:solidFill>
                <a:latin typeface="Segoe UI"/>
                <a:cs typeface="Segoe UI"/>
              </a:rPr>
              <a:t>234 students with some other home language than Finnish </a:t>
            </a: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en-US" sz="2100" spc="0" dirty="0">
                <a:solidFill>
                  <a:srgbClr val="000000"/>
                </a:solidFill>
                <a:latin typeface="Segoe UI"/>
                <a:cs typeface="Segoe UI"/>
              </a:rPr>
              <a:t>46 staff members </a:t>
            </a:r>
          </a:p>
          <a:p>
            <a:pPr marL="179070" indent="-179070" algn="l" rtl="0" fontAlgn="base">
              <a:buFont typeface="Arial" panose="020B0604020202020204" pitchFamily="34" charset="0"/>
              <a:buChar char="•"/>
            </a:pPr>
            <a:r>
              <a:rPr lang="en-US" sz="2100" spc="0" dirty="0">
                <a:solidFill>
                  <a:srgbClr val="000000"/>
                </a:solidFill>
                <a:latin typeface="Segoe UI"/>
                <a:cs typeface="Segoe UI"/>
              </a:rPr>
              <a:t>Transition Class and Individual Learning Path Group</a:t>
            </a:r>
            <a:endParaRPr lang="en-US" sz="2100" b="0" i="0" spc="0" dirty="0">
              <a:solidFill>
                <a:srgbClr val="000000"/>
              </a:solidFill>
              <a:effectLst/>
              <a:latin typeface="Segoe UI"/>
              <a:cs typeface="Segoe UI"/>
            </a:endParaRPr>
          </a:p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26B92-54B2-E7A7-942A-5936B2F04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64392-0A5B-3623-CE12-B68AAA64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3</a:t>
            </a:fld>
            <a:endParaRPr lang="fi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9FD85B-B09F-9681-3036-D597ACDD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883" y="1647790"/>
            <a:ext cx="4409378" cy="294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79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959A-EACE-D545-C68F-BC339413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928651"/>
            <a:ext cx="3313084" cy="999460"/>
          </a:xfrm>
        </p:spPr>
        <p:txBody>
          <a:bodyPr anchor="t">
            <a:normAutofit/>
          </a:bodyPr>
          <a:lstStyle/>
          <a:p>
            <a:r>
              <a:rPr lang="fi-FI" sz="4400"/>
              <a:t>OIS Mission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8ADDA8-5EF2-4DFB-F973-8FD0F72F8C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8400" y="2491740"/>
            <a:ext cx="5106134" cy="3686810"/>
          </a:xfrm>
        </p:spPr>
        <p:txBody>
          <a:bodyPr>
            <a:normAutofit lnSpcReduction="10000"/>
          </a:bodyPr>
          <a:lstStyle/>
          <a:p>
            <a:r>
              <a:rPr lang="en-US" sz="2800"/>
              <a:t>”Joy of learning in a diverse and caring community”</a:t>
            </a:r>
          </a:p>
          <a:p>
            <a:endParaRPr lang="en-US" sz="2800"/>
          </a:p>
          <a:p>
            <a:pPr rtl="0" fontAlgn="base"/>
            <a:r>
              <a:rPr lang="en-US" sz="2800" b="1" i="0" u="none" strike="noStrike">
                <a:effectLst/>
              </a:rPr>
              <a:t>OIS values</a:t>
            </a:r>
            <a:r>
              <a:rPr lang="en-US" sz="2800" b="1" i="0">
                <a:effectLst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effectLst/>
              </a:rPr>
              <a:t>Respect</a:t>
            </a:r>
            <a:r>
              <a:rPr lang="en-US" sz="2800" b="0" i="0">
                <a:effectLst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effectLst/>
              </a:rPr>
              <a:t>Responsibility</a:t>
            </a:r>
            <a:r>
              <a:rPr lang="en-US" sz="2800" b="0" i="0">
                <a:effectLst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effectLst/>
              </a:rPr>
              <a:t>Community</a:t>
            </a:r>
            <a:r>
              <a:rPr lang="en-US" sz="2800" b="0" i="0">
                <a:effectLst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>
                <a:effectLst/>
              </a:rPr>
              <a:t>Joy of Learning</a:t>
            </a:r>
            <a:endParaRPr lang="en-US" sz="2800" b="0" i="0">
              <a:effectLst/>
            </a:endParaRPr>
          </a:p>
          <a:p>
            <a:endParaRPr lang="fi-FI"/>
          </a:p>
        </p:txBody>
      </p:sp>
      <p:pic>
        <p:nvPicPr>
          <p:cNvPr id="2050" name="Picture 2" descr="A group of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15324F20-5511-D389-6189-45ED856B8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594"/>
          <a:stretch/>
        </p:blipFill>
        <p:spPr bwMode="auto">
          <a:xfrm>
            <a:off x="1472013" y="1489300"/>
            <a:ext cx="4246471" cy="35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73BD9-306F-A20B-EFB9-5CA61157AD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713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319B-B2F9-E474-5186-28531E7D9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198146"/>
            <a:ext cx="9932894" cy="1449515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>
                <a:latin typeface="Segoe UI"/>
                <a:cs typeface="Segoe UI"/>
              </a:rPr>
              <a:t>2. </a:t>
            </a:r>
            <a:r>
              <a:rPr lang="en-US" sz="4400">
                <a:latin typeface="Segoe UI"/>
                <a:cs typeface="Segoe UI"/>
              </a:rPr>
              <a:t>Application process and </a:t>
            </a:r>
            <a:br>
              <a:rPr lang="en-US" sz="4400">
                <a:latin typeface="Segoe UI"/>
                <a:cs typeface="Segoe UI"/>
              </a:rPr>
            </a:br>
            <a:r>
              <a:rPr lang="en-US" sz="4400">
                <a:latin typeface="Segoe UI"/>
                <a:cs typeface="Segoe UI"/>
              </a:rPr>
              <a:t>    language proficiency tests </a:t>
            </a:r>
            <a:br>
              <a:rPr lang="en-US"/>
            </a:b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A54663-2547-59DF-AE99-444F78AE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308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E6A8-E76A-E797-EBE6-588FDC8A27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latin typeface="Segoe UI"/>
                <a:cs typeface="Segoe UI"/>
              </a:rPr>
              <a:t>How to </a:t>
            </a:r>
            <a:r>
              <a:rPr lang="fi-FI" err="1">
                <a:latin typeface="Segoe UI"/>
                <a:cs typeface="Segoe UI"/>
              </a:rPr>
              <a:t>apply</a:t>
            </a:r>
            <a:r>
              <a:rPr lang="fi-FI">
                <a:latin typeface="Segoe UI"/>
                <a:cs typeface="Segoe UI"/>
              </a:rPr>
              <a:t> and </a:t>
            </a:r>
            <a:r>
              <a:rPr lang="fi-FI" err="1">
                <a:latin typeface="Segoe UI"/>
                <a:cs typeface="Segoe UI"/>
              </a:rPr>
              <a:t>what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are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the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language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tests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like</a:t>
            </a:r>
            <a:r>
              <a:rPr lang="fi-FI">
                <a:latin typeface="Segoe UI"/>
                <a:cs typeface="Segoe UI"/>
              </a:rPr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850F0-9705-F2B2-EF08-8021EB3D50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>
                <a:hlinkClick r:id="rId2"/>
              </a:rPr>
              <a:t>https://www.ouka.fi/oulu/oulu-international-school/how-to-apply-to-ois</a:t>
            </a:r>
            <a:r>
              <a:rPr lang="fi-FI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9F4E0-E433-937A-2AE2-55E70C8EC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6B5C7-8EF2-D9D4-9DD7-788B3872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2588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2E660-7DE1-8149-86D7-4F940A2FF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3. Special features of OIS</a:t>
            </a:r>
            <a:br>
              <a:rPr lang="en-US"/>
            </a:b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D357D-B2BD-AB17-E30A-50B162EC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326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8E25E-C97E-DABE-2D49-E96281D48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85" y="739286"/>
            <a:ext cx="5312005" cy="999460"/>
          </a:xfrm>
        </p:spPr>
        <p:txBody>
          <a:bodyPr anchor="t">
            <a:normAutofit/>
          </a:bodyPr>
          <a:lstStyle/>
          <a:p>
            <a:r>
              <a:rPr lang="fi-FI" sz="4000"/>
              <a:t>OIS </a:t>
            </a:r>
            <a:r>
              <a:rPr lang="fi-FI" sz="4000" err="1"/>
              <a:t>Education</a:t>
            </a:r>
            <a:endParaRPr lang="fi-FI" sz="400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C67D1B-21F4-1B40-A675-97E0445572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585" y="1738746"/>
            <a:ext cx="5538415" cy="4246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marR="0" lvl="0" indent="-285750" defTabSz="914400" rtl="0" eaLnBrk="1" fontAlgn="base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effectLst/>
                <a:latin typeface="Segoe UI"/>
                <a:cs typeface="Segoe UI"/>
              </a:rPr>
              <a:t>Holistic approach to learning and teaching </a:t>
            </a:r>
          </a:p>
          <a:p>
            <a:pPr marL="285750" marR="0" lvl="0" indent="-285750" defTabSz="914400" rtl="0" eaLnBrk="1" fontAlgn="base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effectLst/>
                <a:latin typeface="Segoe UI"/>
                <a:cs typeface="Segoe UI"/>
              </a:rPr>
              <a:t>Emphasis on the following methods:</a:t>
            </a:r>
          </a:p>
          <a:p>
            <a:pPr marL="742950" lvl="1" indent="-285750" fontAlgn="base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Segoe UI"/>
              </a:rPr>
              <a:t>Transdisciplinary learning</a:t>
            </a:r>
            <a:endParaRPr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marL="742950" lvl="1" indent="-285750" fontAlgn="base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Segoe UI"/>
              </a:rPr>
              <a:t>Inquiry and phenomena-based learning</a:t>
            </a:r>
            <a:endParaRPr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marL="742950" lvl="1" indent="-285750" fontAlgn="base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Segoe UI"/>
              </a:rPr>
              <a:t>Criteria based assessment and versatile assessment methods</a:t>
            </a:r>
            <a:endParaRPr lang="en-US" b="0" i="0">
              <a:effectLst/>
              <a:latin typeface="Segoe UI"/>
              <a:cs typeface="Segoe UI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Segoe UI"/>
                <a:cs typeface="Segoe UI"/>
              </a:rPr>
              <a:t>Support for learning</a:t>
            </a:r>
            <a:r>
              <a:rPr lang="en-US" b="0" i="0">
                <a:effectLst/>
                <a:latin typeface="Segoe UI"/>
                <a:cs typeface="Segoe UI"/>
              </a:rPr>
              <a:t>​</a:t>
            </a:r>
            <a:endParaRPr lang="en-US" b="0" i="0" u="none" strike="noStrike">
              <a:effectLst/>
              <a:latin typeface="Segoe UI"/>
              <a:cs typeface="Segoe UI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Segoe UI"/>
                <a:cs typeface="Segoe UI"/>
              </a:rPr>
              <a:t>Student participation</a:t>
            </a:r>
            <a:r>
              <a:rPr lang="en-US" b="0" i="0">
                <a:effectLst/>
                <a:latin typeface="Segoe UI"/>
                <a:cs typeface="Segoe UI"/>
              </a:rPr>
              <a:t>​ - Student seen as an active learner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Co-operation with guardians and other stakeholders</a:t>
            </a:r>
          </a:p>
          <a:p>
            <a:endParaRPr lang="fi-FI" sz="1300"/>
          </a:p>
        </p:txBody>
      </p:sp>
      <p:pic>
        <p:nvPicPr>
          <p:cNvPr id="8" name="Kuvan paikkamerkki 7" descr="Kuva, joka sisältää kohteen teksti, portaat, porras, rakennus&#10;&#10;Kuvaus luotu automaattisesti">
            <a:extLst>
              <a:ext uri="{FF2B5EF4-FFF2-40B4-BE49-F238E27FC236}">
                <a16:creationId xmlns:a16="http://schemas.microsoft.com/office/drawing/2014/main" id="{851D4A4E-8F8C-761D-89B2-B2A1187105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3" r="18863"/>
          <a:stretch/>
        </p:blipFill>
        <p:spPr>
          <a:xfrm>
            <a:off x="6497782" y="70"/>
            <a:ext cx="5694218" cy="6857858"/>
          </a:xfr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918256A-5C65-0781-036C-B1C442DE55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8289" y="5865548"/>
            <a:ext cx="3345929" cy="38285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BF1BB30-6A7C-C743-50BE-4DFFA5A375E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9C2F4FE-713B-884F-B5BF-63AA24B8D1FF}" type="slidenum">
              <a:rPr kumimoji="0" lang="fi-FI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65617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F36D1-0EC1-1373-9E57-DAC3BEBE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803" y="1063256"/>
            <a:ext cx="6036924" cy="7740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4000">
                <a:latin typeface="Segoe UI"/>
                <a:cs typeface="Segoe UI"/>
              </a:rPr>
              <a:t>Language </a:t>
            </a:r>
            <a:r>
              <a:rPr lang="fi-FI" sz="4000" err="1">
                <a:latin typeface="Segoe UI"/>
                <a:cs typeface="Segoe UI"/>
              </a:rPr>
              <a:t>studies</a:t>
            </a:r>
            <a:r>
              <a:rPr lang="fi-FI" sz="4000">
                <a:latin typeface="Segoe UI"/>
                <a:cs typeface="Segoe UI"/>
              </a:rPr>
              <a:t> at OIS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E4CDF-1473-6690-1DFC-B7C97AAC0A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0600" y="2043865"/>
            <a:ext cx="6641425" cy="35169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9070" indent="-179070">
              <a:buFont typeface="Arial" panose="020B0604020202020204" pitchFamily="34" charset="0"/>
              <a:buChar char="•"/>
            </a:pPr>
            <a:r>
              <a:rPr lang="fi-FI" spc="0" err="1">
                <a:latin typeface="Segoe UI"/>
                <a:cs typeface="Segoe UI"/>
              </a:rPr>
              <a:t>Learn</a:t>
            </a:r>
            <a:r>
              <a:rPr lang="fi-FI" spc="0">
                <a:latin typeface="Segoe UI"/>
                <a:cs typeface="Segoe UI"/>
              </a:rPr>
              <a:t> English as a </a:t>
            </a:r>
            <a:r>
              <a:rPr lang="fi-FI" spc="0" err="1">
                <a:latin typeface="Segoe UI"/>
                <a:cs typeface="Segoe UI"/>
              </a:rPr>
              <a:t>mother</a:t>
            </a:r>
            <a:r>
              <a:rPr lang="fi-FI" spc="0">
                <a:latin typeface="Segoe UI"/>
                <a:cs typeface="Segoe UI"/>
              </a:rPr>
              <a:t> </a:t>
            </a:r>
            <a:r>
              <a:rPr lang="fi-FI" spc="0" err="1">
                <a:latin typeface="Segoe UI"/>
                <a:cs typeface="Segoe UI"/>
              </a:rPr>
              <a:t>tongue</a:t>
            </a:r>
            <a:r>
              <a:rPr lang="fi-FI" spc="0">
                <a:latin typeface="Segoe UI"/>
                <a:cs typeface="Segoe UI"/>
              </a:rPr>
              <a:t> (3-4 </a:t>
            </a:r>
            <a:r>
              <a:rPr lang="fi-FI" spc="0" err="1">
                <a:latin typeface="Segoe UI"/>
                <a:cs typeface="Segoe UI"/>
              </a:rPr>
              <a:t>lessons</a:t>
            </a:r>
            <a:r>
              <a:rPr lang="fi-FI" spc="0">
                <a:latin typeface="Segoe UI"/>
                <a:cs typeface="Segoe UI"/>
              </a:rPr>
              <a:t> per </a:t>
            </a:r>
            <a:r>
              <a:rPr lang="fi-FI" spc="0" err="1">
                <a:latin typeface="Segoe UI"/>
                <a:cs typeface="Segoe UI"/>
              </a:rPr>
              <a:t>week</a:t>
            </a:r>
            <a:r>
              <a:rPr lang="fi-FI" spc="0">
                <a:latin typeface="Segoe UI"/>
                <a:cs typeface="Segoe UI"/>
              </a:rPr>
              <a:t>)</a:t>
            </a:r>
            <a:endParaRPr lang="fi-FI">
              <a:latin typeface="Segoe UI"/>
              <a:cs typeface="Segoe UI"/>
            </a:endParaRPr>
          </a:p>
          <a:p>
            <a:pPr marL="636270" lvl="1" indent="-179070">
              <a:buFont typeface="Courier New" panose="020B0604020202020204" pitchFamily="34" charset="0"/>
              <a:buChar char="o"/>
            </a:pPr>
            <a:r>
              <a:rPr lang="fi-FI">
                <a:latin typeface="Segoe UI"/>
                <a:cs typeface="Segoe UI"/>
              </a:rPr>
              <a:t>Altogether 29 </a:t>
            </a:r>
            <a:r>
              <a:rPr lang="fi-FI" dirty="0">
                <a:latin typeface="Segoe UI"/>
                <a:cs typeface="Segoe UI"/>
              </a:rPr>
              <a:t>lessons </a:t>
            </a:r>
            <a:r>
              <a:rPr lang="fi-FI" dirty="0" err="1">
                <a:latin typeface="Segoe UI"/>
                <a:cs typeface="Segoe UI"/>
              </a:rPr>
              <a:t>during</a:t>
            </a:r>
            <a:r>
              <a:rPr lang="fi-FI" dirty="0">
                <a:latin typeface="Segoe UI"/>
                <a:cs typeface="Segoe UI"/>
              </a:rPr>
              <a:t> </a:t>
            </a:r>
            <a:r>
              <a:rPr lang="fi-FI" dirty="0" err="1">
                <a:latin typeface="Segoe UI"/>
                <a:cs typeface="Segoe UI"/>
              </a:rPr>
              <a:t>gr</a:t>
            </a:r>
            <a:r>
              <a:rPr lang="fi-FI" dirty="0">
                <a:latin typeface="Segoe UI"/>
                <a:cs typeface="Segoe UI"/>
              </a:rPr>
              <a:t> 1-9 per </a:t>
            </a:r>
            <a:r>
              <a:rPr lang="fi-FI" dirty="0" err="1">
                <a:latin typeface="Segoe UI"/>
                <a:cs typeface="Segoe UI"/>
              </a:rPr>
              <a:t>week</a:t>
            </a:r>
            <a:r>
              <a:rPr lang="fi-FI" dirty="0">
                <a:latin typeface="Segoe UI"/>
                <a:cs typeface="Segoe UI"/>
              </a:rPr>
              <a:t> </a:t>
            </a:r>
            <a:r>
              <a:rPr lang="fi-FI" dirty="0" err="1">
                <a:latin typeface="Segoe UI"/>
                <a:cs typeface="Segoe UI"/>
              </a:rPr>
              <a:t>compared</a:t>
            </a:r>
            <a:r>
              <a:rPr lang="fi-FI" dirty="0">
                <a:latin typeface="Segoe UI"/>
                <a:cs typeface="Segoe UI"/>
              </a:rPr>
              <a:t> to </a:t>
            </a:r>
            <a:r>
              <a:rPr lang="fi-FI" dirty="0" err="1">
                <a:latin typeface="Segoe UI"/>
                <a:cs typeface="Segoe UI"/>
              </a:rPr>
              <a:t>other</a:t>
            </a:r>
            <a:r>
              <a:rPr lang="fi-FI" dirty="0">
                <a:latin typeface="Segoe UI"/>
                <a:cs typeface="Segoe UI"/>
              </a:rPr>
              <a:t> </a:t>
            </a:r>
            <a:r>
              <a:rPr lang="fi-FI" dirty="0" err="1">
                <a:latin typeface="Segoe UI"/>
                <a:cs typeface="Segoe UI"/>
              </a:rPr>
              <a:t>schools</a:t>
            </a:r>
            <a:r>
              <a:rPr lang="fi-FI" dirty="0">
                <a:latin typeface="Segoe UI"/>
                <a:cs typeface="Segoe UI"/>
              </a:rPr>
              <a:t> in </a:t>
            </a:r>
            <a:r>
              <a:rPr lang="fi-FI" dirty="0" err="1">
                <a:latin typeface="Segoe UI"/>
                <a:cs typeface="Segoe UI"/>
              </a:rPr>
              <a:t>the</a:t>
            </a:r>
            <a:r>
              <a:rPr lang="fi-FI" dirty="0">
                <a:latin typeface="Segoe UI"/>
                <a:cs typeface="Segoe UI"/>
              </a:rPr>
              <a:t> Oulu </a:t>
            </a:r>
            <a:r>
              <a:rPr lang="fi-FI" dirty="0" err="1">
                <a:latin typeface="Segoe UI"/>
                <a:cs typeface="Segoe UI"/>
              </a:rPr>
              <a:t>area</a:t>
            </a:r>
            <a:r>
              <a:rPr lang="fi-FI" dirty="0">
                <a:latin typeface="Segoe UI"/>
                <a:cs typeface="Segoe UI"/>
              </a:rPr>
              <a:t> (18 </a:t>
            </a:r>
            <a:r>
              <a:rPr lang="fi-FI" dirty="0" err="1">
                <a:latin typeface="Segoe UI"/>
                <a:cs typeface="Segoe UI"/>
              </a:rPr>
              <a:t>during</a:t>
            </a:r>
            <a:r>
              <a:rPr lang="fi-FI" dirty="0">
                <a:latin typeface="Segoe UI"/>
                <a:cs typeface="Segoe UI"/>
              </a:rPr>
              <a:t> </a:t>
            </a:r>
            <a:r>
              <a:rPr lang="fi-FI" dirty="0" err="1">
                <a:latin typeface="Segoe UI"/>
                <a:cs typeface="Segoe UI"/>
              </a:rPr>
              <a:t>Gr</a:t>
            </a:r>
            <a:r>
              <a:rPr lang="fi-FI" dirty="0">
                <a:latin typeface="Segoe UI"/>
                <a:cs typeface="Segoe UI"/>
              </a:rPr>
              <a:t> 1-9).</a:t>
            </a:r>
          </a:p>
          <a:p>
            <a:pPr marL="636270" lvl="1" indent="-179070">
              <a:buFont typeface="Courier New" panose="020B0604020202020204" pitchFamily="34" charset="0"/>
              <a:buChar char="o"/>
            </a:pPr>
            <a:r>
              <a:rPr lang="fi-FI" err="1">
                <a:latin typeface="Segoe UI"/>
                <a:cs typeface="Segoe UI"/>
              </a:rPr>
              <a:t>Learn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all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subjects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mostly</a:t>
            </a:r>
            <a:r>
              <a:rPr lang="fi-FI">
                <a:latin typeface="Segoe UI"/>
                <a:cs typeface="Segoe UI"/>
              </a:rPr>
              <a:t> in English (CLIL).</a:t>
            </a:r>
            <a:endParaRPr lang="fi-FI"/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fi-FI" spc="0" err="1">
                <a:latin typeface="Segoe UI"/>
                <a:cs typeface="Segoe UI"/>
              </a:rPr>
              <a:t>Learn</a:t>
            </a:r>
            <a:r>
              <a:rPr lang="fi-FI" spc="0">
                <a:latin typeface="Segoe UI"/>
                <a:cs typeface="Segoe UI"/>
              </a:rPr>
              <a:t> </a:t>
            </a:r>
            <a:r>
              <a:rPr lang="fi-FI" spc="0" err="1">
                <a:latin typeface="Segoe UI"/>
                <a:cs typeface="Segoe UI"/>
              </a:rPr>
              <a:t>Finnish</a:t>
            </a:r>
            <a:r>
              <a:rPr lang="fi-FI" spc="0">
                <a:latin typeface="Segoe UI"/>
                <a:cs typeface="Segoe UI"/>
              </a:rPr>
              <a:t> as a </a:t>
            </a:r>
            <a:r>
              <a:rPr lang="fi-FI" spc="0" err="1">
                <a:latin typeface="Segoe UI"/>
                <a:cs typeface="Segoe UI"/>
              </a:rPr>
              <a:t>mother</a:t>
            </a:r>
            <a:r>
              <a:rPr lang="fi-FI" spc="0">
                <a:latin typeface="Segoe UI"/>
                <a:cs typeface="Segoe UI"/>
              </a:rPr>
              <a:t> </a:t>
            </a:r>
            <a:r>
              <a:rPr lang="fi-FI" spc="0" err="1">
                <a:latin typeface="Segoe UI"/>
                <a:cs typeface="Segoe UI"/>
              </a:rPr>
              <a:t>tongue</a:t>
            </a:r>
            <a:r>
              <a:rPr lang="fi-FI" spc="0">
                <a:latin typeface="Segoe UI"/>
                <a:cs typeface="Segoe UI"/>
              </a:rPr>
              <a:t> (FMT) </a:t>
            </a:r>
            <a:r>
              <a:rPr lang="fi-FI" spc="0" err="1">
                <a:latin typeface="Segoe UI"/>
                <a:cs typeface="Segoe UI"/>
              </a:rPr>
              <a:t>or</a:t>
            </a:r>
            <a:r>
              <a:rPr lang="fi-FI" spc="0">
                <a:latin typeface="Segoe UI"/>
                <a:cs typeface="Segoe UI"/>
              </a:rPr>
              <a:t> as a </a:t>
            </a:r>
            <a:r>
              <a:rPr lang="fi-FI" spc="0" err="1">
                <a:latin typeface="Segoe UI"/>
                <a:cs typeface="Segoe UI"/>
              </a:rPr>
              <a:t>second</a:t>
            </a:r>
            <a:r>
              <a:rPr lang="fi-FI" spc="0">
                <a:latin typeface="Segoe UI"/>
                <a:cs typeface="Segoe UI"/>
              </a:rPr>
              <a:t> </a:t>
            </a:r>
            <a:r>
              <a:rPr lang="fi-FI" spc="0" err="1">
                <a:latin typeface="Segoe UI"/>
                <a:cs typeface="Segoe UI"/>
              </a:rPr>
              <a:t>language</a:t>
            </a:r>
            <a:r>
              <a:rPr lang="fi-FI" spc="0">
                <a:latin typeface="Segoe UI"/>
                <a:cs typeface="Segoe UI"/>
              </a:rPr>
              <a:t> (FSL)</a:t>
            </a:r>
            <a:r>
              <a:rPr lang="fi-FI">
                <a:latin typeface="Segoe UI"/>
                <a:cs typeface="Segoe UI"/>
              </a:rPr>
              <a:t> </a:t>
            </a:r>
            <a:r>
              <a:rPr lang="fi-FI" spc="0">
                <a:latin typeface="Segoe UI"/>
                <a:cs typeface="Segoe UI"/>
              </a:rPr>
              <a:t>(3-7 </a:t>
            </a:r>
            <a:r>
              <a:rPr lang="fi-FI" spc="0" err="1">
                <a:latin typeface="Segoe UI"/>
                <a:cs typeface="Segoe UI"/>
              </a:rPr>
              <a:t>lessons</a:t>
            </a:r>
            <a:r>
              <a:rPr lang="fi-FI" spc="0">
                <a:latin typeface="Segoe UI"/>
                <a:cs typeface="Segoe UI"/>
              </a:rPr>
              <a:t> per </a:t>
            </a:r>
            <a:r>
              <a:rPr lang="fi-FI" spc="0" err="1">
                <a:latin typeface="Segoe UI"/>
                <a:cs typeface="Segoe UI"/>
              </a:rPr>
              <a:t>week</a:t>
            </a:r>
            <a:r>
              <a:rPr lang="fi-FI" spc="0">
                <a:latin typeface="Segoe UI"/>
                <a:cs typeface="Segoe UI"/>
              </a:rPr>
              <a:t>)</a:t>
            </a:r>
          </a:p>
          <a:p>
            <a:pPr marL="636270" lvl="1" indent="-179070">
              <a:buFont typeface="Courier New" panose="020B0604020202020204" pitchFamily="34" charset="0"/>
              <a:buChar char="o"/>
            </a:pPr>
            <a:r>
              <a:rPr lang="fi-FI" err="1">
                <a:latin typeface="Segoe UI"/>
                <a:cs typeface="Segoe UI"/>
              </a:rPr>
              <a:t>Very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little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Finnish</a:t>
            </a:r>
            <a:r>
              <a:rPr lang="fi-FI">
                <a:latin typeface="Segoe UI"/>
                <a:cs typeface="Segoe UI"/>
              </a:rPr>
              <a:t> compared to English.</a:t>
            </a: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fi-FI" spc="0" err="1">
                <a:latin typeface="Segoe UI"/>
                <a:cs typeface="Segoe UI"/>
              </a:rPr>
              <a:t>Learn</a:t>
            </a:r>
            <a:r>
              <a:rPr lang="fi-FI" spc="0">
                <a:latin typeface="Segoe UI"/>
                <a:cs typeface="Segoe UI"/>
              </a:rPr>
              <a:t> </a:t>
            </a:r>
            <a:r>
              <a:rPr lang="fi-FI" spc="0" err="1">
                <a:latin typeface="Segoe UI"/>
                <a:cs typeface="Segoe UI"/>
              </a:rPr>
              <a:t>Swedish</a:t>
            </a:r>
            <a:r>
              <a:rPr lang="fi-FI" spc="0">
                <a:latin typeface="Segoe UI"/>
                <a:cs typeface="Segoe UI"/>
              </a:rPr>
              <a:t> </a:t>
            </a:r>
            <a:r>
              <a:rPr lang="fi-FI" spc="0" err="1">
                <a:latin typeface="Segoe UI"/>
                <a:cs typeface="Segoe UI"/>
              </a:rPr>
              <a:t>from</a:t>
            </a:r>
            <a:r>
              <a:rPr lang="fi-FI" spc="0">
                <a:latin typeface="Segoe UI"/>
                <a:cs typeface="Segoe UI"/>
              </a:rPr>
              <a:t> </a:t>
            </a:r>
            <a:r>
              <a:rPr lang="fi-FI" spc="0" err="1">
                <a:latin typeface="Segoe UI"/>
                <a:cs typeface="Segoe UI"/>
              </a:rPr>
              <a:t>gr</a:t>
            </a:r>
            <a:r>
              <a:rPr lang="fi-FI" spc="0">
                <a:latin typeface="Segoe UI"/>
                <a:cs typeface="Segoe UI"/>
              </a:rPr>
              <a:t> 6 to </a:t>
            </a:r>
            <a:r>
              <a:rPr lang="fi-FI" spc="0" err="1">
                <a:latin typeface="Segoe UI"/>
                <a:cs typeface="Segoe UI"/>
              </a:rPr>
              <a:t>gr</a:t>
            </a:r>
            <a:r>
              <a:rPr lang="fi-FI" spc="0">
                <a:latin typeface="Segoe UI"/>
                <a:cs typeface="Segoe UI"/>
              </a:rPr>
              <a:t> 9</a:t>
            </a:r>
            <a:r>
              <a:rPr lang="fi-FI">
                <a:latin typeface="Segoe UI"/>
                <a:cs typeface="Segoe UI"/>
              </a:rPr>
              <a:t>.</a:t>
            </a:r>
            <a:endParaRPr lang="fi-FI" spc="0">
              <a:latin typeface="Segoe UI"/>
              <a:cs typeface="Segoe UI"/>
            </a:endParaRPr>
          </a:p>
          <a:p>
            <a:pPr marL="179070" indent="-179070">
              <a:buChar char="•"/>
            </a:pPr>
            <a:r>
              <a:rPr lang="fi-FI" err="1">
                <a:latin typeface="Segoe UI"/>
                <a:cs typeface="Segoe UI"/>
              </a:rPr>
              <a:t>Optional</a:t>
            </a:r>
            <a:r>
              <a:rPr lang="fi-FI">
                <a:latin typeface="Segoe UI"/>
                <a:cs typeface="Segoe UI"/>
              </a:rPr>
              <a:t> A2 </a:t>
            </a:r>
            <a:r>
              <a:rPr lang="fi-FI" err="1">
                <a:latin typeface="Segoe UI"/>
                <a:cs typeface="Segoe UI"/>
              </a:rPr>
              <a:t>languages</a:t>
            </a:r>
            <a:r>
              <a:rPr lang="fi-FI">
                <a:latin typeface="Segoe UI"/>
                <a:cs typeface="Segoe UI"/>
              </a:rPr>
              <a:t>: Spanish, </a:t>
            </a:r>
            <a:r>
              <a:rPr lang="fi-FI" err="1">
                <a:latin typeface="Segoe UI"/>
                <a:cs typeface="Segoe UI"/>
              </a:rPr>
              <a:t>French</a:t>
            </a:r>
            <a:r>
              <a:rPr lang="fi-FI">
                <a:latin typeface="Segoe UI"/>
                <a:cs typeface="Segoe UI"/>
              </a:rPr>
              <a:t>, </a:t>
            </a:r>
            <a:r>
              <a:rPr lang="fi-FI" err="1">
                <a:latin typeface="Segoe UI"/>
                <a:cs typeface="Segoe UI"/>
              </a:rPr>
              <a:t>German</a:t>
            </a:r>
            <a:r>
              <a:rPr lang="fi-FI">
                <a:latin typeface="Segoe UI"/>
                <a:cs typeface="Segoe UI"/>
              </a:rPr>
              <a:t> </a:t>
            </a:r>
            <a:r>
              <a:rPr lang="fi-FI" err="1">
                <a:latin typeface="Segoe UI"/>
                <a:cs typeface="Segoe UI"/>
              </a:rPr>
              <a:t>offered</a:t>
            </a:r>
            <a:r>
              <a:rPr lang="fi-FI">
                <a:latin typeface="Segoe UI"/>
                <a:cs typeface="Segoe UI"/>
              </a:rPr>
              <a:t>.</a:t>
            </a:r>
          </a:p>
          <a:p>
            <a:endParaRPr lang="fi-FI">
              <a:latin typeface="Segoe UI"/>
              <a:cs typeface="Segoe UI"/>
            </a:endParaRPr>
          </a:p>
          <a:p>
            <a:r>
              <a:rPr lang="fi-FI">
                <a:latin typeface="Segoe UI"/>
                <a:cs typeface="Segoe UI"/>
                <a:sym typeface="Wingdings" panose="05000000000000000000" pitchFamily="2" charset="2"/>
              </a:rPr>
              <a:t></a:t>
            </a:r>
            <a:r>
              <a:rPr lang="fi-FI" i="1" spc="0">
                <a:latin typeface="Segoe UI"/>
                <a:cs typeface="Segoe UI"/>
              </a:rPr>
              <a:t> </a:t>
            </a:r>
            <a:r>
              <a:rPr lang="fi-FI" i="1">
                <a:latin typeface="Segoe UI"/>
                <a:cs typeface="Segoe UI"/>
              </a:rPr>
              <a:t>OIS is for </a:t>
            </a:r>
            <a:r>
              <a:rPr lang="fi-FI" i="1" err="1">
                <a:latin typeface="Segoe UI"/>
                <a:cs typeface="Segoe UI"/>
              </a:rPr>
              <a:t>students</a:t>
            </a:r>
            <a:r>
              <a:rPr lang="fi-FI" i="1" spc="0">
                <a:latin typeface="Segoe UI"/>
                <a:cs typeface="Segoe UI"/>
              </a:rPr>
              <a:t> </a:t>
            </a:r>
            <a:r>
              <a:rPr lang="fi-FI" i="1" spc="0" err="1">
                <a:latin typeface="Segoe UI"/>
                <a:cs typeface="Segoe UI"/>
              </a:rPr>
              <a:t>who</a:t>
            </a:r>
            <a:r>
              <a:rPr lang="fi-FI" i="1" spc="0">
                <a:latin typeface="Segoe UI"/>
                <a:cs typeface="Segoe UI"/>
              </a:rPr>
              <a:t> </a:t>
            </a:r>
            <a:r>
              <a:rPr lang="fi-FI" i="1" spc="0" err="1">
                <a:latin typeface="Segoe UI"/>
                <a:cs typeface="Segoe UI"/>
              </a:rPr>
              <a:t>like</a:t>
            </a:r>
            <a:r>
              <a:rPr lang="fi-FI" i="1" spc="0">
                <a:latin typeface="Segoe UI"/>
                <a:cs typeface="Segoe UI"/>
              </a:rPr>
              <a:t> </a:t>
            </a:r>
            <a:r>
              <a:rPr lang="fi-FI" i="1" spc="0" err="1">
                <a:latin typeface="Segoe UI"/>
                <a:cs typeface="Segoe UI"/>
              </a:rPr>
              <a:t>learning</a:t>
            </a:r>
            <a:r>
              <a:rPr lang="fi-FI" i="1" spc="0">
                <a:latin typeface="Segoe UI"/>
                <a:cs typeface="Segoe UI"/>
              </a:rPr>
              <a:t> </a:t>
            </a:r>
            <a:r>
              <a:rPr lang="fi-FI" i="1" spc="0" err="1">
                <a:latin typeface="Segoe UI"/>
                <a:cs typeface="Segoe UI"/>
              </a:rPr>
              <a:t>languages</a:t>
            </a:r>
            <a:r>
              <a:rPr lang="fi-FI" i="1" spc="0">
                <a:latin typeface="Segoe UI"/>
                <a:cs typeface="Segoe UI"/>
              </a:rPr>
              <a:t> and </a:t>
            </a:r>
            <a:r>
              <a:rPr lang="fi-FI" i="1" spc="0" err="1">
                <a:latin typeface="Segoe UI"/>
                <a:cs typeface="Segoe UI"/>
              </a:rPr>
              <a:t>reading</a:t>
            </a:r>
            <a:r>
              <a:rPr lang="fi-FI" i="1" spc="0">
                <a:latin typeface="Segoe UI"/>
                <a:cs typeface="Segoe UI"/>
              </a:rPr>
              <a:t>.</a:t>
            </a:r>
            <a:endParaRPr lang="fi-FI" i="1"/>
          </a:p>
          <a:p>
            <a:endParaRPr lang="fi-FI" sz="150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4AB5D91-6669-FFA6-F325-5AC2BF17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77" r="18099" b="-1"/>
          <a:stretch/>
        </p:blipFill>
        <p:spPr>
          <a:xfrm>
            <a:off x="831934" y="690001"/>
            <a:ext cx="3220113" cy="5489125"/>
          </a:xfrm>
          <a:prstGeom prst="rect">
            <a:avLst/>
          </a:prstGeom>
          <a:noFill/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D43D50A-2DF5-1721-0D64-0C2BF0D8A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0600" y="5865548"/>
            <a:ext cx="4978831" cy="38285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A1B5C-45D4-6CA1-F4E6-A6E64EF9B9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33921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-teema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-Powerpoint-TESTI.potx" id="{092685C6-EF6F-48F9-AB86-025EBFD60222}" vid="{2E1E1D68-F01A-4B44-9E15-B96A36B65A2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2a5dda-e0e1-4d72-9b62-711c922c63bc">
      <Terms xmlns="http://schemas.microsoft.com/office/infopath/2007/PartnerControls"/>
    </lcf76f155ced4ddcb4097134ff3c332f>
    <TaxCatchAll xmlns="e746a251-1756-4364-ae2d-10f7f6f55587" xsi:nil="true"/>
    <SharedWithUsers xmlns="e746a251-1756-4364-ae2d-10f7f6f55587">
      <UserInfo>
        <DisplayName>Peedo Marja</DisplayName>
        <AccountId>40</AccountId>
        <AccountType/>
      </UserInfo>
      <UserInfo>
        <DisplayName>Tuomela Heidi</DisplayName>
        <AccountId>57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5200554469A644B3BD32C3F8E67037" ma:contentTypeVersion="18" ma:contentTypeDescription="Create a new document." ma:contentTypeScope="" ma:versionID="ed842ba1ef4091e4d3c099117451bd9f">
  <xsd:schema xmlns:xsd="http://www.w3.org/2001/XMLSchema" xmlns:xs="http://www.w3.org/2001/XMLSchema" xmlns:p="http://schemas.microsoft.com/office/2006/metadata/properties" xmlns:ns2="772a5dda-e0e1-4d72-9b62-711c922c63bc" xmlns:ns3="e746a251-1756-4364-ae2d-10f7f6f55587" targetNamespace="http://schemas.microsoft.com/office/2006/metadata/properties" ma:root="true" ma:fieldsID="95df7aa441f9fb7f487556f744dfe272" ns2:_="" ns3:_="">
    <xsd:import namespace="772a5dda-e0e1-4d72-9b62-711c922c63bc"/>
    <xsd:import namespace="e746a251-1756-4364-ae2d-10f7f6f555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a5dda-e0e1-4d72-9b62-711c922c63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6f73edd-577a-44a5-983b-b6ef24e706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6a251-1756-4364-ae2d-10f7f6f5558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a370a16-6b50-40ec-bc05-677754df5f3a}" ma:internalName="TaxCatchAll" ma:showField="CatchAllData" ma:web="e746a251-1756-4364-ae2d-10f7f6f555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EF17E3-051E-42BC-BA92-DF980E8E7116}">
  <ds:schemaRefs>
    <ds:schemaRef ds:uri="772a5dda-e0e1-4d72-9b62-711c922c63bc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e746a251-1756-4364-ae2d-10f7f6f5558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FF0EEF6-A271-4DC5-B5C7-B92BFC792DCD}">
  <ds:schemaRefs>
    <ds:schemaRef ds:uri="772a5dda-e0e1-4d72-9b62-711c922c63bc"/>
    <ds:schemaRef ds:uri="e746a251-1756-4364-ae2d-10f7f6f555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C605E0-6713-4E8D-8F4A-96B6D3E824C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Oulu-Powerpointpohja</Template>
  <TotalTime>0</TotalTime>
  <Words>965</Words>
  <Application>Microsoft Office PowerPoint</Application>
  <PresentationFormat>Laajakuva</PresentationFormat>
  <Paragraphs>113</Paragraphs>
  <Slides>17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18" baseType="lpstr">
      <vt:lpstr>Office-teema</vt:lpstr>
      <vt:lpstr>Oulu International School Info Evening for New Applicants and Their Guardians </vt:lpstr>
      <vt:lpstr>1. General info about      Oulu International School (OIS) </vt:lpstr>
      <vt:lpstr>Our School </vt:lpstr>
      <vt:lpstr>OIS Mission </vt:lpstr>
      <vt:lpstr>    2. Application process and      language proficiency tests  </vt:lpstr>
      <vt:lpstr>How to apply and what are the language tests like?</vt:lpstr>
      <vt:lpstr>3. Special features of OIS </vt:lpstr>
      <vt:lpstr>OIS Education</vt:lpstr>
      <vt:lpstr>Language studies at OIS</vt:lpstr>
      <vt:lpstr>4. Daily life at OIS</vt:lpstr>
      <vt:lpstr>School days</vt:lpstr>
      <vt:lpstr>Afternoon care services </vt:lpstr>
      <vt:lpstr>Open Afternoon care services in the City of Oulu</vt:lpstr>
      <vt:lpstr>After School Clubs </vt:lpstr>
      <vt:lpstr>Matters to consider when applying to OIS</vt:lpstr>
      <vt:lpstr>Matters to consider when applying to OIS</vt:lpstr>
      <vt:lpstr>Thank you for your interest!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Oulu International School Info Evening for New Applicants and Their Guardians </dc:title>
  <dc:creator>Alaniemi Jenni</dc:creator>
  <cp:lastModifiedBy>Alaniemi Jenni</cp:lastModifiedBy>
  <cp:revision>6</cp:revision>
  <dcterms:created xsi:type="dcterms:W3CDTF">2022-12-29T12:12:08Z</dcterms:created>
  <dcterms:modified xsi:type="dcterms:W3CDTF">2025-01-23T07:56:58Z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2022-06-29T11:30:42Z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f615bb5c-23d9-4648-bf9b-accbde87b76c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0x0101003A5200554469A644B3BD32C3F8E67037</vt:lpwstr>
  </property>
  <property fmtid="{D5CDD505-2E9C-101B-9397-08002B2CF9AE}" pid="10" name="MediaServiceImageTags">
    <vt:lpwstr/>
  </property>
</Properties>
</file>