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5" r:id="rId6"/>
  </p:sldMasterIdLst>
  <p:notesMasterIdLst>
    <p:notesMasterId r:id="rId45"/>
  </p:notesMasterIdLst>
  <p:sldIdLst>
    <p:sldId id="568" r:id="rId7"/>
    <p:sldId id="569" r:id="rId8"/>
    <p:sldId id="271" r:id="rId9"/>
    <p:sldId id="272" r:id="rId10"/>
    <p:sldId id="552" r:id="rId11"/>
    <p:sldId id="559" r:id="rId12"/>
    <p:sldId id="551" r:id="rId13"/>
    <p:sldId id="562" r:id="rId14"/>
    <p:sldId id="257" r:id="rId15"/>
    <p:sldId id="263" r:id="rId16"/>
    <p:sldId id="258" r:id="rId17"/>
    <p:sldId id="259" r:id="rId18"/>
    <p:sldId id="260" r:id="rId19"/>
    <p:sldId id="261" r:id="rId20"/>
    <p:sldId id="262" r:id="rId21"/>
    <p:sldId id="265" r:id="rId22"/>
    <p:sldId id="268" r:id="rId23"/>
    <p:sldId id="544" r:id="rId24"/>
    <p:sldId id="545" r:id="rId25"/>
    <p:sldId id="546" r:id="rId26"/>
    <p:sldId id="547" r:id="rId27"/>
    <p:sldId id="540" r:id="rId28"/>
    <p:sldId id="550" r:id="rId29"/>
    <p:sldId id="549" r:id="rId30"/>
    <p:sldId id="570" r:id="rId31"/>
    <p:sldId id="269" r:id="rId32"/>
    <p:sldId id="276" r:id="rId33"/>
    <p:sldId id="534" r:id="rId34"/>
    <p:sldId id="533" r:id="rId35"/>
    <p:sldId id="536" r:id="rId36"/>
    <p:sldId id="537" r:id="rId37"/>
    <p:sldId id="554" r:id="rId38"/>
    <p:sldId id="561" r:id="rId39"/>
    <p:sldId id="542" r:id="rId40"/>
    <p:sldId id="555" r:id="rId41"/>
    <p:sldId id="557" r:id="rId42"/>
    <p:sldId id="521" r:id="rId43"/>
    <p:sldId id="560" r:id="rId4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USTALLA" id="{04A23B8B-FDB5-4175-AF0D-CD9D14618F70}">
          <p14:sldIdLst>
            <p14:sldId id="568"/>
            <p14:sldId id="569"/>
          </p14:sldIdLst>
        </p14:section>
        <p14:section name="OHJEET OPETTAJALLE" id="{A446929D-70E2-4731-91C8-AB10BEFEC576}">
          <p14:sldIdLst>
            <p14:sldId id="271"/>
            <p14:sldId id="272"/>
            <p14:sldId id="552"/>
          </p14:sldIdLst>
        </p14:section>
        <p14:section name="TEORIAOSUUS" id="{BD84B556-A3B7-489E-8D7A-3B6B7DD81729}">
          <p14:sldIdLst>
            <p14:sldId id="559"/>
          </p14:sldIdLst>
        </p14:section>
        <p14:section name="Kiertotalouden liiketoimintamallit" id="{D23465ED-D016-49A4-88AA-29955B1692F7}">
          <p14:sldIdLst>
            <p14:sldId id="551"/>
            <p14:sldId id="562"/>
            <p14:sldId id="257"/>
            <p14:sldId id="263"/>
            <p14:sldId id="258"/>
            <p14:sldId id="259"/>
            <p14:sldId id="260"/>
            <p14:sldId id="261"/>
            <p14:sldId id="262"/>
            <p14:sldId id="265"/>
          </p14:sldIdLst>
        </p14:section>
        <p14:section name="Kiertotalousosaaminen työelämätaitona" id="{C0300F74-4203-4658-9B74-A4A56C45A671}">
          <p14:sldIdLst>
            <p14:sldId id="268"/>
            <p14:sldId id="544"/>
            <p14:sldId id="545"/>
            <p14:sldId id="546"/>
            <p14:sldId id="547"/>
            <p14:sldId id="540"/>
            <p14:sldId id="550"/>
            <p14:sldId id="549"/>
          </p14:sldIdLst>
        </p14:section>
        <p14:section name="TEHTÄVÄ 1" id="{EC5B2B5F-2B10-49F4-A1FE-0205A74035D2}">
          <p14:sldIdLst>
            <p14:sldId id="570"/>
            <p14:sldId id="269"/>
            <p14:sldId id="276"/>
            <p14:sldId id="534"/>
            <p14:sldId id="533"/>
            <p14:sldId id="536"/>
            <p14:sldId id="537"/>
            <p14:sldId id="554"/>
            <p14:sldId id="561"/>
          </p14:sldIdLst>
        </p14:section>
        <p14:section name="TEHTÄVÄ 2" id="{EF1B7111-44E1-48CB-91E9-0ED008CA1A40}">
          <p14:sldIdLst>
            <p14:sldId id="542"/>
            <p14:sldId id="555"/>
          </p14:sldIdLst>
        </p14:section>
        <p14:section name="Aikaa yli 75min" id="{A06DDE9A-C736-408E-B43A-B0A7448804A8}">
          <p14:sldIdLst>
            <p14:sldId id="557"/>
            <p14:sldId id="521"/>
          </p14:sldIdLst>
        </p14:section>
        <p14:section name="LÄHTEET" id="{010B2094-4E39-410D-B48A-6613E811019B}">
          <p14:sldIdLst>
            <p14:sldId id="5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463"/>
    <a:srgbClr val="F8F0E3"/>
    <a:srgbClr val="7E9E4A"/>
    <a:srgbClr val="688941"/>
    <a:srgbClr val="90A753"/>
    <a:srgbClr val="BDBBBA"/>
    <a:srgbClr val="F9F0E0"/>
    <a:srgbClr val="7C9C4C"/>
    <a:srgbClr val="ECE8DC"/>
    <a:srgbClr val="3C2E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035EC-FACD-415C-88AF-172FA6E87B80}" v="125" dt="2024-04-28T11:28:06.263"/>
    <p1510:client id="{7C3E4BFA-5713-474D-AEFB-3C340C69FE25}" v="19" dt="2024-04-28T11:58:19.484"/>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Vaalea tyyli 3 - Korostus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93792" autoAdjust="0"/>
  </p:normalViewPr>
  <p:slideViewPr>
    <p:cSldViewPr snapToGrid="0">
      <p:cViewPr varScale="1">
        <p:scale>
          <a:sx n="62" d="100"/>
          <a:sy n="62" d="100"/>
        </p:scale>
        <p:origin x="6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9BE5AB-10CC-4E8F-826B-9234D4A049BF}" type="doc">
      <dgm:prSet loTypeId="urn:microsoft.com/office/officeart/2005/8/layout/venn2" loCatId="relationship" qsTypeId="urn:microsoft.com/office/officeart/2005/8/quickstyle/simple3" qsCatId="simple" csTypeId="urn:microsoft.com/office/officeart/2005/8/colors/accent4_3" csCatId="accent4" phldr="1"/>
      <dgm:spPr/>
      <dgm:t>
        <a:bodyPr/>
        <a:lstStyle/>
        <a:p>
          <a:endParaRPr lang="fi-FI"/>
        </a:p>
      </dgm:t>
    </dgm:pt>
    <dgm:pt modelId="{FA093AFA-DCD7-494B-BA05-495B8EDAD170}">
      <dgm:prSet phldrT="[Teksti]">
        <dgm:style>
          <a:lnRef idx="3">
            <a:schemeClr val="lt1"/>
          </a:lnRef>
          <a:fillRef idx="1">
            <a:schemeClr val="accent4"/>
          </a:fillRef>
          <a:effectRef idx="1">
            <a:schemeClr val="accent4"/>
          </a:effectRef>
          <a:fontRef idx="minor">
            <a:schemeClr val="lt1"/>
          </a:fontRef>
        </dgm:style>
      </dgm:prSet>
      <dgm:spPr/>
      <dgm:t>
        <a:bodyPr/>
        <a:lstStyle/>
        <a:p>
          <a:r>
            <a:rPr lang="fi-FI">
              <a:effectLst>
                <a:outerShdw dist="50800" dir="5400000" sx="1000" sy="1000" algn="ctr" rotWithShape="0">
                  <a:srgbClr val="000000"/>
                </a:outerShdw>
                <a:reflection endPos="0" dist="50800" dir="5400000" sy="-100000" algn="bl" rotWithShape="0"/>
              </a:effectLst>
            </a:rPr>
            <a:t>AGENDA 2030</a:t>
          </a:r>
        </a:p>
      </dgm:t>
    </dgm:pt>
    <dgm:pt modelId="{D93AB28B-5762-49CC-A38E-2D3CB7ABA77D}" type="parTrans" cxnId="{E6D05A28-45BE-4046-A096-EB14F770FA62}">
      <dgm:prSet/>
      <dgm:spPr/>
      <dgm:t>
        <a:bodyPr/>
        <a:lstStyle/>
        <a:p>
          <a:endParaRPr lang="fi-FI"/>
        </a:p>
      </dgm:t>
    </dgm:pt>
    <dgm:pt modelId="{231A2082-2CB1-419B-BA7D-DEAB9523B26E}" type="sibTrans" cxnId="{E6D05A28-45BE-4046-A096-EB14F770FA62}">
      <dgm:prSet/>
      <dgm:spPr/>
      <dgm:t>
        <a:bodyPr/>
        <a:lstStyle/>
        <a:p>
          <a:endParaRPr lang="fi-FI"/>
        </a:p>
      </dgm:t>
    </dgm:pt>
    <dgm:pt modelId="{6737D3B1-C8EC-46E2-9E8C-ED6FFCEABED0}">
      <dgm:prSet phldrT="[Teksti]">
        <dgm:style>
          <a:lnRef idx="3">
            <a:schemeClr val="lt1"/>
          </a:lnRef>
          <a:fillRef idx="1">
            <a:schemeClr val="accent6"/>
          </a:fillRef>
          <a:effectRef idx="1">
            <a:schemeClr val="accent6"/>
          </a:effectRef>
          <a:fontRef idx="minor">
            <a:schemeClr val="lt1"/>
          </a:fontRef>
        </dgm:style>
      </dgm:prSet>
      <dgm:spPr/>
      <dgm:t>
        <a:bodyPr/>
        <a:lstStyle/>
        <a:p>
          <a:r>
            <a:rPr lang="fi-FI"/>
            <a:t>GREENCOMP (EU)</a:t>
          </a:r>
        </a:p>
      </dgm:t>
    </dgm:pt>
    <dgm:pt modelId="{21ECA76B-E14E-4497-85AB-5BF813270FB4}" type="parTrans" cxnId="{8719259F-E989-404B-9B5C-8BD0023EA2DC}">
      <dgm:prSet/>
      <dgm:spPr/>
      <dgm:t>
        <a:bodyPr/>
        <a:lstStyle/>
        <a:p>
          <a:endParaRPr lang="fi-FI"/>
        </a:p>
      </dgm:t>
    </dgm:pt>
    <dgm:pt modelId="{8AA03F03-83EE-4AFE-9F38-88EBA0984B9E}" type="sibTrans" cxnId="{8719259F-E989-404B-9B5C-8BD0023EA2DC}">
      <dgm:prSet/>
      <dgm:spPr/>
      <dgm:t>
        <a:bodyPr/>
        <a:lstStyle/>
        <a:p>
          <a:endParaRPr lang="fi-FI"/>
        </a:p>
      </dgm:t>
    </dgm:pt>
    <dgm:pt modelId="{E93B2C4E-3DC4-48C8-95E3-6D21ABACEB4B}">
      <dgm:prSet phldrT="[Teksti]">
        <dgm:style>
          <a:lnRef idx="1">
            <a:schemeClr val="accent4"/>
          </a:lnRef>
          <a:fillRef idx="2">
            <a:schemeClr val="accent4"/>
          </a:fillRef>
          <a:effectRef idx="1">
            <a:schemeClr val="accent4"/>
          </a:effectRef>
          <a:fontRef idx="minor">
            <a:schemeClr val="dk1"/>
          </a:fontRef>
        </dgm:style>
      </dgm:prSet>
      <dgm:spPr>
        <a:solidFill>
          <a:schemeClr val="accent1">
            <a:lumMod val="20000"/>
            <a:lumOff val="80000"/>
          </a:schemeClr>
        </a:solidFill>
      </dgm:spPr>
      <dgm:t>
        <a:bodyPr/>
        <a:lstStyle/>
        <a:p>
          <a:r>
            <a:rPr lang="fi-FI"/>
            <a:t>LOPS </a:t>
          </a:r>
        </a:p>
      </dgm:t>
    </dgm:pt>
    <dgm:pt modelId="{BD6BA507-11F7-4D92-8251-10CD1BC32A88}" type="parTrans" cxnId="{DC7ECCC8-EF78-4C5F-9EF8-60190EDD7C51}">
      <dgm:prSet/>
      <dgm:spPr/>
      <dgm:t>
        <a:bodyPr/>
        <a:lstStyle/>
        <a:p>
          <a:endParaRPr lang="fi-FI"/>
        </a:p>
      </dgm:t>
    </dgm:pt>
    <dgm:pt modelId="{3351D375-B0F0-4E53-BAD4-FB926D257D1B}" type="sibTrans" cxnId="{DC7ECCC8-EF78-4C5F-9EF8-60190EDD7C51}">
      <dgm:prSet/>
      <dgm:spPr/>
      <dgm:t>
        <a:bodyPr/>
        <a:lstStyle/>
        <a:p>
          <a:endParaRPr lang="fi-FI"/>
        </a:p>
      </dgm:t>
    </dgm:pt>
    <dgm:pt modelId="{BA92DBD7-4F6F-4201-8C12-0862E4B5CD65}" type="pres">
      <dgm:prSet presAssocID="{969BE5AB-10CC-4E8F-826B-9234D4A049BF}" presName="Name0" presStyleCnt="0">
        <dgm:presLayoutVars>
          <dgm:chMax val="7"/>
          <dgm:resizeHandles val="exact"/>
        </dgm:presLayoutVars>
      </dgm:prSet>
      <dgm:spPr/>
    </dgm:pt>
    <dgm:pt modelId="{74A72EF6-7F1A-448C-86A5-A7706FABF052}" type="pres">
      <dgm:prSet presAssocID="{969BE5AB-10CC-4E8F-826B-9234D4A049BF}" presName="comp1" presStyleCnt="0"/>
      <dgm:spPr/>
    </dgm:pt>
    <dgm:pt modelId="{31EB6C9E-C582-4872-AA66-6DB7DDAE04DC}" type="pres">
      <dgm:prSet presAssocID="{969BE5AB-10CC-4E8F-826B-9234D4A049BF}" presName="circle1" presStyleLbl="node1" presStyleIdx="0" presStyleCnt="3" custScaleX="106324" custLinFactNeighborX="-3458" custLinFactNeighborY="3725"/>
      <dgm:spPr/>
    </dgm:pt>
    <dgm:pt modelId="{61391D08-7A1B-4EA9-B0CD-5C6D75AD02AF}" type="pres">
      <dgm:prSet presAssocID="{969BE5AB-10CC-4E8F-826B-9234D4A049BF}" presName="c1text" presStyleLbl="node1" presStyleIdx="0" presStyleCnt="3">
        <dgm:presLayoutVars>
          <dgm:bulletEnabled val="1"/>
        </dgm:presLayoutVars>
      </dgm:prSet>
      <dgm:spPr/>
    </dgm:pt>
    <dgm:pt modelId="{C9E00058-F331-490C-A1E5-C94EAA1C7F90}" type="pres">
      <dgm:prSet presAssocID="{969BE5AB-10CC-4E8F-826B-9234D4A049BF}" presName="comp2" presStyleCnt="0"/>
      <dgm:spPr/>
    </dgm:pt>
    <dgm:pt modelId="{FA33CFA7-4AF8-48A3-AE1A-5DFAF4C48697}" type="pres">
      <dgm:prSet presAssocID="{969BE5AB-10CC-4E8F-826B-9234D4A049BF}" presName="circle2" presStyleLbl="node1" presStyleIdx="1" presStyleCnt="3" custScaleX="134754" custScaleY="100877" custLinFactNeighborX="-4758" custLinFactNeighborY="-5634"/>
      <dgm:spPr/>
    </dgm:pt>
    <dgm:pt modelId="{F6E65F4B-77EC-41AC-A249-624427DA77AE}" type="pres">
      <dgm:prSet presAssocID="{969BE5AB-10CC-4E8F-826B-9234D4A049BF}" presName="c2text" presStyleLbl="node1" presStyleIdx="1" presStyleCnt="3">
        <dgm:presLayoutVars>
          <dgm:bulletEnabled val="1"/>
        </dgm:presLayoutVars>
      </dgm:prSet>
      <dgm:spPr/>
    </dgm:pt>
    <dgm:pt modelId="{E0F27251-3400-4DA1-B9BA-14B2F9E90102}" type="pres">
      <dgm:prSet presAssocID="{969BE5AB-10CC-4E8F-826B-9234D4A049BF}" presName="comp3" presStyleCnt="0"/>
      <dgm:spPr/>
    </dgm:pt>
    <dgm:pt modelId="{00B16EE7-2F82-475D-98DC-60418301B48E}" type="pres">
      <dgm:prSet presAssocID="{969BE5AB-10CC-4E8F-826B-9234D4A049BF}" presName="circle3" presStyleLbl="node1" presStyleIdx="2" presStyleCnt="3" custScaleX="158841" custScaleY="103886" custLinFactNeighborX="-4840" custLinFactNeighborY="788"/>
      <dgm:spPr/>
    </dgm:pt>
    <dgm:pt modelId="{162A7509-447A-4D8B-8F78-E8414E77B8D6}" type="pres">
      <dgm:prSet presAssocID="{969BE5AB-10CC-4E8F-826B-9234D4A049BF}" presName="c3text" presStyleLbl="node1" presStyleIdx="2" presStyleCnt="3">
        <dgm:presLayoutVars>
          <dgm:bulletEnabled val="1"/>
        </dgm:presLayoutVars>
      </dgm:prSet>
      <dgm:spPr/>
    </dgm:pt>
  </dgm:ptLst>
  <dgm:cxnLst>
    <dgm:cxn modelId="{9E32DC22-EE97-47A3-B79B-941D9F3AED45}" type="presOf" srcId="{6737D3B1-C8EC-46E2-9E8C-ED6FFCEABED0}" destId="{FA33CFA7-4AF8-48A3-AE1A-5DFAF4C48697}" srcOrd="0" destOrd="0" presId="urn:microsoft.com/office/officeart/2005/8/layout/venn2"/>
    <dgm:cxn modelId="{2BD71F25-092E-418B-90BA-0F5F12C65EC0}" type="presOf" srcId="{6737D3B1-C8EC-46E2-9E8C-ED6FFCEABED0}" destId="{F6E65F4B-77EC-41AC-A249-624427DA77AE}" srcOrd="1" destOrd="0" presId="urn:microsoft.com/office/officeart/2005/8/layout/venn2"/>
    <dgm:cxn modelId="{E6D05A28-45BE-4046-A096-EB14F770FA62}" srcId="{969BE5AB-10CC-4E8F-826B-9234D4A049BF}" destId="{FA093AFA-DCD7-494B-BA05-495B8EDAD170}" srcOrd="0" destOrd="0" parTransId="{D93AB28B-5762-49CC-A38E-2D3CB7ABA77D}" sibTransId="{231A2082-2CB1-419B-BA7D-DEAB9523B26E}"/>
    <dgm:cxn modelId="{BEC9E859-8783-4002-9521-22494DED4EB4}" type="presOf" srcId="{E93B2C4E-3DC4-48C8-95E3-6D21ABACEB4B}" destId="{162A7509-447A-4D8B-8F78-E8414E77B8D6}" srcOrd="1" destOrd="0" presId="urn:microsoft.com/office/officeart/2005/8/layout/venn2"/>
    <dgm:cxn modelId="{E8A32087-32A2-4F6D-961E-43A634B6C5B9}" type="presOf" srcId="{FA093AFA-DCD7-494B-BA05-495B8EDAD170}" destId="{61391D08-7A1B-4EA9-B0CD-5C6D75AD02AF}" srcOrd="1" destOrd="0" presId="urn:microsoft.com/office/officeart/2005/8/layout/venn2"/>
    <dgm:cxn modelId="{8719259F-E989-404B-9B5C-8BD0023EA2DC}" srcId="{969BE5AB-10CC-4E8F-826B-9234D4A049BF}" destId="{6737D3B1-C8EC-46E2-9E8C-ED6FFCEABED0}" srcOrd="1" destOrd="0" parTransId="{21ECA76B-E14E-4497-85AB-5BF813270FB4}" sibTransId="{8AA03F03-83EE-4AFE-9F38-88EBA0984B9E}"/>
    <dgm:cxn modelId="{8B73D2BA-442D-4A97-BB7D-2825CAB2333D}" type="presOf" srcId="{969BE5AB-10CC-4E8F-826B-9234D4A049BF}" destId="{BA92DBD7-4F6F-4201-8C12-0862E4B5CD65}" srcOrd="0" destOrd="0" presId="urn:microsoft.com/office/officeart/2005/8/layout/venn2"/>
    <dgm:cxn modelId="{DC7ECCC8-EF78-4C5F-9EF8-60190EDD7C51}" srcId="{969BE5AB-10CC-4E8F-826B-9234D4A049BF}" destId="{E93B2C4E-3DC4-48C8-95E3-6D21ABACEB4B}" srcOrd="2" destOrd="0" parTransId="{BD6BA507-11F7-4D92-8251-10CD1BC32A88}" sibTransId="{3351D375-B0F0-4E53-BAD4-FB926D257D1B}"/>
    <dgm:cxn modelId="{A6C077EB-DE29-4A66-B2E8-1295C17408F6}" type="presOf" srcId="{E93B2C4E-3DC4-48C8-95E3-6D21ABACEB4B}" destId="{00B16EE7-2F82-475D-98DC-60418301B48E}" srcOrd="0" destOrd="0" presId="urn:microsoft.com/office/officeart/2005/8/layout/venn2"/>
    <dgm:cxn modelId="{D25DD7EE-84F5-48D6-BDCA-6B35CFCEFBF1}" type="presOf" srcId="{FA093AFA-DCD7-494B-BA05-495B8EDAD170}" destId="{31EB6C9E-C582-4872-AA66-6DB7DDAE04DC}" srcOrd="0" destOrd="0" presId="urn:microsoft.com/office/officeart/2005/8/layout/venn2"/>
    <dgm:cxn modelId="{4ACF6757-A696-4B4F-A1B2-7FC015B8E7ED}" type="presParOf" srcId="{BA92DBD7-4F6F-4201-8C12-0862E4B5CD65}" destId="{74A72EF6-7F1A-448C-86A5-A7706FABF052}" srcOrd="0" destOrd="0" presId="urn:microsoft.com/office/officeart/2005/8/layout/venn2"/>
    <dgm:cxn modelId="{6C46677C-75A4-4AD7-9AB9-0480022A0293}" type="presParOf" srcId="{74A72EF6-7F1A-448C-86A5-A7706FABF052}" destId="{31EB6C9E-C582-4872-AA66-6DB7DDAE04DC}" srcOrd="0" destOrd="0" presId="urn:microsoft.com/office/officeart/2005/8/layout/venn2"/>
    <dgm:cxn modelId="{9E6EB447-D584-471C-B839-4057AC1A03D6}" type="presParOf" srcId="{74A72EF6-7F1A-448C-86A5-A7706FABF052}" destId="{61391D08-7A1B-4EA9-B0CD-5C6D75AD02AF}" srcOrd="1" destOrd="0" presId="urn:microsoft.com/office/officeart/2005/8/layout/venn2"/>
    <dgm:cxn modelId="{67CD9E0C-2196-4A05-94E4-475C53925D7C}" type="presParOf" srcId="{BA92DBD7-4F6F-4201-8C12-0862E4B5CD65}" destId="{C9E00058-F331-490C-A1E5-C94EAA1C7F90}" srcOrd="1" destOrd="0" presId="urn:microsoft.com/office/officeart/2005/8/layout/venn2"/>
    <dgm:cxn modelId="{92AFA6B5-BA20-41C8-A1CE-E4EB45DAFD4A}" type="presParOf" srcId="{C9E00058-F331-490C-A1E5-C94EAA1C7F90}" destId="{FA33CFA7-4AF8-48A3-AE1A-5DFAF4C48697}" srcOrd="0" destOrd="0" presId="urn:microsoft.com/office/officeart/2005/8/layout/venn2"/>
    <dgm:cxn modelId="{5090B867-3E1A-486C-88D0-E073A9EF0A53}" type="presParOf" srcId="{C9E00058-F331-490C-A1E5-C94EAA1C7F90}" destId="{F6E65F4B-77EC-41AC-A249-624427DA77AE}" srcOrd="1" destOrd="0" presId="urn:microsoft.com/office/officeart/2005/8/layout/venn2"/>
    <dgm:cxn modelId="{07D24A10-BCD0-44EC-9C66-687C569BAF4E}" type="presParOf" srcId="{BA92DBD7-4F6F-4201-8C12-0862E4B5CD65}" destId="{E0F27251-3400-4DA1-B9BA-14B2F9E90102}" srcOrd="2" destOrd="0" presId="urn:microsoft.com/office/officeart/2005/8/layout/venn2"/>
    <dgm:cxn modelId="{27AF2A8B-EE41-4236-9161-E8782C65C0CD}" type="presParOf" srcId="{E0F27251-3400-4DA1-B9BA-14B2F9E90102}" destId="{00B16EE7-2F82-475D-98DC-60418301B48E}" srcOrd="0" destOrd="0" presId="urn:microsoft.com/office/officeart/2005/8/layout/venn2"/>
    <dgm:cxn modelId="{0756672F-6CD8-4B42-9D4F-83D6B25BAD14}" type="presParOf" srcId="{E0F27251-3400-4DA1-B9BA-14B2F9E90102}" destId="{162A7509-447A-4D8B-8F78-E8414E77B8D6}"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B9F27-089B-4653-9391-6F4202441BE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B4C927E-EDF7-40A8-89D4-32DDE5D795BE}">
      <dgm:prSet custT="1"/>
      <dgm:spPr/>
      <dgm:t>
        <a:bodyPr/>
        <a:lstStyle/>
        <a:p>
          <a:r>
            <a:rPr lang="fi-FI" sz="4000"/>
            <a:t>Teoriatunti + Tehtävä 1</a:t>
          </a:r>
          <a:endParaRPr lang="en-US" sz="4000"/>
        </a:p>
      </dgm:t>
    </dgm:pt>
    <dgm:pt modelId="{232BEC5D-19CF-4BAB-A3B2-2EB87CFCBB3E}" type="parTrans" cxnId="{C319161D-6553-46D9-B792-22442EB1F309}">
      <dgm:prSet/>
      <dgm:spPr/>
      <dgm:t>
        <a:bodyPr/>
        <a:lstStyle/>
        <a:p>
          <a:endParaRPr lang="en-US"/>
        </a:p>
      </dgm:t>
    </dgm:pt>
    <dgm:pt modelId="{6A26DCBC-A0E1-4B8B-9BC6-F6AEEDDE9C14}" type="sibTrans" cxnId="{C319161D-6553-46D9-B792-22442EB1F309}">
      <dgm:prSet/>
      <dgm:spPr/>
      <dgm:t>
        <a:bodyPr/>
        <a:lstStyle/>
        <a:p>
          <a:endParaRPr lang="en-US"/>
        </a:p>
      </dgm:t>
    </dgm:pt>
    <dgm:pt modelId="{CCDB657C-39DE-4470-976A-36DE8E7C42E9}">
      <dgm:prSet custT="1"/>
      <dgm:spPr/>
      <dgm:t>
        <a:bodyPr/>
        <a:lstStyle/>
        <a:p>
          <a:r>
            <a:rPr lang="en-US" sz="4000"/>
            <a:t>Tehtävä 2, lyhytversio</a:t>
          </a:r>
        </a:p>
      </dgm:t>
    </dgm:pt>
    <dgm:pt modelId="{35D6B51D-829E-4A71-923F-90577A9A1D88}" type="parTrans" cxnId="{04A34126-61D4-486F-A66A-DCCBC7B2E194}">
      <dgm:prSet/>
      <dgm:spPr/>
      <dgm:t>
        <a:bodyPr/>
        <a:lstStyle/>
        <a:p>
          <a:endParaRPr lang="en-US"/>
        </a:p>
      </dgm:t>
    </dgm:pt>
    <dgm:pt modelId="{ED6C9455-07A5-4F43-A09D-AED34B33A106}" type="sibTrans" cxnId="{04A34126-61D4-486F-A66A-DCCBC7B2E194}">
      <dgm:prSet/>
      <dgm:spPr/>
      <dgm:t>
        <a:bodyPr/>
        <a:lstStyle/>
        <a:p>
          <a:endParaRPr lang="en-US"/>
        </a:p>
      </dgm:t>
    </dgm:pt>
    <dgm:pt modelId="{BBB8F403-75E0-410A-9B80-8114E375F364}" type="pres">
      <dgm:prSet presAssocID="{949B9F27-089B-4653-9391-6F4202441BED}" presName="linear" presStyleCnt="0">
        <dgm:presLayoutVars>
          <dgm:animLvl val="lvl"/>
          <dgm:resizeHandles val="exact"/>
        </dgm:presLayoutVars>
      </dgm:prSet>
      <dgm:spPr/>
    </dgm:pt>
    <dgm:pt modelId="{48E74A74-AE55-4ACC-BBC7-DB3DFF883B14}" type="pres">
      <dgm:prSet presAssocID="{DB4C927E-EDF7-40A8-89D4-32DDE5D795BE}" presName="parentText" presStyleLbl="node1" presStyleIdx="0" presStyleCnt="2" custLinFactY="-10691" custLinFactNeighborX="0" custLinFactNeighborY="-100000">
        <dgm:presLayoutVars>
          <dgm:chMax val="0"/>
          <dgm:bulletEnabled val="1"/>
        </dgm:presLayoutVars>
      </dgm:prSet>
      <dgm:spPr/>
    </dgm:pt>
    <dgm:pt modelId="{C72BAA47-DF4E-48CD-BD27-C4C021C9EAAF}" type="pres">
      <dgm:prSet presAssocID="{6A26DCBC-A0E1-4B8B-9BC6-F6AEEDDE9C14}" presName="spacer" presStyleCnt="0"/>
      <dgm:spPr/>
    </dgm:pt>
    <dgm:pt modelId="{0C3588BD-59E2-4E9E-A2CE-324A43C94561}" type="pres">
      <dgm:prSet presAssocID="{CCDB657C-39DE-4470-976A-36DE8E7C42E9}" presName="parentText" presStyleLbl="node1" presStyleIdx="1" presStyleCnt="2" custLinFactY="7362" custLinFactNeighborX="0" custLinFactNeighborY="100000">
        <dgm:presLayoutVars>
          <dgm:chMax val="0"/>
          <dgm:bulletEnabled val="1"/>
        </dgm:presLayoutVars>
      </dgm:prSet>
      <dgm:spPr/>
    </dgm:pt>
  </dgm:ptLst>
  <dgm:cxnLst>
    <dgm:cxn modelId="{C319161D-6553-46D9-B792-22442EB1F309}" srcId="{949B9F27-089B-4653-9391-6F4202441BED}" destId="{DB4C927E-EDF7-40A8-89D4-32DDE5D795BE}" srcOrd="0" destOrd="0" parTransId="{232BEC5D-19CF-4BAB-A3B2-2EB87CFCBB3E}" sibTransId="{6A26DCBC-A0E1-4B8B-9BC6-F6AEEDDE9C14}"/>
    <dgm:cxn modelId="{04A34126-61D4-486F-A66A-DCCBC7B2E194}" srcId="{949B9F27-089B-4653-9391-6F4202441BED}" destId="{CCDB657C-39DE-4470-976A-36DE8E7C42E9}" srcOrd="1" destOrd="0" parTransId="{35D6B51D-829E-4A71-923F-90577A9A1D88}" sibTransId="{ED6C9455-07A5-4F43-A09D-AED34B33A106}"/>
    <dgm:cxn modelId="{34D12748-3D62-414E-909C-A8EC3D6C86F3}" type="presOf" srcId="{DB4C927E-EDF7-40A8-89D4-32DDE5D795BE}" destId="{48E74A74-AE55-4ACC-BBC7-DB3DFF883B14}" srcOrd="0" destOrd="0" presId="urn:microsoft.com/office/officeart/2005/8/layout/vList2"/>
    <dgm:cxn modelId="{A3C2BDA7-8CD9-4142-8C1F-21DFDF261040}" type="presOf" srcId="{949B9F27-089B-4653-9391-6F4202441BED}" destId="{BBB8F403-75E0-410A-9B80-8114E375F364}" srcOrd="0" destOrd="0" presId="urn:microsoft.com/office/officeart/2005/8/layout/vList2"/>
    <dgm:cxn modelId="{94B91AD7-9F68-42A7-B94E-8457F802B18D}" type="presOf" srcId="{CCDB657C-39DE-4470-976A-36DE8E7C42E9}" destId="{0C3588BD-59E2-4E9E-A2CE-324A43C94561}" srcOrd="0" destOrd="0" presId="urn:microsoft.com/office/officeart/2005/8/layout/vList2"/>
    <dgm:cxn modelId="{139B0416-37D1-433B-99BF-A4DA826B0A63}" type="presParOf" srcId="{BBB8F403-75E0-410A-9B80-8114E375F364}" destId="{48E74A74-AE55-4ACC-BBC7-DB3DFF883B14}" srcOrd="0" destOrd="0" presId="urn:microsoft.com/office/officeart/2005/8/layout/vList2"/>
    <dgm:cxn modelId="{DA3A98D4-15DC-47AC-B9A0-2358D2C30ADE}" type="presParOf" srcId="{BBB8F403-75E0-410A-9B80-8114E375F364}" destId="{C72BAA47-DF4E-48CD-BD27-C4C021C9EAAF}" srcOrd="1" destOrd="0" presId="urn:microsoft.com/office/officeart/2005/8/layout/vList2"/>
    <dgm:cxn modelId="{F105E88E-386E-4308-B638-A5D00696D89D}" type="presParOf" srcId="{BBB8F403-75E0-410A-9B80-8114E375F364}" destId="{0C3588BD-59E2-4E9E-A2CE-324A43C9456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9B9F27-089B-4653-9391-6F4202441BE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B4C927E-EDF7-40A8-89D4-32DDE5D795BE}">
      <dgm:prSet/>
      <dgm:spPr/>
      <dgm:t>
        <a:bodyPr/>
        <a:lstStyle/>
        <a:p>
          <a:r>
            <a:rPr lang="fi-FI"/>
            <a:t>Teoriatunti 45min + tehtävään 2 30min ja 2.oppitunti)</a:t>
          </a:r>
          <a:endParaRPr lang="en-US"/>
        </a:p>
      </dgm:t>
    </dgm:pt>
    <dgm:pt modelId="{232BEC5D-19CF-4BAB-A3B2-2EB87CFCBB3E}" type="parTrans" cxnId="{C319161D-6553-46D9-B792-22442EB1F309}">
      <dgm:prSet/>
      <dgm:spPr/>
      <dgm:t>
        <a:bodyPr/>
        <a:lstStyle/>
        <a:p>
          <a:endParaRPr lang="en-US"/>
        </a:p>
      </dgm:t>
    </dgm:pt>
    <dgm:pt modelId="{6A26DCBC-A0E1-4B8B-9BC6-F6AEEDDE9C14}" type="sibTrans" cxnId="{C319161D-6553-46D9-B792-22442EB1F309}">
      <dgm:prSet/>
      <dgm:spPr/>
      <dgm:t>
        <a:bodyPr/>
        <a:lstStyle/>
        <a:p>
          <a:endParaRPr lang="en-US"/>
        </a:p>
      </dgm:t>
    </dgm:pt>
    <dgm:pt modelId="{CCDB657C-39DE-4470-976A-36DE8E7C42E9}">
      <dgm:prSet/>
      <dgm:spPr/>
      <dgm:t>
        <a:bodyPr/>
        <a:lstStyle/>
        <a:p>
          <a:r>
            <a:rPr lang="en-US"/>
            <a:t>Tehtävä 2 (2x75min)</a:t>
          </a:r>
        </a:p>
      </dgm:t>
    </dgm:pt>
    <dgm:pt modelId="{35D6B51D-829E-4A71-923F-90577A9A1D88}" type="parTrans" cxnId="{04A34126-61D4-486F-A66A-DCCBC7B2E194}">
      <dgm:prSet/>
      <dgm:spPr/>
      <dgm:t>
        <a:bodyPr/>
        <a:lstStyle/>
        <a:p>
          <a:endParaRPr lang="en-US"/>
        </a:p>
      </dgm:t>
    </dgm:pt>
    <dgm:pt modelId="{ED6C9455-07A5-4F43-A09D-AED34B33A106}" type="sibTrans" cxnId="{04A34126-61D4-486F-A66A-DCCBC7B2E194}">
      <dgm:prSet/>
      <dgm:spPr/>
      <dgm:t>
        <a:bodyPr/>
        <a:lstStyle/>
        <a:p>
          <a:endParaRPr lang="en-US"/>
        </a:p>
      </dgm:t>
    </dgm:pt>
    <dgm:pt modelId="{BBB8F403-75E0-410A-9B80-8114E375F364}" type="pres">
      <dgm:prSet presAssocID="{949B9F27-089B-4653-9391-6F4202441BED}" presName="linear" presStyleCnt="0">
        <dgm:presLayoutVars>
          <dgm:animLvl val="lvl"/>
          <dgm:resizeHandles val="exact"/>
        </dgm:presLayoutVars>
      </dgm:prSet>
      <dgm:spPr/>
    </dgm:pt>
    <dgm:pt modelId="{48E74A74-AE55-4ACC-BBC7-DB3DFF883B14}" type="pres">
      <dgm:prSet presAssocID="{DB4C927E-EDF7-40A8-89D4-32DDE5D795BE}" presName="parentText" presStyleLbl="node1" presStyleIdx="0" presStyleCnt="2" custLinFactY="-8235" custLinFactNeighborX="844" custLinFactNeighborY="-100000">
        <dgm:presLayoutVars>
          <dgm:chMax val="0"/>
          <dgm:bulletEnabled val="1"/>
        </dgm:presLayoutVars>
      </dgm:prSet>
      <dgm:spPr/>
    </dgm:pt>
    <dgm:pt modelId="{C72BAA47-DF4E-48CD-BD27-C4C021C9EAAF}" type="pres">
      <dgm:prSet presAssocID="{6A26DCBC-A0E1-4B8B-9BC6-F6AEEDDE9C14}" presName="spacer" presStyleCnt="0"/>
      <dgm:spPr/>
    </dgm:pt>
    <dgm:pt modelId="{0C3588BD-59E2-4E9E-A2CE-324A43C94561}" type="pres">
      <dgm:prSet presAssocID="{CCDB657C-39DE-4470-976A-36DE8E7C42E9}" presName="parentText" presStyleLbl="node1" presStyleIdx="1" presStyleCnt="2">
        <dgm:presLayoutVars>
          <dgm:chMax val="0"/>
          <dgm:bulletEnabled val="1"/>
        </dgm:presLayoutVars>
      </dgm:prSet>
      <dgm:spPr/>
    </dgm:pt>
  </dgm:ptLst>
  <dgm:cxnLst>
    <dgm:cxn modelId="{C319161D-6553-46D9-B792-22442EB1F309}" srcId="{949B9F27-089B-4653-9391-6F4202441BED}" destId="{DB4C927E-EDF7-40A8-89D4-32DDE5D795BE}" srcOrd="0" destOrd="0" parTransId="{232BEC5D-19CF-4BAB-A3B2-2EB87CFCBB3E}" sibTransId="{6A26DCBC-A0E1-4B8B-9BC6-F6AEEDDE9C14}"/>
    <dgm:cxn modelId="{04A34126-61D4-486F-A66A-DCCBC7B2E194}" srcId="{949B9F27-089B-4653-9391-6F4202441BED}" destId="{CCDB657C-39DE-4470-976A-36DE8E7C42E9}" srcOrd="1" destOrd="0" parTransId="{35D6B51D-829E-4A71-923F-90577A9A1D88}" sibTransId="{ED6C9455-07A5-4F43-A09D-AED34B33A106}"/>
    <dgm:cxn modelId="{34D12748-3D62-414E-909C-A8EC3D6C86F3}" type="presOf" srcId="{DB4C927E-EDF7-40A8-89D4-32DDE5D795BE}" destId="{48E74A74-AE55-4ACC-BBC7-DB3DFF883B14}" srcOrd="0" destOrd="0" presId="urn:microsoft.com/office/officeart/2005/8/layout/vList2"/>
    <dgm:cxn modelId="{A3C2BDA7-8CD9-4142-8C1F-21DFDF261040}" type="presOf" srcId="{949B9F27-089B-4653-9391-6F4202441BED}" destId="{BBB8F403-75E0-410A-9B80-8114E375F364}" srcOrd="0" destOrd="0" presId="urn:microsoft.com/office/officeart/2005/8/layout/vList2"/>
    <dgm:cxn modelId="{94B91AD7-9F68-42A7-B94E-8457F802B18D}" type="presOf" srcId="{CCDB657C-39DE-4470-976A-36DE8E7C42E9}" destId="{0C3588BD-59E2-4E9E-A2CE-324A43C94561}" srcOrd="0" destOrd="0" presId="urn:microsoft.com/office/officeart/2005/8/layout/vList2"/>
    <dgm:cxn modelId="{139B0416-37D1-433B-99BF-A4DA826B0A63}" type="presParOf" srcId="{BBB8F403-75E0-410A-9B80-8114E375F364}" destId="{48E74A74-AE55-4ACC-BBC7-DB3DFF883B14}" srcOrd="0" destOrd="0" presId="urn:microsoft.com/office/officeart/2005/8/layout/vList2"/>
    <dgm:cxn modelId="{DA3A98D4-15DC-47AC-B9A0-2358D2C30ADE}" type="presParOf" srcId="{BBB8F403-75E0-410A-9B80-8114E375F364}" destId="{C72BAA47-DF4E-48CD-BD27-C4C021C9EAAF}" srcOrd="1" destOrd="0" presId="urn:microsoft.com/office/officeart/2005/8/layout/vList2"/>
    <dgm:cxn modelId="{F105E88E-386E-4308-B638-A5D00696D89D}" type="presParOf" srcId="{BBB8F403-75E0-410A-9B80-8114E375F364}" destId="{0C3588BD-59E2-4E9E-A2CE-324A43C9456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60EDEB-33D6-4F5E-89DA-2975A2210F9B}" type="doc">
      <dgm:prSet loTypeId="urn:microsoft.com/office/officeart/2005/8/layout/cycle5" loCatId="cycle" qsTypeId="urn:microsoft.com/office/officeart/2005/8/quickstyle/3d1" qsCatId="3D" csTypeId="urn:microsoft.com/office/officeart/2005/8/colors/colorful2" csCatId="colorful" phldr="1"/>
      <dgm:spPr/>
      <dgm:t>
        <a:bodyPr/>
        <a:lstStyle/>
        <a:p>
          <a:endParaRPr lang="fi-FI"/>
        </a:p>
      </dgm:t>
    </dgm:pt>
    <dgm:pt modelId="{56EE72C8-0C61-40F0-92C8-069E71B79AB9}">
      <dgm:prSet phldrT="[Teksti]" custT="1"/>
      <dgm:spPr/>
      <dgm:t>
        <a:bodyPr/>
        <a:lstStyle/>
        <a:p>
          <a:r>
            <a:rPr lang="fi-FI" sz="1400"/>
            <a:t>2. KESTÄVÄ </a:t>
          </a:r>
          <a:r>
            <a:rPr lang="fi-FI" sz="1400" b="1"/>
            <a:t>TUOTESUUNNITTELU</a:t>
          </a:r>
        </a:p>
      </dgm:t>
    </dgm:pt>
    <dgm:pt modelId="{A7E926C6-B720-4866-8B21-F0F63FFAEE69}" type="parTrans" cxnId="{69E53D99-22FA-4CE2-945B-6587920B6D7C}">
      <dgm:prSet/>
      <dgm:spPr/>
      <dgm:t>
        <a:bodyPr/>
        <a:lstStyle/>
        <a:p>
          <a:endParaRPr lang="fi-FI"/>
        </a:p>
      </dgm:t>
    </dgm:pt>
    <dgm:pt modelId="{7E3FFEB1-AEE2-4718-AE7C-E4BC4FE49719}" type="sibTrans" cxnId="{69E53D99-22FA-4CE2-945B-6587920B6D7C}">
      <dgm:prSet/>
      <dgm:spPr/>
      <dgm:t>
        <a:bodyPr/>
        <a:lstStyle/>
        <a:p>
          <a:endParaRPr lang="fi-FI"/>
        </a:p>
      </dgm:t>
    </dgm:pt>
    <dgm:pt modelId="{AB3DFAA7-3741-49FA-8B9F-5FF80EAC7F81}">
      <dgm:prSet phldrT="[Teksti]" custT="1"/>
      <dgm:spPr/>
      <dgm:t>
        <a:bodyPr/>
        <a:lstStyle/>
        <a:p>
          <a:r>
            <a:rPr lang="fi-FI" sz="1600"/>
            <a:t>3. Tuotanto/</a:t>
          </a:r>
        </a:p>
        <a:p>
          <a:r>
            <a:rPr lang="fi-FI" sz="1600"/>
            <a:t>uudelleenvalmistus</a:t>
          </a:r>
        </a:p>
      </dgm:t>
    </dgm:pt>
    <dgm:pt modelId="{276E08D5-B514-43B8-A82D-059255F2C44A}" type="parTrans" cxnId="{B8567DDE-59D8-470B-B392-799E6ECFAEAB}">
      <dgm:prSet/>
      <dgm:spPr/>
      <dgm:t>
        <a:bodyPr/>
        <a:lstStyle/>
        <a:p>
          <a:endParaRPr lang="fi-FI"/>
        </a:p>
      </dgm:t>
    </dgm:pt>
    <dgm:pt modelId="{4B05CE41-478C-4D3B-B248-2B78CA0C116E}" type="sibTrans" cxnId="{B8567DDE-59D8-470B-B392-799E6ECFAEAB}">
      <dgm:prSet/>
      <dgm:spPr/>
      <dgm:t>
        <a:bodyPr/>
        <a:lstStyle/>
        <a:p>
          <a:endParaRPr lang="fi-FI"/>
        </a:p>
      </dgm:t>
    </dgm:pt>
    <dgm:pt modelId="{3602313B-365C-4EC8-983E-FD5FEC058236}">
      <dgm:prSet phldrT="[Teksti]" custT="1"/>
      <dgm:spPr/>
      <dgm:t>
        <a:bodyPr/>
        <a:lstStyle/>
        <a:p>
          <a:r>
            <a:rPr lang="fi-FI" sz="1600"/>
            <a:t>4. Jakelu, käyttö ja huolto</a:t>
          </a:r>
        </a:p>
      </dgm:t>
    </dgm:pt>
    <dgm:pt modelId="{C0135F58-C1F2-4039-9A27-56261E7A3D1E}" type="parTrans" cxnId="{530B144E-3394-497A-ACD3-3E315BAADA8F}">
      <dgm:prSet/>
      <dgm:spPr/>
      <dgm:t>
        <a:bodyPr/>
        <a:lstStyle/>
        <a:p>
          <a:endParaRPr lang="fi-FI"/>
        </a:p>
      </dgm:t>
    </dgm:pt>
    <dgm:pt modelId="{76F82ADB-8EB3-4D88-AF5D-141CB8146D4B}" type="sibTrans" cxnId="{530B144E-3394-497A-ACD3-3E315BAADA8F}">
      <dgm:prSet/>
      <dgm:spPr/>
      <dgm:t>
        <a:bodyPr/>
        <a:lstStyle/>
        <a:p>
          <a:endParaRPr lang="fi-FI"/>
        </a:p>
      </dgm:t>
    </dgm:pt>
    <dgm:pt modelId="{CF1B79F9-D0F7-4B85-B574-3B7EE8C0E383}">
      <dgm:prSet phldrT="[Teksti]" custT="1"/>
      <dgm:spPr/>
      <dgm:t>
        <a:bodyPr/>
        <a:lstStyle/>
        <a:p>
          <a:r>
            <a:rPr lang="fi-FI" sz="1800"/>
            <a:t>5. Kierrätys</a:t>
          </a:r>
        </a:p>
      </dgm:t>
    </dgm:pt>
    <dgm:pt modelId="{84DA524B-176F-4103-8BD9-8D2B1398F742}" type="parTrans" cxnId="{4918D2FC-CC99-4190-894F-4809B2A9C605}">
      <dgm:prSet/>
      <dgm:spPr/>
      <dgm:t>
        <a:bodyPr/>
        <a:lstStyle/>
        <a:p>
          <a:endParaRPr lang="fi-FI"/>
        </a:p>
      </dgm:t>
    </dgm:pt>
    <dgm:pt modelId="{7E07B52B-F907-41F4-8CDB-C69FDF0AFE85}" type="sibTrans" cxnId="{4918D2FC-CC99-4190-894F-4809B2A9C605}">
      <dgm:prSet/>
      <dgm:spPr/>
      <dgm:t>
        <a:bodyPr/>
        <a:lstStyle/>
        <a:p>
          <a:endParaRPr lang="fi-FI"/>
        </a:p>
      </dgm:t>
    </dgm:pt>
    <dgm:pt modelId="{604711BC-4748-4C61-9395-001A4E02FB9A}">
      <dgm:prSet phldrT="[Teksti]" custT="1"/>
      <dgm:spPr/>
      <dgm:t>
        <a:bodyPr/>
        <a:lstStyle/>
        <a:p>
          <a:r>
            <a:rPr lang="fi-FI" sz="1600"/>
            <a:t>1. Kierrätetyt ja uusiutuvat raaka-aineet</a:t>
          </a:r>
        </a:p>
      </dgm:t>
    </dgm:pt>
    <dgm:pt modelId="{785D3BB9-EDD5-4194-BD2E-6DED3B9B4DC1}" type="parTrans" cxnId="{B0A9EAC1-49FE-4B1F-A1C3-9988669D6CE3}">
      <dgm:prSet/>
      <dgm:spPr/>
      <dgm:t>
        <a:bodyPr/>
        <a:lstStyle/>
        <a:p>
          <a:endParaRPr lang="fi-FI"/>
        </a:p>
      </dgm:t>
    </dgm:pt>
    <dgm:pt modelId="{3D8EDFC5-5AA7-4532-9DF6-C9FB5F0E4363}" type="sibTrans" cxnId="{B0A9EAC1-49FE-4B1F-A1C3-9988669D6CE3}">
      <dgm:prSet/>
      <dgm:spPr/>
      <dgm:t>
        <a:bodyPr/>
        <a:lstStyle/>
        <a:p>
          <a:endParaRPr lang="fi-FI"/>
        </a:p>
      </dgm:t>
    </dgm:pt>
    <dgm:pt modelId="{C7D2EE64-64BA-46D9-8950-285A550D828E}" type="pres">
      <dgm:prSet presAssocID="{0660EDEB-33D6-4F5E-89DA-2975A2210F9B}" presName="cycle" presStyleCnt="0">
        <dgm:presLayoutVars>
          <dgm:dir/>
          <dgm:resizeHandles val="exact"/>
        </dgm:presLayoutVars>
      </dgm:prSet>
      <dgm:spPr/>
    </dgm:pt>
    <dgm:pt modelId="{8AC1B5B2-23E5-4129-94C4-66B77954F9F0}" type="pres">
      <dgm:prSet presAssocID="{56EE72C8-0C61-40F0-92C8-069E71B79AB9}" presName="node" presStyleLbl="node1" presStyleIdx="0" presStyleCnt="5" custScaleX="134943">
        <dgm:presLayoutVars>
          <dgm:bulletEnabled val="1"/>
        </dgm:presLayoutVars>
      </dgm:prSet>
      <dgm:spPr/>
    </dgm:pt>
    <dgm:pt modelId="{B02CFEFA-4391-46E8-A792-7882150499A7}" type="pres">
      <dgm:prSet presAssocID="{56EE72C8-0C61-40F0-92C8-069E71B79AB9}" presName="spNode" presStyleCnt="0"/>
      <dgm:spPr/>
    </dgm:pt>
    <dgm:pt modelId="{C9C769CB-1BFE-4C5F-A5A5-7EEE65F1A295}" type="pres">
      <dgm:prSet presAssocID="{7E3FFEB1-AEE2-4718-AE7C-E4BC4FE49719}" presName="sibTrans" presStyleLbl="sibTrans1D1" presStyleIdx="0" presStyleCnt="5"/>
      <dgm:spPr/>
    </dgm:pt>
    <dgm:pt modelId="{48FB0619-A9DC-42C6-A479-32028A474D77}" type="pres">
      <dgm:prSet presAssocID="{AB3DFAA7-3741-49FA-8B9F-5FF80EAC7F81}" presName="node" presStyleLbl="node1" presStyleIdx="1" presStyleCnt="5" custScaleX="114708" custRadScaleRad="99548" custRadScaleInc="7372">
        <dgm:presLayoutVars>
          <dgm:bulletEnabled val="1"/>
        </dgm:presLayoutVars>
      </dgm:prSet>
      <dgm:spPr/>
    </dgm:pt>
    <dgm:pt modelId="{26283C81-8D34-4F0F-97EB-852EBE034E32}" type="pres">
      <dgm:prSet presAssocID="{AB3DFAA7-3741-49FA-8B9F-5FF80EAC7F81}" presName="spNode" presStyleCnt="0"/>
      <dgm:spPr/>
    </dgm:pt>
    <dgm:pt modelId="{9D625EC4-D2BB-49D2-92D4-B16778AA38B3}" type="pres">
      <dgm:prSet presAssocID="{4B05CE41-478C-4D3B-B248-2B78CA0C116E}" presName="sibTrans" presStyleLbl="sibTrans1D1" presStyleIdx="1" presStyleCnt="5"/>
      <dgm:spPr/>
    </dgm:pt>
    <dgm:pt modelId="{DF06A9AF-E3D2-4C6F-95AA-7719884BEE87}" type="pres">
      <dgm:prSet presAssocID="{3602313B-365C-4EC8-983E-FD5FEC058236}" presName="node" presStyleLbl="node1" presStyleIdx="2" presStyleCnt="5">
        <dgm:presLayoutVars>
          <dgm:bulletEnabled val="1"/>
        </dgm:presLayoutVars>
      </dgm:prSet>
      <dgm:spPr/>
    </dgm:pt>
    <dgm:pt modelId="{F02BF391-5159-4906-B51F-CF862D3553A7}" type="pres">
      <dgm:prSet presAssocID="{3602313B-365C-4EC8-983E-FD5FEC058236}" presName="spNode" presStyleCnt="0"/>
      <dgm:spPr/>
    </dgm:pt>
    <dgm:pt modelId="{4CDE3DB4-C332-4A39-917A-C5588B997E3C}" type="pres">
      <dgm:prSet presAssocID="{76F82ADB-8EB3-4D88-AF5D-141CB8146D4B}" presName="sibTrans" presStyleLbl="sibTrans1D1" presStyleIdx="2" presStyleCnt="5"/>
      <dgm:spPr/>
    </dgm:pt>
    <dgm:pt modelId="{DCCB6BA6-57DF-45AE-A2A4-7D5C35861754}" type="pres">
      <dgm:prSet presAssocID="{CF1B79F9-D0F7-4B85-B574-3B7EE8C0E383}" presName="node" presStyleLbl="node1" presStyleIdx="3" presStyleCnt="5">
        <dgm:presLayoutVars>
          <dgm:bulletEnabled val="1"/>
        </dgm:presLayoutVars>
      </dgm:prSet>
      <dgm:spPr/>
    </dgm:pt>
    <dgm:pt modelId="{1CAAD80C-0C2C-4EEE-89FA-B46D1235EAA8}" type="pres">
      <dgm:prSet presAssocID="{CF1B79F9-D0F7-4B85-B574-3B7EE8C0E383}" presName="spNode" presStyleCnt="0"/>
      <dgm:spPr/>
    </dgm:pt>
    <dgm:pt modelId="{D130012D-13C0-4276-9E81-018A27D0F5CC}" type="pres">
      <dgm:prSet presAssocID="{7E07B52B-F907-41F4-8CDB-C69FDF0AFE85}" presName="sibTrans" presStyleLbl="sibTrans1D1" presStyleIdx="3" presStyleCnt="5"/>
      <dgm:spPr/>
    </dgm:pt>
    <dgm:pt modelId="{66DBBD2D-F55A-40D2-AAD2-183B5DE7A9ED}" type="pres">
      <dgm:prSet presAssocID="{604711BC-4748-4C61-9395-001A4E02FB9A}" presName="node" presStyleLbl="node1" presStyleIdx="4" presStyleCnt="5">
        <dgm:presLayoutVars>
          <dgm:bulletEnabled val="1"/>
        </dgm:presLayoutVars>
      </dgm:prSet>
      <dgm:spPr/>
    </dgm:pt>
    <dgm:pt modelId="{0C058824-EC84-4EC5-B0FB-D059EA5BA6E7}" type="pres">
      <dgm:prSet presAssocID="{604711BC-4748-4C61-9395-001A4E02FB9A}" presName="spNode" presStyleCnt="0"/>
      <dgm:spPr/>
    </dgm:pt>
    <dgm:pt modelId="{878D19CF-FAEC-4AD9-A136-7E093BDDD7EF}" type="pres">
      <dgm:prSet presAssocID="{3D8EDFC5-5AA7-4532-9DF6-C9FB5F0E4363}" presName="sibTrans" presStyleLbl="sibTrans1D1" presStyleIdx="4" presStyleCnt="5"/>
      <dgm:spPr/>
    </dgm:pt>
  </dgm:ptLst>
  <dgm:cxnLst>
    <dgm:cxn modelId="{6278CA15-9F5E-46E8-82AE-B0A8FE552F7B}" type="presOf" srcId="{AB3DFAA7-3741-49FA-8B9F-5FF80EAC7F81}" destId="{48FB0619-A9DC-42C6-A479-32028A474D77}" srcOrd="0" destOrd="0" presId="urn:microsoft.com/office/officeart/2005/8/layout/cycle5"/>
    <dgm:cxn modelId="{570E9B3D-417D-4412-9875-002C840C561B}" type="presOf" srcId="{3602313B-365C-4EC8-983E-FD5FEC058236}" destId="{DF06A9AF-E3D2-4C6F-95AA-7719884BEE87}" srcOrd="0" destOrd="0" presId="urn:microsoft.com/office/officeart/2005/8/layout/cycle5"/>
    <dgm:cxn modelId="{93DFF55B-569F-4397-8EAC-2207A1099F1A}" type="presOf" srcId="{56EE72C8-0C61-40F0-92C8-069E71B79AB9}" destId="{8AC1B5B2-23E5-4129-94C4-66B77954F9F0}" srcOrd="0" destOrd="0" presId="urn:microsoft.com/office/officeart/2005/8/layout/cycle5"/>
    <dgm:cxn modelId="{F56A216C-6BF7-4418-B31B-2A73E3D674B4}" type="presOf" srcId="{604711BC-4748-4C61-9395-001A4E02FB9A}" destId="{66DBBD2D-F55A-40D2-AAD2-183B5DE7A9ED}" srcOrd="0" destOrd="0" presId="urn:microsoft.com/office/officeart/2005/8/layout/cycle5"/>
    <dgm:cxn modelId="{530B144E-3394-497A-ACD3-3E315BAADA8F}" srcId="{0660EDEB-33D6-4F5E-89DA-2975A2210F9B}" destId="{3602313B-365C-4EC8-983E-FD5FEC058236}" srcOrd="2" destOrd="0" parTransId="{C0135F58-C1F2-4039-9A27-56261E7A3D1E}" sibTransId="{76F82ADB-8EB3-4D88-AF5D-141CB8146D4B}"/>
    <dgm:cxn modelId="{EC979082-8E14-48F0-8BA3-490C36863A50}" type="presOf" srcId="{3D8EDFC5-5AA7-4532-9DF6-C9FB5F0E4363}" destId="{878D19CF-FAEC-4AD9-A136-7E093BDDD7EF}" srcOrd="0" destOrd="0" presId="urn:microsoft.com/office/officeart/2005/8/layout/cycle5"/>
    <dgm:cxn modelId="{6868D583-91E2-4D56-A308-1FA4C9003591}" type="presOf" srcId="{7E07B52B-F907-41F4-8CDB-C69FDF0AFE85}" destId="{D130012D-13C0-4276-9E81-018A27D0F5CC}" srcOrd="0" destOrd="0" presId="urn:microsoft.com/office/officeart/2005/8/layout/cycle5"/>
    <dgm:cxn modelId="{69E53D99-22FA-4CE2-945B-6587920B6D7C}" srcId="{0660EDEB-33D6-4F5E-89DA-2975A2210F9B}" destId="{56EE72C8-0C61-40F0-92C8-069E71B79AB9}" srcOrd="0" destOrd="0" parTransId="{A7E926C6-B720-4866-8B21-F0F63FFAEE69}" sibTransId="{7E3FFEB1-AEE2-4718-AE7C-E4BC4FE49719}"/>
    <dgm:cxn modelId="{BE9116A6-172C-4D2B-B3A8-DC0EF35BF195}" type="presOf" srcId="{0660EDEB-33D6-4F5E-89DA-2975A2210F9B}" destId="{C7D2EE64-64BA-46D9-8950-285A550D828E}" srcOrd="0" destOrd="0" presId="urn:microsoft.com/office/officeart/2005/8/layout/cycle5"/>
    <dgm:cxn modelId="{901721A8-5B08-485A-8E53-CFA78A6EE95E}" type="presOf" srcId="{76F82ADB-8EB3-4D88-AF5D-141CB8146D4B}" destId="{4CDE3DB4-C332-4A39-917A-C5588B997E3C}" srcOrd="0" destOrd="0" presId="urn:microsoft.com/office/officeart/2005/8/layout/cycle5"/>
    <dgm:cxn modelId="{CC34B2B0-3851-4422-BFB9-85F82F121A1A}" type="presOf" srcId="{4B05CE41-478C-4D3B-B248-2B78CA0C116E}" destId="{9D625EC4-D2BB-49D2-92D4-B16778AA38B3}" srcOrd="0" destOrd="0" presId="urn:microsoft.com/office/officeart/2005/8/layout/cycle5"/>
    <dgm:cxn modelId="{B0A9EAC1-49FE-4B1F-A1C3-9988669D6CE3}" srcId="{0660EDEB-33D6-4F5E-89DA-2975A2210F9B}" destId="{604711BC-4748-4C61-9395-001A4E02FB9A}" srcOrd="4" destOrd="0" parTransId="{785D3BB9-EDD5-4194-BD2E-6DED3B9B4DC1}" sibTransId="{3D8EDFC5-5AA7-4532-9DF6-C9FB5F0E4363}"/>
    <dgm:cxn modelId="{B8567DDE-59D8-470B-B392-799E6ECFAEAB}" srcId="{0660EDEB-33D6-4F5E-89DA-2975A2210F9B}" destId="{AB3DFAA7-3741-49FA-8B9F-5FF80EAC7F81}" srcOrd="1" destOrd="0" parTransId="{276E08D5-B514-43B8-A82D-059255F2C44A}" sibTransId="{4B05CE41-478C-4D3B-B248-2B78CA0C116E}"/>
    <dgm:cxn modelId="{DF5F70F0-3D4B-4684-B494-BF9B4785636C}" type="presOf" srcId="{CF1B79F9-D0F7-4B85-B574-3B7EE8C0E383}" destId="{DCCB6BA6-57DF-45AE-A2A4-7D5C35861754}" srcOrd="0" destOrd="0" presId="urn:microsoft.com/office/officeart/2005/8/layout/cycle5"/>
    <dgm:cxn modelId="{3B9C93F1-E8B4-48CA-8B6B-2ED494811395}" type="presOf" srcId="{7E3FFEB1-AEE2-4718-AE7C-E4BC4FE49719}" destId="{C9C769CB-1BFE-4C5F-A5A5-7EEE65F1A295}" srcOrd="0" destOrd="0" presId="urn:microsoft.com/office/officeart/2005/8/layout/cycle5"/>
    <dgm:cxn modelId="{4918D2FC-CC99-4190-894F-4809B2A9C605}" srcId="{0660EDEB-33D6-4F5E-89DA-2975A2210F9B}" destId="{CF1B79F9-D0F7-4B85-B574-3B7EE8C0E383}" srcOrd="3" destOrd="0" parTransId="{84DA524B-176F-4103-8BD9-8D2B1398F742}" sibTransId="{7E07B52B-F907-41F4-8CDB-C69FDF0AFE85}"/>
    <dgm:cxn modelId="{A93980E4-A3ED-4805-84EA-A2AF8817B856}" type="presParOf" srcId="{C7D2EE64-64BA-46D9-8950-285A550D828E}" destId="{8AC1B5B2-23E5-4129-94C4-66B77954F9F0}" srcOrd="0" destOrd="0" presId="urn:microsoft.com/office/officeart/2005/8/layout/cycle5"/>
    <dgm:cxn modelId="{BDC7AF35-46C1-41E3-A78A-62C5439D80F2}" type="presParOf" srcId="{C7D2EE64-64BA-46D9-8950-285A550D828E}" destId="{B02CFEFA-4391-46E8-A792-7882150499A7}" srcOrd="1" destOrd="0" presId="urn:microsoft.com/office/officeart/2005/8/layout/cycle5"/>
    <dgm:cxn modelId="{388B3FEB-C6C5-493E-9A59-9E82972C5958}" type="presParOf" srcId="{C7D2EE64-64BA-46D9-8950-285A550D828E}" destId="{C9C769CB-1BFE-4C5F-A5A5-7EEE65F1A295}" srcOrd="2" destOrd="0" presId="urn:microsoft.com/office/officeart/2005/8/layout/cycle5"/>
    <dgm:cxn modelId="{4A5FBA9C-0DDD-4F04-9A34-4B84B1328920}" type="presParOf" srcId="{C7D2EE64-64BA-46D9-8950-285A550D828E}" destId="{48FB0619-A9DC-42C6-A479-32028A474D77}" srcOrd="3" destOrd="0" presId="urn:microsoft.com/office/officeart/2005/8/layout/cycle5"/>
    <dgm:cxn modelId="{C57AC357-2C7C-4B96-962A-5747EE36A9DC}" type="presParOf" srcId="{C7D2EE64-64BA-46D9-8950-285A550D828E}" destId="{26283C81-8D34-4F0F-97EB-852EBE034E32}" srcOrd="4" destOrd="0" presId="urn:microsoft.com/office/officeart/2005/8/layout/cycle5"/>
    <dgm:cxn modelId="{676C4694-AE9E-4247-9115-DD4D0867D0BB}" type="presParOf" srcId="{C7D2EE64-64BA-46D9-8950-285A550D828E}" destId="{9D625EC4-D2BB-49D2-92D4-B16778AA38B3}" srcOrd="5" destOrd="0" presId="urn:microsoft.com/office/officeart/2005/8/layout/cycle5"/>
    <dgm:cxn modelId="{D61A290C-18F6-499E-A1CB-3941765470E7}" type="presParOf" srcId="{C7D2EE64-64BA-46D9-8950-285A550D828E}" destId="{DF06A9AF-E3D2-4C6F-95AA-7719884BEE87}" srcOrd="6" destOrd="0" presId="urn:microsoft.com/office/officeart/2005/8/layout/cycle5"/>
    <dgm:cxn modelId="{CA6CA260-3F40-4804-B054-BAE708F3AFB0}" type="presParOf" srcId="{C7D2EE64-64BA-46D9-8950-285A550D828E}" destId="{F02BF391-5159-4906-B51F-CF862D3553A7}" srcOrd="7" destOrd="0" presId="urn:microsoft.com/office/officeart/2005/8/layout/cycle5"/>
    <dgm:cxn modelId="{EA844B06-7282-4029-898F-B453B6A1A9F2}" type="presParOf" srcId="{C7D2EE64-64BA-46D9-8950-285A550D828E}" destId="{4CDE3DB4-C332-4A39-917A-C5588B997E3C}" srcOrd="8" destOrd="0" presId="urn:microsoft.com/office/officeart/2005/8/layout/cycle5"/>
    <dgm:cxn modelId="{0BE64B02-830B-4587-A33F-CD50C3146796}" type="presParOf" srcId="{C7D2EE64-64BA-46D9-8950-285A550D828E}" destId="{DCCB6BA6-57DF-45AE-A2A4-7D5C35861754}" srcOrd="9" destOrd="0" presId="urn:microsoft.com/office/officeart/2005/8/layout/cycle5"/>
    <dgm:cxn modelId="{88A89237-7127-4395-AA0C-49F928228678}" type="presParOf" srcId="{C7D2EE64-64BA-46D9-8950-285A550D828E}" destId="{1CAAD80C-0C2C-4EEE-89FA-B46D1235EAA8}" srcOrd="10" destOrd="0" presId="urn:microsoft.com/office/officeart/2005/8/layout/cycle5"/>
    <dgm:cxn modelId="{F946701B-2197-4E09-A15E-B9597955A542}" type="presParOf" srcId="{C7D2EE64-64BA-46D9-8950-285A550D828E}" destId="{D130012D-13C0-4276-9E81-018A27D0F5CC}" srcOrd="11" destOrd="0" presId="urn:microsoft.com/office/officeart/2005/8/layout/cycle5"/>
    <dgm:cxn modelId="{637BA36D-C70F-429E-A0A6-463CC1F8C7B2}" type="presParOf" srcId="{C7D2EE64-64BA-46D9-8950-285A550D828E}" destId="{66DBBD2D-F55A-40D2-AAD2-183B5DE7A9ED}" srcOrd="12" destOrd="0" presId="urn:microsoft.com/office/officeart/2005/8/layout/cycle5"/>
    <dgm:cxn modelId="{6489E274-8D92-4BCD-A058-CCE60E061547}" type="presParOf" srcId="{C7D2EE64-64BA-46D9-8950-285A550D828E}" destId="{0C058824-EC84-4EC5-B0FB-D059EA5BA6E7}" srcOrd="13" destOrd="0" presId="urn:microsoft.com/office/officeart/2005/8/layout/cycle5"/>
    <dgm:cxn modelId="{E42BD1FC-62EA-420A-9520-52A9A1E6F07B}" type="presParOf" srcId="{C7D2EE64-64BA-46D9-8950-285A550D828E}" destId="{878D19CF-FAEC-4AD9-A136-7E093BDDD7EF}"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B6C9E-C582-4872-AA66-6DB7DDAE04DC}">
      <dsp:nvSpPr>
        <dsp:cNvPr id="0" name=""/>
        <dsp:cNvSpPr/>
      </dsp:nvSpPr>
      <dsp:spPr>
        <a:xfrm>
          <a:off x="95646" y="0"/>
          <a:ext cx="5082661" cy="4780351"/>
        </a:xfrm>
        <a:prstGeom prst="ellipse">
          <a:avLst/>
        </a:prstGeom>
        <a:solidFill>
          <a:schemeClr val="accent4"/>
        </a:solidFill>
        <a:ln w="2540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4"/>
        </a:fillRef>
        <a:effectRef idx="1">
          <a:schemeClr val="accent4"/>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effectLst>
                <a:outerShdw dist="50800" dir="5400000" sx="1000" sy="1000" algn="ctr" rotWithShape="0">
                  <a:srgbClr val="000000"/>
                </a:outerShdw>
                <a:reflection endPos="0" dist="50800" dir="5400000" sy="-100000" algn="bl" rotWithShape="0"/>
              </a:effectLst>
            </a:rPr>
            <a:t>AGENDA 2030</a:t>
          </a:r>
        </a:p>
      </dsp:txBody>
      <dsp:txXfrm>
        <a:off x="1748781" y="239017"/>
        <a:ext cx="1776390" cy="717052"/>
      </dsp:txXfrm>
    </dsp:sp>
    <dsp:sp modelId="{FA33CFA7-4AF8-48A3-AE1A-5DFAF4C48697}">
      <dsp:nvSpPr>
        <dsp:cNvPr id="0" name=""/>
        <dsp:cNvSpPr/>
      </dsp:nvSpPr>
      <dsp:spPr>
        <a:xfrm>
          <a:off x="216051" y="954152"/>
          <a:ext cx="4831286" cy="3616706"/>
        </a:xfrm>
        <a:prstGeom prst="ellipse">
          <a:avLst/>
        </a:prstGeom>
        <a:solidFill>
          <a:schemeClr val="accent6"/>
        </a:solidFill>
        <a:ln w="2540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6"/>
        </a:fillRef>
        <a:effectRef idx="1">
          <a:schemeClr val="accent6"/>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t>GREENCOMP (EU)</a:t>
          </a:r>
        </a:p>
      </dsp:txBody>
      <dsp:txXfrm>
        <a:off x="1506004" y="1180196"/>
        <a:ext cx="2251379" cy="678132"/>
      </dsp:txXfrm>
    </dsp:sp>
    <dsp:sp modelId="{00B16EE7-2F82-475D-98DC-60418301B48E}">
      <dsp:nvSpPr>
        <dsp:cNvPr id="0" name=""/>
        <dsp:cNvSpPr/>
      </dsp:nvSpPr>
      <dsp:spPr>
        <a:xfrm>
          <a:off x="788307" y="2320514"/>
          <a:ext cx="3796579" cy="2483058"/>
        </a:xfrm>
        <a:prstGeom prst="ellipse">
          <a:avLst/>
        </a:prstGeom>
        <a:solidFill>
          <a:schemeClr val="accent1">
            <a:lumMod val="20000"/>
            <a:lumOff val="80000"/>
          </a:schemeClr>
        </a:solidFill>
        <a:ln w="12700" cap="flat" cmpd="sng" algn="ctr">
          <a:solidFill>
            <a:schemeClr val="accent4"/>
          </a:solidFill>
          <a:prstDash val="solid"/>
          <a:miter lim="800000"/>
        </a:ln>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a:t>LOPS </a:t>
          </a:r>
        </a:p>
      </dsp:txBody>
      <dsp:txXfrm>
        <a:off x="1344303" y="2941278"/>
        <a:ext cx="2684587" cy="1241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74A74-AE55-4ACC-BBC7-DB3DFF883B14}">
      <dsp:nvSpPr>
        <dsp:cNvPr id="0" name=""/>
        <dsp:cNvSpPr/>
      </dsp:nvSpPr>
      <dsp:spPr>
        <a:xfrm>
          <a:off x="0" y="777386"/>
          <a:ext cx="4652655" cy="159705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fi-FI" sz="4000" kern="1200"/>
            <a:t>Teoriatunti + Tehtävä 1</a:t>
          </a:r>
          <a:endParaRPr lang="en-US" sz="4000" kern="1200"/>
        </a:p>
      </dsp:txBody>
      <dsp:txXfrm>
        <a:off x="77962" y="855348"/>
        <a:ext cx="4496731" cy="1441126"/>
      </dsp:txXfrm>
    </dsp:sp>
    <dsp:sp modelId="{0C3588BD-59E2-4E9E-A2CE-324A43C94561}">
      <dsp:nvSpPr>
        <dsp:cNvPr id="0" name=""/>
        <dsp:cNvSpPr/>
      </dsp:nvSpPr>
      <dsp:spPr>
        <a:xfrm>
          <a:off x="0" y="3224352"/>
          <a:ext cx="4652655" cy="159705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Tehtävä 2, lyhytversio</a:t>
          </a:r>
        </a:p>
      </dsp:txBody>
      <dsp:txXfrm>
        <a:off x="77962" y="3302314"/>
        <a:ext cx="4496731" cy="1441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74A74-AE55-4ACC-BBC7-DB3DFF883B14}">
      <dsp:nvSpPr>
        <dsp:cNvPr id="0" name=""/>
        <dsp:cNvSpPr/>
      </dsp:nvSpPr>
      <dsp:spPr>
        <a:xfrm>
          <a:off x="0" y="336278"/>
          <a:ext cx="4652655" cy="214461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fi-FI" sz="3900" kern="1200"/>
            <a:t>Teoriatunti 45min + tehtävään 2 30min ja 2.oppitunti)</a:t>
          </a:r>
          <a:endParaRPr lang="en-US" sz="3900" kern="1200"/>
        </a:p>
      </dsp:txBody>
      <dsp:txXfrm>
        <a:off x="104691" y="440969"/>
        <a:ext cx="4443273" cy="1935228"/>
      </dsp:txXfrm>
    </dsp:sp>
    <dsp:sp modelId="{0C3588BD-59E2-4E9E-A2CE-324A43C94561}">
      <dsp:nvSpPr>
        <dsp:cNvPr id="0" name=""/>
        <dsp:cNvSpPr/>
      </dsp:nvSpPr>
      <dsp:spPr>
        <a:xfrm>
          <a:off x="0" y="2882137"/>
          <a:ext cx="4652655" cy="214461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Tehtävä 2 (2x75min)</a:t>
          </a:r>
        </a:p>
      </dsp:txBody>
      <dsp:txXfrm>
        <a:off x="104691" y="2986828"/>
        <a:ext cx="4443273" cy="1935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1B5B2-23E5-4129-94C4-66B77954F9F0}">
      <dsp:nvSpPr>
        <dsp:cNvPr id="0" name=""/>
        <dsp:cNvSpPr/>
      </dsp:nvSpPr>
      <dsp:spPr>
        <a:xfrm>
          <a:off x="1688492" y="1799"/>
          <a:ext cx="2161701" cy="104125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2. KESTÄVÄ </a:t>
          </a:r>
          <a:r>
            <a:rPr lang="fi-FI" sz="1400" b="1" kern="1200"/>
            <a:t>TUOTESUUNNITTELU</a:t>
          </a:r>
        </a:p>
      </dsp:txBody>
      <dsp:txXfrm>
        <a:off x="1739322" y="52629"/>
        <a:ext cx="2060041" cy="939598"/>
      </dsp:txXfrm>
    </dsp:sp>
    <dsp:sp modelId="{C9C769CB-1BFE-4C5F-A5A5-7EEE65F1A295}">
      <dsp:nvSpPr>
        <dsp:cNvPr id="0" name=""/>
        <dsp:cNvSpPr/>
      </dsp:nvSpPr>
      <dsp:spPr>
        <a:xfrm>
          <a:off x="650264" y="500053"/>
          <a:ext cx="4166094" cy="4166094"/>
        </a:xfrm>
        <a:custGeom>
          <a:avLst/>
          <a:gdLst/>
          <a:ahLst/>
          <a:cxnLst/>
          <a:rect l="0" t="0" r="0" b="0"/>
          <a:pathLst>
            <a:path>
              <a:moveTo>
                <a:pt x="3355742" y="434007"/>
              </a:moveTo>
              <a:arcTo wR="2083047" hR="2083047" stAng="18459615" swAng="956566"/>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48FB0619-A9DC-42C6-A479-32028A474D77}">
      <dsp:nvSpPr>
        <dsp:cNvPr id="0" name=""/>
        <dsp:cNvSpPr/>
      </dsp:nvSpPr>
      <dsp:spPr>
        <a:xfrm>
          <a:off x="3831664" y="1505254"/>
          <a:ext cx="1837549" cy="1041258"/>
        </a:xfrm>
        <a:prstGeom prst="round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3. Tuotanto/</a:t>
          </a:r>
        </a:p>
        <a:p>
          <a:pPr marL="0" lvl="0" indent="0" algn="ctr" defTabSz="711200">
            <a:lnSpc>
              <a:spcPct val="90000"/>
            </a:lnSpc>
            <a:spcBef>
              <a:spcPct val="0"/>
            </a:spcBef>
            <a:spcAft>
              <a:spcPct val="35000"/>
            </a:spcAft>
            <a:buNone/>
          </a:pPr>
          <a:r>
            <a:rPr lang="fi-FI" sz="1600" kern="1200"/>
            <a:t>uudelleenvalmistus</a:t>
          </a:r>
        </a:p>
      </dsp:txBody>
      <dsp:txXfrm>
        <a:off x="3882494" y="1556084"/>
        <a:ext cx="1735889" cy="939598"/>
      </dsp:txXfrm>
    </dsp:sp>
    <dsp:sp modelId="{9D625EC4-D2BB-49D2-92D4-B16778AA38B3}">
      <dsp:nvSpPr>
        <dsp:cNvPr id="0" name=""/>
        <dsp:cNvSpPr/>
      </dsp:nvSpPr>
      <dsp:spPr>
        <a:xfrm>
          <a:off x="668323" y="549535"/>
          <a:ext cx="4166094" cy="4166094"/>
        </a:xfrm>
        <a:custGeom>
          <a:avLst/>
          <a:gdLst/>
          <a:ahLst/>
          <a:cxnLst/>
          <a:rect l="0" t="0" r="0" b="0"/>
          <a:pathLst>
            <a:path>
              <a:moveTo>
                <a:pt x="4159348" y="2250553"/>
              </a:moveTo>
              <a:arcTo wR="2083047" hR="2083047" stAng="21876741" swAng="1290290"/>
            </a:path>
          </a:pathLst>
        </a:custGeom>
        <a:noFill/>
        <a:ln w="9525" cap="flat" cmpd="sng" algn="ctr">
          <a:solidFill>
            <a:schemeClr val="accent2">
              <a:hueOff val="1170380"/>
              <a:satOff val="-1460"/>
              <a:lumOff val="343"/>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F06A9AF-E3D2-4C6F-95AA-7719884BEE87}">
      <dsp:nvSpPr>
        <dsp:cNvPr id="0" name=""/>
        <dsp:cNvSpPr/>
      </dsp:nvSpPr>
      <dsp:spPr>
        <a:xfrm>
          <a:off x="3192759" y="3770067"/>
          <a:ext cx="1601936" cy="1041258"/>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4. Jakelu, käyttö ja huolto</a:t>
          </a:r>
        </a:p>
      </dsp:txBody>
      <dsp:txXfrm>
        <a:off x="3243589" y="3820897"/>
        <a:ext cx="1500276" cy="939598"/>
      </dsp:txXfrm>
    </dsp:sp>
    <dsp:sp modelId="{4CDE3DB4-C332-4A39-917A-C5588B997E3C}">
      <dsp:nvSpPr>
        <dsp:cNvPr id="0" name=""/>
        <dsp:cNvSpPr/>
      </dsp:nvSpPr>
      <dsp:spPr>
        <a:xfrm>
          <a:off x="686296" y="522428"/>
          <a:ext cx="4166094" cy="4166094"/>
        </a:xfrm>
        <a:custGeom>
          <a:avLst/>
          <a:gdLst/>
          <a:ahLst/>
          <a:cxnLst/>
          <a:rect l="0" t="0" r="0" b="0"/>
          <a:pathLst>
            <a:path>
              <a:moveTo>
                <a:pt x="2339416" y="4150257"/>
              </a:moveTo>
              <a:arcTo wR="2083047" hR="2083047" stAng="4975827" swAng="848347"/>
            </a:path>
          </a:pathLst>
        </a:custGeom>
        <a:noFill/>
        <a:ln w="9525" cap="flat" cmpd="sng" algn="ctr">
          <a:solidFill>
            <a:schemeClr val="accent2">
              <a:hueOff val="2340759"/>
              <a:satOff val="-2919"/>
              <a:lumOff val="686"/>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CCB6BA6-57DF-45AE-A2A4-7D5C35861754}">
      <dsp:nvSpPr>
        <dsp:cNvPr id="0" name=""/>
        <dsp:cNvSpPr/>
      </dsp:nvSpPr>
      <dsp:spPr>
        <a:xfrm>
          <a:off x="743990" y="3770067"/>
          <a:ext cx="1601936" cy="1041258"/>
        </a:xfrm>
        <a:prstGeom prst="round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kern="1200"/>
            <a:t>5. Kierrätys</a:t>
          </a:r>
        </a:p>
      </dsp:txBody>
      <dsp:txXfrm>
        <a:off x="794820" y="3820897"/>
        <a:ext cx="1500276" cy="939598"/>
      </dsp:txXfrm>
    </dsp:sp>
    <dsp:sp modelId="{D130012D-13C0-4276-9E81-018A27D0F5CC}">
      <dsp:nvSpPr>
        <dsp:cNvPr id="0" name=""/>
        <dsp:cNvSpPr/>
      </dsp:nvSpPr>
      <dsp:spPr>
        <a:xfrm>
          <a:off x="686296" y="522428"/>
          <a:ext cx="4166094" cy="4166094"/>
        </a:xfrm>
        <a:custGeom>
          <a:avLst/>
          <a:gdLst/>
          <a:ahLst/>
          <a:cxnLst/>
          <a:rect l="0" t="0" r="0" b="0"/>
          <a:pathLst>
            <a:path>
              <a:moveTo>
                <a:pt x="221267" y="3017318"/>
              </a:moveTo>
              <a:arcTo wR="2083047" hR="2083047" stAng="9201105" swAng="1361479"/>
            </a:path>
          </a:pathLst>
        </a:custGeom>
        <a:noFill/>
        <a:ln w="9525" cap="flat" cmpd="sng" algn="ctr">
          <a:solidFill>
            <a:schemeClr val="accent2">
              <a:hueOff val="3511139"/>
              <a:satOff val="-4379"/>
              <a:lumOff val="1030"/>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66DBBD2D-F55A-40D2-AAD2-183B5DE7A9ED}">
      <dsp:nvSpPr>
        <dsp:cNvPr id="0" name=""/>
        <dsp:cNvSpPr/>
      </dsp:nvSpPr>
      <dsp:spPr>
        <a:xfrm>
          <a:off x="-12720" y="1441149"/>
          <a:ext cx="1601936" cy="1041258"/>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kern="1200"/>
            <a:t>1. Kierrätetyt ja uusiutuvat raaka-aineet</a:t>
          </a:r>
        </a:p>
      </dsp:txBody>
      <dsp:txXfrm>
        <a:off x="38110" y="1491979"/>
        <a:ext cx="1500276" cy="939598"/>
      </dsp:txXfrm>
    </dsp:sp>
    <dsp:sp modelId="{878D19CF-FAEC-4AD9-A136-7E093BDDD7EF}">
      <dsp:nvSpPr>
        <dsp:cNvPr id="0" name=""/>
        <dsp:cNvSpPr/>
      </dsp:nvSpPr>
      <dsp:spPr>
        <a:xfrm>
          <a:off x="686296" y="522428"/>
          <a:ext cx="4166094" cy="4166094"/>
        </a:xfrm>
        <a:custGeom>
          <a:avLst/>
          <a:gdLst/>
          <a:ahLst/>
          <a:cxnLst/>
          <a:rect l="0" t="0" r="0" b="0"/>
          <a:pathLst>
            <a:path>
              <a:moveTo>
                <a:pt x="461859" y="775058"/>
              </a:moveTo>
              <a:arcTo wR="2083047" hR="2083047" stAng="13133814" swAng="895952"/>
            </a:path>
          </a:pathLst>
        </a:custGeom>
        <a:noFill/>
        <a:ln w="9525" cap="flat" cmpd="sng" algn="ctr">
          <a:solidFill>
            <a:schemeClr val="accent2">
              <a:hueOff val="4681519"/>
              <a:satOff val="-5839"/>
              <a:lumOff val="1373"/>
              <a:alphaOff val="0"/>
            </a:schemeClr>
          </a:solidFill>
          <a:prstDash val="solid"/>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BBFD2-8EC7-4A55-996B-0D0280CBE457}" type="datetimeFigureOut">
              <a:rPr lang="fi-FI" smtClean="0"/>
              <a:t>28.4.2024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C906FF-9E5B-4E4E-B706-69BA459E8DBB}" type="slidenum">
              <a:rPr lang="fi-FI" smtClean="0"/>
              <a:t>‹#›</a:t>
            </a:fld>
            <a:endParaRPr lang="fi-FI"/>
          </a:p>
        </p:txBody>
      </p:sp>
    </p:spTree>
    <p:extLst>
      <p:ext uri="{BB962C8B-B14F-4D97-AF65-F5344CB8AC3E}">
        <p14:creationId xmlns:p14="http://schemas.microsoft.com/office/powerpoint/2010/main" val="236640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CDD0B-2AFE-4E61-B4D1-5A7E3F1B53A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solidFill>
                  <a:srgbClr val="000000"/>
                </a:solidFill>
                <a:latin typeface="Open Sans"/>
                <a:ea typeface="Open Sans"/>
                <a:cs typeface="Open Sans"/>
              </a:rPr>
              <a:t>Katsokaa yhdessä videolta, mitä tuotteen elinkaaren pidentäminen ja jakamisalustat-toimintamallit tarkoittavat. Opiskelijat etsivät sivustolta esimerkit Oulun seudun yrityksistä tai pohtivat muita itselleen tuttuja esimerkkejä. </a:t>
            </a:r>
          </a:p>
          <a:p>
            <a:endParaRPr lang="fi-FI">
              <a:solidFill>
                <a:srgbClr val="000000"/>
              </a:solidFill>
              <a:latin typeface="Open Sans"/>
              <a:ea typeface="Open Sans"/>
              <a:cs typeface="Open Sans"/>
            </a:endParaRPr>
          </a:p>
          <a:p>
            <a:r>
              <a:rPr lang="fi-FI">
                <a:solidFill>
                  <a:srgbClr val="000000"/>
                </a:solidFill>
                <a:latin typeface="Open Sans"/>
                <a:ea typeface="Open Sans"/>
                <a:cs typeface="Open Sans"/>
              </a:rPr>
              <a:t>‘</a:t>
            </a:r>
            <a:r>
              <a:rPr lang="fi-FI" b="0" i="0">
                <a:solidFill>
                  <a:srgbClr val="000000"/>
                </a:solidFill>
                <a:effectLst/>
                <a:latin typeface="Open Sans"/>
                <a:ea typeface="Open Sans"/>
                <a:cs typeface="Open Sans"/>
              </a:rPr>
              <a:t>Jakamisalusta’ -liiketoimintamallissa digitaalisuus on tärkeässä roolissa. Ehkä tutuimpia jakamisalustoja suomalaisille ovat Tori.fi tai Airbnb. Liiketoimintamallin idea on siis se, että hävikkiä vähennetään, kun tarpeeton tuote löytää uuden käyttäjän digitaalisen alustan kautta. Alustan toiminta voi perustua vuokraukseen, myyntiin, jakamiseen tai yhteiskäyttöön. Useat jakamisalustat perustuvat kuluttajan omaan aktiivisuuteen, jolloin yrityksen rooliksi muodostuu kaupankäyntialustan ylläpito ja valvonta. Jakamisalustan ylläpitäjä voi saada tuloja esimerkiksi myymällä alustalla lisäpalveluita kuten arviointeja, takuita tai vakuutuksia. Jakamisalustojen ympärille voi syntyä myös kuluttajien sisäisiä verkostoja.</a:t>
            </a:r>
            <a:endParaRPr lang="fi-FI">
              <a:latin typeface="Open Sans"/>
              <a:ea typeface="Open Sans"/>
              <a:cs typeface="Open Sans"/>
            </a:endParaRPr>
          </a:p>
        </p:txBody>
      </p:sp>
      <p:sp>
        <p:nvSpPr>
          <p:cNvPr id="4" name="Dian numeron paikkamerkki 3"/>
          <p:cNvSpPr>
            <a:spLocks noGrp="1"/>
          </p:cNvSpPr>
          <p:nvPr>
            <p:ph type="sldNum" sz="quarter" idx="5"/>
          </p:nvPr>
        </p:nvSpPr>
        <p:spPr/>
        <p:txBody>
          <a:bodyPr/>
          <a:lstStyle/>
          <a:p>
            <a:fld id="{C0C906FF-9E5B-4E4E-B706-69BA459E8DBB}" type="slidenum">
              <a:rPr lang="fi-FI" smtClean="0"/>
              <a:t>13</a:t>
            </a:fld>
            <a:endParaRPr lang="fi-FI"/>
          </a:p>
        </p:txBody>
      </p:sp>
    </p:spTree>
    <p:extLst>
      <p:ext uri="{BB962C8B-B14F-4D97-AF65-F5344CB8AC3E}">
        <p14:creationId xmlns:p14="http://schemas.microsoft.com/office/powerpoint/2010/main" val="51416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solidFill>
                  <a:srgbClr val="000000"/>
                </a:solidFill>
                <a:latin typeface="Open Sans"/>
                <a:ea typeface="Open Sans"/>
                <a:cs typeface="Open Sans"/>
              </a:rPr>
              <a:t>Liiketoimintamalli esitellään videolla seuraavassa diassa, voitte siirtyä eteenpäin. </a:t>
            </a:r>
          </a:p>
          <a:p>
            <a:endParaRPr lang="fi-FI">
              <a:solidFill>
                <a:srgbClr val="000000"/>
              </a:solidFill>
              <a:latin typeface="Open Sans"/>
              <a:ea typeface="Open Sans"/>
              <a:cs typeface="Open Sans"/>
            </a:endParaRPr>
          </a:p>
          <a:p>
            <a:r>
              <a:rPr lang="fi-FI" b="0" i="0">
                <a:solidFill>
                  <a:srgbClr val="000000"/>
                </a:solidFill>
                <a:effectLst/>
                <a:latin typeface="Open Sans"/>
                <a:ea typeface="Open Sans"/>
                <a:cs typeface="Open Sans"/>
              </a:rPr>
              <a:t>‘Uusiutuvuus’-liiketoiminnan taustalla on tavoite päästä eroon fossiilisista energia- ja materiaalilähteistä siirtymällä uusiutuviin luonnonvaroihin, biopohjaisiin tuotteisiin ja kierrätettäviin materiaaleihin. Samalla jätteen määrä vähenee. Uusiutuvien energiamuotojen valmistus on vähäpäästöistä ja niiden markkinoinnissa korostetaan ympäristöystävällistä brändiä. </a:t>
            </a:r>
            <a:r>
              <a:rPr lang="fi-FI" b="0" i="1">
                <a:solidFill>
                  <a:srgbClr val="000000"/>
                </a:solidFill>
                <a:effectLst/>
                <a:latin typeface="Open Sans"/>
                <a:ea typeface="Open Sans"/>
                <a:cs typeface="Open Sans"/>
              </a:rPr>
              <a:t>Ravinnekierron</a:t>
            </a:r>
            <a:r>
              <a:rPr lang="fi-FI" b="0" i="0">
                <a:solidFill>
                  <a:srgbClr val="000000"/>
                </a:solidFill>
                <a:effectLst/>
                <a:latin typeface="Open Sans"/>
                <a:ea typeface="Open Sans"/>
                <a:cs typeface="Open Sans"/>
              </a:rPr>
              <a:t> tehostuminen on tärkeässä roolissa erityisesti biotalouden ketjuissa. Uudet innovaatiot polttoaineiden ja </a:t>
            </a:r>
            <a:r>
              <a:rPr lang="fi-FI" b="0" i="0" err="1">
                <a:solidFill>
                  <a:srgbClr val="000000"/>
                </a:solidFill>
                <a:effectLst/>
                <a:latin typeface="Open Sans"/>
                <a:ea typeface="Open Sans"/>
                <a:cs typeface="Open Sans"/>
              </a:rPr>
              <a:t>lannotteiden</a:t>
            </a:r>
            <a:r>
              <a:rPr lang="fi-FI" b="0" i="0">
                <a:solidFill>
                  <a:srgbClr val="000000"/>
                </a:solidFill>
                <a:effectLst/>
                <a:latin typeface="Open Sans"/>
                <a:ea typeface="Open Sans"/>
                <a:cs typeface="Open Sans"/>
              </a:rPr>
              <a:t> osalta ovat ‘uusiutuvuuden’-liiketoimintamallin mukaisia.</a:t>
            </a:r>
            <a:endParaRPr lang="fi-FI">
              <a:latin typeface="Calibri"/>
              <a:ea typeface="Open Sans"/>
              <a:cs typeface="Calibri"/>
            </a:endParaRPr>
          </a:p>
        </p:txBody>
      </p:sp>
      <p:sp>
        <p:nvSpPr>
          <p:cNvPr id="4" name="Dian numeron paikkamerkki 3"/>
          <p:cNvSpPr>
            <a:spLocks noGrp="1"/>
          </p:cNvSpPr>
          <p:nvPr>
            <p:ph type="sldNum" sz="quarter" idx="5"/>
          </p:nvPr>
        </p:nvSpPr>
        <p:spPr/>
        <p:txBody>
          <a:bodyPr/>
          <a:lstStyle/>
          <a:p>
            <a:fld id="{C0C906FF-9E5B-4E4E-B706-69BA459E8DBB}" type="slidenum">
              <a:rPr lang="fi-FI" smtClean="0"/>
              <a:t>14</a:t>
            </a:fld>
            <a:endParaRPr lang="fi-FI"/>
          </a:p>
        </p:txBody>
      </p:sp>
    </p:spTree>
    <p:extLst>
      <p:ext uri="{BB962C8B-B14F-4D97-AF65-F5344CB8AC3E}">
        <p14:creationId xmlns:p14="http://schemas.microsoft.com/office/powerpoint/2010/main" val="279771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Katsokaa videolta, mitä </a:t>
            </a:r>
            <a:r>
              <a:rPr lang="en-US" err="1">
                <a:cs typeface="Calibri"/>
              </a:rPr>
              <a:t>uusiutuvuus</a:t>
            </a:r>
            <a:r>
              <a:rPr lang="en-US">
                <a:cs typeface="Calibri"/>
              </a:rPr>
              <a:t> sekä </a:t>
            </a:r>
            <a:r>
              <a:rPr lang="en-US" err="1">
                <a:cs typeface="Calibri"/>
              </a:rPr>
              <a:t>resurssitehokkuus</a:t>
            </a:r>
            <a:r>
              <a:rPr lang="en-US">
                <a:cs typeface="Calibri"/>
              </a:rPr>
              <a:t> ja </a:t>
            </a:r>
            <a:r>
              <a:rPr lang="en-US" err="1">
                <a:cs typeface="Calibri"/>
              </a:rPr>
              <a:t>kierrätys</a:t>
            </a:r>
            <a:r>
              <a:rPr lang="en-US">
                <a:cs typeface="Calibri"/>
              </a:rPr>
              <a:t> </a:t>
            </a:r>
            <a:r>
              <a:rPr lang="en-US" err="1">
                <a:cs typeface="Calibri"/>
              </a:rPr>
              <a:t>tarkoittavat</a:t>
            </a:r>
            <a:r>
              <a:rPr lang="en-US">
                <a:cs typeface="Calibri"/>
              </a:rPr>
              <a:t> </a:t>
            </a:r>
            <a:r>
              <a:rPr lang="en-US" err="1">
                <a:cs typeface="Calibri"/>
              </a:rPr>
              <a:t>liiketoimintamalleina</a:t>
            </a:r>
            <a:r>
              <a:rPr lang="en-US">
                <a:cs typeface="Calibri"/>
              </a:rPr>
              <a:t>. </a:t>
            </a:r>
            <a:r>
              <a:rPr lang="en-US" err="1">
                <a:cs typeface="Calibri"/>
              </a:rPr>
              <a:t>Opiskelijat</a:t>
            </a:r>
            <a:r>
              <a:rPr lang="en-US">
                <a:cs typeface="Calibri"/>
              </a:rPr>
              <a:t> </a:t>
            </a:r>
            <a:r>
              <a:rPr lang="en-US" err="1">
                <a:cs typeface="Calibri"/>
              </a:rPr>
              <a:t>etsivät</a:t>
            </a:r>
            <a:r>
              <a:rPr lang="en-US">
                <a:cs typeface="Calibri"/>
              </a:rPr>
              <a:t> </a:t>
            </a:r>
            <a:r>
              <a:rPr lang="en-US" err="1">
                <a:cs typeface="Calibri"/>
              </a:rPr>
              <a:t>esimerkit</a:t>
            </a:r>
            <a:r>
              <a:rPr lang="en-US">
                <a:cs typeface="Calibri"/>
              </a:rPr>
              <a:t> </a:t>
            </a:r>
            <a:r>
              <a:rPr lang="en-US" err="1">
                <a:cs typeface="Calibri"/>
              </a:rPr>
              <a:t>Oulun</a:t>
            </a:r>
            <a:r>
              <a:rPr lang="en-US">
                <a:cs typeface="Calibri"/>
              </a:rPr>
              <a:t> </a:t>
            </a:r>
            <a:r>
              <a:rPr lang="en-US" err="1">
                <a:cs typeface="Calibri"/>
              </a:rPr>
              <a:t>seudulla</a:t>
            </a:r>
            <a:r>
              <a:rPr lang="en-US">
                <a:cs typeface="Calibri"/>
              </a:rPr>
              <a:t> </a:t>
            </a:r>
            <a:r>
              <a:rPr lang="en-US" err="1">
                <a:cs typeface="Calibri"/>
              </a:rPr>
              <a:t>toimivista</a:t>
            </a:r>
            <a:r>
              <a:rPr lang="en-US">
                <a:cs typeface="Calibri"/>
              </a:rPr>
              <a:t> </a:t>
            </a:r>
            <a:r>
              <a:rPr lang="en-US" err="1">
                <a:cs typeface="Calibri"/>
              </a:rPr>
              <a:t>yrityksistä</a:t>
            </a:r>
            <a:r>
              <a:rPr lang="en-US">
                <a:cs typeface="Calibri"/>
              </a:rPr>
              <a:t> tai </a:t>
            </a:r>
            <a:r>
              <a:rPr lang="en-US" err="1">
                <a:cs typeface="Calibri"/>
              </a:rPr>
              <a:t>pohtivat</a:t>
            </a:r>
            <a:r>
              <a:rPr lang="en-US">
                <a:cs typeface="Calibri"/>
              </a:rPr>
              <a:t> </a:t>
            </a:r>
            <a:r>
              <a:rPr lang="en-US" err="1">
                <a:cs typeface="Calibri"/>
              </a:rPr>
              <a:t>jonkun</a:t>
            </a:r>
            <a:r>
              <a:rPr lang="en-US">
                <a:cs typeface="Calibri"/>
              </a:rPr>
              <a:t> </a:t>
            </a:r>
            <a:r>
              <a:rPr lang="en-US" err="1">
                <a:cs typeface="Calibri"/>
              </a:rPr>
              <a:t>muun</a:t>
            </a:r>
            <a:r>
              <a:rPr lang="en-US">
                <a:cs typeface="Calibri"/>
              </a:rPr>
              <a:t> </a:t>
            </a:r>
            <a:r>
              <a:rPr lang="en-US" err="1">
                <a:cs typeface="Calibri"/>
              </a:rPr>
              <a:t>itselleen</a:t>
            </a:r>
            <a:r>
              <a:rPr lang="en-US">
                <a:cs typeface="Calibri"/>
              </a:rPr>
              <a:t> </a:t>
            </a:r>
            <a:r>
              <a:rPr lang="en-US" err="1">
                <a:cs typeface="Calibri"/>
              </a:rPr>
              <a:t>tutun</a:t>
            </a:r>
            <a:r>
              <a:rPr lang="en-US">
                <a:cs typeface="Calibri"/>
              </a:rPr>
              <a:t> </a:t>
            </a:r>
            <a:r>
              <a:rPr lang="en-US" err="1">
                <a:cs typeface="Calibri"/>
              </a:rPr>
              <a:t>esimerkin</a:t>
            </a:r>
            <a:r>
              <a:rPr lang="en-US">
                <a:cs typeface="Calibri"/>
              </a:rPr>
              <a:t>. </a:t>
            </a:r>
          </a:p>
        </p:txBody>
      </p:sp>
      <p:sp>
        <p:nvSpPr>
          <p:cNvPr id="4" name="Dian numeron paikkamerkki 3"/>
          <p:cNvSpPr>
            <a:spLocks noGrp="1"/>
          </p:cNvSpPr>
          <p:nvPr>
            <p:ph type="sldNum" sz="quarter" idx="5"/>
          </p:nvPr>
        </p:nvSpPr>
        <p:spPr/>
        <p:txBody>
          <a:bodyPr/>
          <a:lstStyle/>
          <a:p>
            <a:fld id="{C0C906FF-9E5B-4E4E-B706-69BA459E8DBB}" type="slidenum">
              <a:rPr lang="fi-FI" smtClean="0"/>
              <a:t>15</a:t>
            </a:fld>
            <a:endParaRPr lang="fi-FI"/>
          </a:p>
        </p:txBody>
      </p:sp>
    </p:spTree>
    <p:extLst>
      <p:ext uri="{BB962C8B-B14F-4D97-AF65-F5344CB8AC3E}">
        <p14:creationId xmlns:p14="http://schemas.microsoft.com/office/powerpoint/2010/main" val="423839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a:solidFill>
                  <a:srgbClr val="000000"/>
                </a:solidFill>
                <a:effectLst/>
                <a:latin typeface="Open Sans" panose="020B0606030504020204" pitchFamily="34" charset="0"/>
              </a:rPr>
              <a:t>Tavoitteena auttaa opiskelijoita ymmärtämään ekologisen kestävyyden saavuttamisen olevan myös taloudellisen kestävyyden ehto. Voit syventää kertomalla </a:t>
            </a:r>
            <a:r>
              <a:rPr lang="fi-FI" b="0" i="0" err="1">
                <a:solidFill>
                  <a:srgbClr val="000000"/>
                </a:solidFill>
                <a:effectLst/>
                <a:latin typeface="Open Sans" panose="020B0606030504020204" pitchFamily="34" charset="0"/>
              </a:rPr>
              <a:t>esim</a:t>
            </a:r>
            <a:r>
              <a:rPr lang="fi-FI" b="0" i="0">
                <a:solidFill>
                  <a:srgbClr val="000000"/>
                </a:solidFill>
                <a:effectLst/>
                <a:latin typeface="Open Sans" panose="020B0606030504020204" pitchFamily="34" charset="0"/>
              </a:rPr>
              <a:t>: </a:t>
            </a:r>
          </a:p>
          <a:p>
            <a:pPr marL="171450" indent="-171450" algn="l">
              <a:buFont typeface="Arial" panose="020B0604020202020204" pitchFamily="34" charset="0"/>
              <a:buChar char="•"/>
            </a:pPr>
            <a:r>
              <a:rPr lang="fi-FI" b="0" i="0">
                <a:solidFill>
                  <a:srgbClr val="000000"/>
                </a:solidFill>
                <a:effectLst/>
                <a:latin typeface="Open Sans" panose="020B0606030504020204" pitchFamily="34" charset="0"/>
              </a:rPr>
              <a:t>Kiertotalousmarkkinoiden arvo on jopa 700 miljoonaa euroa maailmalla. Suomessa vuoteen 2030 mennessä kiertotalouden mukana tulevia työpaikkoja voi olla 40-75 000 kappaletta. </a:t>
            </a:r>
            <a:r>
              <a:rPr lang="fi-FI" b="1" i="0">
                <a:solidFill>
                  <a:srgbClr val="000000"/>
                </a:solidFill>
                <a:effectLst/>
                <a:latin typeface="Open Sans" panose="020B0606030504020204" pitchFamily="34" charset="0"/>
              </a:rPr>
              <a:t>Rahallisesti tämä tarkoittaa noin 2,5 miljardin euron lisätuloja Suomelle vuosittain</a:t>
            </a:r>
            <a:r>
              <a:rPr lang="fi-FI" b="0" i="0">
                <a:solidFill>
                  <a:srgbClr val="000000"/>
                </a:solidFill>
                <a:effectLst/>
                <a:latin typeface="Open Sans" panose="020B0606030504020204" pitchFamily="34" charset="0"/>
              </a:rPr>
              <a:t>. </a:t>
            </a:r>
          </a:p>
          <a:p>
            <a:pPr marL="171450" indent="-171450" algn="l">
              <a:buFont typeface="Arial" panose="020B0604020202020204" pitchFamily="34" charset="0"/>
              <a:buChar char="•"/>
            </a:pPr>
            <a:r>
              <a:rPr lang="fi-FI" b="0" i="0">
                <a:solidFill>
                  <a:srgbClr val="000000"/>
                </a:solidFill>
                <a:effectLst/>
                <a:latin typeface="Open Sans" panose="020B0606030504020204" pitchFamily="34" charset="0"/>
              </a:rPr>
              <a:t>Esimerkiksi pelkästään vaateteollisuuden eri prosesseihin, kuten lajitteluun, kierrätykseen, suunnitteluun, materiaalien tutkimiseen ja uusiotuotantoon voi syntyä 17 000 uutta työpaikkaa vuoteen 2035 mennessä. </a:t>
            </a:r>
          </a:p>
          <a:p>
            <a:pPr marL="171450" indent="-171450" algn="l">
              <a:buFont typeface="Arial" panose="020B0604020202020204" pitchFamily="34" charset="0"/>
              <a:buChar char="•"/>
            </a:pPr>
            <a:r>
              <a:rPr lang="fi-FI" b="0" i="0">
                <a:solidFill>
                  <a:srgbClr val="000000"/>
                </a:solidFill>
                <a:effectLst/>
                <a:latin typeface="Open Sans" panose="020B0606030504020204" pitchFamily="34" charset="0"/>
              </a:rPr>
              <a:t>Jotta 75 000 työpakkojen tulevaisuusnäkymä voidaan saavuttaa, tarvitaan uudistuksia esimerkiksi uusiutuvien energiajärjestelmien käyttöönotossa ja kuluttajatuotteiden eliniän pidentämisessä. Uudet työpaikat vaativat kuitenkin suuria investointeja ja arvioiden mukaan vuosittain tarvitaan 180 miljardin euron verran pääomaa investointien toteuttamiseksi.</a:t>
            </a:r>
          </a:p>
          <a:p>
            <a:pPr algn="l"/>
            <a:endParaRPr lang="fi-FI" b="0" i="0">
              <a:solidFill>
                <a:srgbClr val="000000"/>
              </a:solidFill>
              <a:effectLst/>
              <a:latin typeface="Open Sans" panose="020B0606030504020204" pitchFamily="34" charset="0"/>
            </a:endParaRPr>
          </a:p>
          <a:p>
            <a:pPr algn="l"/>
            <a:r>
              <a:rPr lang="fi-FI" b="0" i="0">
                <a:solidFill>
                  <a:srgbClr val="000000"/>
                </a:solidFill>
                <a:effectLst/>
                <a:latin typeface="Open Sans" panose="020B0606030504020204" pitchFamily="34" charset="0"/>
              </a:rPr>
              <a:t>Voit kysyä opiskelijoilta – mikä haastaa kiertotaloustoiminnan yleistymistä? </a:t>
            </a:r>
          </a:p>
          <a:p>
            <a:pPr marL="171450" indent="-171450" algn="l">
              <a:buFont typeface="Arial" panose="020B0604020202020204" pitchFamily="34" charset="0"/>
              <a:buChar char="•"/>
            </a:pPr>
            <a:r>
              <a:rPr lang="fi-FI" b="0" i="0">
                <a:solidFill>
                  <a:srgbClr val="000000"/>
                </a:solidFill>
                <a:effectLst/>
                <a:latin typeface="Open Sans" panose="020B0606030504020204" pitchFamily="34" charset="0"/>
              </a:rPr>
              <a:t>Suurien investointien lisäksi nykyinen yhteiskuntarakenne ja toimintakulttuuri aiheuttavat haasteita yritysten kiertotaloussiirtymälle. </a:t>
            </a:r>
          </a:p>
          <a:p>
            <a:pPr marL="171450" indent="-171450" algn="l">
              <a:buFont typeface="Arial" panose="020B0604020202020204" pitchFamily="34" charset="0"/>
              <a:buChar char="•"/>
            </a:pPr>
            <a:r>
              <a:rPr lang="fi-FI" b="0" i="0">
                <a:solidFill>
                  <a:srgbClr val="000000"/>
                </a:solidFill>
                <a:effectLst/>
                <a:latin typeface="Open Sans" panose="020B0606030504020204" pitchFamily="34" charset="0"/>
              </a:rPr>
              <a:t>Usein neitseellisten raaka-aineiden saanti on helpompaa tai halvempaa kuin kierrätettyjen materiaalien hankinta. </a:t>
            </a:r>
          </a:p>
          <a:p>
            <a:pPr marL="171450" indent="-171450" algn="l">
              <a:buFont typeface="Arial" panose="020B0604020202020204" pitchFamily="34" charset="0"/>
              <a:buChar char="•"/>
            </a:pPr>
            <a:r>
              <a:rPr lang="fi-FI" b="0" i="0">
                <a:solidFill>
                  <a:srgbClr val="000000"/>
                </a:solidFill>
                <a:effectLst/>
                <a:latin typeface="Open Sans" panose="020B0606030504020204" pitchFamily="34" charset="0"/>
              </a:rPr>
              <a:t>Tiedon ja osaamisen puute aiheuttavat myös haasteita. </a:t>
            </a:r>
          </a:p>
          <a:p>
            <a:pPr marL="171450" indent="-171450" algn="l">
              <a:buFont typeface="Arial" panose="020B0604020202020204" pitchFamily="34" charset="0"/>
              <a:buChar char="•"/>
            </a:pPr>
            <a:r>
              <a:rPr lang="fi-FI" b="0" i="0">
                <a:solidFill>
                  <a:srgbClr val="000000"/>
                </a:solidFill>
                <a:effectLst/>
                <a:latin typeface="Open Sans" panose="020B0606030504020204" pitchFamily="34" charset="0"/>
              </a:rPr>
              <a:t>Verkostot ovat yhä kehitteillä ja samalla toimintaperiaatteella toimivia yrityksiä on vielä vähän,  joten tietojen vaihtoa ja vertaistukea ei ole paljon tarjolla. (1)</a:t>
            </a:r>
          </a:p>
          <a:p>
            <a:endParaRPr lang="fi-FI"/>
          </a:p>
        </p:txBody>
      </p:sp>
      <p:sp>
        <p:nvSpPr>
          <p:cNvPr id="4" name="Dian numeron paikkamerkki 3"/>
          <p:cNvSpPr>
            <a:spLocks noGrp="1"/>
          </p:cNvSpPr>
          <p:nvPr>
            <p:ph type="sldNum" sz="quarter" idx="5"/>
          </p:nvPr>
        </p:nvSpPr>
        <p:spPr/>
        <p:txBody>
          <a:bodyPr/>
          <a:lstStyle/>
          <a:p>
            <a:fld id="{C0C906FF-9E5B-4E4E-B706-69BA459E8DBB}" type="slidenum">
              <a:rPr lang="fi-FI" smtClean="0"/>
              <a:t>16</a:t>
            </a:fld>
            <a:endParaRPr lang="fi-FI"/>
          </a:p>
        </p:txBody>
      </p:sp>
    </p:spTree>
    <p:extLst>
      <p:ext uri="{BB962C8B-B14F-4D97-AF65-F5344CB8AC3E}">
        <p14:creationId xmlns:p14="http://schemas.microsoft.com/office/powerpoint/2010/main" val="1668887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Erilaisten tulevaisuuksien visiointi sekä tulevaisuususkon vahvistaminen on tärkeää myös kestävyystaitona. Oman tulevaisuussuhteen pohtiminen on yksi keino lähteä liikkeelle. Tulevaisuuden herättämien tunteiden ja ajatusten sanoittaminen on opettavaista, eivätkä mitkään tunteet ole oikeita tai vääriä. Aihe voi olla kuitenkin ahdistava osalle opiskelijoista, joten pohdi tehtävän toteutustapa opiskelijaryhmän mukaan. </a:t>
            </a:r>
          </a:p>
          <a:p>
            <a:pPr marL="171450" indent="-171450">
              <a:buFont typeface="Arial" panose="020B0604020202020204" pitchFamily="34" charset="0"/>
              <a:buChar char="•"/>
            </a:pPr>
            <a:r>
              <a:rPr lang="fi-FI"/>
              <a:t>Voit piirtää oheisen kuvion myös taululle ja pyytää opiskelijoita sijoittamaan itsensä pisteenä kuvioon. Voitte tarkastella kokonaisuutta yhdessä ja pohtia syitä tulokselle. </a:t>
            </a:r>
          </a:p>
          <a:p>
            <a:pPr marL="171450" indent="-171450">
              <a:buFont typeface="Arial" panose="020B0604020202020204" pitchFamily="34" charset="0"/>
              <a:buChar char="•"/>
            </a:pPr>
            <a:r>
              <a:rPr lang="fi-FI"/>
              <a:t>Ryhmä tai parityönä </a:t>
            </a:r>
          </a:p>
          <a:p>
            <a:pPr marL="171450" indent="-171450">
              <a:buFont typeface="Arial" panose="020B0604020202020204" pitchFamily="34" charset="0"/>
              <a:buChar char="•"/>
            </a:pPr>
            <a:r>
              <a:rPr lang="fi-FI"/>
              <a:t>Itsenäisenä tehtävänä </a:t>
            </a:r>
          </a:p>
        </p:txBody>
      </p:sp>
      <p:sp>
        <p:nvSpPr>
          <p:cNvPr id="4" name="Dian numeron paikkamerkki 3"/>
          <p:cNvSpPr>
            <a:spLocks noGrp="1"/>
          </p:cNvSpPr>
          <p:nvPr>
            <p:ph type="sldNum" sz="quarter" idx="5"/>
          </p:nvPr>
        </p:nvSpPr>
        <p:spPr/>
        <p:txBody>
          <a:bodyPr/>
          <a:lstStyle/>
          <a:p>
            <a:fld id="{C0C906FF-9E5B-4E4E-B706-69BA459E8DBB}" type="slidenum">
              <a:rPr lang="fi-FI" smtClean="0"/>
              <a:t>17</a:t>
            </a:fld>
            <a:endParaRPr lang="fi-FI"/>
          </a:p>
        </p:txBody>
      </p:sp>
    </p:spTree>
    <p:extLst>
      <p:ext uri="{BB962C8B-B14F-4D97-AF65-F5344CB8AC3E}">
        <p14:creationId xmlns:p14="http://schemas.microsoft.com/office/powerpoint/2010/main" val="4028883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000000"/>
                </a:solidFill>
                <a:effectLst/>
                <a:latin typeface="minion-pro"/>
              </a:rPr>
              <a:t>Megatrendien avulla </a:t>
            </a:r>
            <a:r>
              <a:rPr lang="fi-FI" b="1" i="0">
                <a:solidFill>
                  <a:srgbClr val="000000"/>
                </a:solidFill>
                <a:effectLst/>
                <a:latin typeface="minion-pro"/>
              </a:rPr>
              <a:t>ei voi ennustaa tulevaisuutta</a:t>
            </a:r>
            <a:r>
              <a:rPr lang="fi-FI" b="0" i="0">
                <a:solidFill>
                  <a:srgbClr val="000000"/>
                </a:solidFill>
                <a:effectLst/>
                <a:latin typeface="minion-pro"/>
              </a:rPr>
              <a:t>, mutta trendien kokonaiskuva toimii työkaluna ja keskustelupohjana ympäröivän maailman muutoksia tarkasteltaessa, esimerkiksi päätöksiä tehdessä tai oppimisen tukena. </a:t>
            </a:r>
          </a:p>
          <a:p>
            <a:endParaRPr lang="fi-FI"/>
          </a:p>
        </p:txBody>
      </p:sp>
      <p:sp>
        <p:nvSpPr>
          <p:cNvPr id="4" name="Dian numeron paikkamerkki 3"/>
          <p:cNvSpPr>
            <a:spLocks noGrp="1"/>
          </p:cNvSpPr>
          <p:nvPr>
            <p:ph type="sldNum" sz="quarter" idx="5"/>
          </p:nvPr>
        </p:nvSpPr>
        <p:spPr/>
        <p:txBody>
          <a:bodyPr/>
          <a:lstStyle/>
          <a:p>
            <a:fld id="{C0C906FF-9E5B-4E4E-B706-69BA459E8DBB}" type="slidenum">
              <a:rPr lang="fi-FI" smtClean="0"/>
              <a:t>19</a:t>
            </a:fld>
            <a:endParaRPr lang="fi-FI"/>
          </a:p>
        </p:txBody>
      </p:sp>
    </p:spTree>
    <p:extLst>
      <p:ext uri="{BB962C8B-B14F-4D97-AF65-F5344CB8AC3E}">
        <p14:creationId xmlns:p14="http://schemas.microsoft.com/office/powerpoint/2010/main" val="182341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Opiskelijoilta voi kysyä määritelmiä käsitteelle ”vihreä siirtymä”. </a:t>
            </a:r>
            <a:r>
              <a:rPr lang="fi-FI" b="1" i="0">
                <a:solidFill>
                  <a:srgbClr val="202124"/>
                </a:solidFill>
                <a:effectLst/>
                <a:latin typeface="Google Sans"/>
              </a:rPr>
              <a:t>Vihreällä siirtymällä </a:t>
            </a:r>
            <a:r>
              <a:rPr lang="fi-FI" b="0" i="0">
                <a:solidFill>
                  <a:srgbClr val="202124"/>
                </a:solidFill>
                <a:effectLst/>
                <a:latin typeface="Google Sans"/>
              </a:rPr>
              <a:t>tarkoitetaan </a:t>
            </a:r>
            <a:r>
              <a:rPr lang="fi-FI" b="0" i="0">
                <a:solidFill>
                  <a:srgbClr val="040C28"/>
                </a:solidFill>
                <a:effectLst/>
                <a:latin typeface="Google Sans"/>
              </a:rPr>
              <a:t>muutosta kohti ekologisesti kestävää taloutta ja kasvua, joka ei perustu luonnonvarojen ylikulutukseen ja fossiilisiin polttoaineisiin</a:t>
            </a:r>
            <a:r>
              <a:rPr lang="fi-FI" b="0" i="0">
                <a:solidFill>
                  <a:srgbClr val="202124"/>
                </a:solidFill>
                <a:effectLst/>
                <a:latin typeface="Google Sans"/>
              </a:rPr>
              <a:t>. Kestävä talous nojaa vähähiilisiin sekä kiertotaloutta ja luonnon monimuotoisuutta edistäviin ratkaisuihin. (ELY-keskus)</a:t>
            </a:r>
            <a:endParaRPr lang="fi-FI"/>
          </a:p>
          <a:p>
            <a:endParaRPr lang="fi-FI"/>
          </a:p>
          <a:p>
            <a:r>
              <a:rPr lang="fi-FI"/>
              <a:t>Vihreän siirtymän aikaansaama muutos eri sektoreilla voi tapahtua monin eri tavoin ja siksi muutosten laatua ja vaikutusta osaamistarpeeseen yksittäisten taitojen, tehtävien tai ammattien tasolla on hankala määrittää tarkasti.</a:t>
            </a:r>
          </a:p>
          <a:p>
            <a:endParaRPr lang="fi-FI"/>
          </a:p>
          <a:p>
            <a:endParaRPr lang="fi-FI"/>
          </a:p>
          <a:p>
            <a:endParaRPr lang="fi-FI"/>
          </a:p>
        </p:txBody>
      </p:sp>
      <p:sp>
        <p:nvSpPr>
          <p:cNvPr id="4" name="Dian numeron paikkamerkki 3"/>
          <p:cNvSpPr>
            <a:spLocks noGrp="1"/>
          </p:cNvSpPr>
          <p:nvPr>
            <p:ph type="sldNum" sz="quarter" idx="5"/>
          </p:nvPr>
        </p:nvSpPr>
        <p:spPr/>
        <p:txBody>
          <a:bodyPr/>
          <a:lstStyle/>
          <a:p>
            <a:fld id="{C0C906FF-9E5B-4E4E-B706-69BA459E8DBB}" type="slidenum">
              <a:rPr lang="fi-FI" smtClean="0"/>
              <a:t>21</a:t>
            </a:fld>
            <a:endParaRPr lang="fi-FI"/>
          </a:p>
        </p:txBody>
      </p:sp>
    </p:spTree>
    <p:extLst>
      <p:ext uri="{BB962C8B-B14F-4D97-AF65-F5344CB8AC3E}">
        <p14:creationId xmlns:p14="http://schemas.microsoft.com/office/powerpoint/2010/main" val="3374405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0C906FF-9E5B-4E4E-B706-69BA459E8DBB}" type="slidenum">
              <a:rPr lang="fi-FI" smtClean="0"/>
              <a:t>22</a:t>
            </a:fld>
            <a:endParaRPr lang="fi-FI"/>
          </a:p>
        </p:txBody>
      </p:sp>
    </p:spTree>
    <p:extLst>
      <p:ext uri="{BB962C8B-B14F-4D97-AF65-F5344CB8AC3E}">
        <p14:creationId xmlns:p14="http://schemas.microsoft.com/office/powerpoint/2010/main" val="743532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Dian tarkoituksena on havainnollistaa, että eri työtehtävät liittyvät kiertotalouteen eri tavoin ja vaativat erilaista kiertotalousosaamista. Kiertotalousosaaminen voidaan jakaa ydinosaamiseen (esim. materiaalikehitys) ja yleisiin työelämätaitoihin, joita tarvitaan tulevaisuudessa.</a:t>
            </a:r>
          </a:p>
          <a:p>
            <a:endParaRPr lang="fi-FI"/>
          </a:p>
          <a:p>
            <a:r>
              <a:rPr lang="fi-FI"/>
              <a:t>Ydintehtävistä esimerkkejä: työtehtävät liittyen jätteiden käsittelyyn, tuotteiden korjaamiseen, materiaalien lajitteluun ja kiertoon</a:t>
            </a:r>
          </a:p>
          <a:p>
            <a:r>
              <a:rPr lang="fi-FI"/>
              <a:t>Mahdollistavia tehtäviä ovat esimerkiksi: Edesautat ydintehtävien toteutumista, esim. lainsäätäjät, digitaaliset ratkaisut ja keksinnöt</a:t>
            </a:r>
          </a:p>
          <a:p>
            <a:r>
              <a:rPr lang="fi-FI"/>
              <a:t>Epäsuoria tehtäviä ovat esimerkiksi: tuottavat kiertotaloutta tukevia palveluita, kuten logistiikka-ala</a:t>
            </a:r>
          </a:p>
        </p:txBody>
      </p:sp>
      <p:sp>
        <p:nvSpPr>
          <p:cNvPr id="4" name="Dian numeron paikkamerkki 3"/>
          <p:cNvSpPr>
            <a:spLocks noGrp="1"/>
          </p:cNvSpPr>
          <p:nvPr>
            <p:ph type="sldNum" sz="quarter" idx="5"/>
          </p:nvPr>
        </p:nvSpPr>
        <p:spPr/>
        <p:txBody>
          <a:bodyPr/>
          <a:lstStyle/>
          <a:p>
            <a:fld id="{C0C906FF-9E5B-4E4E-B706-69BA459E8DBB}" type="slidenum">
              <a:rPr lang="fi-FI" smtClean="0"/>
              <a:t>23</a:t>
            </a:fld>
            <a:endParaRPr lang="fi-FI"/>
          </a:p>
        </p:txBody>
      </p:sp>
    </p:spTree>
    <p:extLst>
      <p:ext uri="{BB962C8B-B14F-4D97-AF65-F5344CB8AC3E}">
        <p14:creationId xmlns:p14="http://schemas.microsoft.com/office/powerpoint/2010/main" val="4264848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ea typeface="Calibri"/>
              <a:cs typeface="Calibri"/>
            </a:endParaRPr>
          </a:p>
        </p:txBody>
      </p:sp>
      <p:sp>
        <p:nvSpPr>
          <p:cNvPr id="4" name="Dian numeron paikkamerkki 3"/>
          <p:cNvSpPr>
            <a:spLocks noGrp="1"/>
          </p:cNvSpPr>
          <p:nvPr>
            <p:ph type="sldNum" sz="quarter" idx="5"/>
          </p:nvPr>
        </p:nvSpPr>
        <p:spPr/>
        <p:txBody>
          <a:bodyPr/>
          <a:lstStyle/>
          <a:p>
            <a:fld id="{C0C906FF-9E5B-4E4E-B706-69BA459E8DBB}" type="slidenum">
              <a:rPr lang="fi-FI" smtClean="0"/>
              <a:t>26</a:t>
            </a:fld>
            <a:endParaRPr lang="fi-FI"/>
          </a:p>
        </p:txBody>
      </p:sp>
    </p:spTree>
    <p:extLst>
      <p:ext uri="{BB962C8B-B14F-4D97-AF65-F5344CB8AC3E}">
        <p14:creationId xmlns:p14="http://schemas.microsoft.com/office/powerpoint/2010/main" val="229617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GreenComp on eurooppalainen kestävän kehityksen viitekehys. Viitekehys koostuu kahdestatoista taidosta, jotka on jaettu neljään ryhmään. Tähän on valittu kolme taitoa, joita kokonaisuuden arvioidaan edistävän. </a:t>
            </a:r>
          </a:p>
          <a:p>
            <a:pPr marL="228600" indent="-228600">
              <a:buAutoNum type="arabicPeriod"/>
            </a:pPr>
            <a:r>
              <a:rPr lang="fi-FI"/>
              <a:t>Kestävyysarvojen ilmentäminen</a:t>
            </a:r>
          </a:p>
          <a:p>
            <a:pPr marL="457200" lvl="1" indent="0">
              <a:buNone/>
            </a:pPr>
            <a:r>
              <a:rPr lang="fi-FI"/>
              <a:t>1.1 Kestävyyden arvostaminen</a:t>
            </a:r>
          </a:p>
          <a:p>
            <a:pPr marL="457200" lvl="1" indent="0">
              <a:buNone/>
            </a:pPr>
            <a:r>
              <a:rPr lang="fi-FI"/>
              <a:t>1.2 Oikeudenmukaisuuden tukeminen</a:t>
            </a:r>
          </a:p>
          <a:p>
            <a:pPr marL="457200" lvl="1" indent="0">
              <a:buNone/>
            </a:pPr>
            <a:r>
              <a:rPr lang="fi-FI"/>
              <a:t>1.3 Luonnon tärkeyden tunnustaminen</a:t>
            </a:r>
          </a:p>
          <a:p>
            <a:pPr marL="228600" indent="-228600">
              <a:buAutoNum type="arabicPeriod"/>
            </a:pPr>
            <a:r>
              <a:rPr lang="fi-FI"/>
              <a:t>Kestävyyden monitahoisuuden hallinta</a:t>
            </a:r>
          </a:p>
          <a:p>
            <a:pPr marL="457200" lvl="1" indent="0">
              <a:buNone/>
            </a:pPr>
            <a:r>
              <a:rPr lang="fi-FI"/>
              <a:t>2.1 Järjestelmälähtöinen ajattelu</a:t>
            </a:r>
          </a:p>
          <a:p>
            <a:pPr marL="457200" lvl="1" indent="0">
              <a:buNone/>
            </a:pPr>
            <a:r>
              <a:rPr lang="fi-FI"/>
              <a:t>2.2 Kriittinen ajattelu</a:t>
            </a:r>
          </a:p>
          <a:p>
            <a:pPr marL="457200" lvl="1" indent="0">
              <a:buNone/>
            </a:pPr>
            <a:r>
              <a:rPr lang="fi-FI"/>
              <a:t>2.3 Ongelman rajaaminen</a:t>
            </a:r>
          </a:p>
          <a:p>
            <a:pPr marL="228600" indent="-228600">
              <a:buAutoNum type="arabicPeriod"/>
            </a:pPr>
            <a:r>
              <a:rPr lang="fi-FI"/>
              <a:t>Kestävien tulevaisuuksien visiointi</a:t>
            </a:r>
          </a:p>
          <a:p>
            <a:pPr marL="457200" lvl="1" indent="0">
              <a:buNone/>
            </a:pPr>
            <a:r>
              <a:rPr lang="fi-FI"/>
              <a:t>3.1 Tulevaisuuslukutaito</a:t>
            </a:r>
          </a:p>
          <a:p>
            <a:pPr marL="457200" lvl="1" indent="0">
              <a:buNone/>
            </a:pPr>
            <a:r>
              <a:rPr lang="fi-FI"/>
              <a:t>3.2 Sopeutumiskyky</a:t>
            </a:r>
          </a:p>
          <a:p>
            <a:pPr marL="457200" lvl="1" indent="0">
              <a:buNone/>
            </a:pPr>
            <a:r>
              <a:rPr lang="fi-FI"/>
              <a:t>3.3 Tutkiva ajattelu</a:t>
            </a:r>
          </a:p>
          <a:p>
            <a:pPr marL="228600" indent="-228600">
              <a:buAutoNum type="arabicPeriod"/>
            </a:pPr>
            <a:r>
              <a:rPr lang="fi-FI"/>
              <a:t>Kestävyystoiminta</a:t>
            </a:r>
          </a:p>
          <a:p>
            <a:pPr marL="457200" lvl="1" indent="0">
              <a:buNone/>
            </a:pPr>
            <a:r>
              <a:rPr lang="fi-FI"/>
              <a:t>4.1 Poliittinen toimijuus</a:t>
            </a:r>
          </a:p>
          <a:p>
            <a:pPr marL="457200" lvl="1" indent="0">
              <a:buNone/>
            </a:pPr>
            <a:r>
              <a:rPr lang="fi-FI"/>
              <a:t>4.2 Yhteistyö</a:t>
            </a:r>
          </a:p>
          <a:p>
            <a:pPr marL="457200" lvl="1" indent="0">
              <a:buNone/>
            </a:pPr>
            <a:r>
              <a:rPr lang="fi-FI"/>
              <a:t>4.3 Yksilön aloitteellisuus</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6FC2C-CE1C-4894-A0A0-995783ACFB7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4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0C906FF-9E5B-4E4E-B706-69BA459E8DBB}" type="slidenum">
              <a:rPr lang="fi-FI" smtClean="0"/>
              <a:t>27</a:t>
            </a:fld>
            <a:endParaRPr lang="fi-FI"/>
          </a:p>
        </p:txBody>
      </p:sp>
    </p:spTree>
    <p:extLst>
      <p:ext uri="{BB962C8B-B14F-4D97-AF65-F5344CB8AC3E}">
        <p14:creationId xmlns:p14="http://schemas.microsoft.com/office/powerpoint/2010/main" val="3372631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0C906FF-9E5B-4E4E-B706-69BA459E8DBB}" type="slidenum">
              <a:rPr lang="fi-FI" smtClean="0"/>
              <a:t>31</a:t>
            </a:fld>
            <a:endParaRPr lang="fi-FI"/>
          </a:p>
        </p:txBody>
      </p:sp>
    </p:spTree>
    <p:extLst>
      <p:ext uri="{BB962C8B-B14F-4D97-AF65-F5344CB8AC3E}">
        <p14:creationId xmlns:p14="http://schemas.microsoft.com/office/powerpoint/2010/main" val="1287971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0C906FF-9E5B-4E4E-B706-69BA459E8DBB}" type="slidenum">
              <a:rPr lang="fi-FI" smtClean="0"/>
              <a:t>6</a:t>
            </a:fld>
            <a:endParaRPr lang="fi-FI"/>
          </a:p>
        </p:txBody>
      </p:sp>
    </p:spTree>
    <p:extLst>
      <p:ext uri="{BB962C8B-B14F-4D97-AF65-F5344CB8AC3E}">
        <p14:creationId xmlns:p14="http://schemas.microsoft.com/office/powerpoint/2010/main" val="196430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Millaisia mielikuvia opiskelijoilla on kiertotaloudesta? Käsitettä voidaan avata ja syventää opintojakson sisältöjen perusteella. Dian tarkoitus on havainnollistaa, että kiertotalouden ajatus poikkeaa kierrätystaloudesta, jossa keskitytään lajittelemaan ja kierrättämään syntyvät jätteet. Kiertotaloudessa pyritään siihen, ettei jätettä synny eli tärkeää on kiinnittää huomiota tuotteiden ja palveluiden suunnitteluun. </a:t>
            </a:r>
          </a:p>
        </p:txBody>
      </p:sp>
      <p:sp>
        <p:nvSpPr>
          <p:cNvPr id="4" name="Dian numeron paikkamerkki 3"/>
          <p:cNvSpPr>
            <a:spLocks noGrp="1"/>
          </p:cNvSpPr>
          <p:nvPr>
            <p:ph type="sldNum" sz="quarter" idx="5"/>
          </p:nvPr>
        </p:nvSpPr>
        <p:spPr/>
        <p:txBody>
          <a:bodyPr/>
          <a:lstStyle/>
          <a:p>
            <a:fld id="{C0C906FF-9E5B-4E4E-B706-69BA459E8DBB}" type="slidenum">
              <a:rPr lang="fi-FI" smtClean="0"/>
              <a:t>7</a:t>
            </a:fld>
            <a:endParaRPr lang="fi-FI"/>
          </a:p>
        </p:txBody>
      </p:sp>
    </p:spTree>
    <p:extLst>
      <p:ext uri="{BB962C8B-B14F-4D97-AF65-F5344CB8AC3E}">
        <p14:creationId xmlns:p14="http://schemas.microsoft.com/office/powerpoint/2010/main" val="358970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Oikealla lineaaritalouden malli ja vasemmalla kiertotalouden malli. Lineaaritalous perustuu neitseellisten raaka-aineiden käyttöön ja luonnonvarojen ylikulutukseen. </a:t>
            </a:r>
          </a:p>
          <a:p>
            <a:pPr marL="171450" indent="-171450">
              <a:buFont typeface="Arial" panose="020B0604020202020204" pitchFamily="34" charset="0"/>
              <a:buChar char="•"/>
            </a:pPr>
            <a:r>
              <a:rPr lang="fi-FI"/>
              <a:t>Kiertotalous on talousmalli, jossa talouskasvu ei ole riippuvainen luonnonvarojen kulutuksesta (irtikytkentä neitseellisistä raaka-aineista). Tuotteet, materiaalit ja resurssit pidetään mahdollisimman pitkään talouden käytössä. </a:t>
            </a:r>
          </a:p>
          <a:p>
            <a:pPr marL="171450" indent="-171450">
              <a:buFont typeface="Arial" panose="020B0604020202020204" pitchFamily="34" charset="0"/>
              <a:buChar char="•"/>
            </a:pPr>
            <a:r>
              <a:rPr lang="fi-FI" b="0" i="0">
                <a:solidFill>
                  <a:srgbClr val="202124"/>
                </a:solidFill>
                <a:effectLst/>
                <a:latin typeface="Poppins" panose="00000500000000000000" pitchFamily="2" charset="0"/>
              </a:rPr>
              <a:t>Kiertotalous auttaa hillitsemään aikamme suurimpia globaaleja ongelmia: ilmastokriisiä, luontokatoa ja luonnonvarojen ylikulutusta. Se tuottaa taloudellista hyvinvointia maapallon kantokyvyn rajoissa. Kaikki kiertotalous ei ole kestävää ellei se huomioi sekä sosiaalisia, taloudellisia ja ekologisia vaikutuksia samanaikaisesti. </a:t>
            </a:r>
            <a:endParaRPr lang="fi-FI"/>
          </a:p>
          <a:p>
            <a:pPr marL="171450" indent="-171450">
              <a:buFont typeface="Arial" panose="020B0604020202020204" pitchFamily="34" charset="0"/>
              <a:buChar char="•"/>
            </a:pPr>
            <a:r>
              <a:rPr lang="fi-FI"/>
              <a:t>Kiertotalous ei ole sama asia kuin kierrättäminen. Ajankohtaista: EU on päässyt yhteisymmärrykseen (12/2023) ekosuunnitteluasetuksesta. </a:t>
            </a:r>
            <a:r>
              <a:rPr lang="fi-FI" b="0" i="0">
                <a:solidFill>
                  <a:srgbClr val="000000"/>
                </a:solidFill>
                <a:effectLst/>
                <a:latin typeface="PT Serif" panose="020F0502020204030204" pitchFamily="18" charset="0"/>
              </a:rPr>
              <a:t>Tuotteet on jatkossa suunniteltava niin, että ne kuluttavat mahdollisimman vähän energiaa ja luonnonvaroja, ovat mahdollisimman helppoja korjata ja kierrättää ja niiden käyttöikä on mahdollisimman pitkä.  Soveltamisala laajenee mm. tekstiileihin ja huonekaluihin. EU</a:t>
            </a:r>
          </a:p>
          <a:p>
            <a:pPr marL="171450" indent="-171450">
              <a:buFont typeface="Arial" panose="020B0604020202020204" pitchFamily="34" charset="0"/>
              <a:buChar char="•"/>
            </a:pPr>
            <a:r>
              <a:rPr lang="fi-FI" b="0" i="0">
                <a:solidFill>
                  <a:srgbClr val="202124"/>
                </a:solidFill>
                <a:effectLst/>
                <a:latin typeface="Poppins" panose="00000500000000000000" pitchFamily="2" charset="0"/>
              </a:rPr>
              <a:t>Kiertotalous sisältää ajatuksen uusista ansaintalogiikoista ja liiketoimintamahdollisuuksista, jotka kytkeytyvät materiaalien arvon säilyttämiseen sekä palveluihin ja muihin jakamistalouden ratkaisuihin (2)</a:t>
            </a:r>
            <a:endParaRPr lang="fi-FI"/>
          </a:p>
          <a:p>
            <a:endParaRPr lang="fi-FI"/>
          </a:p>
        </p:txBody>
      </p:sp>
      <p:sp>
        <p:nvSpPr>
          <p:cNvPr id="4" name="Dian numeron paikkamerkki 3"/>
          <p:cNvSpPr>
            <a:spLocks noGrp="1"/>
          </p:cNvSpPr>
          <p:nvPr>
            <p:ph type="sldNum" sz="quarter" idx="5"/>
          </p:nvPr>
        </p:nvSpPr>
        <p:spPr/>
        <p:txBody>
          <a:bodyPr/>
          <a:lstStyle/>
          <a:p>
            <a:fld id="{C0C906FF-9E5B-4E4E-B706-69BA459E8DBB}" type="slidenum">
              <a:rPr lang="fi-FI" smtClean="0"/>
              <a:t>8</a:t>
            </a:fld>
            <a:endParaRPr lang="fi-FI"/>
          </a:p>
        </p:txBody>
      </p:sp>
    </p:spTree>
    <p:extLst>
      <p:ext uri="{BB962C8B-B14F-4D97-AF65-F5344CB8AC3E}">
        <p14:creationId xmlns:p14="http://schemas.microsoft.com/office/powerpoint/2010/main" val="409082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Kiertotalous on uusi talousmalli, jonka avulla yritykset voivat luoda kannattavaa liiketoimintaa maapallon kantokyvyn rajoissa. Kiertotalous auttaa ratkaisemaan luonnonvarojen ylikulutusta, ilmastokriisiä ja luontokatoa. Jokaisen yrityksen, joka haluaa menestyä, varautua riskeihin ja löytää uusia kasvumahdollisuuksia, kannattaa tarttua kiertotalouden mahdollisuuksiin. (3)</a:t>
            </a:r>
          </a:p>
        </p:txBody>
      </p:sp>
      <p:sp>
        <p:nvSpPr>
          <p:cNvPr id="4" name="Dian numeron paikkamerkki 3"/>
          <p:cNvSpPr>
            <a:spLocks noGrp="1"/>
          </p:cNvSpPr>
          <p:nvPr>
            <p:ph type="sldNum" sz="quarter" idx="5"/>
          </p:nvPr>
        </p:nvSpPr>
        <p:spPr/>
        <p:txBody>
          <a:bodyPr/>
          <a:lstStyle/>
          <a:p>
            <a:fld id="{C0C906FF-9E5B-4E4E-B706-69BA459E8DBB}" type="slidenum">
              <a:rPr lang="fi-FI" smtClean="0"/>
              <a:t>9</a:t>
            </a:fld>
            <a:endParaRPr lang="fi-FI"/>
          </a:p>
        </p:txBody>
      </p:sp>
    </p:spTree>
    <p:extLst>
      <p:ext uri="{BB962C8B-B14F-4D97-AF65-F5344CB8AC3E}">
        <p14:creationId xmlns:p14="http://schemas.microsoft.com/office/powerpoint/2010/main" val="1174859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cs typeface="Calibri"/>
              </a:rPr>
              <a:t>Ehdotus työskentelyyn: Pyydä opiskelijoita avaamaan kyseinen sivu tietokoneellaan. Kun liiketoimintamallit esitellään tarkemmin seuraavilla dioilla, opiskelijat etsivät esimerkkejä kustakin liiketoimintamallista Oulun seudulla. </a:t>
            </a:r>
          </a:p>
          <a:p>
            <a:endParaRPr lang="fi-FI">
              <a:cs typeface="Calibri"/>
            </a:endParaRPr>
          </a:p>
        </p:txBody>
      </p:sp>
      <p:sp>
        <p:nvSpPr>
          <p:cNvPr id="4" name="Dian numeron paikkamerkki 3"/>
          <p:cNvSpPr>
            <a:spLocks noGrp="1"/>
          </p:cNvSpPr>
          <p:nvPr>
            <p:ph type="sldNum" sz="quarter" idx="5"/>
          </p:nvPr>
        </p:nvSpPr>
        <p:spPr/>
        <p:txBody>
          <a:bodyPr/>
          <a:lstStyle/>
          <a:p>
            <a:fld id="{C0C906FF-9E5B-4E4E-B706-69BA459E8DBB}" type="slidenum">
              <a:rPr lang="fi-FI" smtClean="0"/>
              <a:t>10</a:t>
            </a:fld>
            <a:endParaRPr lang="fi-FI"/>
          </a:p>
        </p:txBody>
      </p:sp>
    </p:spTree>
    <p:extLst>
      <p:ext uri="{BB962C8B-B14F-4D97-AF65-F5344CB8AC3E}">
        <p14:creationId xmlns:p14="http://schemas.microsoft.com/office/powerpoint/2010/main" val="1575767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Katsokaa yhdessä videolta, mitä "tuote </a:t>
            </a:r>
            <a:r>
              <a:rPr lang="en-US" err="1">
                <a:cs typeface="Calibri"/>
              </a:rPr>
              <a:t>palveluna</a:t>
            </a:r>
            <a:r>
              <a:rPr lang="en-US">
                <a:cs typeface="Calibri"/>
              </a:rPr>
              <a:t>" -</a:t>
            </a:r>
            <a:r>
              <a:rPr lang="en-US" err="1">
                <a:cs typeface="Calibri"/>
              </a:rPr>
              <a:t>liiketoimintamalli</a:t>
            </a:r>
            <a:r>
              <a:rPr lang="en-US">
                <a:cs typeface="Calibri"/>
              </a:rPr>
              <a:t> </a:t>
            </a:r>
            <a:r>
              <a:rPr lang="en-US" err="1">
                <a:cs typeface="Calibri"/>
              </a:rPr>
              <a:t>tarkoittaa</a:t>
            </a:r>
            <a:r>
              <a:rPr lang="en-US">
                <a:cs typeface="Calibri"/>
              </a:rPr>
              <a:t>. </a:t>
            </a:r>
            <a:r>
              <a:rPr lang="en-US" err="1">
                <a:cs typeface="Calibri"/>
              </a:rPr>
              <a:t>Tämän</a:t>
            </a:r>
            <a:r>
              <a:rPr lang="en-US">
                <a:cs typeface="Calibri"/>
              </a:rPr>
              <a:t> </a:t>
            </a:r>
            <a:r>
              <a:rPr lang="en-US" err="1">
                <a:cs typeface="Calibri"/>
              </a:rPr>
              <a:t>jälkeen</a:t>
            </a:r>
            <a:r>
              <a:rPr lang="en-US">
                <a:cs typeface="Calibri"/>
              </a:rPr>
              <a:t> </a:t>
            </a:r>
            <a:r>
              <a:rPr lang="en-US" err="1">
                <a:cs typeface="Calibri"/>
              </a:rPr>
              <a:t>opiskelijat</a:t>
            </a:r>
            <a:r>
              <a:rPr lang="en-US">
                <a:cs typeface="Calibri"/>
              </a:rPr>
              <a:t> </a:t>
            </a:r>
            <a:r>
              <a:rPr lang="en-US" err="1">
                <a:cs typeface="Calibri"/>
              </a:rPr>
              <a:t>etsivät</a:t>
            </a:r>
            <a:r>
              <a:rPr lang="en-US">
                <a:cs typeface="Calibri"/>
              </a:rPr>
              <a:t> </a:t>
            </a:r>
            <a:r>
              <a:rPr lang="en-US" err="1">
                <a:cs typeface="Calibri"/>
              </a:rPr>
              <a:t>esimerkin</a:t>
            </a:r>
            <a:r>
              <a:rPr lang="en-US">
                <a:cs typeface="Calibri"/>
              </a:rPr>
              <a:t> </a:t>
            </a:r>
            <a:r>
              <a:rPr lang="en-US" err="1">
                <a:cs typeface="Calibri"/>
              </a:rPr>
              <a:t>Oulun</a:t>
            </a:r>
            <a:r>
              <a:rPr lang="en-US">
                <a:cs typeface="Calibri"/>
              </a:rPr>
              <a:t> </a:t>
            </a:r>
            <a:r>
              <a:rPr lang="en-US" err="1">
                <a:cs typeface="Calibri"/>
              </a:rPr>
              <a:t>seudulla</a:t>
            </a:r>
            <a:r>
              <a:rPr lang="en-US">
                <a:cs typeface="Calibri"/>
              </a:rPr>
              <a:t> </a:t>
            </a:r>
            <a:r>
              <a:rPr lang="en-US" err="1">
                <a:cs typeface="Calibri"/>
              </a:rPr>
              <a:t>toimivasta</a:t>
            </a:r>
            <a:r>
              <a:rPr lang="en-US">
                <a:cs typeface="Calibri"/>
              </a:rPr>
              <a:t> </a:t>
            </a:r>
            <a:r>
              <a:rPr lang="en-US" err="1">
                <a:cs typeface="Calibri"/>
              </a:rPr>
              <a:t>yrityksestä</a:t>
            </a:r>
            <a:r>
              <a:rPr lang="en-US">
                <a:cs typeface="Calibri"/>
              </a:rPr>
              <a:t> tai </a:t>
            </a:r>
            <a:r>
              <a:rPr lang="en-US" err="1">
                <a:cs typeface="Calibri"/>
              </a:rPr>
              <a:t>miettivät</a:t>
            </a:r>
            <a:r>
              <a:rPr lang="en-US">
                <a:cs typeface="Calibri"/>
              </a:rPr>
              <a:t> </a:t>
            </a:r>
            <a:r>
              <a:rPr lang="en-US" err="1">
                <a:cs typeface="Calibri"/>
              </a:rPr>
              <a:t>jonkin</a:t>
            </a:r>
            <a:r>
              <a:rPr lang="en-US">
                <a:cs typeface="Calibri"/>
              </a:rPr>
              <a:t> </a:t>
            </a:r>
            <a:r>
              <a:rPr lang="en-US" err="1">
                <a:cs typeface="Calibri"/>
              </a:rPr>
              <a:t>muun</a:t>
            </a:r>
            <a:r>
              <a:rPr lang="en-US">
                <a:cs typeface="Calibri"/>
              </a:rPr>
              <a:t> </a:t>
            </a:r>
            <a:r>
              <a:rPr lang="en-US" err="1">
                <a:cs typeface="Calibri"/>
              </a:rPr>
              <a:t>itselleen</a:t>
            </a:r>
            <a:r>
              <a:rPr lang="en-US">
                <a:cs typeface="Calibri"/>
              </a:rPr>
              <a:t> </a:t>
            </a:r>
            <a:r>
              <a:rPr lang="en-US" err="1">
                <a:cs typeface="Calibri"/>
              </a:rPr>
              <a:t>tutun</a:t>
            </a:r>
            <a:r>
              <a:rPr lang="en-US">
                <a:cs typeface="Calibri"/>
              </a:rPr>
              <a:t> </a:t>
            </a:r>
            <a:r>
              <a:rPr lang="en-US" err="1">
                <a:cs typeface="Calibri"/>
              </a:rPr>
              <a:t>yritysesimerkin</a:t>
            </a:r>
            <a:r>
              <a:rPr lang="en-US">
                <a:cs typeface="Calibri"/>
              </a:rPr>
              <a:t>. </a:t>
            </a:r>
          </a:p>
        </p:txBody>
      </p:sp>
      <p:sp>
        <p:nvSpPr>
          <p:cNvPr id="4" name="Dian numeron paikkamerkki 3"/>
          <p:cNvSpPr>
            <a:spLocks noGrp="1"/>
          </p:cNvSpPr>
          <p:nvPr>
            <p:ph type="sldNum" sz="quarter" idx="5"/>
          </p:nvPr>
        </p:nvSpPr>
        <p:spPr/>
        <p:txBody>
          <a:bodyPr/>
          <a:lstStyle/>
          <a:p>
            <a:fld id="{C0C906FF-9E5B-4E4E-B706-69BA459E8DBB}" type="slidenum">
              <a:rPr lang="fi-FI" smtClean="0"/>
              <a:t>11</a:t>
            </a:fld>
            <a:endParaRPr lang="fi-FI"/>
          </a:p>
        </p:txBody>
      </p:sp>
    </p:spTree>
    <p:extLst>
      <p:ext uri="{BB962C8B-B14F-4D97-AF65-F5344CB8AC3E}">
        <p14:creationId xmlns:p14="http://schemas.microsoft.com/office/powerpoint/2010/main" val="23410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solidFill>
                  <a:srgbClr val="000000"/>
                </a:solidFill>
                <a:latin typeface="Open Sans"/>
                <a:ea typeface="Open Sans"/>
                <a:cs typeface="Open Sans"/>
              </a:rPr>
              <a:t>Video yhdessä seuraavan dian liiketoimintamallin kanssa, voitte siirtyä eteenpäin.</a:t>
            </a:r>
          </a:p>
          <a:p>
            <a:endParaRPr lang="fi-FI">
              <a:solidFill>
                <a:srgbClr val="000000"/>
              </a:solidFill>
              <a:latin typeface="Open Sans"/>
              <a:ea typeface="Open Sans"/>
              <a:cs typeface="Open Sans"/>
            </a:endParaRPr>
          </a:p>
          <a:p>
            <a:r>
              <a:rPr lang="fi-FI">
                <a:solidFill>
                  <a:srgbClr val="000000"/>
                </a:solidFill>
                <a:latin typeface="Open Sans"/>
                <a:ea typeface="Open Sans"/>
                <a:cs typeface="Open Sans"/>
              </a:rPr>
              <a:t>‘</a:t>
            </a:r>
            <a:r>
              <a:rPr lang="fi-FI" b="0" i="0">
                <a:solidFill>
                  <a:srgbClr val="000000"/>
                </a:solidFill>
                <a:effectLst/>
                <a:latin typeface="Open Sans"/>
                <a:ea typeface="Open Sans"/>
                <a:cs typeface="Open Sans"/>
              </a:rPr>
              <a:t>Tuote-elinkaaren pidentäminen’ -liiketoiminnan tavoitteena on pitää tuotteet mahdollisimman pitkään käytössä niiden alkuperäisessä tarkoituksessa. Tämä onnistuu, kun tuotteet on jo suunnitteluvaiheessa suunniteltu korjattaviksi, huollettaviksi ja päivitettäviksi. Tuote on valmistettu kestävistä ja laadukkaista raaka-aineista niin, että tuote voidaan uudelleen käyttää ja myydä eteenpäin.</a:t>
            </a:r>
            <a:r>
              <a:rPr lang="fi-FI" b="0" i="1">
                <a:solidFill>
                  <a:srgbClr val="000000"/>
                </a:solidFill>
                <a:effectLst/>
                <a:latin typeface="Open Sans"/>
                <a:ea typeface="Open Sans"/>
                <a:cs typeface="Open Sans"/>
              </a:rPr>
              <a:t> Ekodesignin</a:t>
            </a:r>
            <a:r>
              <a:rPr lang="fi-FI" b="0" i="0">
                <a:solidFill>
                  <a:srgbClr val="000000"/>
                </a:solidFill>
                <a:effectLst/>
                <a:latin typeface="Open Sans"/>
                <a:ea typeface="Open Sans"/>
                <a:cs typeface="Open Sans"/>
              </a:rPr>
              <a:t> avulla tuotteesta voidaan pienin muokkauksin valmistaa uusi tuote. Tuotteen ympärille voidaan kehittää myös palveluita, esim. ylläpito- ja korjauspalveluita.</a:t>
            </a:r>
            <a:endParaRPr lang="fi-FI">
              <a:latin typeface="Open Sans"/>
              <a:ea typeface="Open Sans"/>
              <a:cs typeface="Open Sans"/>
            </a:endParaRPr>
          </a:p>
        </p:txBody>
      </p:sp>
      <p:sp>
        <p:nvSpPr>
          <p:cNvPr id="4" name="Dian numeron paikkamerkki 3"/>
          <p:cNvSpPr>
            <a:spLocks noGrp="1"/>
          </p:cNvSpPr>
          <p:nvPr>
            <p:ph type="sldNum" sz="quarter" idx="5"/>
          </p:nvPr>
        </p:nvSpPr>
        <p:spPr/>
        <p:txBody>
          <a:bodyPr/>
          <a:lstStyle/>
          <a:p>
            <a:fld id="{C0C906FF-9E5B-4E4E-B706-69BA459E8DBB}" type="slidenum">
              <a:rPr lang="fi-FI" smtClean="0"/>
              <a:t>12</a:t>
            </a:fld>
            <a:endParaRPr lang="fi-FI"/>
          </a:p>
        </p:txBody>
      </p:sp>
    </p:spTree>
    <p:extLst>
      <p:ext uri="{BB962C8B-B14F-4D97-AF65-F5344CB8AC3E}">
        <p14:creationId xmlns:p14="http://schemas.microsoft.com/office/powerpoint/2010/main" val="72589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rcula_alkudia">
    <p:spTree>
      <p:nvGrpSpPr>
        <p:cNvPr id="1" name=""/>
        <p:cNvGrpSpPr/>
        <p:nvPr/>
      </p:nvGrpSpPr>
      <p:grpSpPr>
        <a:xfrm>
          <a:off x="0" y="0"/>
          <a:ext cx="0" cy="0"/>
          <a:chOff x="0" y="0"/>
          <a:chExt cx="0" cy="0"/>
        </a:xfrm>
      </p:grpSpPr>
      <p:grpSp>
        <p:nvGrpSpPr>
          <p:cNvPr id="7" name="Ryhmä 6"/>
          <p:cNvGrpSpPr/>
          <p:nvPr userDrawn="1"/>
        </p:nvGrpSpPr>
        <p:grpSpPr>
          <a:xfrm>
            <a:off x="1703284" y="1558967"/>
            <a:ext cx="8785432" cy="2905085"/>
            <a:chOff x="2900362" y="281382"/>
            <a:chExt cx="1758950" cy="619126"/>
          </a:xfrm>
        </p:grpSpPr>
        <p:sp>
          <p:nvSpPr>
            <p:cNvPr id="8" name="AutoShape 3"/>
            <p:cNvSpPr>
              <a:spLocks noChangeAspect="1" noChangeArrowheads="1" noTextEdit="1"/>
            </p:cNvSpPr>
            <p:nvPr userDrawn="1"/>
          </p:nvSpPr>
          <p:spPr bwMode="auto">
            <a:xfrm>
              <a:off x="2900362" y="281382"/>
              <a:ext cx="17589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 name="Freeform 5"/>
            <p:cNvSpPr>
              <a:spLocks/>
            </p:cNvSpPr>
            <p:nvPr userDrawn="1"/>
          </p:nvSpPr>
          <p:spPr bwMode="auto">
            <a:xfrm>
              <a:off x="2900362" y="776682"/>
              <a:ext cx="74613" cy="90488"/>
            </a:xfrm>
            <a:custGeom>
              <a:avLst/>
              <a:gdLst>
                <a:gd name="T0" fmla="*/ 0 w 142"/>
                <a:gd name="T1" fmla="*/ 170 h 170"/>
                <a:gd name="T2" fmla="*/ 0 w 142"/>
                <a:gd name="T3" fmla="*/ 0 h 170"/>
                <a:gd name="T4" fmla="*/ 31 w 142"/>
                <a:gd name="T5" fmla="*/ 0 h 170"/>
                <a:gd name="T6" fmla="*/ 31 w 142"/>
                <a:gd name="T7" fmla="*/ 77 h 170"/>
                <a:gd name="T8" fmla="*/ 33 w 142"/>
                <a:gd name="T9" fmla="*/ 77 h 170"/>
                <a:gd name="T10" fmla="*/ 96 w 142"/>
                <a:gd name="T11" fmla="*/ 0 h 170"/>
                <a:gd name="T12" fmla="*/ 136 w 142"/>
                <a:gd name="T13" fmla="*/ 0 h 170"/>
                <a:gd name="T14" fmla="*/ 64 w 142"/>
                <a:gd name="T15" fmla="*/ 84 h 170"/>
                <a:gd name="T16" fmla="*/ 142 w 142"/>
                <a:gd name="T17" fmla="*/ 170 h 170"/>
                <a:gd name="T18" fmla="*/ 101 w 142"/>
                <a:gd name="T19" fmla="*/ 170 h 170"/>
                <a:gd name="T20" fmla="*/ 33 w 142"/>
                <a:gd name="T21" fmla="*/ 93 h 170"/>
                <a:gd name="T22" fmla="*/ 31 w 142"/>
                <a:gd name="T23" fmla="*/ 93 h 170"/>
                <a:gd name="T24" fmla="*/ 31 w 142"/>
                <a:gd name="T25" fmla="*/ 170 h 170"/>
                <a:gd name="T26" fmla="*/ 0 w 142"/>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70">
                  <a:moveTo>
                    <a:pt x="0" y="170"/>
                  </a:moveTo>
                  <a:lnTo>
                    <a:pt x="0" y="0"/>
                  </a:lnTo>
                  <a:lnTo>
                    <a:pt x="31" y="0"/>
                  </a:lnTo>
                  <a:lnTo>
                    <a:pt x="31" y="77"/>
                  </a:lnTo>
                  <a:lnTo>
                    <a:pt x="33" y="77"/>
                  </a:lnTo>
                  <a:lnTo>
                    <a:pt x="96" y="0"/>
                  </a:lnTo>
                  <a:lnTo>
                    <a:pt x="136" y="0"/>
                  </a:lnTo>
                  <a:lnTo>
                    <a:pt x="64" y="84"/>
                  </a:lnTo>
                  <a:lnTo>
                    <a:pt x="142" y="170"/>
                  </a:lnTo>
                  <a:lnTo>
                    <a:pt x="101" y="170"/>
                  </a:lnTo>
                  <a:lnTo>
                    <a:pt x="33" y="93"/>
                  </a:lnTo>
                  <a:lnTo>
                    <a:pt x="31" y="93"/>
                  </a:lnTo>
                  <a:lnTo>
                    <a:pt x="31" y="170"/>
                  </a:lnTo>
                  <a:lnTo>
                    <a:pt x="0" y="17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 name="Freeform 6"/>
            <p:cNvSpPr>
              <a:spLocks noEditPoints="1"/>
            </p:cNvSpPr>
            <p:nvPr userDrawn="1"/>
          </p:nvSpPr>
          <p:spPr bwMode="auto">
            <a:xfrm>
              <a:off x="2987675"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 name="Freeform 7"/>
            <p:cNvSpPr>
              <a:spLocks noEditPoints="1"/>
            </p:cNvSpPr>
            <p:nvPr userDrawn="1"/>
          </p:nvSpPr>
          <p:spPr bwMode="auto">
            <a:xfrm>
              <a:off x="3021012" y="800495"/>
              <a:ext cx="58738" cy="68263"/>
            </a:xfrm>
            <a:custGeom>
              <a:avLst/>
              <a:gdLst>
                <a:gd name="T0" fmla="*/ 69 w 112"/>
                <a:gd name="T1" fmla="*/ 105 h 131"/>
                <a:gd name="T2" fmla="*/ 87 w 112"/>
                <a:gd name="T3" fmla="*/ 104 h 131"/>
                <a:gd name="T4" fmla="*/ 108 w 112"/>
                <a:gd name="T5" fmla="*/ 123 h 131"/>
                <a:gd name="T6" fmla="*/ 100 w 112"/>
                <a:gd name="T7" fmla="*/ 126 h 131"/>
                <a:gd name="T8" fmla="*/ 88 w 112"/>
                <a:gd name="T9" fmla="*/ 128 h 131"/>
                <a:gd name="T10" fmla="*/ 63 w 112"/>
                <a:gd name="T11" fmla="*/ 131 h 131"/>
                <a:gd name="T12" fmla="*/ 51 w 112"/>
                <a:gd name="T13" fmla="*/ 129 h 131"/>
                <a:gd name="T14" fmla="*/ 38 w 112"/>
                <a:gd name="T15" fmla="*/ 126 h 131"/>
                <a:gd name="T16" fmla="*/ 17 w 112"/>
                <a:gd name="T17" fmla="*/ 116 h 131"/>
                <a:gd name="T18" fmla="*/ 10 w 112"/>
                <a:gd name="T19" fmla="*/ 107 h 131"/>
                <a:gd name="T20" fmla="*/ 4 w 112"/>
                <a:gd name="T21" fmla="*/ 97 h 131"/>
                <a:gd name="T22" fmla="*/ 0 w 112"/>
                <a:gd name="T23" fmla="*/ 67 h 131"/>
                <a:gd name="T24" fmla="*/ 0 w 112"/>
                <a:gd name="T25" fmla="*/ 51 h 131"/>
                <a:gd name="T26" fmla="*/ 4 w 112"/>
                <a:gd name="T27" fmla="*/ 37 h 131"/>
                <a:gd name="T28" fmla="*/ 17 w 112"/>
                <a:gd name="T29" fmla="*/ 17 h 131"/>
                <a:gd name="T30" fmla="*/ 26 w 112"/>
                <a:gd name="T31" fmla="*/ 9 h 131"/>
                <a:gd name="T32" fmla="*/ 35 w 112"/>
                <a:gd name="T33" fmla="*/ 3 h 131"/>
                <a:gd name="T34" fmla="*/ 57 w 112"/>
                <a:gd name="T35" fmla="*/ 0 h 131"/>
                <a:gd name="T36" fmla="*/ 69 w 112"/>
                <a:gd name="T37" fmla="*/ 0 h 131"/>
                <a:gd name="T38" fmla="*/ 79 w 112"/>
                <a:gd name="T39" fmla="*/ 3 h 131"/>
                <a:gd name="T40" fmla="*/ 96 w 112"/>
                <a:gd name="T41" fmla="*/ 15 h 131"/>
                <a:gd name="T42" fmla="*/ 103 w 112"/>
                <a:gd name="T43" fmla="*/ 24 h 131"/>
                <a:gd name="T44" fmla="*/ 108 w 112"/>
                <a:gd name="T45" fmla="*/ 34 h 131"/>
                <a:gd name="T46" fmla="*/ 112 w 112"/>
                <a:gd name="T47" fmla="*/ 62 h 131"/>
                <a:gd name="T48" fmla="*/ 111 w 112"/>
                <a:gd name="T49" fmla="*/ 74 h 131"/>
                <a:gd name="T50" fmla="*/ 29 w 112"/>
                <a:gd name="T51" fmla="*/ 74 h 131"/>
                <a:gd name="T52" fmla="*/ 34 w 112"/>
                <a:gd name="T53" fmla="*/ 89 h 131"/>
                <a:gd name="T54" fmla="*/ 38 w 112"/>
                <a:gd name="T55" fmla="*/ 94 h 131"/>
                <a:gd name="T56" fmla="*/ 42 w 112"/>
                <a:gd name="T57" fmla="*/ 98 h 131"/>
                <a:gd name="T58" fmla="*/ 54 w 112"/>
                <a:gd name="T59" fmla="*/ 104 h 131"/>
                <a:gd name="T60" fmla="*/ 62 w 112"/>
                <a:gd name="T61" fmla="*/ 105 h 131"/>
                <a:gd name="T62" fmla="*/ 69 w 112"/>
                <a:gd name="T63" fmla="*/ 105 h 131"/>
                <a:gd name="T64" fmla="*/ 57 w 112"/>
                <a:gd name="T65" fmla="*/ 24 h 131"/>
                <a:gd name="T66" fmla="*/ 47 w 112"/>
                <a:gd name="T67" fmla="*/ 25 h 131"/>
                <a:gd name="T68" fmla="*/ 42 w 112"/>
                <a:gd name="T69" fmla="*/ 28 h 131"/>
                <a:gd name="T70" fmla="*/ 40 w 112"/>
                <a:gd name="T71" fmla="*/ 31 h 131"/>
                <a:gd name="T72" fmla="*/ 34 w 112"/>
                <a:gd name="T73" fmla="*/ 40 h 131"/>
                <a:gd name="T74" fmla="*/ 31 w 112"/>
                <a:gd name="T75" fmla="*/ 51 h 131"/>
                <a:gd name="T76" fmla="*/ 79 w 112"/>
                <a:gd name="T77" fmla="*/ 51 h 131"/>
                <a:gd name="T78" fmla="*/ 78 w 112"/>
                <a:gd name="T79" fmla="*/ 40 h 131"/>
                <a:gd name="T80" fmla="*/ 74 w 112"/>
                <a:gd name="T81" fmla="*/ 31 h 131"/>
                <a:gd name="T82" fmla="*/ 71 w 112"/>
                <a:gd name="T83" fmla="*/ 28 h 131"/>
                <a:gd name="T84" fmla="*/ 68 w 112"/>
                <a:gd name="T85" fmla="*/ 25 h 131"/>
                <a:gd name="T86" fmla="*/ 57 w 112"/>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31">
                  <a:moveTo>
                    <a:pt x="69" y="105"/>
                  </a:moveTo>
                  <a:lnTo>
                    <a:pt x="69" y="105"/>
                  </a:lnTo>
                  <a:lnTo>
                    <a:pt x="87" y="104"/>
                  </a:lnTo>
                  <a:lnTo>
                    <a:pt x="87" y="104"/>
                  </a:lnTo>
                  <a:lnTo>
                    <a:pt x="108" y="98"/>
                  </a:lnTo>
                  <a:lnTo>
                    <a:pt x="108" y="123"/>
                  </a:lnTo>
                  <a:lnTo>
                    <a:pt x="108" y="123"/>
                  </a:lnTo>
                  <a:lnTo>
                    <a:pt x="100" y="126"/>
                  </a:lnTo>
                  <a:lnTo>
                    <a:pt x="88" y="128"/>
                  </a:lnTo>
                  <a:lnTo>
                    <a:pt x="88" y="128"/>
                  </a:lnTo>
                  <a:lnTo>
                    <a:pt x="77" y="129"/>
                  </a:lnTo>
                  <a:lnTo>
                    <a:pt x="63" y="131"/>
                  </a:lnTo>
                  <a:lnTo>
                    <a:pt x="63" y="131"/>
                  </a:lnTo>
                  <a:lnTo>
                    <a:pt x="51" y="129"/>
                  </a:lnTo>
                  <a:lnTo>
                    <a:pt x="38" y="126"/>
                  </a:lnTo>
                  <a:lnTo>
                    <a:pt x="38" y="126"/>
                  </a:lnTo>
                  <a:lnTo>
                    <a:pt x="28" y="122"/>
                  </a:lnTo>
                  <a:lnTo>
                    <a:pt x="17" y="116"/>
                  </a:lnTo>
                  <a:lnTo>
                    <a:pt x="17" y="116"/>
                  </a:lnTo>
                  <a:lnTo>
                    <a:pt x="10" y="107"/>
                  </a:lnTo>
                  <a:lnTo>
                    <a:pt x="4" y="97"/>
                  </a:lnTo>
                  <a:lnTo>
                    <a:pt x="4" y="97"/>
                  </a:lnTo>
                  <a:lnTo>
                    <a:pt x="0" y="83"/>
                  </a:lnTo>
                  <a:lnTo>
                    <a:pt x="0" y="67"/>
                  </a:lnTo>
                  <a:lnTo>
                    <a:pt x="0" y="67"/>
                  </a:lnTo>
                  <a:lnTo>
                    <a:pt x="0" y="51"/>
                  </a:lnTo>
                  <a:lnTo>
                    <a:pt x="4" y="37"/>
                  </a:lnTo>
                  <a:lnTo>
                    <a:pt x="4" y="37"/>
                  </a:lnTo>
                  <a:lnTo>
                    <a:pt x="10" y="25"/>
                  </a:lnTo>
                  <a:lnTo>
                    <a:pt x="17" y="17"/>
                  </a:lnTo>
                  <a:lnTo>
                    <a:pt x="17" y="17"/>
                  </a:lnTo>
                  <a:lnTo>
                    <a:pt x="26" y="9"/>
                  </a:lnTo>
                  <a:lnTo>
                    <a:pt x="35" y="3"/>
                  </a:lnTo>
                  <a:lnTo>
                    <a:pt x="35" y="3"/>
                  </a:lnTo>
                  <a:lnTo>
                    <a:pt x="47" y="0"/>
                  </a:lnTo>
                  <a:lnTo>
                    <a:pt x="57" y="0"/>
                  </a:lnTo>
                  <a:lnTo>
                    <a:pt x="57" y="0"/>
                  </a:lnTo>
                  <a:lnTo>
                    <a:pt x="69" y="0"/>
                  </a:lnTo>
                  <a:lnTo>
                    <a:pt x="79" y="3"/>
                  </a:lnTo>
                  <a:lnTo>
                    <a:pt x="79" y="3"/>
                  </a:lnTo>
                  <a:lnTo>
                    <a:pt x="88" y="8"/>
                  </a:lnTo>
                  <a:lnTo>
                    <a:pt x="96" y="15"/>
                  </a:lnTo>
                  <a:lnTo>
                    <a:pt x="96" y="15"/>
                  </a:lnTo>
                  <a:lnTo>
                    <a:pt x="103" y="24"/>
                  </a:lnTo>
                  <a:lnTo>
                    <a:pt x="108" y="34"/>
                  </a:lnTo>
                  <a:lnTo>
                    <a:pt x="108" y="34"/>
                  </a:lnTo>
                  <a:lnTo>
                    <a:pt x="111" y="48"/>
                  </a:lnTo>
                  <a:lnTo>
                    <a:pt x="112" y="62"/>
                  </a:lnTo>
                  <a:lnTo>
                    <a:pt x="112" y="62"/>
                  </a:lnTo>
                  <a:lnTo>
                    <a:pt x="111" y="74"/>
                  </a:lnTo>
                  <a:lnTo>
                    <a:pt x="29" y="74"/>
                  </a:lnTo>
                  <a:lnTo>
                    <a:pt x="29" y="74"/>
                  </a:lnTo>
                  <a:lnTo>
                    <a:pt x="31" y="82"/>
                  </a:lnTo>
                  <a:lnTo>
                    <a:pt x="34" y="89"/>
                  </a:lnTo>
                  <a:lnTo>
                    <a:pt x="34" y="89"/>
                  </a:lnTo>
                  <a:lnTo>
                    <a:pt x="38" y="94"/>
                  </a:lnTo>
                  <a:lnTo>
                    <a:pt x="42" y="98"/>
                  </a:lnTo>
                  <a:lnTo>
                    <a:pt x="42" y="98"/>
                  </a:lnTo>
                  <a:lnTo>
                    <a:pt x="48" y="101"/>
                  </a:lnTo>
                  <a:lnTo>
                    <a:pt x="54" y="104"/>
                  </a:lnTo>
                  <a:lnTo>
                    <a:pt x="54" y="104"/>
                  </a:lnTo>
                  <a:lnTo>
                    <a:pt x="62" y="105"/>
                  </a:lnTo>
                  <a:lnTo>
                    <a:pt x="69" y="105"/>
                  </a:lnTo>
                  <a:lnTo>
                    <a:pt x="69" y="105"/>
                  </a:lnTo>
                  <a:close/>
                  <a:moveTo>
                    <a:pt x="57" y="24"/>
                  </a:moveTo>
                  <a:lnTo>
                    <a:pt x="57" y="24"/>
                  </a:lnTo>
                  <a:lnTo>
                    <a:pt x="51" y="24"/>
                  </a:lnTo>
                  <a:lnTo>
                    <a:pt x="47" y="25"/>
                  </a:lnTo>
                  <a:lnTo>
                    <a:pt x="47" y="25"/>
                  </a:lnTo>
                  <a:lnTo>
                    <a:pt x="42" y="28"/>
                  </a:lnTo>
                  <a:lnTo>
                    <a:pt x="40" y="31"/>
                  </a:lnTo>
                  <a:lnTo>
                    <a:pt x="40" y="31"/>
                  </a:lnTo>
                  <a:lnTo>
                    <a:pt x="37" y="36"/>
                  </a:lnTo>
                  <a:lnTo>
                    <a:pt x="34" y="40"/>
                  </a:lnTo>
                  <a:lnTo>
                    <a:pt x="34" y="40"/>
                  </a:lnTo>
                  <a:lnTo>
                    <a:pt x="31" y="51"/>
                  </a:lnTo>
                  <a:lnTo>
                    <a:pt x="79" y="51"/>
                  </a:lnTo>
                  <a:lnTo>
                    <a:pt x="79" y="51"/>
                  </a:lnTo>
                  <a:lnTo>
                    <a:pt x="78" y="40"/>
                  </a:lnTo>
                  <a:lnTo>
                    <a:pt x="78" y="40"/>
                  </a:lnTo>
                  <a:lnTo>
                    <a:pt x="77" y="36"/>
                  </a:lnTo>
                  <a:lnTo>
                    <a:pt x="74" y="31"/>
                  </a:lnTo>
                  <a:lnTo>
                    <a:pt x="74" y="31"/>
                  </a:lnTo>
                  <a:lnTo>
                    <a:pt x="71" y="28"/>
                  </a:lnTo>
                  <a:lnTo>
                    <a:pt x="68" y="25"/>
                  </a:lnTo>
                  <a:lnTo>
                    <a:pt x="68" y="25"/>
                  </a:lnTo>
                  <a:lnTo>
                    <a:pt x="62"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 name="Freeform 8"/>
            <p:cNvSpPr>
              <a:spLocks/>
            </p:cNvSpPr>
            <p:nvPr userDrawn="1"/>
          </p:nvSpPr>
          <p:spPr bwMode="auto">
            <a:xfrm>
              <a:off x="3095625" y="800495"/>
              <a:ext cx="39688" cy="66675"/>
            </a:xfrm>
            <a:custGeom>
              <a:avLst/>
              <a:gdLst>
                <a:gd name="T0" fmla="*/ 74 w 74"/>
                <a:gd name="T1" fmla="*/ 27 h 126"/>
                <a:gd name="T2" fmla="*/ 72 w 74"/>
                <a:gd name="T3" fmla="*/ 27 h 126"/>
                <a:gd name="T4" fmla="*/ 72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4 w 74"/>
                <a:gd name="T33" fmla="*/ 5 h 126"/>
                <a:gd name="T34" fmla="*/ 44 w 74"/>
                <a:gd name="T35" fmla="*/ 5 h 126"/>
                <a:gd name="T36" fmla="*/ 54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2" y="27"/>
                  </a:lnTo>
                  <a:lnTo>
                    <a:pt x="72"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4" y="5"/>
                  </a:lnTo>
                  <a:lnTo>
                    <a:pt x="44" y="5"/>
                  </a:lnTo>
                  <a:lnTo>
                    <a:pt x="54"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 name="Freeform 9"/>
            <p:cNvSpPr>
              <a:spLocks/>
            </p:cNvSpPr>
            <p:nvPr userDrawn="1"/>
          </p:nvSpPr>
          <p:spPr bwMode="auto">
            <a:xfrm>
              <a:off x="3138487" y="783032"/>
              <a:ext cx="47625" cy="85725"/>
            </a:xfrm>
            <a:custGeom>
              <a:avLst/>
              <a:gdLst>
                <a:gd name="T0" fmla="*/ 90 w 90"/>
                <a:gd name="T1" fmla="*/ 158 h 163"/>
                <a:gd name="T2" fmla="*/ 90 w 90"/>
                <a:gd name="T3" fmla="*/ 158 h 163"/>
                <a:gd name="T4" fmla="*/ 78 w 90"/>
                <a:gd name="T5" fmla="*/ 161 h 163"/>
                <a:gd name="T6" fmla="*/ 78 w 90"/>
                <a:gd name="T7" fmla="*/ 161 h 163"/>
                <a:gd name="T8" fmla="*/ 65 w 90"/>
                <a:gd name="T9" fmla="*/ 163 h 163"/>
                <a:gd name="T10" fmla="*/ 65 w 90"/>
                <a:gd name="T11" fmla="*/ 163 h 163"/>
                <a:gd name="T12" fmla="*/ 51 w 90"/>
                <a:gd name="T13" fmla="*/ 161 h 163"/>
                <a:gd name="T14" fmla="*/ 40 w 90"/>
                <a:gd name="T15" fmla="*/ 157 h 163"/>
                <a:gd name="T16" fmla="*/ 40 w 90"/>
                <a:gd name="T17" fmla="*/ 157 h 163"/>
                <a:gd name="T18" fmla="*/ 31 w 90"/>
                <a:gd name="T19" fmla="*/ 151 h 163"/>
                <a:gd name="T20" fmla="*/ 28 w 90"/>
                <a:gd name="T21" fmla="*/ 146 h 163"/>
                <a:gd name="T22" fmla="*/ 25 w 90"/>
                <a:gd name="T23" fmla="*/ 142 h 163"/>
                <a:gd name="T24" fmla="*/ 25 w 90"/>
                <a:gd name="T25" fmla="*/ 142 h 163"/>
                <a:gd name="T26" fmla="*/ 23 w 90"/>
                <a:gd name="T27" fmla="*/ 135 h 163"/>
                <a:gd name="T28" fmla="*/ 22 w 90"/>
                <a:gd name="T29" fmla="*/ 124 h 163"/>
                <a:gd name="T30" fmla="*/ 22 w 90"/>
                <a:gd name="T31" fmla="*/ 60 h 163"/>
                <a:gd name="T32" fmla="*/ 0 w 90"/>
                <a:gd name="T33" fmla="*/ 60 h 163"/>
                <a:gd name="T34" fmla="*/ 0 w 90"/>
                <a:gd name="T35" fmla="*/ 35 h 163"/>
                <a:gd name="T36" fmla="*/ 22 w 90"/>
                <a:gd name="T37" fmla="*/ 35 h 163"/>
                <a:gd name="T38" fmla="*/ 22 w 90"/>
                <a:gd name="T39" fmla="*/ 0 h 163"/>
                <a:gd name="T40" fmla="*/ 53 w 90"/>
                <a:gd name="T41" fmla="*/ 0 h 163"/>
                <a:gd name="T42" fmla="*/ 53 w 90"/>
                <a:gd name="T43" fmla="*/ 35 h 163"/>
                <a:gd name="T44" fmla="*/ 88 w 90"/>
                <a:gd name="T45" fmla="*/ 35 h 163"/>
                <a:gd name="T46" fmla="*/ 88 w 90"/>
                <a:gd name="T47" fmla="*/ 60 h 163"/>
                <a:gd name="T48" fmla="*/ 53 w 90"/>
                <a:gd name="T49" fmla="*/ 60 h 163"/>
                <a:gd name="T50" fmla="*/ 53 w 90"/>
                <a:gd name="T51" fmla="*/ 120 h 163"/>
                <a:gd name="T52" fmla="*/ 53 w 90"/>
                <a:gd name="T53" fmla="*/ 120 h 163"/>
                <a:gd name="T54" fmla="*/ 53 w 90"/>
                <a:gd name="T55" fmla="*/ 127 h 163"/>
                <a:gd name="T56" fmla="*/ 54 w 90"/>
                <a:gd name="T57" fmla="*/ 130 h 163"/>
                <a:gd name="T58" fmla="*/ 54 w 90"/>
                <a:gd name="T59" fmla="*/ 130 h 163"/>
                <a:gd name="T60" fmla="*/ 57 w 90"/>
                <a:gd name="T61" fmla="*/ 133 h 163"/>
                <a:gd name="T62" fmla="*/ 60 w 90"/>
                <a:gd name="T63" fmla="*/ 135 h 163"/>
                <a:gd name="T64" fmla="*/ 71 w 90"/>
                <a:gd name="T65" fmla="*/ 136 h 163"/>
                <a:gd name="T66" fmla="*/ 71 w 90"/>
                <a:gd name="T67" fmla="*/ 136 h 163"/>
                <a:gd name="T68" fmla="*/ 81 w 90"/>
                <a:gd name="T69" fmla="*/ 136 h 163"/>
                <a:gd name="T70" fmla="*/ 81 w 90"/>
                <a:gd name="T71" fmla="*/ 136 h 163"/>
                <a:gd name="T72" fmla="*/ 90 w 90"/>
                <a:gd name="T73" fmla="*/ 133 h 163"/>
                <a:gd name="T74" fmla="*/ 90 w 90"/>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163">
                  <a:moveTo>
                    <a:pt x="90" y="158"/>
                  </a:moveTo>
                  <a:lnTo>
                    <a:pt x="90" y="158"/>
                  </a:lnTo>
                  <a:lnTo>
                    <a:pt x="78" y="161"/>
                  </a:lnTo>
                  <a:lnTo>
                    <a:pt x="78" y="161"/>
                  </a:lnTo>
                  <a:lnTo>
                    <a:pt x="65" y="163"/>
                  </a:lnTo>
                  <a:lnTo>
                    <a:pt x="65" y="163"/>
                  </a:lnTo>
                  <a:lnTo>
                    <a:pt x="51" y="161"/>
                  </a:lnTo>
                  <a:lnTo>
                    <a:pt x="40" y="157"/>
                  </a:lnTo>
                  <a:lnTo>
                    <a:pt x="40" y="157"/>
                  </a:lnTo>
                  <a:lnTo>
                    <a:pt x="31" y="151"/>
                  </a:lnTo>
                  <a:lnTo>
                    <a:pt x="28" y="146"/>
                  </a:lnTo>
                  <a:lnTo>
                    <a:pt x="25" y="142"/>
                  </a:lnTo>
                  <a:lnTo>
                    <a:pt x="25" y="142"/>
                  </a:lnTo>
                  <a:lnTo>
                    <a:pt x="23" y="135"/>
                  </a:lnTo>
                  <a:lnTo>
                    <a:pt x="22" y="124"/>
                  </a:lnTo>
                  <a:lnTo>
                    <a:pt x="22" y="60"/>
                  </a:lnTo>
                  <a:lnTo>
                    <a:pt x="0" y="60"/>
                  </a:lnTo>
                  <a:lnTo>
                    <a:pt x="0" y="35"/>
                  </a:lnTo>
                  <a:lnTo>
                    <a:pt x="22" y="35"/>
                  </a:lnTo>
                  <a:lnTo>
                    <a:pt x="22" y="0"/>
                  </a:lnTo>
                  <a:lnTo>
                    <a:pt x="53" y="0"/>
                  </a:lnTo>
                  <a:lnTo>
                    <a:pt x="53" y="35"/>
                  </a:lnTo>
                  <a:lnTo>
                    <a:pt x="88" y="35"/>
                  </a:lnTo>
                  <a:lnTo>
                    <a:pt x="88" y="60"/>
                  </a:lnTo>
                  <a:lnTo>
                    <a:pt x="53" y="60"/>
                  </a:lnTo>
                  <a:lnTo>
                    <a:pt x="53" y="120"/>
                  </a:lnTo>
                  <a:lnTo>
                    <a:pt x="53" y="120"/>
                  </a:lnTo>
                  <a:lnTo>
                    <a:pt x="53" y="127"/>
                  </a:lnTo>
                  <a:lnTo>
                    <a:pt x="54" y="130"/>
                  </a:lnTo>
                  <a:lnTo>
                    <a:pt x="54" y="130"/>
                  </a:lnTo>
                  <a:lnTo>
                    <a:pt x="57" y="133"/>
                  </a:lnTo>
                  <a:lnTo>
                    <a:pt x="60" y="135"/>
                  </a:lnTo>
                  <a:lnTo>
                    <a:pt x="71" y="136"/>
                  </a:lnTo>
                  <a:lnTo>
                    <a:pt x="71" y="136"/>
                  </a:lnTo>
                  <a:lnTo>
                    <a:pt x="81" y="136"/>
                  </a:lnTo>
                  <a:lnTo>
                    <a:pt x="81" y="136"/>
                  </a:lnTo>
                  <a:lnTo>
                    <a:pt x="90" y="133"/>
                  </a:lnTo>
                  <a:lnTo>
                    <a:pt x="90"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 name="Freeform 10"/>
            <p:cNvSpPr>
              <a:spLocks noEditPoints="1"/>
            </p:cNvSpPr>
            <p:nvPr userDrawn="1"/>
          </p:nvSpPr>
          <p:spPr bwMode="auto">
            <a:xfrm>
              <a:off x="3197225" y="800495"/>
              <a:ext cx="65088" cy="68263"/>
            </a:xfrm>
            <a:custGeom>
              <a:avLst/>
              <a:gdLst>
                <a:gd name="T0" fmla="*/ 124 w 124"/>
                <a:gd name="T1" fmla="*/ 65 h 131"/>
                <a:gd name="T2" fmla="*/ 120 w 124"/>
                <a:gd name="T3" fmla="*/ 92 h 131"/>
                <a:gd name="T4" fmla="*/ 114 w 124"/>
                <a:gd name="T5" fmla="*/ 103 h 131"/>
                <a:gd name="T6" fmla="*/ 106 w 124"/>
                <a:gd name="T7" fmla="*/ 113 h 131"/>
                <a:gd name="T8" fmla="*/ 87 w 124"/>
                <a:gd name="T9" fmla="*/ 126 h 131"/>
                <a:gd name="T10" fmla="*/ 75 w 124"/>
                <a:gd name="T11" fmla="*/ 129 h 131"/>
                <a:gd name="T12" fmla="*/ 62 w 124"/>
                <a:gd name="T13" fmla="*/ 131 h 131"/>
                <a:gd name="T14" fmla="*/ 35 w 124"/>
                <a:gd name="T15" fmla="*/ 126 h 131"/>
                <a:gd name="T16" fmla="*/ 25 w 124"/>
                <a:gd name="T17" fmla="*/ 120 h 131"/>
                <a:gd name="T18" fmla="*/ 16 w 124"/>
                <a:gd name="T19" fmla="*/ 113 h 131"/>
                <a:gd name="T20" fmla="*/ 3 w 124"/>
                <a:gd name="T21" fmla="*/ 92 h 131"/>
                <a:gd name="T22" fmla="*/ 0 w 124"/>
                <a:gd name="T23" fmla="*/ 79 h 131"/>
                <a:gd name="T24" fmla="*/ 0 w 124"/>
                <a:gd name="T25" fmla="*/ 65 h 131"/>
                <a:gd name="T26" fmla="*/ 4 w 124"/>
                <a:gd name="T27" fmla="*/ 39 h 131"/>
                <a:gd name="T28" fmla="*/ 9 w 124"/>
                <a:gd name="T29" fmla="*/ 27 h 131"/>
                <a:gd name="T30" fmla="*/ 16 w 124"/>
                <a:gd name="T31" fmla="*/ 18 h 131"/>
                <a:gd name="T32" fmla="*/ 35 w 124"/>
                <a:gd name="T33" fmla="*/ 5 h 131"/>
                <a:gd name="T34" fmla="*/ 47 w 124"/>
                <a:gd name="T35" fmla="*/ 0 h 131"/>
                <a:gd name="T36" fmla="*/ 62 w 124"/>
                <a:gd name="T37" fmla="*/ 0 h 131"/>
                <a:gd name="T38" fmla="*/ 87 w 124"/>
                <a:gd name="T39" fmla="*/ 5 h 131"/>
                <a:gd name="T40" fmla="*/ 99 w 124"/>
                <a:gd name="T41" fmla="*/ 11 h 131"/>
                <a:gd name="T42" fmla="*/ 108 w 124"/>
                <a:gd name="T43" fmla="*/ 18 h 131"/>
                <a:gd name="T44" fmla="*/ 120 w 124"/>
                <a:gd name="T45" fmla="*/ 39 h 131"/>
                <a:gd name="T46" fmla="*/ 123 w 124"/>
                <a:gd name="T47" fmla="*/ 51 h 131"/>
                <a:gd name="T48" fmla="*/ 124 w 124"/>
                <a:gd name="T49" fmla="*/ 65 h 131"/>
                <a:gd name="T50" fmla="*/ 93 w 124"/>
                <a:gd name="T51" fmla="*/ 65 h 131"/>
                <a:gd name="T52" fmla="*/ 90 w 124"/>
                <a:gd name="T53" fmla="*/ 48 h 131"/>
                <a:gd name="T54" fmla="*/ 87 w 124"/>
                <a:gd name="T55" fmla="*/ 40 h 131"/>
                <a:gd name="T56" fmla="*/ 84 w 124"/>
                <a:gd name="T57" fmla="*/ 34 h 131"/>
                <a:gd name="T58" fmla="*/ 74 w 124"/>
                <a:gd name="T59" fmla="*/ 27 h 131"/>
                <a:gd name="T60" fmla="*/ 68 w 124"/>
                <a:gd name="T61" fmla="*/ 25 h 131"/>
                <a:gd name="T62" fmla="*/ 62 w 124"/>
                <a:gd name="T63" fmla="*/ 24 h 131"/>
                <a:gd name="T64" fmla="*/ 49 w 124"/>
                <a:gd name="T65" fmla="*/ 27 h 131"/>
                <a:gd name="T66" fmla="*/ 44 w 124"/>
                <a:gd name="T67" fmla="*/ 30 h 131"/>
                <a:gd name="T68" fmla="*/ 40 w 124"/>
                <a:gd name="T69" fmla="*/ 34 h 131"/>
                <a:gd name="T70" fmla="*/ 32 w 124"/>
                <a:gd name="T71" fmla="*/ 48 h 131"/>
                <a:gd name="T72" fmla="*/ 31 w 124"/>
                <a:gd name="T73" fmla="*/ 55 h 131"/>
                <a:gd name="T74" fmla="*/ 31 w 124"/>
                <a:gd name="T75" fmla="*/ 65 h 131"/>
                <a:gd name="T76" fmla="*/ 32 w 124"/>
                <a:gd name="T77" fmla="*/ 82 h 131"/>
                <a:gd name="T78" fmla="*/ 35 w 124"/>
                <a:gd name="T79" fmla="*/ 89 h 131"/>
                <a:gd name="T80" fmla="*/ 40 w 124"/>
                <a:gd name="T81" fmla="*/ 95 h 131"/>
                <a:gd name="T82" fmla="*/ 49 w 124"/>
                <a:gd name="T83" fmla="*/ 103 h 131"/>
                <a:gd name="T84" fmla="*/ 54 w 124"/>
                <a:gd name="T85" fmla="*/ 104 h 131"/>
                <a:gd name="T86" fmla="*/ 62 w 124"/>
                <a:gd name="T87" fmla="*/ 105 h 131"/>
                <a:gd name="T88" fmla="*/ 74 w 124"/>
                <a:gd name="T89" fmla="*/ 103 h 131"/>
                <a:gd name="T90" fmla="*/ 80 w 124"/>
                <a:gd name="T91" fmla="*/ 100 h 131"/>
                <a:gd name="T92" fmla="*/ 84 w 124"/>
                <a:gd name="T93" fmla="*/ 95 h 131"/>
                <a:gd name="T94" fmla="*/ 90 w 124"/>
                <a:gd name="T95" fmla="*/ 82 h 131"/>
                <a:gd name="T96" fmla="*/ 91 w 124"/>
                <a:gd name="T97" fmla="*/ 74 h 131"/>
                <a:gd name="T98" fmla="*/ 93 w 124"/>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31">
                  <a:moveTo>
                    <a:pt x="124" y="65"/>
                  </a:moveTo>
                  <a:lnTo>
                    <a:pt x="124" y="65"/>
                  </a:lnTo>
                  <a:lnTo>
                    <a:pt x="123" y="79"/>
                  </a:lnTo>
                  <a:lnTo>
                    <a:pt x="120" y="92"/>
                  </a:lnTo>
                  <a:lnTo>
                    <a:pt x="120" y="92"/>
                  </a:lnTo>
                  <a:lnTo>
                    <a:pt x="114" y="103"/>
                  </a:lnTo>
                  <a:lnTo>
                    <a:pt x="106" y="113"/>
                  </a:lnTo>
                  <a:lnTo>
                    <a:pt x="106" y="113"/>
                  </a:lnTo>
                  <a:lnTo>
                    <a:pt x="97" y="120"/>
                  </a:lnTo>
                  <a:lnTo>
                    <a:pt x="87" y="126"/>
                  </a:lnTo>
                  <a:lnTo>
                    <a:pt x="87" y="126"/>
                  </a:lnTo>
                  <a:lnTo>
                    <a:pt x="75" y="129"/>
                  </a:lnTo>
                  <a:lnTo>
                    <a:pt x="62" y="131"/>
                  </a:lnTo>
                  <a:lnTo>
                    <a:pt x="62" y="131"/>
                  </a:lnTo>
                  <a:lnTo>
                    <a:pt x="47" y="129"/>
                  </a:lnTo>
                  <a:lnTo>
                    <a:pt x="35" y="126"/>
                  </a:lnTo>
                  <a:lnTo>
                    <a:pt x="35" y="126"/>
                  </a:lnTo>
                  <a:lnTo>
                    <a:pt x="25" y="120"/>
                  </a:lnTo>
                  <a:lnTo>
                    <a:pt x="16" y="113"/>
                  </a:lnTo>
                  <a:lnTo>
                    <a:pt x="16" y="113"/>
                  </a:lnTo>
                  <a:lnTo>
                    <a:pt x="9" y="103"/>
                  </a:lnTo>
                  <a:lnTo>
                    <a:pt x="3" y="92"/>
                  </a:lnTo>
                  <a:lnTo>
                    <a:pt x="3" y="92"/>
                  </a:lnTo>
                  <a:lnTo>
                    <a:pt x="0" y="79"/>
                  </a:lnTo>
                  <a:lnTo>
                    <a:pt x="0" y="65"/>
                  </a:lnTo>
                  <a:lnTo>
                    <a:pt x="0" y="65"/>
                  </a:lnTo>
                  <a:lnTo>
                    <a:pt x="0" y="51"/>
                  </a:lnTo>
                  <a:lnTo>
                    <a:pt x="4" y="39"/>
                  </a:lnTo>
                  <a:lnTo>
                    <a:pt x="4" y="39"/>
                  </a:lnTo>
                  <a:lnTo>
                    <a:pt x="9" y="27"/>
                  </a:lnTo>
                  <a:lnTo>
                    <a:pt x="16" y="18"/>
                  </a:lnTo>
                  <a:lnTo>
                    <a:pt x="16" y="18"/>
                  </a:lnTo>
                  <a:lnTo>
                    <a:pt x="25" y="11"/>
                  </a:lnTo>
                  <a:lnTo>
                    <a:pt x="35" y="5"/>
                  </a:lnTo>
                  <a:lnTo>
                    <a:pt x="35" y="5"/>
                  </a:lnTo>
                  <a:lnTo>
                    <a:pt x="47" y="0"/>
                  </a:lnTo>
                  <a:lnTo>
                    <a:pt x="62" y="0"/>
                  </a:lnTo>
                  <a:lnTo>
                    <a:pt x="62" y="0"/>
                  </a:lnTo>
                  <a:lnTo>
                    <a:pt x="75" y="0"/>
                  </a:lnTo>
                  <a:lnTo>
                    <a:pt x="87" y="5"/>
                  </a:lnTo>
                  <a:lnTo>
                    <a:pt x="87" y="5"/>
                  </a:lnTo>
                  <a:lnTo>
                    <a:pt x="99" y="11"/>
                  </a:lnTo>
                  <a:lnTo>
                    <a:pt x="108" y="18"/>
                  </a:lnTo>
                  <a:lnTo>
                    <a:pt x="108" y="18"/>
                  </a:lnTo>
                  <a:lnTo>
                    <a:pt x="114" y="27"/>
                  </a:lnTo>
                  <a:lnTo>
                    <a:pt x="120" y="39"/>
                  </a:lnTo>
                  <a:lnTo>
                    <a:pt x="120" y="39"/>
                  </a:lnTo>
                  <a:lnTo>
                    <a:pt x="123" y="51"/>
                  </a:lnTo>
                  <a:lnTo>
                    <a:pt x="124" y="65"/>
                  </a:lnTo>
                  <a:lnTo>
                    <a:pt x="124" y="65"/>
                  </a:lnTo>
                  <a:close/>
                  <a:moveTo>
                    <a:pt x="93" y="65"/>
                  </a:moveTo>
                  <a:lnTo>
                    <a:pt x="93" y="65"/>
                  </a:lnTo>
                  <a:lnTo>
                    <a:pt x="91" y="55"/>
                  </a:lnTo>
                  <a:lnTo>
                    <a:pt x="90" y="48"/>
                  </a:lnTo>
                  <a:lnTo>
                    <a:pt x="90" y="48"/>
                  </a:lnTo>
                  <a:lnTo>
                    <a:pt x="87" y="40"/>
                  </a:lnTo>
                  <a:lnTo>
                    <a:pt x="84" y="34"/>
                  </a:lnTo>
                  <a:lnTo>
                    <a:pt x="84" y="34"/>
                  </a:lnTo>
                  <a:lnTo>
                    <a:pt x="80" y="30"/>
                  </a:lnTo>
                  <a:lnTo>
                    <a:pt x="74" y="27"/>
                  </a:lnTo>
                  <a:lnTo>
                    <a:pt x="74" y="27"/>
                  </a:lnTo>
                  <a:lnTo>
                    <a:pt x="68" y="25"/>
                  </a:lnTo>
                  <a:lnTo>
                    <a:pt x="62" y="24"/>
                  </a:lnTo>
                  <a:lnTo>
                    <a:pt x="62" y="24"/>
                  </a:lnTo>
                  <a:lnTo>
                    <a:pt x="54" y="25"/>
                  </a:lnTo>
                  <a:lnTo>
                    <a:pt x="49" y="27"/>
                  </a:lnTo>
                  <a:lnTo>
                    <a:pt x="49" y="27"/>
                  </a:lnTo>
                  <a:lnTo>
                    <a:pt x="44" y="30"/>
                  </a:lnTo>
                  <a:lnTo>
                    <a:pt x="40" y="34"/>
                  </a:lnTo>
                  <a:lnTo>
                    <a:pt x="40" y="34"/>
                  </a:lnTo>
                  <a:lnTo>
                    <a:pt x="35" y="40"/>
                  </a:lnTo>
                  <a:lnTo>
                    <a:pt x="32" y="48"/>
                  </a:lnTo>
                  <a:lnTo>
                    <a:pt x="32" y="48"/>
                  </a:lnTo>
                  <a:lnTo>
                    <a:pt x="31" y="55"/>
                  </a:lnTo>
                  <a:lnTo>
                    <a:pt x="31" y="65"/>
                  </a:lnTo>
                  <a:lnTo>
                    <a:pt x="31" y="65"/>
                  </a:lnTo>
                  <a:lnTo>
                    <a:pt x="31" y="74"/>
                  </a:lnTo>
                  <a:lnTo>
                    <a:pt x="32" y="82"/>
                  </a:lnTo>
                  <a:lnTo>
                    <a:pt x="32" y="82"/>
                  </a:lnTo>
                  <a:lnTo>
                    <a:pt x="35" y="89"/>
                  </a:lnTo>
                  <a:lnTo>
                    <a:pt x="40" y="95"/>
                  </a:lnTo>
                  <a:lnTo>
                    <a:pt x="40" y="95"/>
                  </a:lnTo>
                  <a:lnTo>
                    <a:pt x="44" y="100"/>
                  </a:lnTo>
                  <a:lnTo>
                    <a:pt x="49" y="103"/>
                  </a:lnTo>
                  <a:lnTo>
                    <a:pt x="49" y="103"/>
                  </a:lnTo>
                  <a:lnTo>
                    <a:pt x="54" y="104"/>
                  </a:lnTo>
                  <a:lnTo>
                    <a:pt x="62" y="105"/>
                  </a:lnTo>
                  <a:lnTo>
                    <a:pt x="62" y="105"/>
                  </a:lnTo>
                  <a:lnTo>
                    <a:pt x="68" y="104"/>
                  </a:lnTo>
                  <a:lnTo>
                    <a:pt x="74" y="103"/>
                  </a:lnTo>
                  <a:lnTo>
                    <a:pt x="74" y="103"/>
                  </a:lnTo>
                  <a:lnTo>
                    <a:pt x="80" y="100"/>
                  </a:lnTo>
                  <a:lnTo>
                    <a:pt x="84" y="95"/>
                  </a:lnTo>
                  <a:lnTo>
                    <a:pt x="84" y="95"/>
                  </a:lnTo>
                  <a:lnTo>
                    <a:pt x="87" y="89"/>
                  </a:lnTo>
                  <a:lnTo>
                    <a:pt x="90" y="82"/>
                  </a:lnTo>
                  <a:lnTo>
                    <a:pt x="90" y="82"/>
                  </a:lnTo>
                  <a:lnTo>
                    <a:pt x="91" y="74"/>
                  </a:lnTo>
                  <a:lnTo>
                    <a:pt x="93" y="65"/>
                  </a:lnTo>
                  <a:lnTo>
                    <a:pt x="93"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 name="Freeform 11"/>
            <p:cNvSpPr>
              <a:spLocks/>
            </p:cNvSpPr>
            <p:nvPr userDrawn="1"/>
          </p:nvSpPr>
          <p:spPr bwMode="auto">
            <a:xfrm>
              <a:off x="3268662" y="783032"/>
              <a:ext cx="49213"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6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5 w 92"/>
                <a:gd name="T41" fmla="*/ 0 h 163"/>
                <a:gd name="T42" fmla="*/ 55 w 92"/>
                <a:gd name="T43" fmla="*/ 35 h 163"/>
                <a:gd name="T44" fmla="*/ 91 w 92"/>
                <a:gd name="T45" fmla="*/ 35 h 163"/>
                <a:gd name="T46" fmla="*/ 91 w 92"/>
                <a:gd name="T47" fmla="*/ 60 h 163"/>
                <a:gd name="T48" fmla="*/ 55 w 92"/>
                <a:gd name="T49" fmla="*/ 60 h 163"/>
                <a:gd name="T50" fmla="*/ 55 w 92"/>
                <a:gd name="T51" fmla="*/ 120 h 163"/>
                <a:gd name="T52" fmla="*/ 55 w 92"/>
                <a:gd name="T53" fmla="*/ 120 h 163"/>
                <a:gd name="T54" fmla="*/ 55 w 92"/>
                <a:gd name="T55" fmla="*/ 127 h 163"/>
                <a:gd name="T56" fmla="*/ 57 w 92"/>
                <a:gd name="T57" fmla="*/ 130 h 163"/>
                <a:gd name="T58" fmla="*/ 57 w 92"/>
                <a:gd name="T59" fmla="*/ 130 h 163"/>
                <a:gd name="T60" fmla="*/ 60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6" y="135"/>
                  </a:lnTo>
                  <a:lnTo>
                    <a:pt x="24" y="124"/>
                  </a:lnTo>
                  <a:lnTo>
                    <a:pt x="24" y="60"/>
                  </a:lnTo>
                  <a:lnTo>
                    <a:pt x="0" y="60"/>
                  </a:lnTo>
                  <a:lnTo>
                    <a:pt x="0" y="35"/>
                  </a:lnTo>
                  <a:lnTo>
                    <a:pt x="24" y="35"/>
                  </a:lnTo>
                  <a:lnTo>
                    <a:pt x="24" y="0"/>
                  </a:lnTo>
                  <a:lnTo>
                    <a:pt x="55" y="0"/>
                  </a:lnTo>
                  <a:lnTo>
                    <a:pt x="55" y="35"/>
                  </a:lnTo>
                  <a:lnTo>
                    <a:pt x="91" y="35"/>
                  </a:lnTo>
                  <a:lnTo>
                    <a:pt x="91" y="60"/>
                  </a:lnTo>
                  <a:lnTo>
                    <a:pt x="55" y="60"/>
                  </a:lnTo>
                  <a:lnTo>
                    <a:pt x="55" y="120"/>
                  </a:lnTo>
                  <a:lnTo>
                    <a:pt x="55" y="120"/>
                  </a:lnTo>
                  <a:lnTo>
                    <a:pt x="55" y="127"/>
                  </a:lnTo>
                  <a:lnTo>
                    <a:pt x="57" y="130"/>
                  </a:lnTo>
                  <a:lnTo>
                    <a:pt x="57" y="130"/>
                  </a:lnTo>
                  <a:lnTo>
                    <a:pt x="60"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 name="Freeform 12"/>
            <p:cNvSpPr>
              <a:spLocks noEditPoints="1"/>
            </p:cNvSpPr>
            <p:nvPr userDrawn="1"/>
          </p:nvSpPr>
          <p:spPr bwMode="auto">
            <a:xfrm>
              <a:off x="3328987" y="800495"/>
              <a:ext cx="57150" cy="68263"/>
            </a:xfrm>
            <a:custGeom>
              <a:avLst/>
              <a:gdLst>
                <a:gd name="T0" fmla="*/ 77 w 107"/>
                <a:gd name="T1" fmla="*/ 114 h 131"/>
                <a:gd name="T2" fmla="*/ 71 w 107"/>
                <a:gd name="T3" fmla="*/ 119 h 131"/>
                <a:gd name="T4" fmla="*/ 64 w 107"/>
                <a:gd name="T5" fmla="*/ 125 h 131"/>
                <a:gd name="T6" fmla="*/ 53 w 107"/>
                <a:gd name="T7" fmla="*/ 129 h 131"/>
                <a:gd name="T8" fmla="*/ 41 w 107"/>
                <a:gd name="T9" fmla="*/ 131 h 131"/>
                <a:gd name="T10" fmla="*/ 32 w 107"/>
                <a:gd name="T11" fmla="*/ 129 h 131"/>
                <a:gd name="T12" fmla="*/ 24 w 107"/>
                <a:gd name="T13" fmla="*/ 128 h 131"/>
                <a:gd name="T14" fmla="*/ 12 w 107"/>
                <a:gd name="T15" fmla="*/ 119 h 131"/>
                <a:gd name="T16" fmla="*/ 6 w 107"/>
                <a:gd name="T17" fmla="*/ 114 h 131"/>
                <a:gd name="T18" fmla="*/ 3 w 107"/>
                <a:gd name="T19" fmla="*/ 107 h 131"/>
                <a:gd name="T20" fmla="*/ 0 w 107"/>
                <a:gd name="T21" fmla="*/ 91 h 131"/>
                <a:gd name="T22" fmla="*/ 0 w 107"/>
                <a:gd name="T23" fmla="*/ 80 h 131"/>
                <a:gd name="T24" fmla="*/ 3 w 107"/>
                <a:gd name="T25" fmla="*/ 73 h 131"/>
                <a:gd name="T26" fmla="*/ 13 w 107"/>
                <a:gd name="T27" fmla="*/ 60 h 131"/>
                <a:gd name="T28" fmla="*/ 21 w 107"/>
                <a:gd name="T29" fmla="*/ 54 h 131"/>
                <a:gd name="T30" fmla="*/ 30 w 107"/>
                <a:gd name="T31" fmla="*/ 51 h 131"/>
                <a:gd name="T32" fmla="*/ 49 w 107"/>
                <a:gd name="T33" fmla="*/ 48 h 131"/>
                <a:gd name="T34" fmla="*/ 64 w 107"/>
                <a:gd name="T35" fmla="*/ 49 h 131"/>
                <a:gd name="T36" fmla="*/ 75 w 107"/>
                <a:gd name="T37" fmla="*/ 51 h 131"/>
                <a:gd name="T38" fmla="*/ 75 w 107"/>
                <a:gd name="T39" fmla="*/ 46 h 131"/>
                <a:gd name="T40" fmla="*/ 74 w 107"/>
                <a:gd name="T41" fmla="*/ 37 h 131"/>
                <a:gd name="T42" fmla="*/ 69 w 107"/>
                <a:gd name="T43" fmla="*/ 31 h 131"/>
                <a:gd name="T44" fmla="*/ 65 w 107"/>
                <a:gd name="T45" fmla="*/ 28 h 131"/>
                <a:gd name="T46" fmla="*/ 61 w 107"/>
                <a:gd name="T47" fmla="*/ 25 h 131"/>
                <a:gd name="T48" fmla="*/ 49 w 107"/>
                <a:gd name="T49" fmla="*/ 24 h 131"/>
                <a:gd name="T50" fmla="*/ 38 w 107"/>
                <a:gd name="T51" fmla="*/ 24 h 131"/>
                <a:gd name="T52" fmla="*/ 30 w 107"/>
                <a:gd name="T53" fmla="*/ 25 h 131"/>
                <a:gd name="T54" fmla="*/ 10 w 107"/>
                <a:gd name="T55" fmla="*/ 8 h 131"/>
                <a:gd name="T56" fmla="*/ 19 w 107"/>
                <a:gd name="T57" fmla="*/ 5 h 131"/>
                <a:gd name="T58" fmla="*/ 30 w 107"/>
                <a:gd name="T59" fmla="*/ 2 h 131"/>
                <a:gd name="T60" fmla="*/ 52 w 107"/>
                <a:gd name="T61" fmla="*/ 0 h 131"/>
                <a:gd name="T62" fmla="*/ 65 w 107"/>
                <a:gd name="T63" fmla="*/ 0 h 131"/>
                <a:gd name="T64" fmla="*/ 75 w 107"/>
                <a:gd name="T65" fmla="*/ 3 h 131"/>
                <a:gd name="T66" fmla="*/ 92 w 107"/>
                <a:gd name="T67" fmla="*/ 12 h 131"/>
                <a:gd name="T68" fmla="*/ 98 w 107"/>
                <a:gd name="T69" fmla="*/ 18 h 131"/>
                <a:gd name="T70" fmla="*/ 102 w 107"/>
                <a:gd name="T71" fmla="*/ 25 h 131"/>
                <a:gd name="T72" fmla="*/ 107 w 107"/>
                <a:gd name="T73" fmla="*/ 43 h 131"/>
                <a:gd name="T74" fmla="*/ 107 w 107"/>
                <a:gd name="T75" fmla="*/ 91 h 131"/>
                <a:gd name="T76" fmla="*/ 107 w 107"/>
                <a:gd name="T77" fmla="*/ 111 h 131"/>
                <a:gd name="T78" fmla="*/ 80 w 107"/>
                <a:gd name="T79" fmla="*/ 126 h 131"/>
                <a:gd name="T80" fmla="*/ 75 w 107"/>
                <a:gd name="T81" fmla="*/ 74 h 131"/>
                <a:gd name="T82" fmla="*/ 65 w 107"/>
                <a:gd name="T83" fmla="*/ 73 h 131"/>
                <a:gd name="T84" fmla="*/ 55 w 107"/>
                <a:gd name="T85" fmla="*/ 71 h 131"/>
                <a:gd name="T86" fmla="*/ 44 w 107"/>
                <a:gd name="T87" fmla="*/ 73 h 131"/>
                <a:gd name="T88" fmla="*/ 37 w 107"/>
                <a:gd name="T89" fmla="*/ 76 h 131"/>
                <a:gd name="T90" fmla="*/ 32 w 107"/>
                <a:gd name="T91" fmla="*/ 82 h 131"/>
                <a:gd name="T92" fmla="*/ 30 w 107"/>
                <a:gd name="T93" fmla="*/ 89 h 131"/>
                <a:gd name="T94" fmla="*/ 31 w 107"/>
                <a:gd name="T95" fmla="*/ 97 h 131"/>
                <a:gd name="T96" fmla="*/ 35 w 107"/>
                <a:gd name="T97" fmla="*/ 103 h 131"/>
                <a:gd name="T98" fmla="*/ 41 w 107"/>
                <a:gd name="T99" fmla="*/ 105 h 131"/>
                <a:gd name="T100" fmla="*/ 49 w 107"/>
                <a:gd name="T101" fmla="*/ 105 h 131"/>
                <a:gd name="T102" fmla="*/ 58 w 107"/>
                <a:gd name="T103" fmla="*/ 104 h 131"/>
                <a:gd name="T104" fmla="*/ 65 w 107"/>
                <a:gd name="T105" fmla="*/ 101 h 131"/>
                <a:gd name="T106" fmla="*/ 71 w 107"/>
                <a:gd name="T107" fmla="*/ 98 h 131"/>
                <a:gd name="T108" fmla="*/ 75 w 107"/>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31">
                  <a:moveTo>
                    <a:pt x="78" y="114"/>
                  </a:moveTo>
                  <a:lnTo>
                    <a:pt x="77" y="114"/>
                  </a:lnTo>
                  <a:lnTo>
                    <a:pt x="77" y="114"/>
                  </a:lnTo>
                  <a:lnTo>
                    <a:pt x="71" y="119"/>
                  </a:lnTo>
                  <a:lnTo>
                    <a:pt x="71" y="119"/>
                  </a:lnTo>
                  <a:lnTo>
                    <a:pt x="64" y="125"/>
                  </a:lnTo>
                  <a:lnTo>
                    <a:pt x="64" y="125"/>
                  </a:lnTo>
                  <a:lnTo>
                    <a:pt x="53" y="129"/>
                  </a:lnTo>
                  <a:lnTo>
                    <a:pt x="53" y="129"/>
                  </a:lnTo>
                  <a:lnTo>
                    <a:pt x="41" y="131"/>
                  </a:lnTo>
                  <a:lnTo>
                    <a:pt x="41" y="131"/>
                  </a:lnTo>
                  <a:lnTo>
                    <a:pt x="32" y="129"/>
                  </a:lnTo>
                  <a:lnTo>
                    <a:pt x="24" y="128"/>
                  </a:lnTo>
                  <a:lnTo>
                    <a:pt x="24" y="128"/>
                  </a:lnTo>
                  <a:lnTo>
                    <a:pt x="18" y="125"/>
                  </a:lnTo>
                  <a:lnTo>
                    <a:pt x="12" y="119"/>
                  </a:lnTo>
                  <a:lnTo>
                    <a:pt x="12" y="119"/>
                  </a:lnTo>
                  <a:lnTo>
                    <a:pt x="6" y="114"/>
                  </a:lnTo>
                  <a:lnTo>
                    <a:pt x="3" y="107"/>
                  </a:lnTo>
                  <a:lnTo>
                    <a:pt x="3" y="107"/>
                  </a:lnTo>
                  <a:lnTo>
                    <a:pt x="0" y="100"/>
                  </a:lnTo>
                  <a:lnTo>
                    <a:pt x="0" y="91"/>
                  </a:lnTo>
                  <a:lnTo>
                    <a:pt x="0" y="91"/>
                  </a:lnTo>
                  <a:lnTo>
                    <a:pt x="0" y="80"/>
                  </a:lnTo>
                  <a:lnTo>
                    <a:pt x="3" y="73"/>
                  </a:lnTo>
                  <a:lnTo>
                    <a:pt x="3" y="73"/>
                  </a:lnTo>
                  <a:lnTo>
                    <a:pt x="7" y="65"/>
                  </a:lnTo>
                  <a:lnTo>
                    <a:pt x="13" y="60"/>
                  </a:lnTo>
                  <a:lnTo>
                    <a:pt x="13" y="60"/>
                  </a:lnTo>
                  <a:lnTo>
                    <a:pt x="21" y="54"/>
                  </a:lnTo>
                  <a:lnTo>
                    <a:pt x="30" y="51"/>
                  </a:lnTo>
                  <a:lnTo>
                    <a:pt x="30" y="51"/>
                  </a:lnTo>
                  <a:lnTo>
                    <a:pt x="38" y="49"/>
                  </a:lnTo>
                  <a:lnTo>
                    <a:pt x="49" y="48"/>
                  </a:lnTo>
                  <a:lnTo>
                    <a:pt x="49" y="48"/>
                  </a:lnTo>
                  <a:lnTo>
                    <a:pt x="64" y="49"/>
                  </a:lnTo>
                  <a:lnTo>
                    <a:pt x="64" y="49"/>
                  </a:lnTo>
                  <a:lnTo>
                    <a:pt x="75" y="51"/>
                  </a:lnTo>
                  <a:lnTo>
                    <a:pt x="75" y="46"/>
                  </a:lnTo>
                  <a:lnTo>
                    <a:pt x="75" y="46"/>
                  </a:lnTo>
                  <a:lnTo>
                    <a:pt x="74" y="37"/>
                  </a:lnTo>
                  <a:lnTo>
                    <a:pt x="74" y="37"/>
                  </a:lnTo>
                  <a:lnTo>
                    <a:pt x="72" y="34"/>
                  </a:lnTo>
                  <a:lnTo>
                    <a:pt x="69" y="31"/>
                  </a:lnTo>
                  <a:lnTo>
                    <a:pt x="69" y="31"/>
                  </a:lnTo>
                  <a:lnTo>
                    <a:pt x="65" y="28"/>
                  </a:lnTo>
                  <a:lnTo>
                    <a:pt x="61" y="25"/>
                  </a:lnTo>
                  <a:lnTo>
                    <a:pt x="61" y="25"/>
                  </a:lnTo>
                  <a:lnTo>
                    <a:pt x="55" y="24"/>
                  </a:lnTo>
                  <a:lnTo>
                    <a:pt x="49" y="24"/>
                  </a:lnTo>
                  <a:lnTo>
                    <a:pt x="49" y="24"/>
                  </a:lnTo>
                  <a:lnTo>
                    <a:pt x="38" y="24"/>
                  </a:lnTo>
                  <a:lnTo>
                    <a:pt x="30" y="25"/>
                  </a:lnTo>
                  <a:lnTo>
                    <a:pt x="30" y="25"/>
                  </a:lnTo>
                  <a:lnTo>
                    <a:pt x="10" y="31"/>
                  </a:lnTo>
                  <a:lnTo>
                    <a:pt x="10" y="8"/>
                  </a:lnTo>
                  <a:lnTo>
                    <a:pt x="10" y="8"/>
                  </a:lnTo>
                  <a:lnTo>
                    <a:pt x="19" y="5"/>
                  </a:lnTo>
                  <a:lnTo>
                    <a:pt x="30" y="2"/>
                  </a:lnTo>
                  <a:lnTo>
                    <a:pt x="30" y="2"/>
                  </a:lnTo>
                  <a:lnTo>
                    <a:pt x="40" y="0"/>
                  </a:lnTo>
                  <a:lnTo>
                    <a:pt x="52" y="0"/>
                  </a:lnTo>
                  <a:lnTo>
                    <a:pt x="52" y="0"/>
                  </a:lnTo>
                  <a:lnTo>
                    <a:pt x="65" y="0"/>
                  </a:lnTo>
                  <a:lnTo>
                    <a:pt x="75" y="3"/>
                  </a:lnTo>
                  <a:lnTo>
                    <a:pt x="75" y="3"/>
                  </a:lnTo>
                  <a:lnTo>
                    <a:pt x="84" y="8"/>
                  </a:lnTo>
                  <a:lnTo>
                    <a:pt x="92" y="12"/>
                  </a:lnTo>
                  <a:lnTo>
                    <a:pt x="92" y="12"/>
                  </a:lnTo>
                  <a:lnTo>
                    <a:pt x="98" y="18"/>
                  </a:lnTo>
                  <a:lnTo>
                    <a:pt x="102" y="25"/>
                  </a:lnTo>
                  <a:lnTo>
                    <a:pt x="102" y="25"/>
                  </a:lnTo>
                  <a:lnTo>
                    <a:pt x="105" y="34"/>
                  </a:lnTo>
                  <a:lnTo>
                    <a:pt x="107" y="43"/>
                  </a:lnTo>
                  <a:lnTo>
                    <a:pt x="107" y="91"/>
                  </a:lnTo>
                  <a:lnTo>
                    <a:pt x="107" y="91"/>
                  </a:lnTo>
                  <a:lnTo>
                    <a:pt x="107" y="111"/>
                  </a:lnTo>
                  <a:lnTo>
                    <a:pt x="107" y="111"/>
                  </a:lnTo>
                  <a:lnTo>
                    <a:pt x="107" y="126"/>
                  </a:lnTo>
                  <a:lnTo>
                    <a:pt x="80" y="126"/>
                  </a:lnTo>
                  <a:lnTo>
                    <a:pt x="78" y="114"/>
                  </a:lnTo>
                  <a:close/>
                  <a:moveTo>
                    <a:pt x="75" y="74"/>
                  </a:moveTo>
                  <a:lnTo>
                    <a:pt x="75" y="74"/>
                  </a:lnTo>
                  <a:lnTo>
                    <a:pt x="65" y="73"/>
                  </a:lnTo>
                  <a:lnTo>
                    <a:pt x="65" y="73"/>
                  </a:lnTo>
                  <a:lnTo>
                    <a:pt x="55" y="71"/>
                  </a:lnTo>
                  <a:lnTo>
                    <a:pt x="55" y="71"/>
                  </a:lnTo>
                  <a:lnTo>
                    <a:pt x="44" y="73"/>
                  </a:lnTo>
                  <a:lnTo>
                    <a:pt x="37" y="76"/>
                  </a:lnTo>
                  <a:lnTo>
                    <a:pt x="37" y="76"/>
                  </a:lnTo>
                  <a:lnTo>
                    <a:pt x="34" y="79"/>
                  </a:lnTo>
                  <a:lnTo>
                    <a:pt x="32" y="82"/>
                  </a:lnTo>
                  <a:lnTo>
                    <a:pt x="31" y="85"/>
                  </a:lnTo>
                  <a:lnTo>
                    <a:pt x="30" y="89"/>
                  </a:lnTo>
                  <a:lnTo>
                    <a:pt x="30" y="89"/>
                  </a:lnTo>
                  <a:lnTo>
                    <a:pt x="31" y="97"/>
                  </a:lnTo>
                  <a:lnTo>
                    <a:pt x="31" y="97"/>
                  </a:lnTo>
                  <a:lnTo>
                    <a:pt x="35" y="103"/>
                  </a:lnTo>
                  <a:lnTo>
                    <a:pt x="35" y="103"/>
                  </a:lnTo>
                  <a:lnTo>
                    <a:pt x="41" y="105"/>
                  </a:lnTo>
                  <a:lnTo>
                    <a:pt x="41" y="105"/>
                  </a:lnTo>
                  <a:lnTo>
                    <a:pt x="49" y="105"/>
                  </a:lnTo>
                  <a:lnTo>
                    <a:pt x="49" y="105"/>
                  </a:lnTo>
                  <a:lnTo>
                    <a:pt x="58" y="104"/>
                  </a:lnTo>
                  <a:lnTo>
                    <a:pt x="58"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 name="Rectangle 13"/>
            <p:cNvSpPr>
              <a:spLocks noChangeArrowheads="1"/>
            </p:cNvSpPr>
            <p:nvPr userDrawn="1"/>
          </p:nvSpPr>
          <p:spPr bwMode="auto">
            <a:xfrm>
              <a:off x="3405187"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 name="Freeform 14"/>
            <p:cNvSpPr>
              <a:spLocks noEditPoints="1"/>
            </p:cNvSpPr>
            <p:nvPr userDrawn="1"/>
          </p:nvSpPr>
          <p:spPr bwMode="auto">
            <a:xfrm>
              <a:off x="3436937" y="800495"/>
              <a:ext cx="66675" cy="68263"/>
            </a:xfrm>
            <a:custGeom>
              <a:avLst/>
              <a:gdLst>
                <a:gd name="T0" fmla="*/ 126 w 126"/>
                <a:gd name="T1" fmla="*/ 65 h 131"/>
                <a:gd name="T2" fmla="*/ 122 w 126"/>
                <a:gd name="T3" fmla="*/ 92 h 131"/>
                <a:gd name="T4" fmla="*/ 116 w 126"/>
                <a:gd name="T5" fmla="*/ 103 h 131"/>
                <a:gd name="T6" fmla="*/ 108 w 126"/>
                <a:gd name="T7" fmla="*/ 113 h 131"/>
                <a:gd name="T8" fmla="*/ 89 w 126"/>
                <a:gd name="T9" fmla="*/ 126 h 131"/>
                <a:gd name="T10" fmla="*/ 77 w 126"/>
                <a:gd name="T11" fmla="*/ 129 h 131"/>
                <a:gd name="T12" fmla="*/ 64 w 126"/>
                <a:gd name="T13" fmla="*/ 131 h 131"/>
                <a:gd name="T14" fmla="*/ 37 w 126"/>
                <a:gd name="T15" fmla="*/ 126 h 131"/>
                <a:gd name="T16" fmla="*/ 27 w 126"/>
                <a:gd name="T17" fmla="*/ 120 h 131"/>
                <a:gd name="T18" fmla="*/ 18 w 126"/>
                <a:gd name="T19" fmla="*/ 113 h 131"/>
                <a:gd name="T20" fmla="*/ 5 w 126"/>
                <a:gd name="T21" fmla="*/ 92 h 131"/>
                <a:gd name="T22" fmla="*/ 2 w 126"/>
                <a:gd name="T23" fmla="*/ 79 h 131"/>
                <a:gd name="T24" fmla="*/ 0 w 126"/>
                <a:gd name="T25" fmla="*/ 65 h 131"/>
                <a:gd name="T26" fmla="*/ 5 w 126"/>
                <a:gd name="T27" fmla="*/ 39 h 131"/>
                <a:gd name="T28" fmla="*/ 11 w 126"/>
                <a:gd name="T29" fmla="*/ 27 h 131"/>
                <a:gd name="T30" fmla="*/ 18 w 126"/>
                <a:gd name="T31" fmla="*/ 18 h 131"/>
                <a:gd name="T32" fmla="*/ 37 w 126"/>
                <a:gd name="T33" fmla="*/ 5 h 131"/>
                <a:gd name="T34" fmla="*/ 49 w 126"/>
                <a:gd name="T35" fmla="*/ 0 h 131"/>
                <a:gd name="T36" fmla="*/ 62 w 126"/>
                <a:gd name="T37" fmla="*/ 0 h 131"/>
                <a:gd name="T38" fmla="*/ 89 w 126"/>
                <a:gd name="T39" fmla="*/ 5 h 131"/>
                <a:gd name="T40" fmla="*/ 99 w 126"/>
                <a:gd name="T41" fmla="*/ 11 h 131"/>
                <a:gd name="T42" fmla="*/ 108 w 126"/>
                <a:gd name="T43" fmla="*/ 18 h 131"/>
                <a:gd name="T44" fmla="*/ 122 w 126"/>
                <a:gd name="T45" fmla="*/ 39 h 131"/>
                <a:gd name="T46" fmla="*/ 125 w 126"/>
                <a:gd name="T47" fmla="*/ 51 h 131"/>
                <a:gd name="T48" fmla="*/ 126 w 126"/>
                <a:gd name="T49" fmla="*/ 65 h 131"/>
                <a:gd name="T50" fmla="*/ 94 w 126"/>
                <a:gd name="T51" fmla="*/ 65 h 131"/>
                <a:gd name="T52" fmla="*/ 92 w 126"/>
                <a:gd name="T53" fmla="*/ 48 h 131"/>
                <a:gd name="T54" fmla="*/ 89 w 126"/>
                <a:gd name="T55" fmla="*/ 40 h 131"/>
                <a:gd name="T56" fmla="*/ 86 w 126"/>
                <a:gd name="T57" fmla="*/ 34 h 131"/>
                <a:gd name="T58" fmla="*/ 76 w 126"/>
                <a:gd name="T59" fmla="*/ 27 h 131"/>
                <a:gd name="T60" fmla="*/ 70 w 126"/>
                <a:gd name="T61" fmla="*/ 25 h 131"/>
                <a:gd name="T62" fmla="*/ 62 w 126"/>
                <a:gd name="T63" fmla="*/ 24 h 131"/>
                <a:gd name="T64" fmla="*/ 51 w 126"/>
                <a:gd name="T65" fmla="*/ 27 h 131"/>
                <a:gd name="T66" fmla="*/ 46 w 126"/>
                <a:gd name="T67" fmla="*/ 30 h 131"/>
                <a:gd name="T68" fmla="*/ 40 w 126"/>
                <a:gd name="T69" fmla="*/ 34 h 131"/>
                <a:gd name="T70" fmla="*/ 34 w 126"/>
                <a:gd name="T71" fmla="*/ 48 h 131"/>
                <a:gd name="T72" fmla="*/ 33 w 126"/>
                <a:gd name="T73" fmla="*/ 55 h 131"/>
                <a:gd name="T74" fmla="*/ 33 w 126"/>
                <a:gd name="T75" fmla="*/ 65 h 131"/>
                <a:gd name="T76" fmla="*/ 34 w 126"/>
                <a:gd name="T77" fmla="*/ 82 h 131"/>
                <a:gd name="T78" fmla="*/ 37 w 126"/>
                <a:gd name="T79" fmla="*/ 89 h 131"/>
                <a:gd name="T80" fmla="*/ 42 w 126"/>
                <a:gd name="T81" fmla="*/ 95 h 131"/>
                <a:gd name="T82" fmla="*/ 51 w 126"/>
                <a:gd name="T83" fmla="*/ 103 h 131"/>
                <a:gd name="T84" fmla="*/ 56 w 126"/>
                <a:gd name="T85" fmla="*/ 104 h 131"/>
                <a:gd name="T86" fmla="*/ 64 w 126"/>
                <a:gd name="T87" fmla="*/ 105 h 131"/>
                <a:gd name="T88" fmla="*/ 76 w 126"/>
                <a:gd name="T89" fmla="*/ 103 h 131"/>
                <a:gd name="T90" fmla="*/ 82 w 126"/>
                <a:gd name="T91" fmla="*/ 100 h 131"/>
                <a:gd name="T92" fmla="*/ 86 w 126"/>
                <a:gd name="T93" fmla="*/ 95 h 131"/>
                <a:gd name="T94" fmla="*/ 92 w 126"/>
                <a:gd name="T95" fmla="*/ 82 h 131"/>
                <a:gd name="T96" fmla="*/ 94 w 126"/>
                <a:gd name="T97" fmla="*/ 74 h 131"/>
                <a:gd name="T98" fmla="*/ 94 w 126"/>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131">
                  <a:moveTo>
                    <a:pt x="126" y="65"/>
                  </a:moveTo>
                  <a:lnTo>
                    <a:pt x="126" y="65"/>
                  </a:lnTo>
                  <a:lnTo>
                    <a:pt x="125" y="79"/>
                  </a:lnTo>
                  <a:lnTo>
                    <a:pt x="122" y="92"/>
                  </a:lnTo>
                  <a:lnTo>
                    <a:pt x="122" y="92"/>
                  </a:lnTo>
                  <a:lnTo>
                    <a:pt x="116" y="103"/>
                  </a:lnTo>
                  <a:lnTo>
                    <a:pt x="108" y="113"/>
                  </a:lnTo>
                  <a:lnTo>
                    <a:pt x="108" y="113"/>
                  </a:lnTo>
                  <a:lnTo>
                    <a:pt x="99" y="120"/>
                  </a:lnTo>
                  <a:lnTo>
                    <a:pt x="89" y="126"/>
                  </a:lnTo>
                  <a:lnTo>
                    <a:pt x="89" y="126"/>
                  </a:lnTo>
                  <a:lnTo>
                    <a:pt x="77" y="129"/>
                  </a:lnTo>
                  <a:lnTo>
                    <a:pt x="64" y="131"/>
                  </a:lnTo>
                  <a:lnTo>
                    <a:pt x="64" y="131"/>
                  </a:lnTo>
                  <a:lnTo>
                    <a:pt x="49" y="129"/>
                  </a:lnTo>
                  <a:lnTo>
                    <a:pt x="37" y="126"/>
                  </a:lnTo>
                  <a:lnTo>
                    <a:pt x="37" y="126"/>
                  </a:lnTo>
                  <a:lnTo>
                    <a:pt x="27" y="120"/>
                  </a:lnTo>
                  <a:lnTo>
                    <a:pt x="18" y="113"/>
                  </a:lnTo>
                  <a:lnTo>
                    <a:pt x="18" y="113"/>
                  </a:lnTo>
                  <a:lnTo>
                    <a:pt x="11" y="103"/>
                  </a:lnTo>
                  <a:lnTo>
                    <a:pt x="5" y="92"/>
                  </a:lnTo>
                  <a:lnTo>
                    <a:pt x="5" y="92"/>
                  </a:lnTo>
                  <a:lnTo>
                    <a:pt x="2" y="79"/>
                  </a:lnTo>
                  <a:lnTo>
                    <a:pt x="0" y="65"/>
                  </a:lnTo>
                  <a:lnTo>
                    <a:pt x="0" y="65"/>
                  </a:lnTo>
                  <a:lnTo>
                    <a:pt x="2" y="51"/>
                  </a:lnTo>
                  <a:lnTo>
                    <a:pt x="5" y="39"/>
                  </a:lnTo>
                  <a:lnTo>
                    <a:pt x="5" y="39"/>
                  </a:lnTo>
                  <a:lnTo>
                    <a:pt x="11" y="27"/>
                  </a:lnTo>
                  <a:lnTo>
                    <a:pt x="18" y="18"/>
                  </a:lnTo>
                  <a:lnTo>
                    <a:pt x="18" y="18"/>
                  </a:lnTo>
                  <a:lnTo>
                    <a:pt x="27" y="11"/>
                  </a:lnTo>
                  <a:lnTo>
                    <a:pt x="37" y="5"/>
                  </a:lnTo>
                  <a:lnTo>
                    <a:pt x="37" y="5"/>
                  </a:lnTo>
                  <a:lnTo>
                    <a:pt x="49" y="0"/>
                  </a:lnTo>
                  <a:lnTo>
                    <a:pt x="62" y="0"/>
                  </a:lnTo>
                  <a:lnTo>
                    <a:pt x="62" y="0"/>
                  </a:lnTo>
                  <a:lnTo>
                    <a:pt x="77" y="0"/>
                  </a:lnTo>
                  <a:lnTo>
                    <a:pt x="89" y="5"/>
                  </a:lnTo>
                  <a:lnTo>
                    <a:pt x="89" y="5"/>
                  </a:lnTo>
                  <a:lnTo>
                    <a:pt x="99" y="11"/>
                  </a:lnTo>
                  <a:lnTo>
                    <a:pt x="108" y="18"/>
                  </a:lnTo>
                  <a:lnTo>
                    <a:pt x="108" y="18"/>
                  </a:lnTo>
                  <a:lnTo>
                    <a:pt x="116" y="27"/>
                  </a:lnTo>
                  <a:lnTo>
                    <a:pt x="122" y="39"/>
                  </a:lnTo>
                  <a:lnTo>
                    <a:pt x="122" y="39"/>
                  </a:lnTo>
                  <a:lnTo>
                    <a:pt x="125" y="51"/>
                  </a:lnTo>
                  <a:lnTo>
                    <a:pt x="126" y="65"/>
                  </a:lnTo>
                  <a:lnTo>
                    <a:pt x="126" y="65"/>
                  </a:lnTo>
                  <a:close/>
                  <a:moveTo>
                    <a:pt x="94" y="65"/>
                  </a:moveTo>
                  <a:lnTo>
                    <a:pt x="94" y="65"/>
                  </a:lnTo>
                  <a:lnTo>
                    <a:pt x="94" y="55"/>
                  </a:lnTo>
                  <a:lnTo>
                    <a:pt x="92" y="48"/>
                  </a:lnTo>
                  <a:lnTo>
                    <a:pt x="92" y="48"/>
                  </a:lnTo>
                  <a:lnTo>
                    <a:pt x="89" y="40"/>
                  </a:lnTo>
                  <a:lnTo>
                    <a:pt x="86" y="34"/>
                  </a:lnTo>
                  <a:lnTo>
                    <a:pt x="86" y="34"/>
                  </a:lnTo>
                  <a:lnTo>
                    <a:pt x="82" y="30"/>
                  </a:lnTo>
                  <a:lnTo>
                    <a:pt x="76" y="27"/>
                  </a:lnTo>
                  <a:lnTo>
                    <a:pt x="76" y="27"/>
                  </a:lnTo>
                  <a:lnTo>
                    <a:pt x="70" y="25"/>
                  </a:lnTo>
                  <a:lnTo>
                    <a:pt x="62" y="24"/>
                  </a:lnTo>
                  <a:lnTo>
                    <a:pt x="62" y="24"/>
                  </a:lnTo>
                  <a:lnTo>
                    <a:pt x="56" y="25"/>
                  </a:lnTo>
                  <a:lnTo>
                    <a:pt x="51" y="27"/>
                  </a:lnTo>
                  <a:lnTo>
                    <a:pt x="51" y="27"/>
                  </a:lnTo>
                  <a:lnTo>
                    <a:pt x="46" y="30"/>
                  </a:lnTo>
                  <a:lnTo>
                    <a:pt x="40" y="34"/>
                  </a:lnTo>
                  <a:lnTo>
                    <a:pt x="40" y="34"/>
                  </a:lnTo>
                  <a:lnTo>
                    <a:pt x="37" y="40"/>
                  </a:lnTo>
                  <a:lnTo>
                    <a:pt x="34" y="48"/>
                  </a:lnTo>
                  <a:lnTo>
                    <a:pt x="34" y="48"/>
                  </a:lnTo>
                  <a:lnTo>
                    <a:pt x="33" y="55"/>
                  </a:lnTo>
                  <a:lnTo>
                    <a:pt x="33" y="65"/>
                  </a:lnTo>
                  <a:lnTo>
                    <a:pt x="33" y="65"/>
                  </a:lnTo>
                  <a:lnTo>
                    <a:pt x="33" y="74"/>
                  </a:lnTo>
                  <a:lnTo>
                    <a:pt x="34" y="82"/>
                  </a:lnTo>
                  <a:lnTo>
                    <a:pt x="34" y="82"/>
                  </a:lnTo>
                  <a:lnTo>
                    <a:pt x="37" y="89"/>
                  </a:lnTo>
                  <a:lnTo>
                    <a:pt x="42" y="95"/>
                  </a:lnTo>
                  <a:lnTo>
                    <a:pt x="42" y="95"/>
                  </a:lnTo>
                  <a:lnTo>
                    <a:pt x="46" y="100"/>
                  </a:lnTo>
                  <a:lnTo>
                    <a:pt x="51" y="103"/>
                  </a:lnTo>
                  <a:lnTo>
                    <a:pt x="51" y="103"/>
                  </a:lnTo>
                  <a:lnTo>
                    <a:pt x="56" y="104"/>
                  </a:lnTo>
                  <a:lnTo>
                    <a:pt x="64" y="105"/>
                  </a:lnTo>
                  <a:lnTo>
                    <a:pt x="64" y="105"/>
                  </a:lnTo>
                  <a:lnTo>
                    <a:pt x="70" y="104"/>
                  </a:lnTo>
                  <a:lnTo>
                    <a:pt x="76" y="103"/>
                  </a:lnTo>
                  <a:lnTo>
                    <a:pt x="76" y="103"/>
                  </a:lnTo>
                  <a:lnTo>
                    <a:pt x="82" y="100"/>
                  </a:lnTo>
                  <a:lnTo>
                    <a:pt x="86" y="95"/>
                  </a:lnTo>
                  <a:lnTo>
                    <a:pt x="86" y="95"/>
                  </a:lnTo>
                  <a:lnTo>
                    <a:pt x="89" y="89"/>
                  </a:lnTo>
                  <a:lnTo>
                    <a:pt x="92" y="82"/>
                  </a:lnTo>
                  <a:lnTo>
                    <a:pt x="92" y="82"/>
                  </a:lnTo>
                  <a:lnTo>
                    <a:pt x="94" y="74"/>
                  </a:lnTo>
                  <a:lnTo>
                    <a:pt x="94" y="65"/>
                  </a:lnTo>
                  <a:lnTo>
                    <a:pt x="94"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 name="Freeform 15"/>
            <p:cNvSpPr>
              <a:spLocks/>
            </p:cNvSpPr>
            <p:nvPr userDrawn="1"/>
          </p:nvSpPr>
          <p:spPr bwMode="auto">
            <a:xfrm>
              <a:off x="3517900" y="802082"/>
              <a:ext cx="58738" cy="66675"/>
            </a:xfrm>
            <a:custGeom>
              <a:avLst/>
              <a:gdLst>
                <a:gd name="T0" fmla="*/ 56 w 111"/>
                <a:gd name="T1" fmla="*/ 128 h 128"/>
                <a:gd name="T2" fmla="*/ 56 w 111"/>
                <a:gd name="T3" fmla="*/ 128 h 128"/>
                <a:gd name="T4" fmla="*/ 39 w 111"/>
                <a:gd name="T5" fmla="*/ 126 h 128"/>
                <a:gd name="T6" fmla="*/ 31 w 111"/>
                <a:gd name="T7" fmla="*/ 123 h 128"/>
                <a:gd name="T8" fmla="*/ 25 w 111"/>
                <a:gd name="T9" fmla="*/ 120 h 128"/>
                <a:gd name="T10" fmla="*/ 25 w 111"/>
                <a:gd name="T11" fmla="*/ 120 h 128"/>
                <a:gd name="T12" fmla="*/ 14 w 111"/>
                <a:gd name="T13" fmla="*/ 113 h 128"/>
                <a:gd name="T14" fmla="*/ 9 w 111"/>
                <a:gd name="T15" fmla="*/ 108 h 128"/>
                <a:gd name="T16" fmla="*/ 6 w 111"/>
                <a:gd name="T17" fmla="*/ 104 h 128"/>
                <a:gd name="T18" fmla="*/ 6 w 111"/>
                <a:gd name="T19" fmla="*/ 104 h 128"/>
                <a:gd name="T20" fmla="*/ 3 w 111"/>
                <a:gd name="T21" fmla="*/ 98 h 128"/>
                <a:gd name="T22" fmla="*/ 2 w 111"/>
                <a:gd name="T23" fmla="*/ 91 h 128"/>
                <a:gd name="T24" fmla="*/ 2 w 111"/>
                <a:gd name="T25" fmla="*/ 91 h 128"/>
                <a:gd name="T26" fmla="*/ 0 w 111"/>
                <a:gd name="T27" fmla="*/ 76 h 128"/>
                <a:gd name="T28" fmla="*/ 0 w 111"/>
                <a:gd name="T29" fmla="*/ 0 h 128"/>
                <a:gd name="T30" fmla="*/ 30 w 111"/>
                <a:gd name="T31" fmla="*/ 0 h 128"/>
                <a:gd name="T32" fmla="*/ 30 w 111"/>
                <a:gd name="T33" fmla="*/ 73 h 128"/>
                <a:gd name="T34" fmla="*/ 30 w 111"/>
                <a:gd name="T35" fmla="*/ 73 h 128"/>
                <a:gd name="T36" fmla="*/ 31 w 111"/>
                <a:gd name="T37" fmla="*/ 83 h 128"/>
                <a:gd name="T38" fmla="*/ 31 w 111"/>
                <a:gd name="T39" fmla="*/ 83 h 128"/>
                <a:gd name="T40" fmla="*/ 34 w 111"/>
                <a:gd name="T41" fmla="*/ 91 h 128"/>
                <a:gd name="T42" fmla="*/ 34 w 111"/>
                <a:gd name="T43" fmla="*/ 91 h 128"/>
                <a:gd name="T44" fmla="*/ 37 w 111"/>
                <a:gd name="T45" fmla="*/ 97 h 128"/>
                <a:gd name="T46" fmla="*/ 43 w 111"/>
                <a:gd name="T47" fmla="*/ 100 h 128"/>
                <a:gd name="T48" fmla="*/ 43 w 111"/>
                <a:gd name="T49" fmla="*/ 100 h 128"/>
                <a:gd name="T50" fmla="*/ 49 w 111"/>
                <a:gd name="T51" fmla="*/ 101 h 128"/>
                <a:gd name="T52" fmla="*/ 56 w 111"/>
                <a:gd name="T53" fmla="*/ 102 h 128"/>
                <a:gd name="T54" fmla="*/ 56 w 111"/>
                <a:gd name="T55" fmla="*/ 102 h 128"/>
                <a:gd name="T56" fmla="*/ 64 w 111"/>
                <a:gd name="T57" fmla="*/ 101 h 128"/>
                <a:gd name="T58" fmla="*/ 70 w 111"/>
                <a:gd name="T59" fmla="*/ 100 h 128"/>
                <a:gd name="T60" fmla="*/ 70 w 111"/>
                <a:gd name="T61" fmla="*/ 100 h 128"/>
                <a:gd name="T62" fmla="*/ 76 w 111"/>
                <a:gd name="T63" fmla="*/ 95 h 128"/>
                <a:gd name="T64" fmla="*/ 79 w 111"/>
                <a:gd name="T65" fmla="*/ 89 h 128"/>
                <a:gd name="T66" fmla="*/ 79 w 111"/>
                <a:gd name="T67" fmla="*/ 89 h 128"/>
                <a:gd name="T68" fmla="*/ 80 w 111"/>
                <a:gd name="T69" fmla="*/ 83 h 128"/>
                <a:gd name="T70" fmla="*/ 82 w 111"/>
                <a:gd name="T71" fmla="*/ 73 h 128"/>
                <a:gd name="T72" fmla="*/ 82 w 111"/>
                <a:gd name="T73" fmla="*/ 0 h 128"/>
                <a:gd name="T74" fmla="*/ 111 w 111"/>
                <a:gd name="T75" fmla="*/ 0 h 128"/>
                <a:gd name="T76" fmla="*/ 111 w 111"/>
                <a:gd name="T77" fmla="*/ 76 h 128"/>
                <a:gd name="T78" fmla="*/ 111 w 111"/>
                <a:gd name="T79" fmla="*/ 76 h 128"/>
                <a:gd name="T80" fmla="*/ 111 w 111"/>
                <a:gd name="T81" fmla="*/ 89 h 128"/>
                <a:gd name="T82" fmla="*/ 107 w 111"/>
                <a:gd name="T83" fmla="*/ 101 h 128"/>
                <a:gd name="T84" fmla="*/ 107 w 111"/>
                <a:gd name="T85" fmla="*/ 101 h 128"/>
                <a:gd name="T86" fmla="*/ 104 w 111"/>
                <a:gd name="T87" fmla="*/ 107 h 128"/>
                <a:gd name="T88" fmla="*/ 99 w 111"/>
                <a:gd name="T89" fmla="*/ 111 h 128"/>
                <a:gd name="T90" fmla="*/ 99 w 111"/>
                <a:gd name="T91" fmla="*/ 111 h 128"/>
                <a:gd name="T92" fmla="*/ 93 w 111"/>
                <a:gd name="T93" fmla="*/ 116 h 128"/>
                <a:gd name="T94" fmla="*/ 88 w 111"/>
                <a:gd name="T95" fmla="*/ 120 h 128"/>
                <a:gd name="T96" fmla="*/ 88 w 111"/>
                <a:gd name="T97" fmla="*/ 120 h 128"/>
                <a:gd name="T98" fmla="*/ 82 w 111"/>
                <a:gd name="T99" fmla="*/ 123 h 128"/>
                <a:gd name="T100" fmla="*/ 74 w 111"/>
                <a:gd name="T101" fmla="*/ 125 h 128"/>
                <a:gd name="T102" fmla="*/ 74 w 111"/>
                <a:gd name="T103" fmla="*/ 125 h 128"/>
                <a:gd name="T104" fmla="*/ 65 w 111"/>
                <a:gd name="T105" fmla="*/ 126 h 128"/>
                <a:gd name="T106" fmla="*/ 56 w 111"/>
                <a:gd name="T107" fmla="*/ 128 h 128"/>
                <a:gd name="T108" fmla="*/ 56 w 111"/>
                <a:gd name="T10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28">
                  <a:moveTo>
                    <a:pt x="56" y="128"/>
                  </a:moveTo>
                  <a:lnTo>
                    <a:pt x="56" y="128"/>
                  </a:lnTo>
                  <a:lnTo>
                    <a:pt x="39" y="126"/>
                  </a:lnTo>
                  <a:lnTo>
                    <a:pt x="31" y="123"/>
                  </a:lnTo>
                  <a:lnTo>
                    <a:pt x="25" y="120"/>
                  </a:lnTo>
                  <a:lnTo>
                    <a:pt x="25" y="120"/>
                  </a:lnTo>
                  <a:lnTo>
                    <a:pt x="14" y="113"/>
                  </a:lnTo>
                  <a:lnTo>
                    <a:pt x="9" y="108"/>
                  </a:lnTo>
                  <a:lnTo>
                    <a:pt x="6" y="104"/>
                  </a:lnTo>
                  <a:lnTo>
                    <a:pt x="6" y="104"/>
                  </a:lnTo>
                  <a:lnTo>
                    <a:pt x="3" y="98"/>
                  </a:lnTo>
                  <a:lnTo>
                    <a:pt x="2" y="91"/>
                  </a:lnTo>
                  <a:lnTo>
                    <a:pt x="2" y="91"/>
                  </a:lnTo>
                  <a:lnTo>
                    <a:pt x="0" y="76"/>
                  </a:lnTo>
                  <a:lnTo>
                    <a:pt x="0" y="0"/>
                  </a:lnTo>
                  <a:lnTo>
                    <a:pt x="30" y="0"/>
                  </a:lnTo>
                  <a:lnTo>
                    <a:pt x="30" y="73"/>
                  </a:lnTo>
                  <a:lnTo>
                    <a:pt x="30" y="73"/>
                  </a:lnTo>
                  <a:lnTo>
                    <a:pt x="31" y="83"/>
                  </a:lnTo>
                  <a:lnTo>
                    <a:pt x="31" y="83"/>
                  </a:lnTo>
                  <a:lnTo>
                    <a:pt x="34" y="91"/>
                  </a:lnTo>
                  <a:lnTo>
                    <a:pt x="34" y="91"/>
                  </a:lnTo>
                  <a:lnTo>
                    <a:pt x="37" y="97"/>
                  </a:lnTo>
                  <a:lnTo>
                    <a:pt x="43" y="100"/>
                  </a:lnTo>
                  <a:lnTo>
                    <a:pt x="43" y="100"/>
                  </a:lnTo>
                  <a:lnTo>
                    <a:pt x="49" y="101"/>
                  </a:lnTo>
                  <a:lnTo>
                    <a:pt x="56" y="102"/>
                  </a:lnTo>
                  <a:lnTo>
                    <a:pt x="56" y="102"/>
                  </a:lnTo>
                  <a:lnTo>
                    <a:pt x="64" y="101"/>
                  </a:lnTo>
                  <a:lnTo>
                    <a:pt x="70" y="100"/>
                  </a:lnTo>
                  <a:lnTo>
                    <a:pt x="70" y="100"/>
                  </a:lnTo>
                  <a:lnTo>
                    <a:pt x="76" y="95"/>
                  </a:lnTo>
                  <a:lnTo>
                    <a:pt x="79" y="89"/>
                  </a:lnTo>
                  <a:lnTo>
                    <a:pt x="79" y="89"/>
                  </a:lnTo>
                  <a:lnTo>
                    <a:pt x="80" y="83"/>
                  </a:lnTo>
                  <a:lnTo>
                    <a:pt x="82" y="73"/>
                  </a:lnTo>
                  <a:lnTo>
                    <a:pt x="82" y="0"/>
                  </a:lnTo>
                  <a:lnTo>
                    <a:pt x="111" y="0"/>
                  </a:lnTo>
                  <a:lnTo>
                    <a:pt x="111" y="76"/>
                  </a:lnTo>
                  <a:lnTo>
                    <a:pt x="111" y="76"/>
                  </a:lnTo>
                  <a:lnTo>
                    <a:pt x="111" y="89"/>
                  </a:lnTo>
                  <a:lnTo>
                    <a:pt x="107" y="101"/>
                  </a:lnTo>
                  <a:lnTo>
                    <a:pt x="107" y="101"/>
                  </a:lnTo>
                  <a:lnTo>
                    <a:pt x="104" y="107"/>
                  </a:lnTo>
                  <a:lnTo>
                    <a:pt x="99" y="111"/>
                  </a:lnTo>
                  <a:lnTo>
                    <a:pt x="99" y="111"/>
                  </a:lnTo>
                  <a:lnTo>
                    <a:pt x="93" y="116"/>
                  </a:lnTo>
                  <a:lnTo>
                    <a:pt x="88" y="120"/>
                  </a:lnTo>
                  <a:lnTo>
                    <a:pt x="88" y="120"/>
                  </a:lnTo>
                  <a:lnTo>
                    <a:pt x="82" y="123"/>
                  </a:lnTo>
                  <a:lnTo>
                    <a:pt x="74" y="125"/>
                  </a:lnTo>
                  <a:lnTo>
                    <a:pt x="74" y="125"/>
                  </a:lnTo>
                  <a:lnTo>
                    <a:pt x="65" y="126"/>
                  </a:lnTo>
                  <a:lnTo>
                    <a:pt x="56" y="128"/>
                  </a:lnTo>
                  <a:lnTo>
                    <a:pt x="56" y="12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 name="Freeform 16"/>
            <p:cNvSpPr>
              <a:spLocks/>
            </p:cNvSpPr>
            <p:nvPr userDrawn="1"/>
          </p:nvSpPr>
          <p:spPr bwMode="auto">
            <a:xfrm>
              <a:off x="3592512" y="800495"/>
              <a:ext cx="47625" cy="68263"/>
            </a:xfrm>
            <a:custGeom>
              <a:avLst/>
              <a:gdLst>
                <a:gd name="T0" fmla="*/ 61 w 90"/>
                <a:gd name="T1" fmla="*/ 91 h 131"/>
                <a:gd name="T2" fmla="*/ 58 w 90"/>
                <a:gd name="T3" fmla="*/ 85 h 131"/>
                <a:gd name="T4" fmla="*/ 52 w 90"/>
                <a:gd name="T5" fmla="*/ 80 h 131"/>
                <a:gd name="T6" fmla="*/ 44 w 90"/>
                <a:gd name="T7" fmla="*/ 77 h 131"/>
                <a:gd name="T8" fmla="*/ 34 w 90"/>
                <a:gd name="T9" fmla="*/ 74 h 131"/>
                <a:gd name="T10" fmla="*/ 21 w 90"/>
                <a:gd name="T11" fmla="*/ 70 h 131"/>
                <a:gd name="T12" fmla="*/ 15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9 w 90"/>
                <a:gd name="T25" fmla="*/ 15 h 131"/>
                <a:gd name="T26" fmla="*/ 13 w 90"/>
                <a:gd name="T27" fmla="*/ 9 h 131"/>
                <a:gd name="T28" fmla="*/ 28 w 90"/>
                <a:gd name="T29" fmla="*/ 2 h 131"/>
                <a:gd name="T30" fmla="*/ 37 w 90"/>
                <a:gd name="T31" fmla="*/ 0 h 131"/>
                <a:gd name="T32" fmla="*/ 46 w 90"/>
                <a:gd name="T33" fmla="*/ 0 h 131"/>
                <a:gd name="T34" fmla="*/ 68 w 90"/>
                <a:gd name="T35" fmla="*/ 2 h 131"/>
                <a:gd name="T36" fmla="*/ 86 w 90"/>
                <a:gd name="T37" fmla="*/ 6 h 131"/>
                <a:gd name="T38" fmla="*/ 86 w 90"/>
                <a:gd name="T39" fmla="*/ 31 h 131"/>
                <a:gd name="T40" fmla="*/ 77 w 90"/>
                <a:gd name="T41" fmla="*/ 28 h 131"/>
                <a:gd name="T42" fmla="*/ 66 w 90"/>
                <a:gd name="T43" fmla="*/ 27 h 131"/>
                <a:gd name="T44" fmla="*/ 58 w 90"/>
                <a:gd name="T45" fmla="*/ 25 h 131"/>
                <a:gd name="T46" fmla="*/ 49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6 w 90"/>
                <a:gd name="T63" fmla="*/ 51 h 131"/>
                <a:gd name="T64" fmla="*/ 55 w 90"/>
                <a:gd name="T65" fmla="*/ 54 h 131"/>
                <a:gd name="T66" fmla="*/ 68 w 90"/>
                <a:gd name="T67" fmla="*/ 57 h 131"/>
                <a:gd name="T68" fmla="*/ 78 w 90"/>
                <a:gd name="T69" fmla="*/ 62 h 131"/>
                <a:gd name="T70" fmla="*/ 83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5 w 90"/>
                <a:gd name="T91" fmla="*/ 128 h 131"/>
                <a:gd name="T92" fmla="*/ 0 w 90"/>
                <a:gd name="T93" fmla="*/ 123 h 131"/>
                <a:gd name="T94" fmla="*/ 0 w 90"/>
                <a:gd name="T95" fmla="*/ 100 h 131"/>
                <a:gd name="T96" fmla="*/ 18 w 90"/>
                <a:gd name="T97" fmla="*/ 104 h 131"/>
                <a:gd name="T98" fmla="*/ 34 w 90"/>
                <a:gd name="T99" fmla="*/ 105 h 131"/>
                <a:gd name="T100" fmla="*/ 44 w 90"/>
                <a:gd name="T101" fmla="*/ 104 h 131"/>
                <a:gd name="T102" fmla="*/ 53 w 90"/>
                <a:gd name="T103" fmla="*/ 103 h 131"/>
                <a:gd name="T104" fmla="*/ 59 w 90"/>
                <a:gd name="T105" fmla="*/ 98 h 131"/>
                <a:gd name="T106" fmla="*/ 61 w 90"/>
                <a:gd name="T107" fmla="*/ 95 h 131"/>
                <a:gd name="T108" fmla="*/ 61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1" y="91"/>
                  </a:moveTo>
                  <a:lnTo>
                    <a:pt x="61" y="91"/>
                  </a:lnTo>
                  <a:lnTo>
                    <a:pt x="61" y="88"/>
                  </a:lnTo>
                  <a:lnTo>
                    <a:pt x="58" y="85"/>
                  </a:lnTo>
                  <a:lnTo>
                    <a:pt x="58" y="85"/>
                  </a:lnTo>
                  <a:lnTo>
                    <a:pt x="52" y="80"/>
                  </a:lnTo>
                  <a:lnTo>
                    <a:pt x="52" y="80"/>
                  </a:lnTo>
                  <a:lnTo>
                    <a:pt x="44" y="77"/>
                  </a:lnTo>
                  <a:lnTo>
                    <a:pt x="44" y="77"/>
                  </a:lnTo>
                  <a:lnTo>
                    <a:pt x="34" y="74"/>
                  </a:lnTo>
                  <a:lnTo>
                    <a:pt x="34" y="74"/>
                  </a:lnTo>
                  <a:lnTo>
                    <a:pt x="21" y="70"/>
                  </a:lnTo>
                  <a:lnTo>
                    <a:pt x="21" y="70"/>
                  </a:lnTo>
                  <a:lnTo>
                    <a:pt x="15" y="67"/>
                  </a:lnTo>
                  <a:lnTo>
                    <a:pt x="10" y="64"/>
                  </a:lnTo>
                  <a:lnTo>
                    <a:pt x="10" y="64"/>
                  </a:lnTo>
                  <a:lnTo>
                    <a:pt x="6" y="60"/>
                  </a:lnTo>
                  <a:lnTo>
                    <a:pt x="3" y="55"/>
                  </a:lnTo>
                  <a:lnTo>
                    <a:pt x="3" y="55"/>
                  </a:lnTo>
                  <a:lnTo>
                    <a:pt x="1" y="48"/>
                  </a:lnTo>
                  <a:lnTo>
                    <a:pt x="0" y="40"/>
                  </a:lnTo>
                  <a:lnTo>
                    <a:pt x="0" y="40"/>
                  </a:lnTo>
                  <a:lnTo>
                    <a:pt x="1" y="30"/>
                  </a:lnTo>
                  <a:lnTo>
                    <a:pt x="4" y="22"/>
                  </a:lnTo>
                  <a:lnTo>
                    <a:pt x="4" y="22"/>
                  </a:lnTo>
                  <a:lnTo>
                    <a:pt x="9" y="15"/>
                  </a:lnTo>
                  <a:lnTo>
                    <a:pt x="13" y="9"/>
                  </a:lnTo>
                  <a:lnTo>
                    <a:pt x="13" y="9"/>
                  </a:lnTo>
                  <a:lnTo>
                    <a:pt x="21" y="5"/>
                  </a:lnTo>
                  <a:lnTo>
                    <a:pt x="28" y="2"/>
                  </a:lnTo>
                  <a:lnTo>
                    <a:pt x="28" y="2"/>
                  </a:lnTo>
                  <a:lnTo>
                    <a:pt x="37" y="0"/>
                  </a:lnTo>
                  <a:lnTo>
                    <a:pt x="46" y="0"/>
                  </a:lnTo>
                  <a:lnTo>
                    <a:pt x="46" y="0"/>
                  </a:lnTo>
                  <a:lnTo>
                    <a:pt x="58" y="0"/>
                  </a:lnTo>
                  <a:lnTo>
                    <a:pt x="68" y="2"/>
                  </a:lnTo>
                  <a:lnTo>
                    <a:pt x="68" y="2"/>
                  </a:lnTo>
                  <a:lnTo>
                    <a:pt x="86" y="6"/>
                  </a:lnTo>
                  <a:lnTo>
                    <a:pt x="86" y="31"/>
                  </a:lnTo>
                  <a:lnTo>
                    <a:pt x="86" y="31"/>
                  </a:lnTo>
                  <a:lnTo>
                    <a:pt x="77" y="28"/>
                  </a:lnTo>
                  <a:lnTo>
                    <a:pt x="77" y="28"/>
                  </a:lnTo>
                  <a:lnTo>
                    <a:pt x="66" y="27"/>
                  </a:lnTo>
                  <a:lnTo>
                    <a:pt x="66" y="27"/>
                  </a:lnTo>
                  <a:lnTo>
                    <a:pt x="58" y="25"/>
                  </a:lnTo>
                  <a:lnTo>
                    <a:pt x="58" y="25"/>
                  </a:lnTo>
                  <a:lnTo>
                    <a:pt x="49" y="24"/>
                  </a:lnTo>
                  <a:lnTo>
                    <a:pt x="49"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6" y="51"/>
                  </a:lnTo>
                  <a:lnTo>
                    <a:pt x="46" y="51"/>
                  </a:lnTo>
                  <a:lnTo>
                    <a:pt x="55" y="54"/>
                  </a:lnTo>
                  <a:lnTo>
                    <a:pt x="55" y="54"/>
                  </a:lnTo>
                  <a:lnTo>
                    <a:pt x="68" y="57"/>
                  </a:lnTo>
                  <a:lnTo>
                    <a:pt x="68" y="57"/>
                  </a:lnTo>
                  <a:lnTo>
                    <a:pt x="74" y="60"/>
                  </a:lnTo>
                  <a:lnTo>
                    <a:pt x="78" y="62"/>
                  </a:lnTo>
                  <a:lnTo>
                    <a:pt x="78" y="62"/>
                  </a:lnTo>
                  <a:lnTo>
                    <a:pt x="83"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7" y="129"/>
                  </a:lnTo>
                  <a:lnTo>
                    <a:pt x="37" y="131"/>
                  </a:lnTo>
                  <a:lnTo>
                    <a:pt x="37" y="131"/>
                  </a:lnTo>
                  <a:lnTo>
                    <a:pt x="25" y="129"/>
                  </a:lnTo>
                  <a:lnTo>
                    <a:pt x="15" y="128"/>
                  </a:lnTo>
                  <a:lnTo>
                    <a:pt x="15" y="128"/>
                  </a:lnTo>
                  <a:lnTo>
                    <a:pt x="7" y="126"/>
                  </a:lnTo>
                  <a:lnTo>
                    <a:pt x="0" y="123"/>
                  </a:lnTo>
                  <a:lnTo>
                    <a:pt x="0" y="100"/>
                  </a:lnTo>
                  <a:lnTo>
                    <a:pt x="0" y="100"/>
                  </a:lnTo>
                  <a:lnTo>
                    <a:pt x="9" y="103"/>
                  </a:lnTo>
                  <a:lnTo>
                    <a:pt x="18" y="104"/>
                  </a:lnTo>
                  <a:lnTo>
                    <a:pt x="18" y="104"/>
                  </a:lnTo>
                  <a:lnTo>
                    <a:pt x="34" y="105"/>
                  </a:lnTo>
                  <a:lnTo>
                    <a:pt x="34" y="105"/>
                  </a:lnTo>
                  <a:lnTo>
                    <a:pt x="44" y="104"/>
                  </a:lnTo>
                  <a:lnTo>
                    <a:pt x="44" y="104"/>
                  </a:lnTo>
                  <a:lnTo>
                    <a:pt x="53" y="103"/>
                  </a:lnTo>
                  <a:lnTo>
                    <a:pt x="53" y="103"/>
                  </a:lnTo>
                  <a:lnTo>
                    <a:pt x="59" y="98"/>
                  </a:lnTo>
                  <a:lnTo>
                    <a:pt x="59" y="98"/>
                  </a:lnTo>
                  <a:lnTo>
                    <a:pt x="61" y="95"/>
                  </a:lnTo>
                  <a:lnTo>
                    <a:pt x="61" y="91"/>
                  </a:lnTo>
                  <a:lnTo>
                    <a:pt x="61"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 name="Rectangle 17"/>
            <p:cNvSpPr>
              <a:spLocks noChangeArrowheads="1"/>
            </p:cNvSpPr>
            <p:nvPr userDrawn="1"/>
          </p:nvSpPr>
          <p:spPr bwMode="auto">
            <a:xfrm>
              <a:off x="3656012" y="825895"/>
              <a:ext cx="30163" cy="14288"/>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 name="Freeform 18"/>
            <p:cNvSpPr>
              <a:spLocks noEditPoints="1"/>
            </p:cNvSpPr>
            <p:nvPr userDrawn="1"/>
          </p:nvSpPr>
          <p:spPr bwMode="auto">
            <a:xfrm>
              <a:off x="3714750" y="768745"/>
              <a:ext cx="36513" cy="131763"/>
            </a:xfrm>
            <a:custGeom>
              <a:avLst/>
              <a:gdLst>
                <a:gd name="T0" fmla="*/ 71 w 71"/>
                <a:gd name="T1" fmla="*/ 202 h 249"/>
                <a:gd name="T2" fmla="*/ 71 w 71"/>
                <a:gd name="T3" fmla="*/ 202 h 249"/>
                <a:gd name="T4" fmla="*/ 70 w 71"/>
                <a:gd name="T5" fmla="*/ 218 h 249"/>
                <a:gd name="T6" fmla="*/ 68 w 71"/>
                <a:gd name="T7" fmla="*/ 224 h 249"/>
                <a:gd name="T8" fmla="*/ 66 w 71"/>
                <a:gd name="T9" fmla="*/ 230 h 249"/>
                <a:gd name="T10" fmla="*/ 66 w 71"/>
                <a:gd name="T11" fmla="*/ 230 h 249"/>
                <a:gd name="T12" fmla="*/ 63 w 71"/>
                <a:gd name="T13" fmla="*/ 234 h 249"/>
                <a:gd name="T14" fmla="*/ 58 w 71"/>
                <a:gd name="T15" fmla="*/ 239 h 249"/>
                <a:gd name="T16" fmla="*/ 54 w 71"/>
                <a:gd name="T17" fmla="*/ 242 h 249"/>
                <a:gd name="T18" fmla="*/ 49 w 71"/>
                <a:gd name="T19" fmla="*/ 245 h 249"/>
                <a:gd name="T20" fmla="*/ 49 w 71"/>
                <a:gd name="T21" fmla="*/ 245 h 249"/>
                <a:gd name="T22" fmla="*/ 36 w 71"/>
                <a:gd name="T23" fmla="*/ 248 h 249"/>
                <a:gd name="T24" fmla="*/ 23 w 71"/>
                <a:gd name="T25" fmla="*/ 249 h 249"/>
                <a:gd name="T26" fmla="*/ 23 w 71"/>
                <a:gd name="T27" fmla="*/ 249 h 249"/>
                <a:gd name="T28" fmla="*/ 11 w 71"/>
                <a:gd name="T29" fmla="*/ 248 h 249"/>
                <a:gd name="T30" fmla="*/ 11 w 71"/>
                <a:gd name="T31" fmla="*/ 248 h 249"/>
                <a:gd name="T32" fmla="*/ 0 w 71"/>
                <a:gd name="T33" fmla="*/ 246 h 249"/>
                <a:gd name="T34" fmla="*/ 0 w 71"/>
                <a:gd name="T35" fmla="*/ 221 h 249"/>
                <a:gd name="T36" fmla="*/ 0 w 71"/>
                <a:gd name="T37" fmla="*/ 221 h 249"/>
                <a:gd name="T38" fmla="*/ 9 w 71"/>
                <a:gd name="T39" fmla="*/ 222 h 249"/>
                <a:gd name="T40" fmla="*/ 9 w 71"/>
                <a:gd name="T41" fmla="*/ 222 h 249"/>
                <a:gd name="T42" fmla="*/ 18 w 71"/>
                <a:gd name="T43" fmla="*/ 224 h 249"/>
                <a:gd name="T44" fmla="*/ 18 w 71"/>
                <a:gd name="T45" fmla="*/ 224 h 249"/>
                <a:gd name="T46" fmla="*/ 30 w 71"/>
                <a:gd name="T47" fmla="*/ 222 h 249"/>
                <a:gd name="T48" fmla="*/ 30 w 71"/>
                <a:gd name="T49" fmla="*/ 222 h 249"/>
                <a:gd name="T50" fmla="*/ 33 w 71"/>
                <a:gd name="T51" fmla="*/ 221 h 249"/>
                <a:gd name="T52" fmla="*/ 37 w 71"/>
                <a:gd name="T53" fmla="*/ 218 h 249"/>
                <a:gd name="T54" fmla="*/ 37 w 71"/>
                <a:gd name="T55" fmla="*/ 218 h 249"/>
                <a:gd name="T56" fmla="*/ 39 w 71"/>
                <a:gd name="T57" fmla="*/ 215 h 249"/>
                <a:gd name="T58" fmla="*/ 40 w 71"/>
                <a:gd name="T59" fmla="*/ 210 h 249"/>
                <a:gd name="T60" fmla="*/ 40 w 71"/>
                <a:gd name="T61" fmla="*/ 210 h 249"/>
                <a:gd name="T62" fmla="*/ 40 w 71"/>
                <a:gd name="T63" fmla="*/ 200 h 249"/>
                <a:gd name="T64" fmla="*/ 40 w 71"/>
                <a:gd name="T65" fmla="*/ 62 h 249"/>
                <a:gd name="T66" fmla="*/ 71 w 71"/>
                <a:gd name="T67" fmla="*/ 62 h 249"/>
                <a:gd name="T68" fmla="*/ 71 w 71"/>
                <a:gd name="T69" fmla="*/ 202 h 249"/>
                <a:gd name="T70" fmla="*/ 40 w 71"/>
                <a:gd name="T71" fmla="*/ 0 h 249"/>
                <a:gd name="T72" fmla="*/ 71 w 71"/>
                <a:gd name="T73" fmla="*/ 0 h 249"/>
                <a:gd name="T74" fmla="*/ 71 w 71"/>
                <a:gd name="T75" fmla="*/ 34 h 249"/>
                <a:gd name="T76" fmla="*/ 40 w 71"/>
                <a:gd name="T77" fmla="*/ 34 h 249"/>
                <a:gd name="T78" fmla="*/ 40 w 71"/>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249">
                  <a:moveTo>
                    <a:pt x="71" y="202"/>
                  </a:moveTo>
                  <a:lnTo>
                    <a:pt x="71" y="202"/>
                  </a:lnTo>
                  <a:lnTo>
                    <a:pt x="70" y="218"/>
                  </a:lnTo>
                  <a:lnTo>
                    <a:pt x="68" y="224"/>
                  </a:lnTo>
                  <a:lnTo>
                    <a:pt x="66" y="230"/>
                  </a:lnTo>
                  <a:lnTo>
                    <a:pt x="66" y="230"/>
                  </a:lnTo>
                  <a:lnTo>
                    <a:pt x="63" y="234"/>
                  </a:lnTo>
                  <a:lnTo>
                    <a:pt x="58" y="239"/>
                  </a:lnTo>
                  <a:lnTo>
                    <a:pt x="54" y="242"/>
                  </a:lnTo>
                  <a:lnTo>
                    <a:pt x="49" y="245"/>
                  </a:lnTo>
                  <a:lnTo>
                    <a:pt x="49" y="245"/>
                  </a:lnTo>
                  <a:lnTo>
                    <a:pt x="36" y="248"/>
                  </a:lnTo>
                  <a:lnTo>
                    <a:pt x="23" y="249"/>
                  </a:lnTo>
                  <a:lnTo>
                    <a:pt x="23" y="249"/>
                  </a:lnTo>
                  <a:lnTo>
                    <a:pt x="11" y="248"/>
                  </a:lnTo>
                  <a:lnTo>
                    <a:pt x="11" y="248"/>
                  </a:lnTo>
                  <a:lnTo>
                    <a:pt x="0" y="246"/>
                  </a:lnTo>
                  <a:lnTo>
                    <a:pt x="0" y="221"/>
                  </a:lnTo>
                  <a:lnTo>
                    <a:pt x="0" y="221"/>
                  </a:lnTo>
                  <a:lnTo>
                    <a:pt x="9" y="222"/>
                  </a:lnTo>
                  <a:lnTo>
                    <a:pt x="9" y="222"/>
                  </a:lnTo>
                  <a:lnTo>
                    <a:pt x="18" y="224"/>
                  </a:lnTo>
                  <a:lnTo>
                    <a:pt x="18" y="224"/>
                  </a:lnTo>
                  <a:lnTo>
                    <a:pt x="30" y="222"/>
                  </a:lnTo>
                  <a:lnTo>
                    <a:pt x="30" y="222"/>
                  </a:lnTo>
                  <a:lnTo>
                    <a:pt x="33" y="221"/>
                  </a:lnTo>
                  <a:lnTo>
                    <a:pt x="37" y="218"/>
                  </a:lnTo>
                  <a:lnTo>
                    <a:pt x="37" y="218"/>
                  </a:lnTo>
                  <a:lnTo>
                    <a:pt x="39" y="215"/>
                  </a:lnTo>
                  <a:lnTo>
                    <a:pt x="40" y="210"/>
                  </a:lnTo>
                  <a:lnTo>
                    <a:pt x="40" y="210"/>
                  </a:lnTo>
                  <a:lnTo>
                    <a:pt x="40" y="200"/>
                  </a:lnTo>
                  <a:lnTo>
                    <a:pt x="40" y="62"/>
                  </a:lnTo>
                  <a:lnTo>
                    <a:pt x="71" y="62"/>
                  </a:lnTo>
                  <a:lnTo>
                    <a:pt x="71" y="202"/>
                  </a:lnTo>
                  <a:close/>
                  <a:moveTo>
                    <a:pt x="40" y="0"/>
                  </a:moveTo>
                  <a:lnTo>
                    <a:pt x="71" y="0"/>
                  </a:lnTo>
                  <a:lnTo>
                    <a:pt x="71" y="34"/>
                  </a:lnTo>
                  <a:lnTo>
                    <a:pt x="40" y="34"/>
                  </a:lnTo>
                  <a:lnTo>
                    <a:pt x="4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 name="Freeform 19"/>
            <p:cNvSpPr>
              <a:spLocks noEditPoints="1"/>
            </p:cNvSpPr>
            <p:nvPr userDrawn="1"/>
          </p:nvSpPr>
          <p:spPr bwMode="auto">
            <a:xfrm>
              <a:off x="3768725" y="800495"/>
              <a:ext cx="55563" cy="68263"/>
            </a:xfrm>
            <a:custGeom>
              <a:avLst/>
              <a:gdLst>
                <a:gd name="T0" fmla="*/ 78 w 106"/>
                <a:gd name="T1" fmla="*/ 114 h 131"/>
                <a:gd name="T2" fmla="*/ 71 w 106"/>
                <a:gd name="T3" fmla="*/ 119 h 131"/>
                <a:gd name="T4" fmla="*/ 63 w 106"/>
                <a:gd name="T5" fmla="*/ 125 h 131"/>
                <a:gd name="T6" fmla="*/ 53 w 106"/>
                <a:gd name="T7" fmla="*/ 129 h 131"/>
                <a:gd name="T8" fmla="*/ 41 w 106"/>
                <a:gd name="T9" fmla="*/ 131 h 131"/>
                <a:gd name="T10" fmla="*/ 32 w 106"/>
                <a:gd name="T11" fmla="*/ 129 h 131"/>
                <a:gd name="T12" fmla="*/ 25 w 106"/>
                <a:gd name="T13" fmla="*/ 128 h 131"/>
                <a:gd name="T14" fmla="*/ 11 w 106"/>
                <a:gd name="T15" fmla="*/ 119 h 131"/>
                <a:gd name="T16" fmla="*/ 5 w 106"/>
                <a:gd name="T17" fmla="*/ 114 h 131"/>
                <a:gd name="T18" fmla="*/ 2 w 106"/>
                <a:gd name="T19" fmla="*/ 107 h 131"/>
                <a:gd name="T20" fmla="*/ 0 w 106"/>
                <a:gd name="T21" fmla="*/ 91 h 131"/>
                <a:gd name="T22" fmla="*/ 0 w 106"/>
                <a:gd name="T23" fmla="*/ 80 h 131"/>
                <a:gd name="T24" fmla="*/ 2 w 106"/>
                <a:gd name="T25" fmla="*/ 73 h 131"/>
                <a:gd name="T26" fmla="*/ 13 w 106"/>
                <a:gd name="T27" fmla="*/ 60 h 131"/>
                <a:gd name="T28" fmla="*/ 20 w 106"/>
                <a:gd name="T29" fmla="*/ 54 h 131"/>
                <a:gd name="T30" fmla="*/ 29 w 106"/>
                <a:gd name="T31" fmla="*/ 51 h 131"/>
                <a:gd name="T32" fmla="*/ 48 w 106"/>
                <a:gd name="T33" fmla="*/ 48 h 131"/>
                <a:gd name="T34" fmla="*/ 63 w 106"/>
                <a:gd name="T35" fmla="*/ 49 h 131"/>
                <a:gd name="T36" fmla="*/ 75 w 106"/>
                <a:gd name="T37" fmla="*/ 51 h 131"/>
                <a:gd name="T38" fmla="*/ 75 w 106"/>
                <a:gd name="T39" fmla="*/ 46 h 131"/>
                <a:gd name="T40" fmla="*/ 74 w 106"/>
                <a:gd name="T41" fmla="*/ 37 h 131"/>
                <a:gd name="T42" fmla="*/ 69 w 106"/>
                <a:gd name="T43" fmla="*/ 31 h 131"/>
                <a:gd name="T44" fmla="*/ 65 w 106"/>
                <a:gd name="T45" fmla="*/ 28 h 131"/>
                <a:gd name="T46" fmla="*/ 60 w 106"/>
                <a:gd name="T47" fmla="*/ 25 h 131"/>
                <a:gd name="T48" fmla="*/ 48 w 106"/>
                <a:gd name="T49" fmla="*/ 24 h 131"/>
                <a:gd name="T50" fmla="*/ 38 w 106"/>
                <a:gd name="T51" fmla="*/ 24 h 131"/>
                <a:gd name="T52" fmla="*/ 29 w 106"/>
                <a:gd name="T53" fmla="*/ 25 h 131"/>
                <a:gd name="T54" fmla="*/ 10 w 106"/>
                <a:gd name="T55" fmla="*/ 8 h 131"/>
                <a:gd name="T56" fmla="*/ 19 w 106"/>
                <a:gd name="T57" fmla="*/ 5 h 131"/>
                <a:gd name="T58" fmla="*/ 29 w 106"/>
                <a:gd name="T59" fmla="*/ 2 h 131"/>
                <a:gd name="T60" fmla="*/ 51 w 106"/>
                <a:gd name="T61" fmla="*/ 0 h 131"/>
                <a:gd name="T62" fmla="*/ 65 w 106"/>
                <a:gd name="T63" fmla="*/ 0 h 131"/>
                <a:gd name="T64" fmla="*/ 75 w 106"/>
                <a:gd name="T65" fmla="*/ 3 h 131"/>
                <a:gd name="T66" fmla="*/ 91 w 106"/>
                <a:gd name="T67" fmla="*/ 12 h 131"/>
                <a:gd name="T68" fmla="*/ 99 w 106"/>
                <a:gd name="T69" fmla="*/ 18 h 131"/>
                <a:gd name="T70" fmla="*/ 102 w 106"/>
                <a:gd name="T71" fmla="*/ 25 h 131"/>
                <a:gd name="T72" fmla="*/ 106 w 106"/>
                <a:gd name="T73" fmla="*/ 43 h 131"/>
                <a:gd name="T74" fmla="*/ 106 w 106"/>
                <a:gd name="T75" fmla="*/ 91 h 131"/>
                <a:gd name="T76" fmla="*/ 106 w 106"/>
                <a:gd name="T77" fmla="*/ 111 h 131"/>
                <a:gd name="T78" fmla="*/ 79 w 106"/>
                <a:gd name="T79" fmla="*/ 126 h 131"/>
                <a:gd name="T80" fmla="*/ 75 w 106"/>
                <a:gd name="T81" fmla="*/ 74 h 131"/>
                <a:gd name="T82" fmla="*/ 65 w 106"/>
                <a:gd name="T83" fmla="*/ 73 h 131"/>
                <a:gd name="T84" fmla="*/ 54 w 106"/>
                <a:gd name="T85" fmla="*/ 71 h 131"/>
                <a:gd name="T86" fmla="*/ 44 w 106"/>
                <a:gd name="T87" fmla="*/ 73 h 131"/>
                <a:gd name="T88" fmla="*/ 37 w 106"/>
                <a:gd name="T89" fmla="*/ 76 h 131"/>
                <a:gd name="T90" fmla="*/ 32 w 106"/>
                <a:gd name="T91" fmla="*/ 82 h 131"/>
                <a:gd name="T92" fmla="*/ 31 w 106"/>
                <a:gd name="T93" fmla="*/ 89 h 131"/>
                <a:gd name="T94" fmla="*/ 32 w 106"/>
                <a:gd name="T95" fmla="*/ 97 h 131"/>
                <a:gd name="T96" fmla="*/ 35 w 106"/>
                <a:gd name="T97" fmla="*/ 103 h 131"/>
                <a:gd name="T98" fmla="*/ 41 w 106"/>
                <a:gd name="T99" fmla="*/ 105 h 131"/>
                <a:gd name="T100" fmla="*/ 48 w 106"/>
                <a:gd name="T101" fmla="*/ 105 h 131"/>
                <a:gd name="T102" fmla="*/ 57 w 106"/>
                <a:gd name="T103" fmla="*/ 104 h 131"/>
                <a:gd name="T104" fmla="*/ 65 w 106"/>
                <a:gd name="T105" fmla="*/ 101 h 131"/>
                <a:gd name="T106" fmla="*/ 71 w 106"/>
                <a:gd name="T107" fmla="*/ 98 h 131"/>
                <a:gd name="T108" fmla="*/ 75 w 106"/>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31">
                  <a:moveTo>
                    <a:pt x="78" y="114"/>
                  </a:moveTo>
                  <a:lnTo>
                    <a:pt x="78" y="114"/>
                  </a:lnTo>
                  <a:lnTo>
                    <a:pt x="78" y="114"/>
                  </a:lnTo>
                  <a:lnTo>
                    <a:pt x="71" y="119"/>
                  </a:lnTo>
                  <a:lnTo>
                    <a:pt x="71" y="119"/>
                  </a:lnTo>
                  <a:lnTo>
                    <a:pt x="63" y="125"/>
                  </a:lnTo>
                  <a:lnTo>
                    <a:pt x="63" y="125"/>
                  </a:lnTo>
                  <a:lnTo>
                    <a:pt x="53" y="129"/>
                  </a:lnTo>
                  <a:lnTo>
                    <a:pt x="53" y="129"/>
                  </a:lnTo>
                  <a:lnTo>
                    <a:pt x="41" y="131"/>
                  </a:lnTo>
                  <a:lnTo>
                    <a:pt x="41" y="131"/>
                  </a:lnTo>
                  <a:lnTo>
                    <a:pt x="32" y="129"/>
                  </a:lnTo>
                  <a:lnTo>
                    <a:pt x="25" y="128"/>
                  </a:lnTo>
                  <a:lnTo>
                    <a:pt x="25" y="128"/>
                  </a:lnTo>
                  <a:lnTo>
                    <a:pt x="17" y="125"/>
                  </a:lnTo>
                  <a:lnTo>
                    <a:pt x="11" y="119"/>
                  </a:lnTo>
                  <a:lnTo>
                    <a:pt x="11" y="119"/>
                  </a:lnTo>
                  <a:lnTo>
                    <a:pt x="5" y="114"/>
                  </a:lnTo>
                  <a:lnTo>
                    <a:pt x="2" y="107"/>
                  </a:lnTo>
                  <a:lnTo>
                    <a:pt x="2" y="107"/>
                  </a:lnTo>
                  <a:lnTo>
                    <a:pt x="0" y="100"/>
                  </a:lnTo>
                  <a:lnTo>
                    <a:pt x="0" y="91"/>
                  </a:lnTo>
                  <a:lnTo>
                    <a:pt x="0" y="91"/>
                  </a:lnTo>
                  <a:lnTo>
                    <a:pt x="0" y="80"/>
                  </a:lnTo>
                  <a:lnTo>
                    <a:pt x="2" y="73"/>
                  </a:lnTo>
                  <a:lnTo>
                    <a:pt x="2" y="73"/>
                  </a:lnTo>
                  <a:lnTo>
                    <a:pt x="7" y="65"/>
                  </a:lnTo>
                  <a:lnTo>
                    <a:pt x="13" y="60"/>
                  </a:lnTo>
                  <a:lnTo>
                    <a:pt x="13" y="60"/>
                  </a:lnTo>
                  <a:lnTo>
                    <a:pt x="20" y="54"/>
                  </a:lnTo>
                  <a:lnTo>
                    <a:pt x="29" y="51"/>
                  </a:lnTo>
                  <a:lnTo>
                    <a:pt x="29" y="51"/>
                  </a:lnTo>
                  <a:lnTo>
                    <a:pt x="38" y="49"/>
                  </a:lnTo>
                  <a:lnTo>
                    <a:pt x="48" y="48"/>
                  </a:lnTo>
                  <a:lnTo>
                    <a:pt x="48" y="48"/>
                  </a:lnTo>
                  <a:lnTo>
                    <a:pt x="63" y="49"/>
                  </a:lnTo>
                  <a:lnTo>
                    <a:pt x="63" y="49"/>
                  </a:lnTo>
                  <a:lnTo>
                    <a:pt x="75" y="51"/>
                  </a:lnTo>
                  <a:lnTo>
                    <a:pt x="75" y="46"/>
                  </a:lnTo>
                  <a:lnTo>
                    <a:pt x="75" y="46"/>
                  </a:lnTo>
                  <a:lnTo>
                    <a:pt x="74" y="37"/>
                  </a:lnTo>
                  <a:lnTo>
                    <a:pt x="74" y="37"/>
                  </a:lnTo>
                  <a:lnTo>
                    <a:pt x="72" y="34"/>
                  </a:lnTo>
                  <a:lnTo>
                    <a:pt x="69" y="31"/>
                  </a:lnTo>
                  <a:lnTo>
                    <a:pt x="69" y="31"/>
                  </a:lnTo>
                  <a:lnTo>
                    <a:pt x="65" y="28"/>
                  </a:lnTo>
                  <a:lnTo>
                    <a:pt x="60" y="25"/>
                  </a:lnTo>
                  <a:lnTo>
                    <a:pt x="60" y="25"/>
                  </a:lnTo>
                  <a:lnTo>
                    <a:pt x="54" y="24"/>
                  </a:lnTo>
                  <a:lnTo>
                    <a:pt x="48" y="24"/>
                  </a:lnTo>
                  <a:lnTo>
                    <a:pt x="48" y="24"/>
                  </a:lnTo>
                  <a:lnTo>
                    <a:pt x="38" y="24"/>
                  </a:lnTo>
                  <a:lnTo>
                    <a:pt x="29" y="25"/>
                  </a:lnTo>
                  <a:lnTo>
                    <a:pt x="29" y="25"/>
                  </a:lnTo>
                  <a:lnTo>
                    <a:pt x="10" y="31"/>
                  </a:lnTo>
                  <a:lnTo>
                    <a:pt x="10" y="8"/>
                  </a:lnTo>
                  <a:lnTo>
                    <a:pt x="10" y="8"/>
                  </a:lnTo>
                  <a:lnTo>
                    <a:pt x="19" y="5"/>
                  </a:lnTo>
                  <a:lnTo>
                    <a:pt x="29" y="2"/>
                  </a:lnTo>
                  <a:lnTo>
                    <a:pt x="29" y="2"/>
                  </a:lnTo>
                  <a:lnTo>
                    <a:pt x="40" y="0"/>
                  </a:lnTo>
                  <a:lnTo>
                    <a:pt x="51" y="0"/>
                  </a:lnTo>
                  <a:lnTo>
                    <a:pt x="51" y="0"/>
                  </a:lnTo>
                  <a:lnTo>
                    <a:pt x="65" y="0"/>
                  </a:lnTo>
                  <a:lnTo>
                    <a:pt x="75" y="3"/>
                  </a:lnTo>
                  <a:lnTo>
                    <a:pt x="75" y="3"/>
                  </a:lnTo>
                  <a:lnTo>
                    <a:pt x="84" y="8"/>
                  </a:lnTo>
                  <a:lnTo>
                    <a:pt x="91" y="12"/>
                  </a:lnTo>
                  <a:lnTo>
                    <a:pt x="91" y="12"/>
                  </a:lnTo>
                  <a:lnTo>
                    <a:pt x="99" y="18"/>
                  </a:lnTo>
                  <a:lnTo>
                    <a:pt x="102" y="25"/>
                  </a:lnTo>
                  <a:lnTo>
                    <a:pt x="102" y="25"/>
                  </a:lnTo>
                  <a:lnTo>
                    <a:pt x="105" y="34"/>
                  </a:lnTo>
                  <a:lnTo>
                    <a:pt x="106" y="43"/>
                  </a:lnTo>
                  <a:lnTo>
                    <a:pt x="106" y="91"/>
                  </a:lnTo>
                  <a:lnTo>
                    <a:pt x="106" y="91"/>
                  </a:lnTo>
                  <a:lnTo>
                    <a:pt x="106" y="111"/>
                  </a:lnTo>
                  <a:lnTo>
                    <a:pt x="106" y="111"/>
                  </a:lnTo>
                  <a:lnTo>
                    <a:pt x="106" y="126"/>
                  </a:lnTo>
                  <a:lnTo>
                    <a:pt x="79" y="126"/>
                  </a:lnTo>
                  <a:lnTo>
                    <a:pt x="78" y="114"/>
                  </a:lnTo>
                  <a:close/>
                  <a:moveTo>
                    <a:pt x="75" y="74"/>
                  </a:moveTo>
                  <a:lnTo>
                    <a:pt x="75" y="74"/>
                  </a:lnTo>
                  <a:lnTo>
                    <a:pt x="65" y="73"/>
                  </a:lnTo>
                  <a:lnTo>
                    <a:pt x="65" y="73"/>
                  </a:lnTo>
                  <a:lnTo>
                    <a:pt x="54" y="71"/>
                  </a:lnTo>
                  <a:lnTo>
                    <a:pt x="54" y="71"/>
                  </a:lnTo>
                  <a:lnTo>
                    <a:pt x="44" y="73"/>
                  </a:lnTo>
                  <a:lnTo>
                    <a:pt x="37" y="76"/>
                  </a:lnTo>
                  <a:lnTo>
                    <a:pt x="37" y="76"/>
                  </a:lnTo>
                  <a:lnTo>
                    <a:pt x="34" y="79"/>
                  </a:lnTo>
                  <a:lnTo>
                    <a:pt x="32" y="82"/>
                  </a:lnTo>
                  <a:lnTo>
                    <a:pt x="31" y="85"/>
                  </a:lnTo>
                  <a:lnTo>
                    <a:pt x="31" y="89"/>
                  </a:lnTo>
                  <a:lnTo>
                    <a:pt x="31" y="89"/>
                  </a:lnTo>
                  <a:lnTo>
                    <a:pt x="32" y="97"/>
                  </a:lnTo>
                  <a:lnTo>
                    <a:pt x="32" y="97"/>
                  </a:lnTo>
                  <a:lnTo>
                    <a:pt x="35" y="103"/>
                  </a:lnTo>
                  <a:lnTo>
                    <a:pt x="35" y="103"/>
                  </a:lnTo>
                  <a:lnTo>
                    <a:pt x="41" y="105"/>
                  </a:lnTo>
                  <a:lnTo>
                    <a:pt x="41" y="105"/>
                  </a:lnTo>
                  <a:lnTo>
                    <a:pt x="48" y="105"/>
                  </a:lnTo>
                  <a:lnTo>
                    <a:pt x="48" y="105"/>
                  </a:lnTo>
                  <a:lnTo>
                    <a:pt x="57" y="104"/>
                  </a:lnTo>
                  <a:lnTo>
                    <a:pt x="57"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 name="Freeform 20"/>
            <p:cNvSpPr>
              <a:spLocks/>
            </p:cNvSpPr>
            <p:nvPr userDrawn="1"/>
          </p:nvSpPr>
          <p:spPr bwMode="auto">
            <a:xfrm>
              <a:off x="3865562"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 name="Freeform 21"/>
            <p:cNvSpPr>
              <a:spLocks/>
            </p:cNvSpPr>
            <p:nvPr userDrawn="1"/>
          </p:nvSpPr>
          <p:spPr bwMode="auto">
            <a:xfrm>
              <a:off x="3946525" y="800495"/>
              <a:ext cx="39688" cy="66675"/>
            </a:xfrm>
            <a:custGeom>
              <a:avLst/>
              <a:gdLst>
                <a:gd name="T0" fmla="*/ 74 w 74"/>
                <a:gd name="T1" fmla="*/ 27 h 126"/>
                <a:gd name="T2" fmla="*/ 71 w 74"/>
                <a:gd name="T3" fmla="*/ 27 h 126"/>
                <a:gd name="T4" fmla="*/ 71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3 w 74"/>
                <a:gd name="T33" fmla="*/ 5 h 126"/>
                <a:gd name="T34" fmla="*/ 43 w 74"/>
                <a:gd name="T35" fmla="*/ 5 h 126"/>
                <a:gd name="T36" fmla="*/ 53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1" y="27"/>
                  </a:lnTo>
                  <a:lnTo>
                    <a:pt x="71"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3" y="5"/>
                  </a:lnTo>
                  <a:lnTo>
                    <a:pt x="43" y="5"/>
                  </a:lnTo>
                  <a:lnTo>
                    <a:pt x="53"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6" name="Freeform 22"/>
            <p:cNvSpPr>
              <a:spLocks noEditPoints="1"/>
            </p:cNvSpPr>
            <p:nvPr userDrawn="1"/>
          </p:nvSpPr>
          <p:spPr bwMode="auto">
            <a:xfrm>
              <a:off x="3995737"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 name="Freeform 23"/>
            <p:cNvSpPr>
              <a:spLocks/>
            </p:cNvSpPr>
            <p:nvPr userDrawn="1"/>
          </p:nvSpPr>
          <p:spPr bwMode="auto">
            <a:xfrm>
              <a:off x="4024312" y="783032"/>
              <a:ext cx="47625"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91 w 92"/>
                <a:gd name="T45" fmla="*/ 35 h 163"/>
                <a:gd name="T46" fmla="*/ 91 w 92"/>
                <a:gd name="T47" fmla="*/ 60 h 163"/>
                <a:gd name="T48" fmla="*/ 54 w 92"/>
                <a:gd name="T49" fmla="*/ 60 h 163"/>
                <a:gd name="T50" fmla="*/ 54 w 92"/>
                <a:gd name="T51" fmla="*/ 120 h 163"/>
                <a:gd name="T52" fmla="*/ 54 w 92"/>
                <a:gd name="T53" fmla="*/ 120 h 163"/>
                <a:gd name="T54" fmla="*/ 55 w 92"/>
                <a:gd name="T55" fmla="*/ 127 h 163"/>
                <a:gd name="T56" fmla="*/ 56 w 92"/>
                <a:gd name="T57" fmla="*/ 130 h 163"/>
                <a:gd name="T58" fmla="*/ 56 w 92"/>
                <a:gd name="T59" fmla="*/ 130 h 163"/>
                <a:gd name="T60" fmla="*/ 58 w 92"/>
                <a:gd name="T61" fmla="*/ 133 h 163"/>
                <a:gd name="T62" fmla="*/ 62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91" y="35"/>
                  </a:lnTo>
                  <a:lnTo>
                    <a:pt x="91" y="60"/>
                  </a:lnTo>
                  <a:lnTo>
                    <a:pt x="54" y="60"/>
                  </a:lnTo>
                  <a:lnTo>
                    <a:pt x="54" y="120"/>
                  </a:lnTo>
                  <a:lnTo>
                    <a:pt x="54" y="120"/>
                  </a:lnTo>
                  <a:lnTo>
                    <a:pt x="55" y="127"/>
                  </a:lnTo>
                  <a:lnTo>
                    <a:pt x="56" y="130"/>
                  </a:lnTo>
                  <a:lnTo>
                    <a:pt x="56" y="130"/>
                  </a:lnTo>
                  <a:lnTo>
                    <a:pt x="58" y="133"/>
                  </a:lnTo>
                  <a:lnTo>
                    <a:pt x="62"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 name="Freeform 24"/>
            <p:cNvSpPr>
              <a:spLocks/>
            </p:cNvSpPr>
            <p:nvPr userDrawn="1"/>
          </p:nvSpPr>
          <p:spPr bwMode="auto">
            <a:xfrm>
              <a:off x="4078287" y="783032"/>
              <a:ext cx="47625" cy="85725"/>
            </a:xfrm>
            <a:custGeom>
              <a:avLst/>
              <a:gdLst>
                <a:gd name="T0" fmla="*/ 92 w 92"/>
                <a:gd name="T1" fmla="*/ 158 h 163"/>
                <a:gd name="T2" fmla="*/ 92 w 92"/>
                <a:gd name="T3" fmla="*/ 158 h 163"/>
                <a:gd name="T4" fmla="*/ 79 w 92"/>
                <a:gd name="T5" fmla="*/ 161 h 163"/>
                <a:gd name="T6" fmla="*/ 79 w 92"/>
                <a:gd name="T7" fmla="*/ 161 h 163"/>
                <a:gd name="T8" fmla="*/ 66 w 92"/>
                <a:gd name="T9" fmla="*/ 163 h 163"/>
                <a:gd name="T10" fmla="*/ 66 w 92"/>
                <a:gd name="T11" fmla="*/ 163 h 163"/>
                <a:gd name="T12" fmla="*/ 52 w 92"/>
                <a:gd name="T13" fmla="*/ 161 h 163"/>
                <a:gd name="T14" fmla="*/ 40 w 92"/>
                <a:gd name="T15" fmla="*/ 157 h 163"/>
                <a:gd name="T16" fmla="*/ 40 w 92"/>
                <a:gd name="T17" fmla="*/ 157 h 163"/>
                <a:gd name="T18" fmla="*/ 31 w 92"/>
                <a:gd name="T19" fmla="*/ 151 h 163"/>
                <a:gd name="T20" fmla="*/ 29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89 w 92"/>
                <a:gd name="T45" fmla="*/ 35 h 163"/>
                <a:gd name="T46" fmla="*/ 89 w 92"/>
                <a:gd name="T47" fmla="*/ 60 h 163"/>
                <a:gd name="T48" fmla="*/ 54 w 92"/>
                <a:gd name="T49" fmla="*/ 60 h 163"/>
                <a:gd name="T50" fmla="*/ 54 w 92"/>
                <a:gd name="T51" fmla="*/ 120 h 163"/>
                <a:gd name="T52" fmla="*/ 54 w 92"/>
                <a:gd name="T53" fmla="*/ 120 h 163"/>
                <a:gd name="T54" fmla="*/ 55 w 92"/>
                <a:gd name="T55" fmla="*/ 127 h 163"/>
                <a:gd name="T56" fmla="*/ 57 w 92"/>
                <a:gd name="T57" fmla="*/ 130 h 163"/>
                <a:gd name="T58" fmla="*/ 57 w 92"/>
                <a:gd name="T59" fmla="*/ 130 h 163"/>
                <a:gd name="T60" fmla="*/ 58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79" y="161"/>
                  </a:lnTo>
                  <a:lnTo>
                    <a:pt x="79" y="161"/>
                  </a:lnTo>
                  <a:lnTo>
                    <a:pt x="66" y="163"/>
                  </a:lnTo>
                  <a:lnTo>
                    <a:pt x="66" y="163"/>
                  </a:lnTo>
                  <a:lnTo>
                    <a:pt x="52" y="161"/>
                  </a:lnTo>
                  <a:lnTo>
                    <a:pt x="40" y="157"/>
                  </a:lnTo>
                  <a:lnTo>
                    <a:pt x="40" y="157"/>
                  </a:lnTo>
                  <a:lnTo>
                    <a:pt x="31" y="151"/>
                  </a:lnTo>
                  <a:lnTo>
                    <a:pt x="29"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89" y="35"/>
                  </a:lnTo>
                  <a:lnTo>
                    <a:pt x="89" y="60"/>
                  </a:lnTo>
                  <a:lnTo>
                    <a:pt x="54" y="60"/>
                  </a:lnTo>
                  <a:lnTo>
                    <a:pt x="54" y="120"/>
                  </a:lnTo>
                  <a:lnTo>
                    <a:pt x="54" y="120"/>
                  </a:lnTo>
                  <a:lnTo>
                    <a:pt x="55" y="127"/>
                  </a:lnTo>
                  <a:lnTo>
                    <a:pt x="57" y="130"/>
                  </a:lnTo>
                  <a:lnTo>
                    <a:pt x="57" y="130"/>
                  </a:lnTo>
                  <a:lnTo>
                    <a:pt x="58"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9" name="Freeform 25"/>
            <p:cNvSpPr>
              <a:spLocks noEditPoints="1"/>
            </p:cNvSpPr>
            <p:nvPr userDrawn="1"/>
          </p:nvSpPr>
          <p:spPr bwMode="auto">
            <a:xfrm>
              <a:off x="4137025" y="770332"/>
              <a:ext cx="57150" cy="98425"/>
            </a:xfrm>
            <a:custGeom>
              <a:avLst/>
              <a:gdLst>
                <a:gd name="T0" fmla="*/ 79 w 109"/>
                <a:gd name="T1" fmla="*/ 169 h 186"/>
                <a:gd name="T2" fmla="*/ 73 w 109"/>
                <a:gd name="T3" fmla="*/ 174 h 186"/>
                <a:gd name="T4" fmla="*/ 64 w 109"/>
                <a:gd name="T5" fmla="*/ 180 h 186"/>
                <a:gd name="T6" fmla="*/ 55 w 109"/>
                <a:gd name="T7" fmla="*/ 184 h 186"/>
                <a:gd name="T8" fmla="*/ 42 w 109"/>
                <a:gd name="T9" fmla="*/ 186 h 186"/>
                <a:gd name="T10" fmla="*/ 34 w 109"/>
                <a:gd name="T11" fmla="*/ 184 h 186"/>
                <a:gd name="T12" fmla="*/ 26 w 109"/>
                <a:gd name="T13" fmla="*/ 183 h 186"/>
                <a:gd name="T14" fmla="*/ 12 w 109"/>
                <a:gd name="T15" fmla="*/ 174 h 186"/>
                <a:gd name="T16" fmla="*/ 8 w 109"/>
                <a:gd name="T17" fmla="*/ 169 h 186"/>
                <a:gd name="T18" fmla="*/ 3 w 109"/>
                <a:gd name="T19" fmla="*/ 162 h 186"/>
                <a:gd name="T20" fmla="*/ 0 w 109"/>
                <a:gd name="T21" fmla="*/ 146 h 186"/>
                <a:gd name="T22" fmla="*/ 2 w 109"/>
                <a:gd name="T23" fmla="*/ 135 h 186"/>
                <a:gd name="T24" fmla="*/ 5 w 109"/>
                <a:gd name="T25" fmla="*/ 128 h 186"/>
                <a:gd name="T26" fmla="*/ 15 w 109"/>
                <a:gd name="T27" fmla="*/ 115 h 186"/>
                <a:gd name="T28" fmla="*/ 21 w 109"/>
                <a:gd name="T29" fmla="*/ 109 h 186"/>
                <a:gd name="T30" fmla="*/ 30 w 109"/>
                <a:gd name="T31" fmla="*/ 106 h 186"/>
                <a:gd name="T32" fmla="*/ 51 w 109"/>
                <a:gd name="T33" fmla="*/ 103 h 186"/>
                <a:gd name="T34" fmla="*/ 66 w 109"/>
                <a:gd name="T35" fmla="*/ 104 h 186"/>
                <a:gd name="T36" fmla="*/ 77 w 109"/>
                <a:gd name="T37" fmla="*/ 106 h 186"/>
                <a:gd name="T38" fmla="*/ 77 w 109"/>
                <a:gd name="T39" fmla="*/ 101 h 186"/>
                <a:gd name="T40" fmla="*/ 76 w 109"/>
                <a:gd name="T41" fmla="*/ 92 h 186"/>
                <a:gd name="T42" fmla="*/ 71 w 109"/>
                <a:gd name="T43" fmla="*/ 86 h 186"/>
                <a:gd name="T44" fmla="*/ 67 w 109"/>
                <a:gd name="T45" fmla="*/ 83 h 186"/>
                <a:gd name="T46" fmla="*/ 63 w 109"/>
                <a:gd name="T47" fmla="*/ 80 h 186"/>
                <a:gd name="T48" fmla="*/ 49 w 109"/>
                <a:gd name="T49" fmla="*/ 79 h 186"/>
                <a:gd name="T50" fmla="*/ 40 w 109"/>
                <a:gd name="T51" fmla="*/ 79 h 186"/>
                <a:gd name="T52" fmla="*/ 32 w 109"/>
                <a:gd name="T53" fmla="*/ 80 h 186"/>
                <a:gd name="T54" fmla="*/ 11 w 109"/>
                <a:gd name="T55" fmla="*/ 63 h 186"/>
                <a:gd name="T56" fmla="*/ 21 w 109"/>
                <a:gd name="T57" fmla="*/ 60 h 186"/>
                <a:gd name="T58" fmla="*/ 32 w 109"/>
                <a:gd name="T59" fmla="*/ 57 h 186"/>
                <a:gd name="T60" fmla="*/ 54 w 109"/>
                <a:gd name="T61" fmla="*/ 55 h 186"/>
                <a:gd name="T62" fmla="*/ 66 w 109"/>
                <a:gd name="T63" fmla="*/ 55 h 186"/>
                <a:gd name="T64" fmla="*/ 77 w 109"/>
                <a:gd name="T65" fmla="*/ 58 h 186"/>
                <a:gd name="T66" fmla="*/ 94 w 109"/>
                <a:gd name="T67" fmla="*/ 67 h 186"/>
                <a:gd name="T68" fmla="*/ 100 w 109"/>
                <a:gd name="T69" fmla="*/ 73 h 186"/>
                <a:gd name="T70" fmla="*/ 104 w 109"/>
                <a:gd name="T71" fmla="*/ 80 h 186"/>
                <a:gd name="T72" fmla="*/ 107 w 109"/>
                <a:gd name="T73" fmla="*/ 98 h 186"/>
                <a:gd name="T74" fmla="*/ 107 w 109"/>
                <a:gd name="T75" fmla="*/ 146 h 186"/>
                <a:gd name="T76" fmla="*/ 109 w 109"/>
                <a:gd name="T77" fmla="*/ 166 h 186"/>
                <a:gd name="T78" fmla="*/ 80 w 109"/>
                <a:gd name="T79" fmla="*/ 181 h 186"/>
                <a:gd name="T80" fmla="*/ 17 w 109"/>
                <a:gd name="T81" fmla="*/ 0 h 186"/>
                <a:gd name="T82" fmla="*/ 45 w 109"/>
                <a:gd name="T83" fmla="*/ 30 h 186"/>
                <a:gd name="T84" fmla="*/ 17 w 109"/>
                <a:gd name="T85" fmla="*/ 0 h 186"/>
                <a:gd name="T86" fmla="*/ 77 w 109"/>
                <a:gd name="T87" fmla="*/ 129 h 186"/>
                <a:gd name="T88" fmla="*/ 67 w 109"/>
                <a:gd name="T89" fmla="*/ 128 h 186"/>
                <a:gd name="T90" fmla="*/ 55 w 109"/>
                <a:gd name="T91" fmla="*/ 126 h 186"/>
                <a:gd name="T92" fmla="*/ 39 w 109"/>
                <a:gd name="T93" fmla="*/ 131 h 186"/>
                <a:gd name="T94" fmla="*/ 36 w 109"/>
                <a:gd name="T95" fmla="*/ 134 h 186"/>
                <a:gd name="T96" fmla="*/ 32 w 109"/>
                <a:gd name="T97" fmla="*/ 140 h 186"/>
                <a:gd name="T98" fmla="*/ 32 w 109"/>
                <a:gd name="T99" fmla="*/ 144 h 186"/>
                <a:gd name="T100" fmla="*/ 33 w 109"/>
                <a:gd name="T101" fmla="*/ 152 h 186"/>
                <a:gd name="T102" fmla="*/ 37 w 109"/>
                <a:gd name="T103" fmla="*/ 158 h 186"/>
                <a:gd name="T104" fmla="*/ 43 w 109"/>
                <a:gd name="T105" fmla="*/ 160 h 186"/>
                <a:gd name="T106" fmla="*/ 51 w 109"/>
                <a:gd name="T107" fmla="*/ 160 h 186"/>
                <a:gd name="T108" fmla="*/ 58 w 109"/>
                <a:gd name="T109" fmla="*/ 159 h 186"/>
                <a:gd name="T110" fmla="*/ 66 w 109"/>
                <a:gd name="T111" fmla="*/ 156 h 186"/>
                <a:gd name="T112" fmla="*/ 73 w 109"/>
                <a:gd name="T113" fmla="*/ 153 h 186"/>
                <a:gd name="T114" fmla="*/ 77 w 109"/>
                <a:gd name="T115" fmla="*/ 129 h 186"/>
                <a:gd name="T116" fmla="*/ 97 w 109"/>
                <a:gd name="T117" fmla="*/ 0 h 186"/>
                <a:gd name="T118" fmla="*/ 69 w 109"/>
                <a:gd name="T119" fmla="*/ 3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186">
                  <a:moveTo>
                    <a:pt x="79" y="169"/>
                  </a:moveTo>
                  <a:lnTo>
                    <a:pt x="79" y="169"/>
                  </a:lnTo>
                  <a:lnTo>
                    <a:pt x="79" y="169"/>
                  </a:lnTo>
                  <a:lnTo>
                    <a:pt x="73" y="174"/>
                  </a:lnTo>
                  <a:lnTo>
                    <a:pt x="73" y="174"/>
                  </a:lnTo>
                  <a:lnTo>
                    <a:pt x="64" y="180"/>
                  </a:lnTo>
                  <a:lnTo>
                    <a:pt x="64" y="180"/>
                  </a:lnTo>
                  <a:lnTo>
                    <a:pt x="55" y="184"/>
                  </a:lnTo>
                  <a:lnTo>
                    <a:pt x="55" y="184"/>
                  </a:lnTo>
                  <a:lnTo>
                    <a:pt x="42" y="186"/>
                  </a:lnTo>
                  <a:lnTo>
                    <a:pt x="42" y="186"/>
                  </a:lnTo>
                  <a:lnTo>
                    <a:pt x="34" y="184"/>
                  </a:lnTo>
                  <a:lnTo>
                    <a:pt x="26" y="183"/>
                  </a:lnTo>
                  <a:lnTo>
                    <a:pt x="26" y="183"/>
                  </a:lnTo>
                  <a:lnTo>
                    <a:pt x="18" y="180"/>
                  </a:lnTo>
                  <a:lnTo>
                    <a:pt x="12" y="174"/>
                  </a:lnTo>
                  <a:lnTo>
                    <a:pt x="12" y="174"/>
                  </a:lnTo>
                  <a:lnTo>
                    <a:pt x="8" y="169"/>
                  </a:lnTo>
                  <a:lnTo>
                    <a:pt x="3" y="162"/>
                  </a:lnTo>
                  <a:lnTo>
                    <a:pt x="3" y="162"/>
                  </a:lnTo>
                  <a:lnTo>
                    <a:pt x="2" y="155"/>
                  </a:lnTo>
                  <a:lnTo>
                    <a:pt x="0" y="146"/>
                  </a:lnTo>
                  <a:lnTo>
                    <a:pt x="0" y="146"/>
                  </a:lnTo>
                  <a:lnTo>
                    <a:pt x="2" y="135"/>
                  </a:lnTo>
                  <a:lnTo>
                    <a:pt x="5" y="128"/>
                  </a:lnTo>
                  <a:lnTo>
                    <a:pt x="5" y="128"/>
                  </a:lnTo>
                  <a:lnTo>
                    <a:pt x="9" y="120"/>
                  </a:lnTo>
                  <a:lnTo>
                    <a:pt x="15" y="115"/>
                  </a:lnTo>
                  <a:lnTo>
                    <a:pt x="15" y="115"/>
                  </a:lnTo>
                  <a:lnTo>
                    <a:pt x="21" y="109"/>
                  </a:lnTo>
                  <a:lnTo>
                    <a:pt x="30" y="106"/>
                  </a:lnTo>
                  <a:lnTo>
                    <a:pt x="30" y="106"/>
                  </a:lnTo>
                  <a:lnTo>
                    <a:pt x="40" y="104"/>
                  </a:lnTo>
                  <a:lnTo>
                    <a:pt x="51" y="103"/>
                  </a:lnTo>
                  <a:lnTo>
                    <a:pt x="51" y="103"/>
                  </a:lnTo>
                  <a:lnTo>
                    <a:pt x="66" y="104"/>
                  </a:lnTo>
                  <a:lnTo>
                    <a:pt x="66" y="104"/>
                  </a:lnTo>
                  <a:lnTo>
                    <a:pt x="77" y="106"/>
                  </a:lnTo>
                  <a:lnTo>
                    <a:pt x="77" y="101"/>
                  </a:lnTo>
                  <a:lnTo>
                    <a:pt x="77" y="101"/>
                  </a:lnTo>
                  <a:lnTo>
                    <a:pt x="76" y="92"/>
                  </a:lnTo>
                  <a:lnTo>
                    <a:pt x="76" y="92"/>
                  </a:lnTo>
                  <a:lnTo>
                    <a:pt x="74" y="89"/>
                  </a:lnTo>
                  <a:lnTo>
                    <a:pt x="71" y="86"/>
                  </a:lnTo>
                  <a:lnTo>
                    <a:pt x="71" y="86"/>
                  </a:lnTo>
                  <a:lnTo>
                    <a:pt x="67" y="83"/>
                  </a:lnTo>
                  <a:lnTo>
                    <a:pt x="63" y="80"/>
                  </a:lnTo>
                  <a:lnTo>
                    <a:pt x="63" y="80"/>
                  </a:lnTo>
                  <a:lnTo>
                    <a:pt x="57" y="79"/>
                  </a:lnTo>
                  <a:lnTo>
                    <a:pt x="49" y="79"/>
                  </a:lnTo>
                  <a:lnTo>
                    <a:pt x="49" y="79"/>
                  </a:lnTo>
                  <a:lnTo>
                    <a:pt x="40" y="79"/>
                  </a:lnTo>
                  <a:lnTo>
                    <a:pt x="32" y="80"/>
                  </a:lnTo>
                  <a:lnTo>
                    <a:pt x="32" y="80"/>
                  </a:lnTo>
                  <a:lnTo>
                    <a:pt x="11" y="86"/>
                  </a:lnTo>
                  <a:lnTo>
                    <a:pt x="11" y="63"/>
                  </a:lnTo>
                  <a:lnTo>
                    <a:pt x="11" y="63"/>
                  </a:lnTo>
                  <a:lnTo>
                    <a:pt x="21" y="60"/>
                  </a:lnTo>
                  <a:lnTo>
                    <a:pt x="32" y="57"/>
                  </a:lnTo>
                  <a:lnTo>
                    <a:pt x="32" y="57"/>
                  </a:lnTo>
                  <a:lnTo>
                    <a:pt x="42" y="55"/>
                  </a:lnTo>
                  <a:lnTo>
                    <a:pt x="54" y="55"/>
                  </a:lnTo>
                  <a:lnTo>
                    <a:pt x="54" y="55"/>
                  </a:lnTo>
                  <a:lnTo>
                    <a:pt x="66" y="55"/>
                  </a:lnTo>
                  <a:lnTo>
                    <a:pt x="77" y="58"/>
                  </a:lnTo>
                  <a:lnTo>
                    <a:pt x="77" y="58"/>
                  </a:lnTo>
                  <a:lnTo>
                    <a:pt x="86" y="63"/>
                  </a:lnTo>
                  <a:lnTo>
                    <a:pt x="94" y="67"/>
                  </a:lnTo>
                  <a:lnTo>
                    <a:pt x="94" y="67"/>
                  </a:lnTo>
                  <a:lnTo>
                    <a:pt x="100" y="73"/>
                  </a:lnTo>
                  <a:lnTo>
                    <a:pt x="104" y="80"/>
                  </a:lnTo>
                  <a:lnTo>
                    <a:pt x="104" y="80"/>
                  </a:lnTo>
                  <a:lnTo>
                    <a:pt x="107" y="89"/>
                  </a:lnTo>
                  <a:lnTo>
                    <a:pt x="107" y="98"/>
                  </a:lnTo>
                  <a:lnTo>
                    <a:pt x="107" y="146"/>
                  </a:lnTo>
                  <a:lnTo>
                    <a:pt x="107" y="146"/>
                  </a:lnTo>
                  <a:lnTo>
                    <a:pt x="109" y="166"/>
                  </a:lnTo>
                  <a:lnTo>
                    <a:pt x="109" y="166"/>
                  </a:lnTo>
                  <a:lnTo>
                    <a:pt x="109" y="181"/>
                  </a:lnTo>
                  <a:lnTo>
                    <a:pt x="80" y="181"/>
                  </a:lnTo>
                  <a:lnTo>
                    <a:pt x="79" y="169"/>
                  </a:lnTo>
                  <a:close/>
                  <a:moveTo>
                    <a:pt x="17" y="0"/>
                  </a:moveTo>
                  <a:lnTo>
                    <a:pt x="45" y="0"/>
                  </a:lnTo>
                  <a:lnTo>
                    <a:pt x="45" y="30"/>
                  </a:lnTo>
                  <a:lnTo>
                    <a:pt x="17" y="30"/>
                  </a:lnTo>
                  <a:lnTo>
                    <a:pt x="17" y="0"/>
                  </a:lnTo>
                  <a:close/>
                  <a:moveTo>
                    <a:pt x="77" y="129"/>
                  </a:moveTo>
                  <a:lnTo>
                    <a:pt x="77" y="129"/>
                  </a:lnTo>
                  <a:lnTo>
                    <a:pt x="67" y="128"/>
                  </a:lnTo>
                  <a:lnTo>
                    <a:pt x="67" y="128"/>
                  </a:lnTo>
                  <a:lnTo>
                    <a:pt x="55" y="126"/>
                  </a:lnTo>
                  <a:lnTo>
                    <a:pt x="55" y="126"/>
                  </a:lnTo>
                  <a:lnTo>
                    <a:pt x="46" y="128"/>
                  </a:lnTo>
                  <a:lnTo>
                    <a:pt x="39" y="131"/>
                  </a:lnTo>
                  <a:lnTo>
                    <a:pt x="39" y="131"/>
                  </a:lnTo>
                  <a:lnTo>
                    <a:pt x="36" y="134"/>
                  </a:lnTo>
                  <a:lnTo>
                    <a:pt x="33" y="137"/>
                  </a:lnTo>
                  <a:lnTo>
                    <a:pt x="32" y="140"/>
                  </a:lnTo>
                  <a:lnTo>
                    <a:pt x="32" y="144"/>
                  </a:lnTo>
                  <a:lnTo>
                    <a:pt x="32" y="144"/>
                  </a:lnTo>
                  <a:lnTo>
                    <a:pt x="33" y="152"/>
                  </a:lnTo>
                  <a:lnTo>
                    <a:pt x="33" y="152"/>
                  </a:lnTo>
                  <a:lnTo>
                    <a:pt x="37" y="158"/>
                  </a:lnTo>
                  <a:lnTo>
                    <a:pt x="37" y="158"/>
                  </a:lnTo>
                  <a:lnTo>
                    <a:pt x="43" y="160"/>
                  </a:lnTo>
                  <a:lnTo>
                    <a:pt x="43" y="160"/>
                  </a:lnTo>
                  <a:lnTo>
                    <a:pt x="51" y="160"/>
                  </a:lnTo>
                  <a:lnTo>
                    <a:pt x="51" y="160"/>
                  </a:lnTo>
                  <a:lnTo>
                    <a:pt x="58" y="159"/>
                  </a:lnTo>
                  <a:lnTo>
                    <a:pt x="58" y="159"/>
                  </a:lnTo>
                  <a:lnTo>
                    <a:pt x="66" y="156"/>
                  </a:lnTo>
                  <a:lnTo>
                    <a:pt x="66" y="156"/>
                  </a:lnTo>
                  <a:lnTo>
                    <a:pt x="73" y="153"/>
                  </a:lnTo>
                  <a:lnTo>
                    <a:pt x="73" y="153"/>
                  </a:lnTo>
                  <a:lnTo>
                    <a:pt x="77" y="149"/>
                  </a:lnTo>
                  <a:lnTo>
                    <a:pt x="77" y="129"/>
                  </a:lnTo>
                  <a:close/>
                  <a:moveTo>
                    <a:pt x="69" y="0"/>
                  </a:moveTo>
                  <a:lnTo>
                    <a:pt x="97" y="0"/>
                  </a:lnTo>
                  <a:lnTo>
                    <a:pt x="97" y="30"/>
                  </a:lnTo>
                  <a:lnTo>
                    <a:pt x="69" y="30"/>
                  </a:lnTo>
                  <a:lnTo>
                    <a:pt x="69"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 name="Freeform 26"/>
            <p:cNvSpPr>
              <a:spLocks noEditPoints="1"/>
            </p:cNvSpPr>
            <p:nvPr userDrawn="1"/>
          </p:nvSpPr>
          <p:spPr bwMode="auto">
            <a:xfrm>
              <a:off x="4192587" y="768745"/>
              <a:ext cx="39688" cy="131763"/>
            </a:xfrm>
            <a:custGeom>
              <a:avLst/>
              <a:gdLst>
                <a:gd name="T0" fmla="*/ 73 w 73"/>
                <a:gd name="T1" fmla="*/ 202 h 249"/>
                <a:gd name="T2" fmla="*/ 73 w 73"/>
                <a:gd name="T3" fmla="*/ 202 h 249"/>
                <a:gd name="T4" fmla="*/ 71 w 73"/>
                <a:gd name="T5" fmla="*/ 218 h 249"/>
                <a:gd name="T6" fmla="*/ 70 w 73"/>
                <a:gd name="T7" fmla="*/ 224 h 249"/>
                <a:gd name="T8" fmla="*/ 67 w 73"/>
                <a:gd name="T9" fmla="*/ 230 h 249"/>
                <a:gd name="T10" fmla="*/ 67 w 73"/>
                <a:gd name="T11" fmla="*/ 230 h 249"/>
                <a:gd name="T12" fmla="*/ 64 w 73"/>
                <a:gd name="T13" fmla="*/ 234 h 249"/>
                <a:gd name="T14" fmla="*/ 59 w 73"/>
                <a:gd name="T15" fmla="*/ 239 h 249"/>
                <a:gd name="T16" fmla="*/ 55 w 73"/>
                <a:gd name="T17" fmla="*/ 242 h 249"/>
                <a:gd name="T18" fmla="*/ 49 w 73"/>
                <a:gd name="T19" fmla="*/ 245 h 249"/>
                <a:gd name="T20" fmla="*/ 49 w 73"/>
                <a:gd name="T21" fmla="*/ 245 h 249"/>
                <a:gd name="T22" fmla="*/ 37 w 73"/>
                <a:gd name="T23" fmla="*/ 248 h 249"/>
                <a:gd name="T24" fmla="*/ 24 w 73"/>
                <a:gd name="T25" fmla="*/ 249 h 249"/>
                <a:gd name="T26" fmla="*/ 24 w 73"/>
                <a:gd name="T27" fmla="*/ 249 h 249"/>
                <a:gd name="T28" fmla="*/ 10 w 73"/>
                <a:gd name="T29" fmla="*/ 248 h 249"/>
                <a:gd name="T30" fmla="*/ 10 w 73"/>
                <a:gd name="T31" fmla="*/ 248 h 249"/>
                <a:gd name="T32" fmla="*/ 0 w 73"/>
                <a:gd name="T33" fmla="*/ 246 h 249"/>
                <a:gd name="T34" fmla="*/ 0 w 73"/>
                <a:gd name="T35" fmla="*/ 221 h 249"/>
                <a:gd name="T36" fmla="*/ 0 w 73"/>
                <a:gd name="T37" fmla="*/ 221 h 249"/>
                <a:gd name="T38" fmla="*/ 10 w 73"/>
                <a:gd name="T39" fmla="*/ 222 h 249"/>
                <a:gd name="T40" fmla="*/ 10 w 73"/>
                <a:gd name="T41" fmla="*/ 222 h 249"/>
                <a:gd name="T42" fmla="*/ 19 w 73"/>
                <a:gd name="T43" fmla="*/ 224 h 249"/>
                <a:gd name="T44" fmla="*/ 19 w 73"/>
                <a:gd name="T45" fmla="*/ 224 h 249"/>
                <a:gd name="T46" fmla="*/ 30 w 73"/>
                <a:gd name="T47" fmla="*/ 222 h 249"/>
                <a:gd name="T48" fmla="*/ 30 w 73"/>
                <a:gd name="T49" fmla="*/ 222 h 249"/>
                <a:gd name="T50" fmla="*/ 34 w 73"/>
                <a:gd name="T51" fmla="*/ 221 h 249"/>
                <a:gd name="T52" fmla="*/ 37 w 73"/>
                <a:gd name="T53" fmla="*/ 218 h 249"/>
                <a:gd name="T54" fmla="*/ 37 w 73"/>
                <a:gd name="T55" fmla="*/ 218 h 249"/>
                <a:gd name="T56" fmla="*/ 40 w 73"/>
                <a:gd name="T57" fmla="*/ 215 h 249"/>
                <a:gd name="T58" fmla="*/ 41 w 73"/>
                <a:gd name="T59" fmla="*/ 210 h 249"/>
                <a:gd name="T60" fmla="*/ 41 w 73"/>
                <a:gd name="T61" fmla="*/ 210 h 249"/>
                <a:gd name="T62" fmla="*/ 41 w 73"/>
                <a:gd name="T63" fmla="*/ 200 h 249"/>
                <a:gd name="T64" fmla="*/ 41 w 73"/>
                <a:gd name="T65" fmla="*/ 62 h 249"/>
                <a:gd name="T66" fmla="*/ 73 w 73"/>
                <a:gd name="T67" fmla="*/ 62 h 249"/>
                <a:gd name="T68" fmla="*/ 73 w 73"/>
                <a:gd name="T69" fmla="*/ 202 h 249"/>
                <a:gd name="T70" fmla="*/ 41 w 73"/>
                <a:gd name="T71" fmla="*/ 0 h 249"/>
                <a:gd name="T72" fmla="*/ 73 w 73"/>
                <a:gd name="T73" fmla="*/ 0 h 249"/>
                <a:gd name="T74" fmla="*/ 73 w 73"/>
                <a:gd name="T75" fmla="*/ 34 h 249"/>
                <a:gd name="T76" fmla="*/ 41 w 73"/>
                <a:gd name="T77" fmla="*/ 34 h 249"/>
                <a:gd name="T78" fmla="*/ 41 w 73"/>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249">
                  <a:moveTo>
                    <a:pt x="73" y="202"/>
                  </a:moveTo>
                  <a:lnTo>
                    <a:pt x="73" y="202"/>
                  </a:lnTo>
                  <a:lnTo>
                    <a:pt x="71" y="218"/>
                  </a:lnTo>
                  <a:lnTo>
                    <a:pt x="70" y="224"/>
                  </a:lnTo>
                  <a:lnTo>
                    <a:pt x="67" y="230"/>
                  </a:lnTo>
                  <a:lnTo>
                    <a:pt x="67" y="230"/>
                  </a:lnTo>
                  <a:lnTo>
                    <a:pt x="64" y="234"/>
                  </a:lnTo>
                  <a:lnTo>
                    <a:pt x="59" y="239"/>
                  </a:lnTo>
                  <a:lnTo>
                    <a:pt x="55" y="242"/>
                  </a:lnTo>
                  <a:lnTo>
                    <a:pt x="49" y="245"/>
                  </a:lnTo>
                  <a:lnTo>
                    <a:pt x="49" y="245"/>
                  </a:lnTo>
                  <a:lnTo>
                    <a:pt x="37" y="248"/>
                  </a:lnTo>
                  <a:lnTo>
                    <a:pt x="24" y="249"/>
                  </a:lnTo>
                  <a:lnTo>
                    <a:pt x="24" y="249"/>
                  </a:lnTo>
                  <a:lnTo>
                    <a:pt x="10" y="248"/>
                  </a:lnTo>
                  <a:lnTo>
                    <a:pt x="10" y="248"/>
                  </a:lnTo>
                  <a:lnTo>
                    <a:pt x="0" y="246"/>
                  </a:lnTo>
                  <a:lnTo>
                    <a:pt x="0" y="221"/>
                  </a:lnTo>
                  <a:lnTo>
                    <a:pt x="0" y="221"/>
                  </a:lnTo>
                  <a:lnTo>
                    <a:pt x="10" y="222"/>
                  </a:lnTo>
                  <a:lnTo>
                    <a:pt x="10" y="222"/>
                  </a:lnTo>
                  <a:lnTo>
                    <a:pt x="19" y="224"/>
                  </a:lnTo>
                  <a:lnTo>
                    <a:pt x="19" y="224"/>
                  </a:lnTo>
                  <a:lnTo>
                    <a:pt x="30" y="222"/>
                  </a:lnTo>
                  <a:lnTo>
                    <a:pt x="30" y="222"/>
                  </a:lnTo>
                  <a:lnTo>
                    <a:pt x="34" y="221"/>
                  </a:lnTo>
                  <a:lnTo>
                    <a:pt x="37" y="218"/>
                  </a:lnTo>
                  <a:lnTo>
                    <a:pt x="37" y="218"/>
                  </a:lnTo>
                  <a:lnTo>
                    <a:pt x="40" y="215"/>
                  </a:lnTo>
                  <a:lnTo>
                    <a:pt x="41" y="210"/>
                  </a:lnTo>
                  <a:lnTo>
                    <a:pt x="41" y="210"/>
                  </a:lnTo>
                  <a:lnTo>
                    <a:pt x="41" y="200"/>
                  </a:lnTo>
                  <a:lnTo>
                    <a:pt x="41" y="62"/>
                  </a:lnTo>
                  <a:lnTo>
                    <a:pt x="73" y="62"/>
                  </a:lnTo>
                  <a:lnTo>
                    <a:pt x="73" y="202"/>
                  </a:lnTo>
                  <a:close/>
                  <a:moveTo>
                    <a:pt x="41" y="0"/>
                  </a:moveTo>
                  <a:lnTo>
                    <a:pt x="73" y="0"/>
                  </a:lnTo>
                  <a:lnTo>
                    <a:pt x="73" y="34"/>
                  </a:lnTo>
                  <a:lnTo>
                    <a:pt x="41" y="34"/>
                  </a:lnTo>
                  <a:lnTo>
                    <a:pt x="4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 name="Freeform 27"/>
            <p:cNvSpPr>
              <a:spLocks/>
            </p:cNvSpPr>
            <p:nvPr userDrawn="1"/>
          </p:nvSpPr>
          <p:spPr bwMode="auto">
            <a:xfrm>
              <a:off x="4241800"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100 w 132"/>
                <a:gd name="T17" fmla="*/ 0 h 184"/>
                <a:gd name="T18" fmla="*/ 132 w 132"/>
                <a:gd name="T19" fmla="*/ 0 h 184"/>
                <a:gd name="T20" fmla="*/ 52 w 132"/>
                <a:gd name="T21" fmla="*/ 184 h 184"/>
                <a:gd name="T22" fmla="*/ 23 w 132"/>
                <a:gd name="T23" fmla="*/ 184 h 184"/>
                <a:gd name="T24" fmla="*/ 51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100" y="0"/>
                  </a:lnTo>
                  <a:lnTo>
                    <a:pt x="132" y="0"/>
                  </a:lnTo>
                  <a:lnTo>
                    <a:pt x="52" y="184"/>
                  </a:lnTo>
                  <a:lnTo>
                    <a:pt x="23" y="184"/>
                  </a:lnTo>
                  <a:lnTo>
                    <a:pt x="51"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 name="Freeform 28"/>
            <p:cNvSpPr>
              <a:spLocks/>
            </p:cNvSpPr>
            <p:nvPr userDrawn="1"/>
          </p:nvSpPr>
          <p:spPr bwMode="auto">
            <a:xfrm>
              <a:off x="4314825" y="802082"/>
              <a:ext cx="69850" cy="96838"/>
            </a:xfrm>
            <a:custGeom>
              <a:avLst/>
              <a:gdLst>
                <a:gd name="T0" fmla="*/ 0 w 132"/>
                <a:gd name="T1" fmla="*/ 0 h 184"/>
                <a:gd name="T2" fmla="*/ 33 w 132"/>
                <a:gd name="T3" fmla="*/ 0 h 184"/>
                <a:gd name="T4" fmla="*/ 50 w 132"/>
                <a:gd name="T5" fmla="*/ 45 h 184"/>
                <a:gd name="T6" fmla="*/ 50 w 132"/>
                <a:gd name="T7" fmla="*/ 45 h 184"/>
                <a:gd name="T8" fmla="*/ 65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0" y="45"/>
                  </a:lnTo>
                  <a:lnTo>
                    <a:pt x="50" y="45"/>
                  </a:lnTo>
                  <a:lnTo>
                    <a:pt x="65"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 name="Freeform 29"/>
            <p:cNvSpPr>
              <a:spLocks/>
            </p:cNvSpPr>
            <p:nvPr userDrawn="1"/>
          </p:nvSpPr>
          <p:spPr bwMode="auto">
            <a:xfrm>
              <a:off x="4392612" y="800495"/>
              <a:ext cx="47625" cy="68263"/>
            </a:xfrm>
            <a:custGeom>
              <a:avLst/>
              <a:gdLst>
                <a:gd name="T0" fmla="*/ 60 w 90"/>
                <a:gd name="T1" fmla="*/ 91 h 131"/>
                <a:gd name="T2" fmla="*/ 57 w 90"/>
                <a:gd name="T3" fmla="*/ 85 h 131"/>
                <a:gd name="T4" fmla="*/ 51 w 90"/>
                <a:gd name="T5" fmla="*/ 80 h 131"/>
                <a:gd name="T6" fmla="*/ 44 w 90"/>
                <a:gd name="T7" fmla="*/ 77 h 131"/>
                <a:gd name="T8" fmla="*/ 34 w 90"/>
                <a:gd name="T9" fmla="*/ 74 h 131"/>
                <a:gd name="T10" fmla="*/ 20 w 90"/>
                <a:gd name="T11" fmla="*/ 70 h 131"/>
                <a:gd name="T12" fmla="*/ 14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8 w 90"/>
                <a:gd name="T25" fmla="*/ 15 h 131"/>
                <a:gd name="T26" fmla="*/ 13 w 90"/>
                <a:gd name="T27" fmla="*/ 9 h 131"/>
                <a:gd name="T28" fmla="*/ 28 w 90"/>
                <a:gd name="T29" fmla="*/ 2 h 131"/>
                <a:gd name="T30" fmla="*/ 37 w 90"/>
                <a:gd name="T31" fmla="*/ 0 h 131"/>
                <a:gd name="T32" fmla="*/ 45 w 90"/>
                <a:gd name="T33" fmla="*/ 0 h 131"/>
                <a:gd name="T34" fmla="*/ 68 w 90"/>
                <a:gd name="T35" fmla="*/ 2 h 131"/>
                <a:gd name="T36" fmla="*/ 85 w 90"/>
                <a:gd name="T37" fmla="*/ 6 h 131"/>
                <a:gd name="T38" fmla="*/ 85 w 90"/>
                <a:gd name="T39" fmla="*/ 31 h 131"/>
                <a:gd name="T40" fmla="*/ 77 w 90"/>
                <a:gd name="T41" fmla="*/ 28 h 131"/>
                <a:gd name="T42" fmla="*/ 68 w 90"/>
                <a:gd name="T43" fmla="*/ 27 h 131"/>
                <a:gd name="T44" fmla="*/ 57 w 90"/>
                <a:gd name="T45" fmla="*/ 25 h 131"/>
                <a:gd name="T46" fmla="*/ 48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5 w 90"/>
                <a:gd name="T63" fmla="*/ 51 h 131"/>
                <a:gd name="T64" fmla="*/ 54 w 90"/>
                <a:gd name="T65" fmla="*/ 54 h 131"/>
                <a:gd name="T66" fmla="*/ 68 w 90"/>
                <a:gd name="T67" fmla="*/ 57 h 131"/>
                <a:gd name="T68" fmla="*/ 78 w 90"/>
                <a:gd name="T69" fmla="*/ 62 h 131"/>
                <a:gd name="T70" fmla="*/ 84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6 w 90"/>
                <a:gd name="T91" fmla="*/ 128 h 131"/>
                <a:gd name="T92" fmla="*/ 0 w 90"/>
                <a:gd name="T93" fmla="*/ 123 h 131"/>
                <a:gd name="T94" fmla="*/ 0 w 90"/>
                <a:gd name="T95" fmla="*/ 100 h 131"/>
                <a:gd name="T96" fmla="*/ 17 w 90"/>
                <a:gd name="T97" fmla="*/ 104 h 131"/>
                <a:gd name="T98" fmla="*/ 34 w 90"/>
                <a:gd name="T99" fmla="*/ 105 h 131"/>
                <a:gd name="T100" fmla="*/ 44 w 90"/>
                <a:gd name="T101" fmla="*/ 104 h 131"/>
                <a:gd name="T102" fmla="*/ 53 w 90"/>
                <a:gd name="T103" fmla="*/ 103 h 131"/>
                <a:gd name="T104" fmla="*/ 59 w 90"/>
                <a:gd name="T105" fmla="*/ 98 h 131"/>
                <a:gd name="T106" fmla="*/ 60 w 90"/>
                <a:gd name="T107" fmla="*/ 95 h 131"/>
                <a:gd name="T108" fmla="*/ 60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0" y="91"/>
                  </a:moveTo>
                  <a:lnTo>
                    <a:pt x="60" y="91"/>
                  </a:lnTo>
                  <a:lnTo>
                    <a:pt x="60" y="88"/>
                  </a:lnTo>
                  <a:lnTo>
                    <a:pt x="57" y="85"/>
                  </a:lnTo>
                  <a:lnTo>
                    <a:pt x="57" y="85"/>
                  </a:lnTo>
                  <a:lnTo>
                    <a:pt x="51" y="80"/>
                  </a:lnTo>
                  <a:lnTo>
                    <a:pt x="51" y="80"/>
                  </a:lnTo>
                  <a:lnTo>
                    <a:pt x="44" y="77"/>
                  </a:lnTo>
                  <a:lnTo>
                    <a:pt x="44" y="77"/>
                  </a:lnTo>
                  <a:lnTo>
                    <a:pt x="34" y="74"/>
                  </a:lnTo>
                  <a:lnTo>
                    <a:pt x="34" y="74"/>
                  </a:lnTo>
                  <a:lnTo>
                    <a:pt x="20" y="70"/>
                  </a:lnTo>
                  <a:lnTo>
                    <a:pt x="20" y="70"/>
                  </a:lnTo>
                  <a:lnTo>
                    <a:pt x="14" y="67"/>
                  </a:lnTo>
                  <a:lnTo>
                    <a:pt x="10" y="64"/>
                  </a:lnTo>
                  <a:lnTo>
                    <a:pt x="10" y="64"/>
                  </a:lnTo>
                  <a:lnTo>
                    <a:pt x="6" y="60"/>
                  </a:lnTo>
                  <a:lnTo>
                    <a:pt x="3" y="55"/>
                  </a:lnTo>
                  <a:lnTo>
                    <a:pt x="3" y="55"/>
                  </a:lnTo>
                  <a:lnTo>
                    <a:pt x="1" y="48"/>
                  </a:lnTo>
                  <a:lnTo>
                    <a:pt x="0" y="40"/>
                  </a:lnTo>
                  <a:lnTo>
                    <a:pt x="0" y="40"/>
                  </a:lnTo>
                  <a:lnTo>
                    <a:pt x="1" y="30"/>
                  </a:lnTo>
                  <a:lnTo>
                    <a:pt x="4" y="22"/>
                  </a:lnTo>
                  <a:lnTo>
                    <a:pt x="4" y="22"/>
                  </a:lnTo>
                  <a:lnTo>
                    <a:pt x="8" y="15"/>
                  </a:lnTo>
                  <a:lnTo>
                    <a:pt x="13" y="9"/>
                  </a:lnTo>
                  <a:lnTo>
                    <a:pt x="13" y="9"/>
                  </a:lnTo>
                  <a:lnTo>
                    <a:pt x="20" y="5"/>
                  </a:lnTo>
                  <a:lnTo>
                    <a:pt x="28" y="2"/>
                  </a:lnTo>
                  <a:lnTo>
                    <a:pt x="28" y="2"/>
                  </a:lnTo>
                  <a:lnTo>
                    <a:pt x="37" y="0"/>
                  </a:lnTo>
                  <a:lnTo>
                    <a:pt x="45" y="0"/>
                  </a:lnTo>
                  <a:lnTo>
                    <a:pt x="45" y="0"/>
                  </a:lnTo>
                  <a:lnTo>
                    <a:pt x="57" y="0"/>
                  </a:lnTo>
                  <a:lnTo>
                    <a:pt x="68" y="2"/>
                  </a:lnTo>
                  <a:lnTo>
                    <a:pt x="68" y="2"/>
                  </a:lnTo>
                  <a:lnTo>
                    <a:pt x="85" y="6"/>
                  </a:lnTo>
                  <a:lnTo>
                    <a:pt x="85" y="31"/>
                  </a:lnTo>
                  <a:lnTo>
                    <a:pt x="85" y="31"/>
                  </a:lnTo>
                  <a:lnTo>
                    <a:pt x="77" y="28"/>
                  </a:lnTo>
                  <a:lnTo>
                    <a:pt x="77" y="28"/>
                  </a:lnTo>
                  <a:lnTo>
                    <a:pt x="68" y="27"/>
                  </a:lnTo>
                  <a:lnTo>
                    <a:pt x="68" y="27"/>
                  </a:lnTo>
                  <a:lnTo>
                    <a:pt x="57" y="25"/>
                  </a:lnTo>
                  <a:lnTo>
                    <a:pt x="57" y="25"/>
                  </a:lnTo>
                  <a:lnTo>
                    <a:pt x="48" y="24"/>
                  </a:lnTo>
                  <a:lnTo>
                    <a:pt x="48"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5" y="51"/>
                  </a:lnTo>
                  <a:lnTo>
                    <a:pt x="45" y="51"/>
                  </a:lnTo>
                  <a:lnTo>
                    <a:pt x="54" y="54"/>
                  </a:lnTo>
                  <a:lnTo>
                    <a:pt x="54" y="54"/>
                  </a:lnTo>
                  <a:lnTo>
                    <a:pt x="68" y="57"/>
                  </a:lnTo>
                  <a:lnTo>
                    <a:pt x="68" y="57"/>
                  </a:lnTo>
                  <a:lnTo>
                    <a:pt x="74" y="60"/>
                  </a:lnTo>
                  <a:lnTo>
                    <a:pt x="78" y="62"/>
                  </a:lnTo>
                  <a:lnTo>
                    <a:pt x="78" y="62"/>
                  </a:lnTo>
                  <a:lnTo>
                    <a:pt x="84"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8" y="129"/>
                  </a:lnTo>
                  <a:lnTo>
                    <a:pt x="37" y="131"/>
                  </a:lnTo>
                  <a:lnTo>
                    <a:pt x="37" y="131"/>
                  </a:lnTo>
                  <a:lnTo>
                    <a:pt x="25" y="129"/>
                  </a:lnTo>
                  <a:lnTo>
                    <a:pt x="16" y="128"/>
                  </a:lnTo>
                  <a:lnTo>
                    <a:pt x="16" y="128"/>
                  </a:lnTo>
                  <a:lnTo>
                    <a:pt x="7" y="126"/>
                  </a:lnTo>
                  <a:lnTo>
                    <a:pt x="0" y="123"/>
                  </a:lnTo>
                  <a:lnTo>
                    <a:pt x="0" y="100"/>
                  </a:lnTo>
                  <a:lnTo>
                    <a:pt x="0" y="100"/>
                  </a:lnTo>
                  <a:lnTo>
                    <a:pt x="8" y="103"/>
                  </a:lnTo>
                  <a:lnTo>
                    <a:pt x="17" y="104"/>
                  </a:lnTo>
                  <a:lnTo>
                    <a:pt x="17" y="104"/>
                  </a:lnTo>
                  <a:lnTo>
                    <a:pt x="34" y="105"/>
                  </a:lnTo>
                  <a:lnTo>
                    <a:pt x="34" y="105"/>
                  </a:lnTo>
                  <a:lnTo>
                    <a:pt x="44" y="104"/>
                  </a:lnTo>
                  <a:lnTo>
                    <a:pt x="44" y="104"/>
                  </a:lnTo>
                  <a:lnTo>
                    <a:pt x="53" y="103"/>
                  </a:lnTo>
                  <a:lnTo>
                    <a:pt x="53" y="103"/>
                  </a:lnTo>
                  <a:lnTo>
                    <a:pt x="59" y="98"/>
                  </a:lnTo>
                  <a:lnTo>
                    <a:pt x="59" y="98"/>
                  </a:lnTo>
                  <a:lnTo>
                    <a:pt x="60" y="95"/>
                  </a:lnTo>
                  <a:lnTo>
                    <a:pt x="60" y="91"/>
                  </a:lnTo>
                  <a:lnTo>
                    <a:pt x="60"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 name="Freeform 30"/>
            <p:cNvSpPr>
              <a:spLocks noEditPoints="1"/>
            </p:cNvSpPr>
            <p:nvPr userDrawn="1"/>
          </p:nvSpPr>
          <p:spPr bwMode="auto">
            <a:xfrm>
              <a:off x="4456112" y="800495"/>
              <a:ext cx="61913" cy="98425"/>
            </a:xfrm>
            <a:custGeom>
              <a:avLst/>
              <a:gdLst>
                <a:gd name="T0" fmla="*/ 62 w 116"/>
                <a:gd name="T1" fmla="*/ 131 h 187"/>
                <a:gd name="T2" fmla="*/ 42 w 116"/>
                <a:gd name="T3" fmla="*/ 126 h 187"/>
                <a:gd name="T4" fmla="*/ 35 w 116"/>
                <a:gd name="T5" fmla="*/ 122 h 187"/>
                <a:gd name="T6" fmla="*/ 29 w 116"/>
                <a:gd name="T7" fmla="*/ 117 h 187"/>
                <a:gd name="T8" fmla="*/ 29 w 116"/>
                <a:gd name="T9" fmla="*/ 125 h 187"/>
                <a:gd name="T10" fmla="*/ 29 w 116"/>
                <a:gd name="T11" fmla="*/ 135 h 187"/>
                <a:gd name="T12" fmla="*/ 0 w 116"/>
                <a:gd name="T13" fmla="*/ 187 h 187"/>
                <a:gd name="T14" fmla="*/ 26 w 116"/>
                <a:gd name="T15" fmla="*/ 3 h 187"/>
                <a:gd name="T16" fmla="*/ 28 w 116"/>
                <a:gd name="T17" fmla="*/ 17 h 187"/>
                <a:gd name="T18" fmla="*/ 34 w 116"/>
                <a:gd name="T19" fmla="*/ 11 h 187"/>
                <a:gd name="T20" fmla="*/ 42 w 116"/>
                <a:gd name="T21" fmla="*/ 5 h 187"/>
                <a:gd name="T22" fmla="*/ 63 w 116"/>
                <a:gd name="T23" fmla="*/ 0 h 187"/>
                <a:gd name="T24" fmla="*/ 72 w 116"/>
                <a:gd name="T25" fmla="*/ 0 h 187"/>
                <a:gd name="T26" fmla="*/ 82 w 116"/>
                <a:gd name="T27" fmla="*/ 3 h 187"/>
                <a:gd name="T28" fmla="*/ 100 w 116"/>
                <a:gd name="T29" fmla="*/ 15 h 187"/>
                <a:gd name="T30" fmla="*/ 106 w 116"/>
                <a:gd name="T31" fmla="*/ 24 h 187"/>
                <a:gd name="T32" fmla="*/ 112 w 116"/>
                <a:gd name="T33" fmla="*/ 34 h 187"/>
                <a:gd name="T34" fmla="*/ 116 w 116"/>
                <a:gd name="T35" fmla="*/ 62 h 187"/>
                <a:gd name="T36" fmla="*/ 115 w 116"/>
                <a:gd name="T37" fmla="*/ 79 h 187"/>
                <a:gd name="T38" fmla="*/ 112 w 116"/>
                <a:gd name="T39" fmla="*/ 94 h 187"/>
                <a:gd name="T40" fmla="*/ 99 w 116"/>
                <a:gd name="T41" fmla="*/ 114 h 187"/>
                <a:gd name="T42" fmla="*/ 90 w 116"/>
                <a:gd name="T43" fmla="*/ 122 h 187"/>
                <a:gd name="T44" fmla="*/ 81 w 116"/>
                <a:gd name="T45" fmla="*/ 126 h 187"/>
                <a:gd name="T46" fmla="*/ 62 w 116"/>
                <a:gd name="T47" fmla="*/ 131 h 187"/>
                <a:gd name="T48" fmla="*/ 57 w 116"/>
                <a:gd name="T49" fmla="*/ 24 h 187"/>
                <a:gd name="T50" fmla="*/ 50 w 116"/>
                <a:gd name="T51" fmla="*/ 25 h 187"/>
                <a:gd name="T52" fmla="*/ 42 w 116"/>
                <a:gd name="T53" fmla="*/ 28 h 187"/>
                <a:gd name="T54" fmla="*/ 29 w 116"/>
                <a:gd name="T55" fmla="*/ 39 h 187"/>
                <a:gd name="T56" fmla="*/ 29 w 116"/>
                <a:gd name="T57" fmla="*/ 94 h 187"/>
                <a:gd name="T58" fmla="*/ 34 w 116"/>
                <a:gd name="T59" fmla="*/ 98 h 187"/>
                <a:gd name="T60" fmla="*/ 39 w 116"/>
                <a:gd name="T61" fmla="*/ 103 h 187"/>
                <a:gd name="T62" fmla="*/ 47 w 116"/>
                <a:gd name="T63" fmla="*/ 105 h 187"/>
                <a:gd name="T64" fmla="*/ 56 w 116"/>
                <a:gd name="T65" fmla="*/ 105 h 187"/>
                <a:gd name="T66" fmla="*/ 69 w 116"/>
                <a:gd name="T67" fmla="*/ 103 h 187"/>
                <a:gd name="T68" fmla="*/ 74 w 116"/>
                <a:gd name="T69" fmla="*/ 100 h 187"/>
                <a:gd name="T70" fmla="*/ 78 w 116"/>
                <a:gd name="T71" fmla="*/ 95 h 187"/>
                <a:gd name="T72" fmla="*/ 82 w 116"/>
                <a:gd name="T73" fmla="*/ 82 h 187"/>
                <a:gd name="T74" fmla="*/ 84 w 116"/>
                <a:gd name="T75" fmla="*/ 73 h 187"/>
                <a:gd name="T76" fmla="*/ 85 w 116"/>
                <a:gd name="T77" fmla="*/ 64 h 187"/>
                <a:gd name="T78" fmla="*/ 82 w 116"/>
                <a:gd name="T79" fmla="*/ 46 h 187"/>
                <a:gd name="T80" fmla="*/ 81 w 116"/>
                <a:gd name="T81" fmla="*/ 40 h 187"/>
                <a:gd name="T82" fmla="*/ 78 w 116"/>
                <a:gd name="T83" fmla="*/ 34 h 187"/>
                <a:gd name="T84" fmla="*/ 69 w 116"/>
                <a:gd name="T85" fmla="*/ 27 h 187"/>
                <a:gd name="T86" fmla="*/ 63 w 116"/>
                <a:gd name="T87" fmla="*/ 24 h 187"/>
                <a:gd name="T88" fmla="*/ 57 w 116"/>
                <a:gd name="T89"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87">
                  <a:moveTo>
                    <a:pt x="62" y="131"/>
                  </a:moveTo>
                  <a:lnTo>
                    <a:pt x="62" y="131"/>
                  </a:lnTo>
                  <a:lnTo>
                    <a:pt x="51" y="129"/>
                  </a:lnTo>
                  <a:lnTo>
                    <a:pt x="42" y="126"/>
                  </a:lnTo>
                  <a:lnTo>
                    <a:pt x="42" y="126"/>
                  </a:lnTo>
                  <a:lnTo>
                    <a:pt x="35" y="122"/>
                  </a:lnTo>
                  <a:lnTo>
                    <a:pt x="29" y="117"/>
                  </a:lnTo>
                  <a:lnTo>
                    <a:pt x="29" y="117"/>
                  </a:lnTo>
                  <a:lnTo>
                    <a:pt x="29" y="117"/>
                  </a:lnTo>
                  <a:lnTo>
                    <a:pt x="29" y="125"/>
                  </a:lnTo>
                  <a:lnTo>
                    <a:pt x="29" y="125"/>
                  </a:lnTo>
                  <a:lnTo>
                    <a:pt x="29" y="135"/>
                  </a:lnTo>
                  <a:lnTo>
                    <a:pt x="29" y="187"/>
                  </a:lnTo>
                  <a:lnTo>
                    <a:pt x="0" y="187"/>
                  </a:lnTo>
                  <a:lnTo>
                    <a:pt x="0" y="3"/>
                  </a:lnTo>
                  <a:lnTo>
                    <a:pt x="26" y="3"/>
                  </a:lnTo>
                  <a:lnTo>
                    <a:pt x="28" y="17"/>
                  </a:lnTo>
                  <a:lnTo>
                    <a:pt x="28" y="17"/>
                  </a:lnTo>
                  <a:lnTo>
                    <a:pt x="28" y="17"/>
                  </a:lnTo>
                  <a:lnTo>
                    <a:pt x="34" y="11"/>
                  </a:lnTo>
                  <a:lnTo>
                    <a:pt x="42" y="5"/>
                  </a:lnTo>
                  <a:lnTo>
                    <a:pt x="42" y="5"/>
                  </a:lnTo>
                  <a:lnTo>
                    <a:pt x="51" y="0"/>
                  </a:lnTo>
                  <a:lnTo>
                    <a:pt x="63" y="0"/>
                  </a:lnTo>
                  <a:lnTo>
                    <a:pt x="63" y="0"/>
                  </a:lnTo>
                  <a:lnTo>
                    <a:pt x="72" y="0"/>
                  </a:lnTo>
                  <a:lnTo>
                    <a:pt x="82" y="3"/>
                  </a:lnTo>
                  <a:lnTo>
                    <a:pt x="82" y="3"/>
                  </a:lnTo>
                  <a:lnTo>
                    <a:pt x="91" y="8"/>
                  </a:lnTo>
                  <a:lnTo>
                    <a:pt x="100" y="15"/>
                  </a:lnTo>
                  <a:lnTo>
                    <a:pt x="100" y="15"/>
                  </a:lnTo>
                  <a:lnTo>
                    <a:pt x="106" y="24"/>
                  </a:lnTo>
                  <a:lnTo>
                    <a:pt x="112" y="34"/>
                  </a:lnTo>
                  <a:lnTo>
                    <a:pt x="112" y="34"/>
                  </a:lnTo>
                  <a:lnTo>
                    <a:pt x="115" y="48"/>
                  </a:lnTo>
                  <a:lnTo>
                    <a:pt x="116" y="62"/>
                  </a:lnTo>
                  <a:lnTo>
                    <a:pt x="116" y="62"/>
                  </a:lnTo>
                  <a:lnTo>
                    <a:pt x="115" y="79"/>
                  </a:lnTo>
                  <a:lnTo>
                    <a:pt x="112" y="94"/>
                  </a:lnTo>
                  <a:lnTo>
                    <a:pt x="112" y="94"/>
                  </a:lnTo>
                  <a:lnTo>
                    <a:pt x="106" y="104"/>
                  </a:lnTo>
                  <a:lnTo>
                    <a:pt x="99" y="114"/>
                  </a:lnTo>
                  <a:lnTo>
                    <a:pt x="99" y="114"/>
                  </a:lnTo>
                  <a:lnTo>
                    <a:pt x="90" y="122"/>
                  </a:lnTo>
                  <a:lnTo>
                    <a:pt x="81" y="126"/>
                  </a:lnTo>
                  <a:lnTo>
                    <a:pt x="81" y="126"/>
                  </a:lnTo>
                  <a:lnTo>
                    <a:pt x="71" y="129"/>
                  </a:lnTo>
                  <a:lnTo>
                    <a:pt x="62" y="131"/>
                  </a:lnTo>
                  <a:lnTo>
                    <a:pt x="62" y="131"/>
                  </a:lnTo>
                  <a:close/>
                  <a:moveTo>
                    <a:pt x="57" y="24"/>
                  </a:moveTo>
                  <a:lnTo>
                    <a:pt x="57" y="24"/>
                  </a:lnTo>
                  <a:lnTo>
                    <a:pt x="50" y="25"/>
                  </a:lnTo>
                  <a:lnTo>
                    <a:pt x="42" y="28"/>
                  </a:lnTo>
                  <a:lnTo>
                    <a:pt x="42" y="28"/>
                  </a:lnTo>
                  <a:lnTo>
                    <a:pt x="35" y="33"/>
                  </a:lnTo>
                  <a:lnTo>
                    <a:pt x="29" y="39"/>
                  </a:lnTo>
                  <a:lnTo>
                    <a:pt x="29" y="94"/>
                  </a:lnTo>
                  <a:lnTo>
                    <a:pt x="29" y="94"/>
                  </a:lnTo>
                  <a:lnTo>
                    <a:pt x="34" y="98"/>
                  </a:lnTo>
                  <a:lnTo>
                    <a:pt x="34" y="98"/>
                  </a:lnTo>
                  <a:lnTo>
                    <a:pt x="39" y="103"/>
                  </a:lnTo>
                  <a:lnTo>
                    <a:pt x="39" y="103"/>
                  </a:lnTo>
                  <a:lnTo>
                    <a:pt x="47" y="105"/>
                  </a:lnTo>
                  <a:lnTo>
                    <a:pt x="47" y="105"/>
                  </a:lnTo>
                  <a:lnTo>
                    <a:pt x="56" y="105"/>
                  </a:lnTo>
                  <a:lnTo>
                    <a:pt x="56" y="105"/>
                  </a:lnTo>
                  <a:lnTo>
                    <a:pt x="63" y="105"/>
                  </a:lnTo>
                  <a:lnTo>
                    <a:pt x="69" y="103"/>
                  </a:lnTo>
                  <a:lnTo>
                    <a:pt x="69" y="103"/>
                  </a:lnTo>
                  <a:lnTo>
                    <a:pt x="74" y="100"/>
                  </a:lnTo>
                  <a:lnTo>
                    <a:pt x="78" y="95"/>
                  </a:lnTo>
                  <a:lnTo>
                    <a:pt x="78" y="95"/>
                  </a:lnTo>
                  <a:lnTo>
                    <a:pt x="81" y="88"/>
                  </a:lnTo>
                  <a:lnTo>
                    <a:pt x="82" y="82"/>
                  </a:lnTo>
                  <a:lnTo>
                    <a:pt x="82" y="82"/>
                  </a:lnTo>
                  <a:lnTo>
                    <a:pt x="84" y="73"/>
                  </a:lnTo>
                  <a:lnTo>
                    <a:pt x="85" y="64"/>
                  </a:lnTo>
                  <a:lnTo>
                    <a:pt x="85" y="64"/>
                  </a:lnTo>
                  <a:lnTo>
                    <a:pt x="84" y="55"/>
                  </a:lnTo>
                  <a:lnTo>
                    <a:pt x="82" y="46"/>
                  </a:lnTo>
                  <a:lnTo>
                    <a:pt x="82" y="46"/>
                  </a:lnTo>
                  <a:lnTo>
                    <a:pt x="81" y="40"/>
                  </a:lnTo>
                  <a:lnTo>
                    <a:pt x="78" y="34"/>
                  </a:lnTo>
                  <a:lnTo>
                    <a:pt x="78" y="34"/>
                  </a:lnTo>
                  <a:lnTo>
                    <a:pt x="74" y="30"/>
                  </a:lnTo>
                  <a:lnTo>
                    <a:pt x="69" y="27"/>
                  </a:lnTo>
                  <a:lnTo>
                    <a:pt x="69" y="27"/>
                  </a:lnTo>
                  <a:lnTo>
                    <a:pt x="63"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 name="Freeform 31"/>
            <p:cNvSpPr>
              <a:spLocks noEditPoints="1"/>
            </p:cNvSpPr>
            <p:nvPr userDrawn="1"/>
          </p:nvSpPr>
          <p:spPr bwMode="auto">
            <a:xfrm>
              <a:off x="4530725" y="800495"/>
              <a:ext cx="60325" cy="68263"/>
            </a:xfrm>
            <a:custGeom>
              <a:avLst/>
              <a:gdLst>
                <a:gd name="T0" fmla="*/ 70 w 113"/>
                <a:gd name="T1" fmla="*/ 105 h 131"/>
                <a:gd name="T2" fmla="*/ 88 w 113"/>
                <a:gd name="T3" fmla="*/ 104 h 131"/>
                <a:gd name="T4" fmla="*/ 108 w 113"/>
                <a:gd name="T5" fmla="*/ 123 h 131"/>
                <a:gd name="T6" fmla="*/ 101 w 113"/>
                <a:gd name="T7" fmla="*/ 126 h 131"/>
                <a:gd name="T8" fmla="*/ 89 w 113"/>
                <a:gd name="T9" fmla="*/ 128 h 131"/>
                <a:gd name="T10" fmla="*/ 64 w 113"/>
                <a:gd name="T11" fmla="*/ 131 h 131"/>
                <a:gd name="T12" fmla="*/ 52 w 113"/>
                <a:gd name="T13" fmla="*/ 129 h 131"/>
                <a:gd name="T14" fmla="*/ 39 w 113"/>
                <a:gd name="T15" fmla="*/ 126 h 131"/>
                <a:gd name="T16" fmla="*/ 19 w 113"/>
                <a:gd name="T17" fmla="*/ 116 h 131"/>
                <a:gd name="T18" fmla="*/ 11 w 113"/>
                <a:gd name="T19" fmla="*/ 107 h 131"/>
                <a:gd name="T20" fmla="*/ 5 w 113"/>
                <a:gd name="T21" fmla="*/ 97 h 131"/>
                <a:gd name="T22" fmla="*/ 0 w 113"/>
                <a:gd name="T23" fmla="*/ 67 h 131"/>
                <a:gd name="T24" fmla="*/ 0 w 113"/>
                <a:gd name="T25" fmla="*/ 51 h 131"/>
                <a:gd name="T26" fmla="*/ 5 w 113"/>
                <a:gd name="T27" fmla="*/ 37 h 131"/>
                <a:gd name="T28" fmla="*/ 18 w 113"/>
                <a:gd name="T29" fmla="*/ 17 h 131"/>
                <a:gd name="T30" fmla="*/ 27 w 113"/>
                <a:gd name="T31" fmla="*/ 9 h 131"/>
                <a:gd name="T32" fmla="*/ 36 w 113"/>
                <a:gd name="T33" fmla="*/ 3 h 131"/>
                <a:gd name="T34" fmla="*/ 58 w 113"/>
                <a:gd name="T35" fmla="*/ 0 h 131"/>
                <a:gd name="T36" fmla="*/ 70 w 113"/>
                <a:gd name="T37" fmla="*/ 0 h 131"/>
                <a:gd name="T38" fmla="*/ 80 w 113"/>
                <a:gd name="T39" fmla="*/ 3 h 131"/>
                <a:gd name="T40" fmla="*/ 96 w 113"/>
                <a:gd name="T41" fmla="*/ 15 h 131"/>
                <a:gd name="T42" fmla="*/ 104 w 113"/>
                <a:gd name="T43" fmla="*/ 24 h 131"/>
                <a:gd name="T44" fmla="*/ 108 w 113"/>
                <a:gd name="T45" fmla="*/ 34 h 131"/>
                <a:gd name="T46" fmla="*/ 113 w 113"/>
                <a:gd name="T47" fmla="*/ 62 h 131"/>
                <a:gd name="T48" fmla="*/ 111 w 113"/>
                <a:gd name="T49" fmla="*/ 74 h 131"/>
                <a:gd name="T50" fmla="*/ 30 w 113"/>
                <a:gd name="T51" fmla="*/ 74 h 131"/>
                <a:gd name="T52" fmla="*/ 34 w 113"/>
                <a:gd name="T53" fmla="*/ 89 h 131"/>
                <a:gd name="T54" fmla="*/ 39 w 113"/>
                <a:gd name="T55" fmla="*/ 94 h 131"/>
                <a:gd name="T56" fmla="*/ 43 w 113"/>
                <a:gd name="T57" fmla="*/ 98 h 131"/>
                <a:gd name="T58" fmla="*/ 55 w 113"/>
                <a:gd name="T59" fmla="*/ 104 h 131"/>
                <a:gd name="T60" fmla="*/ 62 w 113"/>
                <a:gd name="T61" fmla="*/ 105 h 131"/>
                <a:gd name="T62" fmla="*/ 70 w 113"/>
                <a:gd name="T63" fmla="*/ 105 h 131"/>
                <a:gd name="T64" fmla="*/ 58 w 113"/>
                <a:gd name="T65" fmla="*/ 24 h 131"/>
                <a:gd name="T66" fmla="*/ 48 w 113"/>
                <a:gd name="T67" fmla="*/ 25 h 131"/>
                <a:gd name="T68" fmla="*/ 43 w 113"/>
                <a:gd name="T69" fmla="*/ 28 h 131"/>
                <a:gd name="T70" fmla="*/ 40 w 113"/>
                <a:gd name="T71" fmla="*/ 31 h 131"/>
                <a:gd name="T72" fmla="*/ 34 w 113"/>
                <a:gd name="T73" fmla="*/ 40 h 131"/>
                <a:gd name="T74" fmla="*/ 31 w 113"/>
                <a:gd name="T75" fmla="*/ 51 h 131"/>
                <a:gd name="T76" fmla="*/ 80 w 113"/>
                <a:gd name="T77" fmla="*/ 51 h 131"/>
                <a:gd name="T78" fmla="*/ 79 w 113"/>
                <a:gd name="T79" fmla="*/ 40 h 131"/>
                <a:gd name="T80" fmla="*/ 74 w 113"/>
                <a:gd name="T81" fmla="*/ 31 h 131"/>
                <a:gd name="T82" fmla="*/ 71 w 113"/>
                <a:gd name="T83" fmla="*/ 28 h 131"/>
                <a:gd name="T84" fmla="*/ 68 w 113"/>
                <a:gd name="T85" fmla="*/ 25 h 131"/>
                <a:gd name="T86" fmla="*/ 58 w 113"/>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31">
                  <a:moveTo>
                    <a:pt x="70" y="105"/>
                  </a:moveTo>
                  <a:lnTo>
                    <a:pt x="70" y="105"/>
                  </a:lnTo>
                  <a:lnTo>
                    <a:pt x="88" y="104"/>
                  </a:lnTo>
                  <a:lnTo>
                    <a:pt x="88" y="104"/>
                  </a:lnTo>
                  <a:lnTo>
                    <a:pt x="108" y="98"/>
                  </a:lnTo>
                  <a:lnTo>
                    <a:pt x="108" y="123"/>
                  </a:lnTo>
                  <a:lnTo>
                    <a:pt x="108" y="123"/>
                  </a:lnTo>
                  <a:lnTo>
                    <a:pt x="101" y="126"/>
                  </a:lnTo>
                  <a:lnTo>
                    <a:pt x="89" y="128"/>
                  </a:lnTo>
                  <a:lnTo>
                    <a:pt x="89" y="128"/>
                  </a:lnTo>
                  <a:lnTo>
                    <a:pt x="77" y="129"/>
                  </a:lnTo>
                  <a:lnTo>
                    <a:pt x="64" y="131"/>
                  </a:lnTo>
                  <a:lnTo>
                    <a:pt x="64" y="131"/>
                  </a:lnTo>
                  <a:lnTo>
                    <a:pt x="52" y="129"/>
                  </a:lnTo>
                  <a:lnTo>
                    <a:pt x="39" y="126"/>
                  </a:lnTo>
                  <a:lnTo>
                    <a:pt x="39" y="126"/>
                  </a:lnTo>
                  <a:lnTo>
                    <a:pt x="28" y="122"/>
                  </a:lnTo>
                  <a:lnTo>
                    <a:pt x="19" y="116"/>
                  </a:lnTo>
                  <a:lnTo>
                    <a:pt x="19" y="116"/>
                  </a:lnTo>
                  <a:lnTo>
                    <a:pt x="11" y="107"/>
                  </a:lnTo>
                  <a:lnTo>
                    <a:pt x="5" y="97"/>
                  </a:lnTo>
                  <a:lnTo>
                    <a:pt x="5" y="97"/>
                  </a:lnTo>
                  <a:lnTo>
                    <a:pt x="0" y="83"/>
                  </a:lnTo>
                  <a:lnTo>
                    <a:pt x="0" y="67"/>
                  </a:lnTo>
                  <a:lnTo>
                    <a:pt x="0" y="67"/>
                  </a:lnTo>
                  <a:lnTo>
                    <a:pt x="0" y="51"/>
                  </a:lnTo>
                  <a:lnTo>
                    <a:pt x="5" y="37"/>
                  </a:lnTo>
                  <a:lnTo>
                    <a:pt x="5" y="37"/>
                  </a:lnTo>
                  <a:lnTo>
                    <a:pt x="11" y="25"/>
                  </a:lnTo>
                  <a:lnTo>
                    <a:pt x="18" y="17"/>
                  </a:lnTo>
                  <a:lnTo>
                    <a:pt x="18" y="17"/>
                  </a:lnTo>
                  <a:lnTo>
                    <a:pt x="27" y="9"/>
                  </a:lnTo>
                  <a:lnTo>
                    <a:pt x="36" y="3"/>
                  </a:lnTo>
                  <a:lnTo>
                    <a:pt x="36" y="3"/>
                  </a:lnTo>
                  <a:lnTo>
                    <a:pt x="48" y="0"/>
                  </a:lnTo>
                  <a:lnTo>
                    <a:pt x="58" y="0"/>
                  </a:lnTo>
                  <a:lnTo>
                    <a:pt x="58" y="0"/>
                  </a:lnTo>
                  <a:lnTo>
                    <a:pt x="70" y="0"/>
                  </a:lnTo>
                  <a:lnTo>
                    <a:pt x="80" y="3"/>
                  </a:lnTo>
                  <a:lnTo>
                    <a:pt x="80" y="3"/>
                  </a:lnTo>
                  <a:lnTo>
                    <a:pt x="89" y="8"/>
                  </a:lnTo>
                  <a:lnTo>
                    <a:pt x="96" y="15"/>
                  </a:lnTo>
                  <a:lnTo>
                    <a:pt x="96" y="15"/>
                  </a:lnTo>
                  <a:lnTo>
                    <a:pt x="104" y="24"/>
                  </a:lnTo>
                  <a:lnTo>
                    <a:pt x="108" y="34"/>
                  </a:lnTo>
                  <a:lnTo>
                    <a:pt x="108" y="34"/>
                  </a:lnTo>
                  <a:lnTo>
                    <a:pt x="111" y="48"/>
                  </a:lnTo>
                  <a:lnTo>
                    <a:pt x="113" y="62"/>
                  </a:lnTo>
                  <a:lnTo>
                    <a:pt x="113" y="62"/>
                  </a:lnTo>
                  <a:lnTo>
                    <a:pt x="111" y="74"/>
                  </a:lnTo>
                  <a:lnTo>
                    <a:pt x="30" y="74"/>
                  </a:lnTo>
                  <a:lnTo>
                    <a:pt x="30" y="74"/>
                  </a:lnTo>
                  <a:lnTo>
                    <a:pt x="31" y="82"/>
                  </a:lnTo>
                  <a:lnTo>
                    <a:pt x="34" y="89"/>
                  </a:lnTo>
                  <a:lnTo>
                    <a:pt x="34" y="89"/>
                  </a:lnTo>
                  <a:lnTo>
                    <a:pt x="39" y="94"/>
                  </a:lnTo>
                  <a:lnTo>
                    <a:pt x="43" y="98"/>
                  </a:lnTo>
                  <a:lnTo>
                    <a:pt x="43" y="98"/>
                  </a:lnTo>
                  <a:lnTo>
                    <a:pt x="49" y="101"/>
                  </a:lnTo>
                  <a:lnTo>
                    <a:pt x="55" y="104"/>
                  </a:lnTo>
                  <a:lnTo>
                    <a:pt x="55" y="104"/>
                  </a:lnTo>
                  <a:lnTo>
                    <a:pt x="62" y="105"/>
                  </a:lnTo>
                  <a:lnTo>
                    <a:pt x="70" y="105"/>
                  </a:lnTo>
                  <a:lnTo>
                    <a:pt x="70" y="105"/>
                  </a:lnTo>
                  <a:close/>
                  <a:moveTo>
                    <a:pt x="58" y="24"/>
                  </a:moveTo>
                  <a:lnTo>
                    <a:pt x="58" y="24"/>
                  </a:lnTo>
                  <a:lnTo>
                    <a:pt x="52" y="24"/>
                  </a:lnTo>
                  <a:lnTo>
                    <a:pt x="48" y="25"/>
                  </a:lnTo>
                  <a:lnTo>
                    <a:pt x="48" y="25"/>
                  </a:lnTo>
                  <a:lnTo>
                    <a:pt x="43" y="28"/>
                  </a:lnTo>
                  <a:lnTo>
                    <a:pt x="40" y="31"/>
                  </a:lnTo>
                  <a:lnTo>
                    <a:pt x="40" y="31"/>
                  </a:lnTo>
                  <a:lnTo>
                    <a:pt x="37" y="36"/>
                  </a:lnTo>
                  <a:lnTo>
                    <a:pt x="34" y="40"/>
                  </a:lnTo>
                  <a:lnTo>
                    <a:pt x="34" y="40"/>
                  </a:lnTo>
                  <a:lnTo>
                    <a:pt x="31" y="51"/>
                  </a:lnTo>
                  <a:lnTo>
                    <a:pt x="80" y="51"/>
                  </a:lnTo>
                  <a:lnTo>
                    <a:pt x="80" y="51"/>
                  </a:lnTo>
                  <a:lnTo>
                    <a:pt x="79" y="40"/>
                  </a:lnTo>
                  <a:lnTo>
                    <a:pt x="79" y="40"/>
                  </a:lnTo>
                  <a:lnTo>
                    <a:pt x="77" y="36"/>
                  </a:lnTo>
                  <a:lnTo>
                    <a:pt x="74" y="31"/>
                  </a:lnTo>
                  <a:lnTo>
                    <a:pt x="74" y="31"/>
                  </a:lnTo>
                  <a:lnTo>
                    <a:pt x="71" y="28"/>
                  </a:lnTo>
                  <a:lnTo>
                    <a:pt x="68" y="25"/>
                  </a:lnTo>
                  <a:lnTo>
                    <a:pt x="68" y="25"/>
                  </a:lnTo>
                  <a:lnTo>
                    <a:pt x="62" y="24"/>
                  </a:lnTo>
                  <a:lnTo>
                    <a:pt x="58" y="24"/>
                  </a:lnTo>
                  <a:lnTo>
                    <a:pt x="58"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 name="Rectangle 32"/>
            <p:cNvSpPr>
              <a:spLocks noChangeArrowheads="1"/>
            </p:cNvSpPr>
            <p:nvPr userDrawn="1"/>
          </p:nvSpPr>
          <p:spPr bwMode="auto">
            <a:xfrm>
              <a:off x="4606925"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 name="Freeform 33"/>
            <p:cNvSpPr>
              <a:spLocks noEditPoints="1"/>
            </p:cNvSpPr>
            <p:nvPr userDrawn="1"/>
          </p:nvSpPr>
          <p:spPr bwMode="auto">
            <a:xfrm>
              <a:off x="4643437" y="768745"/>
              <a:ext cx="15875" cy="98425"/>
            </a:xfrm>
            <a:custGeom>
              <a:avLst/>
              <a:gdLst>
                <a:gd name="T0" fmla="*/ 0 w 31"/>
                <a:gd name="T1" fmla="*/ 0 h 185"/>
                <a:gd name="T2" fmla="*/ 31 w 31"/>
                <a:gd name="T3" fmla="*/ 0 h 185"/>
                <a:gd name="T4" fmla="*/ 31 w 31"/>
                <a:gd name="T5" fmla="*/ 34 h 185"/>
                <a:gd name="T6" fmla="*/ 0 w 31"/>
                <a:gd name="T7" fmla="*/ 34 h 185"/>
                <a:gd name="T8" fmla="*/ 0 w 31"/>
                <a:gd name="T9" fmla="*/ 0 h 185"/>
                <a:gd name="T10" fmla="*/ 0 w 31"/>
                <a:gd name="T11" fmla="*/ 62 h 185"/>
                <a:gd name="T12" fmla="*/ 31 w 31"/>
                <a:gd name="T13" fmla="*/ 62 h 185"/>
                <a:gd name="T14" fmla="*/ 31 w 31"/>
                <a:gd name="T15" fmla="*/ 185 h 185"/>
                <a:gd name="T16" fmla="*/ 0 w 31"/>
                <a:gd name="T17" fmla="*/ 185 h 185"/>
                <a:gd name="T18" fmla="*/ 0 w 31"/>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5">
                  <a:moveTo>
                    <a:pt x="0" y="0"/>
                  </a:moveTo>
                  <a:lnTo>
                    <a:pt x="31" y="0"/>
                  </a:lnTo>
                  <a:lnTo>
                    <a:pt x="31" y="34"/>
                  </a:lnTo>
                  <a:lnTo>
                    <a:pt x="0" y="34"/>
                  </a:lnTo>
                  <a:lnTo>
                    <a:pt x="0" y="0"/>
                  </a:lnTo>
                  <a:close/>
                  <a:moveTo>
                    <a:pt x="0" y="62"/>
                  </a:moveTo>
                  <a:lnTo>
                    <a:pt x="31" y="62"/>
                  </a:lnTo>
                  <a:lnTo>
                    <a:pt x="31" y="185"/>
                  </a:lnTo>
                  <a:lnTo>
                    <a:pt x="0" y="185"/>
                  </a:lnTo>
                  <a:lnTo>
                    <a:pt x="0"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 name="Freeform 34"/>
            <p:cNvSpPr>
              <a:spLocks noEditPoints="1"/>
            </p:cNvSpPr>
            <p:nvPr userDrawn="1"/>
          </p:nvSpPr>
          <p:spPr bwMode="auto">
            <a:xfrm>
              <a:off x="3384550" y="322657"/>
              <a:ext cx="52388" cy="377825"/>
            </a:xfrm>
            <a:custGeom>
              <a:avLst/>
              <a:gdLst>
                <a:gd name="T0" fmla="*/ 0 w 100"/>
                <a:gd name="T1" fmla="*/ 252 h 714"/>
                <a:gd name="T2" fmla="*/ 1 w 100"/>
                <a:gd name="T3" fmla="*/ 243 h 714"/>
                <a:gd name="T4" fmla="*/ 8 w 100"/>
                <a:gd name="T5" fmla="*/ 225 h 714"/>
                <a:gd name="T6" fmla="*/ 22 w 100"/>
                <a:gd name="T7" fmla="*/ 210 h 714"/>
                <a:gd name="T8" fmla="*/ 40 w 100"/>
                <a:gd name="T9" fmla="*/ 203 h 714"/>
                <a:gd name="T10" fmla="*/ 50 w 100"/>
                <a:gd name="T11" fmla="*/ 203 h 714"/>
                <a:gd name="T12" fmla="*/ 71 w 100"/>
                <a:gd name="T13" fmla="*/ 206 h 714"/>
                <a:gd name="T14" fmla="*/ 85 w 100"/>
                <a:gd name="T15" fmla="*/ 218 h 714"/>
                <a:gd name="T16" fmla="*/ 97 w 100"/>
                <a:gd name="T17" fmla="*/ 232 h 714"/>
                <a:gd name="T18" fmla="*/ 100 w 100"/>
                <a:gd name="T19" fmla="*/ 252 h 714"/>
                <a:gd name="T20" fmla="*/ 100 w 100"/>
                <a:gd name="T21" fmla="*/ 664 h 714"/>
                <a:gd name="T22" fmla="*/ 97 w 100"/>
                <a:gd name="T23" fmla="*/ 683 h 714"/>
                <a:gd name="T24" fmla="*/ 85 w 100"/>
                <a:gd name="T25" fmla="*/ 700 h 714"/>
                <a:gd name="T26" fmla="*/ 71 w 100"/>
                <a:gd name="T27" fmla="*/ 710 h 714"/>
                <a:gd name="T28" fmla="*/ 50 w 100"/>
                <a:gd name="T29" fmla="*/ 714 h 714"/>
                <a:gd name="T30" fmla="*/ 40 w 100"/>
                <a:gd name="T31" fmla="*/ 713 h 714"/>
                <a:gd name="T32" fmla="*/ 22 w 100"/>
                <a:gd name="T33" fmla="*/ 705 h 714"/>
                <a:gd name="T34" fmla="*/ 8 w 100"/>
                <a:gd name="T35" fmla="*/ 692 h 714"/>
                <a:gd name="T36" fmla="*/ 1 w 100"/>
                <a:gd name="T37" fmla="*/ 674 h 714"/>
                <a:gd name="T38" fmla="*/ 14 w 100"/>
                <a:gd name="T39" fmla="*/ 86 h 714"/>
                <a:gd name="T40" fmla="*/ 8 w 100"/>
                <a:gd name="T41" fmla="*/ 78 h 714"/>
                <a:gd name="T42" fmla="*/ 1 w 100"/>
                <a:gd name="T43" fmla="*/ 60 h 714"/>
                <a:gd name="T44" fmla="*/ 0 w 100"/>
                <a:gd name="T45" fmla="*/ 50 h 714"/>
                <a:gd name="T46" fmla="*/ 4 w 100"/>
                <a:gd name="T47" fmla="*/ 31 h 714"/>
                <a:gd name="T48" fmla="*/ 14 w 100"/>
                <a:gd name="T49" fmla="*/ 14 h 714"/>
                <a:gd name="T50" fmla="*/ 23 w 100"/>
                <a:gd name="T51" fmla="*/ 8 h 714"/>
                <a:gd name="T52" fmla="*/ 41 w 100"/>
                <a:gd name="T53" fmla="*/ 0 h 714"/>
                <a:gd name="T54" fmla="*/ 50 w 100"/>
                <a:gd name="T55" fmla="*/ 0 h 714"/>
                <a:gd name="T56" fmla="*/ 71 w 100"/>
                <a:gd name="T57" fmla="*/ 4 h 714"/>
                <a:gd name="T58" fmla="*/ 87 w 100"/>
                <a:gd name="T59" fmla="*/ 14 h 714"/>
                <a:gd name="T60" fmla="*/ 93 w 100"/>
                <a:gd name="T61" fmla="*/ 22 h 714"/>
                <a:gd name="T62" fmla="*/ 100 w 100"/>
                <a:gd name="T63" fmla="*/ 40 h 714"/>
                <a:gd name="T64" fmla="*/ 100 w 100"/>
                <a:gd name="T65" fmla="*/ 50 h 714"/>
                <a:gd name="T66" fmla="*/ 97 w 100"/>
                <a:gd name="T67" fmla="*/ 69 h 714"/>
                <a:gd name="T68" fmla="*/ 87 w 100"/>
                <a:gd name="T69" fmla="*/ 86 h 714"/>
                <a:gd name="T70" fmla="*/ 78 w 100"/>
                <a:gd name="T71" fmla="*/ 92 h 714"/>
                <a:gd name="T72" fmla="*/ 60 w 100"/>
                <a:gd name="T73" fmla="*/ 99 h 714"/>
                <a:gd name="T74" fmla="*/ 50 w 100"/>
                <a:gd name="T75" fmla="*/ 100 h 714"/>
                <a:gd name="T76" fmla="*/ 31 w 100"/>
                <a:gd name="T77" fmla="*/ 96 h 714"/>
                <a:gd name="T78" fmla="*/ 14 w 100"/>
                <a:gd name="T79" fmla="*/ 8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714">
                  <a:moveTo>
                    <a:pt x="0" y="664"/>
                  </a:moveTo>
                  <a:lnTo>
                    <a:pt x="0" y="252"/>
                  </a:lnTo>
                  <a:lnTo>
                    <a:pt x="0" y="252"/>
                  </a:lnTo>
                  <a:lnTo>
                    <a:pt x="1" y="243"/>
                  </a:lnTo>
                  <a:lnTo>
                    <a:pt x="4" y="232"/>
                  </a:lnTo>
                  <a:lnTo>
                    <a:pt x="8" y="225"/>
                  </a:lnTo>
                  <a:lnTo>
                    <a:pt x="14" y="218"/>
                  </a:lnTo>
                  <a:lnTo>
                    <a:pt x="22" y="210"/>
                  </a:lnTo>
                  <a:lnTo>
                    <a:pt x="31" y="206"/>
                  </a:lnTo>
                  <a:lnTo>
                    <a:pt x="40" y="203"/>
                  </a:lnTo>
                  <a:lnTo>
                    <a:pt x="50" y="203"/>
                  </a:lnTo>
                  <a:lnTo>
                    <a:pt x="50" y="203"/>
                  </a:lnTo>
                  <a:lnTo>
                    <a:pt x="60" y="203"/>
                  </a:lnTo>
                  <a:lnTo>
                    <a:pt x="71" y="206"/>
                  </a:lnTo>
                  <a:lnTo>
                    <a:pt x="78" y="210"/>
                  </a:lnTo>
                  <a:lnTo>
                    <a:pt x="85" y="218"/>
                  </a:lnTo>
                  <a:lnTo>
                    <a:pt x="91" y="225"/>
                  </a:lnTo>
                  <a:lnTo>
                    <a:pt x="97" y="232"/>
                  </a:lnTo>
                  <a:lnTo>
                    <a:pt x="100" y="243"/>
                  </a:lnTo>
                  <a:lnTo>
                    <a:pt x="100" y="252"/>
                  </a:lnTo>
                  <a:lnTo>
                    <a:pt x="100" y="664"/>
                  </a:lnTo>
                  <a:lnTo>
                    <a:pt x="100" y="664"/>
                  </a:lnTo>
                  <a:lnTo>
                    <a:pt x="100" y="674"/>
                  </a:lnTo>
                  <a:lnTo>
                    <a:pt x="97" y="683"/>
                  </a:lnTo>
                  <a:lnTo>
                    <a:pt x="91" y="692"/>
                  </a:lnTo>
                  <a:lnTo>
                    <a:pt x="85" y="700"/>
                  </a:lnTo>
                  <a:lnTo>
                    <a:pt x="78" y="705"/>
                  </a:lnTo>
                  <a:lnTo>
                    <a:pt x="71" y="710"/>
                  </a:lnTo>
                  <a:lnTo>
                    <a:pt x="60" y="713"/>
                  </a:lnTo>
                  <a:lnTo>
                    <a:pt x="50" y="714"/>
                  </a:lnTo>
                  <a:lnTo>
                    <a:pt x="50" y="714"/>
                  </a:lnTo>
                  <a:lnTo>
                    <a:pt x="40" y="713"/>
                  </a:lnTo>
                  <a:lnTo>
                    <a:pt x="31" y="710"/>
                  </a:lnTo>
                  <a:lnTo>
                    <a:pt x="22" y="705"/>
                  </a:lnTo>
                  <a:lnTo>
                    <a:pt x="14" y="700"/>
                  </a:lnTo>
                  <a:lnTo>
                    <a:pt x="8" y="692"/>
                  </a:lnTo>
                  <a:lnTo>
                    <a:pt x="4" y="683"/>
                  </a:lnTo>
                  <a:lnTo>
                    <a:pt x="1" y="674"/>
                  </a:lnTo>
                  <a:lnTo>
                    <a:pt x="0" y="664"/>
                  </a:lnTo>
                  <a:close/>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 name="Freeform 35"/>
            <p:cNvSpPr>
              <a:spLocks/>
            </p:cNvSpPr>
            <p:nvPr userDrawn="1"/>
          </p:nvSpPr>
          <p:spPr bwMode="auto">
            <a:xfrm>
              <a:off x="3384550" y="430607"/>
              <a:ext cx="52388" cy="269875"/>
            </a:xfrm>
            <a:custGeom>
              <a:avLst/>
              <a:gdLst>
                <a:gd name="T0" fmla="*/ 0 w 100"/>
                <a:gd name="T1" fmla="*/ 461 h 511"/>
                <a:gd name="T2" fmla="*/ 0 w 100"/>
                <a:gd name="T3" fmla="*/ 49 h 511"/>
                <a:gd name="T4" fmla="*/ 0 w 100"/>
                <a:gd name="T5" fmla="*/ 49 h 511"/>
                <a:gd name="T6" fmla="*/ 1 w 100"/>
                <a:gd name="T7" fmla="*/ 40 h 511"/>
                <a:gd name="T8" fmla="*/ 4 w 100"/>
                <a:gd name="T9" fmla="*/ 29 h 511"/>
                <a:gd name="T10" fmla="*/ 8 w 100"/>
                <a:gd name="T11" fmla="*/ 22 h 511"/>
                <a:gd name="T12" fmla="*/ 14 w 100"/>
                <a:gd name="T13" fmla="*/ 15 h 511"/>
                <a:gd name="T14" fmla="*/ 22 w 100"/>
                <a:gd name="T15" fmla="*/ 7 h 511"/>
                <a:gd name="T16" fmla="*/ 31 w 100"/>
                <a:gd name="T17" fmla="*/ 3 h 511"/>
                <a:gd name="T18" fmla="*/ 40 w 100"/>
                <a:gd name="T19" fmla="*/ 0 h 511"/>
                <a:gd name="T20" fmla="*/ 50 w 100"/>
                <a:gd name="T21" fmla="*/ 0 h 511"/>
                <a:gd name="T22" fmla="*/ 50 w 100"/>
                <a:gd name="T23" fmla="*/ 0 h 511"/>
                <a:gd name="T24" fmla="*/ 60 w 100"/>
                <a:gd name="T25" fmla="*/ 0 h 511"/>
                <a:gd name="T26" fmla="*/ 71 w 100"/>
                <a:gd name="T27" fmla="*/ 3 h 511"/>
                <a:gd name="T28" fmla="*/ 78 w 100"/>
                <a:gd name="T29" fmla="*/ 7 h 511"/>
                <a:gd name="T30" fmla="*/ 85 w 100"/>
                <a:gd name="T31" fmla="*/ 15 h 511"/>
                <a:gd name="T32" fmla="*/ 91 w 100"/>
                <a:gd name="T33" fmla="*/ 22 h 511"/>
                <a:gd name="T34" fmla="*/ 97 w 100"/>
                <a:gd name="T35" fmla="*/ 29 h 511"/>
                <a:gd name="T36" fmla="*/ 100 w 100"/>
                <a:gd name="T37" fmla="*/ 40 h 511"/>
                <a:gd name="T38" fmla="*/ 100 w 100"/>
                <a:gd name="T39" fmla="*/ 49 h 511"/>
                <a:gd name="T40" fmla="*/ 100 w 100"/>
                <a:gd name="T41" fmla="*/ 461 h 511"/>
                <a:gd name="T42" fmla="*/ 100 w 100"/>
                <a:gd name="T43" fmla="*/ 461 h 511"/>
                <a:gd name="T44" fmla="*/ 100 w 100"/>
                <a:gd name="T45" fmla="*/ 471 h 511"/>
                <a:gd name="T46" fmla="*/ 97 w 100"/>
                <a:gd name="T47" fmla="*/ 480 h 511"/>
                <a:gd name="T48" fmla="*/ 91 w 100"/>
                <a:gd name="T49" fmla="*/ 489 h 511"/>
                <a:gd name="T50" fmla="*/ 85 w 100"/>
                <a:gd name="T51" fmla="*/ 497 h 511"/>
                <a:gd name="T52" fmla="*/ 78 w 100"/>
                <a:gd name="T53" fmla="*/ 502 h 511"/>
                <a:gd name="T54" fmla="*/ 71 w 100"/>
                <a:gd name="T55" fmla="*/ 507 h 511"/>
                <a:gd name="T56" fmla="*/ 60 w 100"/>
                <a:gd name="T57" fmla="*/ 510 h 511"/>
                <a:gd name="T58" fmla="*/ 50 w 100"/>
                <a:gd name="T59" fmla="*/ 511 h 511"/>
                <a:gd name="T60" fmla="*/ 50 w 100"/>
                <a:gd name="T61" fmla="*/ 511 h 511"/>
                <a:gd name="T62" fmla="*/ 40 w 100"/>
                <a:gd name="T63" fmla="*/ 510 h 511"/>
                <a:gd name="T64" fmla="*/ 31 w 100"/>
                <a:gd name="T65" fmla="*/ 507 h 511"/>
                <a:gd name="T66" fmla="*/ 22 w 100"/>
                <a:gd name="T67" fmla="*/ 502 h 511"/>
                <a:gd name="T68" fmla="*/ 14 w 100"/>
                <a:gd name="T69" fmla="*/ 497 h 511"/>
                <a:gd name="T70" fmla="*/ 8 w 100"/>
                <a:gd name="T71" fmla="*/ 489 h 511"/>
                <a:gd name="T72" fmla="*/ 4 w 100"/>
                <a:gd name="T73" fmla="*/ 480 h 511"/>
                <a:gd name="T74" fmla="*/ 1 w 100"/>
                <a:gd name="T75" fmla="*/ 471 h 511"/>
                <a:gd name="T76" fmla="*/ 0 w 100"/>
                <a:gd name="T77" fmla="*/ 46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511">
                  <a:moveTo>
                    <a:pt x="0" y="461"/>
                  </a:moveTo>
                  <a:lnTo>
                    <a:pt x="0" y="49"/>
                  </a:lnTo>
                  <a:lnTo>
                    <a:pt x="0" y="49"/>
                  </a:lnTo>
                  <a:lnTo>
                    <a:pt x="1" y="40"/>
                  </a:lnTo>
                  <a:lnTo>
                    <a:pt x="4" y="29"/>
                  </a:lnTo>
                  <a:lnTo>
                    <a:pt x="8" y="22"/>
                  </a:lnTo>
                  <a:lnTo>
                    <a:pt x="14" y="15"/>
                  </a:lnTo>
                  <a:lnTo>
                    <a:pt x="22" y="7"/>
                  </a:lnTo>
                  <a:lnTo>
                    <a:pt x="31" y="3"/>
                  </a:lnTo>
                  <a:lnTo>
                    <a:pt x="40" y="0"/>
                  </a:lnTo>
                  <a:lnTo>
                    <a:pt x="50" y="0"/>
                  </a:lnTo>
                  <a:lnTo>
                    <a:pt x="50" y="0"/>
                  </a:lnTo>
                  <a:lnTo>
                    <a:pt x="60" y="0"/>
                  </a:lnTo>
                  <a:lnTo>
                    <a:pt x="71" y="3"/>
                  </a:lnTo>
                  <a:lnTo>
                    <a:pt x="78" y="7"/>
                  </a:lnTo>
                  <a:lnTo>
                    <a:pt x="85" y="15"/>
                  </a:lnTo>
                  <a:lnTo>
                    <a:pt x="91" y="22"/>
                  </a:lnTo>
                  <a:lnTo>
                    <a:pt x="97" y="29"/>
                  </a:lnTo>
                  <a:lnTo>
                    <a:pt x="100" y="40"/>
                  </a:lnTo>
                  <a:lnTo>
                    <a:pt x="100" y="49"/>
                  </a:lnTo>
                  <a:lnTo>
                    <a:pt x="100" y="461"/>
                  </a:lnTo>
                  <a:lnTo>
                    <a:pt x="100" y="461"/>
                  </a:lnTo>
                  <a:lnTo>
                    <a:pt x="100" y="471"/>
                  </a:lnTo>
                  <a:lnTo>
                    <a:pt x="97" y="480"/>
                  </a:lnTo>
                  <a:lnTo>
                    <a:pt x="91" y="489"/>
                  </a:lnTo>
                  <a:lnTo>
                    <a:pt x="85" y="497"/>
                  </a:lnTo>
                  <a:lnTo>
                    <a:pt x="78" y="502"/>
                  </a:lnTo>
                  <a:lnTo>
                    <a:pt x="71" y="507"/>
                  </a:lnTo>
                  <a:lnTo>
                    <a:pt x="60" y="510"/>
                  </a:lnTo>
                  <a:lnTo>
                    <a:pt x="50" y="511"/>
                  </a:lnTo>
                  <a:lnTo>
                    <a:pt x="50" y="511"/>
                  </a:lnTo>
                  <a:lnTo>
                    <a:pt x="40" y="510"/>
                  </a:lnTo>
                  <a:lnTo>
                    <a:pt x="31" y="507"/>
                  </a:lnTo>
                  <a:lnTo>
                    <a:pt x="22" y="502"/>
                  </a:lnTo>
                  <a:lnTo>
                    <a:pt x="14" y="497"/>
                  </a:lnTo>
                  <a:lnTo>
                    <a:pt x="8" y="489"/>
                  </a:lnTo>
                  <a:lnTo>
                    <a:pt x="4" y="480"/>
                  </a:lnTo>
                  <a:lnTo>
                    <a:pt x="1" y="471"/>
                  </a:lnTo>
                  <a:lnTo>
                    <a:pt x="0" y="4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0" name="Freeform 36"/>
            <p:cNvSpPr>
              <a:spLocks/>
            </p:cNvSpPr>
            <p:nvPr userDrawn="1"/>
          </p:nvSpPr>
          <p:spPr bwMode="auto">
            <a:xfrm>
              <a:off x="3384550" y="322657"/>
              <a:ext cx="52388" cy="53975"/>
            </a:xfrm>
            <a:custGeom>
              <a:avLst/>
              <a:gdLst>
                <a:gd name="T0" fmla="*/ 14 w 100"/>
                <a:gd name="T1" fmla="*/ 86 h 100"/>
                <a:gd name="T2" fmla="*/ 14 w 100"/>
                <a:gd name="T3" fmla="*/ 86 h 100"/>
                <a:gd name="T4" fmla="*/ 8 w 100"/>
                <a:gd name="T5" fmla="*/ 78 h 100"/>
                <a:gd name="T6" fmla="*/ 4 w 100"/>
                <a:gd name="T7" fmla="*/ 69 h 100"/>
                <a:gd name="T8" fmla="*/ 1 w 100"/>
                <a:gd name="T9" fmla="*/ 60 h 100"/>
                <a:gd name="T10" fmla="*/ 0 w 100"/>
                <a:gd name="T11" fmla="*/ 50 h 100"/>
                <a:gd name="T12" fmla="*/ 0 w 100"/>
                <a:gd name="T13" fmla="*/ 50 h 100"/>
                <a:gd name="T14" fmla="*/ 1 w 100"/>
                <a:gd name="T15" fmla="*/ 40 h 100"/>
                <a:gd name="T16" fmla="*/ 4 w 100"/>
                <a:gd name="T17" fmla="*/ 31 h 100"/>
                <a:gd name="T18" fmla="*/ 8 w 100"/>
                <a:gd name="T19" fmla="*/ 22 h 100"/>
                <a:gd name="T20" fmla="*/ 14 w 100"/>
                <a:gd name="T21" fmla="*/ 14 h 100"/>
                <a:gd name="T22" fmla="*/ 14 w 100"/>
                <a:gd name="T23" fmla="*/ 14 h 100"/>
                <a:gd name="T24" fmla="*/ 23 w 100"/>
                <a:gd name="T25" fmla="*/ 8 h 100"/>
                <a:gd name="T26" fmla="*/ 31 w 100"/>
                <a:gd name="T27" fmla="*/ 4 h 100"/>
                <a:gd name="T28" fmla="*/ 41 w 100"/>
                <a:gd name="T29" fmla="*/ 0 h 100"/>
                <a:gd name="T30" fmla="*/ 50 w 100"/>
                <a:gd name="T31" fmla="*/ 0 h 100"/>
                <a:gd name="T32" fmla="*/ 50 w 100"/>
                <a:gd name="T33" fmla="*/ 0 h 100"/>
                <a:gd name="T34" fmla="*/ 60 w 100"/>
                <a:gd name="T35" fmla="*/ 0 h 100"/>
                <a:gd name="T36" fmla="*/ 71 w 100"/>
                <a:gd name="T37" fmla="*/ 4 h 100"/>
                <a:gd name="T38" fmla="*/ 78 w 100"/>
                <a:gd name="T39" fmla="*/ 8 h 100"/>
                <a:gd name="T40" fmla="*/ 87 w 100"/>
                <a:gd name="T41" fmla="*/ 14 h 100"/>
                <a:gd name="T42" fmla="*/ 87 w 100"/>
                <a:gd name="T43" fmla="*/ 14 h 100"/>
                <a:gd name="T44" fmla="*/ 93 w 100"/>
                <a:gd name="T45" fmla="*/ 22 h 100"/>
                <a:gd name="T46" fmla="*/ 97 w 100"/>
                <a:gd name="T47" fmla="*/ 31 h 100"/>
                <a:gd name="T48" fmla="*/ 100 w 100"/>
                <a:gd name="T49" fmla="*/ 40 h 100"/>
                <a:gd name="T50" fmla="*/ 100 w 100"/>
                <a:gd name="T51" fmla="*/ 50 h 100"/>
                <a:gd name="T52" fmla="*/ 100 w 100"/>
                <a:gd name="T53" fmla="*/ 50 h 100"/>
                <a:gd name="T54" fmla="*/ 100 w 100"/>
                <a:gd name="T55" fmla="*/ 60 h 100"/>
                <a:gd name="T56" fmla="*/ 97 w 100"/>
                <a:gd name="T57" fmla="*/ 69 h 100"/>
                <a:gd name="T58" fmla="*/ 93 w 100"/>
                <a:gd name="T59" fmla="*/ 78 h 100"/>
                <a:gd name="T60" fmla="*/ 87 w 100"/>
                <a:gd name="T61" fmla="*/ 86 h 100"/>
                <a:gd name="T62" fmla="*/ 87 w 100"/>
                <a:gd name="T63" fmla="*/ 86 h 100"/>
                <a:gd name="T64" fmla="*/ 78 w 100"/>
                <a:gd name="T65" fmla="*/ 92 h 100"/>
                <a:gd name="T66" fmla="*/ 71 w 100"/>
                <a:gd name="T67" fmla="*/ 96 h 100"/>
                <a:gd name="T68" fmla="*/ 60 w 100"/>
                <a:gd name="T69" fmla="*/ 99 h 100"/>
                <a:gd name="T70" fmla="*/ 50 w 100"/>
                <a:gd name="T71" fmla="*/ 100 h 100"/>
                <a:gd name="T72" fmla="*/ 50 w 100"/>
                <a:gd name="T73" fmla="*/ 100 h 100"/>
                <a:gd name="T74" fmla="*/ 41 w 100"/>
                <a:gd name="T75" fmla="*/ 99 h 100"/>
                <a:gd name="T76" fmla="*/ 31 w 100"/>
                <a:gd name="T77" fmla="*/ 96 h 100"/>
                <a:gd name="T78" fmla="*/ 23 w 100"/>
                <a:gd name="T79" fmla="*/ 92 h 100"/>
                <a:gd name="T80" fmla="*/ 14 w 100"/>
                <a:gd name="T8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100">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1" name="Freeform 37"/>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2" name="Freeform 38"/>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3" name="Freeform 39"/>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4" name="Freeform 40"/>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5" name="Freeform 41"/>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6" name="Freeform 42"/>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7" name="Freeform 43"/>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8" name="Freeform 44"/>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9" name="Freeform 45"/>
            <p:cNvSpPr>
              <a:spLocks noEditPoints="1"/>
            </p:cNvSpPr>
            <p:nvPr userDrawn="1"/>
          </p:nvSpPr>
          <p:spPr bwMode="auto">
            <a:xfrm>
              <a:off x="4389437" y="430607"/>
              <a:ext cx="268288" cy="269875"/>
            </a:xfrm>
            <a:custGeom>
              <a:avLst/>
              <a:gdLst>
                <a:gd name="T0" fmla="*/ 407 w 508"/>
                <a:gd name="T1" fmla="*/ 243 h 510"/>
                <a:gd name="T2" fmla="*/ 397 w 508"/>
                <a:gd name="T3" fmla="*/ 197 h 510"/>
                <a:gd name="T4" fmla="*/ 375 w 508"/>
                <a:gd name="T5" fmla="*/ 158 h 510"/>
                <a:gd name="T6" fmla="*/ 344 w 508"/>
                <a:gd name="T7" fmla="*/ 127 h 510"/>
                <a:gd name="T8" fmla="*/ 304 w 508"/>
                <a:gd name="T9" fmla="*/ 108 h 510"/>
                <a:gd name="T10" fmla="*/ 258 w 508"/>
                <a:gd name="T11" fmla="*/ 101 h 510"/>
                <a:gd name="T12" fmla="*/ 227 w 508"/>
                <a:gd name="T13" fmla="*/ 104 h 510"/>
                <a:gd name="T14" fmla="*/ 184 w 508"/>
                <a:gd name="T15" fmla="*/ 120 h 510"/>
                <a:gd name="T16" fmla="*/ 147 w 508"/>
                <a:gd name="T17" fmla="*/ 147 h 510"/>
                <a:gd name="T18" fmla="*/ 119 w 508"/>
                <a:gd name="T19" fmla="*/ 184 h 510"/>
                <a:gd name="T20" fmla="*/ 104 w 508"/>
                <a:gd name="T21" fmla="*/ 227 h 510"/>
                <a:gd name="T22" fmla="*/ 99 w 508"/>
                <a:gd name="T23" fmla="*/ 258 h 510"/>
                <a:gd name="T24" fmla="*/ 107 w 508"/>
                <a:gd name="T25" fmla="*/ 304 h 510"/>
                <a:gd name="T26" fmla="*/ 128 w 508"/>
                <a:gd name="T27" fmla="*/ 344 h 510"/>
                <a:gd name="T28" fmla="*/ 159 w 508"/>
                <a:gd name="T29" fmla="*/ 376 h 510"/>
                <a:gd name="T30" fmla="*/ 197 w 508"/>
                <a:gd name="T31" fmla="*/ 399 h 510"/>
                <a:gd name="T32" fmla="*/ 242 w 508"/>
                <a:gd name="T33" fmla="*/ 409 h 510"/>
                <a:gd name="T34" fmla="*/ 274 w 508"/>
                <a:gd name="T35" fmla="*/ 409 h 510"/>
                <a:gd name="T36" fmla="*/ 317 w 508"/>
                <a:gd name="T37" fmla="*/ 399 h 510"/>
                <a:gd name="T38" fmla="*/ 354 w 508"/>
                <a:gd name="T39" fmla="*/ 376 h 510"/>
                <a:gd name="T40" fmla="*/ 384 w 508"/>
                <a:gd name="T41" fmla="*/ 344 h 510"/>
                <a:gd name="T42" fmla="*/ 401 w 508"/>
                <a:gd name="T43" fmla="*/ 304 h 510"/>
                <a:gd name="T44" fmla="*/ 409 w 508"/>
                <a:gd name="T45" fmla="*/ 258 h 510"/>
                <a:gd name="T46" fmla="*/ 508 w 508"/>
                <a:gd name="T47" fmla="*/ 458 h 510"/>
                <a:gd name="T48" fmla="*/ 501 w 508"/>
                <a:gd name="T49" fmla="*/ 488 h 510"/>
                <a:gd name="T50" fmla="*/ 478 w 508"/>
                <a:gd name="T51" fmla="*/ 505 h 510"/>
                <a:gd name="T52" fmla="*/ 458 w 508"/>
                <a:gd name="T53" fmla="*/ 510 h 510"/>
                <a:gd name="T54" fmla="*/ 433 w 508"/>
                <a:gd name="T55" fmla="*/ 501 h 510"/>
                <a:gd name="T56" fmla="*/ 413 w 508"/>
                <a:gd name="T57" fmla="*/ 479 h 510"/>
                <a:gd name="T58" fmla="*/ 409 w 508"/>
                <a:gd name="T59" fmla="*/ 458 h 510"/>
                <a:gd name="T60" fmla="*/ 357 w 508"/>
                <a:gd name="T61" fmla="*/ 491 h 510"/>
                <a:gd name="T62" fmla="*/ 299 w 508"/>
                <a:gd name="T63" fmla="*/ 507 h 510"/>
                <a:gd name="T64" fmla="*/ 258 w 508"/>
                <a:gd name="T65" fmla="*/ 510 h 510"/>
                <a:gd name="T66" fmla="*/ 181 w 508"/>
                <a:gd name="T67" fmla="*/ 498 h 510"/>
                <a:gd name="T68" fmla="*/ 113 w 508"/>
                <a:gd name="T69" fmla="*/ 468 h 510"/>
                <a:gd name="T70" fmla="*/ 58 w 508"/>
                <a:gd name="T71" fmla="*/ 421 h 510"/>
                <a:gd name="T72" fmla="*/ 19 w 508"/>
                <a:gd name="T73" fmla="*/ 359 h 510"/>
                <a:gd name="T74" fmla="*/ 2 w 508"/>
                <a:gd name="T75" fmla="*/ 284 h 510"/>
                <a:gd name="T76" fmla="*/ 2 w 508"/>
                <a:gd name="T77" fmla="*/ 233 h 510"/>
                <a:gd name="T78" fmla="*/ 19 w 508"/>
                <a:gd name="T79" fmla="*/ 157 h 510"/>
                <a:gd name="T80" fmla="*/ 58 w 508"/>
                <a:gd name="T81" fmla="*/ 93 h 510"/>
                <a:gd name="T82" fmla="*/ 113 w 508"/>
                <a:gd name="T83" fmla="*/ 44 h 510"/>
                <a:gd name="T84" fmla="*/ 181 w 508"/>
                <a:gd name="T85" fmla="*/ 12 h 510"/>
                <a:gd name="T86" fmla="*/ 258 w 508"/>
                <a:gd name="T87" fmla="*/ 0 h 510"/>
                <a:gd name="T88" fmla="*/ 310 w 508"/>
                <a:gd name="T89" fmla="*/ 6 h 510"/>
                <a:gd name="T90" fmla="*/ 379 w 508"/>
                <a:gd name="T91" fmla="*/ 31 h 510"/>
                <a:gd name="T92" fmla="*/ 437 w 508"/>
                <a:gd name="T93" fmla="*/ 75 h 510"/>
                <a:gd name="T94" fmla="*/ 480 w 508"/>
                <a:gd name="T95" fmla="*/ 135 h 510"/>
                <a:gd name="T96" fmla="*/ 504 w 508"/>
                <a:gd name="T97" fmla="*/ 20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8" h="510">
                  <a:moveTo>
                    <a:pt x="409" y="258"/>
                  </a:moveTo>
                  <a:lnTo>
                    <a:pt x="409" y="258"/>
                  </a:lnTo>
                  <a:lnTo>
                    <a:pt x="407" y="243"/>
                  </a:lnTo>
                  <a:lnTo>
                    <a:pt x="406" y="227"/>
                  </a:lnTo>
                  <a:lnTo>
                    <a:pt x="401" y="212"/>
                  </a:lnTo>
                  <a:lnTo>
                    <a:pt x="397" y="197"/>
                  </a:lnTo>
                  <a:lnTo>
                    <a:pt x="391" y="184"/>
                  </a:lnTo>
                  <a:lnTo>
                    <a:pt x="384" y="170"/>
                  </a:lnTo>
                  <a:lnTo>
                    <a:pt x="375" y="158"/>
                  </a:lnTo>
                  <a:lnTo>
                    <a:pt x="366" y="147"/>
                  </a:lnTo>
                  <a:lnTo>
                    <a:pt x="354" y="136"/>
                  </a:lnTo>
                  <a:lnTo>
                    <a:pt x="344" y="127"/>
                  </a:lnTo>
                  <a:lnTo>
                    <a:pt x="330" y="120"/>
                  </a:lnTo>
                  <a:lnTo>
                    <a:pt x="317" y="112"/>
                  </a:lnTo>
                  <a:lnTo>
                    <a:pt x="304" y="108"/>
                  </a:lnTo>
                  <a:lnTo>
                    <a:pt x="289" y="104"/>
                  </a:lnTo>
                  <a:lnTo>
                    <a:pt x="274" y="101"/>
                  </a:lnTo>
                  <a:lnTo>
                    <a:pt x="258" y="101"/>
                  </a:lnTo>
                  <a:lnTo>
                    <a:pt x="258" y="101"/>
                  </a:lnTo>
                  <a:lnTo>
                    <a:pt x="242" y="101"/>
                  </a:lnTo>
                  <a:lnTo>
                    <a:pt x="227" y="104"/>
                  </a:lnTo>
                  <a:lnTo>
                    <a:pt x="212" y="108"/>
                  </a:lnTo>
                  <a:lnTo>
                    <a:pt x="197" y="112"/>
                  </a:lnTo>
                  <a:lnTo>
                    <a:pt x="184" y="120"/>
                  </a:lnTo>
                  <a:lnTo>
                    <a:pt x="170" y="127"/>
                  </a:lnTo>
                  <a:lnTo>
                    <a:pt x="159" y="136"/>
                  </a:lnTo>
                  <a:lnTo>
                    <a:pt x="147" y="147"/>
                  </a:lnTo>
                  <a:lnTo>
                    <a:pt x="136" y="158"/>
                  </a:lnTo>
                  <a:lnTo>
                    <a:pt x="128" y="170"/>
                  </a:lnTo>
                  <a:lnTo>
                    <a:pt x="119" y="184"/>
                  </a:lnTo>
                  <a:lnTo>
                    <a:pt x="113" y="197"/>
                  </a:lnTo>
                  <a:lnTo>
                    <a:pt x="107" y="212"/>
                  </a:lnTo>
                  <a:lnTo>
                    <a:pt x="104" y="227"/>
                  </a:lnTo>
                  <a:lnTo>
                    <a:pt x="101" y="243"/>
                  </a:lnTo>
                  <a:lnTo>
                    <a:pt x="99" y="258"/>
                  </a:lnTo>
                  <a:lnTo>
                    <a:pt x="99" y="258"/>
                  </a:lnTo>
                  <a:lnTo>
                    <a:pt x="101" y="274"/>
                  </a:lnTo>
                  <a:lnTo>
                    <a:pt x="104" y="289"/>
                  </a:lnTo>
                  <a:lnTo>
                    <a:pt x="107" y="304"/>
                  </a:lnTo>
                  <a:lnTo>
                    <a:pt x="113" y="319"/>
                  </a:lnTo>
                  <a:lnTo>
                    <a:pt x="119" y="332"/>
                  </a:lnTo>
                  <a:lnTo>
                    <a:pt x="128" y="344"/>
                  </a:lnTo>
                  <a:lnTo>
                    <a:pt x="136" y="356"/>
                  </a:lnTo>
                  <a:lnTo>
                    <a:pt x="147" y="366"/>
                  </a:lnTo>
                  <a:lnTo>
                    <a:pt x="159" y="376"/>
                  </a:lnTo>
                  <a:lnTo>
                    <a:pt x="170" y="384"/>
                  </a:lnTo>
                  <a:lnTo>
                    <a:pt x="184" y="391"/>
                  </a:lnTo>
                  <a:lnTo>
                    <a:pt x="197" y="399"/>
                  </a:lnTo>
                  <a:lnTo>
                    <a:pt x="212" y="403"/>
                  </a:lnTo>
                  <a:lnTo>
                    <a:pt x="227" y="406"/>
                  </a:lnTo>
                  <a:lnTo>
                    <a:pt x="242" y="409"/>
                  </a:lnTo>
                  <a:lnTo>
                    <a:pt x="258" y="409"/>
                  </a:lnTo>
                  <a:lnTo>
                    <a:pt x="258" y="409"/>
                  </a:lnTo>
                  <a:lnTo>
                    <a:pt x="274" y="409"/>
                  </a:lnTo>
                  <a:lnTo>
                    <a:pt x="289" y="406"/>
                  </a:lnTo>
                  <a:lnTo>
                    <a:pt x="304" y="403"/>
                  </a:lnTo>
                  <a:lnTo>
                    <a:pt x="317" y="399"/>
                  </a:lnTo>
                  <a:lnTo>
                    <a:pt x="330" y="391"/>
                  </a:lnTo>
                  <a:lnTo>
                    <a:pt x="344" y="384"/>
                  </a:lnTo>
                  <a:lnTo>
                    <a:pt x="354" y="376"/>
                  </a:lnTo>
                  <a:lnTo>
                    <a:pt x="366" y="366"/>
                  </a:lnTo>
                  <a:lnTo>
                    <a:pt x="375" y="356"/>
                  </a:lnTo>
                  <a:lnTo>
                    <a:pt x="384" y="344"/>
                  </a:lnTo>
                  <a:lnTo>
                    <a:pt x="391" y="332"/>
                  </a:lnTo>
                  <a:lnTo>
                    <a:pt x="397" y="319"/>
                  </a:lnTo>
                  <a:lnTo>
                    <a:pt x="401" y="304"/>
                  </a:lnTo>
                  <a:lnTo>
                    <a:pt x="406" y="289"/>
                  </a:lnTo>
                  <a:lnTo>
                    <a:pt x="407" y="274"/>
                  </a:lnTo>
                  <a:lnTo>
                    <a:pt x="409" y="258"/>
                  </a:lnTo>
                  <a:close/>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0" name="Freeform 46"/>
            <p:cNvSpPr>
              <a:spLocks/>
            </p:cNvSpPr>
            <p:nvPr userDrawn="1"/>
          </p:nvSpPr>
          <p:spPr bwMode="auto">
            <a:xfrm>
              <a:off x="4441825" y="484582"/>
              <a:ext cx="163513" cy="161925"/>
            </a:xfrm>
            <a:custGeom>
              <a:avLst/>
              <a:gdLst>
                <a:gd name="T0" fmla="*/ 310 w 310"/>
                <a:gd name="T1" fmla="*/ 157 h 308"/>
                <a:gd name="T2" fmla="*/ 307 w 310"/>
                <a:gd name="T3" fmla="*/ 126 h 308"/>
                <a:gd name="T4" fmla="*/ 298 w 310"/>
                <a:gd name="T5" fmla="*/ 96 h 308"/>
                <a:gd name="T6" fmla="*/ 285 w 310"/>
                <a:gd name="T7" fmla="*/ 69 h 308"/>
                <a:gd name="T8" fmla="*/ 267 w 310"/>
                <a:gd name="T9" fmla="*/ 46 h 308"/>
                <a:gd name="T10" fmla="*/ 245 w 310"/>
                <a:gd name="T11" fmla="*/ 26 h 308"/>
                <a:gd name="T12" fmla="*/ 218 w 310"/>
                <a:gd name="T13" fmla="*/ 11 h 308"/>
                <a:gd name="T14" fmla="*/ 190 w 310"/>
                <a:gd name="T15" fmla="*/ 3 h 308"/>
                <a:gd name="T16" fmla="*/ 159 w 310"/>
                <a:gd name="T17" fmla="*/ 0 h 308"/>
                <a:gd name="T18" fmla="*/ 143 w 310"/>
                <a:gd name="T19" fmla="*/ 0 h 308"/>
                <a:gd name="T20" fmla="*/ 113 w 310"/>
                <a:gd name="T21" fmla="*/ 7 h 308"/>
                <a:gd name="T22" fmla="*/ 85 w 310"/>
                <a:gd name="T23" fmla="*/ 19 h 308"/>
                <a:gd name="T24" fmla="*/ 60 w 310"/>
                <a:gd name="T25" fmla="*/ 35 h 308"/>
                <a:gd name="T26" fmla="*/ 37 w 310"/>
                <a:gd name="T27" fmla="*/ 57 h 308"/>
                <a:gd name="T28" fmla="*/ 20 w 310"/>
                <a:gd name="T29" fmla="*/ 83 h 308"/>
                <a:gd name="T30" fmla="*/ 8 w 310"/>
                <a:gd name="T31" fmla="*/ 111 h 308"/>
                <a:gd name="T32" fmla="*/ 2 w 310"/>
                <a:gd name="T33" fmla="*/ 142 h 308"/>
                <a:gd name="T34" fmla="*/ 0 w 310"/>
                <a:gd name="T35" fmla="*/ 157 h 308"/>
                <a:gd name="T36" fmla="*/ 5 w 310"/>
                <a:gd name="T37" fmla="*/ 188 h 308"/>
                <a:gd name="T38" fmla="*/ 14 w 310"/>
                <a:gd name="T39" fmla="*/ 218 h 308"/>
                <a:gd name="T40" fmla="*/ 29 w 310"/>
                <a:gd name="T41" fmla="*/ 243 h 308"/>
                <a:gd name="T42" fmla="*/ 48 w 310"/>
                <a:gd name="T43" fmla="*/ 265 h 308"/>
                <a:gd name="T44" fmla="*/ 71 w 310"/>
                <a:gd name="T45" fmla="*/ 283 h 308"/>
                <a:gd name="T46" fmla="*/ 98 w 310"/>
                <a:gd name="T47" fmla="*/ 298 h 308"/>
                <a:gd name="T48" fmla="*/ 128 w 310"/>
                <a:gd name="T49" fmla="*/ 305 h 308"/>
                <a:gd name="T50" fmla="*/ 159 w 310"/>
                <a:gd name="T51" fmla="*/ 308 h 308"/>
                <a:gd name="T52" fmla="*/ 175 w 310"/>
                <a:gd name="T53" fmla="*/ 308 h 308"/>
                <a:gd name="T54" fmla="*/ 205 w 310"/>
                <a:gd name="T55" fmla="*/ 302 h 308"/>
                <a:gd name="T56" fmla="*/ 231 w 310"/>
                <a:gd name="T57" fmla="*/ 290 h 308"/>
                <a:gd name="T58" fmla="*/ 255 w 310"/>
                <a:gd name="T59" fmla="*/ 275 h 308"/>
                <a:gd name="T60" fmla="*/ 276 w 310"/>
                <a:gd name="T61" fmla="*/ 255 h 308"/>
                <a:gd name="T62" fmla="*/ 292 w 310"/>
                <a:gd name="T63" fmla="*/ 231 h 308"/>
                <a:gd name="T64" fmla="*/ 302 w 310"/>
                <a:gd name="T65" fmla="*/ 203 h 308"/>
                <a:gd name="T66" fmla="*/ 308 w 310"/>
                <a:gd name="T67" fmla="*/ 17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308">
                  <a:moveTo>
                    <a:pt x="310" y="157"/>
                  </a:moveTo>
                  <a:lnTo>
                    <a:pt x="310" y="157"/>
                  </a:lnTo>
                  <a:lnTo>
                    <a:pt x="308" y="142"/>
                  </a:lnTo>
                  <a:lnTo>
                    <a:pt x="307" y="126"/>
                  </a:lnTo>
                  <a:lnTo>
                    <a:pt x="302" y="111"/>
                  </a:lnTo>
                  <a:lnTo>
                    <a:pt x="298" y="96"/>
                  </a:lnTo>
                  <a:lnTo>
                    <a:pt x="292" y="83"/>
                  </a:lnTo>
                  <a:lnTo>
                    <a:pt x="285" y="69"/>
                  </a:lnTo>
                  <a:lnTo>
                    <a:pt x="276" y="57"/>
                  </a:lnTo>
                  <a:lnTo>
                    <a:pt x="267" y="46"/>
                  </a:lnTo>
                  <a:lnTo>
                    <a:pt x="255" y="35"/>
                  </a:lnTo>
                  <a:lnTo>
                    <a:pt x="245" y="26"/>
                  </a:lnTo>
                  <a:lnTo>
                    <a:pt x="231" y="19"/>
                  </a:lnTo>
                  <a:lnTo>
                    <a:pt x="218" y="11"/>
                  </a:lnTo>
                  <a:lnTo>
                    <a:pt x="205" y="7"/>
                  </a:lnTo>
                  <a:lnTo>
                    <a:pt x="190" y="3"/>
                  </a:lnTo>
                  <a:lnTo>
                    <a:pt x="175" y="0"/>
                  </a:lnTo>
                  <a:lnTo>
                    <a:pt x="159" y="0"/>
                  </a:lnTo>
                  <a:lnTo>
                    <a:pt x="159" y="0"/>
                  </a:lnTo>
                  <a:lnTo>
                    <a:pt x="143" y="0"/>
                  </a:lnTo>
                  <a:lnTo>
                    <a:pt x="128" y="3"/>
                  </a:lnTo>
                  <a:lnTo>
                    <a:pt x="113" y="7"/>
                  </a:lnTo>
                  <a:lnTo>
                    <a:pt x="98" y="11"/>
                  </a:lnTo>
                  <a:lnTo>
                    <a:pt x="85" y="19"/>
                  </a:lnTo>
                  <a:lnTo>
                    <a:pt x="71" y="26"/>
                  </a:lnTo>
                  <a:lnTo>
                    <a:pt x="60" y="35"/>
                  </a:lnTo>
                  <a:lnTo>
                    <a:pt x="48" y="46"/>
                  </a:lnTo>
                  <a:lnTo>
                    <a:pt x="37" y="57"/>
                  </a:lnTo>
                  <a:lnTo>
                    <a:pt x="29" y="69"/>
                  </a:lnTo>
                  <a:lnTo>
                    <a:pt x="20" y="83"/>
                  </a:lnTo>
                  <a:lnTo>
                    <a:pt x="14" y="96"/>
                  </a:lnTo>
                  <a:lnTo>
                    <a:pt x="8" y="111"/>
                  </a:lnTo>
                  <a:lnTo>
                    <a:pt x="5" y="126"/>
                  </a:lnTo>
                  <a:lnTo>
                    <a:pt x="2" y="142"/>
                  </a:lnTo>
                  <a:lnTo>
                    <a:pt x="0" y="157"/>
                  </a:lnTo>
                  <a:lnTo>
                    <a:pt x="0" y="157"/>
                  </a:lnTo>
                  <a:lnTo>
                    <a:pt x="2" y="173"/>
                  </a:lnTo>
                  <a:lnTo>
                    <a:pt x="5" y="188"/>
                  </a:lnTo>
                  <a:lnTo>
                    <a:pt x="8" y="203"/>
                  </a:lnTo>
                  <a:lnTo>
                    <a:pt x="14" y="218"/>
                  </a:lnTo>
                  <a:lnTo>
                    <a:pt x="20" y="231"/>
                  </a:lnTo>
                  <a:lnTo>
                    <a:pt x="29" y="243"/>
                  </a:lnTo>
                  <a:lnTo>
                    <a:pt x="37" y="255"/>
                  </a:lnTo>
                  <a:lnTo>
                    <a:pt x="48" y="265"/>
                  </a:lnTo>
                  <a:lnTo>
                    <a:pt x="60" y="275"/>
                  </a:lnTo>
                  <a:lnTo>
                    <a:pt x="71" y="283"/>
                  </a:lnTo>
                  <a:lnTo>
                    <a:pt x="85" y="290"/>
                  </a:lnTo>
                  <a:lnTo>
                    <a:pt x="98" y="298"/>
                  </a:lnTo>
                  <a:lnTo>
                    <a:pt x="113" y="302"/>
                  </a:lnTo>
                  <a:lnTo>
                    <a:pt x="128" y="305"/>
                  </a:lnTo>
                  <a:lnTo>
                    <a:pt x="143" y="308"/>
                  </a:lnTo>
                  <a:lnTo>
                    <a:pt x="159" y="308"/>
                  </a:lnTo>
                  <a:lnTo>
                    <a:pt x="159" y="308"/>
                  </a:lnTo>
                  <a:lnTo>
                    <a:pt x="175" y="308"/>
                  </a:lnTo>
                  <a:lnTo>
                    <a:pt x="190" y="305"/>
                  </a:lnTo>
                  <a:lnTo>
                    <a:pt x="205" y="302"/>
                  </a:lnTo>
                  <a:lnTo>
                    <a:pt x="218" y="298"/>
                  </a:lnTo>
                  <a:lnTo>
                    <a:pt x="231" y="290"/>
                  </a:lnTo>
                  <a:lnTo>
                    <a:pt x="245" y="283"/>
                  </a:lnTo>
                  <a:lnTo>
                    <a:pt x="255" y="275"/>
                  </a:lnTo>
                  <a:lnTo>
                    <a:pt x="267" y="265"/>
                  </a:lnTo>
                  <a:lnTo>
                    <a:pt x="276" y="255"/>
                  </a:lnTo>
                  <a:lnTo>
                    <a:pt x="285" y="243"/>
                  </a:lnTo>
                  <a:lnTo>
                    <a:pt x="292" y="231"/>
                  </a:lnTo>
                  <a:lnTo>
                    <a:pt x="298" y="218"/>
                  </a:lnTo>
                  <a:lnTo>
                    <a:pt x="302" y="203"/>
                  </a:lnTo>
                  <a:lnTo>
                    <a:pt x="307" y="188"/>
                  </a:lnTo>
                  <a:lnTo>
                    <a:pt x="308" y="173"/>
                  </a:lnTo>
                  <a:lnTo>
                    <a:pt x="310" y="1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1" name="Freeform 47"/>
            <p:cNvSpPr>
              <a:spLocks/>
            </p:cNvSpPr>
            <p:nvPr userDrawn="1"/>
          </p:nvSpPr>
          <p:spPr bwMode="auto">
            <a:xfrm>
              <a:off x="4389437" y="430607"/>
              <a:ext cx="268288" cy="269875"/>
            </a:xfrm>
            <a:custGeom>
              <a:avLst/>
              <a:gdLst>
                <a:gd name="T0" fmla="*/ 508 w 508"/>
                <a:gd name="T1" fmla="*/ 458 h 510"/>
                <a:gd name="T2" fmla="*/ 508 w 508"/>
                <a:gd name="T3" fmla="*/ 470 h 510"/>
                <a:gd name="T4" fmla="*/ 501 w 508"/>
                <a:gd name="T5" fmla="*/ 488 h 510"/>
                <a:gd name="T6" fmla="*/ 487 w 508"/>
                <a:gd name="T7" fmla="*/ 501 h 510"/>
                <a:gd name="T8" fmla="*/ 468 w 508"/>
                <a:gd name="T9" fmla="*/ 508 h 510"/>
                <a:gd name="T10" fmla="*/ 458 w 508"/>
                <a:gd name="T11" fmla="*/ 510 h 510"/>
                <a:gd name="T12" fmla="*/ 441 w 508"/>
                <a:gd name="T13" fmla="*/ 505 h 510"/>
                <a:gd name="T14" fmla="*/ 425 w 508"/>
                <a:gd name="T15" fmla="*/ 495 h 510"/>
                <a:gd name="T16" fmla="*/ 413 w 508"/>
                <a:gd name="T17" fmla="*/ 479 h 510"/>
                <a:gd name="T18" fmla="*/ 409 w 508"/>
                <a:gd name="T19" fmla="*/ 458 h 510"/>
                <a:gd name="T20" fmla="*/ 393 w 508"/>
                <a:gd name="T21" fmla="*/ 471 h 510"/>
                <a:gd name="T22" fmla="*/ 357 w 508"/>
                <a:gd name="T23" fmla="*/ 491 h 510"/>
                <a:gd name="T24" fmla="*/ 320 w 508"/>
                <a:gd name="T25" fmla="*/ 502 h 510"/>
                <a:gd name="T26" fmla="*/ 279 w 508"/>
                <a:gd name="T27" fmla="*/ 508 h 510"/>
                <a:gd name="T28" fmla="*/ 258 w 508"/>
                <a:gd name="T29" fmla="*/ 510 h 510"/>
                <a:gd name="T30" fmla="*/ 206 w 508"/>
                <a:gd name="T31" fmla="*/ 504 h 510"/>
                <a:gd name="T32" fmla="*/ 157 w 508"/>
                <a:gd name="T33" fmla="*/ 491 h 510"/>
                <a:gd name="T34" fmla="*/ 113 w 508"/>
                <a:gd name="T35" fmla="*/ 468 h 510"/>
                <a:gd name="T36" fmla="*/ 76 w 508"/>
                <a:gd name="T37" fmla="*/ 437 h 510"/>
                <a:gd name="T38" fmla="*/ 43 w 508"/>
                <a:gd name="T39" fmla="*/ 402 h 510"/>
                <a:gd name="T40" fmla="*/ 19 w 508"/>
                <a:gd name="T41" fmla="*/ 359 h 510"/>
                <a:gd name="T42" fmla="*/ 5 w 508"/>
                <a:gd name="T43" fmla="*/ 311 h 510"/>
                <a:gd name="T44" fmla="*/ 0 w 508"/>
                <a:gd name="T45" fmla="*/ 258 h 510"/>
                <a:gd name="T46" fmla="*/ 2 w 508"/>
                <a:gd name="T47" fmla="*/ 233 h 510"/>
                <a:gd name="T48" fmla="*/ 12 w 508"/>
                <a:gd name="T49" fmla="*/ 181 h 510"/>
                <a:gd name="T50" fmla="*/ 31 w 508"/>
                <a:gd name="T51" fmla="*/ 135 h 510"/>
                <a:gd name="T52" fmla="*/ 58 w 508"/>
                <a:gd name="T53" fmla="*/ 93 h 510"/>
                <a:gd name="T54" fmla="*/ 93 w 508"/>
                <a:gd name="T55" fmla="*/ 59 h 510"/>
                <a:gd name="T56" fmla="*/ 135 w 508"/>
                <a:gd name="T57" fmla="*/ 31 h 510"/>
                <a:gd name="T58" fmla="*/ 181 w 508"/>
                <a:gd name="T59" fmla="*/ 12 h 510"/>
                <a:gd name="T60" fmla="*/ 231 w 508"/>
                <a:gd name="T61" fmla="*/ 1 h 510"/>
                <a:gd name="T62" fmla="*/ 258 w 508"/>
                <a:gd name="T63" fmla="*/ 0 h 510"/>
                <a:gd name="T64" fmla="*/ 310 w 508"/>
                <a:gd name="T65" fmla="*/ 6 h 510"/>
                <a:gd name="T66" fmla="*/ 357 w 508"/>
                <a:gd name="T67" fmla="*/ 21 h 510"/>
                <a:gd name="T68" fmla="*/ 400 w 508"/>
                <a:gd name="T69" fmla="*/ 44 h 510"/>
                <a:gd name="T70" fmla="*/ 437 w 508"/>
                <a:gd name="T71" fmla="*/ 75 h 510"/>
                <a:gd name="T72" fmla="*/ 467 w 508"/>
                <a:gd name="T73" fmla="*/ 114 h 510"/>
                <a:gd name="T74" fmla="*/ 490 w 508"/>
                <a:gd name="T75" fmla="*/ 157 h 510"/>
                <a:gd name="T76" fmla="*/ 504 w 508"/>
                <a:gd name="T77" fmla="*/ 206 h 510"/>
                <a:gd name="T78" fmla="*/ 508 w 508"/>
                <a:gd name="T79" fmla="*/ 25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10">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2" name="Freeform 48"/>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3" name="Freeform 49"/>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4" name="Freeform 50"/>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5" name="Freeform 51"/>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86" name="Ryhmä 285"/>
          <p:cNvGrpSpPr/>
          <p:nvPr userDrawn="1"/>
        </p:nvGrpSpPr>
        <p:grpSpPr>
          <a:xfrm>
            <a:off x="5341" y="5898052"/>
            <a:ext cx="12181318" cy="576425"/>
            <a:chOff x="0" y="6365153"/>
            <a:chExt cx="13428000" cy="635402"/>
          </a:xfrm>
        </p:grpSpPr>
        <p:cxnSp>
          <p:nvCxnSpPr>
            <p:cNvPr id="287" name="Suora yhdysviiva 286"/>
            <p:cNvCxnSpPr/>
            <p:nvPr userDrawn="1"/>
          </p:nvCxnSpPr>
          <p:spPr>
            <a:xfrm>
              <a:off x="0" y="6682854"/>
              <a:ext cx="13428000" cy="0"/>
            </a:xfrm>
            <a:prstGeom prst="line">
              <a:avLst/>
            </a:prstGeom>
            <a:ln w="76200">
              <a:solidFill>
                <a:srgbClr val="B4B4B4"/>
              </a:solidFill>
              <a:prstDash val="sysDot"/>
            </a:ln>
          </p:spPr>
          <p:style>
            <a:lnRef idx="1">
              <a:schemeClr val="accent1"/>
            </a:lnRef>
            <a:fillRef idx="0">
              <a:schemeClr val="accent1"/>
            </a:fillRef>
            <a:effectRef idx="0">
              <a:schemeClr val="accent1"/>
            </a:effectRef>
            <a:fontRef idx="minor">
              <a:schemeClr val="tx1"/>
            </a:fontRef>
          </p:style>
        </p:cxnSp>
        <p:grpSp>
          <p:nvGrpSpPr>
            <p:cNvPr id="288" name="Ryhmä 287"/>
            <p:cNvGrpSpPr/>
            <p:nvPr userDrawn="1"/>
          </p:nvGrpSpPr>
          <p:grpSpPr>
            <a:xfrm>
              <a:off x="188511" y="6365153"/>
              <a:ext cx="13075794" cy="635402"/>
              <a:chOff x="188511" y="6365153"/>
              <a:chExt cx="13075794" cy="635402"/>
            </a:xfrm>
          </p:grpSpPr>
          <p:grpSp>
            <p:nvGrpSpPr>
              <p:cNvPr id="289" name="Group 8"/>
              <p:cNvGrpSpPr>
                <a:grpSpLocks noChangeAspect="1"/>
              </p:cNvGrpSpPr>
              <p:nvPr userDrawn="1"/>
            </p:nvGrpSpPr>
            <p:grpSpPr bwMode="auto">
              <a:xfrm>
                <a:off x="188511" y="6365153"/>
                <a:ext cx="676360" cy="635402"/>
                <a:chOff x="133" y="6024"/>
                <a:chExt cx="204" cy="204"/>
              </a:xfrm>
            </p:grpSpPr>
            <p:sp>
              <p:nvSpPr>
                <p:cNvPr id="355"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6"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7"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8"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0" name="Ryhmä 289"/>
              <p:cNvGrpSpPr/>
              <p:nvPr userDrawn="1"/>
            </p:nvGrpSpPr>
            <p:grpSpPr>
              <a:xfrm>
                <a:off x="1221797" y="6365153"/>
                <a:ext cx="676360" cy="635402"/>
                <a:chOff x="739957" y="9436515"/>
                <a:chExt cx="323850" cy="323850"/>
              </a:xfrm>
            </p:grpSpPr>
            <p:sp>
              <p:nvSpPr>
                <p:cNvPr id="352" name="Freeform 15"/>
                <p:cNvSpPr>
                  <a:spLocks/>
                </p:cNvSpPr>
                <p:nvPr userDrawn="1"/>
              </p:nvSpPr>
              <p:spPr bwMode="auto">
                <a:xfrm>
                  <a:off x="739957"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353" name="Freeform 17"/>
                <p:cNvSpPr>
                  <a:spLocks noEditPoints="1"/>
                </p:cNvSpPr>
                <p:nvPr userDrawn="1"/>
              </p:nvSpPr>
              <p:spPr bwMode="auto">
                <a:xfrm>
                  <a:off x="920932"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4"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1" name="Ryhmä 290"/>
              <p:cNvGrpSpPr/>
              <p:nvPr userDrawn="1"/>
            </p:nvGrpSpPr>
            <p:grpSpPr>
              <a:xfrm>
                <a:off x="2255083" y="6365153"/>
                <a:ext cx="676360" cy="635402"/>
                <a:chOff x="1263221" y="9436515"/>
                <a:chExt cx="323850" cy="323850"/>
              </a:xfrm>
            </p:grpSpPr>
            <p:sp>
              <p:nvSpPr>
                <p:cNvPr id="350" name="Freeform 24"/>
                <p:cNvSpPr>
                  <a:spLocks/>
                </p:cNvSpPr>
                <p:nvPr userDrawn="1"/>
              </p:nvSpPr>
              <p:spPr bwMode="auto">
                <a:xfrm>
                  <a:off x="1263221"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351"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2" name="Ryhmä 291"/>
              <p:cNvGrpSpPr/>
              <p:nvPr userDrawn="1"/>
            </p:nvGrpSpPr>
            <p:grpSpPr>
              <a:xfrm>
                <a:off x="3288369" y="6365153"/>
                <a:ext cx="676360" cy="635402"/>
                <a:chOff x="1786485" y="9436515"/>
                <a:chExt cx="323850" cy="323850"/>
              </a:xfrm>
            </p:grpSpPr>
            <p:sp>
              <p:nvSpPr>
                <p:cNvPr id="348" name="Freeform 30"/>
                <p:cNvSpPr>
                  <a:spLocks/>
                </p:cNvSpPr>
                <p:nvPr userDrawn="1"/>
              </p:nvSpPr>
              <p:spPr bwMode="auto">
                <a:xfrm>
                  <a:off x="1786485"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349"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3" name="Group 8"/>
              <p:cNvGrpSpPr>
                <a:grpSpLocks noChangeAspect="1"/>
              </p:cNvGrpSpPr>
              <p:nvPr userDrawn="1"/>
            </p:nvGrpSpPr>
            <p:grpSpPr bwMode="auto">
              <a:xfrm>
                <a:off x="12587945" y="6365153"/>
                <a:ext cx="676360" cy="635402"/>
                <a:chOff x="133" y="6024"/>
                <a:chExt cx="204" cy="204"/>
              </a:xfrm>
            </p:grpSpPr>
            <p:sp>
              <p:nvSpPr>
                <p:cNvPr id="344"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5"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6"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7"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4" name="Group 14"/>
              <p:cNvGrpSpPr>
                <a:grpSpLocks noChangeAspect="1"/>
              </p:cNvGrpSpPr>
              <p:nvPr userDrawn="1"/>
            </p:nvGrpSpPr>
            <p:grpSpPr bwMode="auto">
              <a:xfrm>
                <a:off x="6388227" y="6365153"/>
                <a:ext cx="676360" cy="635402"/>
                <a:chOff x="463" y="6024"/>
                <a:chExt cx="204" cy="204"/>
              </a:xfrm>
            </p:grpSpPr>
            <p:sp>
              <p:nvSpPr>
                <p:cNvPr id="337"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8"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9"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0"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1"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2"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3"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5" name="Group 23"/>
              <p:cNvGrpSpPr>
                <a:grpSpLocks noChangeAspect="1"/>
              </p:cNvGrpSpPr>
              <p:nvPr userDrawn="1"/>
            </p:nvGrpSpPr>
            <p:grpSpPr bwMode="auto">
              <a:xfrm>
                <a:off x="5354941" y="6365153"/>
                <a:ext cx="676360" cy="635402"/>
                <a:chOff x="793" y="6024"/>
                <a:chExt cx="204" cy="204"/>
              </a:xfrm>
            </p:grpSpPr>
            <p:sp>
              <p:nvSpPr>
                <p:cNvPr id="333"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4"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5"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6"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6" name="Group 23"/>
              <p:cNvGrpSpPr>
                <a:grpSpLocks noChangeAspect="1"/>
              </p:cNvGrpSpPr>
              <p:nvPr userDrawn="1"/>
            </p:nvGrpSpPr>
            <p:grpSpPr bwMode="auto">
              <a:xfrm>
                <a:off x="8454799" y="6365153"/>
                <a:ext cx="676360" cy="635402"/>
                <a:chOff x="793" y="6024"/>
                <a:chExt cx="204" cy="204"/>
              </a:xfrm>
            </p:grpSpPr>
            <p:sp>
              <p:nvSpPr>
                <p:cNvPr id="329"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0"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1"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2"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7" name="Group 29"/>
              <p:cNvGrpSpPr>
                <a:grpSpLocks noChangeAspect="1"/>
              </p:cNvGrpSpPr>
              <p:nvPr userDrawn="1"/>
            </p:nvGrpSpPr>
            <p:grpSpPr bwMode="auto">
              <a:xfrm>
                <a:off x="7421513" y="6365153"/>
                <a:ext cx="676360" cy="635402"/>
                <a:chOff x="1123" y="6024"/>
                <a:chExt cx="204" cy="204"/>
              </a:xfrm>
            </p:grpSpPr>
            <p:sp>
              <p:nvSpPr>
                <p:cNvPr id="323"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4"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5"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6"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7"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8"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8" name="Group 8"/>
              <p:cNvGrpSpPr>
                <a:grpSpLocks noChangeAspect="1"/>
              </p:cNvGrpSpPr>
              <p:nvPr userDrawn="1"/>
            </p:nvGrpSpPr>
            <p:grpSpPr bwMode="auto">
              <a:xfrm>
                <a:off x="9488085" y="6365153"/>
                <a:ext cx="676360" cy="635402"/>
                <a:chOff x="133" y="6024"/>
                <a:chExt cx="204" cy="204"/>
              </a:xfrm>
            </p:grpSpPr>
            <p:sp>
              <p:nvSpPr>
                <p:cNvPr id="319"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0"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1"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2"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9" name="Group 14"/>
              <p:cNvGrpSpPr>
                <a:grpSpLocks noChangeAspect="1"/>
              </p:cNvGrpSpPr>
              <p:nvPr userDrawn="1"/>
            </p:nvGrpSpPr>
            <p:grpSpPr bwMode="auto">
              <a:xfrm>
                <a:off x="10521371" y="6365153"/>
                <a:ext cx="676360" cy="635402"/>
                <a:chOff x="463" y="6024"/>
                <a:chExt cx="204" cy="204"/>
              </a:xfrm>
            </p:grpSpPr>
            <p:sp>
              <p:nvSpPr>
                <p:cNvPr id="312"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3"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4"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5"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6"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7"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8"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00" name="Group 29"/>
              <p:cNvGrpSpPr>
                <a:grpSpLocks noChangeAspect="1"/>
              </p:cNvGrpSpPr>
              <p:nvPr userDrawn="1"/>
            </p:nvGrpSpPr>
            <p:grpSpPr bwMode="auto">
              <a:xfrm>
                <a:off x="11554657" y="6365153"/>
                <a:ext cx="676360" cy="635402"/>
                <a:chOff x="1123" y="6024"/>
                <a:chExt cx="204" cy="204"/>
              </a:xfrm>
            </p:grpSpPr>
            <p:sp>
              <p:nvSpPr>
                <p:cNvPr id="306"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7"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8"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9"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0"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1"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01" name="Group 8"/>
              <p:cNvGrpSpPr>
                <a:grpSpLocks noChangeAspect="1"/>
              </p:cNvGrpSpPr>
              <p:nvPr userDrawn="1"/>
            </p:nvGrpSpPr>
            <p:grpSpPr bwMode="auto">
              <a:xfrm>
                <a:off x="4321655" y="6365153"/>
                <a:ext cx="676360" cy="635402"/>
                <a:chOff x="133" y="6024"/>
                <a:chExt cx="204" cy="204"/>
              </a:xfrm>
            </p:grpSpPr>
            <p:sp>
              <p:nvSpPr>
                <p:cNvPr id="302"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3"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4"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5"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grpSp>
    </p:spTree>
    <p:extLst>
      <p:ext uri="{BB962C8B-B14F-4D97-AF65-F5344CB8AC3E}">
        <p14:creationId xmlns:p14="http://schemas.microsoft.com/office/powerpoint/2010/main" val="5998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rcula_otsk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12295"/>
            <a:ext cx="9144000" cy="2387600"/>
          </a:xfrm>
        </p:spPr>
        <p:txBody>
          <a:bodyPr anchor="ctr"/>
          <a:lstStyle>
            <a:lvl1pPr algn="ctr">
              <a:defRPr sz="6000">
                <a:solidFill>
                  <a:srgbClr val="81B810"/>
                </a:solidFill>
              </a:defRPr>
            </a:lvl1pPr>
          </a:lstStyle>
          <a:p>
            <a:r>
              <a:rPr lang="fi-FI"/>
              <a:t>Muokkaa perustyyl. napsautt.</a:t>
            </a:r>
            <a:endParaRPr lang="en-US" dirty="0"/>
          </a:p>
        </p:txBody>
      </p:sp>
      <p:grpSp>
        <p:nvGrpSpPr>
          <p:cNvPr id="7" name="Ryhmä 6"/>
          <p:cNvGrpSpPr>
            <a:grpSpLocks noChangeAspect="1"/>
          </p:cNvGrpSpPr>
          <p:nvPr userDrawn="1"/>
        </p:nvGrpSpPr>
        <p:grpSpPr>
          <a:xfrm>
            <a:off x="4169196" y="685786"/>
            <a:ext cx="3853607" cy="1228350"/>
            <a:chOff x="2867481" y="261504"/>
            <a:chExt cx="1824712" cy="619125"/>
          </a:xfrm>
        </p:grpSpPr>
        <p:sp>
          <p:nvSpPr>
            <p:cNvPr id="8" name="Suorakulmio 7"/>
            <p:cNvSpPr/>
            <p:nvPr userDrawn="1"/>
          </p:nvSpPr>
          <p:spPr>
            <a:xfrm>
              <a:off x="2867481" y="450417"/>
              <a:ext cx="1824712" cy="23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33"/>
            </a:p>
          </p:txBody>
        </p:sp>
        <p:grpSp>
          <p:nvGrpSpPr>
            <p:cNvPr id="9" name="Ryhmä 8"/>
            <p:cNvGrpSpPr/>
            <p:nvPr userDrawn="1"/>
          </p:nvGrpSpPr>
          <p:grpSpPr>
            <a:xfrm>
              <a:off x="2900362" y="261504"/>
              <a:ext cx="1758950" cy="619125"/>
              <a:chOff x="2900362" y="281382"/>
              <a:chExt cx="1758950" cy="619126"/>
            </a:xfrm>
          </p:grpSpPr>
          <p:sp>
            <p:nvSpPr>
              <p:cNvPr id="10" name="AutoShape 3"/>
              <p:cNvSpPr>
                <a:spLocks noChangeAspect="1" noChangeArrowheads="1" noTextEdit="1"/>
              </p:cNvSpPr>
              <p:nvPr userDrawn="1"/>
            </p:nvSpPr>
            <p:spPr bwMode="auto">
              <a:xfrm>
                <a:off x="2900362" y="281382"/>
                <a:ext cx="17589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 name="Freeform 5"/>
              <p:cNvSpPr>
                <a:spLocks/>
              </p:cNvSpPr>
              <p:nvPr userDrawn="1"/>
            </p:nvSpPr>
            <p:spPr bwMode="auto">
              <a:xfrm>
                <a:off x="2900362" y="776682"/>
                <a:ext cx="74613" cy="90488"/>
              </a:xfrm>
              <a:custGeom>
                <a:avLst/>
                <a:gdLst>
                  <a:gd name="T0" fmla="*/ 0 w 142"/>
                  <a:gd name="T1" fmla="*/ 170 h 170"/>
                  <a:gd name="T2" fmla="*/ 0 w 142"/>
                  <a:gd name="T3" fmla="*/ 0 h 170"/>
                  <a:gd name="T4" fmla="*/ 31 w 142"/>
                  <a:gd name="T5" fmla="*/ 0 h 170"/>
                  <a:gd name="T6" fmla="*/ 31 w 142"/>
                  <a:gd name="T7" fmla="*/ 77 h 170"/>
                  <a:gd name="T8" fmla="*/ 33 w 142"/>
                  <a:gd name="T9" fmla="*/ 77 h 170"/>
                  <a:gd name="T10" fmla="*/ 96 w 142"/>
                  <a:gd name="T11" fmla="*/ 0 h 170"/>
                  <a:gd name="T12" fmla="*/ 136 w 142"/>
                  <a:gd name="T13" fmla="*/ 0 h 170"/>
                  <a:gd name="T14" fmla="*/ 64 w 142"/>
                  <a:gd name="T15" fmla="*/ 84 h 170"/>
                  <a:gd name="T16" fmla="*/ 142 w 142"/>
                  <a:gd name="T17" fmla="*/ 170 h 170"/>
                  <a:gd name="T18" fmla="*/ 101 w 142"/>
                  <a:gd name="T19" fmla="*/ 170 h 170"/>
                  <a:gd name="T20" fmla="*/ 33 w 142"/>
                  <a:gd name="T21" fmla="*/ 93 h 170"/>
                  <a:gd name="T22" fmla="*/ 31 w 142"/>
                  <a:gd name="T23" fmla="*/ 93 h 170"/>
                  <a:gd name="T24" fmla="*/ 31 w 142"/>
                  <a:gd name="T25" fmla="*/ 170 h 170"/>
                  <a:gd name="T26" fmla="*/ 0 w 142"/>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70">
                    <a:moveTo>
                      <a:pt x="0" y="170"/>
                    </a:moveTo>
                    <a:lnTo>
                      <a:pt x="0" y="0"/>
                    </a:lnTo>
                    <a:lnTo>
                      <a:pt x="31" y="0"/>
                    </a:lnTo>
                    <a:lnTo>
                      <a:pt x="31" y="77"/>
                    </a:lnTo>
                    <a:lnTo>
                      <a:pt x="33" y="77"/>
                    </a:lnTo>
                    <a:lnTo>
                      <a:pt x="96" y="0"/>
                    </a:lnTo>
                    <a:lnTo>
                      <a:pt x="136" y="0"/>
                    </a:lnTo>
                    <a:lnTo>
                      <a:pt x="64" y="84"/>
                    </a:lnTo>
                    <a:lnTo>
                      <a:pt x="142" y="170"/>
                    </a:lnTo>
                    <a:lnTo>
                      <a:pt x="101" y="170"/>
                    </a:lnTo>
                    <a:lnTo>
                      <a:pt x="33" y="93"/>
                    </a:lnTo>
                    <a:lnTo>
                      <a:pt x="31" y="93"/>
                    </a:lnTo>
                    <a:lnTo>
                      <a:pt x="31" y="170"/>
                    </a:lnTo>
                    <a:lnTo>
                      <a:pt x="0" y="17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 name="Freeform 6"/>
              <p:cNvSpPr>
                <a:spLocks noEditPoints="1"/>
              </p:cNvSpPr>
              <p:nvPr userDrawn="1"/>
            </p:nvSpPr>
            <p:spPr bwMode="auto">
              <a:xfrm>
                <a:off x="2987675"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 name="Freeform 7"/>
              <p:cNvSpPr>
                <a:spLocks noEditPoints="1"/>
              </p:cNvSpPr>
              <p:nvPr userDrawn="1"/>
            </p:nvSpPr>
            <p:spPr bwMode="auto">
              <a:xfrm>
                <a:off x="3021012" y="800495"/>
                <a:ext cx="58738" cy="68263"/>
              </a:xfrm>
              <a:custGeom>
                <a:avLst/>
                <a:gdLst>
                  <a:gd name="T0" fmla="*/ 69 w 112"/>
                  <a:gd name="T1" fmla="*/ 105 h 131"/>
                  <a:gd name="T2" fmla="*/ 87 w 112"/>
                  <a:gd name="T3" fmla="*/ 104 h 131"/>
                  <a:gd name="T4" fmla="*/ 108 w 112"/>
                  <a:gd name="T5" fmla="*/ 123 h 131"/>
                  <a:gd name="T6" fmla="*/ 100 w 112"/>
                  <a:gd name="T7" fmla="*/ 126 h 131"/>
                  <a:gd name="T8" fmla="*/ 88 w 112"/>
                  <a:gd name="T9" fmla="*/ 128 h 131"/>
                  <a:gd name="T10" fmla="*/ 63 w 112"/>
                  <a:gd name="T11" fmla="*/ 131 h 131"/>
                  <a:gd name="T12" fmla="*/ 51 w 112"/>
                  <a:gd name="T13" fmla="*/ 129 h 131"/>
                  <a:gd name="T14" fmla="*/ 38 w 112"/>
                  <a:gd name="T15" fmla="*/ 126 h 131"/>
                  <a:gd name="T16" fmla="*/ 17 w 112"/>
                  <a:gd name="T17" fmla="*/ 116 h 131"/>
                  <a:gd name="T18" fmla="*/ 10 w 112"/>
                  <a:gd name="T19" fmla="*/ 107 h 131"/>
                  <a:gd name="T20" fmla="*/ 4 w 112"/>
                  <a:gd name="T21" fmla="*/ 97 h 131"/>
                  <a:gd name="T22" fmla="*/ 0 w 112"/>
                  <a:gd name="T23" fmla="*/ 67 h 131"/>
                  <a:gd name="T24" fmla="*/ 0 w 112"/>
                  <a:gd name="T25" fmla="*/ 51 h 131"/>
                  <a:gd name="T26" fmla="*/ 4 w 112"/>
                  <a:gd name="T27" fmla="*/ 37 h 131"/>
                  <a:gd name="T28" fmla="*/ 17 w 112"/>
                  <a:gd name="T29" fmla="*/ 17 h 131"/>
                  <a:gd name="T30" fmla="*/ 26 w 112"/>
                  <a:gd name="T31" fmla="*/ 9 h 131"/>
                  <a:gd name="T32" fmla="*/ 35 w 112"/>
                  <a:gd name="T33" fmla="*/ 3 h 131"/>
                  <a:gd name="T34" fmla="*/ 57 w 112"/>
                  <a:gd name="T35" fmla="*/ 0 h 131"/>
                  <a:gd name="T36" fmla="*/ 69 w 112"/>
                  <a:gd name="T37" fmla="*/ 0 h 131"/>
                  <a:gd name="T38" fmla="*/ 79 w 112"/>
                  <a:gd name="T39" fmla="*/ 3 h 131"/>
                  <a:gd name="T40" fmla="*/ 96 w 112"/>
                  <a:gd name="T41" fmla="*/ 15 h 131"/>
                  <a:gd name="T42" fmla="*/ 103 w 112"/>
                  <a:gd name="T43" fmla="*/ 24 h 131"/>
                  <a:gd name="T44" fmla="*/ 108 w 112"/>
                  <a:gd name="T45" fmla="*/ 34 h 131"/>
                  <a:gd name="T46" fmla="*/ 112 w 112"/>
                  <a:gd name="T47" fmla="*/ 62 h 131"/>
                  <a:gd name="T48" fmla="*/ 111 w 112"/>
                  <a:gd name="T49" fmla="*/ 74 h 131"/>
                  <a:gd name="T50" fmla="*/ 29 w 112"/>
                  <a:gd name="T51" fmla="*/ 74 h 131"/>
                  <a:gd name="T52" fmla="*/ 34 w 112"/>
                  <a:gd name="T53" fmla="*/ 89 h 131"/>
                  <a:gd name="T54" fmla="*/ 38 w 112"/>
                  <a:gd name="T55" fmla="*/ 94 h 131"/>
                  <a:gd name="T56" fmla="*/ 42 w 112"/>
                  <a:gd name="T57" fmla="*/ 98 h 131"/>
                  <a:gd name="T58" fmla="*/ 54 w 112"/>
                  <a:gd name="T59" fmla="*/ 104 h 131"/>
                  <a:gd name="T60" fmla="*/ 62 w 112"/>
                  <a:gd name="T61" fmla="*/ 105 h 131"/>
                  <a:gd name="T62" fmla="*/ 69 w 112"/>
                  <a:gd name="T63" fmla="*/ 105 h 131"/>
                  <a:gd name="T64" fmla="*/ 57 w 112"/>
                  <a:gd name="T65" fmla="*/ 24 h 131"/>
                  <a:gd name="T66" fmla="*/ 47 w 112"/>
                  <a:gd name="T67" fmla="*/ 25 h 131"/>
                  <a:gd name="T68" fmla="*/ 42 w 112"/>
                  <a:gd name="T69" fmla="*/ 28 h 131"/>
                  <a:gd name="T70" fmla="*/ 40 w 112"/>
                  <a:gd name="T71" fmla="*/ 31 h 131"/>
                  <a:gd name="T72" fmla="*/ 34 w 112"/>
                  <a:gd name="T73" fmla="*/ 40 h 131"/>
                  <a:gd name="T74" fmla="*/ 31 w 112"/>
                  <a:gd name="T75" fmla="*/ 51 h 131"/>
                  <a:gd name="T76" fmla="*/ 79 w 112"/>
                  <a:gd name="T77" fmla="*/ 51 h 131"/>
                  <a:gd name="T78" fmla="*/ 78 w 112"/>
                  <a:gd name="T79" fmla="*/ 40 h 131"/>
                  <a:gd name="T80" fmla="*/ 74 w 112"/>
                  <a:gd name="T81" fmla="*/ 31 h 131"/>
                  <a:gd name="T82" fmla="*/ 71 w 112"/>
                  <a:gd name="T83" fmla="*/ 28 h 131"/>
                  <a:gd name="T84" fmla="*/ 68 w 112"/>
                  <a:gd name="T85" fmla="*/ 25 h 131"/>
                  <a:gd name="T86" fmla="*/ 57 w 112"/>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31">
                    <a:moveTo>
                      <a:pt x="69" y="105"/>
                    </a:moveTo>
                    <a:lnTo>
                      <a:pt x="69" y="105"/>
                    </a:lnTo>
                    <a:lnTo>
                      <a:pt x="87" y="104"/>
                    </a:lnTo>
                    <a:lnTo>
                      <a:pt x="87" y="104"/>
                    </a:lnTo>
                    <a:lnTo>
                      <a:pt x="108" y="98"/>
                    </a:lnTo>
                    <a:lnTo>
                      <a:pt x="108" y="123"/>
                    </a:lnTo>
                    <a:lnTo>
                      <a:pt x="108" y="123"/>
                    </a:lnTo>
                    <a:lnTo>
                      <a:pt x="100" y="126"/>
                    </a:lnTo>
                    <a:lnTo>
                      <a:pt x="88" y="128"/>
                    </a:lnTo>
                    <a:lnTo>
                      <a:pt x="88" y="128"/>
                    </a:lnTo>
                    <a:lnTo>
                      <a:pt x="77" y="129"/>
                    </a:lnTo>
                    <a:lnTo>
                      <a:pt x="63" y="131"/>
                    </a:lnTo>
                    <a:lnTo>
                      <a:pt x="63" y="131"/>
                    </a:lnTo>
                    <a:lnTo>
                      <a:pt x="51" y="129"/>
                    </a:lnTo>
                    <a:lnTo>
                      <a:pt x="38" y="126"/>
                    </a:lnTo>
                    <a:lnTo>
                      <a:pt x="38" y="126"/>
                    </a:lnTo>
                    <a:lnTo>
                      <a:pt x="28" y="122"/>
                    </a:lnTo>
                    <a:lnTo>
                      <a:pt x="17" y="116"/>
                    </a:lnTo>
                    <a:lnTo>
                      <a:pt x="17" y="116"/>
                    </a:lnTo>
                    <a:lnTo>
                      <a:pt x="10" y="107"/>
                    </a:lnTo>
                    <a:lnTo>
                      <a:pt x="4" y="97"/>
                    </a:lnTo>
                    <a:lnTo>
                      <a:pt x="4" y="97"/>
                    </a:lnTo>
                    <a:lnTo>
                      <a:pt x="0" y="83"/>
                    </a:lnTo>
                    <a:lnTo>
                      <a:pt x="0" y="67"/>
                    </a:lnTo>
                    <a:lnTo>
                      <a:pt x="0" y="67"/>
                    </a:lnTo>
                    <a:lnTo>
                      <a:pt x="0" y="51"/>
                    </a:lnTo>
                    <a:lnTo>
                      <a:pt x="4" y="37"/>
                    </a:lnTo>
                    <a:lnTo>
                      <a:pt x="4" y="37"/>
                    </a:lnTo>
                    <a:lnTo>
                      <a:pt x="10" y="25"/>
                    </a:lnTo>
                    <a:lnTo>
                      <a:pt x="17" y="17"/>
                    </a:lnTo>
                    <a:lnTo>
                      <a:pt x="17" y="17"/>
                    </a:lnTo>
                    <a:lnTo>
                      <a:pt x="26" y="9"/>
                    </a:lnTo>
                    <a:lnTo>
                      <a:pt x="35" y="3"/>
                    </a:lnTo>
                    <a:lnTo>
                      <a:pt x="35" y="3"/>
                    </a:lnTo>
                    <a:lnTo>
                      <a:pt x="47" y="0"/>
                    </a:lnTo>
                    <a:lnTo>
                      <a:pt x="57" y="0"/>
                    </a:lnTo>
                    <a:lnTo>
                      <a:pt x="57" y="0"/>
                    </a:lnTo>
                    <a:lnTo>
                      <a:pt x="69" y="0"/>
                    </a:lnTo>
                    <a:lnTo>
                      <a:pt x="79" y="3"/>
                    </a:lnTo>
                    <a:lnTo>
                      <a:pt x="79" y="3"/>
                    </a:lnTo>
                    <a:lnTo>
                      <a:pt x="88" y="8"/>
                    </a:lnTo>
                    <a:lnTo>
                      <a:pt x="96" y="15"/>
                    </a:lnTo>
                    <a:lnTo>
                      <a:pt x="96" y="15"/>
                    </a:lnTo>
                    <a:lnTo>
                      <a:pt x="103" y="24"/>
                    </a:lnTo>
                    <a:lnTo>
                      <a:pt x="108" y="34"/>
                    </a:lnTo>
                    <a:lnTo>
                      <a:pt x="108" y="34"/>
                    </a:lnTo>
                    <a:lnTo>
                      <a:pt x="111" y="48"/>
                    </a:lnTo>
                    <a:lnTo>
                      <a:pt x="112" y="62"/>
                    </a:lnTo>
                    <a:lnTo>
                      <a:pt x="112" y="62"/>
                    </a:lnTo>
                    <a:lnTo>
                      <a:pt x="111" y="74"/>
                    </a:lnTo>
                    <a:lnTo>
                      <a:pt x="29" y="74"/>
                    </a:lnTo>
                    <a:lnTo>
                      <a:pt x="29" y="74"/>
                    </a:lnTo>
                    <a:lnTo>
                      <a:pt x="31" y="82"/>
                    </a:lnTo>
                    <a:lnTo>
                      <a:pt x="34" y="89"/>
                    </a:lnTo>
                    <a:lnTo>
                      <a:pt x="34" y="89"/>
                    </a:lnTo>
                    <a:lnTo>
                      <a:pt x="38" y="94"/>
                    </a:lnTo>
                    <a:lnTo>
                      <a:pt x="42" y="98"/>
                    </a:lnTo>
                    <a:lnTo>
                      <a:pt x="42" y="98"/>
                    </a:lnTo>
                    <a:lnTo>
                      <a:pt x="48" y="101"/>
                    </a:lnTo>
                    <a:lnTo>
                      <a:pt x="54" y="104"/>
                    </a:lnTo>
                    <a:lnTo>
                      <a:pt x="54" y="104"/>
                    </a:lnTo>
                    <a:lnTo>
                      <a:pt x="62" y="105"/>
                    </a:lnTo>
                    <a:lnTo>
                      <a:pt x="69" y="105"/>
                    </a:lnTo>
                    <a:lnTo>
                      <a:pt x="69" y="105"/>
                    </a:lnTo>
                    <a:close/>
                    <a:moveTo>
                      <a:pt x="57" y="24"/>
                    </a:moveTo>
                    <a:lnTo>
                      <a:pt x="57" y="24"/>
                    </a:lnTo>
                    <a:lnTo>
                      <a:pt x="51" y="24"/>
                    </a:lnTo>
                    <a:lnTo>
                      <a:pt x="47" y="25"/>
                    </a:lnTo>
                    <a:lnTo>
                      <a:pt x="47" y="25"/>
                    </a:lnTo>
                    <a:lnTo>
                      <a:pt x="42" y="28"/>
                    </a:lnTo>
                    <a:lnTo>
                      <a:pt x="40" y="31"/>
                    </a:lnTo>
                    <a:lnTo>
                      <a:pt x="40" y="31"/>
                    </a:lnTo>
                    <a:lnTo>
                      <a:pt x="37" y="36"/>
                    </a:lnTo>
                    <a:lnTo>
                      <a:pt x="34" y="40"/>
                    </a:lnTo>
                    <a:lnTo>
                      <a:pt x="34" y="40"/>
                    </a:lnTo>
                    <a:lnTo>
                      <a:pt x="31" y="51"/>
                    </a:lnTo>
                    <a:lnTo>
                      <a:pt x="79" y="51"/>
                    </a:lnTo>
                    <a:lnTo>
                      <a:pt x="79" y="51"/>
                    </a:lnTo>
                    <a:lnTo>
                      <a:pt x="78" y="40"/>
                    </a:lnTo>
                    <a:lnTo>
                      <a:pt x="78" y="40"/>
                    </a:lnTo>
                    <a:lnTo>
                      <a:pt x="77" y="36"/>
                    </a:lnTo>
                    <a:lnTo>
                      <a:pt x="74" y="31"/>
                    </a:lnTo>
                    <a:lnTo>
                      <a:pt x="74" y="31"/>
                    </a:lnTo>
                    <a:lnTo>
                      <a:pt x="71" y="28"/>
                    </a:lnTo>
                    <a:lnTo>
                      <a:pt x="68" y="25"/>
                    </a:lnTo>
                    <a:lnTo>
                      <a:pt x="68" y="25"/>
                    </a:lnTo>
                    <a:lnTo>
                      <a:pt x="62"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 name="Freeform 8"/>
              <p:cNvSpPr>
                <a:spLocks/>
              </p:cNvSpPr>
              <p:nvPr userDrawn="1"/>
            </p:nvSpPr>
            <p:spPr bwMode="auto">
              <a:xfrm>
                <a:off x="3095625" y="800495"/>
                <a:ext cx="39688" cy="66675"/>
              </a:xfrm>
              <a:custGeom>
                <a:avLst/>
                <a:gdLst>
                  <a:gd name="T0" fmla="*/ 74 w 74"/>
                  <a:gd name="T1" fmla="*/ 27 h 126"/>
                  <a:gd name="T2" fmla="*/ 72 w 74"/>
                  <a:gd name="T3" fmla="*/ 27 h 126"/>
                  <a:gd name="T4" fmla="*/ 72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4 w 74"/>
                  <a:gd name="T33" fmla="*/ 5 h 126"/>
                  <a:gd name="T34" fmla="*/ 44 w 74"/>
                  <a:gd name="T35" fmla="*/ 5 h 126"/>
                  <a:gd name="T36" fmla="*/ 54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2" y="27"/>
                    </a:lnTo>
                    <a:lnTo>
                      <a:pt x="72"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4" y="5"/>
                    </a:lnTo>
                    <a:lnTo>
                      <a:pt x="44" y="5"/>
                    </a:lnTo>
                    <a:lnTo>
                      <a:pt x="54"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 name="Freeform 9"/>
              <p:cNvSpPr>
                <a:spLocks/>
              </p:cNvSpPr>
              <p:nvPr userDrawn="1"/>
            </p:nvSpPr>
            <p:spPr bwMode="auto">
              <a:xfrm>
                <a:off x="3138487" y="783032"/>
                <a:ext cx="47625" cy="85725"/>
              </a:xfrm>
              <a:custGeom>
                <a:avLst/>
                <a:gdLst>
                  <a:gd name="T0" fmla="*/ 90 w 90"/>
                  <a:gd name="T1" fmla="*/ 158 h 163"/>
                  <a:gd name="T2" fmla="*/ 90 w 90"/>
                  <a:gd name="T3" fmla="*/ 158 h 163"/>
                  <a:gd name="T4" fmla="*/ 78 w 90"/>
                  <a:gd name="T5" fmla="*/ 161 h 163"/>
                  <a:gd name="T6" fmla="*/ 78 w 90"/>
                  <a:gd name="T7" fmla="*/ 161 h 163"/>
                  <a:gd name="T8" fmla="*/ 65 w 90"/>
                  <a:gd name="T9" fmla="*/ 163 h 163"/>
                  <a:gd name="T10" fmla="*/ 65 w 90"/>
                  <a:gd name="T11" fmla="*/ 163 h 163"/>
                  <a:gd name="T12" fmla="*/ 51 w 90"/>
                  <a:gd name="T13" fmla="*/ 161 h 163"/>
                  <a:gd name="T14" fmla="*/ 40 w 90"/>
                  <a:gd name="T15" fmla="*/ 157 h 163"/>
                  <a:gd name="T16" fmla="*/ 40 w 90"/>
                  <a:gd name="T17" fmla="*/ 157 h 163"/>
                  <a:gd name="T18" fmla="*/ 31 w 90"/>
                  <a:gd name="T19" fmla="*/ 151 h 163"/>
                  <a:gd name="T20" fmla="*/ 28 w 90"/>
                  <a:gd name="T21" fmla="*/ 146 h 163"/>
                  <a:gd name="T22" fmla="*/ 25 w 90"/>
                  <a:gd name="T23" fmla="*/ 142 h 163"/>
                  <a:gd name="T24" fmla="*/ 25 w 90"/>
                  <a:gd name="T25" fmla="*/ 142 h 163"/>
                  <a:gd name="T26" fmla="*/ 23 w 90"/>
                  <a:gd name="T27" fmla="*/ 135 h 163"/>
                  <a:gd name="T28" fmla="*/ 22 w 90"/>
                  <a:gd name="T29" fmla="*/ 124 h 163"/>
                  <a:gd name="T30" fmla="*/ 22 w 90"/>
                  <a:gd name="T31" fmla="*/ 60 h 163"/>
                  <a:gd name="T32" fmla="*/ 0 w 90"/>
                  <a:gd name="T33" fmla="*/ 60 h 163"/>
                  <a:gd name="T34" fmla="*/ 0 w 90"/>
                  <a:gd name="T35" fmla="*/ 35 h 163"/>
                  <a:gd name="T36" fmla="*/ 22 w 90"/>
                  <a:gd name="T37" fmla="*/ 35 h 163"/>
                  <a:gd name="T38" fmla="*/ 22 w 90"/>
                  <a:gd name="T39" fmla="*/ 0 h 163"/>
                  <a:gd name="T40" fmla="*/ 53 w 90"/>
                  <a:gd name="T41" fmla="*/ 0 h 163"/>
                  <a:gd name="T42" fmla="*/ 53 w 90"/>
                  <a:gd name="T43" fmla="*/ 35 h 163"/>
                  <a:gd name="T44" fmla="*/ 88 w 90"/>
                  <a:gd name="T45" fmla="*/ 35 h 163"/>
                  <a:gd name="T46" fmla="*/ 88 w 90"/>
                  <a:gd name="T47" fmla="*/ 60 h 163"/>
                  <a:gd name="T48" fmla="*/ 53 w 90"/>
                  <a:gd name="T49" fmla="*/ 60 h 163"/>
                  <a:gd name="T50" fmla="*/ 53 w 90"/>
                  <a:gd name="T51" fmla="*/ 120 h 163"/>
                  <a:gd name="T52" fmla="*/ 53 w 90"/>
                  <a:gd name="T53" fmla="*/ 120 h 163"/>
                  <a:gd name="T54" fmla="*/ 53 w 90"/>
                  <a:gd name="T55" fmla="*/ 127 h 163"/>
                  <a:gd name="T56" fmla="*/ 54 w 90"/>
                  <a:gd name="T57" fmla="*/ 130 h 163"/>
                  <a:gd name="T58" fmla="*/ 54 w 90"/>
                  <a:gd name="T59" fmla="*/ 130 h 163"/>
                  <a:gd name="T60" fmla="*/ 57 w 90"/>
                  <a:gd name="T61" fmla="*/ 133 h 163"/>
                  <a:gd name="T62" fmla="*/ 60 w 90"/>
                  <a:gd name="T63" fmla="*/ 135 h 163"/>
                  <a:gd name="T64" fmla="*/ 71 w 90"/>
                  <a:gd name="T65" fmla="*/ 136 h 163"/>
                  <a:gd name="T66" fmla="*/ 71 w 90"/>
                  <a:gd name="T67" fmla="*/ 136 h 163"/>
                  <a:gd name="T68" fmla="*/ 81 w 90"/>
                  <a:gd name="T69" fmla="*/ 136 h 163"/>
                  <a:gd name="T70" fmla="*/ 81 w 90"/>
                  <a:gd name="T71" fmla="*/ 136 h 163"/>
                  <a:gd name="T72" fmla="*/ 90 w 90"/>
                  <a:gd name="T73" fmla="*/ 133 h 163"/>
                  <a:gd name="T74" fmla="*/ 90 w 90"/>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163">
                    <a:moveTo>
                      <a:pt x="90" y="158"/>
                    </a:moveTo>
                    <a:lnTo>
                      <a:pt x="90" y="158"/>
                    </a:lnTo>
                    <a:lnTo>
                      <a:pt x="78" y="161"/>
                    </a:lnTo>
                    <a:lnTo>
                      <a:pt x="78" y="161"/>
                    </a:lnTo>
                    <a:lnTo>
                      <a:pt x="65" y="163"/>
                    </a:lnTo>
                    <a:lnTo>
                      <a:pt x="65" y="163"/>
                    </a:lnTo>
                    <a:lnTo>
                      <a:pt x="51" y="161"/>
                    </a:lnTo>
                    <a:lnTo>
                      <a:pt x="40" y="157"/>
                    </a:lnTo>
                    <a:lnTo>
                      <a:pt x="40" y="157"/>
                    </a:lnTo>
                    <a:lnTo>
                      <a:pt x="31" y="151"/>
                    </a:lnTo>
                    <a:lnTo>
                      <a:pt x="28" y="146"/>
                    </a:lnTo>
                    <a:lnTo>
                      <a:pt x="25" y="142"/>
                    </a:lnTo>
                    <a:lnTo>
                      <a:pt x="25" y="142"/>
                    </a:lnTo>
                    <a:lnTo>
                      <a:pt x="23" y="135"/>
                    </a:lnTo>
                    <a:lnTo>
                      <a:pt x="22" y="124"/>
                    </a:lnTo>
                    <a:lnTo>
                      <a:pt x="22" y="60"/>
                    </a:lnTo>
                    <a:lnTo>
                      <a:pt x="0" y="60"/>
                    </a:lnTo>
                    <a:lnTo>
                      <a:pt x="0" y="35"/>
                    </a:lnTo>
                    <a:lnTo>
                      <a:pt x="22" y="35"/>
                    </a:lnTo>
                    <a:lnTo>
                      <a:pt x="22" y="0"/>
                    </a:lnTo>
                    <a:lnTo>
                      <a:pt x="53" y="0"/>
                    </a:lnTo>
                    <a:lnTo>
                      <a:pt x="53" y="35"/>
                    </a:lnTo>
                    <a:lnTo>
                      <a:pt x="88" y="35"/>
                    </a:lnTo>
                    <a:lnTo>
                      <a:pt x="88" y="60"/>
                    </a:lnTo>
                    <a:lnTo>
                      <a:pt x="53" y="60"/>
                    </a:lnTo>
                    <a:lnTo>
                      <a:pt x="53" y="120"/>
                    </a:lnTo>
                    <a:lnTo>
                      <a:pt x="53" y="120"/>
                    </a:lnTo>
                    <a:lnTo>
                      <a:pt x="53" y="127"/>
                    </a:lnTo>
                    <a:lnTo>
                      <a:pt x="54" y="130"/>
                    </a:lnTo>
                    <a:lnTo>
                      <a:pt x="54" y="130"/>
                    </a:lnTo>
                    <a:lnTo>
                      <a:pt x="57" y="133"/>
                    </a:lnTo>
                    <a:lnTo>
                      <a:pt x="60" y="135"/>
                    </a:lnTo>
                    <a:lnTo>
                      <a:pt x="71" y="136"/>
                    </a:lnTo>
                    <a:lnTo>
                      <a:pt x="71" y="136"/>
                    </a:lnTo>
                    <a:lnTo>
                      <a:pt x="81" y="136"/>
                    </a:lnTo>
                    <a:lnTo>
                      <a:pt x="81" y="136"/>
                    </a:lnTo>
                    <a:lnTo>
                      <a:pt x="90" y="133"/>
                    </a:lnTo>
                    <a:lnTo>
                      <a:pt x="90"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 name="Freeform 10"/>
              <p:cNvSpPr>
                <a:spLocks noEditPoints="1"/>
              </p:cNvSpPr>
              <p:nvPr userDrawn="1"/>
            </p:nvSpPr>
            <p:spPr bwMode="auto">
              <a:xfrm>
                <a:off x="3197225" y="800495"/>
                <a:ext cx="65088" cy="68263"/>
              </a:xfrm>
              <a:custGeom>
                <a:avLst/>
                <a:gdLst>
                  <a:gd name="T0" fmla="*/ 124 w 124"/>
                  <a:gd name="T1" fmla="*/ 65 h 131"/>
                  <a:gd name="T2" fmla="*/ 120 w 124"/>
                  <a:gd name="T3" fmla="*/ 92 h 131"/>
                  <a:gd name="T4" fmla="*/ 114 w 124"/>
                  <a:gd name="T5" fmla="*/ 103 h 131"/>
                  <a:gd name="T6" fmla="*/ 106 w 124"/>
                  <a:gd name="T7" fmla="*/ 113 h 131"/>
                  <a:gd name="T8" fmla="*/ 87 w 124"/>
                  <a:gd name="T9" fmla="*/ 126 h 131"/>
                  <a:gd name="T10" fmla="*/ 75 w 124"/>
                  <a:gd name="T11" fmla="*/ 129 h 131"/>
                  <a:gd name="T12" fmla="*/ 62 w 124"/>
                  <a:gd name="T13" fmla="*/ 131 h 131"/>
                  <a:gd name="T14" fmla="*/ 35 w 124"/>
                  <a:gd name="T15" fmla="*/ 126 h 131"/>
                  <a:gd name="T16" fmla="*/ 25 w 124"/>
                  <a:gd name="T17" fmla="*/ 120 h 131"/>
                  <a:gd name="T18" fmla="*/ 16 w 124"/>
                  <a:gd name="T19" fmla="*/ 113 h 131"/>
                  <a:gd name="T20" fmla="*/ 3 w 124"/>
                  <a:gd name="T21" fmla="*/ 92 h 131"/>
                  <a:gd name="T22" fmla="*/ 0 w 124"/>
                  <a:gd name="T23" fmla="*/ 79 h 131"/>
                  <a:gd name="T24" fmla="*/ 0 w 124"/>
                  <a:gd name="T25" fmla="*/ 65 h 131"/>
                  <a:gd name="T26" fmla="*/ 4 w 124"/>
                  <a:gd name="T27" fmla="*/ 39 h 131"/>
                  <a:gd name="T28" fmla="*/ 9 w 124"/>
                  <a:gd name="T29" fmla="*/ 27 h 131"/>
                  <a:gd name="T30" fmla="*/ 16 w 124"/>
                  <a:gd name="T31" fmla="*/ 18 h 131"/>
                  <a:gd name="T32" fmla="*/ 35 w 124"/>
                  <a:gd name="T33" fmla="*/ 5 h 131"/>
                  <a:gd name="T34" fmla="*/ 47 w 124"/>
                  <a:gd name="T35" fmla="*/ 0 h 131"/>
                  <a:gd name="T36" fmla="*/ 62 w 124"/>
                  <a:gd name="T37" fmla="*/ 0 h 131"/>
                  <a:gd name="T38" fmla="*/ 87 w 124"/>
                  <a:gd name="T39" fmla="*/ 5 h 131"/>
                  <a:gd name="T40" fmla="*/ 99 w 124"/>
                  <a:gd name="T41" fmla="*/ 11 h 131"/>
                  <a:gd name="T42" fmla="*/ 108 w 124"/>
                  <a:gd name="T43" fmla="*/ 18 h 131"/>
                  <a:gd name="T44" fmla="*/ 120 w 124"/>
                  <a:gd name="T45" fmla="*/ 39 h 131"/>
                  <a:gd name="T46" fmla="*/ 123 w 124"/>
                  <a:gd name="T47" fmla="*/ 51 h 131"/>
                  <a:gd name="T48" fmla="*/ 124 w 124"/>
                  <a:gd name="T49" fmla="*/ 65 h 131"/>
                  <a:gd name="T50" fmla="*/ 93 w 124"/>
                  <a:gd name="T51" fmla="*/ 65 h 131"/>
                  <a:gd name="T52" fmla="*/ 90 w 124"/>
                  <a:gd name="T53" fmla="*/ 48 h 131"/>
                  <a:gd name="T54" fmla="*/ 87 w 124"/>
                  <a:gd name="T55" fmla="*/ 40 h 131"/>
                  <a:gd name="T56" fmla="*/ 84 w 124"/>
                  <a:gd name="T57" fmla="*/ 34 h 131"/>
                  <a:gd name="T58" fmla="*/ 74 w 124"/>
                  <a:gd name="T59" fmla="*/ 27 h 131"/>
                  <a:gd name="T60" fmla="*/ 68 w 124"/>
                  <a:gd name="T61" fmla="*/ 25 h 131"/>
                  <a:gd name="T62" fmla="*/ 62 w 124"/>
                  <a:gd name="T63" fmla="*/ 24 h 131"/>
                  <a:gd name="T64" fmla="*/ 49 w 124"/>
                  <a:gd name="T65" fmla="*/ 27 h 131"/>
                  <a:gd name="T66" fmla="*/ 44 w 124"/>
                  <a:gd name="T67" fmla="*/ 30 h 131"/>
                  <a:gd name="T68" fmla="*/ 40 w 124"/>
                  <a:gd name="T69" fmla="*/ 34 h 131"/>
                  <a:gd name="T70" fmla="*/ 32 w 124"/>
                  <a:gd name="T71" fmla="*/ 48 h 131"/>
                  <a:gd name="T72" fmla="*/ 31 w 124"/>
                  <a:gd name="T73" fmla="*/ 55 h 131"/>
                  <a:gd name="T74" fmla="*/ 31 w 124"/>
                  <a:gd name="T75" fmla="*/ 65 h 131"/>
                  <a:gd name="T76" fmla="*/ 32 w 124"/>
                  <a:gd name="T77" fmla="*/ 82 h 131"/>
                  <a:gd name="T78" fmla="*/ 35 w 124"/>
                  <a:gd name="T79" fmla="*/ 89 h 131"/>
                  <a:gd name="T80" fmla="*/ 40 w 124"/>
                  <a:gd name="T81" fmla="*/ 95 h 131"/>
                  <a:gd name="T82" fmla="*/ 49 w 124"/>
                  <a:gd name="T83" fmla="*/ 103 h 131"/>
                  <a:gd name="T84" fmla="*/ 54 w 124"/>
                  <a:gd name="T85" fmla="*/ 104 h 131"/>
                  <a:gd name="T86" fmla="*/ 62 w 124"/>
                  <a:gd name="T87" fmla="*/ 105 h 131"/>
                  <a:gd name="T88" fmla="*/ 74 w 124"/>
                  <a:gd name="T89" fmla="*/ 103 h 131"/>
                  <a:gd name="T90" fmla="*/ 80 w 124"/>
                  <a:gd name="T91" fmla="*/ 100 h 131"/>
                  <a:gd name="T92" fmla="*/ 84 w 124"/>
                  <a:gd name="T93" fmla="*/ 95 h 131"/>
                  <a:gd name="T94" fmla="*/ 90 w 124"/>
                  <a:gd name="T95" fmla="*/ 82 h 131"/>
                  <a:gd name="T96" fmla="*/ 91 w 124"/>
                  <a:gd name="T97" fmla="*/ 74 h 131"/>
                  <a:gd name="T98" fmla="*/ 93 w 124"/>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31">
                    <a:moveTo>
                      <a:pt x="124" y="65"/>
                    </a:moveTo>
                    <a:lnTo>
                      <a:pt x="124" y="65"/>
                    </a:lnTo>
                    <a:lnTo>
                      <a:pt x="123" y="79"/>
                    </a:lnTo>
                    <a:lnTo>
                      <a:pt x="120" y="92"/>
                    </a:lnTo>
                    <a:lnTo>
                      <a:pt x="120" y="92"/>
                    </a:lnTo>
                    <a:lnTo>
                      <a:pt x="114" y="103"/>
                    </a:lnTo>
                    <a:lnTo>
                      <a:pt x="106" y="113"/>
                    </a:lnTo>
                    <a:lnTo>
                      <a:pt x="106" y="113"/>
                    </a:lnTo>
                    <a:lnTo>
                      <a:pt x="97" y="120"/>
                    </a:lnTo>
                    <a:lnTo>
                      <a:pt x="87" y="126"/>
                    </a:lnTo>
                    <a:lnTo>
                      <a:pt x="87" y="126"/>
                    </a:lnTo>
                    <a:lnTo>
                      <a:pt x="75" y="129"/>
                    </a:lnTo>
                    <a:lnTo>
                      <a:pt x="62" y="131"/>
                    </a:lnTo>
                    <a:lnTo>
                      <a:pt x="62" y="131"/>
                    </a:lnTo>
                    <a:lnTo>
                      <a:pt x="47" y="129"/>
                    </a:lnTo>
                    <a:lnTo>
                      <a:pt x="35" y="126"/>
                    </a:lnTo>
                    <a:lnTo>
                      <a:pt x="35" y="126"/>
                    </a:lnTo>
                    <a:lnTo>
                      <a:pt x="25" y="120"/>
                    </a:lnTo>
                    <a:lnTo>
                      <a:pt x="16" y="113"/>
                    </a:lnTo>
                    <a:lnTo>
                      <a:pt x="16" y="113"/>
                    </a:lnTo>
                    <a:lnTo>
                      <a:pt x="9" y="103"/>
                    </a:lnTo>
                    <a:lnTo>
                      <a:pt x="3" y="92"/>
                    </a:lnTo>
                    <a:lnTo>
                      <a:pt x="3" y="92"/>
                    </a:lnTo>
                    <a:lnTo>
                      <a:pt x="0" y="79"/>
                    </a:lnTo>
                    <a:lnTo>
                      <a:pt x="0" y="65"/>
                    </a:lnTo>
                    <a:lnTo>
                      <a:pt x="0" y="65"/>
                    </a:lnTo>
                    <a:lnTo>
                      <a:pt x="0" y="51"/>
                    </a:lnTo>
                    <a:lnTo>
                      <a:pt x="4" y="39"/>
                    </a:lnTo>
                    <a:lnTo>
                      <a:pt x="4" y="39"/>
                    </a:lnTo>
                    <a:lnTo>
                      <a:pt x="9" y="27"/>
                    </a:lnTo>
                    <a:lnTo>
                      <a:pt x="16" y="18"/>
                    </a:lnTo>
                    <a:lnTo>
                      <a:pt x="16" y="18"/>
                    </a:lnTo>
                    <a:lnTo>
                      <a:pt x="25" y="11"/>
                    </a:lnTo>
                    <a:lnTo>
                      <a:pt x="35" y="5"/>
                    </a:lnTo>
                    <a:lnTo>
                      <a:pt x="35" y="5"/>
                    </a:lnTo>
                    <a:lnTo>
                      <a:pt x="47" y="0"/>
                    </a:lnTo>
                    <a:lnTo>
                      <a:pt x="62" y="0"/>
                    </a:lnTo>
                    <a:lnTo>
                      <a:pt x="62" y="0"/>
                    </a:lnTo>
                    <a:lnTo>
                      <a:pt x="75" y="0"/>
                    </a:lnTo>
                    <a:lnTo>
                      <a:pt x="87" y="5"/>
                    </a:lnTo>
                    <a:lnTo>
                      <a:pt x="87" y="5"/>
                    </a:lnTo>
                    <a:lnTo>
                      <a:pt x="99" y="11"/>
                    </a:lnTo>
                    <a:lnTo>
                      <a:pt x="108" y="18"/>
                    </a:lnTo>
                    <a:lnTo>
                      <a:pt x="108" y="18"/>
                    </a:lnTo>
                    <a:lnTo>
                      <a:pt x="114" y="27"/>
                    </a:lnTo>
                    <a:lnTo>
                      <a:pt x="120" y="39"/>
                    </a:lnTo>
                    <a:lnTo>
                      <a:pt x="120" y="39"/>
                    </a:lnTo>
                    <a:lnTo>
                      <a:pt x="123" y="51"/>
                    </a:lnTo>
                    <a:lnTo>
                      <a:pt x="124" y="65"/>
                    </a:lnTo>
                    <a:lnTo>
                      <a:pt x="124" y="65"/>
                    </a:lnTo>
                    <a:close/>
                    <a:moveTo>
                      <a:pt x="93" y="65"/>
                    </a:moveTo>
                    <a:lnTo>
                      <a:pt x="93" y="65"/>
                    </a:lnTo>
                    <a:lnTo>
                      <a:pt x="91" y="55"/>
                    </a:lnTo>
                    <a:lnTo>
                      <a:pt x="90" y="48"/>
                    </a:lnTo>
                    <a:lnTo>
                      <a:pt x="90" y="48"/>
                    </a:lnTo>
                    <a:lnTo>
                      <a:pt x="87" y="40"/>
                    </a:lnTo>
                    <a:lnTo>
                      <a:pt x="84" y="34"/>
                    </a:lnTo>
                    <a:lnTo>
                      <a:pt x="84" y="34"/>
                    </a:lnTo>
                    <a:lnTo>
                      <a:pt x="80" y="30"/>
                    </a:lnTo>
                    <a:lnTo>
                      <a:pt x="74" y="27"/>
                    </a:lnTo>
                    <a:lnTo>
                      <a:pt x="74" y="27"/>
                    </a:lnTo>
                    <a:lnTo>
                      <a:pt x="68" y="25"/>
                    </a:lnTo>
                    <a:lnTo>
                      <a:pt x="62" y="24"/>
                    </a:lnTo>
                    <a:lnTo>
                      <a:pt x="62" y="24"/>
                    </a:lnTo>
                    <a:lnTo>
                      <a:pt x="54" y="25"/>
                    </a:lnTo>
                    <a:lnTo>
                      <a:pt x="49" y="27"/>
                    </a:lnTo>
                    <a:lnTo>
                      <a:pt x="49" y="27"/>
                    </a:lnTo>
                    <a:lnTo>
                      <a:pt x="44" y="30"/>
                    </a:lnTo>
                    <a:lnTo>
                      <a:pt x="40" y="34"/>
                    </a:lnTo>
                    <a:lnTo>
                      <a:pt x="40" y="34"/>
                    </a:lnTo>
                    <a:lnTo>
                      <a:pt x="35" y="40"/>
                    </a:lnTo>
                    <a:lnTo>
                      <a:pt x="32" y="48"/>
                    </a:lnTo>
                    <a:lnTo>
                      <a:pt x="32" y="48"/>
                    </a:lnTo>
                    <a:lnTo>
                      <a:pt x="31" y="55"/>
                    </a:lnTo>
                    <a:lnTo>
                      <a:pt x="31" y="65"/>
                    </a:lnTo>
                    <a:lnTo>
                      <a:pt x="31" y="65"/>
                    </a:lnTo>
                    <a:lnTo>
                      <a:pt x="31" y="74"/>
                    </a:lnTo>
                    <a:lnTo>
                      <a:pt x="32" y="82"/>
                    </a:lnTo>
                    <a:lnTo>
                      <a:pt x="32" y="82"/>
                    </a:lnTo>
                    <a:lnTo>
                      <a:pt x="35" y="89"/>
                    </a:lnTo>
                    <a:lnTo>
                      <a:pt x="40" y="95"/>
                    </a:lnTo>
                    <a:lnTo>
                      <a:pt x="40" y="95"/>
                    </a:lnTo>
                    <a:lnTo>
                      <a:pt x="44" y="100"/>
                    </a:lnTo>
                    <a:lnTo>
                      <a:pt x="49" y="103"/>
                    </a:lnTo>
                    <a:lnTo>
                      <a:pt x="49" y="103"/>
                    </a:lnTo>
                    <a:lnTo>
                      <a:pt x="54" y="104"/>
                    </a:lnTo>
                    <a:lnTo>
                      <a:pt x="62" y="105"/>
                    </a:lnTo>
                    <a:lnTo>
                      <a:pt x="62" y="105"/>
                    </a:lnTo>
                    <a:lnTo>
                      <a:pt x="68" y="104"/>
                    </a:lnTo>
                    <a:lnTo>
                      <a:pt x="74" y="103"/>
                    </a:lnTo>
                    <a:lnTo>
                      <a:pt x="74" y="103"/>
                    </a:lnTo>
                    <a:lnTo>
                      <a:pt x="80" y="100"/>
                    </a:lnTo>
                    <a:lnTo>
                      <a:pt x="84" y="95"/>
                    </a:lnTo>
                    <a:lnTo>
                      <a:pt x="84" y="95"/>
                    </a:lnTo>
                    <a:lnTo>
                      <a:pt x="87" y="89"/>
                    </a:lnTo>
                    <a:lnTo>
                      <a:pt x="90" y="82"/>
                    </a:lnTo>
                    <a:lnTo>
                      <a:pt x="90" y="82"/>
                    </a:lnTo>
                    <a:lnTo>
                      <a:pt x="91" y="74"/>
                    </a:lnTo>
                    <a:lnTo>
                      <a:pt x="93" y="65"/>
                    </a:lnTo>
                    <a:lnTo>
                      <a:pt x="93"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 name="Freeform 11"/>
              <p:cNvSpPr>
                <a:spLocks/>
              </p:cNvSpPr>
              <p:nvPr userDrawn="1"/>
            </p:nvSpPr>
            <p:spPr bwMode="auto">
              <a:xfrm>
                <a:off x="3268662" y="783032"/>
                <a:ext cx="49213"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6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5 w 92"/>
                  <a:gd name="T41" fmla="*/ 0 h 163"/>
                  <a:gd name="T42" fmla="*/ 55 w 92"/>
                  <a:gd name="T43" fmla="*/ 35 h 163"/>
                  <a:gd name="T44" fmla="*/ 91 w 92"/>
                  <a:gd name="T45" fmla="*/ 35 h 163"/>
                  <a:gd name="T46" fmla="*/ 91 w 92"/>
                  <a:gd name="T47" fmla="*/ 60 h 163"/>
                  <a:gd name="T48" fmla="*/ 55 w 92"/>
                  <a:gd name="T49" fmla="*/ 60 h 163"/>
                  <a:gd name="T50" fmla="*/ 55 w 92"/>
                  <a:gd name="T51" fmla="*/ 120 h 163"/>
                  <a:gd name="T52" fmla="*/ 55 w 92"/>
                  <a:gd name="T53" fmla="*/ 120 h 163"/>
                  <a:gd name="T54" fmla="*/ 55 w 92"/>
                  <a:gd name="T55" fmla="*/ 127 h 163"/>
                  <a:gd name="T56" fmla="*/ 57 w 92"/>
                  <a:gd name="T57" fmla="*/ 130 h 163"/>
                  <a:gd name="T58" fmla="*/ 57 w 92"/>
                  <a:gd name="T59" fmla="*/ 130 h 163"/>
                  <a:gd name="T60" fmla="*/ 60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6" y="135"/>
                    </a:lnTo>
                    <a:lnTo>
                      <a:pt x="24" y="124"/>
                    </a:lnTo>
                    <a:lnTo>
                      <a:pt x="24" y="60"/>
                    </a:lnTo>
                    <a:lnTo>
                      <a:pt x="0" y="60"/>
                    </a:lnTo>
                    <a:lnTo>
                      <a:pt x="0" y="35"/>
                    </a:lnTo>
                    <a:lnTo>
                      <a:pt x="24" y="35"/>
                    </a:lnTo>
                    <a:lnTo>
                      <a:pt x="24" y="0"/>
                    </a:lnTo>
                    <a:lnTo>
                      <a:pt x="55" y="0"/>
                    </a:lnTo>
                    <a:lnTo>
                      <a:pt x="55" y="35"/>
                    </a:lnTo>
                    <a:lnTo>
                      <a:pt x="91" y="35"/>
                    </a:lnTo>
                    <a:lnTo>
                      <a:pt x="91" y="60"/>
                    </a:lnTo>
                    <a:lnTo>
                      <a:pt x="55" y="60"/>
                    </a:lnTo>
                    <a:lnTo>
                      <a:pt x="55" y="120"/>
                    </a:lnTo>
                    <a:lnTo>
                      <a:pt x="55" y="120"/>
                    </a:lnTo>
                    <a:lnTo>
                      <a:pt x="55" y="127"/>
                    </a:lnTo>
                    <a:lnTo>
                      <a:pt x="57" y="130"/>
                    </a:lnTo>
                    <a:lnTo>
                      <a:pt x="57" y="130"/>
                    </a:lnTo>
                    <a:lnTo>
                      <a:pt x="60"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 name="Freeform 12"/>
              <p:cNvSpPr>
                <a:spLocks noEditPoints="1"/>
              </p:cNvSpPr>
              <p:nvPr userDrawn="1"/>
            </p:nvSpPr>
            <p:spPr bwMode="auto">
              <a:xfrm>
                <a:off x="3328987" y="800495"/>
                <a:ext cx="57150" cy="68263"/>
              </a:xfrm>
              <a:custGeom>
                <a:avLst/>
                <a:gdLst>
                  <a:gd name="T0" fmla="*/ 77 w 107"/>
                  <a:gd name="T1" fmla="*/ 114 h 131"/>
                  <a:gd name="T2" fmla="*/ 71 w 107"/>
                  <a:gd name="T3" fmla="*/ 119 h 131"/>
                  <a:gd name="T4" fmla="*/ 64 w 107"/>
                  <a:gd name="T5" fmla="*/ 125 h 131"/>
                  <a:gd name="T6" fmla="*/ 53 w 107"/>
                  <a:gd name="T7" fmla="*/ 129 h 131"/>
                  <a:gd name="T8" fmla="*/ 41 w 107"/>
                  <a:gd name="T9" fmla="*/ 131 h 131"/>
                  <a:gd name="T10" fmla="*/ 32 w 107"/>
                  <a:gd name="T11" fmla="*/ 129 h 131"/>
                  <a:gd name="T12" fmla="*/ 24 w 107"/>
                  <a:gd name="T13" fmla="*/ 128 h 131"/>
                  <a:gd name="T14" fmla="*/ 12 w 107"/>
                  <a:gd name="T15" fmla="*/ 119 h 131"/>
                  <a:gd name="T16" fmla="*/ 6 w 107"/>
                  <a:gd name="T17" fmla="*/ 114 h 131"/>
                  <a:gd name="T18" fmla="*/ 3 w 107"/>
                  <a:gd name="T19" fmla="*/ 107 h 131"/>
                  <a:gd name="T20" fmla="*/ 0 w 107"/>
                  <a:gd name="T21" fmla="*/ 91 h 131"/>
                  <a:gd name="T22" fmla="*/ 0 w 107"/>
                  <a:gd name="T23" fmla="*/ 80 h 131"/>
                  <a:gd name="T24" fmla="*/ 3 w 107"/>
                  <a:gd name="T25" fmla="*/ 73 h 131"/>
                  <a:gd name="T26" fmla="*/ 13 w 107"/>
                  <a:gd name="T27" fmla="*/ 60 h 131"/>
                  <a:gd name="T28" fmla="*/ 21 w 107"/>
                  <a:gd name="T29" fmla="*/ 54 h 131"/>
                  <a:gd name="T30" fmla="*/ 30 w 107"/>
                  <a:gd name="T31" fmla="*/ 51 h 131"/>
                  <a:gd name="T32" fmla="*/ 49 w 107"/>
                  <a:gd name="T33" fmla="*/ 48 h 131"/>
                  <a:gd name="T34" fmla="*/ 64 w 107"/>
                  <a:gd name="T35" fmla="*/ 49 h 131"/>
                  <a:gd name="T36" fmla="*/ 75 w 107"/>
                  <a:gd name="T37" fmla="*/ 51 h 131"/>
                  <a:gd name="T38" fmla="*/ 75 w 107"/>
                  <a:gd name="T39" fmla="*/ 46 h 131"/>
                  <a:gd name="T40" fmla="*/ 74 w 107"/>
                  <a:gd name="T41" fmla="*/ 37 h 131"/>
                  <a:gd name="T42" fmla="*/ 69 w 107"/>
                  <a:gd name="T43" fmla="*/ 31 h 131"/>
                  <a:gd name="T44" fmla="*/ 65 w 107"/>
                  <a:gd name="T45" fmla="*/ 28 h 131"/>
                  <a:gd name="T46" fmla="*/ 61 w 107"/>
                  <a:gd name="T47" fmla="*/ 25 h 131"/>
                  <a:gd name="T48" fmla="*/ 49 w 107"/>
                  <a:gd name="T49" fmla="*/ 24 h 131"/>
                  <a:gd name="T50" fmla="*/ 38 w 107"/>
                  <a:gd name="T51" fmla="*/ 24 h 131"/>
                  <a:gd name="T52" fmla="*/ 30 w 107"/>
                  <a:gd name="T53" fmla="*/ 25 h 131"/>
                  <a:gd name="T54" fmla="*/ 10 w 107"/>
                  <a:gd name="T55" fmla="*/ 8 h 131"/>
                  <a:gd name="T56" fmla="*/ 19 w 107"/>
                  <a:gd name="T57" fmla="*/ 5 h 131"/>
                  <a:gd name="T58" fmla="*/ 30 w 107"/>
                  <a:gd name="T59" fmla="*/ 2 h 131"/>
                  <a:gd name="T60" fmla="*/ 52 w 107"/>
                  <a:gd name="T61" fmla="*/ 0 h 131"/>
                  <a:gd name="T62" fmla="*/ 65 w 107"/>
                  <a:gd name="T63" fmla="*/ 0 h 131"/>
                  <a:gd name="T64" fmla="*/ 75 w 107"/>
                  <a:gd name="T65" fmla="*/ 3 h 131"/>
                  <a:gd name="T66" fmla="*/ 92 w 107"/>
                  <a:gd name="T67" fmla="*/ 12 h 131"/>
                  <a:gd name="T68" fmla="*/ 98 w 107"/>
                  <a:gd name="T69" fmla="*/ 18 h 131"/>
                  <a:gd name="T70" fmla="*/ 102 w 107"/>
                  <a:gd name="T71" fmla="*/ 25 h 131"/>
                  <a:gd name="T72" fmla="*/ 107 w 107"/>
                  <a:gd name="T73" fmla="*/ 43 h 131"/>
                  <a:gd name="T74" fmla="*/ 107 w 107"/>
                  <a:gd name="T75" fmla="*/ 91 h 131"/>
                  <a:gd name="T76" fmla="*/ 107 w 107"/>
                  <a:gd name="T77" fmla="*/ 111 h 131"/>
                  <a:gd name="T78" fmla="*/ 80 w 107"/>
                  <a:gd name="T79" fmla="*/ 126 h 131"/>
                  <a:gd name="T80" fmla="*/ 75 w 107"/>
                  <a:gd name="T81" fmla="*/ 74 h 131"/>
                  <a:gd name="T82" fmla="*/ 65 w 107"/>
                  <a:gd name="T83" fmla="*/ 73 h 131"/>
                  <a:gd name="T84" fmla="*/ 55 w 107"/>
                  <a:gd name="T85" fmla="*/ 71 h 131"/>
                  <a:gd name="T86" fmla="*/ 44 w 107"/>
                  <a:gd name="T87" fmla="*/ 73 h 131"/>
                  <a:gd name="T88" fmla="*/ 37 w 107"/>
                  <a:gd name="T89" fmla="*/ 76 h 131"/>
                  <a:gd name="T90" fmla="*/ 32 w 107"/>
                  <a:gd name="T91" fmla="*/ 82 h 131"/>
                  <a:gd name="T92" fmla="*/ 30 w 107"/>
                  <a:gd name="T93" fmla="*/ 89 h 131"/>
                  <a:gd name="T94" fmla="*/ 31 w 107"/>
                  <a:gd name="T95" fmla="*/ 97 h 131"/>
                  <a:gd name="T96" fmla="*/ 35 w 107"/>
                  <a:gd name="T97" fmla="*/ 103 h 131"/>
                  <a:gd name="T98" fmla="*/ 41 w 107"/>
                  <a:gd name="T99" fmla="*/ 105 h 131"/>
                  <a:gd name="T100" fmla="*/ 49 w 107"/>
                  <a:gd name="T101" fmla="*/ 105 h 131"/>
                  <a:gd name="T102" fmla="*/ 58 w 107"/>
                  <a:gd name="T103" fmla="*/ 104 h 131"/>
                  <a:gd name="T104" fmla="*/ 65 w 107"/>
                  <a:gd name="T105" fmla="*/ 101 h 131"/>
                  <a:gd name="T106" fmla="*/ 71 w 107"/>
                  <a:gd name="T107" fmla="*/ 98 h 131"/>
                  <a:gd name="T108" fmla="*/ 75 w 107"/>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31">
                    <a:moveTo>
                      <a:pt x="78" y="114"/>
                    </a:moveTo>
                    <a:lnTo>
                      <a:pt x="77" y="114"/>
                    </a:lnTo>
                    <a:lnTo>
                      <a:pt x="77" y="114"/>
                    </a:lnTo>
                    <a:lnTo>
                      <a:pt x="71" y="119"/>
                    </a:lnTo>
                    <a:lnTo>
                      <a:pt x="71" y="119"/>
                    </a:lnTo>
                    <a:lnTo>
                      <a:pt x="64" y="125"/>
                    </a:lnTo>
                    <a:lnTo>
                      <a:pt x="64" y="125"/>
                    </a:lnTo>
                    <a:lnTo>
                      <a:pt x="53" y="129"/>
                    </a:lnTo>
                    <a:lnTo>
                      <a:pt x="53" y="129"/>
                    </a:lnTo>
                    <a:lnTo>
                      <a:pt x="41" y="131"/>
                    </a:lnTo>
                    <a:lnTo>
                      <a:pt x="41" y="131"/>
                    </a:lnTo>
                    <a:lnTo>
                      <a:pt x="32" y="129"/>
                    </a:lnTo>
                    <a:lnTo>
                      <a:pt x="24" y="128"/>
                    </a:lnTo>
                    <a:lnTo>
                      <a:pt x="24" y="128"/>
                    </a:lnTo>
                    <a:lnTo>
                      <a:pt x="18" y="125"/>
                    </a:lnTo>
                    <a:lnTo>
                      <a:pt x="12" y="119"/>
                    </a:lnTo>
                    <a:lnTo>
                      <a:pt x="12" y="119"/>
                    </a:lnTo>
                    <a:lnTo>
                      <a:pt x="6" y="114"/>
                    </a:lnTo>
                    <a:lnTo>
                      <a:pt x="3" y="107"/>
                    </a:lnTo>
                    <a:lnTo>
                      <a:pt x="3" y="107"/>
                    </a:lnTo>
                    <a:lnTo>
                      <a:pt x="0" y="100"/>
                    </a:lnTo>
                    <a:lnTo>
                      <a:pt x="0" y="91"/>
                    </a:lnTo>
                    <a:lnTo>
                      <a:pt x="0" y="91"/>
                    </a:lnTo>
                    <a:lnTo>
                      <a:pt x="0" y="80"/>
                    </a:lnTo>
                    <a:lnTo>
                      <a:pt x="3" y="73"/>
                    </a:lnTo>
                    <a:lnTo>
                      <a:pt x="3" y="73"/>
                    </a:lnTo>
                    <a:lnTo>
                      <a:pt x="7" y="65"/>
                    </a:lnTo>
                    <a:lnTo>
                      <a:pt x="13" y="60"/>
                    </a:lnTo>
                    <a:lnTo>
                      <a:pt x="13" y="60"/>
                    </a:lnTo>
                    <a:lnTo>
                      <a:pt x="21" y="54"/>
                    </a:lnTo>
                    <a:lnTo>
                      <a:pt x="30" y="51"/>
                    </a:lnTo>
                    <a:lnTo>
                      <a:pt x="30" y="51"/>
                    </a:lnTo>
                    <a:lnTo>
                      <a:pt x="38" y="49"/>
                    </a:lnTo>
                    <a:lnTo>
                      <a:pt x="49" y="48"/>
                    </a:lnTo>
                    <a:lnTo>
                      <a:pt x="49" y="48"/>
                    </a:lnTo>
                    <a:lnTo>
                      <a:pt x="64" y="49"/>
                    </a:lnTo>
                    <a:lnTo>
                      <a:pt x="64" y="49"/>
                    </a:lnTo>
                    <a:lnTo>
                      <a:pt x="75" y="51"/>
                    </a:lnTo>
                    <a:lnTo>
                      <a:pt x="75" y="46"/>
                    </a:lnTo>
                    <a:lnTo>
                      <a:pt x="75" y="46"/>
                    </a:lnTo>
                    <a:lnTo>
                      <a:pt x="74" y="37"/>
                    </a:lnTo>
                    <a:lnTo>
                      <a:pt x="74" y="37"/>
                    </a:lnTo>
                    <a:lnTo>
                      <a:pt x="72" y="34"/>
                    </a:lnTo>
                    <a:lnTo>
                      <a:pt x="69" y="31"/>
                    </a:lnTo>
                    <a:lnTo>
                      <a:pt x="69" y="31"/>
                    </a:lnTo>
                    <a:lnTo>
                      <a:pt x="65" y="28"/>
                    </a:lnTo>
                    <a:lnTo>
                      <a:pt x="61" y="25"/>
                    </a:lnTo>
                    <a:lnTo>
                      <a:pt x="61" y="25"/>
                    </a:lnTo>
                    <a:lnTo>
                      <a:pt x="55" y="24"/>
                    </a:lnTo>
                    <a:lnTo>
                      <a:pt x="49" y="24"/>
                    </a:lnTo>
                    <a:lnTo>
                      <a:pt x="49" y="24"/>
                    </a:lnTo>
                    <a:lnTo>
                      <a:pt x="38" y="24"/>
                    </a:lnTo>
                    <a:lnTo>
                      <a:pt x="30" y="25"/>
                    </a:lnTo>
                    <a:lnTo>
                      <a:pt x="30" y="25"/>
                    </a:lnTo>
                    <a:lnTo>
                      <a:pt x="10" y="31"/>
                    </a:lnTo>
                    <a:lnTo>
                      <a:pt x="10" y="8"/>
                    </a:lnTo>
                    <a:lnTo>
                      <a:pt x="10" y="8"/>
                    </a:lnTo>
                    <a:lnTo>
                      <a:pt x="19" y="5"/>
                    </a:lnTo>
                    <a:lnTo>
                      <a:pt x="30" y="2"/>
                    </a:lnTo>
                    <a:lnTo>
                      <a:pt x="30" y="2"/>
                    </a:lnTo>
                    <a:lnTo>
                      <a:pt x="40" y="0"/>
                    </a:lnTo>
                    <a:lnTo>
                      <a:pt x="52" y="0"/>
                    </a:lnTo>
                    <a:lnTo>
                      <a:pt x="52" y="0"/>
                    </a:lnTo>
                    <a:lnTo>
                      <a:pt x="65" y="0"/>
                    </a:lnTo>
                    <a:lnTo>
                      <a:pt x="75" y="3"/>
                    </a:lnTo>
                    <a:lnTo>
                      <a:pt x="75" y="3"/>
                    </a:lnTo>
                    <a:lnTo>
                      <a:pt x="84" y="8"/>
                    </a:lnTo>
                    <a:lnTo>
                      <a:pt x="92" y="12"/>
                    </a:lnTo>
                    <a:lnTo>
                      <a:pt x="92" y="12"/>
                    </a:lnTo>
                    <a:lnTo>
                      <a:pt x="98" y="18"/>
                    </a:lnTo>
                    <a:lnTo>
                      <a:pt x="102" y="25"/>
                    </a:lnTo>
                    <a:lnTo>
                      <a:pt x="102" y="25"/>
                    </a:lnTo>
                    <a:lnTo>
                      <a:pt x="105" y="34"/>
                    </a:lnTo>
                    <a:lnTo>
                      <a:pt x="107" y="43"/>
                    </a:lnTo>
                    <a:lnTo>
                      <a:pt x="107" y="91"/>
                    </a:lnTo>
                    <a:lnTo>
                      <a:pt x="107" y="91"/>
                    </a:lnTo>
                    <a:lnTo>
                      <a:pt x="107" y="111"/>
                    </a:lnTo>
                    <a:lnTo>
                      <a:pt x="107" y="111"/>
                    </a:lnTo>
                    <a:lnTo>
                      <a:pt x="107" y="126"/>
                    </a:lnTo>
                    <a:lnTo>
                      <a:pt x="80" y="126"/>
                    </a:lnTo>
                    <a:lnTo>
                      <a:pt x="78" y="114"/>
                    </a:lnTo>
                    <a:close/>
                    <a:moveTo>
                      <a:pt x="75" y="74"/>
                    </a:moveTo>
                    <a:lnTo>
                      <a:pt x="75" y="74"/>
                    </a:lnTo>
                    <a:lnTo>
                      <a:pt x="65" y="73"/>
                    </a:lnTo>
                    <a:lnTo>
                      <a:pt x="65" y="73"/>
                    </a:lnTo>
                    <a:lnTo>
                      <a:pt x="55" y="71"/>
                    </a:lnTo>
                    <a:lnTo>
                      <a:pt x="55" y="71"/>
                    </a:lnTo>
                    <a:lnTo>
                      <a:pt x="44" y="73"/>
                    </a:lnTo>
                    <a:lnTo>
                      <a:pt x="37" y="76"/>
                    </a:lnTo>
                    <a:lnTo>
                      <a:pt x="37" y="76"/>
                    </a:lnTo>
                    <a:lnTo>
                      <a:pt x="34" y="79"/>
                    </a:lnTo>
                    <a:lnTo>
                      <a:pt x="32" y="82"/>
                    </a:lnTo>
                    <a:lnTo>
                      <a:pt x="31" y="85"/>
                    </a:lnTo>
                    <a:lnTo>
                      <a:pt x="30" y="89"/>
                    </a:lnTo>
                    <a:lnTo>
                      <a:pt x="30" y="89"/>
                    </a:lnTo>
                    <a:lnTo>
                      <a:pt x="31" y="97"/>
                    </a:lnTo>
                    <a:lnTo>
                      <a:pt x="31" y="97"/>
                    </a:lnTo>
                    <a:lnTo>
                      <a:pt x="35" y="103"/>
                    </a:lnTo>
                    <a:lnTo>
                      <a:pt x="35" y="103"/>
                    </a:lnTo>
                    <a:lnTo>
                      <a:pt x="41" y="105"/>
                    </a:lnTo>
                    <a:lnTo>
                      <a:pt x="41" y="105"/>
                    </a:lnTo>
                    <a:lnTo>
                      <a:pt x="49" y="105"/>
                    </a:lnTo>
                    <a:lnTo>
                      <a:pt x="49" y="105"/>
                    </a:lnTo>
                    <a:lnTo>
                      <a:pt x="58" y="104"/>
                    </a:lnTo>
                    <a:lnTo>
                      <a:pt x="58"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 name="Rectangle 13"/>
              <p:cNvSpPr>
                <a:spLocks noChangeArrowheads="1"/>
              </p:cNvSpPr>
              <p:nvPr userDrawn="1"/>
            </p:nvSpPr>
            <p:spPr bwMode="auto">
              <a:xfrm>
                <a:off x="3405187"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 name="Freeform 14"/>
              <p:cNvSpPr>
                <a:spLocks noEditPoints="1"/>
              </p:cNvSpPr>
              <p:nvPr userDrawn="1"/>
            </p:nvSpPr>
            <p:spPr bwMode="auto">
              <a:xfrm>
                <a:off x="3436937" y="800495"/>
                <a:ext cx="66675" cy="68263"/>
              </a:xfrm>
              <a:custGeom>
                <a:avLst/>
                <a:gdLst>
                  <a:gd name="T0" fmla="*/ 126 w 126"/>
                  <a:gd name="T1" fmla="*/ 65 h 131"/>
                  <a:gd name="T2" fmla="*/ 122 w 126"/>
                  <a:gd name="T3" fmla="*/ 92 h 131"/>
                  <a:gd name="T4" fmla="*/ 116 w 126"/>
                  <a:gd name="T5" fmla="*/ 103 h 131"/>
                  <a:gd name="T6" fmla="*/ 108 w 126"/>
                  <a:gd name="T7" fmla="*/ 113 h 131"/>
                  <a:gd name="T8" fmla="*/ 89 w 126"/>
                  <a:gd name="T9" fmla="*/ 126 h 131"/>
                  <a:gd name="T10" fmla="*/ 77 w 126"/>
                  <a:gd name="T11" fmla="*/ 129 h 131"/>
                  <a:gd name="T12" fmla="*/ 64 w 126"/>
                  <a:gd name="T13" fmla="*/ 131 h 131"/>
                  <a:gd name="T14" fmla="*/ 37 w 126"/>
                  <a:gd name="T15" fmla="*/ 126 h 131"/>
                  <a:gd name="T16" fmla="*/ 27 w 126"/>
                  <a:gd name="T17" fmla="*/ 120 h 131"/>
                  <a:gd name="T18" fmla="*/ 18 w 126"/>
                  <a:gd name="T19" fmla="*/ 113 h 131"/>
                  <a:gd name="T20" fmla="*/ 5 w 126"/>
                  <a:gd name="T21" fmla="*/ 92 h 131"/>
                  <a:gd name="T22" fmla="*/ 2 w 126"/>
                  <a:gd name="T23" fmla="*/ 79 h 131"/>
                  <a:gd name="T24" fmla="*/ 0 w 126"/>
                  <a:gd name="T25" fmla="*/ 65 h 131"/>
                  <a:gd name="T26" fmla="*/ 5 w 126"/>
                  <a:gd name="T27" fmla="*/ 39 h 131"/>
                  <a:gd name="T28" fmla="*/ 11 w 126"/>
                  <a:gd name="T29" fmla="*/ 27 h 131"/>
                  <a:gd name="T30" fmla="*/ 18 w 126"/>
                  <a:gd name="T31" fmla="*/ 18 h 131"/>
                  <a:gd name="T32" fmla="*/ 37 w 126"/>
                  <a:gd name="T33" fmla="*/ 5 h 131"/>
                  <a:gd name="T34" fmla="*/ 49 w 126"/>
                  <a:gd name="T35" fmla="*/ 0 h 131"/>
                  <a:gd name="T36" fmla="*/ 62 w 126"/>
                  <a:gd name="T37" fmla="*/ 0 h 131"/>
                  <a:gd name="T38" fmla="*/ 89 w 126"/>
                  <a:gd name="T39" fmla="*/ 5 h 131"/>
                  <a:gd name="T40" fmla="*/ 99 w 126"/>
                  <a:gd name="T41" fmla="*/ 11 h 131"/>
                  <a:gd name="T42" fmla="*/ 108 w 126"/>
                  <a:gd name="T43" fmla="*/ 18 h 131"/>
                  <a:gd name="T44" fmla="*/ 122 w 126"/>
                  <a:gd name="T45" fmla="*/ 39 h 131"/>
                  <a:gd name="T46" fmla="*/ 125 w 126"/>
                  <a:gd name="T47" fmla="*/ 51 h 131"/>
                  <a:gd name="T48" fmla="*/ 126 w 126"/>
                  <a:gd name="T49" fmla="*/ 65 h 131"/>
                  <a:gd name="T50" fmla="*/ 94 w 126"/>
                  <a:gd name="T51" fmla="*/ 65 h 131"/>
                  <a:gd name="T52" fmla="*/ 92 w 126"/>
                  <a:gd name="T53" fmla="*/ 48 h 131"/>
                  <a:gd name="T54" fmla="*/ 89 w 126"/>
                  <a:gd name="T55" fmla="*/ 40 h 131"/>
                  <a:gd name="T56" fmla="*/ 86 w 126"/>
                  <a:gd name="T57" fmla="*/ 34 h 131"/>
                  <a:gd name="T58" fmla="*/ 76 w 126"/>
                  <a:gd name="T59" fmla="*/ 27 h 131"/>
                  <a:gd name="T60" fmla="*/ 70 w 126"/>
                  <a:gd name="T61" fmla="*/ 25 h 131"/>
                  <a:gd name="T62" fmla="*/ 62 w 126"/>
                  <a:gd name="T63" fmla="*/ 24 h 131"/>
                  <a:gd name="T64" fmla="*/ 51 w 126"/>
                  <a:gd name="T65" fmla="*/ 27 h 131"/>
                  <a:gd name="T66" fmla="*/ 46 w 126"/>
                  <a:gd name="T67" fmla="*/ 30 h 131"/>
                  <a:gd name="T68" fmla="*/ 40 w 126"/>
                  <a:gd name="T69" fmla="*/ 34 h 131"/>
                  <a:gd name="T70" fmla="*/ 34 w 126"/>
                  <a:gd name="T71" fmla="*/ 48 h 131"/>
                  <a:gd name="T72" fmla="*/ 33 w 126"/>
                  <a:gd name="T73" fmla="*/ 55 h 131"/>
                  <a:gd name="T74" fmla="*/ 33 w 126"/>
                  <a:gd name="T75" fmla="*/ 65 h 131"/>
                  <a:gd name="T76" fmla="*/ 34 w 126"/>
                  <a:gd name="T77" fmla="*/ 82 h 131"/>
                  <a:gd name="T78" fmla="*/ 37 w 126"/>
                  <a:gd name="T79" fmla="*/ 89 h 131"/>
                  <a:gd name="T80" fmla="*/ 42 w 126"/>
                  <a:gd name="T81" fmla="*/ 95 h 131"/>
                  <a:gd name="T82" fmla="*/ 51 w 126"/>
                  <a:gd name="T83" fmla="*/ 103 h 131"/>
                  <a:gd name="T84" fmla="*/ 56 w 126"/>
                  <a:gd name="T85" fmla="*/ 104 h 131"/>
                  <a:gd name="T86" fmla="*/ 64 w 126"/>
                  <a:gd name="T87" fmla="*/ 105 h 131"/>
                  <a:gd name="T88" fmla="*/ 76 w 126"/>
                  <a:gd name="T89" fmla="*/ 103 h 131"/>
                  <a:gd name="T90" fmla="*/ 82 w 126"/>
                  <a:gd name="T91" fmla="*/ 100 h 131"/>
                  <a:gd name="T92" fmla="*/ 86 w 126"/>
                  <a:gd name="T93" fmla="*/ 95 h 131"/>
                  <a:gd name="T94" fmla="*/ 92 w 126"/>
                  <a:gd name="T95" fmla="*/ 82 h 131"/>
                  <a:gd name="T96" fmla="*/ 94 w 126"/>
                  <a:gd name="T97" fmla="*/ 74 h 131"/>
                  <a:gd name="T98" fmla="*/ 94 w 126"/>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131">
                    <a:moveTo>
                      <a:pt x="126" y="65"/>
                    </a:moveTo>
                    <a:lnTo>
                      <a:pt x="126" y="65"/>
                    </a:lnTo>
                    <a:lnTo>
                      <a:pt x="125" y="79"/>
                    </a:lnTo>
                    <a:lnTo>
                      <a:pt x="122" y="92"/>
                    </a:lnTo>
                    <a:lnTo>
                      <a:pt x="122" y="92"/>
                    </a:lnTo>
                    <a:lnTo>
                      <a:pt x="116" y="103"/>
                    </a:lnTo>
                    <a:lnTo>
                      <a:pt x="108" y="113"/>
                    </a:lnTo>
                    <a:lnTo>
                      <a:pt x="108" y="113"/>
                    </a:lnTo>
                    <a:lnTo>
                      <a:pt x="99" y="120"/>
                    </a:lnTo>
                    <a:lnTo>
                      <a:pt x="89" y="126"/>
                    </a:lnTo>
                    <a:lnTo>
                      <a:pt x="89" y="126"/>
                    </a:lnTo>
                    <a:lnTo>
                      <a:pt x="77" y="129"/>
                    </a:lnTo>
                    <a:lnTo>
                      <a:pt x="64" y="131"/>
                    </a:lnTo>
                    <a:lnTo>
                      <a:pt x="64" y="131"/>
                    </a:lnTo>
                    <a:lnTo>
                      <a:pt x="49" y="129"/>
                    </a:lnTo>
                    <a:lnTo>
                      <a:pt x="37" y="126"/>
                    </a:lnTo>
                    <a:lnTo>
                      <a:pt x="37" y="126"/>
                    </a:lnTo>
                    <a:lnTo>
                      <a:pt x="27" y="120"/>
                    </a:lnTo>
                    <a:lnTo>
                      <a:pt x="18" y="113"/>
                    </a:lnTo>
                    <a:lnTo>
                      <a:pt x="18" y="113"/>
                    </a:lnTo>
                    <a:lnTo>
                      <a:pt x="11" y="103"/>
                    </a:lnTo>
                    <a:lnTo>
                      <a:pt x="5" y="92"/>
                    </a:lnTo>
                    <a:lnTo>
                      <a:pt x="5" y="92"/>
                    </a:lnTo>
                    <a:lnTo>
                      <a:pt x="2" y="79"/>
                    </a:lnTo>
                    <a:lnTo>
                      <a:pt x="0" y="65"/>
                    </a:lnTo>
                    <a:lnTo>
                      <a:pt x="0" y="65"/>
                    </a:lnTo>
                    <a:lnTo>
                      <a:pt x="2" y="51"/>
                    </a:lnTo>
                    <a:lnTo>
                      <a:pt x="5" y="39"/>
                    </a:lnTo>
                    <a:lnTo>
                      <a:pt x="5" y="39"/>
                    </a:lnTo>
                    <a:lnTo>
                      <a:pt x="11" y="27"/>
                    </a:lnTo>
                    <a:lnTo>
                      <a:pt x="18" y="18"/>
                    </a:lnTo>
                    <a:lnTo>
                      <a:pt x="18" y="18"/>
                    </a:lnTo>
                    <a:lnTo>
                      <a:pt x="27" y="11"/>
                    </a:lnTo>
                    <a:lnTo>
                      <a:pt x="37" y="5"/>
                    </a:lnTo>
                    <a:lnTo>
                      <a:pt x="37" y="5"/>
                    </a:lnTo>
                    <a:lnTo>
                      <a:pt x="49" y="0"/>
                    </a:lnTo>
                    <a:lnTo>
                      <a:pt x="62" y="0"/>
                    </a:lnTo>
                    <a:lnTo>
                      <a:pt x="62" y="0"/>
                    </a:lnTo>
                    <a:lnTo>
                      <a:pt x="77" y="0"/>
                    </a:lnTo>
                    <a:lnTo>
                      <a:pt x="89" y="5"/>
                    </a:lnTo>
                    <a:lnTo>
                      <a:pt x="89" y="5"/>
                    </a:lnTo>
                    <a:lnTo>
                      <a:pt x="99" y="11"/>
                    </a:lnTo>
                    <a:lnTo>
                      <a:pt x="108" y="18"/>
                    </a:lnTo>
                    <a:lnTo>
                      <a:pt x="108" y="18"/>
                    </a:lnTo>
                    <a:lnTo>
                      <a:pt x="116" y="27"/>
                    </a:lnTo>
                    <a:lnTo>
                      <a:pt x="122" y="39"/>
                    </a:lnTo>
                    <a:lnTo>
                      <a:pt x="122" y="39"/>
                    </a:lnTo>
                    <a:lnTo>
                      <a:pt x="125" y="51"/>
                    </a:lnTo>
                    <a:lnTo>
                      <a:pt x="126" y="65"/>
                    </a:lnTo>
                    <a:lnTo>
                      <a:pt x="126" y="65"/>
                    </a:lnTo>
                    <a:close/>
                    <a:moveTo>
                      <a:pt x="94" y="65"/>
                    </a:moveTo>
                    <a:lnTo>
                      <a:pt x="94" y="65"/>
                    </a:lnTo>
                    <a:lnTo>
                      <a:pt x="94" y="55"/>
                    </a:lnTo>
                    <a:lnTo>
                      <a:pt x="92" y="48"/>
                    </a:lnTo>
                    <a:lnTo>
                      <a:pt x="92" y="48"/>
                    </a:lnTo>
                    <a:lnTo>
                      <a:pt x="89" y="40"/>
                    </a:lnTo>
                    <a:lnTo>
                      <a:pt x="86" y="34"/>
                    </a:lnTo>
                    <a:lnTo>
                      <a:pt x="86" y="34"/>
                    </a:lnTo>
                    <a:lnTo>
                      <a:pt x="82" y="30"/>
                    </a:lnTo>
                    <a:lnTo>
                      <a:pt x="76" y="27"/>
                    </a:lnTo>
                    <a:lnTo>
                      <a:pt x="76" y="27"/>
                    </a:lnTo>
                    <a:lnTo>
                      <a:pt x="70" y="25"/>
                    </a:lnTo>
                    <a:lnTo>
                      <a:pt x="62" y="24"/>
                    </a:lnTo>
                    <a:lnTo>
                      <a:pt x="62" y="24"/>
                    </a:lnTo>
                    <a:lnTo>
                      <a:pt x="56" y="25"/>
                    </a:lnTo>
                    <a:lnTo>
                      <a:pt x="51" y="27"/>
                    </a:lnTo>
                    <a:lnTo>
                      <a:pt x="51" y="27"/>
                    </a:lnTo>
                    <a:lnTo>
                      <a:pt x="46" y="30"/>
                    </a:lnTo>
                    <a:lnTo>
                      <a:pt x="40" y="34"/>
                    </a:lnTo>
                    <a:lnTo>
                      <a:pt x="40" y="34"/>
                    </a:lnTo>
                    <a:lnTo>
                      <a:pt x="37" y="40"/>
                    </a:lnTo>
                    <a:lnTo>
                      <a:pt x="34" y="48"/>
                    </a:lnTo>
                    <a:lnTo>
                      <a:pt x="34" y="48"/>
                    </a:lnTo>
                    <a:lnTo>
                      <a:pt x="33" y="55"/>
                    </a:lnTo>
                    <a:lnTo>
                      <a:pt x="33" y="65"/>
                    </a:lnTo>
                    <a:lnTo>
                      <a:pt x="33" y="65"/>
                    </a:lnTo>
                    <a:lnTo>
                      <a:pt x="33" y="74"/>
                    </a:lnTo>
                    <a:lnTo>
                      <a:pt x="34" y="82"/>
                    </a:lnTo>
                    <a:lnTo>
                      <a:pt x="34" y="82"/>
                    </a:lnTo>
                    <a:lnTo>
                      <a:pt x="37" y="89"/>
                    </a:lnTo>
                    <a:lnTo>
                      <a:pt x="42" y="95"/>
                    </a:lnTo>
                    <a:lnTo>
                      <a:pt x="42" y="95"/>
                    </a:lnTo>
                    <a:lnTo>
                      <a:pt x="46" y="100"/>
                    </a:lnTo>
                    <a:lnTo>
                      <a:pt x="51" y="103"/>
                    </a:lnTo>
                    <a:lnTo>
                      <a:pt x="51" y="103"/>
                    </a:lnTo>
                    <a:lnTo>
                      <a:pt x="56" y="104"/>
                    </a:lnTo>
                    <a:lnTo>
                      <a:pt x="64" y="105"/>
                    </a:lnTo>
                    <a:lnTo>
                      <a:pt x="64" y="105"/>
                    </a:lnTo>
                    <a:lnTo>
                      <a:pt x="70" y="104"/>
                    </a:lnTo>
                    <a:lnTo>
                      <a:pt x="76" y="103"/>
                    </a:lnTo>
                    <a:lnTo>
                      <a:pt x="76" y="103"/>
                    </a:lnTo>
                    <a:lnTo>
                      <a:pt x="82" y="100"/>
                    </a:lnTo>
                    <a:lnTo>
                      <a:pt x="86" y="95"/>
                    </a:lnTo>
                    <a:lnTo>
                      <a:pt x="86" y="95"/>
                    </a:lnTo>
                    <a:lnTo>
                      <a:pt x="89" y="89"/>
                    </a:lnTo>
                    <a:lnTo>
                      <a:pt x="92" y="82"/>
                    </a:lnTo>
                    <a:lnTo>
                      <a:pt x="92" y="82"/>
                    </a:lnTo>
                    <a:lnTo>
                      <a:pt x="94" y="74"/>
                    </a:lnTo>
                    <a:lnTo>
                      <a:pt x="94" y="65"/>
                    </a:lnTo>
                    <a:lnTo>
                      <a:pt x="94"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 name="Freeform 15"/>
              <p:cNvSpPr>
                <a:spLocks/>
              </p:cNvSpPr>
              <p:nvPr userDrawn="1"/>
            </p:nvSpPr>
            <p:spPr bwMode="auto">
              <a:xfrm>
                <a:off x="3517900" y="802082"/>
                <a:ext cx="58738" cy="66675"/>
              </a:xfrm>
              <a:custGeom>
                <a:avLst/>
                <a:gdLst>
                  <a:gd name="T0" fmla="*/ 56 w 111"/>
                  <a:gd name="T1" fmla="*/ 128 h 128"/>
                  <a:gd name="T2" fmla="*/ 56 w 111"/>
                  <a:gd name="T3" fmla="*/ 128 h 128"/>
                  <a:gd name="T4" fmla="*/ 39 w 111"/>
                  <a:gd name="T5" fmla="*/ 126 h 128"/>
                  <a:gd name="T6" fmla="*/ 31 w 111"/>
                  <a:gd name="T7" fmla="*/ 123 h 128"/>
                  <a:gd name="T8" fmla="*/ 25 w 111"/>
                  <a:gd name="T9" fmla="*/ 120 h 128"/>
                  <a:gd name="T10" fmla="*/ 25 w 111"/>
                  <a:gd name="T11" fmla="*/ 120 h 128"/>
                  <a:gd name="T12" fmla="*/ 14 w 111"/>
                  <a:gd name="T13" fmla="*/ 113 h 128"/>
                  <a:gd name="T14" fmla="*/ 9 w 111"/>
                  <a:gd name="T15" fmla="*/ 108 h 128"/>
                  <a:gd name="T16" fmla="*/ 6 w 111"/>
                  <a:gd name="T17" fmla="*/ 104 h 128"/>
                  <a:gd name="T18" fmla="*/ 6 w 111"/>
                  <a:gd name="T19" fmla="*/ 104 h 128"/>
                  <a:gd name="T20" fmla="*/ 3 w 111"/>
                  <a:gd name="T21" fmla="*/ 98 h 128"/>
                  <a:gd name="T22" fmla="*/ 2 w 111"/>
                  <a:gd name="T23" fmla="*/ 91 h 128"/>
                  <a:gd name="T24" fmla="*/ 2 w 111"/>
                  <a:gd name="T25" fmla="*/ 91 h 128"/>
                  <a:gd name="T26" fmla="*/ 0 w 111"/>
                  <a:gd name="T27" fmla="*/ 76 h 128"/>
                  <a:gd name="T28" fmla="*/ 0 w 111"/>
                  <a:gd name="T29" fmla="*/ 0 h 128"/>
                  <a:gd name="T30" fmla="*/ 30 w 111"/>
                  <a:gd name="T31" fmla="*/ 0 h 128"/>
                  <a:gd name="T32" fmla="*/ 30 w 111"/>
                  <a:gd name="T33" fmla="*/ 73 h 128"/>
                  <a:gd name="T34" fmla="*/ 30 w 111"/>
                  <a:gd name="T35" fmla="*/ 73 h 128"/>
                  <a:gd name="T36" fmla="*/ 31 w 111"/>
                  <a:gd name="T37" fmla="*/ 83 h 128"/>
                  <a:gd name="T38" fmla="*/ 31 w 111"/>
                  <a:gd name="T39" fmla="*/ 83 h 128"/>
                  <a:gd name="T40" fmla="*/ 34 w 111"/>
                  <a:gd name="T41" fmla="*/ 91 h 128"/>
                  <a:gd name="T42" fmla="*/ 34 w 111"/>
                  <a:gd name="T43" fmla="*/ 91 h 128"/>
                  <a:gd name="T44" fmla="*/ 37 w 111"/>
                  <a:gd name="T45" fmla="*/ 97 h 128"/>
                  <a:gd name="T46" fmla="*/ 43 w 111"/>
                  <a:gd name="T47" fmla="*/ 100 h 128"/>
                  <a:gd name="T48" fmla="*/ 43 w 111"/>
                  <a:gd name="T49" fmla="*/ 100 h 128"/>
                  <a:gd name="T50" fmla="*/ 49 w 111"/>
                  <a:gd name="T51" fmla="*/ 101 h 128"/>
                  <a:gd name="T52" fmla="*/ 56 w 111"/>
                  <a:gd name="T53" fmla="*/ 102 h 128"/>
                  <a:gd name="T54" fmla="*/ 56 w 111"/>
                  <a:gd name="T55" fmla="*/ 102 h 128"/>
                  <a:gd name="T56" fmla="*/ 64 w 111"/>
                  <a:gd name="T57" fmla="*/ 101 h 128"/>
                  <a:gd name="T58" fmla="*/ 70 w 111"/>
                  <a:gd name="T59" fmla="*/ 100 h 128"/>
                  <a:gd name="T60" fmla="*/ 70 w 111"/>
                  <a:gd name="T61" fmla="*/ 100 h 128"/>
                  <a:gd name="T62" fmla="*/ 76 w 111"/>
                  <a:gd name="T63" fmla="*/ 95 h 128"/>
                  <a:gd name="T64" fmla="*/ 79 w 111"/>
                  <a:gd name="T65" fmla="*/ 89 h 128"/>
                  <a:gd name="T66" fmla="*/ 79 w 111"/>
                  <a:gd name="T67" fmla="*/ 89 h 128"/>
                  <a:gd name="T68" fmla="*/ 80 w 111"/>
                  <a:gd name="T69" fmla="*/ 83 h 128"/>
                  <a:gd name="T70" fmla="*/ 82 w 111"/>
                  <a:gd name="T71" fmla="*/ 73 h 128"/>
                  <a:gd name="T72" fmla="*/ 82 w 111"/>
                  <a:gd name="T73" fmla="*/ 0 h 128"/>
                  <a:gd name="T74" fmla="*/ 111 w 111"/>
                  <a:gd name="T75" fmla="*/ 0 h 128"/>
                  <a:gd name="T76" fmla="*/ 111 w 111"/>
                  <a:gd name="T77" fmla="*/ 76 h 128"/>
                  <a:gd name="T78" fmla="*/ 111 w 111"/>
                  <a:gd name="T79" fmla="*/ 76 h 128"/>
                  <a:gd name="T80" fmla="*/ 111 w 111"/>
                  <a:gd name="T81" fmla="*/ 89 h 128"/>
                  <a:gd name="T82" fmla="*/ 107 w 111"/>
                  <a:gd name="T83" fmla="*/ 101 h 128"/>
                  <a:gd name="T84" fmla="*/ 107 w 111"/>
                  <a:gd name="T85" fmla="*/ 101 h 128"/>
                  <a:gd name="T86" fmla="*/ 104 w 111"/>
                  <a:gd name="T87" fmla="*/ 107 h 128"/>
                  <a:gd name="T88" fmla="*/ 99 w 111"/>
                  <a:gd name="T89" fmla="*/ 111 h 128"/>
                  <a:gd name="T90" fmla="*/ 99 w 111"/>
                  <a:gd name="T91" fmla="*/ 111 h 128"/>
                  <a:gd name="T92" fmla="*/ 93 w 111"/>
                  <a:gd name="T93" fmla="*/ 116 h 128"/>
                  <a:gd name="T94" fmla="*/ 88 w 111"/>
                  <a:gd name="T95" fmla="*/ 120 h 128"/>
                  <a:gd name="T96" fmla="*/ 88 w 111"/>
                  <a:gd name="T97" fmla="*/ 120 h 128"/>
                  <a:gd name="T98" fmla="*/ 82 w 111"/>
                  <a:gd name="T99" fmla="*/ 123 h 128"/>
                  <a:gd name="T100" fmla="*/ 74 w 111"/>
                  <a:gd name="T101" fmla="*/ 125 h 128"/>
                  <a:gd name="T102" fmla="*/ 74 w 111"/>
                  <a:gd name="T103" fmla="*/ 125 h 128"/>
                  <a:gd name="T104" fmla="*/ 65 w 111"/>
                  <a:gd name="T105" fmla="*/ 126 h 128"/>
                  <a:gd name="T106" fmla="*/ 56 w 111"/>
                  <a:gd name="T107" fmla="*/ 128 h 128"/>
                  <a:gd name="T108" fmla="*/ 56 w 111"/>
                  <a:gd name="T10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28">
                    <a:moveTo>
                      <a:pt x="56" y="128"/>
                    </a:moveTo>
                    <a:lnTo>
                      <a:pt x="56" y="128"/>
                    </a:lnTo>
                    <a:lnTo>
                      <a:pt x="39" y="126"/>
                    </a:lnTo>
                    <a:lnTo>
                      <a:pt x="31" y="123"/>
                    </a:lnTo>
                    <a:lnTo>
                      <a:pt x="25" y="120"/>
                    </a:lnTo>
                    <a:lnTo>
                      <a:pt x="25" y="120"/>
                    </a:lnTo>
                    <a:lnTo>
                      <a:pt x="14" y="113"/>
                    </a:lnTo>
                    <a:lnTo>
                      <a:pt x="9" y="108"/>
                    </a:lnTo>
                    <a:lnTo>
                      <a:pt x="6" y="104"/>
                    </a:lnTo>
                    <a:lnTo>
                      <a:pt x="6" y="104"/>
                    </a:lnTo>
                    <a:lnTo>
                      <a:pt x="3" y="98"/>
                    </a:lnTo>
                    <a:lnTo>
                      <a:pt x="2" y="91"/>
                    </a:lnTo>
                    <a:lnTo>
                      <a:pt x="2" y="91"/>
                    </a:lnTo>
                    <a:lnTo>
                      <a:pt x="0" y="76"/>
                    </a:lnTo>
                    <a:lnTo>
                      <a:pt x="0" y="0"/>
                    </a:lnTo>
                    <a:lnTo>
                      <a:pt x="30" y="0"/>
                    </a:lnTo>
                    <a:lnTo>
                      <a:pt x="30" y="73"/>
                    </a:lnTo>
                    <a:lnTo>
                      <a:pt x="30" y="73"/>
                    </a:lnTo>
                    <a:lnTo>
                      <a:pt x="31" y="83"/>
                    </a:lnTo>
                    <a:lnTo>
                      <a:pt x="31" y="83"/>
                    </a:lnTo>
                    <a:lnTo>
                      <a:pt x="34" y="91"/>
                    </a:lnTo>
                    <a:lnTo>
                      <a:pt x="34" y="91"/>
                    </a:lnTo>
                    <a:lnTo>
                      <a:pt x="37" y="97"/>
                    </a:lnTo>
                    <a:lnTo>
                      <a:pt x="43" y="100"/>
                    </a:lnTo>
                    <a:lnTo>
                      <a:pt x="43" y="100"/>
                    </a:lnTo>
                    <a:lnTo>
                      <a:pt x="49" y="101"/>
                    </a:lnTo>
                    <a:lnTo>
                      <a:pt x="56" y="102"/>
                    </a:lnTo>
                    <a:lnTo>
                      <a:pt x="56" y="102"/>
                    </a:lnTo>
                    <a:lnTo>
                      <a:pt x="64" y="101"/>
                    </a:lnTo>
                    <a:lnTo>
                      <a:pt x="70" y="100"/>
                    </a:lnTo>
                    <a:lnTo>
                      <a:pt x="70" y="100"/>
                    </a:lnTo>
                    <a:lnTo>
                      <a:pt x="76" y="95"/>
                    </a:lnTo>
                    <a:lnTo>
                      <a:pt x="79" y="89"/>
                    </a:lnTo>
                    <a:lnTo>
                      <a:pt x="79" y="89"/>
                    </a:lnTo>
                    <a:lnTo>
                      <a:pt x="80" y="83"/>
                    </a:lnTo>
                    <a:lnTo>
                      <a:pt x="82" y="73"/>
                    </a:lnTo>
                    <a:lnTo>
                      <a:pt x="82" y="0"/>
                    </a:lnTo>
                    <a:lnTo>
                      <a:pt x="111" y="0"/>
                    </a:lnTo>
                    <a:lnTo>
                      <a:pt x="111" y="76"/>
                    </a:lnTo>
                    <a:lnTo>
                      <a:pt x="111" y="76"/>
                    </a:lnTo>
                    <a:lnTo>
                      <a:pt x="111" y="89"/>
                    </a:lnTo>
                    <a:lnTo>
                      <a:pt x="107" y="101"/>
                    </a:lnTo>
                    <a:lnTo>
                      <a:pt x="107" y="101"/>
                    </a:lnTo>
                    <a:lnTo>
                      <a:pt x="104" y="107"/>
                    </a:lnTo>
                    <a:lnTo>
                      <a:pt x="99" y="111"/>
                    </a:lnTo>
                    <a:lnTo>
                      <a:pt x="99" y="111"/>
                    </a:lnTo>
                    <a:lnTo>
                      <a:pt x="93" y="116"/>
                    </a:lnTo>
                    <a:lnTo>
                      <a:pt x="88" y="120"/>
                    </a:lnTo>
                    <a:lnTo>
                      <a:pt x="88" y="120"/>
                    </a:lnTo>
                    <a:lnTo>
                      <a:pt x="82" y="123"/>
                    </a:lnTo>
                    <a:lnTo>
                      <a:pt x="74" y="125"/>
                    </a:lnTo>
                    <a:lnTo>
                      <a:pt x="74" y="125"/>
                    </a:lnTo>
                    <a:lnTo>
                      <a:pt x="65" y="126"/>
                    </a:lnTo>
                    <a:lnTo>
                      <a:pt x="56" y="128"/>
                    </a:lnTo>
                    <a:lnTo>
                      <a:pt x="56" y="12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 name="Freeform 16"/>
              <p:cNvSpPr>
                <a:spLocks/>
              </p:cNvSpPr>
              <p:nvPr userDrawn="1"/>
            </p:nvSpPr>
            <p:spPr bwMode="auto">
              <a:xfrm>
                <a:off x="3592512" y="800495"/>
                <a:ext cx="47625" cy="68263"/>
              </a:xfrm>
              <a:custGeom>
                <a:avLst/>
                <a:gdLst>
                  <a:gd name="T0" fmla="*/ 61 w 90"/>
                  <a:gd name="T1" fmla="*/ 91 h 131"/>
                  <a:gd name="T2" fmla="*/ 58 w 90"/>
                  <a:gd name="T3" fmla="*/ 85 h 131"/>
                  <a:gd name="T4" fmla="*/ 52 w 90"/>
                  <a:gd name="T5" fmla="*/ 80 h 131"/>
                  <a:gd name="T6" fmla="*/ 44 w 90"/>
                  <a:gd name="T7" fmla="*/ 77 h 131"/>
                  <a:gd name="T8" fmla="*/ 34 w 90"/>
                  <a:gd name="T9" fmla="*/ 74 h 131"/>
                  <a:gd name="T10" fmla="*/ 21 w 90"/>
                  <a:gd name="T11" fmla="*/ 70 h 131"/>
                  <a:gd name="T12" fmla="*/ 15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9 w 90"/>
                  <a:gd name="T25" fmla="*/ 15 h 131"/>
                  <a:gd name="T26" fmla="*/ 13 w 90"/>
                  <a:gd name="T27" fmla="*/ 9 h 131"/>
                  <a:gd name="T28" fmla="*/ 28 w 90"/>
                  <a:gd name="T29" fmla="*/ 2 h 131"/>
                  <a:gd name="T30" fmla="*/ 37 w 90"/>
                  <a:gd name="T31" fmla="*/ 0 h 131"/>
                  <a:gd name="T32" fmla="*/ 46 w 90"/>
                  <a:gd name="T33" fmla="*/ 0 h 131"/>
                  <a:gd name="T34" fmla="*/ 68 w 90"/>
                  <a:gd name="T35" fmla="*/ 2 h 131"/>
                  <a:gd name="T36" fmla="*/ 86 w 90"/>
                  <a:gd name="T37" fmla="*/ 6 h 131"/>
                  <a:gd name="T38" fmla="*/ 86 w 90"/>
                  <a:gd name="T39" fmla="*/ 31 h 131"/>
                  <a:gd name="T40" fmla="*/ 77 w 90"/>
                  <a:gd name="T41" fmla="*/ 28 h 131"/>
                  <a:gd name="T42" fmla="*/ 66 w 90"/>
                  <a:gd name="T43" fmla="*/ 27 h 131"/>
                  <a:gd name="T44" fmla="*/ 58 w 90"/>
                  <a:gd name="T45" fmla="*/ 25 h 131"/>
                  <a:gd name="T46" fmla="*/ 49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6 w 90"/>
                  <a:gd name="T63" fmla="*/ 51 h 131"/>
                  <a:gd name="T64" fmla="*/ 55 w 90"/>
                  <a:gd name="T65" fmla="*/ 54 h 131"/>
                  <a:gd name="T66" fmla="*/ 68 w 90"/>
                  <a:gd name="T67" fmla="*/ 57 h 131"/>
                  <a:gd name="T68" fmla="*/ 78 w 90"/>
                  <a:gd name="T69" fmla="*/ 62 h 131"/>
                  <a:gd name="T70" fmla="*/ 83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5 w 90"/>
                  <a:gd name="T91" fmla="*/ 128 h 131"/>
                  <a:gd name="T92" fmla="*/ 0 w 90"/>
                  <a:gd name="T93" fmla="*/ 123 h 131"/>
                  <a:gd name="T94" fmla="*/ 0 w 90"/>
                  <a:gd name="T95" fmla="*/ 100 h 131"/>
                  <a:gd name="T96" fmla="*/ 18 w 90"/>
                  <a:gd name="T97" fmla="*/ 104 h 131"/>
                  <a:gd name="T98" fmla="*/ 34 w 90"/>
                  <a:gd name="T99" fmla="*/ 105 h 131"/>
                  <a:gd name="T100" fmla="*/ 44 w 90"/>
                  <a:gd name="T101" fmla="*/ 104 h 131"/>
                  <a:gd name="T102" fmla="*/ 53 w 90"/>
                  <a:gd name="T103" fmla="*/ 103 h 131"/>
                  <a:gd name="T104" fmla="*/ 59 w 90"/>
                  <a:gd name="T105" fmla="*/ 98 h 131"/>
                  <a:gd name="T106" fmla="*/ 61 w 90"/>
                  <a:gd name="T107" fmla="*/ 95 h 131"/>
                  <a:gd name="T108" fmla="*/ 61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1" y="91"/>
                    </a:moveTo>
                    <a:lnTo>
                      <a:pt x="61" y="91"/>
                    </a:lnTo>
                    <a:lnTo>
                      <a:pt x="61" y="88"/>
                    </a:lnTo>
                    <a:lnTo>
                      <a:pt x="58" y="85"/>
                    </a:lnTo>
                    <a:lnTo>
                      <a:pt x="58" y="85"/>
                    </a:lnTo>
                    <a:lnTo>
                      <a:pt x="52" y="80"/>
                    </a:lnTo>
                    <a:lnTo>
                      <a:pt x="52" y="80"/>
                    </a:lnTo>
                    <a:lnTo>
                      <a:pt x="44" y="77"/>
                    </a:lnTo>
                    <a:lnTo>
                      <a:pt x="44" y="77"/>
                    </a:lnTo>
                    <a:lnTo>
                      <a:pt x="34" y="74"/>
                    </a:lnTo>
                    <a:lnTo>
                      <a:pt x="34" y="74"/>
                    </a:lnTo>
                    <a:lnTo>
                      <a:pt x="21" y="70"/>
                    </a:lnTo>
                    <a:lnTo>
                      <a:pt x="21" y="70"/>
                    </a:lnTo>
                    <a:lnTo>
                      <a:pt x="15" y="67"/>
                    </a:lnTo>
                    <a:lnTo>
                      <a:pt x="10" y="64"/>
                    </a:lnTo>
                    <a:lnTo>
                      <a:pt x="10" y="64"/>
                    </a:lnTo>
                    <a:lnTo>
                      <a:pt x="6" y="60"/>
                    </a:lnTo>
                    <a:lnTo>
                      <a:pt x="3" y="55"/>
                    </a:lnTo>
                    <a:lnTo>
                      <a:pt x="3" y="55"/>
                    </a:lnTo>
                    <a:lnTo>
                      <a:pt x="1" y="48"/>
                    </a:lnTo>
                    <a:lnTo>
                      <a:pt x="0" y="40"/>
                    </a:lnTo>
                    <a:lnTo>
                      <a:pt x="0" y="40"/>
                    </a:lnTo>
                    <a:lnTo>
                      <a:pt x="1" y="30"/>
                    </a:lnTo>
                    <a:lnTo>
                      <a:pt x="4" y="22"/>
                    </a:lnTo>
                    <a:lnTo>
                      <a:pt x="4" y="22"/>
                    </a:lnTo>
                    <a:lnTo>
                      <a:pt x="9" y="15"/>
                    </a:lnTo>
                    <a:lnTo>
                      <a:pt x="13" y="9"/>
                    </a:lnTo>
                    <a:lnTo>
                      <a:pt x="13" y="9"/>
                    </a:lnTo>
                    <a:lnTo>
                      <a:pt x="21" y="5"/>
                    </a:lnTo>
                    <a:lnTo>
                      <a:pt x="28" y="2"/>
                    </a:lnTo>
                    <a:lnTo>
                      <a:pt x="28" y="2"/>
                    </a:lnTo>
                    <a:lnTo>
                      <a:pt x="37" y="0"/>
                    </a:lnTo>
                    <a:lnTo>
                      <a:pt x="46" y="0"/>
                    </a:lnTo>
                    <a:lnTo>
                      <a:pt x="46" y="0"/>
                    </a:lnTo>
                    <a:lnTo>
                      <a:pt x="58" y="0"/>
                    </a:lnTo>
                    <a:lnTo>
                      <a:pt x="68" y="2"/>
                    </a:lnTo>
                    <a:lnTo>
                      <a:pt x="68" y="2"/>
                    </a:lnTo>
                    <a:lnTo>
                      <a:pt x="86" y="6"/>
                    </a:lnTo>
                    <a:lnTo>
                      <a:pt x="86" y="31"/>
                    </a:lnTo>
                    <a:lnTo>
                      <a:pt x="86" y="31"/>
                    </a:lnTo>
                    <a:lnTo>
                      <a:pt x="77" y="28"/>
                    </a:lnTo>
                    <a:lnTo>
                      <a:pt x="77" y="28"/>
                    </a:lnTo>
                    <a:lnTo>
                      <a:pt x="66" y="27"/>
                    </a:lnTo>
                    <a:lnTo>
                      <a:pt x="66" y="27"/>
                    </a:lnTo>
                    <a:lnTo>
                      <a:pt x="58" y="25"/>
                    </a:lnTo>
                    <a:lnTo>
                      <a:pt x="58" y="25"/>
                    </a:lnTo>
                    <a:lnTo>
                      <a:pt x="49" y="24"/>
                    </a:lnTo>
                    <a:lnTo>
                      <a:pt x="49"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6" y="51"/>
                    </a:lnTo>
                    <a:lnTo>
                      <a:pt x="46" y="51"/>
                    </a:lnTo>
                    <a:lnTo>
                      <a:pt x="55" y="54"/>
                    </a:lnTo>
                    <a:lnTo>
                      <a:pt x="55" y="54"/>
                    </a:lnTo>
                    <a:lnTo>
                      <a:pt x="68" y="57"/>
                    </a:lnTo>
                    <a:lnTo>
                      <a:pt x="68" y="57"/>
                    </a:lnTo>
                    <a:lnTo>
                      <a:pt x="74" y="60"/>
                    </a:lnTo>
                    <a:lnTo>
                      <a:pt x="78" y="62"/>
                    </a:lnTo>
                    <a:lnTo>
                      <a:pt x="78" y="62"/>
                    </a:lnTo>
                    <a:lnTo>
                      <a:pt x="83"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7" y="129"/>
                    </a:lnTo>
                    <a:lnTo>
                      <a:pt x="37" y="131"/>
                    </a:lnTo>
                    <a:lnTo>
                      <a:pt x="37" y="131"/>
                    </a:lnTo>
                    <a:lnTo>
                      <a:pt x="25" y="129"/>
                    </a:lnTo>
                    <a:lnTo>
                      <a:pt x="15" y="128"/>
                    </a:lnTo>
                    <a:lnTo>
                      <a:pt x="15" y="128"/>
                    </a:lnTo>
                    <a:lnTo>
                      <a:pt x="7" y="126"/>
                    </a:lnTo>
                    <a:lnTo>
                      <a:pt x="0" y="123"/>
                    </a:lnTo>
                    <a:lnTo>
                      <a:pt x="0" y="100"/>
                    </a:lnTo>
                    <a:lnTo>
                      <a:pt x="0" y="100"/>
                    </a:lnTo>
                    <a:lnTo>
                      <a:pt x="9" y="103"/>
                    </a:lnTo>
                    <a:lnTo>
                      <a:pt x="18" y="104"/>
                    </a:lnTo>
                    <a:lnTo>
                      <a:pt x="18" y="104"/>
                    </a:lnTo>
                    <a:lnTo>
                      <a:pt x="34" y="105"/>
                    </a:lnTo>
                    <a:lnTo>
                      <a:pt x="34" y="105"/>
                    </a:lnTo>
                    <a:lnTo>
                      <a:pt x="44" y="104"/>
                    </a:lnTo>
                    <a:lnTo>
                      <a:pt x="44" y="104"/>
                    </a:lnTo>
                    <a:lnTo>
                      <a:pt x="53" y="103"/>
                    </a:lnTo>
                    <a:lnTo>
                      <a:pt x="53" y="103"/>
                    </a:lnTo>
                    <a:lnTo>
                      <a:pt x="59" y="98"/>
                    </a:lnTo>
                    <a:lnTo>
                      <a:pt x="59" y="98"/>
                    </a:lnTo>
                    <a:lnTo>
                      <a:pt x="61" y="95"/>
                    </a:lnTo>
                    <a:lnTo>
                      <a:pt x="61" y="91"/>
                    </a:lnTo>
                    <a:lnTo>
                      <a:pt x="61"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 name="Rectangle 17"/>
              <p:cNvSpPr>
                <a:spLocks noChangeArrowheads="1"/>
              </p:cNvSpPr>
              <p:nvPr userDrawn="1"/>
            </p:nvSpPr>
            <p:spPr bwMode="auto">
              <a:xfrm>
                <a:off x="3656012" y="825895"/>
                <a:ext cx="30163" cy="14288"/>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 name="Freeform 18"/>
              <p:cNvSpPr>
                <a:spLocks noEditPoints="1"/>
              </p:cNvSpPr>
              <p:nvPr userDrawn="1"/>
            </p:nvSpPr>
            <p:spPr bwMode="auto">
              <a:xfrm>
                <a:off x="3714750" y="768745"/>
                <a:ext cx="36513" cy="131763"/>
              </a:xfrm>
              <a:custGeom>
                <a:avLst/>
                <a:gdLst>
                  <a:gd name="T0" fmla="*/ 71 w 71"/>
                  <a:gd name="T1" fmla="*/ 202 h 249"/>
                  <a:gd name="T2" fmla="*/ 71 w 71"/>
                  <a:gd name="T3" fmla="*/ 202 h 249"/>
                  <a:gd name="T4" fmla="*/ 70 w 71"/>
                  <a:gd name="T5" fmla="*/ 218 h 249"/>
                  <a:gd name="T6" fmla="*/ 68 w 71"/>
                  <a:gd name="T7" fmla="*/ 224 h 249"/>
                  <a:gd name="T8" fmla="*/ 66 w 71"/>
                  <a:gd name="T9" fmla="*/ 230 h 249"/>
                  <a:gd name="T10" fmla="*/ 66 w 71"/>
                  <a:gd name="T11" fmla="*/ 230 h 249"/>
                  <a:gd name="T12" fmla="*/ 63 w 71"/>
                  <a:gd name="T13" fmla="*/ 234 h 249"/>
                  <a:gd name="T14" fmla="*/ 58 w 71"/>
                  <a:gd name="T15" fmla="*/ 239 h 249"/>
                  <a:gd name="T16" fmla="*/ 54 w 71"/>
                  <a:gd name="T17" fmla="*/ 242 h 249"/>
                  <a:gd name="T18" fmla="*/ 49 w 71"/>
                  <a:gd name="T19" fmla="*/ 245 h 249"/>
                  <a:gd name="T20" fmla="*/ 49 w 71"/>
                  <a:gd name="T21" fmla="*/ 245 h 249"/>
                  <a:gd name="T22" fmla="*/ 36 w 71"/>
                  <a:gd name="T23" fmla="*/ 248 h 249"/>
                  <a:gd name="T24" fmla="*/ 23 w 71"/>
                  <a:gd name="T25" fmla="*/ 249 h 249"/>
                  <a:gd name="T26" fmla="*/ 23 w 71"/>
                  <a:gd name="T27" fmla="*/ 249 h 249"/>
                  <a:gd name="T28" fmla="*/ 11 w 71"/>
                  <a:gd name="T29" fmla="*/ 248 h 249"/>
                  <a:gd name="T30" fmla="*/ 11 w 71"/>
                  <a:gd name="T31" fmla="*/ 248 h 249"/>
                  <a:gd name="T32" fmla="*/ 0 w 71"/>
                  <a:gd name="T33" fmla="*/ 246 h 249"/>
                  <a:gd name="T34" fmla="*/ 0 w 71"/>
                  <a:gd name="T35" fmla="*/ 221 h 249"/>
                  <a:gd name="T36" fmla="*/ 0 w 71"/>
                  <a:gd name="T37" fmla="*/ 221 h 249"/>
                  <a:gd name="T38" fmla="*/ 9 w 71"/>
                  <a:gd name="T39" fmla="*/ 222 h 249"/>
                  <a:gd name="T40" fmla="*/ 9 w 71"/>
                  <a:gd name="T41" fmla="*/ 222 h 249"/>
                  <a:gd name="T42" fmla="*/ 18 w 71"/>
                  <a:gd name="T43" fmla="*/ 224 h 249"/>
                  <a:gd name="T44" fmla="*/ 18 w 71"/>
                  <a:gd name="T45" fmla="*/ 224 h 249"/>
                  <a:gd name="T46" fmla="*/ 30 w 71"/>
                  <a:gd name="T47" fmla="*/ 222 h 249"/>
                  <a:gd name="T48" fmla="*/ 30 w 71"/>
                  <a:gd name="T49" fmla="*/ 222 h 249"/>
                  <a:gd name="T50" fmla="*/ 33 w 71"/>
                  <a:gd name="T51" fmla="*/ 221 h 249"/>
                  <a:gd name="T52" fmla="*/ 37 w 71"/>
                  <a:gd name="T53" fmla="*/ 218 h 249"/>
                  <a:gd name="T54" fmla="*/ 37 w 71"/>
                  <a:gd name="T55" fmla="*/ 218 h 249"/>
                  <a:gd name="T56" fmla="*/ 39 w 71"/>
                  <a:gd name="T57" fmla="*/ 215 h 249"/>
                  <a:gd name="T58" fmla="*/ 40 w 71"/>
                  <a:gd name="T59" fmla="*/ 210 h 249"/>
                  <a:gd name="T60" fmla="*/ 40 w 71"/>
                  <a:gd name="T61" fmla="*/ 210 h 249"/>
                  <a:gd name="T62" fmla="*/ 40 w 71"/>
                  <a:gd name="T63" fmla="*/ 200 h 249"/>
                  <a:gd name="T64" fmla="*/ 40 w 71"/>
                  <a:gd name="T65" fmla="*/ 62 h 249"/>
                  <a:gd name="T66" fmla="*/ 71 w 71"/>
                  <a:gd name="T67" fmla="*/ 62 h 249"/>
                  <a:gd name="T68" fmla="*/ 71 w 71"/>
                  <a:gd name="T69" fmla="*/ 202 h 249"/>
                  <a:gd name="T70" fmla="*/ 40 w 71"/>
                  <a:gd name="T71" fmla="*/ 0 h 249"/>
                  <a:gd name="T72" fmla="*/ 71 w 71"/>
                  <a:gd name="T73" fmla="*/ 0 h 249"/>
                  <a:gd name="T74" fmla="*/ 71 w 71"/>
                  <a:gd name="T75" fmla="*/ 34 h 249"/>
                  <a:gd name="T76" fmla="*/ 40 w 71"/>
                  <a:gd name="T77" fmla="*/ 34 h 249"/>
                  <a:gd name="T78" fmla="*/ 40 w 71"/>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249">
                    <a:moveTo>
                      <a:pt x="71" y="202"/>
                    </a:moveTo>
                    <a:lnTo>
                      <a:pt x="71" y="202"/>
                    </a:lnTo>
                    <a:lnTo>
                      <a:pt x="70" y="218"/>
                    </a:lnTo>
                    <a:lnTo>
                      <a:pt x="68" y="224"/>
                    </a:lnTo>
                    <a:lnTo>
                      <a:pt x="66" y="230"/>
                    </a:lnTo>
                    <a:lnTo>
                      <a:pt x="66" y="230"/>
                    </a:lnTo>
                    <a:lnTo>
                      <a:pt x="63" y="234"/>
                    </a:lnTo>
                    <a:lnTo>
                      <a:pt x="58" y="239"/>
                    </a:lnTo>
                    <a:lnTo>
                      <a:pt x="54" y="242"/>
                    </a:lnTo>
                    <a:lnTo>
                      <a:pt x="49" y="245"/>
                    </a:lnTo>
                    <a:lnTo>
                      <a:pt x="49" y="245"/>
                    </a:lnTo>
                    <a:lnTo>
                      <a:pt x="36" y="248"/>
                    </a:lnTo>
                    <a:lnTo>
                      <a:pt x="23" y="249"/>
                    </a:lnTo>
                    <a:lnTo>
                      <a:pt x="23" y="249"/>
                    </a:lnTo>
                    <a:lnTo>
                      <a:pt x="11" y="248"/>
                    </a:lnTo>
                    <a:lnTo>
                      <a:pt x="11" y="248"/>
                    </a:lnTo>
                    <a:lnTo>
                      <a:pt x="0" y="246"/>
                    </a:lnTo>
                    <a:lnTo>
                      <a:pt x="0" y="221"/>
                    </a:lnTo>
                    <a:lnTo>
                      <a:pt x="0" y="221"/>
                    </a:lnTo>
                    <a:lnTo>
                      <a:pt x="9" y="222"/>
                    </a:lnTo>
                    <a:lnTo>
                      <a:pt x="9" y="222"/>
                    </a:lnTo>
                    <a:lnTo>
                      <a:pt x="18" y="224"/>
                    </a:lnTo>
                    <a:lnTo>
                      <a:pt x="18" y="224"/>
                    </a:lnTo>
                    <a:lnTo>
                      <a:pt x="30" y="222"/>
                    </a:lnTo>
                    <a:lnTo>
                      <a:pt x="30" y="222"/>
                    </a:lnTo>
                    <a:lnTo>
                      <a:pt x="33" y="221"/>
                    </a:lnTo>
                    <a:lnTo>
                      <a:pt x="37" y="218"/>
                    </a:lnTo>
                    <a:lnTo>
                      <a:pt x="37" y="218"/>
                    </a:lnTo>
                    <a:lnTo>
                      <a:pt x="39" y="215"/>
                    </a:lnTo>
                    <a:lnTo>
                      <a:pt x="40" y="210"/>
                    </a:lnTo>
                    <a:lnTo>
                      <a:pt x="40" y="210"/>
                    </a:lnTo>
                    <a:lnTo>
                      <a:pt x="40" y="200"/>
                    </a:lnTo>
                    <a:lnTo>
                      <a:pt x="40" y="62"/>
                    </a:lnTo>
                    <a:lnTo>
                      <a:pt x="71" y="62"/>
                    </a:lnTo>
                    <a:lnTo>
                      <a:pt x="71" y="202"/>
                    </a:lnTo>
                    <a:close/>
                    <a:moveTo>
                      <a:pt x="40" y="0"/>
                    </a:moveTo>
                    <a:lnTo>
                      <a:pt x="71" y="0"/>
                    </a:lnTo>
                    <a:lnTo>
                      <a:pt x="71" y="34"/>
                    </a:lnTo>
                    <a:lnTo>
                      <a:pt x="40" y="34"/>
                    </a:lnTo>
                    <a:lnTo>
                      <a:pt x="4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 name="Freeform 19"/>
              <p:cNvSpPr>
                <a:spLocks noEditPoints="1"/>
              </p:cNvSpPr>
              <p:nvPr userDrawn="1"/>
            </p:nvSpPr>
            <p:spPr bwMode="auto">
              <a:xfrm>
                <a:off x="3768725" y="800495"/>
                <a:ext cx="55563" cy="68263"/>
              </a:xfrm>
              <a:custGeom>
                <a:avLst/>
                <a:gdLst>
                  <a:gd name="T0" fmla="*/ 78 w 106"/>
                  <a:gd name="T1" fmla="*/ 114 h 131"/>
                  <a:gd name="T2" fmla="*/ 71 w 106"/>
                  <a:gd name="T3" fmla="*/ 119 h 131"/>
                  <a:gd name="T4" fmla="*/ 63 w 106"/>
                  <a:gd name="T5" fmla="*/ 125 h 131"/>
                  <a:gd name="T6" fmla="*/ 53 w 106"/>
                  <a:gd name="T7" fmla="*/ 129 h 131"/>
                  <a:gd name="T8" fmla="*/ 41 w 106"/>
                  <a:gd name="T9" fmla="*/ 131 h 131"/>
                  <a:gd name="T10" fmla="*/ 32 w 106"/>
                  <a:gd name="T11" fmla="*/ 129 h 131"/>
                  <a:gd name="T12" fmla="*/ 25 w 106"/>
                  <a:gd name="T13" fmla="*/ 128 h 131"/>
                  <a:gd name="T14" fmla="*/ 11 w 106"/>
                  <a:gd name="T15" fmla="*/ 119 h 131"/>
                  <a:gd name="T16" fmla="*/ 5 w 106"/>
                  <a:gd name="T17" fmla="*/ 114 h 131"/>
                  <a:gd name="T18" fmla="*/ 2 w 106"/>
                  <a:gd name="T19" fmla="*/ 107 h 131"/>
                  <a:gd name="T20" fmla="*/ 0 w 106"/>
                  <a:gd name="T21" fmla="*/ 91 h 131"/>
                  <a:gd name="T22" fmla="*/ 0 w 106"/>
                  <a:gd name="T23" fmla="*/ 80 h 131"/>
                  <a:gd name="T24" fmla="*/ 2 w 106"/>
                  <a:gd name="T25" fmla="*/ 73 h 131"/>
                  <a:gd name="T26" fmla="*/ 13 w 106"/>
                  <a:gd name="T27" fmla="*/ 60 h 131"/>
                  <a:gd name="T28" fmla="*/ 20 w 106"/>
                  <a:gd name="T29" fmla="*/ 54 h 131"/>
                  <a:gd name="T30" fmla="*/ 29 w 106"/>
                  <a:gd name="T31" fmla="*/ 51 h 131"/>
                  <a:gd name="T32" fmla="*/ 48 w 106"/>
                  <a:gd name="T33" fmla="*/ 48 h 131"/>
                  <a:gd name="T34" fmla="*/ 63 w 106"/>
                  <a:gd name="T35" fmla="*/ 49 h 131"/>
                  <a:gd name="T36" fmla="*/ 75 w 106"/>
                  <a:gd name="T37" fmla="*/ 51 h 131"/>
                  <a:gd name="T38" fmla="*/ 75 w 106"/>
                  <a:gd name="T39" fmla="*/ 46 h 131"/>
                  <a:gd name="T40" fmla="*/ 74 w 106"/>
                  <a:gd name="T41" fmla="*/ 37 h 131"/>
                  <a:gd name="T42" fmla="*/ 69 w 106"/>
                  <a:gd name="T43" fmla="*/ 31 h 131"/>
                  <a:gd name="T44" fmla="*/ 65 w 106"/>
                  <a:gd name="T45" fmla="*/ 28 h 131"/>
                  <a:gd name="T46" fmla="*/ 60 w 106"/>
                  <a:gd name="T47" fmla="*/ 25 h 131"/>
                  <a:gd name="T48" fmla="*/ 48 w 106"/>
                  <a:gd name="T49" fmla="*/ 24 h 131"/>
                  <a:gd name="T50" fmla="*/ 38 w 106"/>
                  <a:gd name="T51" fmla="*/ 24 h 131"/>
                  <a:gd name="T52" fmla="*/ 29 w 106"/>
                  <a:gd name="T53" fmla="*/ 25 h 131"/>
                  <a:gd name="T54" fmla="*/ 10 w 106"/>
                  <a:gd name="T55" fmla="*/ 8 h 131"/>
                  <a:gd name="T56" fmla="*/ 19 w 106"/>
                  <a:gd name="T57" fmla="*/ 5 h 131"/>
                  <a:gd name="T58" fmla="*/ 29 w 106"/>
                  <a:gd name="T59" fmla="*/ 2 h 131"/>
                  <a:gd name="T60" fmla="*/ 51 w 106"/>
                  <a:gd name="T61" fmla="*/ 0 h 131"/>
                  <a:gd name="T62" fmla="*/ 65 w 106"/>
                  <a:gd name="T63" fmla="*/ 0 h 131"/>
                  <a:gd name="T64" fmla="*/ 75 w 106"/>
                  <a:gd name="T65" fmla="*/ 3 h 131"/>
                  <a:gd name="T66" fmla="*/ 91 w 106"/>
                  <a:gd name="T67" fmla="*/ 12 h 131"/>
                  <a:gd name="T68" fmla="*/ 99 w 106"/>
                  <a:gd name="T69" fmla="*/ 18 h 131"/>
                  <a:gd name="T70" fmla="*/ 102 w 106"/>
                  <a:gd name="T71" fmla="*/ 25 h 131"/>
                  <a:gd name="T72" fmla="*/ 106 w 106"/>
                  <a:gd name="T73" fmla="*/ 43 h 131"/>
                  <a:gd name="T74" fmla="*/ 106 w 106"/>
                  <a:gd name="T75" fmla="*/ 91 h 131"/>
                  <a:gd name="T76" fmla="*/ 106 w 106"/>
                  <a:gd name="T77" fmla="*/ 111 h 131"/>
                  <a:gd name="T78" fmla="*/ 79 w 106"/>
                  <a:gd name="T79" fmla="*/ 126 h 131"/>
                  <a:gd name="T80" fmla="*/ 75 w 106"/>
                  <a:gd name="T81" fmla="*/ 74 h 131"/>
                  <a:gd name="T82" fmla="*/ 65 w 106"/>
                  <a:gd name="T83" fmla="*/ 73 h 131"/>
                  <a:gd name="T84" fmla="*/ 54 w 106"/>
                  <a:gd name="T85" fmla="*/ 71 h 131"/>
                  <a:gd name="T86" fmla="*/ 44 w 106"/>
                  <a:gd name="T87" fmla="*/ 73 h 131"/>
                  <a:gd name="T88" fmla="*/ 37 w 106"/>
                  <a:gd name="T89" fmla="*/ 76 h 131"/>
                  <a:gd name="T90" fmla="*/ 32 w 106"/>
                  <a:gd name="T91" fmla="*/ 82 h 131"/>
                  <a:gd name="T92" fmla="*/ 31 w 106"/>
                  <a:gd name="T93" fmla="*/ 89 h 131"/>
                  <a:gd name="T94" fmla="*/ 32 w 106"/>
                  <a:gd name="T95" fmla="*/ 97 h 131"/>
                  <a:gd name="T96" fmla="*/ 35 w 106"/>
                  <a:gd name="T97" fmla="*/ 103 h 131"/>
                  <a:gd name="T98" fmla="*/ 41 w 106"/>
                  <a:gd name="T99" fmla="*/ 105 h 131"/>
                  <a:gd name="T100" fmla="*/ 48 w 106"/>
                  <a:gd name="T101" fmla="*/ 105 h 131"/>
                  <a:gd name="T102" fmla="*/ 57 w 106"/>
                  <a:gd name="T103" fmla="*/ 104 h 131"/>
                  <a:gd name="T104" fmla="*/ 65 w 106"/>
                  <a:gd name="T105" fmla="*/ 101 h 131"/>
                  <a:gd name="T106" fmla="*/ 71 w 106"/>
                  <a:gd name="T107" fmla="*/ 98 h 131"/>
                  <a:gd name="T108" fmla="*/ 75 w 106"/>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31">
                    <a:moveTo>
                      <a:pt x="78" y="114"/>
                    </a:moveTo>
                    <a:lnTo>
                      <a:pt x="78" y="114"/>
                    </a:lnTo>
                    <a:lnTo>
                      <a:pt x="78" y="114"/>
                    </a:lnTo>
                    <a:lnTo>
                      <a:pt x="71" y="119"/>
                    </a:lnTo>
                    <a:lnTo>
                      <a:pt x="71" y="119"/>
                    </a:lnTo>
                    <a:lnTo>
                      <a:pt x="63" y="125"/>
                    </a:lnTo>
                    <a:lnTo>
                      <a:pt x="63" y="125"/>
                    </a:lnTo>
                    <a:lnTo>
                      <a:pt x="53" y="129"/>
                    </a:lnTo>
                    <a:lnTo>
                      <a:pt x="53" y="129"/>
                    </a:lnTo>
                    <a:lnTo>
                      <a:pt x="41" y="131"/>
                    </a:lnTo>
                    <a:lnTo>
                      <a:pt x="41" y="131"/>
                    </a:lnTo>
                    <a:lnTo>
                      <a:pt x="32" y="129"/>
                    </a:lnTo>
                    <a:lnTo>
                      <a:pt x="25" y="128"/>
                    </a:lnTo>
                    <a:lnTo>
                      <a:pt x="25" y="128"/>
                    </a:lnTo>
                    <a:lnTo>
                      <a:pt x="17" y="125"/>
                    </a:lnTo>
                    <a:lnTo>
                      <a:pt x="11" y="119"/>
                    </a:lnTo>
                    <a:lnTo>
                      <a:pt x="11" y="119"/>
                    </a:lnTo>
                    <a:lnTo>
                      <a:pt x="5" y="114"/>
                    </a:lnTo>
                    <a:lnTo>
                      <a:pt x="2" y="107"/>
                    </a:lnTo>
                    <a:lnTo>
                      <a:pt x="2" y="107"/>
                    </a:lnTo>
                    <a:lnTo>
                      <a:pt x="0" y="100"/>
                    </a:lnTo>
                    <a:lnTo>
                      <a:pt x="0" y="91"/>
                    </a:lnTo>
                    <a:lnTo>
                      <a:pt x="0" y="91"/>
                    </a:lnTo>
                    <a:lnTo>
                      <a:pt x="0" y="80"/>
                    </a:lnTo>
                    <a:lnTo>
                      <a:pt x="2" y="73"/>
                    </a:lnTo>
                    <a:lnTo>
                      <a:pt x="2" y="73"/>
                    </a:lnTo>
                    <a:lnTo>
                      <a:pt x="7" y="65"/>
                    </a:lnTo>
                    <a:lnTo>
                      <a:pt x="13" y="60"/>
                    </a:lnTo>
                    <a:lnTo>
                      <a:pt x="13" y="60"/>
                    </a:lnTo>
                    <a:lnTo>
                      <a:pt x="20" y="54"/>
                    </a:lnTo>
                    <a:lnTo>
                      <a:pt x="29" y="51"/>
                    </a:lnTo>
                    <a:lnTo>
                      <a:pt x="29" y="51"/>
                    </a:lnTo>
                    <a:lnTo>
                      <a:pt x="38" y="49"/>
                    </a:lnTo>
                    <a:lnTo>
                      <a:pt x="48" y="48"/>
                    </a:lnTo>
                    <a:lnTo>
                      <a:pt x="48" y="48"/>
                    </a:lnTo>
                    <a:lnTo>
                      <a:pt x="63" y="49"/>
                    </a:lnTo>
                    <a:lnTo>
                      <a:pt x="63" y="49"/>
                    </a:lnTo>
                    <a:lnTo>
                      <a:pt x="75" y="51"/>
                    </a:lnTo>
                    <a:lnTo>
                      <a:pt x="75" y="46"/>
                    </a:lnTo>
                    <a:lnTo>
                      <a:pt x="75" y="46"/>
                    </a:lnTo>
                    <a:lnTo>
                      <a:pt x="74" y="37"/>
                    </a:lnTo>
                    <a:lnTo>
                      <a:pt x="74" y="37"/>
                    </a:lnTo>
                    <a:lnTo>
                      <a:pt x="72" y="34"/>
                    </a:lnTo>
                    <a:lnTo>
                      <a:pt x="69" y="31"/>
                    </a:lnTo>
                    <a:lnTo>
                      <a:pt x="69" y="31"/>
                    </a:lnTo>
                    <a:lnTo>
                      <a:pt x="65" y="28"/>
                    </a:lnTo>
                    <a:lnTo>
                      <a:pt x="60" y="25"/>
                    </a:lnTo>
                    <a:lnTo>
                      <a:pt x="60" y="25"/>
                    </a:lnTo>
                    <a:lnTo>
                      <a:pt x="54" y="24"/>
                    </a:lnTo>
                    <a:lnTo>
                      <a:pt x="48" y="24"/>
                    </a:lnTo>
                    <a:lnTo>
                      <a:pt x="48" y="24"/>
                    </a:lnTo>
                    <a:lnTo>
                      <a:pt x="38" y="24"/>
                    </a:lnTo>
                    <a:lnTo>
                      <a:pt x="29" y="25"/>
                    </a:lnTo>
                    <a:lnTo>
                      <a:pt x="29" y="25"/>
                    </a:lnTo>
                    <a:lnTo>
                      <a:pt x="10" y="31"/>
                    </a:lnTo>
                    <a:lnTo>
                      <a:pt x="10" y="8"/>
                    </a:lnTo>
                    <a:lnTo>
                      <a:pt x="10" y="8"/>
                    </a:lnTo>
                    <a:lnTo>
                      <a:pt x="19" y="5"/>
                    </a:lnTo>
                    <a:lnTo>
                      <a:pt x="29" y="2"/>
                    </a:lnTo>
                    <a:lnTo>
                      <a:pt x="29" y="2"/>
                    </a:lnTo>
                    <a:lnTo>
                      <a:pt x="40" y="0"/>
                    </a:lnTo>
                    <a:lnTo>
                      <a:pt x="51" y="0"/>
                    </a:lnTo>
                    <a:lnTo>
                      <a:pt x="51" y="0"/>
                    </a:lnTo>
                    <a:lnTo>
                      <a:pt x="65" y="0"/>
                    </a:lnTo>
                    <a:lnTo>
                      <a:pt x="75" y="3"/>
                    </a:lnTo>
                    <a:lnTo>
                      <a:pt x="75" y="3"/>
                    </a:lnTo>
                    <a:lnTo>
                      <a:pt x="84" y="8"/>
                    </a:lnTo>
                    <a:lnTo>
                      <a:pt x="91" y="12"/>
                    </a:lnTo>
                    <a:lnTo>
                      <a:pt x="91" y="12"/>
                    </a:lnTo>
                    <a:lnTo>
                      <a:pt x="99" y="18"/>
                    </a:lnTo>
                    <a:lnTo>
                      <a:pt x="102" y="25"/>
                    </a:lnTo>
                    <a:lnTo>
                      <a:pt x="102" y="25"/>
                    </a:lnTo>
                    <a:lnTo>
                      <a:pt x="105" y="34"/>
                    </a:lnTo>
                    <a:lnTo>
                      <a:pt x="106" y="43"/>
                    </a:lnTo>
                    <a:lnTo>
                      <a:pt x="106" y="91"/>
                    </a:lnTo>
                    <a:lnTo>
                      <a:pt x="106" y="91"/>
                    </a:lnTo>
                    <a:lnTo>
                      <a:pt x="106" y="111"/>
                    </a:lnTo>
                    <a:lnTo>
                      <a:pt x="106" y="111"/>
                    </a:lnTo>
                    <a:lnTo>
                      <a:pt x="106" y="126"/>
                    </a:lnTo>
                    <a:lnTo>
                      <a:pt x="79" y="126"/>
                    </a:lnTo>
                    <a:lnTo>
                      <a:pt x="78" y="114"/>
                    </a:lnTo>
                    <a:close/>
                    <a:moveTo>
                      <a:pt x="75" y="74"/>
                    </a:moveTo>
                    <a:lnTo>
                      <a:pt x="75" y="74"/>
                    </a:lnTo>
                    <a:lnTo>
                      <a:pt x="65" y="73"/>
                    </a:lnTo>
                    <a:lnTo>
                      <a:pt x="65" y="73"/>
                    </a:lnTo>
                    <a:lnTo>
                      <a:pt x="54" y="71"/>
                    </a:lnTo>
                    <a:lnTo>
                      <a:pt x="54" y="71"/>
                    </a:lnTo>
                    <a:lnTo>
                      <a:pt x="44" y="73"/>
                    </a:lnTo>
                    <a:lnTo>
                      <a:pt x="37" y="76"/>
                    </a:lnTo>
                    <a:lnTo>
                      <a:pt x="37" y="76"/>
                    </a:lnTo>
                    <a:lnTo>
                      <a:pt x="34" y="79"/>
                    </a:lnTo>
                    <a:lnTo>
                      <a:pt x="32" y="82"/>
                    </a:lnTo>
                    <a:lnTo>
                      <a:pt x="31" y="85"/>
                    </a:lnTo>
                    <a:lnTo>
                      <a:pt x="31" y="89"/>
                    </a:lnTo>
                    <a:lnTo>
                      <a:pt x="31" y="89"/>
                    </a:lnTo>
                    <a:lnTo>
                      <a:pt x="32" y="97"/>
                    </a:lnTo>
                    <a:lnTo>
                      <a:pt x="32" y="97"/>
                    </a:lnTo>
                    <a:lnTo>
                      <a:pt x="35" y="103"/>
                    </a:lnTo>
                    <a:lnTo>
                      <a:pt x="35" y="103"/>
                    </a:lnTo>
                    <a:lnTo>
                      <a:pt x="41" y="105"/>
                    </a:lnTo>
                    <a:lnTo>
                      <a:pt x="41" y="105"/>
                    </a:lnTo>
                    <a:lnTo>
                      <a:pt x="48" y="105"/>
                    </a:lnTo>
                    <a:lnTo>
                      <a:pt x="48" y="105"/>
                    </a:lnTo>
                    <a:lnTo>
                      <a:pt x="57" y="104"/>
                    </a:lnTo>
                    <a:lnTo>
                      <a:pt x="57"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6" name="Freeform 20"/>
              <p:cNvSpPr>
                <a:spLocks/>
              </p:cNvSpPr>
              <p:nvPr userDrawn="1"/>
            </p:nvSpPr>
            <p:spPr bwMode="auto">
              <a:xfrm>
                <a:off x="3865562"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 name="Freeform 21"/>
              <p:cNvSpPr>
                <a:spLocks/>
              </p:cNvSpPr>
              <p:nvPr userDrawn="1"/>
            </p:nvSpPr>
            <p:spPr bwMode="auto">
              <a:xfrm>
                <a:off x="3946525" y="800495"/>
                <a:ext cx="39688" cy="66675"/>
              </a:xfrm>
              <a:custGeom>
                <a:avLst/>
                <a:gdLst>
                  <a:gd name="T0" fmla="*/ 74 w 74"/>
                  <a:gd name="T1" fmla="*/ 27 h 126"/>
                  <a:gd name="T2" fmla="*/ 71 w 74"/>
                  <a:gd name="T3" fmla="*/ 27 h 126"/>
                  <a:gd name="T4" fmla="*/ 71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3 w 74"/>
                  <a:gd name="T33" fmla="*/ 5 h 126"/>
                  <a:gd name="T34" fmla="*/ 43 w 74"/>
                  <a:gd name="T35" fmla="*/ 5 h 126"/>
                  <a:gd name="T36" fmla="*/ 53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1" y="27"/>
                    </a:lnTo>
                    <a:lnTo>
                      <a:pt x="71"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3" y="5"/>
                    </a:lnTo>
                    <a:lnTo>
                      <a:pt x="43" y="5"/>
                    </a:lnTo>
                    <a:lnTo>
                      <a:pt x="53"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 name="Freeform 22"/>
              <p:cNvSpPr>
                <a:spLocks noEditPoints="1"/>
              </p:cNvSpPr>
              <p:nvPr userDrawn="1"/>
            </p:nvSpPr>
            <p:spPr bwMode="auto">
              <a:xfrm>
                <a:off x="3995737"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9" name="Freeform 23"/>
              <p:cNvSpPr>
                <a:spLocks/>
              </p:cNvSpPr>
              <p:nvPr userDrawn="1"/>
            </p:nvSpPr>
            <p:spPr bwMode="auto">
              <a:xfrm>
                <a:off x="4024312" y="783032"/>
                <a:ext cx="47625"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91 w 92"/>
                  <a:gd name="T45" fmla="*/ 35 h 163"/>
                  <a:gd name="T46" fmla="*/ 91 w 92"/>
                  <a:gd name="T47" fmla="*/ 60 h 163"/>
                  <a:gd name="T48" fmla="*/ 54 w 92"/>
                  <a:gd name="T49" fmla="*/ 60 h 163"/>
                  <a:gd name="T50" fmla="*/ 54 w 92"/>
                  <a:gd name="T51" fmla="*/ 120 h 163"/>
                  <a:gd name="T52" fmla="*/ 54 w 92"/>
                  <a:gd name="T53" fmla="*/ 120 h 163"/>
                  <a:gd name="T54" fmla="*/ 55 w 92"/>
                  <a:gd name="T55" fmla="*/ 127 h 163"/>
                  <a:gd name="T56" fmla="*/ 56 w 92"/>
                  <a:gd name="T57" fmla="*/ 130 h 163"/>
                  <a:gd name="T58" fmla="*/ 56 w 92"/>
                  <a:gd name="T59" fmla="*/ 130 h 163"/>
                  <a:gd name="T60" fmla="*/ 58 w 92"/>
                  <a:gd name="T61" fmla="*/ 133 h 163"/>
                  <a:gd name="T62" fmla="*/ 62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91" y="35"/>
                    </a:lnTo>
                    <a:lnTo>
                      <a:pt x="91" y="60"/>
                    </a:lnTo>
                    <a:lnTo>
                      <a:pt x="54" y="60"/>
                    </a:lnTo>
                    <a:lnTo>
                      <a:pt x="54" y="120"/>
                    </a:lnTo>
                    <a:lnTo>
                      <a:pt x="54" y="120"/>
                    </a:lnTo>
                    <a:lnTo>
                      <a:pt x="55" y="127"/>
                    </a:lnTo>
                    <a:lnTo>
                      <a:pt x="56" y="130"/>
                    </a:lnTo>
                    <a:lnTo>
                      <a:pt x="56" y="130"/>
                    </a:lnTo>
                    <a:lnTo>
                      <a:pt x="58" y="133"/>
                    </a:lnTo>
                    <a:lnTo>
                      <a:pt x="62"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 name="Freeform 24"/>
              <p:cNvSpPr>
                <a:spLocks/>
              </p:cNvSpPr>
              <p:nvPr userDrawn="1"/>
            </p:nvSpPr>
            <p:spPr bwMode="auto">
              <a:xfrm>
                <a:off x="4078287" y="783032"/>
                <a:ext cx="47625" cy="85725"/>
              </a:xfrm>
              <a:custGeom>
                <a:avLst/>
                <a:gdLst>
                  <a:gd name="T0" fmla="*/ 92 w 92"/>
                  <a:gd name="T1" fmla="*/ 158 h 163"/>
                  <a:gd name="T2" fmla="*/ 92 w 92"/>
                  <a:gd name="T3" fmla="*/ 158 h 163"/>
                  <a:gd name="T4" fmla="*/ 79 w 92"/>
                  <a:gd name="T5" fmla="*/ 161 h 163"/>
                  <a:gd name="T6" fmla="*/ 79 w 92"/>
                  <a:gd name="T7" fmla="*/ 161 h 163"/>
                  <a:gd name="T8" fmla="*/ 66 w 92"/>
                  <a:gd name="T9" fmla="*/ 163 h 163"/>
                  <a:gd name="T10" fmla="*/ 66 w 92"/>
                  <a:gd name="T11" fmla="*/ 163 h 163"/>
                  <a:gd name="T12" fmla="*/ 52 w 92"/>
                  <a:gd name="T13" fmla="*/ 161 h 163"/>
                  <a:gd name="T14" fmla="*/ 40 w 92"/>
                  <a:gd name="T15" fmla="*/ 157 h 163"/>
                  <a:gd name="T16" fmla="*/ 40 w 92"/>
                  <a:gd name="T17" fmla="*/ 157 h 163"/>
                  <a:gd name="T18" fmla="*/ 31 w 92"/>
                  <a:gd name="T19" fmla="*/ 151 h 163"/>
                  <a:gd name="T20" fmla="*/ 29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89 w 92"/>
                  <a:gd name="T45" fmla="*/ 35 h 163"/>
                  <a:gd name="T46" fmla="*/ 89 w 92"/>
                  <a:gd name="T47" fmla="*/ 60 h 163"/>
                  <a:gd name="T48" fmla="*/ 54 w 92"/>
                  <a:gd name="T49" fmla="*/ 60 h 163"/>
                  <a:gd name="T50" fmla="*/ 54 w 92"/>
                  <a:gd name="T51" fmla="*/ 120 h 163"/>
                  <a:gd name="T52" fmla="*/ 54 w 92"/>
                  <a:gd name="T53" fmla="*/ 120 h 163"/>
                  <a:gd name="T54" fmla="*/ 55 w 92"/>
                  <a:gd name="T55" fmla="*/ 127 h 163"/>
                  <a:gd name="T56" fmla="*/ 57 w 92"/>
                  <a:gd name="T57" fmla="*/ 130 h 163"/>
                  <a:gd name="T58" fmla="*/ 57 w 92"/>
                  <a:gd name="T59" fmla="*/ 130 h 163"/>
                  <a:gd name="T60" fmla="*/ 58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79" y="161"/>
                    </a:lnTo>
                    <a:lnTo>
                      <a:pt x="79" y="161"/>
                    </a:lnTo>
                    <a:lnTo>
                      <a:pt x="66" y="163"/>
                    </a:lnTo>
                    <a:lnTo>
                      <a:pt x="66" y="163"/>
                    </a:lnTo>
                    <a:lnTo>
                      <a:pt x="52" y="161"/>
                    </a:lnTo>
                    <a:lnTo>
                      <a:pt x="40" y="157"/>
                    </a:lnTo>
                    <a:lnTo>
                      <a:pt x="40" y="157"/>
                    </a:lnTo>
                    <a:lnTo>
                      <a:pt x="31" y="151"/>
                    </a:lnTo>
                    <a:lnTo>
                      <a:pt x="29"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89" y="35"/>
                    </a:lnTo>
                    <a:lnTo>
                      <a:pt x="89" y="60"/>
                    </a:lnTo>
                    <a:lnTo>
                      <a:pt x="54" y="60"/>
                    </a:lnTo>
                    <a:lnTo>
                      <a:pt x="54" y="120"/>
                    </a:lnTo>
                    <a:lnTo>
                      <a:pt x="54" y="120"/>
                    </a:lnTo>
                    <a:lnTo>
                      <a:pt x="55" y="127"/>
                    </a:lnTo>
                    <a:lnTo>
                      <a:pt x="57" y="130"/>
                    </a:lnTo>
                    <a:lnTo>
                      <a:pt x="57" y="130"/>
                    </a:lnTo>
                    <a:lnTo>
                      <a:pt x="58"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 name="Freeform 25"/>
              <p:cNvSpPr>
                <a:spLocks noEditPoints="1"/>
              </p:cNvSpPr>
              <p:nvPr userDrawn="1"/>
            </p:nvSpPr>
            <p:spPr bwMode="auto">
              <a:xfrm>
                <a:off x="4137025" y="770332"/>
                <a:ext cx="57150" cy="98425"/>
              </a:xfrm>
              <a:custGeom>
                <a:avLst/>
                <a:gdLst>
                  <a:gd name="T0" fmla="*/ 79 w 109"/>
                  <a:gd name="T1" fmla="*/ 169 h 186"/>
                  <a:gd name="T2" fmla="*/ 73 w 109"/>
                  <a:gd name="T3" fmla="*/ 174 h 186"/>
                  <a:gd name="T4" fmla="*/ 64 w 109"/>
                  <a:gd name="T5" fmla="*/ 180 h 186"/>
                  <a:gd name="T6" fmla="*/ 55 w 109"/>
                  <a:gd name="T7" fmla="*/ 184 h 186"/>
                  <a:gd name="T8" fmla="*/ 42 w 109"/>
                  <a:gd name="T9" fmla="*/ 186 h 186"/>
                  <a:gd name="T10" fmla="*/ 34 w 109"/>
                  <a:gd name="T11" fmla="*/ 184 h 186"/>
                  <a:gd name="T12" fmla="*/ 26 w 109"/>
                  <a:gd name="T13" fmla="*/ 183 h 186"/>
                  <a:gd name="T14" fmla="*/ 12 w 109"/>
                  <a:gd name="T15" fmla="*/ 174 h 186"/>
                  <a:gd name="T16" fmla="*/ 8 w 109"/>
                  <a:gd name="T17" fmla="*/ 169 h 186"/>
                  <a:gd name="T18" fmla="*/ 3 w 109"/>
                  <a:gd name="T19" fmla="*/ 162 h 186"/>
                  <a:gd name="T20" fmla="*/ 0 w 109"/>
                  <a:gd name="T21" fmla="*/ 146 h 186"/>
                  <a:gd name="T22" fmla="*/ 2 w 109"/>
                  <a:gd name="T23" fmla="*/ 135 h 186"/>
                  <a:gd name="T24" fmla="*/ 5 w 109"/>
                  <a:gd name="T25" fmla="*/ 128 h 186"/>
                  <a:gd name="T26" fmla="*/ 15 w 109"/>
                  <a:gd name="T27" fmla="*/ 115 h 186"/>
                  <a:gd name="T28" fmla="*/ 21 w 109"/>
                  <a:gd name="T29" fmla="*/ 109 h 186"/>
                  <a:gd name="T30" fmla="*/ 30 w 109"/>
                  <a:gd name="T31" fmla="*/ 106 h 186"/>
                  <a:gd name="T32" fmla="*/ 51 w 109"/>
                  <a:gd name="T33" fmla="*/ 103 h 186"/>
                  <a:gd name="T34" fmla="*/ 66 w 109"/>
                  <a:gd name="T35" fmla="*/ 104 h 186"/>
                  <a:gd name="T36" fmla="*/ 77 w 109"/>
                  <a:gd name="T37" fmla="*/ 106 h 186"/>
                  <a:gd name="T38" fmla="*/ 77 w 109"/>
                  <a:gd name="T39" fmla="*/ 101 h 186"/>
                  <a:gd name="T40" fmla="*/ 76 w 109"/>
                  <a:gd name="T41" fmla="*/ 92 h 186"/>
                  <a:gd name="T42" fmla="*/ 71 w 109"/>
                  <a:gd name="T43" fmla="*/ 86 h 186"/>
                  <a:gd name="T44" fmla="*/ 67 w 109"/>
                  <a:gd name="T45" fmla="*/ 83 h 186"/>
                  <a:gd name="T46" fmla="*/ 63 w 109"/>
                  <a:gd name="T47" fmla="*/ 80 h 186"/>
                  <a:gd name="T48" fmla="*/ 49 w 109"/>
                  <a:gd name="T49" fmla="*/ 79 h 186"/>
                  <a:gd name="T50" fmla="*/ 40 w 109"/>
                  <a:gd name="T51" fmla="*/ 79 h 186"/>
                  <a:gd name="T52" fmla="*/ 32 w 109"/>
                  <a:gd name="T53" fmla="*/ 80 h 186"/>
                  <a:gd name="T54" fmla="*/ 11 w 109"/>
                  <a:gd name="T55" fmla="*/ 63 h 186"/>
                  <a:gd name="T56" fmla="*/ 21 w 109"/>
                  <a:gd name="T57" fmla="*/ 60 h 186"/>
                  <a:gd name="T58" fmla="*/ 32 w 109"/>
                  <a:gd name="T59" fmla="*/ 57 h 186"/>
                  <a:gd name="T60" fmla="*/ 54 w 109"/>
                  <a:gd name="T61" fmla="*/ 55 h 186"/>
                  <a:gd name="T62" fmla="*/ 66 w 109"/>
                  <a:gd name="T63" fmla="*/ 55 h 186"/>
                  <a:gd name="T64" fmla="*/ 77 w 109"/>
                  <a:gd name="T65" fmla="*/ 58 h 186"/>
                  <a:gd name="T66" fmla="*/ 94 w 109"/>
                  <a:gd name="T67" fmla="*/ 67 h 186"/>
                  <a:gd name="T68" fmla="*/ 100 w 109"/>
                  <a:gd name="T69" fmla="*/ 73 h 186"/>
                  <a:gd name="T70" fmla="*/ 104 w 109"/>
                  <a:gd name="T71" fmla="*/ 80 h 186"/>
                  <a:gd name="T72" fmla="*/ 107 w 109"/>
                  <a:gd name="T73" fmla="*/ 98 h 186"/>
                  <a:gd name="T74" fmla="*/ 107 w 109"/>
                  <a:gd name="T75" fmla="*/ 146 h 186"/>
                  <a:gd name="T76" fmla="*/ 109 w 109"/>
                  <a:gd name="T77" fmla="*/ 166 h 186"/>
                  <a:gd name="T78" fmla="*/ 80 w 109"/>
                  <a:gd name="T79" fmla="*/ 181 h 186"/>
                  <a:gd name="T80" fmla="*/ 17 w 109"/>
                  <a:gd name="T81" fmla="*/ 0 h 186"/>
                  <a:gd name="T82" fmla="*/ 45 w 109"/>
                  <a:gd name="T83" fmla="*/ 30 h 186"/>
                  <a:gd name="T84" fmla="*/ 17 w 109"/>
                  <a:gd name="T85" fmla="*/ 0 h 186"/>
                  <a:gd name="T86" fmla="*/ 77 w 109"/>
                  <a:gd name="T87" fmla="*/ 129 h 186"/>
                  <a:gd name="T88" fmla="*/ 67 w 109"/>
                  <a:gd name="T89" fmla="*/ 128 h 186"/>
                  <a:gd name="T90" fmla="*/ 55 w 109"/>
                  <a:gd name="T91" fmla="*/ 126 h 186"/>
                  <a:gd name="T92" fmla="*/ 39 w 109"/>
                  <a:gd name="T93" fmla="*/ 131 h 186"/>
                  <a:gd name="T94" fmla="*/ 36 w 109"/>
                  <a:gd name="T95" fmla="*/ 134 h 186"/>
                  <a:gd name="T96" fmla="*/ 32 w 109"/>
                  <a:gd name="T97" fmla="*/ 140 h 186"/>
                  <a:gd name="T98" fmla="*/ 32 w 109"/>
                  <a:gd name="T99" fmla="*/ 144 h 186"/>
                  <a:gd name="T100" fmla="*/ 33 w 109"/>
                  <a:gd name="T101" fmla="*/ 152 h 186"/>
                  <a:gd name="T102" fmla="*/ 37 w 109"/>
                  <a:gd name="T103" fmla="*/ 158 h 186"/>
                  <a:gd name="T104" fmla="*/ 43 w 109"/>
                  <a:gd name="T105" fmla="*/ 160 h 186"/>
                  <a:gd name="T106" fmla="*/ 51 w 109"/>
                  <a:gd name="T107" fmla="*/ 160 h 186"/>
                  <a:gd name="T108" fmla="*/ 58 w 109"/>
                  <a:gd name="T109" fmla="*/ 159 h 186"/>
                  <a:gd name="T110" fmla="*/ 66 w 109"/>
                  <a:gd name="T111" fmla="*/ 156 h 186"/>
                  <a:gd name="T112" fmla="*/ 73 w 109"/>
                  <a:gd name="T113" fmla="*/ 153 h 186"/>
                  <a:gd name="T114" fmla="*/ 77 w 109"/>
                  <a:gd name="T115" fmla="*/ 129 h 186"/>
                  <a:gd name="T116" fmla="*/ 97 w 109"/>
                  <a:gd name="T117" fmla="*/ 0 h 186"/>
                  <a:gd name="T118" fmla="*/ 69 w 109"/>
                  <a:gd name="T119" fmla="*/ 3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186">
                    <a:moveTo>
                      <a:pt x="79" y="169"/>
                    </a:moveTo>
                    <a:lnTo>
                      <a:pt x="79" y="169"/>
                    </a:lnTo>
                    <a:lnTo>
                      <a:pt x="79" y="169"/>
                    </a:lnTo>
                    <a:lnTo>
                      <a:pt x="73" y="174"/>
                    </a:lnTo>
                    <a:lnTo>
                      <a:pt x="73" y="174"/>
                    </a:lnTo>
                    <a:lnTo>
                      <a:pt x="64" y="180"/>
                    </a:lnTo>
                    <a:lnTo>
                      <a:pt x="64" y="180"/>
                    </a:lnTo>
                    <a:lnTo>
                      <a:pt x="55" y="184"/>
                    </a:lnTo>
                    <a:lnTo>
                      <a:pt x="55" y="184"/>
                    </a:lnTo>
                    <a:lnTo>
                      <a:pt x="42" y="186"/>
                    </a:lnTo>
                    <a:lnTo>
                      <a:pt x="42" y="186"/>
                    </a:lnTo>
                    <a:lnTo>
                      <a:pt x="34" y="184"/>
                    </a:lnTo>
                    <a:lnTo>
                      <a:pt x="26" y="183"/>
                    </a:lnTo>
                    <a:lnTo>
                      <a:pt x="26" y="183"/>
                    </a:lnTo>
                    <a:lnTo>
                      <a:pt x="18" y="180"/>
                    </a:lnTo>
                    <a:lnTo>
                      <a:pt x="12" y="174"/>
                    </a:lnTo>
                    <a:lnTo>
                      <a:pt x="12" y="174"/>
                    </a:lnTo>
                    <a:lnTo>
                      <a:pt x="8" y="169"/>
                    </a:lnTo>
                    <a:lnTo>
                      <a:pt x="3" y="162"/>
                    </a:lnTo>
                    <a:lnTo>
                      <a:pt x="3" y="162"/>
                    </a:lnTo>
                    <a:lnTo>
                      <a:pt x="2" y="155"/>
                    </a:lnTo>
                    <a:lnTo>
                      <a:pt x="0" y="146"/>
                    </a:lnTo>
                    <a:lnTo>
                      <a:pt x="0" y="146"/>
                    </a:lnTo>
                    <a:lnTo>
                      <a:pt x="2" y="135"/>
                    </a:lnTo>
                    <a:lnTo>
                      <a:pt x="5" y="128"/>
                    </a:lnTo>
                    <a:lnTo>
                      <a:pt x="5" y="128"/>
                    </a:lnTo>
                    <a:lnTo>
                      <a:pt x="9" y="120"/>
                    </a:lnTo>
                    <a:lnTo>
                      <a:pt x="15" y="115"/>
                    </a:lnTo>
                    <a:lnTo>
                      <a:pt x="15" y="115"/>
                    </a:lnTo>
                    <a:lnTo>
                      <a:pt x="21" y="109"/>
                    </a:lnTo>
                    <a:lnTo>
                      <a:pt x="30" y="106"/>
                    </a:lnTo>
                    <a:lnTo>
                      <a:pt x="30" y="106"/>
                    </a:lnTo>
                    <a:lnTo>
                      <a:pt x="40" y="104"/>
                    </a:lnTo>
                    <a:lnTo>
                      <a:pt x="51" y="103"/>
                    </a:lnTo>
                    <a:lnTo>
                      <a:pt x="51" y="103"/>
                    </a:lnTo>
                    <a:lnTo>
                      <a:pt x="66" y="104"/>
                    </a:lnTo>
                    <a:lnTo>
                      <a:pt x="66" y="104"/>
                    </a:lnTo>
                    <a:lnTo>
                      <a:pt x="77" y="106"/>
                    </a:lnTo>
                    <a:lnTo>
                      <a:pt x="77" y="101"/>
                    </a:lnTo>
                    <a:lnTo>
                      <a:pt x="77" y="101"/>
                    </a:lnTo>
                    <a:lnTo>
                      <a:pt x="76" y="92"/>
                    </a:lnTo>
                    <a:lnTo>
                      <a:pt x="76" y="92"/>
                    </a:lnTo>
                    <a:lnTo>
                      <a:pt x="74" y="89"/>
                    </a:lnTo>
                    <a:lnTo>
                      <a:pt x="71" y="86"/>
                    </a:lnTo>
                    <a:lnTo>
                      <a:pt x="71" y="86"/>
                    </a:lnTo>
                    <a:lnTo>
                      <a:pt x="67" y="83"/>
                    </a:lnTo>
                    <a:lnTo>
                      <a:pt x="63" y="80"/>
                    </a:lnTo>
                    <a:lnTo>
                      <a:pt x="63" y="80"/>
                    </a:lnTo>
                    <a:lnTo>
                      <a:pt x="57" y="79"/>
                    </a:lnTo>
                    <a:lnTo>
                      <a:pt x="49" y="79"/>
                    </a:lnTo>
                    <a:lnTo>
                      <a:pt x="49" y="79"/>
                    </a:lnTo>
                    <a:lnTo>
                      <a:pt x="40" y="79"/>
                    </a:lnTo>
                    <a:lnTo>
                      <a:pt x="32" y="80"/>
                    </a:lnTo>
                    <a:lnTo>
                      <a:pt x="32" y="80"/>
                    </a:lnTo>
                    <a:lnTo>
                      <a:pt x="11" y="86"/>
                    </a:lnTo>
                    <a:lnTo>
                      <a:pt x="11" y="63"/>
                    </a:lnTo>
                    <a:lnTo>
                      <a:pt x="11" y="63"/>
                    </a:lnTo>
                    <a:lnTo>
                      <a:pt x="21" y="60"/>
                    </a:lnTo>
                    <a:lnTo>
                      <a:pt x="32" y="57"/>
                    </a:lnTo>
                    <a:lnTo>
                      <a:pt x="32" y="57"/>
                    </a:lnTo>
                    <a:lnTo>
                      <a:pt x="42" y="55"/>
                    </a:lnTo>
                    <a:lnTo>
                      <a:pt x="54" y="55"/>
                    </a:lnTo>
                    <a:lnTo>
                      <a:pt x="54" y="55"/>
                    </a:lnTo>
                    <a:lnTo>
                      <a:pt x="66" y="55"/>
                    </a:lnTo>
                    <a:lnTo>
                      <a:pt x="77" y="58"/>
                    </a:lnTo>
                    <a:lnTo>
                      <a:pt x="77" y="58"/>
                    </a:lnTo>
                    <a:lnTo>
                      <a:pt x="86" y="63"/>
                    </a:lnTo>
                    <a:lnTo>
                      <a:pt x="94" y="67"/>
                    </a:lnTo>
                    <a:lnTo>
                      <a:pt x="94" y="67"/>
                    </a:lnTo>
                    <a:lnTo>
                      <a:pt x="100" y="73"/>
                    </a:lnTo>
                    <a:lnTo>
                      <a:pt x="104" y="80"/>
                    </a:lnTo>
                    <a:lnTo>
                      <a:pt x="104" y="80"/>
                    </a:lnTo>
                    <a:lnTo>
                      <a:pt x="107" y="89"/>
                    </a:lnTo>
                    <a:lnTo>
                      <a:pt x="107" y="98"/>
                    </a:lnTo>
                    <a:lnTo>
                      <a:pt x="107" y="146"/>
                    </a:lnTo>
                    <a:lnTo>
                      <a:pt x="107" y="146"/>
                    </a:lnTo>
                    <a:lnTo>
                      <a:pt x="109" y="166"/>
                    </a:lnTo>
                    <a:lnTo>
                      <a:pt x="109" y="166"/>
                    </a:lnTo>
                    <a:lnTo>
                      <a:pt x="109" y="181"/>
                    </a:lnTo>
                    <a:lnTo>
                      <a:pt x="80" y="181"/>
                    </a:lnTo>
                    <a:lnTo>
                      <a:pt x="79" y="169"/>
                    </a:lnTo>
                    <a:close/>
                    <a:moveTo>
                      <a:pt x="17" y="0"/>
                    </a:moveTo>
                    <a:lnTo>
                      <a:pt x="45" y="0"/>
                    </a:lnTo>
                    <a:lnTo>
                      <a:pt x="45" y="30"/>
                    </a:lnTo>
                    <a:lnTo>
                      <a:pt x="17" y="30"/>
                    </a:lnTo>
                    <a:lnTo>
                      <a:pt x="17" y="0"/>
                    </a:lnTo>
                    <a:close/>
                    <a:moveTo>
                      <a:pt x="77" y="129"/>
                    </a:moveTo>
                    <a:lnTo>
                      <a:pt x="77" y="129"/>
                    </a:lnTo>
                    <a:lnTo>
                      <a:pt x="67" y="128"/>
                    </a:lnTo>
                    <a:lnTo>
                      <a:pt x="67" y="128"/>
                    </a:lnTo>
                    <a:lnTo>
                      <a:pt x="55" y="126"/>
                    </a:lnTo>
                    <a:lnTo>
                      <a:pt x="55" y="126"/>
                    </a:lnTo>
                    <a:lnTo>
                      <a:pt x="46" y="128"/>
                    </a:lnTo>
                    <a:lnTo>
                      <a:pt x="39" y="131"/>
                    </a:lnTo>
                    <a:lnTo>
                      <a:pt x="39" y="131"/>
                    </a:lnTo>
                    <a:lnTo>
                      <a:pt x="36" y="134"/>
                    </a:lnTo>
                    <a:lnTo>
                      <a:pt x="33" y="137"/>
                    </a:lnTo>
                    <a:lnTo>
                      <a:pt x="32" y="140"/>
                    </a:lnTo>
                    <a:lnTo>
                      <a:pt x="32" y="144"/>
                    </a:lnTo>
                    <a:lnTo>
                      <a:pt x="32" y="144"/>
                    </a:lnTo>
                    <a:lnTo>
                      <a:pt x="33" y="152"/>
                    </a:lnTo>
                    <a:lnTo>
                      <a:pt x="33" y="152"/>
                    </a:lnTo>
                    <a:lnTo>
                      <a:pt x="37" y="158"/>
                    </a:lnTo>
                    <a:lnTo>
                      <a:pt x="37" y="158"/>
                    </a:lnTo>
                    <a:lnTo>
                      <a:pt x="43" y="160"/>
                    </a:lnTo>
                    <a:lnTo>
                      <a:pt x="43" y="160"/>
                    </a:lnTo>
                    <a:lnTo>
                      <a:pt x="51" y="160"/>
                    </a:lnTo>
                    <a:lnTo>
                      <a:pt x="51" y="160"/>
                    </a:lnTo>
                    <a:lnTo>
                      <a:pt x="58" y="159"/>
                    </a:lnTo>
                    <a:lnTo>
                      <a:pt x="58" y="159"/>
                    </a:lnTo>
                    <a:lnTo>
                      <a:pt x="66" y="156"/>
                    </a:lnTo>
                    <a:lnTo>
                      <a:pt x="66" y="156"/>
                    </a:lnTo>
                    <a:lnTo>
                      <a:pt x="73" y="153"/>
                    </a:lnTo>
                    <a:lnTo>
                      <a:pt x="73" y="153"/>
                    </a:lnTo>
                    <a:lnTo>
                      <a:pt x="77" y="149"/>
                    </a:lnTo>
                    <a:lnTo>
                      <a:pt x="77" y="129"/>
                    </a:lnTo>
                    <a:close/>
                    <a:moveTo>
                      <a:pt x="69" y="0"/>
                    </a:moveTo>
                    <a:lnTo>
                      <a:pt x="97" y="0"/>
                    </a:lnTo>
                    <a:lnTo>
                      <a:pt x="97" y="30"/>
                    </a:lnTo>
                    <a:lnTo>
                      <a:pt x="69" y="30"/>
                    </a:lnTo>
                    <a:lnTo>
                      <a:pt x="69"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 name="Freeform 26"/>
              <p:cNvSpPr>
                <a:spLocks noEditPoints="1"/>
              </p:cNvSpPr>
              <p:nvPr userDrawn="1"/>
            </p:nvSpPr>
            <p:spPr bwMode="auto">
              <a:xfrm>
                <a:off x="4192587" y="768745"/>
                <a:ext cx="39688" cy="131763"/>
              </a:xfrm>
              <a:custGeom>
                <a:avLst/>
                <a:gdLst>
                  <a:gd name="T0" fmla="*/ 73 w 73"/>
                  <a:gd name="T1" fmla="*/ 202 h 249"/>
                  <a:gd name="T2" fmla="*/ 73 w 73"/>
                  <a:gd name="T3" fmla="*/ 202 h 249"/>
                  <a:gd name="T4" fmla="*/ 71 w 73"/>
                  <a:gd name="T5" fmla="*/ 218 h 249"/>
                  <a:gd name="T6" fmla="*/ 70 w 73"/>
                  <a:gd name="T7" fmla="*/ 224 h 249"/>
                  <a:gd name="T8" fmla="*/ 67 w 73"/>
                  <a:gd name="T9" fmla="*/ 230 h 249"/>
                  <a:gd name="T10" fmla="*/ 67 w 73"/>
                  <a:gd name="T11" fmla="*/ 230 h 249"/>
                  <a:gd name="T12" fmla="*/ 64 w 73"/>
                  <a:gd name="T13" fmla="*/ 234 h 249"/>
                  <a:gd name="T14" fmla="*/ 59 w 73"/>
                  <a:gd name="T15" fmla="*/ 239 h 249"/>
                  <a:gd name="T16" fmla="*/ 55 w 73"/>
                  <a:gd name="T17" fmla="*/ 242 h 249"/>
                  <a:gd name="T18" fmla="*/ 49 w 73"/>
                  <a:gd name="T19" fmla="*/ 245 h 249"/>
                  <a:gd name="T20" fmla="*/ 49 w 73"/>
                  <a:gd name="T21" fmla="*/ 245 h 249"/>
                  <a:gd name="T22" fmla="*/ 37 w 73"/>
                  <a:gd name="T23" fmla="*/ 248 h 249"/>
                  <a:gd name="T24" fmla="*/ 24 w 73"/>
                  <a:gd name="T25" fmla="*/ 249 h 249"/>
                  <a:gd name="T26" fmla="*/ 24 w 73"/>
                  <a:gd name="T27" fmla="*/ 249 h 249"/>
                  <a:gd name="T28" fmla="*/ 10 w 73"/>
                  <a:gd name="T29" fmla="*/ 248 h 249"/>
                  <a:gd name="T30" fmla="*/ 10 w 73"/>
                  <a:gd name="T31" fmla="*/ 248 h 249"/>
                  <a:gd name="T32" fmla="*/ 0 w 73"/>
                  <a:gd name="T33" fmla="*/ 246 h 249"/>
                  <a:gd name="T34" fmla="*/ 0 w 73"/>
                  <a:gd name="T35" fmla="*/ 221 h 249"/>
                  <a:gd name="T36" fmla="*/ 0 w 73"/>
                  <a:gd name="T37" fmla="*/ 221 h 249"/>
                  <a:gd name="T38" fmla="*/ 10 w 73"/>
                  <a:gd name="T39" fmla="*/ 222 h 249"/>
                  <a:gd name="T40" fmla="*/ 10 w 73"/>
                  <a:gd name="T41" fmla="*/ 222 h 249"/>
                  <a:gd name="T42" fmla="*/ 19 w 73"/>
                  <a:gd name="T43" fmla="*/ 224 h 249"/>
                  <a:gd name="T44" fmla="*/ 19 w 73"/>
                  <a:gd name="T45" fmla="*/ 224 h 249"/>
                  <a:gd name="T46" fmla="*/ 30 w 73"/>
                  <a:gd name="T47" fmla="*/ 222 h 249"/>
                  <a:gd name="T48" fmla="*/ 30 w 73"/>
                  <a:gd name="T49" fmla="*/ 222 h 249"/>
                  <a:gd name="T50" fmla="*/ 34 w 73"/>
                  <a:gd name="T51" fmla="*/ 221 h 249"/>
                  <a:gd name="T52" fmla="*/ 37 w 73"/>
                  <a:gd name="T53" fmla="*/ 218 h 249"/>
                  <a:gd name="T54" fmla="*/ 37 w 73"/>
                  <a:gd name="T55" fmla="*/ 218 h 249"/>
                  <a:gd name="T56" fmla="*/ 40 w 73"/>
                  <a:gd name="T57" fmla="*/ 215 h 249"/>
                  <a:gd name="T58" fmla="*/ 41 w 73"/>
                  <a:gd name="T59" fmla="*/ 210 h 249"/>
                  <a:gd name="T60" fmla="*/ 41 w 73"/>
                  <a:gd name="T61" fmla="*/ 210 h 249"/>
                  <a:gd name="T62" fmla="*/ 41 w 73"/>
                  <a:gd name="T63" fmla="*/ 200 h 249"/>
                  <a:gd name="T64" fmla="*/ 41 w 73"/>
                  <a:gd name="T65" fmla="*/ 62 h 249"/>
                  <a:gd name="T66" fmla="*/ 73 w 73"/>
                  <a:gd name="T67" fmla="*/ 62 h 249"/>
                  <a:gd name="T68" fmla="*/ 73 w 73"/>
                  <a:gd name="T69" fmla="*/ 202 h 249"/>
                  <a:gd name="T70" fmla="*/ 41 w 73"/>
                  <a:gd name="T71" fmla="*/ 0 h 249"/>
                  <a:gd name="T72" fmla="*/ 73 w 73"/>
                  <a:gd name="T73" fmla="*/ 0 h 249"/>
                  <a:gd name="T74" fmla="*/ 73 w 73"/>
                  <a:gd name="T75" fmla="*/ 34 h 249"/>
                  <a:gd name="T76" fmla="*/ 41 w 73"/>
                  <a:gd name="T77" fmla="*/ 34 h 249"/>
                  <a:gd name="T78" fmla="*/ 41 w 73"/>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249">
                    <a:moveTo>
                      <a:pt x="73" y="202"/>
                    </a:moveTo>
                    <a:lnTo>
                      <a:pt x="73" y="202"/>
                    </a:lnTo>
                    <a:lnTo>
                      <a:pt x="71" y="218"/>
                    </a:lnTo>
                    <a:lnTo>
                      <a:pt x="70" y="224"/>
                    </a:lnTo>
                    <a:lnTo>
                      <a:pt x="67" y="230"/>
                    </a:lnTo>
                    <a:lnTo>
                      <a:pt x="67" y="230"/>
                    </a:lnTo>
                    <a:lnTo>
                      <a:pt x="64" y="234"/>
                    </a:lnTo>
                    <a:lnTo>
                      <a:pt x="59" y="239"/>
                    </a:lnTo>
                    <a:lnTo>
                      <a:pt x="55" y="242"/>
                    </a:lnTo>
                    <a:lnTo>
                      <a:pt x="49" y="245"/>
                    </a:lnTo>
                    <a:lnTo>
                      <a:pt x="49" y="245"/>
                    </a:lnTo>
                    <a:lnTo>
                      <a:pt x="37" y="248"/>
                    </a:lnTo>
                    <a:lnTo>
                      <a:pt x="24" y="249"/>
                    </a:lnTo>
                    <a:lnTo>
                      <a:pt x="24" y="249"/>
                    </a:lnTo>
                    <a:lnTo>
                      <a:pt x="10" y="248"/>
                    </a:lnTo>
                    <a:lnTo>
                      <a:pt x="10" y="248"/>
                    </a:lnTo>
                    <a:lnTo>
                      <a:pt x="0" y="246"/>
                    </a:lnTo>
                    <a:lnTo>
                      <a:pt x="0" y="221"/>
                    </a:lnTo>
                    <a:lnTo>
                      <a:pt x="0" y="221"/>
                    </a:lnTo>
                    <a:lnTo>
                      <a:pt x="10" y="222"/>
                    </a:lnTo>
                    <a:lnTo>
                      <a:pt x="10" y="222"/>
                    </a:lnTo>
                    <a:lnTo>
                      <a:pt x="19" y="224"/>
                    </a:lnTo>
                    <a:lnTo>
                      <a:pt x="19" y="224"/>
                    </a:lnTo>
                    <a:lnTo>
                      <a:pt x="30" y="222"/>
                    </a:lnTo>
                    <a:lnTo>
                      <a:pt x="30" y="222"/>
                    </a:lnTo>
                    <a:lnTo>
                      <a:pt x="34" y="221"/>
                    </a:lnTo>
                    <a:lnTo>
                      <a:pt x="37" y="218"/>
                    </a:lnTo>
                    <a:lnTo>
                      <a:pt x="37" y="218"/>
                    </a:lnTo>
                    <a:lnTo>
                      <a:pt x="40" y="215"/>
                    </a:lnTo>
                    <a:lnTo>
                      <a:pt x="41" y="210"/>
                    </a:lnTo>
                    <a:lnTo>
                      <a:pt x="41" y="210"/>
                    </a:lnTo>
                    <a:lnTo>
                      <a:pt x="41" y="200"/>
                    </a:lnTo>
                    <a:lnTo>
                      <a:pt x="41" y="62"/>
                    </a:lnTo>
                    <a:lnTo>
                      <a:pt x="73" y="62"/>
                    </a:lnTo>
                    <a:lnTo>
                      <a:pt x="73" y="202"/>
                    </a:lnTo>
                    <a:close/>
                    <a:moveTo>
                      <a:pt x="41" y="0"/>
                    </a:moveTo>
                    <a:lnTo>
                      <a:pt x="73" y="0"/>
                    </a:lnTo>
                    <a:lnTo>
                      <a:pt x="73" y="34"/>
                    </a:lnTo>
                    <a:lnTo>
                      <a:pt x="41" y="34"/>
                    </a:lnTo>
                    <a:lnTo>
                      <a:pt x="4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 name="Freeform 27"/>
              <p:cNvSpPr>
                <a:spLocks/>
              </p:cNvSpPr>
              <p:nvPr userDrawn="1"/>
            </p:nvSpPr>
            <p:spPr bwMode="auto">
              <a:xfrm>
                <a:off x="4241800"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100 w 132"/>
                  <a:gd name="T17" fmla="*/ 0 h 184"/>
                  <a:gd name="T18" fmla="*/ 132 w 132"/>
                  <a:gd name="T19" fmla="*/ 0 h 184"/>
                  <a:gd name="T20" fmla="*/ 52 w 132"/>
                  <a:gd name="T21" fmla="*/ 184 h 184"/>
                  <a:gd name="T22" fmla="*/ 23 w 132"/>
                  <a:gd name="T23" fmla="*/ 184 h 184"/>
                  <a:gd name="T24" fmla="*/ 51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100" y="0"/>
                    </a:lnTo>
                    <a:lnTo>
                      <a:pt x="132" y="0"/>
                    </a:lnTo>
                    <a:lnTo>
                      <a:pt x="52" y="184"/>
                    </a:lnTo>
                    <a:lnTo>
                      <a:pt x="23" y="184"/>
                    </a:lnTo>
                    <a:lnTo>
                      <a:pt x="51"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 name="Freeform 28"/>
              <p:cNvSpPr>
                <a:spLocks/>
              </p:cNvSpPr>
              <p:nvPr userDrawn="1"/>
            </p:nvSpPr>
            <p:spPr bwMode="auto">
              <a:xfrm>
                <a:off x="4314825" y="802082"/>
                <a:ext cx="69850" cy="96838"/>
              </a:xfrm>
              <a:custGeom>
                <a:avLst/>
                <a:gdLst>
                  <a:gd name="T0" fmla="*/ 0 w 132"/>
                  <a:gd name="T1" fmla="*/ 0 h 184"/>
                  <a:gd name="T2" fmla="*/ 33 w 132"/>
                  <a:gd name="T3" fmla="*/ 0 h 184"/>
                  <a:gd name="T4" fmla="*/ 50 w 132"/>
                  <a:gd name="T5" fmla="*/ 45 h 184"/>
                  <a:gd name="T6" fmla="*/ 50 w 132"/>
                  <a:gd name="T7" fmla="*/ 45 h 184"/>
                  <a:gd name="T8" fmla="*/ 65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0" y="45"/>
                    </a:lnTo>
                    <a:lnTo>
                      <a:pt x="50" y="45"/>
                    </a:lnTo>
                    <a:lnTo>
                      <a:pt x="65"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 name="Freeform 29"/>
              <p:cNvSpPr>
                <a:spLocks/>
              </p:cNvSpPr>
              <p:nvPr userDrawn="1"/>
            </p:nvSpPr>
            <p:spPr bwMode="auto">
              <a:xfrm>
                <a:off x="4392612" y="800495"/>
                <a:ext cx="47625" cy="68263"/>
              </a:xfrm>
              <a:custGeom>
                <a:avLst/>
                <a:gdLst>
                  <a:gd name="T0" fmla="*/ 60 w 90"/>
                  <a:gd name="T1" fmla="*/ 91 h 131"/>
                  <a:gd name="T2" fmla="*/ 57 w 90"/>
                  <a:gd name="T3" fmla="*/ 85 h 131"/>
                  <a:gd name="T4" fmla="*/ 51 w 90"/>
                  <a:gd name="T5" fmla="*/ 80 h 131"/>
                  <a:gd name="T6" fmla="*/ 44 w 90"/>
                  <a:gd name="T7" fmla="*/ 77 h 131"/>
                  <a:gd name="T8" fmla="*/ 34 w 90"/>
                  <a:gd name="T9" fmla="*/ 74 h 131"/>
                  <a:gd name="T10" fmla="*/ 20 w 90"/>
                  <a:gd name="T11" fmla="*/ 70 h 131"/>
                  <a:gd name="T12" fmla="*/ 14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8 w 90"/>
                  <a:gd name="T25" fmla="*/ 15 h 131"/>
                  <a:gd name="T26" fmla="*/ 13 w 90"/>
                  <a:gd name="T27" fmla="*/ 9 h 131"/>
                  <a:gd name="T28" fmla="*/ 28 w 90"/>
                  <a:gd name="T29" fmla="*/ 2 h 131"/>
                  <a:gd name="T30" fmla="*/ 37 w 90"/>
                  <a:gd name="T31" fmla="*/ 0 h 131"/>
                  <a:gd name="T32" fmla="*/ 45 w 90"/>
                  <a:gd name="T33" fmla="*/ 0 h 131"/>
                  <a:gd name="T34" fmla="*/ 68 w 90"/>
                  <a:gd name="T35" fmla="*/ 2 h 131"/>
                  <a:gd name="T36" fmla="*/ 85 w 90"/>
                  <a:gd name="T37" fmla="*/ 6 h 131"/>
                  <a:gd name="T38" fmla="*/ 85 w 90"/>
                  <a:gd name="T39" fmla="*/ 31 h 131"/>
                  <a:gd name="T40" fmla="*/ 77 w 90"/>
                  <a:gd name="T41" fmla="*/ 28 h 131"/>
                  <a:gd name="T42" fmla="*/ 68 w 90"/>
                  <a:gd name="T43" fmla="*/ 27 h 131"/>
                  <a:gd name="T44" fmla="*/ 57 w 90"/>
                  <a:gd name="T45" fmla="*/ 25 h 131"/>
                  <a:gd name="T46" fmla="*/ 48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5 w 90"/>
                  <a:gd name="T63" fmla="*/ 51 h 131"/>
                  <a:gd name="T64" fmla="*/ 54 w 90"/>
                  <a:gd name="T65" fmla="*/ 54 h 131"/>
                  <a:gd name="T66" fmla="*/ 68 w 90"/>
                  <a:gd name="T67" fmla="*/ 57 h 131"/>
                  <a:gd name="T68" fmla="*/ 78 w 90"/>
                  <a:gd name="T69" fmla="*/ 62 h 131"/>
                  <a:gd name="T70" fmla="*/ 84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6 w 90"/>
                  <a:gd name="T91" fmla="*/ 128 h 131"/>
                  <a:gd name="T92" fmla="*/ 0 w 90"/>
                  <a:gd name="T93" fmla="*/ 123 h 131"/>
                  <a:gd name="T94" fmla="*/ 0 w 90"/>
                  <a:gd name="T95" fmla="*/ 100 h 131"/>
                  <a:gd name="T96" fmla="*/ 17 w 90"/>
                  <a:gd name="T97" fmla="*/ 104 h 131"/>
                  <a:gd name="T98" fmla="*/ 34 w 90"/>
                  <a:gd name="T99" fmla="*/ 105 h 131"/>
                  <a:gd name="T100" fmla="*/ 44 w 90"/>
                  <a:gd name="T101" fmla="*/ 104 h 131"/>
                  <a:gd name="T102" fmla="*/ 53 w 90"/>
                  <a:gd name="T103" fmla="*/ 103 h 131"/>
                  <a:gd name="T104" fmla="*/ 59 w 90"/>
                  <a:gd name="T105" fmla="*/ 98 h 131"/>
                  <a:gd name="T106" fmla="*/ 60 w 90"/>
                  <a:gd name="T107" fmla="*/ 95 h 131"/>
                  <a:gd name="T108" fmla="*/ 60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0" y="91"/>
                    </a:moveTo>
                    <a:lnTo>
                      <a:pt x="60" y="91"/>
                    </a:lnTo>
                    <a:lnTo>
                      <a:pt x="60" y="88"/>
                    </a:lnTo>
                    <a:lnTo>
                      <a:pt x="57" y="85"/>
                    </a:lnTo>
                    <a:lnTo>
                      <a:pt x="57" y="85"/>
                    </a:lnTo>
                    <a:lnTo>
                      <a:pt x="51" y="80"/>
                    </a:lnTo>
                    <a:lnTo>
                      <a:pt x="51" y="80"/>
                    </a:lnTo>
                    <a:lnTo>
                      <a:pt x="44" y="77"/>
                    </a:lnTo>
                    <a:lnTo>
                      <a:pt x="44" y="77"/>
                    </a:lnTo>
                    <a:lnTo>
                      <a:pt x="34" y="74"/>
                    </a:lnTo>
                    <a:lnTo>
                      <a:pt x="34" y="74"/>
                    </a:lnTo>
                    <a:lnTo>
                      <a:pt x="20" y="70"/>
                    </a:lnTo>
                    <a:lnTo>
                      <a:pt x="20" y="70"/>
                    </a:lnTo>
                    <a:lnTo>
                      <a:pt x="14" y="67"/>
                    </a:lnTo>
                    <a:lnTo>
                      <a:pt x="10" y="64"/>
                    </a:lnTo>
                    <a:lnTo>
                      <a:pt x="10" y="64"/>
                    </a:lnTo>
                    <a:lnTo>
                      <a:pt x="6" y="60"/>
                    </a:lnTo>
                    <a:lnTo>
                      <a:pt x="3" y="55"/>
                    </a:lnTo>
                    <a:lnTo>
                      <a:pt x="3" y="55"/>
                    </a:lnTo>
                    <a:lnTo>
                      <a:pt x="1" y="48"/>
                    </a:lnTo>
                    <a:lnTo>
                      <a:pt x="0" y="40"/>
                    </a:lnTo>
                    <a:lnTo>
                      <a:pt x="0" y="40"/>
                    </a:lnTo>
                    <a:lnTo>
                      <a:pt x="1" y="30"/>
                    </a:lnTo>
                    <a:lnTo>
                      <a:pt x="4" y="22"/>
                    </a:lnTo>
                    <a:lnTo>
                      <a:pt x="4" y="22"/>
                    </a:lnTo>
                    <a:lnTo>
                      <a:pt x="8" y="15"/>
                    </a:lnTo>
                    <a:lnTo>
                      <a:pt x="13" y="9"/>
                    </a:lnTo>
                    <a:lnTo>
                      <a:pt x="13" y="9"/>
                    </a:lnTo>
                    <a:lnTo>
                      <a:pt x="20" y="5"/>
                    </a:lnTo>
                    <a:lnTo>
                      <a:pt x="28" y="2"/>
                    </a:lnTo>
                    <a:lnTo>
                      <a:pt x="28" y="2"/>
                    </a:lnTo>
                    <a:lnTo>
                      <a:pt x="37" y="0"/>
                    </a:lnTo>
                    <a:lnTo>
                      <a:pt x="45" y="0"/>
                    </a:lnTo>
                    <a:lnTo>
                      <a:pt x="45" y="0"/>
                    </a:lnTo>
                    <a:lnTo>
                      <a:pt x="57" y="0"/>
                    </a:lnTo>
                    <a:lnTo>
                      <a:pt x="68" y="2"/>
                    </a:lnTo>
                    <a:lnTo>
                      <a:pt x="68" y="2"/>
                    </a:lnTo>
                    <a:lnTo>
                      <a:pt x="85" y="6"/>
                    </a:lnTo>
                    <a:lnTo>
                      <a:pt x="85" y="31"/>
                    </a:lnTo>
                    <a:lnTo>
                      <a:pt x="85" y="31"/>
                    </a:lnTo>
                    <a:lnTo>
                      <a:pt x="77" y="28"/>
                    </a:lnTo>
                    <a:lnTo>
                      <a:pt x="77" y="28"/>
                    </a:lnTo>
                    <a:lnTo>
                      <a:pt x="68" y="27"/>
                    </a:lnTo>
                    <a:lnTo>
                      <a:pt x="68" y="27"/>
                    </a:lnTo>
                    <a:lnTo>
                      <a:pt x="57" y="25"/>
                    </a:lnTo>
                    <a:lnTo>
                      <a:pt x="57" y="25"/>
                    </a:lnTo>
                    <a:lnTo>
                      <a:pt x="48" y="24"/>
                    </a:lnTo>
                    <a:lnTo>
                      <a:pt x="48"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5" y="51"/>
                    </a:lnTo>
                    <a:lnTo>
                      <a:pt x="45" y="51"/>
                    </a:lnTo>
                    <a:lnTo>
                      <a:pt x="54" y="54"/>
                    </a:lnTo>
                    <a:lnTo>
                      <a:pt x="54" y="54"/>
                    </a:lnTo>
                    <a:lnTo>
                      <a:pt x="68" y="57"/>
                    </a:lnTo>
                    <a:lnTo>
                      <a:pt x="68" y="57"/>
                    </a:lnTo>
                    <a:lnTo>
                      <a:pt x="74" y="60"/>
                    </a:lnTo>
                    <a:lnTo>
                      <a:pt x="78" y="62"/>
                    </a:lnTo>
                    <a:lnTo>
                      <a:pt x="78" y="62"/>
                    </a:lnTo>
                    <a:lnTo>
                      <a:pt x="84"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8" y="129"/>
                    </a:lnTo>
                    <a:lnTo>
                      <a:pt x="37" y="131"/>
                    </a:lnTo>
                    <a:lnTo>
                      <a:pt x="37" y="131"/>
                    </a:lnTo>
                    <a:lnTo>
                      <a:pt x="25" y="129"/>
                    </a:lnTo>
                    <a:lnTo>
                      <a:pt x="16" y="128"/>
                    </a:lnTo>
                    <a:lnTo>
                      <a:pt x="16" y="128"/>
                    </a:lnTo>
                    <a:lnTo>
                      <a:pt x="7" y="126"/>
                    </a:lnTo>
                    <a:lnTo>
                      <a:pt x="0" y="123"/>
                    </a:lnTo>
                    <a:lnTo>
                      <a:pt x="0" y="100"/>
                    </a:lnTo>
                    <a:lnTo>
                      <a:pt x="0" y="100"/>
                    </a:lnTo>
                    <a:lnTo>
                      <a:pt x="8" y="103"/>
                    </a:lnTo>
                    <a:lnTo>
                      <a:pt x="17" y="104"/>
                    </a:lnTo>
                    <a:lnTo>
                      <a:pt x="17" y="104"/>
                    </a:lnTo>
                    <a:lnTo>
                      <a:pt x="34" y="105"/>
                    </a:lnTo>
                    <a:lnTo>
                      <a:pt x="34" y="105"/>
                    </a:lnTo>
                    <a:lnTo>
                      <a:pt x="44" y="104"/>
                    </a:lnTo>
                    <a:lnTo>
                      <a:pt x="44" y="104"/>
                    </a:lnTo>
                    <a:lnTo>
                      <a:pt x="53" y="103"/>
                    </a:lnTo>
                    <a:lnTo>
                      <a:pt x="53" y="103"/>
                    </a:lnTo>
                    <a:lnTo>
                      <a:pt x="59" y="98"/>
                    </a:lnTo>
                    <a:lnTo>
                      <a:pt x="59" y="98"/>
                    </a:lnTo>
                    <a:lnTo>
                      <a:pt x="60" y="95"/>
                    </a:lnTo>
                    <a:lnTo>
                      <a:pt x="60" y="91"/>
                    </a:lnTo>
                    <a:lnTo>
                      <a:pt x="60"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 name="Freeform 30"/>
              <p:cNvSpPr>
                <a:spLocks noEditPoints="1"/>
              </p:cNvSpPr>
              <p:nvPr userDrawn="1"/>
            </p:nvSpPr>
            <p:spPr bwMode="auto">
              <a:xfrm>
                <a:off x="4456112" y="800495"/>
                <a:ext cx="61913" cy="98425"/>
              </a:xfrm>
              <a:custGeom>
                <a:avLst/>
                <a:gdLst>
                  <a:gd name="T0" fmla="*/ 62 w 116"/>
                  <a:gd name="T1" fmla="*/ 131 h 187"/>
                  <a:gd name="T2" fmla="*/ 42 w 116"/>
                  <a:gd name="T3" fmla="*/ 126 h 187"/>
                  <a:gd name="T4" fmla="*/ 35 w 116"/>
                  <a:gd name="T5" fmla="*/ 122 h 187"/>
                  <a:gd name="T6" fmla="*/ 29 w 116"/>
                  <a:gd name="T7" fmla="*/ 117 h 187"/>
                  <a:gd name="T8" fmla="*/ 29 w 116"/>
                  <a:gd name="T9" fmla="*/ 125 h 187"/>
                  <a:gd name="T10" fmla="*/ 29 w 116"/>
                  <a:gd name="T11" fmla="*/ 135 h 187"/>
                  <a:gd name="T12" fmla="*/ 0 w 116"/>
                  <a:gd name="T13" fmla="*/ 187 h 187"/>
                  <a:gd name="T14" fmla="*/ 26 w 116"/>
                  <a:gd name="T15" fmla="*/ 3 h 187"/>
                  <a:gd name="T16" fmla="*/ 28 w 116"/>
                  <a:gd name="T17" fmla="*/ 17 h 187"/>
                  <a:gd name="T18" fmla="*/ 34 w 116"/>
                  <a:gd name="T19" fmla="*/ 11 h 187"/>
                  <a:gd name="T20" fmla="*/ 42 w 116"/>
                  <a:gd name="T21" fmla="*/ 5 h 187"/>
                  <a:gd name="T22" fmla="*/ 63 w 116"/>
                  <a:gd name="T23" fmla="*/ 0 h 187"/>
                  <a:gd name="T24" fmla="*/ 72 w 116"/>
                  <a:gd name="T25" fmla="*/ 0 h 187"/>
                  <a:gd name="T26" fmla="*/ 82 w 116"/>
                  <a:gd name="T27" fmla="*/ 3 h 187"/>
                  <a:gd name="T28" fmla="*/ 100 w 116"/>
                  <a:gd name="T29" fmla="*/ 15 h 187"/>
                  <a:gd name="T30" fmla="*/ 106 w 116"/>
                  <a:gd name="T31" fmla="*/ 24 h 187"/>
                  <a:gd name="T32" fmla="*/ 112 w 116"/>
                  <a:gd name="T33" fmla="*/ 34 h 187"/>
                  <a:gd name="T34" fmla="*/ 116 w 116"/>
                  <a:gd name="T35" fmla="*/ 62 h 187"/>
                  <a:gd name="T36" fmla="*/ 115 w 116"/>
                  <a:gd name="T37" fmla="*/ 79 h 187"/>
                  <a:gd name="T38" fmla="*/ 112 w 116"/>
                  <a:gd name="T39" fmla="*/ 94 h 187"/>
                  <a:gd name="T40" fmla="*/ 99 w 116"/>
                  <a:gd name="T41" fmla="*/ 114 h 187"/>
                  <a:gd name="T42" fmla="*/ 90 w 116"/>
                  <a:gd name="T43" fmla="*/ 122 h 187"/>
                  <a:gd name="T44" fmla="*/ 81 w 116"/>
                  <a:gd name="T45" fmla="*/ 126 h 187"/>
                  <a:gd name="T46" fmla="*/ 62 w 116"/>
                  <a:gd name="T47" fmla="*/ 131 h 187"/>
                  <a:gd name="T48" fmla="*/ 57 w 116"/>
                  <a:gd name="T49" fmla="*/ 24 h 187"/>
                  <a:gd name="T50" fmla="*/ 50 w 116"/>
                  <a:gd name="T51" fmla="*/ 25 h 187"/>
                  <a:gd name="T52" fmla="*/ 42 w 116"/>
                  <a:gd name="T53" fmla="*/ 28 h 187"/>
                  <a:gd name="T54" fmla="*/ 29 w 116"/>
                  <a:gd name="T55" fmla="*/ 39 h 187"/>
                  <a:gd name="T56" fmla="*/ 29 w 116"/>
                  <a:gd name="T57" fmla="*/ 94 h 187"/>
                  <a:gd name="T58" fmla="*/ 34 w 116"/>
                  <a:gd name="T59" fmla="*/ 98 h 187"/>
                  <a:gd name="T60" fmla="*/ 39 w 116"/>
                  <a:gd name="T61" fmla="*/ 103 h 187"/>
                  <a:gd name="T62" fmla="*/ 47 w 116"/>
                  <a:gd name="T63" fmla="*/ 105 h 187"/>
                  <a:gd name="T64" fmla="*/ 56 w 116"/>
                  <a:gd name="T65" fmla="*/ 105 h 187"/>
                  <a:gd name="T66" fmla="*/ 69 w 116"/>
                  <a:gd name="T67" fmla="*/ 103 h 187"/>
                  <a:gd name="T68" fmla="*/ 74 w 116"/>
                  <a:gd name="T69" fmla="*/ 100 h 187"/>
                  <a:gd name="T70" fmla="*/ 78 w 116"/>
                  <a:gd name="T71" fmla="*/ 95 h 187"/>
                  <a:gd name="T72" fmla="*/ 82 w 116"/>
                  <a:gd name="T73" fmla="*/ 82 h 187"/>
                  <a:gd name="T74" fmla="*/ 84 w 116"/>
                  <a:gd name="T75" fmla="*/ 73 h 187"/>
                  <a:gd name="T76" fmla="*/ 85 w 116"/>
                  <a:gd name="T77" fmla="*/ 64 h 187"/>
                  <a:gd name="T78" fmla="*/ 82 w 116"/>
                  <a:gd name="T79" fmla="*/ 46 h 187"/>
                  <a:gd name="T80" fmla="*/ 81 w 116"/>
                  <a:gd name="T81" fmla="*/ 40 h 187"/>
                  <a:gd name="T82" fmla="*/ 78 w 116"/>
                  <a:gd name="T83" fmla="*/ 34 h 187"/>
                  <a:gd name="T84" fmla="*/ 69 w 116"/>
                  <a:gd name="T85" fmla="*/ 27 h 187"/>
                  <a:gd name="T86" fmla="*/ 63 w 116"/>
                  <a:gd name="T87" fmla="*/ 24 h 187"/>
                  <a:gd name="T88" fmla="*/ 57 w 116"/>
                  <a:gd name="T89"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87">
                    <a:moveTo>
                      <a:pt x="62" y="131"/>
                    </a:moveTo>
                    <a:lnTo>
                      <a:pt x="62" y="131"/>
                    </a:lnTo>
                    <a:lnTo>
                      <a:pt x="51" y="129"/>
                    </a:lnTo>
                    <a:lnTo>
                      <a:pt x="42" y="126"/>
                    </a:lnTo>
                    <a:lnTo>
                      <a:pt x="42" y="126"/>
                    </a:lnTo>
                    <a:lnTo>
                      <a:pt x="35" y="122"/>
                    </a:lnTo>
                    <a:lnTo>
                      <a:pt x="29" y="117"/>
                    </a:lnTo>
                    <a:lnTo>
                      <a:pt x="29" y="117"/>
                    </a:lnTo>
                    <a:lnTo>
                      <a:pt x="29" y="117"/>
                    </a:lnTo>
                    <a:lnTo>
                      <a:pt x="29" y="125"/>
                    </a:lnTo>
                    <a:lnTo>
                      <a:pt x="29" y="125"/>
                    </a:lnTo>
                    <a:lnTo>
                      <a:pt x="29" y="135"/>
                    </a:lnTo>
                    <a:lnTo>
                      <a:pt x="29" y="187"/>
                    </a:lnTo>
                    <a:lnTo>
                      <a:pt x="0" y="187"/>
                    </a:lnTo>
                    <a:lnTo>
                      <a:pt x="0" y="3"/>
                    </a:lnTo>
                    <a:lnTo>
                      <a:pt x="26" y="3"/>
                    </a:lnTo>
                    <a:lnTo>
                      <a:pt x="28" y="17"/>
                    </a:lnTo>
                    <a:lnTo>
                      <a:pt x="28" y="17"/>
                    </a:lnTo>
                    <a:lnTo>
                      <a:pt x="28" y="17"/>
                    </a:lnTo>
                    <a:lnTo>
                      <a:pt x="34" y="11"/>
                    </a:lnTo>
                    <a:lnTo>
                      <a:pt x="42" y="5"/>
                    </a:lnTo>
                    <a:lnTo>
                      <a:pt x="42" y="5"/>
                    </a:lnTo>
                    <a:lnTo>
                      <a:pt x="51" y="0"/>
                    </a:lnTo>
                    <a:lnTo>
                      <a:pt x="63" y="0"/>
                    </a:lnTo>
                    <a:lnTo>
                      <a:pt x="63" y="0"/>
                    </a:lnTo>
                    <a:lnTo>
                      <a:pt x="72" y="0"/>
                    </a:lnTo>
                    <a:lnTo>
                      <a:pt x="82" y="3"/>
                    </a:lnTo>
                    <a:lnTo>
                      <a:pt x="82" y="3"/>
                    </a:lnTo>
                    <a:lnTo>
                      <a:pt x="91" y="8"/>
                    </a:lnTo>
                    <a:lnTo>
                      <a:pt x="100" y="15"/>
                    </a:lnTo>
                    <a:lnTo>
                      <a:pt x="100" y="15"/>
                    </a:lnTo>
                    <a:lnTo>
                      <a:pt x="106" y="24"/>
                    </a:lnTo>
                    <a:lnTo>
                      <a:pt x="112" y="34"/>
                    </a:lnTo>
                    <a:lnTo>
                      <a:pt x="112" y="34"/>
                    </a:lnTo>
                    <a:lnTo>
                      <a:pt x="115" y="48"/>
                    </a:lnTo>
                    <a:lnTo>
                      <a:pt x="116" y="62"/>
                    </a:lnTo>
                    <a:lnTo>
                      <a:pt x="116" y="62"/>
                    </a:lnTo>
                    <a:lnTo>
                      <a:pt x="115" y="79"/>
                    </a:lnTo>
                    <a:lnTo>
                      <a:pt x="112" y="94"/>
                    </a:lnTo>
                    <a:lnTo>
                      <a:pt x="112" y="94"/>
                    </a:lnTo>
                    <a:lnTo>
                      <a:pt x="106" y="104"/>
                    </a:lnTo>
                    <a:lnTo>
                      <a:pt x="99" y="114"/>
                    </a:lnTo>
                    <a:lnTo>
                      <a:pt x="99" y="114"/>
                    </a:lnTo>
                    <a:lnTo>
                      <a:pt x="90" y="122"/>
                    </a:lnTo>
                    <a:lnTo>
                      <a:pt x="81" y="126"/>
                    </a:lnTo>
                    <a:lnTo>
                      <a:pt x="81" y="126"/>
                    </a:lnTo>
                    <a:lnTo>
                      <a:pt x="71" y="129"/>
                    </a:lnTo>
                    <a:lnTo>
                      <a:pt x="62" y="131"/>
                    </a:lnTo>
                    <a:lnTo>
                      <a:pt x="62" y="131"/>
                    </a:lnTo>
                    <a:close/>
                    <a:moveTo>
                      <a:pt x="57" y="24"/>
                    </a:moveTo>
                    <a:lnTo>
                      <a:pt x="57" y="24"/>
                    </a:lnTo>
                    <a:lnTo>
                      <a:pt x="50" y="25"/>
                    </a:lnTo>
                    <a:lnTo>
                      <a:pt x="42" y="28"/>
                    </a:lnTo>
                    <a:lnTo>
                      <a:pt x="42" y="28"/>
                    </a:lnTo>
                    <a:lnTo>
                      <a:pt x="35" y="33"/>
                    </a:lnTo>
                    <a:lnTo>
                      <a:pt x="29" y="39"/>
                    </a:lnTo>
                    <a:lnTo>
                      <a:pt x="29" y="94"/>
                    </a:lnTo>
                    <a:lnTo>
                      <a:pt x="29" y="94"/>
                    </a:lnTo>
                    <a:lnTo>
                      <a:pt x="34" y="98"/>
                    </a:lnTo>
                    <a:lnTo>
                      <a:pt x="34" y="98"/>
                    </a:lnTo>
                    <a:lnTo>
                      <a:pt x="39" y="103"/>
                    </a:lnTo>
                    <a:lnTo>
                      <a:pt x="39" y="103"/>
                    </a:lnTo>
                    <a:lnTo>
                      <a:pt x="47" y="105"/>
                    </a:lnTo>
                    <a:lnTo>
                      <a:pt x="47" y="105"/>
                    </a:lnTo>
                    <a:lnTo>
                      <a:pt x="56" y="105"/>
                    </a:lnTo>
                    <a:lnTo>
                      <a:pt x="56" y="105"/>
                    </a:lnTo>
                    <a:lnTo>
                      <a:pt x="63" y="105"/>
                    </a:lnTo>
                    <a:lnTo>
                      <a:pt x="69" y="103"/>
                    </a:lnTo>
                    <a:lnTo>
                      <a:pt x="69" y="103"/>
                    </a:lnTo>
                    <a:lnTo>
                      <a:pt x="74" y="100"/>
                    </a:lnTo>
                    <a:lnTo>
                      <a:pt x="78" y="95"/>
                    </a:lnTo>
                    <a:lnTo>
                      <a:pt x="78" y="95"/>
                    </a:lnTo>
                    <a:lnTo>
                      <a:pt x="81" y="88"/>
                    </a:lnTo>
                    <a:lnTo>
                      <a:pt x="82" y="82"/>
                    </a:lnTo>
                    <a:lnTo>
                      <a:pt x="82" y="82"/>
                    </a:lnTo>
                    <a:lnTo>
                      <a:pt x="84" y="73"/>
                    </a:lnTo>
                    <a:lnTo>
                      <a:pt x="85" y="64"/>
                    </a:lnTo>
                    <a:lnTo>
                      <a:pt x="85" y="64"/>
                    </a:lnTo>
                    <a:lnTo>
                      <a:pt x="84" y="55"/>
                    </a:lnTo>
                    <a:lnTo>
                      <a:pt x="82" y="46"/>
                    </a:lnTo>
                    <a:lnTo>
                      <a:pt x="82" y="46"/>
                    </a:lnTo>
                    <a:lnTo>
                      <a:pt x="81" y="40"/>
                    </a:lnTo>
                    <a:lnTo>
                      <a:pt x="78" y="34"/>
                    </a:lnTo>
                    <a:lnTo>
                      <a:pt x="78" y="34"/>
                    </a:lnTo>
                    <a:lnTo>
                      <a:pt x="74" y="30"/>
                    </a:lnTo>
                    <a:lnTo>
                      <a:pt x="69" y="27"/>
                    </a:lnTo>
                    <a:lnTo>
                      <a:pt x="69" y="27"/>
                    </a:lnTo>
                    <a:lnTo>
                      <a:pt x="63"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 name="Freeform 31"/>
              <p:cNvSpPr>
                <a:spLocks noEditPoints="1"/>
              </p:cNvSpPr>
              <p:nvPr userDrawn="1"/>
            </p:nvSpPr>
            <p:spPr bwMode="auto">
              <a:xfrm>
                <a:off x="4530725" y="800495"/>
                <a:ext cx="60325" cy="68263"/>
              </a:xfrm>
              <a:custGeom>
                <a:avLst/>
                <a:gdLst>
                  <a:gd name="T0" fmla="*/ 70 w 113"/>
                  <a:gd name="T1" fmla="*/ 105 h 131"/>
                  <a:gd name="T2" fmla="*/ 88 w 113"/>
                  <a:gd name="T3" fmla="*/ 104 h 131"/>
                  <a:gd name="T4" fmla="*/ 108 w 113"/>
                  <a:gd name="T5" fmla="*/ 123 h 131"/>
                  <a:gd name="T6" fmla="*/ 101 w 113"/>
                  <a:gd name="T7" fmla="*/ 126 h 131"/>
                  <a:gd name="T8" fmla="*/ 89 w 113"/>
                  <a:gd name="T9" fmla="*/ 128 h 131"/>
                  <a:gd name="T10" fmla="*/ 64 w 113"/>
                  <a:gd name="T11" fmla="*/ 131 h 131"/>
                  <a:gd name="T12" fmla="*/ 52 w 113"/>
                  <a:gd name="T13" fmla="*/ 129 h 131"/>
                  <a:gd name="T14" fmla="*/ 39 w 113"/>
                  <a:gd name="T15" fmla="*/ 126 h 131"/>
                  <a:gd name="T16" fmla="*/ 19 w 113"/>
                  <a:gd name="T17" fmla="*/ 116 h 131"/>
                  <a:gd name="T18" fmla="*/ 11 w 113"/>
                  <a:gd name="T19" fmla="*/ 107 h 131"/>
                  <a:gd name="T20" fmla="*/ 5 w 113"/>
                  <a:gd name="T21" fmla="*/ 97 h 131"/>
                  <a:gd name="T22" fmla="*/ 0 w 113"/>
                  <a:gd name="T23" fmla="*/ 67 h 131"/>
                  <a:gd name="T24" fmla="*/ 0 w 113"/>
                  <a:gd name="T25" fmla="*/ 51 h 131"/>
                  <a:gd name="T26" fmla="*/ 5 w 113"/>
                  <a:gd name="T27" fmla="*/ 37 h 131"/>
                  <a:gd name="T28" fmla="*/ 18 w 113"/>
                  <a:gd name="T29" fmla="*/ 17 h 131"/>
                  <a:gd name="T30" fmla="*/ 27 w 113"/>
                  <a:gd name="T31" fmla="*/ 9 h 131"/>
                  <a:gd name="T32" fmla="*/ 36 w 113"/>
                  <a:gd name="T33" fmla="*/ 3 h 131"/>
                  <a:gd name="T34" fmla="*/ 58 w 113"/>
                  <a:gd name="T35" fmla="*/ 0 h 131"/>
                  <a:gd name="T36" fmla="*/ 70 w 113"/>
                  <a:gd name="T37" fmla="*/ 0 h 131"/>
                  <a:gd name="T38" fmla="*/ 80 w 113"/>
                  <a:gd name="T39" fmla="*/ 3 h 131"/>
                  <a:gd name="T40" fmla="*/ 96 w 113"/>
                  <a:gd name="T41" fmla="*/ 15 h 131"/>
                  <a:gd name="T42" fmla="*/ 104 w 113"/>
                  <a:gd name="T43" fmla="*/ 24 h 131"/>
                  <a:gd name="T44" fmla="*/ 108 w 113"/>
                  <a:gd name="T45" fmla="*/ 34 h 131"/>
                  <a:gd name="T46" fmla="*/ 113 w 113"/>
                  <a:gd name="T47" fmla="*/ 62 h 131"/>
                  <a:gd name="T48" fmla="*/ 111 w 113"/>
                  <a:gd name="T49" fmla="*/ 74 h 131"/>
                  <a:gd name="T50" fmla="*/ 30 w 113"/>
                  <a:gd name="T51" fmla="*/ 74 h 131"/>
                  <a:gd name="T52" fmla="*/ 34 w 113"/>
                  <a:gd name="T53" fmla="*/ 89 h 131"/>
                  <a:gd name="T54" fmla="*/ 39 w 113"/>
                  <a:gd name="T55" fmla="*/ 94 h 131"/>
                  <a:gd name="T56" fmla="*/ 43 w 113"/>
                  <a:gd name="T57" fmla="*/ 98 h 131"/>
                  <a:gd name="T58" fmla="*/ 55 w 113"/>
                  <a:gd name="T59" fmla="*/ 104 h 131"/>
                  <a:gd name="T60" fmla="*/ 62 w 113"/>
                  <a:gd name="T61" fmla="*/ 105 h 131"/>
                  <a:gd name="T62" fmla="*/ 70 w 113"/>
                  <a:gd name="T63" fmla="*/ 105 h 131"/>
                  <a:gd name="T64" fmla="*/ 58 w 113"/>
                  <a:gd name="T65" fmla="*/ 24 h 131"/>
                  <a:gd name="T66" fmla="*/ 48 w 113"/>
                  <a:gd name="T67" fmla="*/ 25 h 131"/>
                  <a:gd name="T68" fmla="*/ 43 w 113"/>
                  <a:gd name="T69" fmla="*/ 28 h 131"/>
                  <a:gd name="T70" fmla="*/ 40 w 113"/>
                  <a:gd name="T71" fmla="*/ 31 h 131"/>
                  <a:gd name="T72" fmla="*/ 34 w 113"/>
                  <a:gd name="T73" fmla="*/ 40 h 131"/>
                  <a:gd name="T74" fmla="*/ 31 w 113"/>
                  <a:gd name="T75" fmla="*/ 51 h 131"/>
                  <a:gd name="T76" fmla="*/ 80 w 113"/>
                  <a:gd name="T77" fmla="*/ 51 h 131"/>
                  <a:gd name="T78" fmla="*/ 79 w 113"/>
                  <a:gd name="T79" fmla="*/ 40 h 131"/>
                  <a:gd name="T80" fmla="*/ 74 w 113"/>
                  <a:gd name="T81" fmla="*/ 31 h 131"/>
                  <a:gd name="T82" fmla="*/ 71 w 113"/>
                  <a:gd name="T83" fmla="*/ 28 h 131"/>
                  <a:gd name="T84" fmla="*/ 68 w 113"/>
                  <a:gd name="T85" fmla="*/ 25 h 131"/>
                  <a:gd name="T86" fmla="*/ 58 w 113"/>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31">
                    <a:moveTo>
                      <a:pt x="70" y="105"/>
                    </a:moveTo>
                    <a:lnTo>
                      <a:pt x="70" y="105"/>
                    </a:lnTo>
                    <a:lnTo>
                      <a:pt x="88" y="104"/>
                    </a:lnTo>
                    <a:lnTo>
                      <a:pt x="88" y="104"/>
                    </a:lnTo>
                    <a:lnTo>
                      <a:pt x="108" y="98"/>
                    </a:lnTo>
                    <a:lnTo>
                      <a:pt x="108" y="123"/>
                    </a:lnTo>
                    <a:lnTo>
                      <a:pt x="108" y="123"/>
                    </a:lnTo>
                    <a:lnTo>
                      <a:pt x="101" y="126"/>
                    </a:lnTo>
                    <a:lnTo>
                      <a:pt x="89" y="128"/>
                    </a:lnTo>
                    <a:lnTo>
                      <a:pt x="89" y="128"/>
                    </a:lnTo>
                    <a:lnTo>
                      <a:pt x="77" y="129"/>
                    </a:lnTo>
                    <a:lnTo>
                      <a:pt x="64" y="131"/>
                    </a:lnTo>
                    <a:lnTo>
                      <a:pt x="64" y="131"/>
                    </a:lnTo>
                    <a:lnTo>
                      <a:pt x="52" y="129"/>
                    </a:lnTo>
                    <a:lnTo>
                      <a:pt x="39" y="126"/>
                    </a:lnTo>
                    <a:lnTo>
                      <a:pt x="39" y="126"/>
                    </a:lnTo>
                    <a:lnTo>
                      <a:pt x="28" y="122"/>
                    </a:lnTo>
                    <a:lnTo>
                      <a:pt x="19" y="116"/>
                    </a:lnTo>
                    <a:lnTo>
                      <a:pt x="19" y="116"/>
                    </a:lnTo>
                    <a:lnTo>
                      <a:pt x="11" y="107"/>
                    </a:lnTo>
                    <a:lnTo>
                      <a:pt x="5" y="97"/>
                    </a:lnTo>
                    <a:lnTo>
                      <a:pt x="5" y="97"/>
                    </a:lnTo>
                    <a:lnTo>
                      <a:pt x="0" y="83"/>
                    </a:lnTo>
                    <a:lnTo>
                      <a:pt x="0" y="67"/>
                    </a:lnTo>
                    <a:lnTo>
                      <a:pt x="0" y="67"/>
                    </a:lnTo>
                    <a:lnTo>
                      <a:pt x="0" y="51"/>
                    </a:lnTo>
                    <a:lnTo>
                      <a:pt x="5" y="37"/>
                    </a:lnTo>
                    <a:lnTo>
                      <a:pt x="5" y="37"/>
                    </a:lnTo>
                    <a:lnTo>
                      <a:pt x="11" y="25"/>
                    </a:lnTo>
                    <a:lnTo>
                      <a:pt x="18" y="17"/>
                    </a:lnTo>
                    <a:lnTo>
                      <a:pt x="18" y="17"/>
                    </a:lnTo>
                    <a:lnTo>
                      <a:pt x="27" y="9"/>
                    </a:lnTo>
                    <a:lnTo>
                      <a:pt x="36" y="3"/>
                    </a:lnTo>
                    <a:lnTo>
                      <a:pt x="36" y="3"/>
                    </a:lnTo>
                    <a:lnTo>
                      <a:pt x="48" y="0"/>
                    </a:lnTo>
                    <a:lnTo>
                      <a:pt x="58" y="0"/>
                    </a:lnTo>
                    <a:lnTo>
                      <a:pt x="58" y="0"/>
                    </a:lnTo>
                    <a:lnTo>
                      <a:pt x="70" y="0"/>
                    </a:lnTo>
                    <a:lnTo>
                      <a:pt x="80" y="3"/>
                    </a:lnTo>
                    <a:lnTo>
                      <a:pt x="80" y="3"/>
                    </a:lnTo>
                    <a:lnTo>
                      <a:pt x="89" y="8"/>
                    </a:lnTo>
                    <a:lnTo>
                      <a:pt x="96" y="15"/>
                    </a:lnTo>
                    <a:lnTo>
                      <a:pt x="96" y="15"/>
                    </a:lnTo>
                    <a:lnTo>
                      <a:pt x="104" y="24"/>
                    </a:lnTo>
                    <a:lnTo>
                      <a:pt x="108" y="34"/>
                    </a:lnTo>
                    <a:lnTo>
                      <a:pt x="108" y="34"/>
                    </a:lnTo>
                    <a:lnTo>
                      <a:pt x="111" y="48"/>
                    </a:lnTo>
                    <a:lnTo>
                      <a:pt x="113" y="62"/>
                    </a:lnTo>
                    <a:lnTo>
                      <a:pt x="113" y="62"/>
                    </a:lnTo>
                    <a:lnTo>
                      <a:pt x="111" y="74"/>
                    </a:lnTo>
                    <a:lnTo>
                      <a:pt x="30" y="74"/>
                    </a:lnTo>
                    <a:lnTo>
                      <a:pt x="30" y="74"/>
                    </a:lnTo>
                    <a:lnTo>
                      <a:pt x="31" y="82"/>
                    </a:lnTo>
                    <a:lnTo>
                      <a:pt x="34" y="89"/>
                    </a:lnTo>
                    <a:lnTo>
                      <a:pt x="34" y="89"/>
                    </a:lnTo>
                    <a:lnTo>
                      <a:pt x="39" y="94"/>
                    </a:lnTo>
                    <a:lnTo>
                      <a:pt x="43" y="98"/>
                    </a:lnTo>
                    <a:lnTo>
                      <a:pt x="43" y="98"/>
                    </a:lnTo>
                    <a:lnTo>
                      <a:pt x="49" y="101"/>
                    </a:lnTo>
                    <a:lnTo>
                      <a:pt x="55" y="104"/>
                    </a:lnTo>
                    <a:lnTo>
                      <a:pt x="55" y="104"/>
                    </a:lnTo>
                    <a:lnTo>
                      <a:pt x="62" y="105"/>
                    </a:lnTo>
                    <a:lnTo>
                      <a:pt x="70" y="105"/>
                    </a:lnTo>
                    <a:lnTo>
                      <a:pt x="70" y="105"/>
                    </a:lnTo>
                    <a:close/>
                    <a:moveTo>
                      <a:pt x="58" y="24"/>
                    </a:moveTo>
                    <a:lnTo>
                      <a:pt x="58" y="24"/>
                    </a:lnTo>
                    <a:lnTo>
                      <a:pt x="52" y="24"/>
                    </a:lnTo>
                    <a:lnTo>
                      <a:pt x="48" y="25"/>
                    </a:lnTo>
                    <a:lnTo>
                      <a:pt x="48" y="25"/>
                    </a:lnTo>
                    <a:lnTo>
                      <a:pt x="43" y="28"/>
                    </a:lnTo>
                    <a:lnTo>
                      <a:pt x="40" y="31"/>
                    </a:lnTo>
                    <a:lnTo>
                      <a:pt x="40" y="31"/>
                    </a:lnTo>
                    <a:lnTo>
                      <a:pt x="37" y="36"/>
                    </a:lnTo>
                    <a:lnTo>
                      <a:pt x="34" y="40"/>
                    </a:lnTo>
                    <a:lnTo>
                      <a:pt x="34" y="40"/>
                    </a:lnTo>
                    <a:lnTo>
                      <a:pt x="31" y="51"/>
                    </a:lnTo>
                    <a:lnTo>
                      <a:pt x="80" y="51"/>
                    </a:lnTo>
                    <a:lnTo>
                      <a:pt x="80" y="51"/>
                    </a:lnTo>
                    <a:lnTo>
                      <a:pt x="79" y="40"/>
                    </a:lnTo>
                    <a:lnTo>
                      <a:pt x="79" y="40"/>
                    </a:lnTo>
                    <a:lnTo>
                      <a:pt x="77" y="36"/>
                    </a:lnTo>
                    <a:lnTo>
                      <a:pt x="74" y="31"/>
                    </a:lnTo>
                    <a:lnTo>
                      <a:pt x="74" y="31"/>
                    </a:lnTo>
                    <a:lnTo>
                      <a:pt x="71" y="28"/>
                    </a:lnTo>
                    <a:lnTo>
                      <a:pt x="68" y="25"/>
                    </a:lnTo>
                    <a:lnTo>
                      <a:pt x="68" y="25"/>
                    </a:lnTo>
                    <a:lnTo>
                      <a:pt x="62" y="24"/>
                    </a:lnTo>
                    <a:lnTo>
                      <a:pt x="58" y="24"/>
                    </a:lnTo>
                    <a:lnTo>
                      <a:pt x="58"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 name="Rectangle 32"/>
              <p:cNvSpPr>
                <a:spLocks noChangeArrowheads="1"/>
              </p:cNvSpPr>
              <p:nvPr userDrawn="1"/>
            </p:nvSpPr>
            <p:spPr bwMode="auto">
              <a:xfrm>
                <a:off x="4606925"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 name="Freeform 33"/>
              <p:cNvSpPr>
                <a:spLocks noEditPoints="1"/>
              </p:cNvSpPr>
              <p:nvPr userDrawn="1"/>
            </p:nvSpPr>
            <p:spPr bwMode="auto">
              <a:xfrm>
                <a:off x="4643437" y="768745"/>
                <a:ext cx="15875" cy="98425"/>
              </a:xfrm>
              <a:custGeom>
                <a:avLst/>
                <a:gdLst>
                  <a:gd name="T0" fmla="*/ 0 w 31"/>
                  <a:gd name="T1" fmla="*/ 0 h 185"/>
                  <a:gd name="T2" fmla="*/ 31 w 31"/>
                  <a:gd name="T3" fmla="*/ 0 h 185"/>
                  <a:gd name="T4" fmla="*/ 31 w 31"/>
                  <a:gd name="T5" fmla="*/ 34 h 185"/>
                  <a:gd name="T6" fmla="*/ 0 w 31"/>
                  <a:gd name="T7" fmla="*/ 34 h 185"/>
                  <a:gd name="T8" fmla="*/ 0 w 31"/>
                  <a:gd name="T9" fmla="*/ 0 h 185"/>
                  <a:gd name="T10" fmla="*/ 0 w 31"/>
                  <a:gd name="T11" fmla="*/ 62 h 185"/>
                  <a:gd name="T12" fmla="*/ 31 w 31"/>
                  <a:gd name="T13" fmla="*/ 62 h 185"/>
                  <a:gd name="T14" fmla="*/ 31 w 31"/>
                  <a:gd name="T15" fmla="*/ 185 h 185"/>
                  <a:gd name="T16" fmla="*/ 0 w 31"/>
                  <a:gd name="T17" fmla="*/ 185 h 185"/>
                  <a:gd name="T18" fmla="*/ 0 w 31"/>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5">
                    <a:moveTo>
                      <a:pt x="0" y="0"/>
                    </a:moveTo>
                    <a:lnTo>
                      <a:pt x="31" y="0"/>
                    </a:lnTo>
                    <a:lnTo>
                      <a:pt x="31" y="34"/>
                    </a:lnTo>
                    <a:lnTo>
                      <a:pt x="0" y="34"/>
                    </a:lnTo>
                    <a:lnTo>
                      <a:pt x="0" y="0"/>
                    </a:lnTo>
                    <a:close/>
                    <a:moveTo>
                      <a:pt x="0" y="62"/>
                    </a:moveTo>
                    <a:lnTo>
                      <a:pt x="31" y="62"/>
                    </a:lnTo>
                    <a:lnTo>
                      <a:pt x="31" y="185"/>
                    </a:lnTo>
                    <a:lnTo>
                      <a:pt x="0" y="185"/>
                    </a:lnTo>
                    <a:lnTo>
                      <a:pt x="0"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0" name="Freeform 34"/>
              <p:cNvSpPr>
                <a:spLocks noEditPoints="1"/>
              </p:cNvSpPr>
              <p:nvPr userDrawn="1"/>
            </p:nvSpPr>
            <p:spPr bwMode="auto">
              <a:xfrm>
                <a:off x="3384550" y="322657"/>
                <a:ext cx="52388" cy="377825"/>
              </a:xfrm>
              <a:custGeom>
                <a:avLst/>
                <a:gdLst>
                  <a:gd name="T0" fmla="*/ 0 w 100"/>
                  <a:gd name="T1" fmla="*/ 252 h 714"/>
                  <a:gd name="T2" fmla="*/ 1 w 100"/>
                  <a:gd name="T3" fmla="*/ 243 h 714"/>
                  <a:gd name="T4" fmla="*/ 8 w 100"/>
                  <a:gd name="T5" fmla="*/ 225 h 714"/>
                  <a:gd name="T6" fmla="*/ 22 w 100"/>
                  <a:gd name="T7" fmla="*/ 210 h 714"/>
                  <a:gd name="T8" fmla="*/ 40 w 100"/>
                  <a:gd name="T9" fmla="*/ 203 h 714"/>
                  <a:gd name="T10" fmla="*/ 50 w 100"/>
                  <a:gd name="T11" fmla="*/ 203 h 714"/>
                  <a:gd name="T12" fmla="*/ 71 w 100"/>
                  <a:gd name="T13" fmla="*/ 206 h 714"/>
                  <a:gd name="T14" fmla="*/ 85 w 100"/>
                  <a:gd name="T15" fmla="*/ 218 h 714"/>
                  <a:gd name="T16" fmla="*/ 97 w 100"/>
                  <a:gd name="T17" fmla="*/ 232 h 714"/>
                  <a:gd name="T18" fmla="*/ 100 w 100"/>
                  <a:gd name="T19" fmla="*/ 252 h 714"/>
                  <a:gd name="T20" fmla="*/ 100 w 100"/>
                  <a:gd name="T21" fmla="*/ 664 h 714"/>
                  <a:gd name="T22" fmla="*/ 97 w 100"/>
                  <a:gd name="T23" fmla="*/ 683 h 714"/>
                  <a:gd name="T24" fmla="*/ 85 w 100"/>
                  <a:gd name="T25" fmla="*/ 700 h 714"/>
                  <a:gd name="T26" fmla="*/ 71 w 100"/>
                  <a:gd name="T27" fmla="*/ 710 h 714"/>
                  <a:gd name="T28" fmla="*/ 50 w 100"/>
                  <a:gd name="T29" fmla="*/ 714 h 714"/>
                  <a:gd name="T30" fmla="*/ 40 w 100"/>
                  <a:gd name="T31" fmla="*/ 713 h 714"/>
                  <a:gd name="T32" fmla="*/ 22 w 100"/>
                  <a:gd name="T33" fmla="*/ 705 h 714"/>
                  <a:gd name="T34" fmla="*/ 8 w 100"/>
                  <a:gd name="T35" fmla="*/ 692 h 714"/>
                  <a:gd name="T36" fmla="*/ 1 w 100"/>
                  <a:gd name="T37" fmla="*/ 674 h 714"/>
                  <a:gd name="T38" fmla="*/ 14 w 100"/>
                  <a:gd name="T39" fmla="*/ 86 h 714"/>
                  <a:gd name="T40" fmla="*/ 8 w 100"/>
                  <a:gd name="T41" fmla="*/ 78 h 714"/>
                  <a:gd name="T42" fmla="*/ 1 w 100"/>
                  <a:gd name="T43" fmla="*/ 60 h 714"/>
                  <a:gd name="T44" fmla="*/ 0 w 100"/>
                  <a:gd name="T45" fmla="*/ 50 h 714"/>
                  <a:gd name="T46" fmla="*/ 4 w 100"/>
                  <a:gd name="T47" fmla="*/ 31 h 714"/>
                  <a:gd name="T48" fmla="*/ 14 w 100"/>
                  <a:gd name="T49" fmla="*/ 14 h 714"/>
                  <a:gd name="T50" fmla="*/ 23 w 100"/>
                  <a:gd name="T51" fmla="*/ 8 h 714"/>
                  <a:gd name="T52" fmla="*/ 41 w 100"/>
                  <a:gd name="T53" fmla="*/ 0 h 714"/>
                  <a:gd name="T54" fmla="*/ 50 w 100"/>
                  <a:gd name="T55" fmla="*/ 0 h 714"/>
                  <a:gd name="T56" fmla="*/ 71 w 100"/>
                  <a:gd name="T57" fmla="*/ 4 h 714"/>
                  <a:gd name="T58" fmla="*/ 87 w 100"/>
                  <a:gd name="T59" fmla="*/ 14 h 714"/>
                  <a:gd name="T60" fmla="*/ 93 w 100"/>
                  <a:gd name="T61" fmla="*/ 22 h 714"/>
                  <a:gd name="T62" fmla="*/ 100 w 100"/>
                  <a:gd name="T63" fmla="*/ 40 h 714"/>
                  <a:gd name="T64" fmla="*/ 100 w 100"/>
                  <a:gd name="T65" fmla="*/ 50 h 714"/>
                  <a:gd name="T66" fmla="*/ 97 w 100"/>
                  <a:gd name="T67" fmla="*/ 69 h 714"/>
                  <a:gd name="T68" fmla="*/ 87 w 100"/>
                  <a:gd name="T69" fmla="*/ 86 h 714"/>
                  <a:gd name="T70" fmla="*/ 78 w 100"/>
                  <a:gd name="T71" fmla="*/ 92 h 714"/>
                  <a:gd name="T72" fmla="*/ 60 w 100"/>
                  <a:gd name="T73" fmla="*/ 99 h 714"/>
                  <a:gd name="T74" fmla="*/ 50 w 100"/>
                  <a:gd name="T75" fmla="*/ 100 h 714"/>
                  <a:gd name="T76" fmla="*/ 31 w 100"/>
                  <a:gd name="T77" fmla="*/ 96 h 714"/>
                  <a:gd name="T78" fmla="*/ 14 w 100"/>
                  <a:gd name="T79" fmla="*/ 8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714">
                    <a:moveTo>
                      <a:pt x="0" y="664"/>
                    </a:moveTo>
                    <a:lnTo>
                      <a:pt x="0" y="252"/>
                    </a:lnTo>
                    <a:lnTo>
                      <a:pt x="0" y="252"/>
                    </a:lnTo>
                    <a:lnTo>
                      <a:pt x="1" y="243"/>
                    </a:lnTo>
                    <a:lnTo>
                      <a:pt x="4" y="232"/>
                    </a:lnTo>
                    <a:lnTo>
                      <a:pt x="8" y="225"/>
                    </a:lnTo>
                    <a:lnTo>
                      <a:pt x="14" y="218"/>
                    </a:lnTo>
                    <a:lnTo>
                      <a:pt x="22" y="210"/>
                    </a:lnTo>
                    <a:lnTo>
                      <a:pt x="31" y="206"/>
                    </a:lnTo>
                    <a:lnTo>
                      <a:pt x="40" y="203"/>
                    </a:lnTo>
                    <a:lnTo>
                      <a:pt x="50" y="203"/>
                    </a:lnTo>
                    <a:lnTo>
                      <a:pt x="50" y="203"/>
                    </a:lnTo>
                    <a:lnTo>
                      <a:pt x="60" y="203"/>
                    </a:lnTo>
                    <a:lnTo>
                      <a:pt x="71" y="206"/>
                    </a:lnTo>
                    <a:lnTo>
                      <a:pt x="78" y="210"/>
                    </a:lnTo>
                    <a:lnTo>
                      <a:pt x="85" y="218"/>
                    </a:lnTo>
                    <a:lnTo>
                      <a:pt x="91" y="225"/>
                    </a:lnTo>
                    <a:lnTo>
                      <a:pt x="97" y="232"/>
                    </a:lnTo>
                    <a:lnTo>
                      <a:pt x="100" y="243"/>
                    </a:lnTo>
                    <a:lnTo>
                      <a:pt x="100" y="252"/>
                    </a:lnTo>
                    <a:lnTo>
                      <a:pt x="100" y="664"/>
                    </a:lnTo>
                    <a:lnTo>
                      <a:pt x="100" y="664"/>
                    </a:lnTo>
                    <a:lnTo>
                      <a:pt x="100" y="674"/>
                    </a:lnTo>
                    <a:lnTo>
                      <a:pt x="97" y="683"/>
                    </a:lnTo>
                    <a:lnTo>
                      <a:pt x="91" y="692"/>
                    </a:lnTo>
                    <a:lnTo>
                      <a:pt x="85" y="700"/>
                    </a:lnTo>
                    <a:lnTo>
                      <a:pt x="78" y="705"/>
                    </a:lnTo>
                    <a:lnTo>
                      <a:pt x="71" y="710"/>
                    </a:lnTo>
                    <a:lnTo>
                      <a:pt x="60" y="713"/>
                    </a:lnTo>
                    <a:lnTo>
                      <a:pt x="50" y="714"/>
                    </a:lnTo>
                    <a:lnTo>
                      <a:pt x="50" y="714"/>
                    </a:lnTo>
                    <a:lnTo>
                      <a:pt x="40" y="713"/>
                    </a:lnTo>
                    <a:lnTo>
                      <a:pt x="31" y="710"/>
                    </a:lnTo>
                    <a:lnTo>
                      <a:pt x="22" y="705"/>
                    </a:lnTo>
                    <a:lnTo>
                      <a:pt x="14" y="700"/>
                    </a:lnTo>
                    <a:lnTo>
                      <a:pt x="8" y="692"/>
                    </a:lnTo>
                    <a:lnTo>
                      <a:pt x="4" y="683"/>
                    </a:lnTo>
                    <a:lnTo>
                      <a:pt x="1" y="674"/>
                    </a:lnTo>
                    <a:lnTo>
                      <a:pt x="0" y="664"/>
                    </a:lnTo>
                    <a:close/>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1" name="Freeform 35"/>
              <p:cNvSpPr>
                <a:spLocks/>
              </p:cNvSpPr>
              <p:nvPr userDrawn="1"/>
            </p:nvSpPr>
            <p:spPr bwMode="auto">
              <a:xfrm>
                <a:off x="3384550" y="430607"/>
                <a:ext cx="52388" cy="269875"/>
              </a:xfrm>
              <a:custGeom>
                <a:avLst/>
                <a:gdLst>
                  <a:gd name="T0" fmla="*/ 0 w 100"/>
                  <a:gd name="T1" fmla="*/ 461 h 511"/>
                  <a:gd name="T2" fmla="*/ 0 w 100"/>
                  <a:gd name="T3" fmla="*/ 49 h 511"/>
                  <a:gd name="T4" fmla="*/ 0 w 100"/>
                  <a:gd name="T5" fmla="*/ 49 h 511"/>
                  <a:gd name="T6" fmla="*/ 1 w 100"/>
                  <a:gd name="T7" fmla="*/ 40 h 511"/>
                  <a:gd name="T8" fmla="*/ 4 w 100"/>
                  <a:gd name="T9" fmla="*/ 29 h 511"/>
                  <a:gd name="T10" fmla="*/ 8 w 100"/>
                  <a:gd name="T11" fmla="*/ 22 h 511"/>
                  <a:gd name="T12" fmla="*/ 14 w 100"/>
                  <a:gd name="T13" fmla="*/ 15 h 511"/>
                  <a:gd name="T14" fmla="*/ 22 w 100"/>
                  <a:gd name="T15" fmla="*/ 7 h 511"/>
                  <a:gd name="T16" fmla="*/ 31 w 100"/>
                  <a:gd name="T17" fmla="*/ 3 h 511"/>
                  <a:gd name="T18" fmla="*/ 40 w 100"/>
                  <a:gd name="T19" fmla="*/ 0 h 511"/>
                  <a:gd name="T20" fmla="*/ 50 w 100"/>
                  <a:gd name="T21" fmla="*/ 0 h 511"/>
                  <a:gd name="T22" fmla="*/ 50 w 100"/>
                  <a:gd name="T23" fmla="*/ 0 h 511"/>
                  <a:gd name="T24" fmla="*/ 60 w 100"/>
                  <a:gd name="T25" fmla="*/ 0 h 511"/>
                  <a:gd name="T26" fmla="*/ 71 w 100"/>
                  <a:gd name="T27" fmla="*/ 3 h 511"/>
                  <a:gd name="T28" fmla="*/ 78 w 100"/>
                  <a:gd name="T29" fmla="*/ 7 h 511"/>
                  <a:gd name="T30" fmla="*/ 85 w 100"/>
                  <a:gd name="T31" fmla="*/ 15 h 511"/>
                  <a:gd name="T32" fmla="*/ 91 w 100"/>
                  <a:gd name="T33" fmla="*/ 22 h 511"/>
                  <a:gd name="T34" fmla="*/ 97 w 100"/>
                  <a:gd name="T35" fmla="*/ 29 h 511"/>
                  <a:gd name="T36" fmla="*/ 100 w 100"/>
                  <a:gd name="T37" fmla="*/ 40 h 511"/>
                  <a:gd name="T38" fmla="*/ 100 w 100"/>
                  <a:gd name="T39" fmla="*/ 49 h 511"/>
                  <a:gd name="T40" fmla="*/ 100 w 100"/>
                  <a:gd name="T41" fmla="*/ 461 h 511"/>
                  <a:gd name="T42" fmla="*/ 100 w 100"/>
                  <a:gd name="T43" fmla="*/ 461 h 511"/>
                  <a:gd name="T44" fmla="*/ 100 w 100"/>
                  <a:gd name="T45" fmla="*/ 471 h 511"/>
                  <a:gd name="T46" fmla="*/ 97 w 100"/>
                  <a:gd name="T47" fmla="*/ 480 h 511"/>
                  <a:gd name="T48" fmla="*/ 91 w 100"/>
                  <a:gd name="T49" fmla="*/ 489 h 511"/>
                  <a:gd name="T50" fmla="*/ 85 w 100"/>
                  <a:gd name="T51" fmla="*/ 497 h 511"/>
                  <a:gd name="T52" fmla="*/ 78 w 100"/>
                  <a:gd name="T53" fmla="*/ 502 h 511"/>
                  <a:gd name="T54" fmla="*/ 71 w 100"/>
                  <a:gd name="T55" fmla="*/ 507 h 511"/>
                  <a:gd name="T56" fmla="*/ 60 w 100"/>
                  <a:gd name="T57" fmla="*/ 510 h 511"/>
                  <a:gd name="T58" fmla="*/ 50 w 100"/>
                  <a:gd name="T59" fmla="*/ 511 h 511"/>
                  <a:gd name="T60" fmla="*/ 50 w 100"/>
                  <a:gd name="T61" fmla="*/ 511 h 511"/>
                  <a:gd name="T62" fmla="*/ 40 w 100"/>
                  <a:gd name="T63" fmla="*/ 510 h 511"/>
                  <a:gd name="T64" fmla="*/ 31 w 100"/>
                  <a:gd name="T65" fmla="*/ 507 h 511"/>
                  <a:gd name="T66" fmla="*/ 22 w 100"/>
                  <a:gd name="T67" fmla="*/ 502 h 511"/>
                  <a:gd name="T68" fmla="*/ 14 w 100"/>
                  <a:gd name="T69" fmla="*/ 497 h 511"/>
                  <a:gd name="T70" fmla="*/ 8 w 100"/>
                  <a:gd name="T71" fmla="*/ 489 h 511"/>
                  <a:gd name="T72" fmla="*/ 4 w 100"/>
                  <a:gd name="T73" fmla="*/ 480 h 511"/>
                  <a:gd name="T74" fmla="*/ 1 w 100"/>
                  <a:gd name="T75" fmla="*/ 471 h 511"/>
                  <a:gd name="T76" fmla="*/ 0 w 100"/>
                  <a:gd name="T77" fmla="*/ 46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511">
                    <a:moveTo>
                      <a:pt x="0" y="461"/>
                    </a:moveTo>
                    <a:lnTo>
                      <a:pt x="0" y="49"/>
                    </a:lnTo>
                    <a:lnTo>
                      <a:pt x="0" y="49"/>
                    </a:lnTo>
                    <a:lnTo>
                      <a:pt x="1" y="40"/>
                    </a:lnTo>
                    <a:lnTo>
                      <a:pt x="4" y="29"/>
                    </a:lnTo>
                    <a:lnTo>
                      <a:pt x="8" y="22"/>
                    </a:lnTo>
                    <a:lnTo>
                      <a:pt x="14" y="15"/>
                    </a:lnTo>
                    <a:lnTo>
                      <a:pt x="22" y="7"/>
                    </a:lnTo>
                    <a:lnTo>
                      <a:pt x="31" y="3"/>
                    </a:lnTo>
                    <a:lnTo>
                      <a:pt x="40" y="0"/>
                    </a:lnTo>
                    <a:lnTo>
                      <a:pt x="50" y="0"/>
                    </a:lnTo>
                    <a:lnTo>
                      <a:pt x="50" y="0"/>
                    </a:lnTo>
                    <a:lnTo>
                      <a:pt x="60" y="0"/>
                    </a:lnTo>
                    <a:lnTo>
                      <a:pt x="71" y="3"/>
                    </a:lnTo>
                    <a:lnTo>
                      <a:pt x="78" y="7"/>
                    </a:lnTo>
                    <a:lnTo>
                      <a:pt x="85" y="15"/>
                    </a:lnTo>
                    <a:lnTo>
                      <a:pt x="91" y="22"/>
                    </a:lnTo>
                    <a:lnTo>
                      <a:pt x="97" y="29"/>
                    </a:lnTo>
                    <a:lnTo>
                      <a:pt x="100" y="40"/>
                    </a:lnTo>
                    <a:lnTo>
                      <a:pt x="100" y="49"/>
                    </a:lnTo>
                    <a:lnTo>
                      <a:pt x="100" y="461"/>
                    </a:lnTo>
                    <a:lnTo>
                      <a:pt x="100" y="461"/>
                    </a:lnTo>
                    <a:lnTo>
                      <a:pt x="100" y="471"/>
                    </a:lnTo>
                    <a:lnTo>
                      <a:pt x="97" y="480"/>
                    </a:lnTo>
                    <a:lnTo>
                      <a:pt x="91" y="489"/>
                    </a:lnTo>
                    <a:lnTo>
                      <a:pt x="85" y="497"/>
                    </a:lnTo>
                    <a:lnTo>
                      <a:pt x="78" y="502"/>
                    </a:lnTo>
                    <a:lnTo>
                      <a:pt x="71" y="507"/>
                    </a:lnTo>
                    <a:lnTo>
                      <a:pt x="60" y="510"/>
                    </a:lnTo>
                    <a:lnTo>
                      <a:pt x="50" y="511"/>
                    </a:lnTo>
                    <a:lnTo>
                      <a:pt x="50" y="511"/>
                    </a:lnTo>
                    <a:lnTo>
                      <a:pt x="40" y="510"/>
                    </a:lnTo>
                    <a:lnTo>
                      <a:pt x="31" y="507"/>
                    </a:lnTo>
                    <a:lnTo>
                      <a:pt x="22" y="502"/>
                    </a:lnTo>
                    <a:lnTo>
                      <a:pt x="14" y="497"/>
                    </a:lnTo>
                    <a:lnTo>
                      <a:pt x="8" y="489"/>
                    </a:lnTo>
                    <a:lnTo>
                      <a:pt x="4" y="480"/>
                    </a:lnTo>
                    <a:lnTo>
                      <a:pt x="1" y="471"/>
                    </a:lnTo>
                    <a:lnTo>
                      <a:pt x="0" y="4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2" name="Freeform 36"/>
              <p:cNvSpPr>
                <a:spLocks/>
              </p:cNvSpPr>
              <p:nvPr userDrawn="1"/>
            </p:nvSpPr>
            <p:spPr bwMode="auto">
              <a:xfrm>
                <a:off x="3384550" y="322657"/>
                <a:ext cx="52388" cy="53975"/>
              </a:xfrm>
              <a:custGeom>
                <a:avLst/>
                <a:gdLst>
                  <a:gd name="T0" fmla="*/ 14 w 100"/>
                  <a:gd name="T1" fmla="*/ 86 h 100"/>
                  <a:gd name="T2" fmla="*/ 14 w 100"/>
                  <a:gd name="T3" fmla="*/ 86 h 100"/>
                  <a:gd name="T4" fmla="*/ 8 w 100"/>
                  <a:gd name="T5" fmla="*/ 78 h 100"/>
                  <a:gd name="T6" fmla="*/ 4 w 100"/>
                  <a:gd name="T7" fmla="*/ 69 h 100"/>
                  <a:gd name="T8" fmla="*/ 1 w 100"/>
                  <a:gd name="T9" fmla="*/ 60 h 100"/>
                  <a:gd name="T10" fmla="*/ 0 w 100"/>
                  <a:gd name="T11" fmla="*/ 50 h 100"/>
                  <a:gd name="T12" fmla="*/ 0 w 100"/>
                  <a:gd name="T13" fmla="*/ 50 h 100"/>
                  <a:gd name="T14" fmla="*/ 1 w 100"/>
                  <a:gd name="T15" fmla="*/ 40 h 100"/>
                  <a:gd name="T16" fmla="*/ 4 w 100"/>
                  <a:gd name="T17" fmla="*/ 31 h 100"/>
                  <a:gd name="T18" fmla="*/ 8 w 100"/>
                  <a:gd name="T19" fmla="*/ 22 h 100"/>
                  <a:gd name="T20" fmla="*/ 14 w 100"/>
                  <a:gd name="T21" fmla="*/ 14 h 100"/>
                  <a:gd name="T22" fmla="*/ 14 w 100"/>
                  <a:gd name="T23" fmla="*/ 14 h 100"/>
                  <a:gd name="T24" fmla="*/ 23 w 100"/>
                  <a:gd name="T25" fmla="*/ 8 h 100"/>
                  <a:gd name="T26" fmla="*/ 31 w 100"/>
                  <a:gd name="T27" fmla="*/ 4 h 100"/>
                  <a:gd name="T28" fmla="*/ 41 w 100"/>
                  <a:gd name="T29" fmla="*/ 0 h 100"/>
                  <a:gd name="T30" fmla="*/ 50 w 100"/>
                  <a:gd name="T31" fmla="*/ 0 h 100"/>
                  <a:gd name="T32" fmla="*/ 50 w 100"/>
                  <a:gd name="T33" fmla="*/ 0 h 100"/>
                  <a:gd name="T34" fmla="*/ 60 w 100"/>
                  <a:gd name="T35" fmla="*/ 0 h 100"/>
                  <a:gd name="T36" fmla="*/ 71 w 100"/>
                  <a:gd name="T37" fmla="*/ 4 h 100"/>
                  <a:gd name="T38" fmla="*/ 78 w 100"/>
                  <a:gd name="T39" fmla="*/ 8 h 100"/>
                  <a:gd name="T40" fmla="*/ 87 w 100"/>
                  <a:gd name="T41" fmla="*/ 14 h 100"/>
                  <a:gd name="T42" fmla="*/ 87 w 100"/>
                  <a:gd name="T43" fmla="*/ 14 h 100"/>
                  <a:gd name="T44" fmla="*/ 93 w 100"/>
                  <a:gd name="T45" fmla="*/ 22 h 100"/>
                  <a:gd name="T46" fmla="*/ 97 w 100"/>
                  <a:gd name="T47" fmla="*/ 31 h 100"/>
                  <a:gd name="T48" fmla="*/ 100 w 100"/>
                  <a:gd name="T49" fmla="*/ 40 h 100"/>
                  <a:gd name="T50" fmla="*/ 100 w 100"/>
                  <a:gd name="T51" fmla="*/ 50 h 100"/>
                  <a:gd name="T52" fmla="*/ 100 w 100"/>
                  <a:gd name="T53" fmla="*/ 50 h 100"/>
                  <a:gd name="T54" fmla="*/ 100 w 100"/>
                  <a:gd name="T55" fmla="*/ 60 h 100"/>
                  <a:gd name="T56" fmla="*/ 97 w 100"/>
                  <a:gd name="T57" fmla="*/ 69 h 100"/>
                  <a:gd name="T58" fmla="*/ 93 w 100"/>
                  <a:gd name="T59" fmla="*/ 78 h 100"/>
                  <a:gd name="T60" fmla="*/ 87 w 100"/>
                  <a:gd name="T61" fmla="*/ 86 h 100"/>
                  <a:gd name="T62" fmla="*/ 87 w 100"/>
                  <a:gd name="T63" fmla="*/ 86 h 100"/>
                  <a:gd name="T64" fmla="*/ 78 w 100"/>
                  <a:gd name="T65" fmla="*/ 92 h 100"/>
                  <a:gd name="T66" fmla="*/ 71 w 100"/>
                  <a:gd name="T67" fmla="*/ 96 h 100"/>
                  <a:gd name="T68" fmla="*/ 60 w 100"/>
                  <a:gd name="T69" fmla="*/ 99 h 100"/>
                  <a:gd name="T70" fmla="*/ 50 w 100"/>
                  <a:gd name="T71" fmla="*/ 100 h 100"/>
                  <a:gd name="T72" fmla="*/ 50 w 100"/>
                  <a:gd name="T73" fmla="*/ 100 h 100"/>
                  <a:gd name="T74" fmla="*/ 41 w 100"/>
                  <a:gd name="T75" fmla="*/ 99 h 100"/>
                  <a:gd name="T76" fmla="*/ 31 w 100"/>
                  <a:gd name="T77" fmla="*/ 96 h 100"/>
                  <a:gd name="T78" fmla="*/ 23 w 100"/>
                  <a:gd name="T79" fmla="*/ 92 h 100"/>
                  <a:gd name="T80" fmla="*/ 14 w 100"/>
                  <a:gd name="T8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100">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3" name="Freeform 37"/>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4" name="Freeform 38"/>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5" name="Freeform 39"/>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6" name="Freeform 40"/>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7" name="Freeform 41"/>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8" name="Freeform 42"/>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9" name="Freeform 43"/>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0" name="Freeform 44"/>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1" name="Freeform 45"/>
              <p:cNvSpPr>
                <a:spLocks noEditPoints="1"/>
              </p:cNvSpPr>
              <p:nvPr userDrawn="1"/>
            </p:nvSpPr>
            <p:spPr bwMode="auto">
              <a:xfrm>
                <a:off x="4389437" y="430607"/>
                <a:ext cx="268288" cy="269875"/>
              </a:xfrm>
              <a:custGeom>
                <a:avLst/>
                <a:gdLst>
                  <a:gd name="T0" fmla="*/ 407 w 508"/>
                  <a:gd name="T1" fmla="*/ 243 h 510"/>
                  <a:gd name="T2" fmla="*/ 397 w 508"/>
                  <a:gd name="T3" fmla="*/ 197 h 510"/>
                  <a:gd name="T4" fmla="*/ 375 w 508"/>
                  <a:gd name="T5" fmla="*/ 158 h 510"/>
                  <a:gd name="T6" fmla="*/ 344 w 508"/>
                  <a:gd name="T7" fmla="*/ 127 h 510"/>
                  <a:gd name="T8" fmla="*/ 304 w 508"/>
                  <a:gd name="T9" fmla="*/ 108 h 510"/>
                  <a:gd name="T10" fmla="*/ 258 w 508"/>
                  <a:gd name="T11" fmla="*/ 101 h 510"/>
                  <a:gd name="T12" fmla="*/ 227 w 508"/>
                  <a:gd name="T13" fmla="*/ 104 h 510"/>
                  <a:gd name="T14" fmla="*/ 184 w 508"/>
                  <a:gd name="T15" fmla="*/ 120 h 510"/>
                  <a:gd name="T16" fmla="*/ 147 w 508"/>
                  <a:gd name="T17" fmla="*/ 147 h 510"/>
                  <a:gd name="T18" fmla="*/ 119 w 508"/>
                  <a:gd name="T19" fmla="*/ 184 h 510"/>
                  <a:gd name="T20" fmla="*/ 104 w 508"/>
                  <a:gd name="T21" fmla="*/ 227 h 510"/>
                  <a:gd name="T22" fmla="*/ 99 w 508"/>
                  <a:gd name="T23" fmla="*/ 258 h 510"/>
                  <a:gd name="T24" fmla="*/ 107 w 508"/>
                  <a:gd name="T25" fmla="*/ 304 h 510"/>
                  <a:gd name="T26" fmla="*/ 128 w 508"/>
                  <a:gd name="T27" fmla="*/ 344 h 510"/>
                  <a:gd name="T28" fmla="*/ 159 w 508"/>
                  <a:gd name="T29" fmla="*/ 376 h 510"/>
                  <a:gd name="T30" fmla="*/ 197 w 508"/>
                  <a:gd name="T31" fmla="*/ 399 h 510"/>
                  <a:gd name="T32" fmla="*/ 242 w 508"/>
                  <a:gd name="T33" fmla="*/ 409 h 510"/>
                  <a:gd name="T34" fmla="*/ 274 w 508"/>
                  <a:gd name="T35" fmla="*/ 409 h 510"/>
                  <a:gd name="T36" fmla="*/ 317 w 508"/>
                  <a:gd name="T37" fmla="*/ 399 h 510"/>
                  <a:gd name="T38" fmla="*/ 354 w 508"/>
                  <a:gd name="T39" fmla="*/ 376 h 510"/>
                  <a:gd name="T40" fmla="*/ 384 w 508"/>
                  <a:gd name="T41" fmla="*/ 344 h 510"/>
                  <a:gd name="T42" fmla="*/ 401 w 508"/>
                  <a:gd name="T43" fmla="*/ 304 h 510"/>
                  <a:gd name="T44" fmla="*/ 409 w 508"/>
                  <a:gd name="T45" fmla="*/ 258 h 510"/>
                  <a:gd name="T46" fmla="*/ 508 w 508"/>
                  <a:gd name="T47" fmla="*/ 458 h 510"/>
                  <a:gd name="T48" fmla="*/ 501 w 508"/>
                  <a:gd name="T49" fmla="*/ 488 h 510"/>
                  <a:gd name="T50" fmla="*/ 478 w 508"/>
                  <a:gd name="T51" fmla="*/ 505 h 510"/>
                  <a:gd name="T52" fmla="*/ 458 w 508"/>
                  <a:gd name="T53" fmla="*/ 510 h 510"/>
                  <a:gd name="T54" fmla="*/ 433 w 508"/>
                  <a:gd name="T55" fmla="*/ 501 h 510"/>
                  <a:gd name="T56" fmla="*/ 413 w 508"/>
                  <a:gd name="T57" fmla="*/ 479 h 510"/>
                  <a:gd name="T58" fmla="*/ 409 w 508"/>
                  <a:gd name="T59" fmla="*/ 458 h 510"/>
                  <a:gd name="T60" fmla="*/ 357 w 508"/>
                  <a:gd name="T61" fmla="*/ 491 h 510"/>
                  <a:gd name="T62" fmla="*/ 299 w 508"/>
                  <a:gd name="T63" fmla="*/ 507 h 510"/>
                  <a:gd name="T64" fmla="*/ 258 w 508"/>
                  <a:gd name="T65" fmla="*/ 510 h 510"/>
                  <a:gd name="T66" fmla="*/ 181 w 508"/>
                  <a:gd name="T67" fmla="*/ 498 h 510"/>
                  <a:gd name="T68" fmla="*/ 113 w 508"/>
                  <a:gd name="T69" fmla="*/ 468 h 510"/>
                  <a:gd name="T70" fmla="*/ 58 w 508"/>
                  <a:gd name="T71" fmla="*/ 421 h 510"/>
                  <a:gd name="T72" fmla="*/ 19 w 508"/>
                  <a:gd name="T73" fmla="*/ 359 h 510"/>
                  <a:gd name="T74" fmla="*/ 2 w 508"/>
                  <a:gd name="T75" fmla="*/ 284 h 510"/>
                  <a:gd name="T76" fmla="*/ 2 w 508"/>
                  <a:gd name="T77" fmla="*/ 233 h 510"/>
                  <a:gd name="T78" fmla="*/ 19 w 508"/>
                  <a:gd name="T79" fmla="*/ 157 h 510"/>
                  <a:gd name="T80" fmla="*/ 58 w 508"/>
                  <a:gd name="T81" fmla="*/ 93 h 510"/>
                  <a:gd name="T82" fmla="*/ 113 w 508"/>
                  <a:gd name="T83" fmla="*/ 44 h 510"/>
                  <a:gd name="T84" fmla="*/ 181 w 508"/>
                  <a:gd name="T85" fmla="*/ 12 h 510"/>
                  <a:gd name="T86" fmla="*/ 258 w 508"/>
                  <a:gd name="T87" fmla="*/ 0 h 510"/>
                  <a:gd name="T88" fmla="*/ 310 w 508"/>
                  <a:gd name="T89" fmla="*/ 6 h 510"/>
                  <a:gd name="T90" fmla="*/ 379 w 508"/>
                  <a:gd name="T91" fmla="*/ 31 h 510"/>
                  <a:gd name="T92" fmla="*/ 437 w 508"/>
                  <a:gd name="T93" fmla="*/ 75 h 510"/>
                  <a:gd name="T94" fmla="*/ 480 w 508"/>
                  <a:gd name="T95" fmla="*/ 135 h 510"/>
                  <a:gd name="T96" fmla="*/ 504 w 508"/>
                  <a:gd name="T97" fmla="*/ 20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8" h="510">
                    <a:moveTo>
                      <a:pt x="409" y="258"/>
                    </a:moveTo>
                    <a:lnTo>
                      <a:pt x="409" y="258"/>
                    </a:lnTo>
                    <a:lnTo>
                      <a:pt x="407" y="243"/>
                    </a:lnTo>
                    <a:lnTo>
                      <a:pt x="406" y="227"/>
                    </a:lnTo>
                    <a:lnTo>
                      <a:pt x="401" y="212"/>
                    </a:lnTo>
                    <a:lnTo>
                      <a:pt x="397" y="197"/>
                    </a:lnTo>
                    <a:lnTo>
                      <a:pt x="391" y="184"/>
                    </a:lnTo>
                    <a:lnTo>
                      <a:pt x="384" y="170"/>
                    </a:lnTo>
                    <a:lnTo>
                      <a:pt x="375" y="158"/>
                    </a:lnTo>
                    <a:lnTo>
                      <a:pt x="366" y="147"/>
                    </a:lnTo>
                    <a:lnTo>
                      <a:pt x="354" y="136"/>
                    </a:lnTo>
                    <a:lnTo>
                      <a:pt x="344" y="127"/>
                    </a:lnTo>
                    <a:lnTo>
                      <a:pt x="330" y="120"/>
                    </a:lnTo>
                    <a:lnTo>
                      <a:pt x="317" y="112"/>
                    </a:lnTo>
                    <a:lnTo>
                      <a:pt x="304" y="108"/>
                    </a:lnTo>
                    <a:lnTo>
                      <a:pt x="289" y="104"/>
                    </a:lnTo>
                    <a:lnTo>
                      <a:pt x="274" y="101"/>
                    </a:lnTo>
                    <a:lnTo>
                      <a:pt x="258" y="101"/>
                    </a:lnTo>
                    <a:lnTo>
                      <a:pt x="258" y="101"/>
                    </a:lnTo>
                    <a:lnTo>
                      <a:pt x="242" y="101"/>
                    </a:lnTo>
                    <a:lnTo>
                      <a:pt x="227" y="104"/>
                    </a:lnTo>
                    <a:lnTo>
                      <a:pt x="212" y="108"/>
                    </a:lnTo>
                    <a:lnTo>
                      <a:pt x="197" y="112"/>
                    </a:lnTo>
                    <a:lnTo>
                      <a:pt x="184" y="120"/>
                    </a:lnTo>
                    <a:lnTo>
                      <a:pt x="170" y="127"/>
                    </a:lnTo>
                    <a:lnTo>
                      <a:pt x="159" y="136"/>
                    </a:lnTo>
                    <a:lnTo>
                      <a:pt x="147" y="147"/>
                    </a:lnTo>
                    <a:lnTo>
                      <a:pt x="136" y="158"/>
                    </a:lnTo>
                    <a:lnTo>
                      <a:pt x="128" y="170"/>
                    </a:lnTo>
                    <a:lnTo>
                      <a:pt x="119" y="184"/>
                    </a:lnTo>
                    <a:lnTo>
                      <a:pt x="113" y="197"/>
                    </a:lnTo>
                    <a:lnTo>
                      <a:pt x="107" y="212"/>
                    </a:lnTo>
                    <a:lnTo>
                      <a:pt x="104" y="227"/>
                    </a:lnTo>
                    <a:lnTo>
                      <a:pt x="101" y="243"/>
                    </a:lnTo>
                    <a:lnTo>
                      <a:pt x="99" y="258"/>
                    </a:lnTo>
                    <a:lnTo>
                      <a:pt x="99" y="258"/>
                    </a:lnTo>
                    <a:lnTo>
                      <a:pt x="101" y="274"/>
                    </a:lnTo>
                    <a:lnTo>
                      <a:pt x="104" y="289"/>
                    </a:lnTo>
                    <a:lnTo>
                      <a:pt x="107" y="304"/>
                    </a:lnTo>
                    <a:lnTo>
                      <a:pt x="113" y="319"/>
                    </a:lnTo>
                    <a:lnTo>
                      <a:pt x="119" y="332"/>
                    </a:lnTo>
                    <a:lnTo>
                      <a:pt x="128" y="344"/>
                    </a:lnTo>
                    <a:lnTo>
                      <a:pt x="136" y="356"/>
                    </a:lnTo>
                    <a:lnTo>
                      <a:pt x="147" y="366"/>
                    </a:lnTo>
                    <a:lnTo>
                      <a:pt x="159" y="376"/>
                    </a:lnTo>
                    <a:lnTo>
                      <a:pt x="170" y="384"/>
                    </a:lnTo>
                    <a:lnTo>
                      <a:pt x="184" y="391"/>
                    </a:lnTo>
                    <a:lnTo>
                      <a:pt x="197" y="399"/>
                    </a:lnTo>
                    <a:lnTo>
                      <a:pt x="212" y="403"/>
                    </a:lnTo>
                    <a:lnTo>
                      <a:pt x="227" y="406"/>
                    </a:lnTo>
                    <a:lnTo>
                      <a:pt x="242" y="409"/>
                    </a:lnTo>
                    <a:lnTo>
                      <a:pt x="258" y="409"/>
                    </a:lnTo>
                    <a:lnTo>
                      <a:pt x="258" y="409"/>
                    </a:lnTo>
                    <a:lnTo>
                      <a:pt x="274" y="409"/>
                    </a:lnTo>
                    <a:lnTo>
                      <a:pt x="289" y="406"/>
                    </a:lnTo>
                    <a:lnTo>
                      <a:pt x="304" y="403"/>
                    </a:lnTo>
                    <a:lnTo>
                      <a:pt x="317" y="399"/>
                    </a:lnTo>
                    <a:lnTo>
                      <a:pt x="330" y="391"/>
                    </a:lnTo>
                    <a:lnTo>
                      <a:pt x="344" y="384"/>
                    </a:lnTo>
                    <a:lnTo>
                      <a:pt x="354" y="376"/>
                    </a:lnTo>
                    <a:lnTo>
                      <a:pt x="366" y="366"/>
                    </a:lnTo>
                    <a:lnTo>
                      <a:pt x="375" y="356"/>
                    </a:lnTo>
                    <a:lnTo>
                      <a:pt x="384" y="344"/>
                    </a:lnTo>
                    <a:lnTo>
                      <a:pt x="391" y="332"/>
                    </a:lnTo>
                    <a:lnTo>
                      <a:pt x="397" y="319"/>
                    </a:lnTo>
                    <a:lnTo>
                      <a:pt x="401" y="304"/>
                    </a:lnTo>
                    <a:lnTo>
                      <a:pt x="406" y="289"/>
                    </a:lnTo>
                    <a:lnTo>
                      <a:pt x="407" y="274"/>
                    </a:lnTo>
                    <a:lnTo>
                      <a:pt x="409" y="258"/>
                    </a:lnTo>
                    <a:close/>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2" name="Freeform 46"/>
              <p:cNvSpPr>
                <a:spLocks/>
              </p:cNvSpPr>
              <p:nvPr userDrawn="1"/>
            </p:nvSpPr>
            <p:spPr bwMode="auto">
              <a:xfrm>
                <a:off x="4441825" y="484582"/>
                <a:ext cx="163513" cy="161925"/>
              </a:xfrm>
              <a:custGeom>
                <a:avLst/>
                <a:gdLst>
                  <a:gd name="T0" fmla="*/ 310 w 310"/>
                  <a:gd name="T1" fmla="*/ 157 h 308"/>
                  <a:gd name="T2" fmla="*/ 307 w 310"/>
                  <a:gd name="T3" fmla="*/ 126 h 308"/>
                  <a:gd name="T4" fmla="*/ 298 w 310"/>
                  <a:gd name="T5" fmla="*/ 96 h 308"/>
                  <a:gd name="T6" fmla="*/ 285 w 310"/>
                  <a:gd name="T7" fmla="*/ 69 h 308"/>
                  <a:gd name="T8" fmla="*/ 267 w 310"/>
                  <a:gd name="T9" fmla="*/ 46 h 308"/>
                  <a:gd name="T10" fmla="*/ 245 w 310"/>
                  <a:gd name="T11" fmla="*/ 26 h 308"/>
                  <a:gd name="T12" fmla="*/ 218 w 310"/>
                  <a:gd name="T13" fmla="*/ 11 h 308"/>
                  <a:gd name="T14" fmla="*/ 190 w 310"/>
                  <a:gd name="T15" fmla="*/ 3 h 308"/>
                  <a:gd name="T16" fmla="*/ 159 w 310"/>
                  <a:gd name="T17" fmla="*/ 0 h 308"/>
                  <a:gd name="T18" fmla="*/ 143 w 310"/>
                  <a:gd name="T19" fmla="*/ 0 h 308"/>
                  <a:gd name="T20" fmla="*/ 113 w 310"/>
                  <a:gd name="T21" fmla="*/ 7 h 308"/>
                  <a:gd name="T22" fmla="*/ 85 w 310"/>
                  <a:gd name="T23" fmla="*/ 19 h 308"/>
                  <a:gd name="T24" fmla="*/ 60 w 310"/>
                  <a:gd name="T25" fmla="*/ 35 h 308"/>
                  <a:gd name="T26" fmla="*/ 37 w 310"/>
                  <a:gd name="T27" fmla="*/ 57 h 308"/>
                  <a:gd name="T28" fmla="*/ 20 w 310"/>
                  <a:gd name="T29" fmla="*/ 83 h 308"/>
                  <a:gd name="T30" fmla="*/ 8 w 310"/>
                  <a:gd name="T31" fmla="*/ 111 h 308"/>
                  <a:gd name="T32" fmla="*/ 2 w 310"/>
                  <a:gd name="T33" fmla="*/ 142 h 308"/>
                  <a:gd name="T34" fmla="*/ 0 w 310"/>
                  <a:gd name="T35" fmla="*/ 157 h 308"/>
                  <a:gd name="T36" fmla="*/ 5 w 310"/>
                  <a:gd name="T37" fmla="*/ 188 h 308"/>
                  <a:gd name="T38" fmla="*/ 14 w 310"/>
                  <a:gd name="T39" fmla="*/ 218 h 308"/>
                  <a:gd name="T40" fmla="*/ 29 w 310"/>
                  <a:gd name="T41" fmla="*/ 243 h 308"/>
                  <a:gd name="T42" fmla="*/ 48 w 310"/>
                  <a:gd name="T43" fmla="*/ 265 h 308"/>
                  <a:gd name="T44" fmla="*/ 71 w 310"/>
                  <a:gd name="T45" fmla="*/ 283 h 308"/>
                  <a:gd name="T46" fmla="*/ 98 w 310"/>
                  <a:gd name="T47" fmla="*/ 298 h 308"/>
                  <a:gd name="T48" fmla="*/ 128 w 310"/>
                  <a:gd name="T49" fmla="*/ 305 h 308"/>
                  <a:gd name="T50" fmla="*/ 159 w 310"/>
                  <a:gd name="T51" fmla="*/ 308 h 308"/>
                  <a:gd name="T52" fmla="*/ 175 w 310"/>
                  <a:gd name="T53" fmla="*/ 308 h 308"/>
                  <a:gd name="T54" fmla="*/ 205 w 310"/>
                  <a:gd name="T55" fmla="*/ 302 h 308"/>
                  <a:gd name="T56" fmla="*/ 231 w 310"/>
                  <a:gd name="T57" fmla="*/ 290 h 308"/>
                  <a:gd name="T58" fmla="*/ 255 w 310"/>
                  <a:gd name="T59" fmla="*/ 275 h 308"/>
                  <a:gd name="T60" fmla="*/ 276 w 310"/>
                  <a:gd name="T61" fmla="*/ 255 h 308"/>
                  <a:gd name="T62" fmla="*/ 292 w 310"/>
                  <a:gd name="T63" fmla="*/ 231 h 308"/>
                  <a:gd name="T64" fmla="*/ 302 w 310"/>
                  <a:gd name="T65" fmla="*/ 203 h 308"/>
                  <a:gd name="T66" fmla="*/ 308 w 310"/>
                  <a:gd name="T67" fmla="*/ 17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308">
                    <a:moveTo>
                      <a:pt x="310" y="157"/>
                    </a:moveTo>
                    <a:lnTo>
                      <a:pt x="310" y="157"/>
                    </a:lnTo>
                    <a:lnTo>
                      <a:pt x="308" y="142"/>
                    </a:lnTo>
                    <a:lnTo>
                      <a:pt x="307" y="126"/>
                    </a:lnTo>
                    <a:lnTo>
                      <a:pt x="302" y="111"/>
                    </a:lnTo>
                    <a:lnTo>
                      <a:pt x="298" y="96"/>
                    </a:lnTo>
                    <a:lnTo>
                      <a:pt x="292" y="83"/>
                    </a:lnTo>
                    <a:lnTo>
                      <a:pt x="285" y="69"/>
                    </a:lnTo>
                    <a:lnTo>
                      <a:pt x="276" y="57"/>
                    </a:lnTo>
                    <a:lnTo>
                      <a:pt x="267" y="46"/>
                    </a:lnTo>
                    <a:lnTo>
                      <a:pt x="255" y="35"/>
                    </a:lnTo>
                    <a:lnTo>
                      <a:pt x="245" y="26"/>
                    </a:lnTo>
                    <a:lnTo>
                      <a:pt x="231" y="19"/>
                    </a:lnTo>
                    <a:lnTo>
                      <a:pt x="218" y="11"/>
                    </a:lnTo>
                    <a:lnTo>
                      <a:pt x="205" y="7"/>
                    </a:lnTo>
                    <a:lnTo>
                      <a:pt x="190" y="3"/>
                    </a:lnTo>
                    <a:lnTo>
                      <a:pt x="175" y="0"/>
                    </a:lnTo>
                    <a:lnTo>
                      <a:pt x="159" y="0"/>
                    </a:lnTo>
                    <a:lnTo>
                      <a:pt x="159" y="0"/>
                    </a:lnTo>
                    <a:lnTo>
                      <a:pt x="143" y="0"/>
                    </a:lnTo>
                    <a:lnTo>
                      <a:pt x="128" y="3"/>
                    </a:lnTo>
                    <a:lnTo>
                      <a:pt x="113" y="7"/>
                    </a:lnTo>
                    <a:lnTo>
                      <a:pt x="98" y="11"/>
                    </a:lnTo>
                    <a:lnTo>
                      <a:pt x="85" y="19"/>
                    </a:lnTo>
                    <a:lnTo>
                      <a:pt x="71" y="26"/>
                    </a:lnTo>
                    <a:lnTo>
                      <a:pt x="60" y="35"/>
                    </a:lnTo>
                    <a:lnTo>
                      <a:pt x="48" y="46"/>
                    </a:lnTo>
                    <a:lnTo>
                      <a:pt x="37" y="57"/>
                    </a:lnTo>
                    <a:lnTo>
                      <a:pt x="29" y="69"/>
                    </a:lnTo>
                    <a:lnTo>
                      <a:pt x="20" y="83"/>
                    </a:lnTo>
                    <a:lnTo>
                      <a:pt x="14" y="96"/>
                    </a:lnTo>
                    <a:lnTo>
                      <a:pt x="8" y="111"/>
                    </a:lnTo>
                    <a:lnTo>
                      <a:pt x="5" y="126"/>
                    </a:lnTo>
                    <a:lnTo>
                      <a:pt x="2" y="142"/>
                    </a:lnTo>
                    <a:lnTo>
                      <a:pt x="0" y="157"/>
                    </a:lnTo>
                    <a:lnTo>
                      <a:pt x="0" y="157"/>
                    </a:lnTo>
                    <a:lnTo>
                      <a:pt x="2" y="173"/>
                    </a:lnTo>
                    <a:lnTo>
                      <a:pt x="5" y="188"/>
                    </a:lnTo>
                    <a:lnTo>
                      <a:pt x="8" y="203"/>
                    </a:lnTo>
                    <a:lnTo>
                      <a:pt x="14" y="218"/>
                    </a:lnTo>
                    <a:lnTo>
                      <a:pt x="20" y="231"/>
                    </a:lnTo>
                    <a:lnTo>
                      <a:pt x="29" y="243"/>
                    </a:lnTo>
                    <a:lnTo>
                      <a:pt x="37" y="255"/>
                    </a:lnTo>
                    <a:lnTo>
                      <a:pt x="48" y="265"/>
                    </a:lnTo>
                    <a:lnTo>
                      <a:pt x="60" y="275"/>
                    </a:lnTo>
                    <a:lnTo>
                      <a:pt x="71" y="283"/>
                    </a:lnTo>
                    <a:lnTo>
                      <a:pt x="85" y="290"/>
                    </a:lnTo>
                    <a:lnTo>
                      <a:pt x="98" y="298"/>
                    </a:lnTo>
                    <a:lnTo>
                      <a:pt x="113" y="302"/>
                    </a:lnTo>
                    <a:lnTo>
                      <a:pt x="128" y="305"/>
                    </a:lnTo>
                    <a:lnTo>
                      <a:pt x="143" y="308"/>
                    </a:lnTo>
                    <a:lnTo>
                      <a:pt x="159" y="308"/>
                    </a:lnTo>
                    <a:lnTo>
                      <a:pt x="159" y="308"/>
                    </a:lnTo>
                    <a:lnTo>
                      <a:pt x="175" y="308"/>
                    </a:lnTo>
                    <a:lnTo>
                      <a:pt x="190" y="305"/>
                    </a:lnTo>
                    <a:lnTo>
                      <a:pt x="205" y="302"/>
                    </a:lnTo>
                    <a:lnTo>
                      <a:pt x="218" y="298"/>
                    </a:lnTo>
                    <a:lnTo>
                      <a:pt x="231" y="290"/>
                    </a:lnTo>
                    <a:lnTo>
                      <a:pt x="245" y="283"/>
                    </a:lnTo>
                    <a:lnTo>
                      <a:pt x="255" y="275"/>
                    </a:lnTo>
                    <a:lnTo>
                      <a:pt x="267" y="265"/>
                    </a:lnTo>
                    <a:lnTo>
                      <a:pt x="276" y="255"/>
                    </a:lnTo>
                    <a:lnTo>
                      <a:pt x="285" y="243"/>
                    </a:lnTo>
                    <a:lnTo>
                      <a:pt x="292" y="231"/>
                    </a:lnTo>
                    <a:lnTo>
                      <a:pt x="298" y="218"/>
                    </a:lnTo>
                    <a:lnTo>
                      <a:pt x="302" y="203"/>
                    </a:lnTo>
                    <a:lnTo>
                      <a:pt x="307" y="188"/>
                    </a:lnTo>
                    <a:lnTo>
                      <a:pt x="308" y="173"/>
                    </a:lnTo>
                    <a:lnTo>
                      <a:pt x="310" y="1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3" name="Freeform 47"/>
              <p:cNvSpPr>
                <a:spLocks/>
              </p:cNvSpPr>
              <p:nvPr userDrawn="1"/>
            </p:nvSpPr>
            <p:spPr bwMode="auto">
              <a:xfrm>
                <a:off x="4389437" y="430607"/>
                <a:ext cx="268288" cy="269875"/>
              </a:xfrm>
              <a:custGeom>
                <a:avLst/>
                <a:gdLst>
                  <a:gd name="T0" fmla="*/ 508 w 508"/>
                  <a:gd name="T1" fmla="*/ 458 h 510"/>
                  <a:gd name="T2" fmla="*/ 508 w 508"/>
                  <a:gd name="T3" fmla="*/ 470 h 510"/>
                  <a:gd name="T4" fmla="*/ 501 w 508"/>
                  <a:gd name="T5" fmla="*/ 488 h 510"/>
                  <a:gd name="T6" fmla="*/ 487 w 508"/>
                  <a:gd name="T7" fmla="*/ 501 h 510"/>
                  <a:gd name="T8" fmla="*/ 468 w 508"/>
                  <a:gd name="T9" fmla="*/ 508 h 510"/>
                  <a:gd name="T10" fmla="*/ 458 w 508"/>
                  <a:gd name="T11" fmla="*/ 510 h 510"/>
                  <a:gd name="T12" fmla="*/ 441 w 508"/>
                  <a:gd name="T13" fmla="*/ 505 h 510"/>
                  <a:gd name="T14" fmla="*/ 425 w 508"/>
                  <a:gd name="T15" fmla="*/ 495 h 510"/>
                  <a:gd name="T16" fmla="*/ 413 w 508"/>
                  <a:gd name="T17" fmla="*/ 479 h 510"/>
                  <a:gd name="T18" fmla="*/ 409 w 508"/>
                  <a:gd name="T19" fmla="*/ 458 h 510"/>
                  <a:gd name="T20" fmla="*/ 393 w 508"/>
                  <a:gd name="T21" fmla="*/ 471 h 510"/>
                  <a:gd name="T22" fmla="*/ 357 w 508"/>
                  <a:gd name="T23" fmla="*/ 491 h 510"/>
                  <a:gd name="T24" fmla="*/ 320 w 508"/>
                  <a:gd name="T25" fmla="*/ 502 h 510"/>
                  <a:gd name="T26" fmla="*/ 279 w 508"/>
                  <a:gd name="T27" fmla="*/ 508 h 510"/>
                  <a:gd name="T28" fmla="*/ 258 w 508"/>
                  <a:gd name="T29" fmla="*/ 510 h 510"/>
                  <a:gd name="T30" fmla="*/ 206 w 508"/>
                  <a:gd name="T31" fmla="*/ 504 h 510"/>
                  <a:gd name="T32" fmla="*/ 157 w 508"/>
                  <a:gd name="T33" fmla="*/ 491 h 510"/>
                  <a:gd name="T34" fmla="*/ 113 w 508"/>
                  <a:gd name="T35" fmla="*/ 468 h 510"/>
                  <a:gd name="T36" fmla="*/ 76 w 508"/>
                  <a:gd name="T37" fmla="*/ 437 h 510"/>
                  <a:gd name="T38" fmla="*/ 43 w 508"/>
                  <a:gd name="T39" fmla="*/ 402 h 510"/>
                  <a:gd name="T40" fmla="*/ 19 w 508"/>
                  <a:gd name="T41" fmla="*/ 359 h 510"/>
                  <a:gd name="T42" fmla="*/ 5 w 508"/>
                  <a:gd name="T43" fmla="*/ 311 h 510"/>
                  <a:gd name="T44" fmla="*/ 0 w 508"/>
                  <a:gd name="T45" fmla="*/ 258 h 510"/>
                  <a:gd name="T46" fmla="*/ 2 w 508"/>
                  <a:gd name="T47" fmla="*/ 233 h 510"/>
                  <a:gd name="T48" fmla="*/ 12 w 508"/>
                  <a:gd name="T49" fmla="*/ 181 h 510"/>
                  <a:gd name="T50" fmla="*/ 31 w 508"/>
                  <a:gd name="T51" fmla="*/ 135 h 510"/>
                  <a:gd name="T52" fmla="*/ 58 w 508"/>
                  <a:gd name="T53" fmla="*/ 93 h 510"/>
                  <a:gd name="T54" fmla="*/ 93 w 508"/>
                  <a:gd name="T55" fmla="*/ 59 h 510"/>
                  <a:gd name="T56" fmla="*/ 135 w 508"/>
                  <a:gd name="T57" fmla="*/ 31 h 510"/>
                  <a:gd name="T58" fmla="*/ 181 w 508"/>
                  <a:gd name="T59" fmla="*/ 12 h 510"/>
                  <a:gd name="T60" fmla="*/ 231 w 508"/>
                  <a:gd name="T61" fmla="*/ 1 h 510"/>
                  <a:gd name="T62" fmla="*/ 258 w 508"/>
                  <a:gd name="T63" fmla="*/ 0 h 510"/>
                  <a:gd name="T64" fmla="*/ 310 w 508"/>
                  <a:gd name="T65" fmla="*/ 6 h 510"/>
                  <a:gd name="T66" fmla="*/ 357 w 508"/>
                  <a:gd name="T67" fmla="*/ 21 h 510"/>
                  <a:gd name="T68" fmla="*/ 400 w 508"/>
                  <a:gd name="T69" fmla="*/ 44 h 510"/>
                  <a:gd name="T70" fmla="*/ 437 w 508"/>
                  <a:gd name="T71" fmla="*/ 75 h 510"/>
                  <a:gd name="T72" fmla="*/ 467 w 508"/>
                  <a:gd name="T73" fmla="*/ 114 h 510"/>
                  <a:gd name="T74" fmla="*/ 490 w 508"/>
                  <a:gd name="T75" fmla="*/ 157 h 510"/>
                  <a:gd name="T76" fmla="*/ 504 w 508"/>
                  <a:gd name="T77" fmla="*/ 206 h 510"/>
                  <a:gd name="T78" fmla="*/ 508 w 508"/>
                  <a:gd name="T79" fmla="*/ 25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10">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4" name="Freeform 48"/>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5" name="Freeform 49"/>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6" name="Freeform 50"/>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7" name="Freeform 51"/>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grpSp>
        <p:nvGrpSpPr>
          <p:cNvPr id="192" name="Ryhmä 191"/>
          <p:cNvGrpSpPr/>
          <p:nvPr userDrawn="1"/>
        </p:nvGrpSpPr>
        <p:grpSpPr>
          <a:xfrm>
            <a:off x="5341" y="5898052"/>
            <a:ext cx="12181318" cy="576425"/>
            <a:chOff x="0" y="6365153"/>
            <a:chExt cx="13428000" cy="635402"/>
          </a:xfrm>
        </p:grpSpPr>
        <p:cxnSp>
          <p:nvCxnSpPr>
            <p:cNvPr id="193" name="Suora yhdysviiva 192"/>
            <p:cNvCxnSpPr/>
            <p:nvPr userDrawn="1"/>
          </p:nvCxnSpPr>
          <p:spPr>
            <a:xfrm>
              <a:off x="0" y="6682854"/>
              <a:ext cx="13428000" cy="0"/>
            </a:xfrm>
            <a:prstGeom prst="line">
              <a:avLst/>
            </a:prstGeom>
            <a:ln w="76200">
              <a:solidFill>
                <a:srgbClr val="B4B4B4"/>
              </a:solidFill>
              <a:prstDash val="sysDot"/>
            </a:ln>
          </p:spPr>
          <p:style>
            <a:lnRef idx="1">
              <a:schemeClr val="accent1"/>
            </a:lnRef>
            <a:fillRef idx="0">
              <a:schemeClr val="accent1"/>
            </a:fillRef>
            <a:effectRef idx="0">
              <a:schemeClr val="accent1"/>
            </a:effectRef>
            <a:fontRef idx="minor">
              <a:schemeClr val="tx1"/>
            </a:fontRef>
          </p:style>
        </p:cxnSp>
        <p:grpSp>
          <p:nvGrpSpPr>
            <p:cNvPr id="194" name="Ryhmä 193"/>
            <p:cNvGrpSpPr/>
            <p:nvPr userDrawn="1"/>
          </p:nvGrpSpPr>
          <p:grpSpPr>
            <a:xfrm>
              <a:off x="188511" y="6365153"/>
              <a:ext cx="13075794" cy="635402"/>
              <a:chOff x="188511" y="6365153"/>
              <a:chExt cx="13075794" cy="635402"/>
            </a:xfrm>
          </p:grpSpPr>
          <p:grpSp>
            <p:nvGrpSpPr>
              <p:cNvPr id="195" name="Group 8"/>
              <p:cNvGrpSpPr>
                <a:grpSpLocks noChangeAspect="1"/>
              </p:cNvGrpSpPr>
              <p:nvPr userDrawn="1"/>
            </p:nvGrpSpPr>
            <p:grpSpPr bwMode="auto">
              <a:xfrm>
                <a:off x="188511" y="6365153"/>
                <a:ext cx="676360" cy="635402"/>
                <a:chOff x="133" y="6024"/>
                <a:chExt cx="204" cy="204"/>
              </a:xfrm>
            </p:grpSpPr>
            <p:sp>
              <p:nvSpPr>
                <p:cNvPr id="261"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62"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63"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64"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96" name="Ryhmä 195"/>
              <p:cNvGrpSpPr/>
              <p:nvPr userDrawn="1"/>
            </p:nvGrpSpPr>
            <p:grpSpPr>
              <a:xfrm>
                <a:off x="1221797" y="6365153"/>
                <a:ext cx="676360" cy="635402"/>
                <a:chOff x="739957" y="9436515"/>
                <a:chExt cx="323850" cy="323850"/>
              </a:xfrm>
            </p:grpSpPr>
            <p:sp>
              <p:nvSpPr>
                <p:cNvPr id="258" name="Freeform 15"/>
                <p:cNvSpPr>
                  <a:spLocks/>
                </p:cNvSpPr>
                <p:nvPr userDrawn="1"/>
              </p:nvSpPr>
              <p:spPr bwMode="auto">
                <a:xfrm>
                  <a:off x="739957"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59" name="Freeform 17"/>
                <p:cNvSpPr>
                  <a:spLocks noEditPoints="1"/>
                </p:cNvSpPr>
                <p:nvPr userDrawn="1"/>
              </p:nvSpPr>
              <p:spPr bwMode="auto">
                <a:xfrm>
                  <a:off x="920932"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60"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97" name="Ryhmä 196"/>
              <p:cNvGrpSpPr/>
              <p:nvPr userDrawn="1"/>
            </p:nvGrpSpPr>
            <p:grpSpPr>
              <a:xfrm>
                <a:off x="2255083" y="6365153"/>
                <a:ext cx="676360" cy="635402"/>
                <a:chOff x="1263221" y="9436515"/>
                <a:chExt cx="323850" cy="323850"/>
              </a:xfrm>
            </p:grpSpPr>
            <p:sp>
              <p:nvSpPr>
                <p:cNvPr id="256" name="Freeform 24"/>
                <p:cNvSpPr>
                  <a:spLocks/>
                </p:cNvSpPr>
                <p:nvPr userDrawn="1"/>
              </p:nvSpPr>
              <p:spPr bwMode="auto">
                <a:xfrm>
                  <a:off x="1263221"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57"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98" name="Ryhmä 197"/>
              <p:cNvGrpSpPr/>
              <p:nvPr userDrawn="1"/>
            </p:nvGrpSpPr>
            <p:grpSpPr>
              <a:xfrm>
                <a:off x="3288369" y="6365153"/>
                <a:ext cx="676360" cy="635402"/>
                <a:chOff x="1786485" y="9436515"/>
                <a:chExt cx="323850" cy="323850"/>
              </a:xfrm>
            </p:grpSpPr>
            <p:sp>
              <p:nvSpPr>
                <p:cNvPr id="254" name="Freeform 30"/>
                <p:cNvSpPr>
                  <a:spLocks/>
                </p:cNvSpPr>
                <p:nvPr userDrawn="1"/>
              </p:nvSpPr>
              <p:spPr bwMode="auto">
                <a:xfrm>
                  <a:off x="1786485"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55"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99" name="Group 8"/>
              <p:cNvGrpSpPr>
                <a:grpSpLocks noChangeAspect="1"/>
              </p:cNvGrpSpPr>
              <p:nvPr userDrawn="1"/>
            </p:nvGrpSpPr>
            <p:grpSpPr bwMode="auto">
              <a:xfrm>
                <a:off x="12587945" y="6365153"/>
                <a:ext cx="676360" cy="635402"/>
                <a:chOff x="133" y="6024"/>
                <a:chExt cx="204" cy="204"/>
              </a:xfrm>
            </p:grpSpPr>
            <p:sp>
              <p:nvSpPr>
                <p:cNvPr id="250"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1"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2"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3"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0" name="Group 14"/>
              <p:cNvGrpSpPr>
                <a:grpSpLocks noChangeAspect="1"/>
              </p:cNvGrpSpPr>
              <p:nvPr userDrawn="1"/>
            </p:nvGrpSpPr>
            <p:grpSpPr bwMode="auto">
              <a:xfrm>
                <a:off x="6388227" y="6365153"/>
                <a:ext cx="676360" cy="635402"/>
                <a:chOff x="463" y="6024"/>
                <a:chExt cx="204" cy="204"/>
              </a:xfrm>
            </p:grpSpPr>
            <p:sp>
              <p:nvSpPr>
                <p:cNvPr id="243"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4"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5"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6"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7"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8"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9"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1" name="Group 23"/>
              <p:cNvGrpSpPr>
                <a:grpSpLocks noChangeAspect="1"/>
              </p:cNvGrpSpPr>
              <p:nvPr userDrawn="1"/>
            </p:nvGrpSpPr>
            <p:grpSpPr bwMode="auto">
              <a:xfrm>
                <a:off x="5354941" y="6365153"/>
                <a:ext cx="676360" cy="635402"/>
                <a:chOff x="793" y="6024"/>
                <a:chExt cx="204" cy="204"/>
              </a:xfrm>
            </p:grpSpPr>
            <p:sp>
              <p:nvSpPr>
                <p:cNvPr id="239"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0"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1"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2"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2" name="Group 23"/>
              <p:cNvGrpSpPr>
                <a:grpSpLocks noChangeAspect="1"/>
              </p:cNvGrpSpPr>
              <p:nvPr userDrawn="1"/>
            </p:nvGrpSpPr>
            <p:grpSpPr bwMode="auto">
              <a:xfrm>
                <a:off x="8454799" y="6365153"/>
                <a:ext cx="676360" cy="635402"/>
                <a:chOff x="793" y="6024"/>
                <a:chExt cx="204" cy="204"/>
              </a:xfrm>
            </p:grpSpPr>
            <p:sp>
              <p:nvSpPr>
                <p:cNvPr id="235"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6"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7"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8"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3" name="Group 29"/>
              <p:cNvGrpSpPr>
                <a:grpSpLocks noChangeAspect="1"/>
              </p:cNvGrpSpPr>
              <p:nvPr userDrawn="1"/>
            </p:nvGrpSpPr>
            <p:grpSpPr bwMode="auto">
              <a:xfrm>
                <a:off x="7421513" y="6365153"/>
                <a:ext cx="676360" cy="635402"/>
                <a:chOff x="1123" y="6024"/>
                <a:chExt cx="204" cy="204"/>
              </a:xfrm>
            </p:grpSpPr>
            <p:sp>
              <p:nvSpPr>
                <p:cNvPr id="229"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0"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1"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2"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3"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4"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4" name="Group 8"/>
              <p:cNvGrpSpPr>
                <a:grpSpLocks noChangeAspect="1"/>
              </p:cNvGrpSpPr>
              <p:nvPr userDrawn="1"/>
            </p:nvGrpSpPr>
            <p:grpSpPr bwMode="auto">
              <a:xfrm>
                <a:off x="9488085" y="6365153"/>
                <a:ext cx="676360" cy="635402"/>
                <a:chOff x="133" y="6024"/>
                <a:chExt cx="204" cy="204"/>
              </a:xfrm>
            </p:grpSpPr>
            <p:sp>
              <p:nvSpPr>
                <p:cNvPr id="225"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6"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7"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8"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5" name="Group 14"/>
              <p:cNvGrpSpPr>
                <a:grpSpLocks noChangeAspect="1"/>
              </p:cNvGrpSpPr>
              <p:nvPr userDrawn="1"/>
            </p:nvGrpSpPr>
            <p:grpSpPr bwMode="auto">
              <a:xfrm>
                <a:off x="10521371" y="6365153"/>
                <a:ext cx="676360" cy="635402"/>
                <a:chOff x="463" y="6024"/>
                <a:chExt cx="204" cy="204"/>
              </a:xfrm>
            </p:grpSpPr>
            <p:sp>
              <p:nvSpPr>
                <p:cNvPr id="218"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9"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0"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1"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2"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3"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4"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6" name="Group 29"/>
              <p:cNvGrpSpPr>
                <a:grpSpLocks noChangeAspect="1"/>
              </p:cNvGrpSpPr>
              <p:nvPr userDrawn="1"/>
            </p:nvGrpSpPr>
            <p:grpSpPr bwMode="auto">
              <a:xfrm>
                <a:off x="11554657" y="6365153"/>
                <a:ext cx="676360" cy="635402"/>
                <a:chOff x="1123" y="6024"/>
                <a:chExt cx="204" cy="204"/>
              </a:xfrm>
            </p:grpSpPr>
            <p:sp>
              <p:nvSpPr>
                <p:cNvPr id="212"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3"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4"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5"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6"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7"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7" name="Group 8"/>
              <p:cNvGrpSpPr>
                <a:grpSpLocks noChangeAspect="1"/>
              </p:cNvGrpSpPr>
              <p:nvPr userDrawn="1"/>
            </p:nvGrpSpPr>
            <p:grpSpPr bwMode="auto">
              <a:xfrm>
                <a:off x="4321655" y="6365153"/>
                <a:ext cx="676360" cy="635402"/>
                <a:chOff x="133" y="6024"/>
                <a:chExt cx="204" cy="204"/>
              </a:xfrm>
            </p:grpSpPr>
            <p:sp>
              <p:nvSpPr>
                <p:cNvPr id="208"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9"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0"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1"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grpSp>
    </p:spTree>
    <p:extLst>
      <p:ext uri="{BB962C8B-B14F-4D97-AF65-F5344CB8AC3E}">
        <p14:creationId xmlns:p14="http://schemas.microsoft.com/office/powerpoint/2010/main" val="874161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ircula_perusdia">
    <p:spTree>
      <p:nvGrpSpPr>
        <p:cNvPr id="1" name=""/>
        <p:cNvGrpSpPr/>
        <p:nvPr/>
      </p:nvGrpSpPr>
      <p:grpSpPr>
        <a:xfrm>
          <a:off x="0" y="0"/>
          <a:ext cx="0" cy="0"/>
          <a:chOff x="0" y="0"/>
          <a:chExt cx="0" cy="0"/>
        </a:xfrm>
      </p:grpSpPr>
      <p:sp>
        <p:nvSpPr>
          <p:cNvPr id="2" name="Title 1"/>
          <p:cNvSpPr>
            <a:spLocks noGrp="1"/>
          </p:cNvSpPr>
          <p:nvPr>
            <p:ph type="title"/>
          </p:nvPr>
        </p:nvSpPr>
        <p:spPr>
          <a:xfrm>
            <a:off x="1272494" y="1373010"/>
            <a:ext cx="9647012" cy="1001827"/>
          </a:xfrm>
        </p:spPr>
        <p:txBody>
          <a:bodyPr anchor="t"/>
          <a:lstStyle>
            <a:lvl1pPr>
              <a:lnSpc>
                <a:spcPct val="100000"/>
              </a:lnSpc>
              <a:defRPr b="1">
                <a:solidFill>
                  <a:srgbClr val="81B810"/>
                </a:solidFill>
                <a:latin typeface="+mj-lt"/>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Content Placeholder 2"/>
          <p:cNvSpPr>
            <a:spLocks noGrp="1"/>
          </p:cNvSpPr>
          <p:nvPr>
            <p:ph idx="1"/>
          </p:nvPr>
        </p:nvSpPr>
        <p:spPr>
          <a:xfrm>
            <a:off x="1272494" y="2436746"/>
            <a:ext cx="9647012" cy="3740217"/>
          </a:xfrm>
        </p:spPr>
        <p:txBody>
          <a:bodyPr/>
          <a:lstStyle>
            <a:lvl1pPr>
              <a:lnSpc>
                <a:spcPct val="100000"/>
              </a:lnSpc>
              <a:defRPr>
                <a:solidFill>
                  <a:schemeClr val="bg2">
                    <a:lumMod val="50000"/>
                  </a:schemeClr>
                </a:solidFill>
              </a:defRPr>
            </a:lvl1pPr>
            <a:lvl2pPr>
              <a:lnSpc>
                <a:spcPct val="100000"/>
              </a:lnSpc>
              <a:defRPr>
                <a:solidFill>
                  <a:schemeClr val="bg2">
                    <a:lumMod val="50000"/>
                  </a:schemeClr>
                </a:solidFill>
              </a:defRPr>
            </a:lvl2pPr>
            <a:lvl3pPr>
              <a:lnSpc>
                <a:spcPct val="100000"/>
              </a:lnSpc>
              <a:defRPr>
                <a:solidFill>
                  <a:schemeClr val="bg2">
                    <a:lumMod val="50000"/>
                  </a:schemeClr>
                </a:solidFill>
              </a:defRPr>
            </a:lvl3pPr>
            <a:lvl4pPr>
              <a:lnSpc>
                <a:spcPct val="100000"/>
              </a:lnSpc>
              <a:defRPr>
                <a:solidFill>
                  <a:schemeClr val="bg2">
                    <a:lumMod val="50000"/>
                  </a:schemeClr>
                </a:solidFill>
              </a:defRPr>
            </a:lvl4pPr>
            <a:lvl5pPr>
              <a:lnSpc>
                <a:spcPct val="100000"/>
              </a:lnSpc>
              <a:defRPr>
                <a:solidFill>
                  <a:schemeClr val="bg2">
                    <a:lumMod val="50000"/>
                  </a:schemeClr>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grpSp>
        <p:nvGrpSpPr>
          <p:cNvPr id="7" name="Ryhmä 6"/>
          <p:cNvGrpSpPr/>
          <p:nvPr userDrawn="1"/>
        </p:nvGrpSpPr>
        <p:grpSpPr>
          <a:xfrm>
            <a:off x="-23913" y="6314965"/>
            <a:ext cx="12215915" cy="535104"/>
            <a:chOff x="-26361" y="6961080"/>
            <a:chExt cx="13466137" cy="589853"/>
          </a:xfrm>
        </p:grpSpPr>
        <p:sp>
          <p:nvSpPr>
            <p:cNvPr id="8" name="Tekstiruutu 7"/>
            <p:cNvSpPr txBox="1"/>
            <p:nvPr userDrawn="1"/>
          </p:nvSpPr>
          <p:spPr>
            <a:xfrm>
              <a:off x="3843931" y="7313800"/>
              <a:ext cx="5751912" cy="237133"/>
            </a:xfrm>
            <a:prstGeom prst="rect">
              <a:avLst/>
            </a:prstGeom>
            <a:noFill/>
            <a:ln>
              <a:noFill/>
            </a:ln>
          </p:spPr>
          <p:txBody>
            <a:bodyPr wrap="square" rtlCol="0">
              <a:spAutoFit/>
            </a:bodyPr>
            <a:lstStyle/>
            <a:p>
              <a:pPr algn="ctr"/>
              <a:r>
                <a:rPr lang="fi-FI" sz="798">
                  <a:solidFill>
                    <a:schemeClr val="bg1">
                      <a:lumMod val="75000"/>
                    </a:schemeClr>
                  </a:solidFill>
                </a:rPr>
                <a:t>© Peli on julkaistu Creative Commons CC BY-NC-ND -lisenssillä. Lisätietoja: www.circula.fi.</a:t>
              </a:r>
            </a:p>
          </p:txBody>
        </p:sp>
        <p:grpSp>
          <p:nvGrpSpPr>
            <p:cNvPr id="9" name="Ryhmä 8"/>
            <p:cNvGrpSpPr/>
            <p:nvPr userDrawn="1"/>
          </p:nvGrpSpPr>
          <p:grpSpPr>
            <a:xfrm>
              <a:off x="-26361" y="6961080"/>
              <a:ext cx="13466137" cy="323852"/>
              <a:chOff x="-26361" y="6961080"/>
              <a:chExt cx="13466137" cy="323852"/>
            </a:xfrm>
          </p:grpSpPr>
          <p:cxnSp>
            <p:nvCxnSpPr>
              <p:cNvPr id="10" name="Suora yhdysviiva 9"/>
              <p:cNvCxnSpPr/>
              <p:nvPr userDrawn="1"/>
            </p:nvCxnSpPr>
            <p:spPr>
              <a:xfrm>
                <a:off x="-26361" y="7123006"/>
                <a:ext cx="13466137" cy="0"/>
              </a:xfrm>
              <a:prstGeom prst="line">
                <a:avLst/>
              </a:prstGeom>
              <a:ln w="28575">
                <a:solidFill>
                  <a:srgbClr val="B4B4B4"/>
                </a:solidFill>
                <a:prstDash val="sysDot"/>
              </a:ln>
            </p:spPr>
            <p:style>
              <a:lnRef idx="1">
                <a:schemeClr val="accent1"/>
              </a:lnRef>
              <a:fillRef idx="0">
                <a:schemeClr val="accent1"/>
              </a:fillRef>
              <a:effectRef idx="0">
                <a:schemeClr val="accent1"/>
              </a:effectRef>
              <a:fontRef idx="minor">
                <a:schemeClr val="tx1"/>
              </a:fontRef>
            </p:style>
          </p:cxnSp>
          <p:grpSp>
            <p:nvGrpSpPr>
              <p:cNvPr id="11" name="Ryhmä 10"/>
              <p:cNvGrpSpPr/>
              <p:nvPr userDrawn="1"/>
            </p:nvGrpSpPr>
            <p:grpSpPr>
              <a:xfrm>
                <a:off x="170689" y="6961080"/>
                <a:ext cx="13098397" cy="323852"/>
                <a:chOff x="341383" y="7055350"/>
                <a:chExt cx="13098397" cy="323852"/>
              </a:xfrm>
            </p:grpSpPr>
            <p:grpSp>
              <p:nvGrpSpPr>
                <p:cNvPr id="12" name="Group 8"/>
                <p:cNvGrpSpPr>
                  <a:grpSpLocks noChangeAspect="1"/>
                </p:cNvGrpSpPr>
                <p:nvPr userDrawn="1"/>
              </p:nvGrpSpPr>
              <p:grpSpPr bwMode="auto">
                <a:xfrm>
                  <a:off x="341383" y="7055351"/>
                  <a:ext cx="344734" cy="323851"/>
                  <a:chOff x="133" y="6024"/>
                  <a:chExt cx="204" cy="204"/>
                </a:xfrm>
              </p:grpSpPr>
              <p:sp>
                <p:nvSpPr>
                  <p:cNvPr id="123"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4"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5"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6"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3" name="Ryhmä 12"/>
                <p:cNvGrpSpPr/>
                <p:nvPr userDrawn="1"/>
              </p:nvGrpSpPr>
              <p:grpSpPr>
                <a:xfrm>
                  <a:off x="895890" y="7055352"/>
                  <a:ext cx="344734" cy="323850"/>
                  <a:chOff x="739955" y="9436515"/>
                  <a:chExt cx="323849" cy="323850"/>
                </a:xfrm>
              </p:grpSpPr>
              <p:sp>
                <p:nvSpPr>
                  <p:cNvPr id="120" name="Freeform 15"/>
                  <p:cNvSpPr>
                    <a:spLocks/>
                  </p:cNvSpPr>
                  <p:nvPr userDrawn="1"/>
                </p:nvSpPr>
                <p:spPr bwMode="auto">
                  <a:xfrm>
                    <a:off x="739955" y="9436515"/>
                    <a:ext cx="323849"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121" name="Freeform 17"/>
                  <p:cNvSpPr>
                    <a:spLocks noEditPoints="1"/>
                  </p:cNvSpPr>
                  <p:nvPr userDrawn="1"/>
                </p:nvSpPr>
                <p:spPr bwMode="auto">
                  <a:xfrm>
                    <a:off x="920930"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2"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4" name="Ryhmä 13"/>
                <p:cNvGrpSpPr/>
                <p:nvPr userDrawn="1"/>
              </p:nvGrpSpPr>
              <p:grpSpPr>
                <a:xfrm>
                  <a:off x="1450397" y="7055352"/>
                  <a:ext cx="344735" cy="323850"/>
                  <a:chOff x="1263219" y="9436515"/>
                  <a:chExt cx="323850" cy="323850"/>
                </a:xfrm>
              </p:grpSpPr>
              <p:sp>
                <p:nvSpPr>
                  <p:cNvPr id="118" name="Freeform 24"/>
                  <p:cNvSpPr>
                    <a:spLocks/>
                  </p:cNvSpPr>
                  <p:nvPr userDrawn="1"/>
                </p:nvSpPr>
                <p:spPr bwMode="auto">
                  <a:xfrm>
                    <a:off x="1263219"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119"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5" name="Ryhmä 14"/>
                <p:cNvGrpSpPr/>
                <p:nvPr userDrawn="1"/>
              </p:nvGrpSpPr>
              <p:grpSpPr>
                <a:xfrm>
                  <a:off x="2004905" y="7055352"/>
                  <a:ext cx="344735" cy="323850"/>
                  <a:chOff x="1786482" y="9436515"/>
                  <a:chExt cx="323850" cy="323850"/>
                </a:xfrm>
              </p:grpSpPr>
              <p:sp>
                <p:nvSpPr>
                  <p:cNvPr id="116" name="Freeform 30"/>
                  <p:cNvSpPr>
                    <a:spLocks/>
                  </p:cNvSpPr>
                  <p:nvPr userDrawn="1"/>
                </p:nvSpPr>
                <p:spPr bwMode="auto">
                  <a:xfrm>
                    <a:off x="1786482"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117"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6" name="Group 8"/>
                <p:cNvGrpSpPr>
                  <a:grpSpLocks noChangeAspect="1"/>
                </p:cNvGrpSpPr>
                <p:nvPr userDrawn="1"/>
              </p:nvGrpSpPr>
              <p:grpSpPr bwMode="auto">
                <a:xfrm>
                  <a:off x="2559413" y="7055351"/>
                  <a:ext cx="344734" cy="323851"/>
                  <a:chOff x="133" y="6024"/>
                  <a:chExt cx="204" cy="204"/>
                </a:xfrm>
              </p:grpSpPr>
              <p:sp>
                <p:nvSpPr>
                  <p:cNvPr id="112"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3"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4"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5"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7" name="Group 14"/>
                <p:cNvGrpSpPr>
                  <a:grpSpLocks noChangeAspect="1"/>
                </p:cNvGrpSpPr>
                <p:nvPr userDrawn="1"/>
              </p:nvGrpSpPr>
              <p:grpSpPr bwMode="auto">
                <a:xfrm>
                  <a:off x="3668428" y="7055351"/>
                  <a:ext cx="344733" cy="323851"/>
                  <a:chOff x="463" y="6024"/>
                  <a:chExt cx="204" cy="204"/>
                </a:xfrm>
              </p:grpSpPr>
              <p:sp>
                <p:nvSpPr>
                  <p:cNvPr id="105"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6"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7"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8"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9"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0"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1"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8" name="Group 23"/>
                <p:cNvGrpSpPr>
                  <a:grpSpLocks noChangeAspect="1"/>
                </p:cNvGrpSpPr>
                <p:nvPr userDrawn="1"/>
              </p:nvGrpSpPr>
              <p:grpSpPr bwMode="auto">
                <a:xfrm>
                  <a:off x="3113920" y="7055352"/>
                  <a:ext cx="344735" cy="323850"/>
                  <a:chOff x="793" y="6024"/>
                  <a:chExt cx="204" cy="204"/>
                </a:xfrm>
              </p:grpSpPr>
              <p:sp>
                <p:nvSpPr>
                  <p:cNvPr id="101"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2"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3"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4"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9" name="Group 23"/>
                <p:cNvGrpSpPr>
                  <a:grpSpLocks noChangeAspect="1"/>
                </p:cNvGrpSpPr>
                <p:nvPr userDrawn="1"/>
              </p:nvGrpSpPr>
              <p:grpSpPr bwMode="auto">
                <a:xfrm>
                  <a:off x="4777442" y="7055352"/>
                  <a:ext cx="344735" cy="323850"/>
                  <a:chOff x="793" y="6024"/>
                  <a:chExt cx="204" cy="204"/>
                </a:xfrm>
              </p:grpSpPr>
              <p:sp>
                <p:nvSpPr>
                  <p:cNvPr id="97"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8"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9"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0"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 name="Group 29"/>
                <p:cNvGrpSpPr>
                  <a:grpSpLocks noChangeAspect="1"/>
                </p:cNvGrpSpPr>
                <p:nvPr userDrawn="1"/>
              </p:nvGrpSpPr>
              <p:grpSpPr bwMode="auto">
                <a:xfrm>
                  <a:off x="4222934" y="7055350"/>
                  <a:ext cx="344735" cy="323852"/>
                  <a:chOff x="1123" y="6024"/>
                  <a:chExt cx="204" cy="204"/>
                </a:xfrm>
              </p:grpSpPr>
              <p:sp>
                <p:nvSpPr>
                  <p:cNvPr id="91"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2"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3"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4"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5"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6"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1" name="Group 8"/>
                <p:cNvGrpSpPr>
                  <a:grpSpLocks noChangeAspect="1"/>
                </p:cNvGrpSpPr>
                <p:nvPr userDrawn="1"/>
              </p:nvGrpSpPr>
              <p:grpSpPr bwMode="auto">
                <a:xfrm>
                  <a:off x="5331950" y="7055351"/>
                  <a:ext cx="344734" cy="323851"/>
                  <a:chOff x="133" y="6024"/>
                  <a:chExt cx="204" cy="204"/>
                </a:xfrm>
              </p:grpSpPr>
              <p:sp>
                <p:nvSpPr>
                  <p:cNvPr id="87"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88"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89"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0"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2" name="Ryhmä 21"/>
                <p:cNvGrpSpPr/>
                <p:nvPr userDrawn="1"/>
              </p:nvGrpSpPr>
              <p:grpSpPr>
                <a:xfrm>
                  <a:off x="5886457" y="7055352"/>
                  <a:ext cx="344734" cy="323850"/>
                  <a:chOff x="739955" y="9436515"/>
                  <a:chExt cx="323849" cy="323850"/>
                </a:xfrm>
              </p:grpSpPr>
              <p:sp>
                <p:nvSpPr>
                  <p:cNvPr id="84" name="Freeform 15"/>
                  <p:cNvSpPr>
                    <a:spLocks/>
                  </p:cNvSpPr>
                  <p:nvPr userDrawn="1"/>
                </p:nvSpPr>
                <p:spPr bwMode="auto">
                  <a:xfrm>
                    <a:off x="739955" y="9436515"/>
                    <a:ext cx="323849"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85" name="Freeform 17"/>
                  <p:cNvSpPr>
                    <a:spLocks noEditPoints="1"/>
                  </p:cNvSpPr>
                  <p:nvPr userDrawn="1"/>
                </p:nvSpPr>
                <p:spPr bwMode="auto">
                  <a:xfrm>
                    <a:off x="920930"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86"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3" name="Ryhmä 22"/>
                <p:cNvGrpSpPr/>
                <p:nvPr userDrawn="1"/>
              </p:nvGrpSpPr>
              <p:grpSpPr>
                <a:xfrm>
                  <a:off x="6440964" y="7055352"/>
                  <a:ext cx="344735" cy="323850"/>
                  <a:chOff x="1263219" y="9436515"/>
                  <a:chExt cx="323850" cy="323850"/>
                </a:xfrm>
              </p:grpSpPr>
              <p:sp>
                <p:nvSpPr>
                  <p:cNvPr id="82" name="Freeform 24"/>
                  <p:cNvSpPr>
                    <a:spLocks/>
                  </p:cNvSpPr>
                  <p:nvPr userDrawn="1"/>
                </p:nvSpPr>
                <p:spPr bwMode="auto">
                  <a:xfrm>
                    <a:off x="1263219"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83"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4" name="Ryhmä 23"/>
                <p:cNvGrpSpPr/>
                <p:nvPr userDrawn="1"/>
              </p:nvGrpSpPr>
              <p:grpSpPr>
                <a:xfrm>
                  <a:off x="6995472" y="7055352"/>
                  <a:ext cx="344735" cy="323850"/>
                  <a:chOff x="1786482" y="9436515"/>
                  <a:chExt cx="323850" cy="323850"/>
                </a:xfrm>
              </p:grpSpPr>
              <p:sp>
                <p:nvSpPr>
                  <p:cNvPr id="80" name="Freeform 30"/>
                  <p:cNvSpPr>
                    <a:spLocks/>
                  </p:cNvSpPr>
                  <p:nvPr userDrawn="1"/>
                </p:nvSpPr>
                <p:spPr bwMode="auto">
                  <a:xfrm>
                    <a:off x="1786482"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81"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5" name="Group 8"/>
                <p:cNvGrpSpPr>
                  <a:grpSpLocks noChangeAspect="1"/>
                </p:cNvGrpSpPr>
                <p:nvPr userDrawn="1"/>
              </p:nvGrpSpPr>
              <p:grpSpPr bwMode="auto">
                <a:xfrm>
                  <a:off x="7549980" y="7055351"/>
                  <a:ext cx="344734" cy="323851"/>
                  <a:chOff x="133" y="6024"/>
                  <a:chExt cx="204" cy="204"/>
                </a:xfrm>
              </p:grpSpPr>
              <p:sp>
                <p:nvSpPr>
                  <p:cNvPr id="76"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7"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8"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9"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 name="Group 14"/>
                <p:cNvGrpSpPr>
                  <a:grpSpLocks noChangeAspect="1"/>
                </p:cNvGrpSpPr>
                <p:nvPr userDrawn="1"/>
              </p:nvGrpSpPr>
              <p:grpSpPr bwMode="auto">
                <a:xfrm>
                  <a:off x="8658995" y="7055351"/>
                  <a:ext cx="344733" cy="323851"/>
                  <a:chOff x="463" y="6024"/>
                  <a:chExt cx="204" cy="204"/>
                </a:xfrm>
              </p:grpSpPr>
              <p:sp>
                <p:nvSpPr>
                  <p:cNvPr id="69"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0"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1"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2"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3"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4"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5"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7" name="Group 23"/>
                <p:cNvGrpSpPr>
                  <a:grpSpLocks noChangeAspect="1"/>
                </p:cNvGrpSpPr>
                <p:nvPr userDrawn="1"/>
              </p:nvGrpSpPr>
              <p:grpSpPr bwMode="auto">
                <a:xfrm>
                  <a:off x="8104487" y="7055352"/>
                  <a:ext cx="344735" cy="323850"/>
                  <a:chOff x="793" y="6024"/>
                  <a:chExt cx="204" cy="204"/>
                </a:xfrm>
              </p:grpSpPr>
              <p:sp>
                <p:nvSpPr>
                  <p:cNvPr id="65"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6"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7"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8"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8" name="Group 23"/>
                <p:cNvGrpSpPr>
                  <a:grpSpLocks noChangeAspect="1"/>
                </p:cNvGrpSpPr>
                <p:nvPr userDrawn="1"/>
              </p:nvGrpSpPr>
              <p:grpSpPr bwMode="auto">
                <a:xfrm>
                  <a:off x="9768009" y="7055352"/>
                  <a:ext cx="344735" cy="323850"/>
                  <a:chOff x="793" y="6024"/>
                  <a:chExt cx="204" cy="204"/>
                </a:xfrm>
              </p:grpSpPr>
              <p:sp>
                <p:nvSpPr>
                  <p:cNvPr id="61"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2"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3"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4"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 name="Group 29"/>
                <p:cNvGrpSpPr>
                  <a:grpSpLocks noChangeAspect="1"/>
                </p:cNvGrpSpPr>
                <p:nvPr userDrawn="1"/>
              </p:nvGrpSpPr>
              <p:grpSpPr bwMode="auto">
                <a:xfrm>
                  <a:off x="9213501" y="7055350"/>
                  <a:ext cx="344735" cy="323852"/>
                  <a:chOff x="1123" y="6024"/>
                  <a:chExt cx="204" cy="204"/>
                </a:xfrm>
              </p:grpSpPr>
              <p:sp>
                <p:nvSpPr>
                  <p:cNvPr id="55"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6"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7"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8"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9"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0"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0" name="Group 8"/>
                <p:cNvGrpSpPr>
                  <a:grpSpLocks noChangeAspect="1"/>
                </p:cNvGrpSpPr>
                <p:nvPr userDrawn="1"/>
              </p:nvGrpSpPr>
              <p:grpSpPr bwMode="auto">
                <a:xfrm>
                  <a:off x="10322517" y="7055351"/>
                  <a:ext cx="344734" cy="323851"/>
                  <a:chOff x="133" y="6024"/>
                  <a:chExt cx="204" cy="204"/>
                </a:xfrm>
              </p:grpSpPr>
              <p:sp>
                <p:nvSpPr>
                  <p:cNvPr id="51"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2"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3"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4"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1" name="Ryhmä 30"/>
                <p:cNvGrpSpPr/>
                <p:nvPr userDrawn="1"/>
              </p:nvGrpSpPr>
              <p:grpSpPr>
                <a:xfrm>
                  <a:off x="10877024" y="7055352"/>
                  <a:ext cx="344734" cy="323850"/>
                  <a:chOff x="739955" y="9436515"/>
                  <a:chExt cx="323849" cy="323850"/>
                </a:xfrm>
              </p:grpSpPr>
              <p:sp>
                <p:nvSpPr>
                  <p:cNvPr id="48" name="Freeform 15"/>
                  <p:cNvSpPr>
                    <a:spLocks/>
                  </p:cNvSpPr>
                  <p:nvPr userDrawn="1"/>
                </p:nvSpPr>
                <p:spPr bwMode="auto">
                  <a:xfrm>
                    <a:off x="739955" y="9436515"/>
                    <a:ext cx="323849"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49" name="Freeform 17"/>
                  <p:cNvSpPr>
                    <a:spLocks noEditPoints="1"/>
                  </p:cNvSpPr>
                  <p:nvPr userDrawn="1"/>
                </p:nvSpPr>
                <p:spPr bwMode="auto">
                  <a:xfrm>
                    <a:off x="920930"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0"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2" name="Ryhmä 31"/>
                <p:cNvGrpSpPr/>
                <p:nvPr userDrawn="1"/>
              </p:nvGrpSpPr>
              <p:grpSpPr>
                <a:xfrm>
                  <a:off x="11431531" y="7055352"/>
                  <a:ext cx="344735" cy="323850"/>
                  <a:chOff x="1263219" y="9436515"/>
                  <a:chExt cx="323850" cy="323850"/>
                </a:xfrm>
              </p:grpSpPr>
              <p:sp>
                <p:nvSpPr>
                  <p:cNvPr id="46" name="Freeform 24"/>
                  <p:cNvSpPr>
                    <a:spLocks/>
                  </p:cNvSpPr>
                  <p:nvPr userDrawn="1"/>
                </p:nvSpPr>
                <p:spPr bwMode="auto">
                  <a:xfrm>
                    <a:off x="1263219"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47"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3" name="Ryhmä 32"/>
                <p:cNvGrpSpPr/>
                <p:nvPr userDrawn="1"/>
              </p:nvGrpSpPr>
              <p:grpSpPr>
                <a:xfrm>
                  <a:off x="11986039" y="7055352"/>
                  <a:ext cx="344735" cy="323850"/>
                  <a:chOff x="1786482" y="9436515"/>
                  <a:chExt cx="323850" cy="323850"/>
                </a:xfrm>
              </p:grpSpPr>
              <p:sp>
                <p:nvSpPr>
                  <p:cNvPr id="44" name="Freeform 30"/>
                  <p:cNvSpPr>
                    <a:spLocks/>
                  </p:cNvSpPr>
                  <p:nvPr userDrawn="1"/>
                </p:nvSpPr>
                <p:spPr bwMode="auto">
                  <a:xfrm>
                    <a:off x="1786482"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45"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4" name="Group 8"/>
                <p:cNvGrpSpPr>
                  <a:grpSpLocks noChangeAspect="1"/>
                </p:cNvGrpSpPr>
                <p:nvPr userDrawn="1"/>
              </p:nvGrpSpPr>
              <p:grpSpPr bwMode="auto">
                <a:xfrm>
                  <a:off x="12540547" y="7055351"/>
                  <a:ext cx="344734" cy="323851"/>
                  <a:chOff x="133" y="6024"/>
                  <a:chExt cx="204" cy="204"/>
                </a:xfrm>
              </p:grpSpPr>
              <p:sp>
                <p:nvSpPr>
                  <p:cNvPr id="40"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1"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2"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3"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5" name="Group 23"/>
                <p:cNvGrpSpPr>
                  <a:grpSpLocks noChangeAspect="1"/>
                </p:cNvGrpSpPr>
                <p:nvPr userDrawn="1"/>
              </p:nvGrpSpPr>
              <p:grpSpPr bwMode="auto">
                <a:xfrm>
                  <a:off x="13095045" y="7055352"/>
                  <a:ext cx="344735" cy="323850"/>
                  <a:chOff x="793" y="6024"/>
                  <a:chExt cx="204" cy="204"/>
                </a:xfrm>
              </p:grpSpPr>
              <p:sp>
                <p:nvSpPr>
                  <p:cNvPr id="36"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grpSp>
      </p:grpSp>
      <p:grpSp>
        <p:nvGrpSpPr>
          <p:cNvPr id="129" name="Ryhmä 128"/>
          <p:cNvGrpSpPr/>
          <p:nvPr userDrawn="1"/>
        </p:nvGrpSpPr>
        <p:grpSpPr>
          <a:xfrm>
            <a:off x="5157736" y="385718"/>
            <a:ext cx="1876527" cy="620512"/>
            <a:chOff x="2900362" y="281382"/>
            <a:chExt cx="1758950" cy="619126"/>
          </a:xfrm>
        </p:grpSpPr>
        <p:sp>
          <p:nvSpPr>
            <p:cNvPr id="130" name="AutoShape 3"/>
            <p:cNvSpPr>
              <a:spLocks noChangeAspect="1" noChangeArrowheads="1" noTextEdit="1"/>
            </p:cNvSpPr>
            <p:nvPr userDrawn="1"/>
          </p:nvSpPr>
          <p:spPr bwMode="auto">
            <a:xfrm>
              <a:off x="2900362" y="281382"/>
              <a:ext cx="17589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1" name="Freeform 5"/>
            <p:cNvSpPr>
              <a:spLocks/>
            </p:cNvSpPr>
            <p:nvPr userDrawn="1"/>
          </p:nvSpPr>
          <p:spPr bwMode="auto">
            <a:xfrm>
              <a:off x="2900362" y="776682"/>
              <a:ext cx="74613" cy="90488"/>
            </a:xfrm>
            <a:custGeom>
              <a:avLst/>
              <a:gdLst>
                <a:gd name="T0" fmla="*/ 0 w 142"/>
                <a:gd name="T1" fmla="*/ 170 h 170"/>
                <a:gd name="T2" fmla="*/ 0 w 142"/>
                <a:gd name="T3" fmla="*/ 0 h 170"/>
                <a:gd name="T4" fmla="*/ 31 w 142"/>
                <a:gd name="T5" fmla="*/ 0 h 170"/>
                <a:gd name="T6" fmla="*/ 31 w 142"/>
                <a:gd name="T7" fmla="*/ 77 h 170"/>
                <a:gd name="T8" fmla="*/ 33 w 142"/>
                <a:gd name="T9" fmla="*/ 77 h 170"/>
                <a:gd name="T10" fmla="*/ 96 w 142"/>
                <a:gd name="T11" fmla="*/ 0 h 170"/>
                <a:gd name="T12" fmla="*/ 136 w 142"/>
                <a:gd name="T13" fmla="*/ 0 h 170"/>
                <a:gd name="T14" fmla="*/ 64 w 142"/>
                <a:gd name="T15" fmla="*/ 84 h 170"/>
                <a:gd name="T16" fmla="*/ 142 w 142"/>
                <a:gd name="T17" fmla="*/ 170 h 170"/>
                <a:gd name="T18" fmla="*/ 101 w 142"/>
                <a:gd name="T19" fmla="*/ 170 h 170"/>
                <a:gd name="T20" fmla="*/ 33 w 142"/>
                <a:gd name="T21" fmla="*/ 93 h 170"/>
                <a:gd name="T22" fmla="*/ 31 w 142"/>
                <a:gd name="T23" fmla="*/ 93 h 170"/>
                <a:gd name="T24" fmla="*/ 31 w 142"/>
                <a:gd name="T25" fmla="*/ 170 h 170"/>
                <a:gd name="T26" fmla="*/ 0 w 142"/>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70">
                  <a:moveTo>
                    <a:pt x="0" y="170"/>
                  </a:moveTo>
                  <a:lnTo>
                    <a:pt x="0" y="0"/>
                  </a:lnTo>
                  <a:lnTo>
                    <a:pt x="31" y="0"/>
                  </a:lnTo>
                  <a:lnTo>
                    <a:pt x="31" y="77"/>
                  </a:lnTo>
                  <a:lnTo>
                    <a:pt x="33" y="77"/>
                  </a:lnTo>
                  <a:lnTo>
                    <a:pt x="96" y="0"/>
                  </a:lnTo>
                  <a:lnTo>
                    <a:pt x="136" y="0"/>
                  </a:lnTo>
                  <a:lnTo>
                    <a:pt x="64" y="84"/>
                  </a:lnTo>
                  <a:lnTo>
                    <a:pt x="142" y="170"/>
                  </a:lnTo>
                  <a:lnTo>
                    <a:pt x="101" y="170"/>
                  </a:lnTo>
                  <a:lnTo>
                    <a:pt x="33" y="93"/>
                  </a:lnTo>
                  <a:lnTo>
                    <a:pt x="31" y="93"/>
                  </a:lnTo>
                  <a:lnTo>
                    <a:pt x="31" y="170"/>
                  </a:lnTo>
                  <a:lnTo>
                    <a:pt x="0" y="17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2" name="Freeform 6"/>
            <p:cNvSpPr>
              <a:spLocks noEditPoints="1"/>
            </p:cNvSpPr>
            <p:nvPr userDrawn="1"/>
          </p:nvSpPr>
          <p:spPr bwMode="auto">
            <a:xfrm>
              <a:off x="2987675"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3" name="Freeform 7"/>
            <p:cNvSpPr>
              <a:spLocks noEditPoints="1"/>
            </p:cNvSpPr>
            <p:nvPr userDrawn="1"/>
          </p:nvSpPr>
          <p:spPr bwMode="auto">
            <a:xfrm>
              <a:off x="3021012" y="800495"/>
              <a:ext cx="58738" cy="68263"/>
            </a:xfrm>
            <a:custGeom>
              <a:avLst/>
              <a:gdLst>
                <a:gd name="T0" fmla="*/ 69 w 112"/>
                <a:gd name="T1" fmla="*/ 105 h 131"/>
                <a:gd name="T2" fmla="*/ 87 w 112"/>
                <a:gd name="T3" fmla="*/ 104 h 131"/>
                <a:gd name="T4" fmla="*/ 108 w 112"/>
                <a:gd name="T5" fmla="*/ 123 h 131"/>
                <a:gd name="T6" fmla="*/ 100 w 112"/>
                <a:gd name="T7" fmla="*/ 126 h 131"/>
                <a:gd name="T8" fmla="*/ 88 w 112"/>
                <a:gd name="T9" fmla="*/ 128 h 131"/>
                <a:gd name="T10" fmla="*/ 63 w 112"/>
                <a:gd name="T11" fmla="*/ 131 h 131"/>
                <a:gd name="T12" fmla="*/ 51 w 112"/>
                <a:gd name="T13" fmla="*/ 129 h 131"/>
                <a:gd name="T14" fmla="*/ 38 w 112"/>
                <a:gd name="T15" fmla="*/ 126 h 131"/>
                <a:gd name="T16" fmla="*/ 17 w 112"/>
                <a:gd name="T17" fmla="*/ 116 h 131"/>
                <a:gd name="T18" fmla="*/ 10 w 112"/>
                <a:gd name="T19" fmla="*/ 107 h 131"/>
                <a:gd name="T20" fmla="*/ 4 w 112"/>
                <a:gd name="T21" fmla="*/ 97 h 131"/>
                <a:gd name="T22" fmla="*/ 0 w 112"/>
                <a:gd name="T23" fmla="*/ 67 h 131"/>
                <a:gd name="T24" fmla="*/ 0 w 112"/>
                <a:gd name="T25" fmla="*/ 51 h 131"/>
                <a:gd name="T26" fmla="*/ 4 w 112"/>
                <a:gd name="T27" fmla="*/ 37 h 131"/>
                <a:gd name="T28" fmla="*/ 17 w 112"/>
                <a:gd name="T29" fmla="*/ 17 h 131"/>
                <a:gd name="T30" fmla="*/ 26 w 112"/>
                <a:gd name="T31" fmla="*/ 9 h 131"/>
                <a:gd name="T32" fmla="*/ 35 w 112"/>
                <a:gd name="T33" fmla="*/ 3 h 131"/>
                <a:gd name="T34" fmla="*/ 57 w 112"/>
                <a:gd name="T35" fmla="*/ 0 h 131"/>
                <a:gd name="T36" fmla="*/ 69 w 112"/>
                <a:gd name="T37" fmla="*/ 0 h 131"/>
                <a:gd name="T38" fmla="*/ 79 w 112"/>
                <a:gd name="T39" fmla="*/ 3 h 131"/>
                <a:gd name="T40" fmla="*/ 96 w 112"/>
                <a:gd name="T41" fmla="*/ 15 h 131"/>
                <a:gd name="T42" fmla="*/ 103 w 112"/>
                <a:gd name="T43" fmla="*/ 24 h 131"/>
                <a:gd name="T44" fmla="*/ 108 w 112"/>
                <a:gd name="T45" fmla="*/ 34 h 131"/>
                <a:gd name="T46" fmla="*/ 112 w 112"/>
                <a:gd name="T47" fmla="*/ 62 h 131"/>
                <a:gd name="T48" fmla="*/ 111 w 112"/>
                <a:gd name="T49" fmla="*/ 74 h 131"/>
                <a:gd name="T50" fmla="*/ 29 w 112"/>
                <a:gd name="T51" fmla="*/ 74 h 131"/>
                <a:gd name="T52" fmla="*/ 34 w 112"/>
                <a:gd name="T53" fmla="*/ 89 h 131"/>
                <a:gd name="T54" fmla="*/ 38 w 112"/>
                <a:gd name="T55" fmla="*/ 94 h 131"/>
                <a:gd name="T56" fmla="*/ 42 w 112"/>
                <a:gd name="T57" fmla="*/ 98 h 131"/>
                <a:gd name="T58" fmla="*/ 54 w 112"/>
                <a:gd name="T59" fmla="*/ 104 h 131"/>
                <a:gd name="T60" fmla="*/ 62 w 112"/>
                <a:gd name="T61" fmla="*/ 105 h 131"/>
                <a:gd name="T62" fmla="*/ 69 w 112"/>
                <a:gd name="T63" fmla="*/ 105 h 131"/>
                <a:gd name="T64" fmla="*/ 57 w 112"/>
                <a:gd name="T65" fmla="*/ 24 h 131"/>
                <a:gd name="T66" fmla="*/ 47 w 112"/>
                <a:gd name="T67" fmla="*/ 25 h 131"/>
                <a:gd name="T68" fmla="*/ 42 w 112"/>
                <a:gd name="T69" fmla="*/ 28 h 131"/>
                <a:gd name="T70" fmla="*/ 40 w 112"/>
                <a:gd name="T71" fmla="*/ 31 h 131"/>
                <a:gd name="T72" fmla="*/ 34 w 112"/>
                <a:gd name="T73" fmla="*/ 40 h 131"/>
                <a:gd name="T74" fmla="*/ 31 w 112"/>
                <a:gd name="T75" fmla="*/ 51 h 131"/>
                <a:gd name="T76" fmla="*/ 79 w 112"/>
                <a:gd name="T77" fmla="*/ 51 h 131"/>
                <a:gd name="T78" fmla="*/ 78 w 112"/>
                <a:gd name="T79" fmla="*/ 40 h 131"/>
                <a:gd name="T80" fmla="*/ 74 w 112"/>
                <a:gd name="T81" fmla="*/ 31 h 131"/>
                <a:gd name="T82" fmla="*/ 71 w 112"/>
                <a:gd name="T83" fmla="*/ 28 h 131"/>
                <a:gd name="T84" fmla="*/ 68 w 112"/>
                <a:gd name="T85" fmla="*/ 25 h 131"/>
                <a:gd name="T86" fmla="*/ 57 w 112"/>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31">
                  <a:moveTo>
                    <a:pt x="69" y="105"/>
                  </a:moveTo>
                  <a:lnTo>
                    <a:pt x="69" y="105"/>
                  </a:lnTo>
                  <a:lnTo>
                    <a:pt x="87" y="104"/>
                  </a:lnTo>
                  <a:lnTo>
                    <a:pt x="87" y="104"/>
                  </a:lnTo>
                  <a:lnTo>
                    <a:pt x="108" y="98"/>
                  </a:lnTo>
                  <a:lnTo>
                    <a:pt x="108" y="123"/>
                  </a:lnTo>
                  <a:lnTo>
                    <a:pt x="108" y="123"/>
                  </a:lnTo>
                  <a:lnTo>
                    <a:pt x="100" y="126"/>
                  </a:lnTo>
                  <a:lnTo>
                    <a:pt x="88" y="128"/>
                  </a:lnTo>
                  <a:lnTo>
                    <a:pt x="88" y="128"/>
                  </a:lnTo>
                  <a:lnTo>
                    <a:pt x="77" y="129"/>
                  </a:lnTo>
                  <a:lnTo>
                    <a:pt x="63" y="131"/>
                  </a:lnTo>
                  <a:lnTo>
                    <a:pt x="63" y="131"/>
                  </a:lnTo>
                  <a:lnTo>
                    <a:pt x="51" y="129"/>
                  </a:lnTo>
                  <a:lnTo>
                    <a:pt x="38" y="126"/>
                  </a:lnTo>
                  <a:lnTo>
                    <a:pt x="38" y="126"/>
                  </a:lnTo>
                  <a:lnTo>
                    <a:pt x="28" y="122"/>
                  </a:lnTo>
                  <a:lnTo>
                    <a:pt x="17" y="116"/>
                  </a:lnTo>
                  <a:lnTo>
                    <a:pt x="17" y="116"/>
                  </a:lnTo>
                  <a:lnTo>
                    <a:pt x="10" y="107"/>
                  </a:lnTo>
                  <a:lnTo>
                    <a:pt x="4" y="97"/>
                  </a:lnTo>
                  <a:lnTo>
                    <a:pt x="4" y="97"/>
                  </a:lnTo>
                  <a:lnTo>
                    <a:pt x="0" y="83"/>
                  </a:lnTo>
                  <a:lnTo>
                    <a:pt x="0" y="67"/>
                  </a:lnTo>
                  <a:lnTo>
                    <a:pt x="0" y="67"/>
                  </a:lnTo>
                  <a:lnTo>
                    <a:pt x="0" y="51"/>
                  </a:lnTo>
                  <a:lnTo>
                    <a:pt x="4" y="37"/>
                  </a:lnTo>
                  <a:lnTo>
                    <a:pt x="4" y="37"/>
                  </a:lnTo>
                  <a:lnTo>
                    <a:pt x="10" y="25"/>
                  </a:lnTo>
                  <a:lnTo>
                    <a:pt x="17" y="17"/>
                  </a:lnTo>
                  <a:lnTo>
                    <a:pt x="17" y="17"/>
                  </a:lnTo>
                  <a:lnTo>
                    <a:pt x="26" y="9"/>
                  </a:lnTo>
                  <a:lnTo>
                    <a:pt x="35" y="3"/>
                  </a:lnTo>
                  <a:lnTo>
                    <a:pt x="35" y="3"/>
                  </a:lnTo>
                  <a:lnTo>
                    <a:pt x="47" y="0"/>
                  </a:lnTo>
                  <a:lnTo>
                    <a:pt x="57" y="0"/>
                  </a:lnTo>
                  <a:lnTo>
                    <a:pt x="57" y="0"/>
                  </a:lnTo>
                  <a:lnTo>
                    <a:pt x="69" y="0"/>
                  </a:lnTo>
                  <a:lnTo>
                    <a:pt x="79" y="3"/>
                  </a:lnTo>
                  <a:lnTo>
                    <a:pt x="79" y="3"/>
                  </a:lnTo>
                  <a:lnTo>
                    <a:pt x="88" y="8"/>
                  </a:lnTo>
                  <a:lnTo>
                    <a:pt x="96" y="15"/>
                  </a:lnTo>
                  <a:lnTo>
                    <a:pt x="96" y="15"/>
                  </a:lnTo>
                  <a:lnTo>
                    <a:pt x="103" y="24"/>
                  </a:lnTo>
                  <a:lnTo>
                    <a:pt x="108" y="34"/>
                  </a:lnTo>
                  <a:lnTo>
                    <a:pt x="108" y="34"/>
                  </a:lnTo>
                  <a:lnTo>
                    <a:pt x="111" y="48"/>
                  </a:lnTo>
                  <a:lnTo>
                    <a:pt x="112" y="62"/>
                  </a:lnTo>
                  <a:lnTo>
                    <a:pt x="112" y="62"/>
                  </a:lnTo>
                  <a:lnTo>
                    <a:pt x="111" y="74"/>
                  </a:lnTo>
                  <a:lnTo>
                    <a:pt x="29" y="74"/>
                  </a:lnTo>
                  <a:lnTo>
                    <a:pt x="29" y="74"/>
                  </a:lnTo>
                  <a:lnTo>
                    <a:pt x="31" y="82"/>
                  </a:lnTo>
                  <a:lnTo>
                    <a:pt x="34" y="89"/>
                  </a:lnTo>
                  <a:lnTo>
                    <a:pt x="34" y="89"/>
                  </a:lnTo>
                  <a:lnTo>
                    <a:pt x="38" y="94"/>
                  </a:lnTo>
                  <a:lnTo>
                    <a:pt x="42" y="98"/>
                  </a:lnTo>
                  <a:lnTo>
                    <a:pt x="42" y="98"/>
                  </a:lnTo>
                  <a:lnTo>
                    <a:pt x="48" y="101"/>
                  </a:lnTo>
                  <a:lnTo>
                    <a:pt x="54" y="104"/>
                  </a:lnTo>
                  <a:lnTo>
                    <a:pt x="54" y="104"/>
                  </a:lnTo>
                  <a:lnTo>
                    <a:pt x="62" y="105"/>
                  </a:lnTo>
                  <a:lnTo>
                    <a:pt x="69" y="105"/>
                  </a:lnTo>
                  <a:lnTo>
                    <a:pt x="69" y="105"/>
                  </a:lnTo>
                  <a:close/>
                  <a:moveTo>
                    <a:pt x="57" y="24"/>
                  </a:moveTo>
                  <a:lnTo>
                    <a:pt x="57" y="24"/>
                  </a:lnTo>
                  <a:lnTo>
                    <a:pt x="51" y="24"/>
                  </a:lnTo>
                  <a:lnTo>
                    <a:pt x="47" y="25"/>
                  </a:lnTo>
                  <a:lnTo>
                    <a:pt x="47" y="25"/>
                  </a:lnTo>
                  <a:lnTo>
                    <a:pt x="42" y="28"/>
                  </a:lnTo>
                  <a:lnTo>
                    <a:pt x="40" y="31"/>
                  </a:lnTo>
                  <a:lnTo>
                    <a:pt x="40" y="31"/>
                  </a:lnTo>
                  <a:lnTo>
                    <a:pt x="37" y="36"/>
                  </a:lnTo>
                  <a:lnTo>
                    <a:pt x="34" y="40"/>
                  </a:lnTo>
                  <a:lnTo>
                    <a:pt x="34" y="40"/>
                  </a:lnTo>
                  <a:lnTo>
                    <a:pt x="31" y="51"/>
                  </a:lnTo>
                  <a:lnTo>
                    <a:pt x="79" y="51"/>
                  </a:lnTo>
                  <a:lnTo>
                    <a:pt x="79" y="51"/>
                  </a:lnTo>
                  <a:lnTo>
                    <a:pt x="78" y="40"/>
                  </a:lnTo>
                  <a:lnTo>
                    <a:pt x="78" y="40"/>
                  </a:lnTo>
                  <a:lnTo>
                    <a:pt x="77" y="36"/>
                  </a:lnTo>
                  <a:lnTo>
                    <a:pt x="74" y="31"/>
                  </a:lnTo>
                  <a:lnTo>
                    <a:pt x="74" y="31"/>
                  </a:lnTo>
                  <a:lnTo>
                    <a:pt x="71" y="28"/>
                  </a:lnTo>
                  <a:lnTo>
                    <a:pt x="68" y="25"/>
                  </a:lnTo>
                  <a:lnTo>
                    <a:pt x="68" y="25"/>
                  </a:lnTo>
                  <a:lnTo>
                    <a:pt x="62"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4" name="Freeform 8"/>
            <p:cNvSpPr>
              <a:spLocks/>
            </p:cNvSpPr>
            <p:nvPr userDrawn="1"/>
          </p:nvSpPr>
          <p:spPr bwMode="auto">
            <a:xfrm>
              <a:off x="3095625" y="800495"/>
              <a:ext cx="39688" cy="66675"/>
            </a:xfrm>
            <a:custGeom>
              <a:avLst/>
              <a:gdLst>
                <a:gd name="T0" fmla="*/ 74 w 74"/>
                <a:gd name="T1" fmla="*/ 27 h 126"/>
                <a:gd name="T2" fmla="*/ 72 w 74"/>
                <a:gd name="T3" fmla="*/ 27 h 126"/>
                <a:gd name="T4" fmla="*/ 72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4 w 74"/>
                <a:gd name="T33" fmla="*/ 5 h 126"/>
                <a:gd name="T34" fmla="*/ 44 w 74"/>
                <a:gd name="T35" fmla="*/ 5 h 126"/>
                <a:gd name="T36" fmla="*/ 54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2" y="27"/>
                  </a:lnTo>
                  <a:lnTo>
                    <a:pt x="72"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4" y="5"/>
                  </a:lnTo>
                  <a:lnTo>
                    <a:pt x="44" y="5"/>
                  </a:lnTo>
                  <a:lnTo>
                    <a:pt x="54"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5" name="Freeform 9"/>
            <p:cNvSpPr>
              <a:spLocks/>
            </p:cNvSpPr>
            <p:nvPr userDrawn="1"/>
          </p:nvSpPr>
          <p:spPr bwMode="auto">
            <a:xfrm>
              <a:off x="3138487" y="783032"/>
              <a:ext cx="47625" cy="85725"/>
            </a:xfrm>
            <a:custGeom>
              <a:avLst/>
              <a:gdLst>
                <a:gd name="T0" fmla="*/ 90 w 90"/>
                <a:gd name="T1" fmla="*/ 158 h 163"/>
                <a:gd name="T2" fmla="*/ 90 w 90"/>
                <a:gd name="T3" fmla="*/ 158 h 163"/>
                <a:gd name="T4" fmla="*/ 78 w 90"/>
                <a:gd name="T5" fmla="*/ 161 h 163"/>
                <a:gd name="T6" fmla="*/ 78 w 90"/>
                <a:gd name="T7" fmla="*/ 161 h 163"/>
                <a:gd name="T8" fmla="*/ 65 w 90"/>
                <a:gd name="T9" fmla="*/ 163 h 163"/>
                <a:gd name="T10" fmla="*/ 65 w 90"/>
                <a:gd name="T11" fmla="*/ 163 h 163"/>
                <a:gd name="T12" fmla="*/ 51 w 90"/>
                <a:gd name="T13" fmla="*/ 161 h 163"/>
                <a:gd name="T14" fmla="*/ 40 w 90"/>
                <a:gd name="T15" fmla="*/ 157 h 163"/>
                <a:gd name="T16" fmla="*/ 40 w 90"/>
                <a:gd name="T17" fmla="*/ 157 h 163"/>
                <a:gd name="T18" fmla="*/ 31 w 90"/>
                <a:gd name="T19" fmla="*/ 151 h 163"/>
                <a:gd name="T20" fmla="*/ 28 w 90"/>
                <a:gd name="T21" fmla="*/ 146 h 163"/>
                <a:gd name="T22" fmla="*/ 25 w 90"/>
                <a:gd name="T23" fmla="*/ 142 h 163"/>
                <a:gd name="T24" fmla="*/ 25 w 90"/>
                <a:gd name="T25" fmla="*/ 142 h 163"/>
                <a:gd name="T26" fmla="*/ 23 w 90"/>
                <a:gd name="T27" fmla="*/ 135 h 163"/>
                <a:gd name="T28" fmla="*/ 22 w 90"/>
                <a:gd name="T29" fmla="*/ 124 h 163"/>
                <a:gd name="T30" fmla="*/ 22 w 90"/>
                <a:gd name="T31" fmla="*/ 60 h 163"/>
                <a:gd name="T32" fmla="*/ 0 w 90"/>
                <a:gd name="T33" fmla="*/ 60 h 163"/>
                <a:gd name="T34" fmla="*/ 0 w 90"/>
                <a:gd name="T35" fmla="*/ 35 h 163"/>
                <a:gd name="T36" fmla="*/ 22 w 90"/>
                <a:gd name="T37" fmla="*/ 35 h 163"/>
                <a:gd name="T38" fmla="*/ 22 w 90"/>
                <a:gd name="T39" fmla="*/ 0 h 163"/>
                <a:gd name="T40" fmla="*/ 53 w 90"/>
                <a:gd name="T41" fmla="*/ 0 h 163"/>
                <a:gd name="T42" fmla="*/ 53 w 90"/>
                <a:gd name="T43" fmla="*/ 35 h 163"/>
                <a:gd name="T44" fmla="*/ 88 w 90"/>
                <a:gd name="T45" fmla="*/ 35 h 163"/>
                <a:gd name="T46" fmla="*/ 88 w 90"/>
                <a:gd name="T47" fmla="*/ 60 h 163"/>
                <a:gd name="T48" fmla="*/ 53 w 90"/>
                <a:gd name="T49" fmla="*/ 60 h 163"/>
                <a:gd name="T50" fmla="*/ 53 w 90"/>
                <a:gd name="T51" fmla="*/ 120 h 163"/>
                <a:gd name="T52" fmla="*/ 53 w 90"/>
                <a:gd name="T53" fmla="*/ 120 h 163"/>
                <a:gd name="T54" fmla="*/ 53 w 90"/>
                <a:gd name="T55" fmla="*/ 127 h 163"/>
                <a:gd name="T56" fmla="*/ 54 w 90"/>
                <a:gd name="T57" fmla="*/ 130 h 163"/>
                <a:gd name="T58" fmla="*/ 54 w 90"/>
                <a:gd name="T59" fmla="*/ 130 h 163"/>
                <a:gd name="T60" fmla="*/ 57 w 90"/>
                <a:gd name="T61" fmla="*/ 133 h 163"/>
                <a:gd name="T62" fmla="*/ 60 w 90"/>
                <a:gd name="T63" fmla="*/ 135 h 163"/>
                <a:gd name="T64" fmla="*/ 71 w 90"/>
                <a:gd name="T65" fmla="*/ 136 h 163"/>
                <a:gd name="T66" fmla="*/ 71 w 90"/>
                <a:gd name="T67" fmla="*/ 136 h 163"/>
                <a:gd name="T68" fmla="*/ 81 w 90"/>
                <a:gd name="T69" fmla="*/ 136 h 163"/>
                <a:gd name="T70" fmla="*/ 81 w 90"/>
                <a:gd name="T71" fmla="*/ 136 h 163"/>
                <a:gd name="T72" fmla="*/ 90 w 90"/>
                <a:gd name="T73" fmla="*/ 133 h 163"/>
                <a:gd name="T74" fmla="*/ 90 w 90"/>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163">
                  <a:moveTo>
                    <a:pt x="90" y="158"/>
                  </a:moveTo>
                  <a:lnTo>
                    <a:pt x="90" y="158"/>
                  </a:lnTo>
                  <a:lnTo>
                    <a:pt x="78" y="161"/>
                  </a:lnTo>
                  <a:lnTo>
                    <a:pt x="78" y="161"/>
                  </a:lnTo>
                  <a:lnTo>
                    <a:pt x="65" y="163"/>
                  </a:lnTo>
                  <a:lnTo>
                    <a:pt x="65" y="163"/>
                  </a:lnTo>
                  <a:lnTo>
                    <a:pt x="51" y="161"/>
                  </a:lnTo>
                  <a:lnTo>
                    <a:pt x="40" y="157"/>
                  </a:lnTo>
                  <a:lnTo>
                    <a:pt x="40" y="157"/>
                  </a:lnTo>
                  <a:lnTo>
                    <a:pt x="31" y="151"/>
                  </a:lnTo>
                  <a:lnTo>
                    <a:pt x="28" y="146"/>
                  </a:lnTo>
                  <a:lnTo>
                    <a:pt x="25" y="142"/>
                  </a:lnTo>
                  <a:lnTo>
                    <a:pt x="25" y="142"/>
                  </a:lnTo>
                  <a:lnTo>
                    <a:pt x="23" y="135"/>
                  </a:lnTo>
                  <a:lnTo>
                    <a:pt x="22" y="124"/>
                  </a:lnTo>
                  <a:lnTo>
                    <a:pt x="22" y="60"/>
                  </a:lnTo>
                  <a:lnTo>
                    <a:pt x="0" y="60"/>
                  </a:lnTo>
                  <a:lnTo>
                    <a:pt x="0" y="35"/>
                  </a:lnTo>
                  <a:lnTo>
                    <a:pt x="22" y="35"/>
                  </a:lnTo>
                  <a:lnTo>
                    <a:pt x="22" y="0"/>
                  </a:lnTo>
                  <a:lnTo>
                    <a:pt x="53" y="0"/>
                  </a:lnTo>
                  <a:lnTo>
                    <a:pt x="53" y="35"/>
                  </a:lnTo>
                  <a:lnTo>
                    <a:pt x="88" y="35"/>
                  </a:lnTo>
                  <a:lnTo>
                    <a:pt x="88" y="60"/>
                  </a:lnTo>
                  <a:lnTo>
                    <a:pt x="53" y="60"/>
                  </a:lnTo>
                  <a:lnTo>
                    <a:pt x="53" y="120"/>
                  </a:lnTo>
                  <a:lnTo>
                    <a:pt x="53" y="120"/>
                  </a:lnTo>
                  <a:lnTo>
                    <a:pt x="53" y="127"/>
                  </a:lnTo>
                  <a:lnTo>
                    <a:pt x="54" y="130"/>
                  </a:lnTo>
                  <a:lnTo>
                    <a:pt x="54" y="130"/>
                  </a:lnTo>
                  <a:lnTo>
                    <a:pt x="57" y="133"/>
                  </a:lnTo>
                  <a:lnTo>
                    <a:pt x="60" y="135"/>
                  </a:lnTo>
                  <a:lnTo>
                    <a:pt x="71" y="136"/>
                  </a:lnTo>
                  <a:lnTo>
                    <a:pt x="71" y="136"/>
                  </a:lnTo>
                  <a:lnTo>
                    <a:pt x="81" y="136"/>
                  </a:lnTo>
                  <a:lnTo>
                    <a:pt x="81" y="136"/>
                  </a:lnTo>
                  <a:lnTo>
                    <a:pt x="90" y="133"/>
                  </a:lnTo>
                  <a:lnTo>
                    <a:pt x="90"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6" name="Freeform 10"/>
            <p:cNvSpPr>
              <a:spLocks noEditPoints="1"/>
            </p:cNvSpPr>
            <p:nvPr userDrawn="1"/>
          </p:nvSpPr>
          <p:spPr bwMode="auto">
            <a:xfrm>
              <a:off x="3197225" y="800495"/>
              <a:ext cx="65088" cy="68263"/>
            </a:xfrm>
            <a:custGeom>
              <a:avLst/>
              <a:gdLst>
                <a:gd name="T0" fmla="*/ 124 w 124"/>
                <a:gd name="T1" fmla="*/ 65 h 131"/>
                <a:gd name="T2" fmla="*/ 120 w 124"/>
                <a:gd name="T3" fmla="*/ 92 h 131"/>
                <a:gd name="T4" fmla="*/ 114 w 124"/>
                <a:gd name="T5" fmla="*/ 103 h 131"/>
                <a:gd name="T6" fmla="*/ 106 w 124"/>
                <a:gd name="T7" fmla="*/ 113 h 131"/>
                <a:gd name="T8" fmla="*/ 87 w 124"/>
                <a:gd name="T9" fmla="*/ 126 h 131"/>
                <a:gd name="T10" fmla="*/ 75 w 124"/>
                <a:gd name="T11" fmla="*/ 129 h 131"/>
                <a:gd name="T12" fmla="*/ 62 w 124"/>
                <a:gd name="T13" fmla="*/ 131 h 131"/>
                <a:gd name="T14" fmla="*/ 35 w 124"/>
                <a:gd name="T15" fmla="*/ 126 h 131"/>
                <a:gd name="T16" fmla="*/ 25 w 124"/>
                <a:gd name="T17" fmla="*/ 120 h 131"/>
                <a:gd name="T18" fmla="*/ 16 w 124"/>
                <a:gd name="T19" fmla="*/ 113 h 131"/>
                <a:gd name="T20" fmla="*/ 3 w 124"/>
                <a:gd name="T21" fmla="*/ 92 h 131"/>
                <a:gd name="T22" fmla="*/ 0 w 124"/>
                <a:gd name="T23" fmla="*/ 79 h 131"/>
                <a:gd name="T24" fmla="*/ 0 w 124"/>
                <a:gd name="T25" fmla="*/ 65 h 131"/>
                <a:gd name="T26" fmla="*/ 4 w 124"/>
                <a:gd name="T27" fmla="*/ 39 h 131"/>
                <a:gd name="T28" fmla="*/ 9 w 124"/>
                <a:gd name="T29" fmla="*/ 27 h 131"/>
                <a:gd name="T30" fmla="*/ 16 w 124"/>
                <a:gd name="T31" fmla="*/ 18 h 131"/>
                <a:gd name="T32" fmla="*/ 35 w 124"/>
                <a:gd name="T33" fmla="*/ 5 h 131"/>
                <a:gd name="T34" fmla="*/ 47 w 124"/>
                <a:gd name="T35" fmla="*/ 0 h 131"/>
                <a:gd name="T36" fmla="*/ 62 w 124"/>
                <a:gd name="T37" fmla="*/ 0 h 131"/>
                <a:gd name="T38" fmla="*/ 87 w 124"/>
                <a:gd name="T39" fmla="*/ 5 h 131"/>
                <a:gd name="T40" fmla="*/ 99 w 124"/>
                <a:gd name="T41" fmla="*/ 11 h 131"/>
                <a:gd name="T42" fmla="*/ 108 w 124"/>
                <a:gd name="T43" fmla="*/ 18 h 131"/>
                <a:gd name="T44" fmla="*/ 120 w 124"/>
                <a:gd name="T45" fmla="*/ 39 h 131"/>
                <a:gd name="T46" fmla="*/ 123 w 124"/>
                <a:gd name="T47" fmla="*/ 51 h 131"/>
                <a:gd name="T48" fmla="*/ 124 w 124"/>
                <a:gd name="T49" fmla="*/ 65 h 131"/>
                <a:gd name="T50" fmla="*/ 93 w 124"/>
                <a:gd name="T51" fmla="*/ 65 h 131"/>
                <a:gd name="T52" fmla="*/ 90 w 124"/>
                <a:gd name="T53" fmla="*/ 48 h 131"/>
                <a:gd name="T54" fmla="*/ 87 w 124"/>
                <a:gd name="T55" fmla="*/ 40 h 131"/>
                <a:gd name="T56" fmla="*/ 84 w 124"/>
                <a:gd name="T57" fmla="*/ 34 h 131"/>
                <a:gd name="T58" fmla="*/ 74 w 124"/>
                <a:gd name="T59" fmla="*/ 27 h 131"/>
                <a:gd name="T60" fmla="*/ 68 w 124"/>
                <a:gd name="T61" fmla="*/ 25 h 131"/>
                <a:gd name="T62" fmla="*/ 62 w 124"/>
                <a:gd name="T63" fmla="*/ 24 h 131"/>
                <a:gd name="T64" fmla="*/ 49 w 124"/>
                <a:gd name="T65" fmla="*/ 27 h 131"/>
                <a:gd name="T66" fmla="*/ 44 w 124"/>
                <a:gd name="T67" fmla="*/ 30 h 131"/>
                <a:gd name="T68" fmla="*/ 40 w 124"/>
                <a:gd name="T69" fmla="*/ 34 h 131"/>
                <a:gd name="T70" fmla="*/ 32 w 124"/>
                <a:gd name="T71" fmla="*/ 48 h 131"/>
                <a:gd name="T72" fmla="*/ 31 w 124"/>
                <a:gd name="T73" fmla="*/ 55 h 131"/>
                <a:gd name="T74" fmla="*/ 31 w 124"/>
                <a:gd name="T75" fmla="*/ 65 h 131"/>
                <a:gd name="T76" fmla="*/ 32 w 124"/>
                <a:gd name="T77" fmla="*/ 82 h 131"/>
                <a:gd name="T78" fmla="*/ 35 w 124"/>
                <a:gd name="T79" fmla="*/ 89 h 131"/>
                <a:gd name="T80" fmla="*/ 40 w 124"/>
                <a:gd name="T81" fmla="*/ 95 h 131"/>
                <a:gd name="T82" fmla="*/ 49 w 124"/>
                <a:gd name="T83" fmla="*/ 103 h 131"/>
                <a:gd name="T84" fmla="*/ 54 w 124"/>
                <a:gd name="T85" fmla="*/ 104 h 131"/>
                <a:gd name="T86" fmla="*/ 62 w 124"/>
                <a:gd name="T87" fmla="*/ 105 h 131"/>
                <a:gd name="T88" fmla="*/ 74 w 124"/>
                <a:gd name="T89" fmla="*/ 103 h 131"/>
                <a:gd name="T90" fmla="*/ 80 w 124"/>
                <a:gd name="T91" fmla="*/ 100 h 131"/>
                <a:gd name="T92" fmla="*/ 84 w 124"/>
                <a:gd name="T93" fmla="*/ 95 h 131"/>
                <a:gd name="T94" fmla="*/ 90 w 124"/>
                <a:gd name="T95" fmla="*/ 82 h 131"/>
                <a:gd name="T96" fmla="*/ 91 w 124"/>
                <a:gd name="T97" fmla="*/ 74 h 131"/>
                <a:gd name="T98" fmla="*/ 93 w 124"/>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31">
                  <a:moveTo>
                    <a:pt x="124" y="65"/>
                  </a:moveTo>
                  <a:lnTo>
                    <a:pt x="124" y="65"/>
                  </a:lnTo>
                  <a:lnTo>
                    <a:pt x="123" y="79"/>
                  </a:lnTo>
                  <a:lnTo>
                    <a:pt x="120" y="92"/>
                  </a:lnTo>
                  <a:lnTo>
                    <a:pt x="120" y="92"/>
                  </a:lnTo>
                  <a:lnTo>
                    <a:pt x="114" y="103"/>
                  </a:lnTo>
                  <a:lnTo>
                    <a:pt x="106" y="113"/>
                  </a:lnTo>
                  <a:lnTo>
                    <a:pt x="106" y="113"/>
                  </a:lnTo>
                  <a:lnTo>
                    <a:pt x="97" y="120"/>
                  </a:lnTo>
                  <a:lnTo>
                    <a:pt x="87" y="126"/>
                  </a:lnTo>
                  <a:lnTo>
                    <a:pt x="87" y="126"/>
                  </a:lnTo>
                  <a:lnTo>
                    <a:pt x="75" y="129"/>
                  </a:lnTo>
                  <a:lnTo>
                    <a:pt x="62" y="131"/>
                  </a:lnTo>
                  <a:lnTo>
                    <a:pt x="62" y="131"/>
                  </a:lnTo>
                  <a:lnTo>
                    <a:pt x="47" y="129"/>
                  </a:lnTo>
                  <a:lnTo>
                    <a:pt x="35" y="126"/>
                  </a:lnTo>
                  <a:lnTo>
                    <a:pt x="35" y="126"/>
                  </a:lnTo>
                  <a:lnTo>
                    <a:pt x="25" y="120"/>
                  </a:lnTo>
                  <a:lnTo>
                    <a:pt x="16" y="113"/>
                  </a:lnTo>
                  <a:lnTo>
                    <a:pt x="16" y="113"/>
                  </a:lnTo>
                  <a:lnTo>
                    <a:pt x="9" y="103"/>
                  </a:lnTo>
                  <a:lnTo>
                    <a:pt x="3" y="92"/>
                  </a:lnTo>
                  <a:lnTo>
                    <a:pt x="3" y="92"/>
                  </a:lnTo>
                  <a:lnTo>
                    <a:pt x="0" y="79"/>
                  </a:lnTo>
                  <a:lnTo>
                    <a:pt x="0" y="65"/>
                  </a:lnTo>
                  <a:lnTo>
                    <a:pt x="0" y="65"/>
                  </a:lnTo>
                  <a:lnTo>
                    <a:pt x="0" y="51"/>
                  </a:lnTo>
                  <a:lnTo>
                    <a:pt x="4" y="39"/>
                  </a:lnTo>
                  <a:lnTo>
                    <a:pt x="4" y="39"/>
                  </a:lnTo>
                  <a:lnTo>
                    <a:pt x="9" y="27"/>
                  </a:lnTo>
                  <a:lnTo>
                    <a:pt x="16" y="18"/>
                  </a:lnTo>
                  <a:lnTo>
                    <a:pt x="16" y="18"/>
                  </a:lnTo>
                  <a:lnTo>
                    <a:pt x="25" y="11"/>
                  </a:lnTo>
                  <a:lnTo>
                    <a:pt x="35" y="5"/>
                  </a:lnTo>
                  <a:lnTo>
                    <a:pt x="35" y="5"/>
                  </a:lnTo>
                  <a:lnTo>
                    <a:pt x="47" y="0"/>
                  </a:lnTo>
                  <a:lnTo>
                    <a:pt x="62" y="0"/>
                  </a:lnTo>
                  <a:lnTo>
                    <a:pt x="62" y="0"/>
                  </a:lnTo>
                  <a:lnTo>
                    <a:pt x="75" y="0"/>
                  </a:lnTo>
                  <a:lnTo>
                    <a:pt x="87" y="5"/>
                  </a:lnTo>
                  <a:lnTo>
                    <a:pt x="87" y="5"/>
                  </a:lnTo>
                  <a:lnTo>
                    <a:pt x="99" y="11"/>
                  </a:lnTo>
                  <a:lnTo>
                    <a:pt x="108" y="18"/>
                  </a:lnTo>
                  <a:lnTo>
                    <a:pt x="108" y="18"/>
                  </a:lnTo>
                  <a:lnTo>
                    <a:pt x="114" y="27"/>
                  </a:lnTo>
                  <a:lnTo>
                    <a:pt x="120" y="39"/>
                  </a:lnTo>
                  <a:lnTo>
                    <a:pt x="120" y="39"/>
                  </a:lnTo>
                  <a:lnTo>
                    <a:pt x="123" y="51"/>
                  </a:lnTo>
                  <a:lnTo>
                    <a:pt x="124" y="65"/>
                  </a:lnTo>
                  <a:lnTo>
                    <a:pt x="124" y="65"/>
                  </a:lnTo>
                  <a:close/>
                  <a:moveTo>
                    <a:pt x="93" y="65"/>
                  </a:moveTo>
                  <a:lnTo>
                    <a:pt x="93" y="65"/>
                  </a:lnTo>
                  <a:lnTo>
                    <a:pt x="91" y="55"/>
                  </a:lnTo>
                  <a:lnTo>
                    <a:pt x="90" y="48"/>
                  </a:lnTo>
                  <a:lnTo>
                    <a:pt x="90" y="48"/>
                  </a:lnTo>
                  <a:lnTo>
                    <a:pt x="87" y="40"/>
                  </a:lnTo>
                  <a:lnTo>
                    <a:pt x="84" y="34"/>
                  </a:lnTo>
                  <a:lnTo>
                    <a:pt x="84" y="34"/>
                  </a:lnTo>
                  <a:lnTo>
                    <a:pt x="80" y="30"/>
                  </a:lnTo>
                  <a:lnTo>
                    <a:pt x="74" y="27"/>
                  </a:lnTo>
                  <a:lnTo>
                    <a:pt x="74" y="27"/>
                  </a:lnTo>
                  <a:lnTo>
                    <a:pt x="68" y="25"/>
                  </a:lnTo>
                  <a:lnTo>
                    <a:pt x="62" y="24"/>
                  </a:lnTo>
                  <a:lnTo>
                    <a:pt x="62" y="24"/>
                  </a:lnTo>
                  <a:lnTo>
                    <a:pt x="54" y="25"/>
                  </a:lnTo>
                  <a:lnTo>
                    <a:pt x="49" y="27"/>
                  </a:lnTo>
                  <a:lnTo>
                    <a:pt x="49" y="27"/>
                  </a:lnTo>
                  <a:lnTo>
                    <a:pt x="44" y="30"/>
                  </a:lnTo>
                  <a:lnTo>
                    <a:pt x="40" y="34"/>
                  </a:lnTo>
                  <a:lnTo>
                    <a:pt x="40" y="34"/>
                  </a:lnTo>
                  <a:lnTo>
                    <a:pt x="35" y="40"/>
                  </a:lnTo>
                  <a:lnTo>
                    <a:pt x="32" y="48"/>
                  </a:lnTo>
                  <a:lnTo>
                    <a:pt x="32" y="48"/>
                  </a:lnTo>
                  <a:lnTo>
                    <a:pt x="31" y="55"/>
                  </a:lnTo>
                  <a:lnTo>
                    <a:pt x="31" y="65"/>
                  </a:lnTo>
                  <a:lnTo>
                    <a:pt x="31" y="65"/>
                  </a:lnTo>
                  <a:lnTo>
                    <a:pt x="31" y="74"/>
                  </a:lnTo>
                  <a:lnTo>
                    <a:pt x="32" y="82"/>
                  </a:lnTo>
                  <a:lnTo>
                    <a:pt x="32" y="82"/>
                  </a:lnTo>
                  <a:lnTo>
                    <a:pt x="35" y="89"/>
                  </a:lnTo>
                  <a:lnTo>
                    <a:pt x="40" y="95"/>
                  </a:lnTo>
                  <a:lnTo>
                    <a:pt x="40" y="95"/>
                  </a:lnTo>
                  <a:lnTo>
                    <a:pt x="44" y="100"/>
                  </a:lnTo>
                  <a:lnTo>
                    <a:pt x="49" y="103"/>
                  </a:lnTo>
                  <a:lnTo>
                    <a:pt x="49" y="103"/>
                  </a:lnTo>
                  <a:lnTo>
                    <a:pt x="54" y="104"/>
                  </a:lnTo>
                  <a:lnTo>
                    <a:pt x="62" y="105"/>
                  </a:lnTo>
                  <a:lnTo>
                    <a:pt x="62" y="105"/>
                  </a:lnTo>
                  <a:lnTo>
                    <a:pt x="68" y="104"/>
                  </a:lnTo>
                  <a:lnTo>
                    <a:pt x="74" y="103"/>
                  </a:lnTo>
                  <a:lnTo>
                    <a:pt x="74" y="103"/>
                  </a:lnTo>
                  <a:lnTo>
                    <a:pt x="80" y="100"/>
                  </a:lnTo>
                  <a:lnTo>
                    <a:pt x="84" y="95"/>
                  </a:lnTo>
                  <a:lnTo>
                    <a:pt x="84" y="95"/>
                  </a:lnTo>
                  <a:lnTo>
                    <a:pt x="87" y="89"/>
                  </a:lnTo>
                  <a:lnTo>
                    <a:pt x="90" y="82"/>
                  </a:lnTo>
                  <a:lnTo>
                    <a:pt x="90" y="82"/>
                  </a:lnTo>
                  <a:lnTo>
                    <a:pt x="91" y="74"/>
                  </a:lnTo>
                  <a:lnTo>
                    <a:pt x="93" y="65"/>
                  </a:lnTo>
                  <a:lnTo>
                    <a:pt x="93"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7" name="Freeform 11"/>
            <p:cNvSpPr>
              <a:spLocks/>
            </p:cNvSpPr>
            <p:nvPr userDrawn="1"/>
          </p:nvSpPr>
          <p:spPr bwMode="auto">
            <a:xfrm>
              <a:off x="3268662" y="783032"/>
              <a:ext cx="49213"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6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5 w 92"/>
                <a:gd name="T41" fmla="*/ 0 h 163"/>
                <a:gd name="T42" fmla="*/ 55 w 92"/>
                <a:gd name="T43" fmla="*/ 35 h 163"/>
                <a:gd name="T44" fmla="*/ 91 w 92"/>
                <a:gd name="T45" fmla="*/ 35 h 163"/>
                <a:gd name="T46" fmla="*/ 91 w 92"/>
                <a:gd name="T47" fmla="*/ 60 h 163"/>
                <a:gd name="T48" fmla="*/ 55 w 92"/>
                <a:gd name="T49" fmla="*/ 60 h 163"/>
                <a:gd name="T50" fmla="*/ 55 w 92"/>
                <a:gd name="T51" fmla="*/ 120 h 163"/>
                <a:gd name="T52" fmla="*/ 55 w 92"/>
                <a:gd name="T53" fmla="*/ 120 h 163"/>
                <a:gd name="T54" fmla="*/ 55 w 92"/>
                <a:gd name="T55" fmla="*/ 127 h 163"/>
                <a:gd name="T56" fmla="*/ 57 w 92"/>
                <a:gd name="T57" fmla="*/ 130 h 163"/>
                <a:gd name="T58" fmla="*/ 57 w 92"/>
                <a:gd name="T59" fmla="*/ 130 h 163"/>
                <a:gd name="T60" fmla="*/ 60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6" y="135"/>
                  </a:lnTo>
                  <a:lnTo>
                    <a:pt x="24" y="124"/>
                  </a:lnTo>
                  <a:lnTo>
                    <a:pt x="24" y="60"/>
                  </a:lnTo>
                  <a:lnTo>
                    <a:pt x="0" y="60"/>
                  </a:lnTo>
                  <a:lnTo>
                    <a:pt x="0" y="35"/>
                  </a:lnTo>
                  <a:lnTo>
                    <a:pt x="24" y="35"/>
                  </a:lnTo>
                  <a:lnTo>
                    <a:pt x="24" y="0"/>
                  </a:lnTo>
                  <a:lnTo>
                    <a:pt x="55" y="0"/>
                  </a:lnTo>
                  <a:lnTo>
                    <a:pt x="55" y="35"/>
                  </a:lnTo>
                  <a:lnTo>
                    <a:pt x="91" y="35"/>
                  </a:lnTo>
                  <a:lnTo>
                    <a:pt x="91" y="60"/>
                  </a:lnTo>
                  <a:lnTo>
                    <a:pt x="55" y="60"/>
                  </a:lnTo>
                  <a:lnTo>
                    <a:pt x="55" y="120"/>
                  </a:lnTo>
                  <a:lnTo>
                    <a:pt x="55" y="120"/>
                  </a:lnTo>
                  <a:lnTo>
                    <a:pt x="55" y="127"/>
                  </a:lnTo>
                  <a:lnTo>
                    <a:pt x="57" y="130"/>
                  </a:lnTo>
                  <a:lnTo>
                    <a:pt x="57" y="130"/>
                  </a:lnTo>
                  <a:lnTo>
                    <a:pt x="60"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8" name="Freeform 12"/>
            <p:cNvSpPr>
              <a:spLocks noEditPoints="1"/>
            </p:cNvSpPr>
            <p:nvPr userDrawn="1"/>
          </p:nvSpPr>
          <p:spPr bwMode="auto">
            <a:xfrm>
              <a:off x="3328987" y="800495"/>
              <a:ext cx="57150" cy="68263"/>
            </a:xfrm>
            <a:custGeom>
              <a:avLst/>
              <a:gdLst>
                <a:gd name="T0" fmla="*/ 77 w 107"/>
                <a:gd name="T1" fmla="*/ 114 h 131"/>
                <a:gd name="T2" fmla="*/ 71 w 107"/>
                <a:gd name="T3" fmla="*/ 119 h 131"/>
                <a:gd name="T4" fmla="*/ 64 w 107"/>
                <a:gd name="T5" fmla="*/ 125 h 131"/>
                <a:gd name="T6" fmla="*/ 53 w 107"/>
                <a:gd name="T7" fmla="*/ 129 h 131"/>
                <a:gd name="T8" fmla="*/ 41 w 107"/>
                <a:gd name="T9" fmla="*/ 131 h 131"/>
                <a:gd name="T10" fmla="*/ 32 w 107"/>
                <a:gd name="T11" fmla="*/ 129 h 131"/>
                <a:gd name="T12" fmla="*/ 24 w 107"/>
                <a:gd name="T13" fmla="*/ 128 h 131"/>
                <a:gd name="T14" fmla="*/ 12 w 107"/>
                <a:gd name="T15" fmla="*/ 119 h 131"/>
                <a:gd name="T16" fmla="*/ 6 w 107"/>
                <a:gd name="T17" fmla="*/ 114 h 131"/>
                <a:gd name="T18" fmla="*/ 3 w 107"/>
                <a:gd name="T19" fmla="*/ 107 h 131"/>
                <a:gd name="T20" fmla="*/ 0 w 107"/>
                <a:gd name="T21" fmla="*/ 91 h 131"/>
                <a:gd name="T22" fmla="*/ 0 w 107"/>
                <a:gd name="T23" fmla="*/ 80 h 131"/>
                <a:gd name="T24" fmla="*/ 3 w 107"/>
                <a:gd name="T25" fmla="*/ 73 h 131"/>
                <a:gd name="T26" fmla="*/ 13 w 107"/>
                <a:gd name="T27" fmla="*/ 60 h 131"/>
                <a:gd name="T28" fmla="*/ 21 w 107"/>
                <a:gd name="T29" fmla="*/ 54 h 131"/>
                <a:gd name="T30" fmla="*/ 30 w 107"/>
                <a:gd name="T31" fmla="*/ 51 h 131"/>
                <a:gd name="T32" fmla="*/ 49 w 107"/>
                <a:gd name="T33" fmla="*/ 48 h 131"/>
                <a:gd name="T34" fmla="*/ 64 w 107"/>
                <a:gd name="T35" fmla="*/ 49 h 131"/>
                <a:gd name="T36" fmla="*/ 75 w 107"/>
                <a:gd name="T37" fmla="*/ 51 h 131"/>
                <a:gd name="T38" fmla="*/ 75 w 107"/>
                <a:gd name="T39" fmla="*/ 46 h 131"/>
                <a:gd name="T40" fmla="*/ 74 w 107"/>
                <a:gd name="T41" fmla="*/ 37 h 131"/>
                <a:gd name="T42" fmla="*/ 69 w 107"/>
                <a:gd name="T43" fmla="*/ 31 h 131"/>
                <a:gd name="T44" fmla="*/ 65 w 107"/>
                <a:gd name="T45" fmla="*/ 28 h 131"/>
                <a:gd name="T46" fmla="*/ 61 w 107"/>
                <a:gd name="T47" fmla="*/ 25 h 131"/>
                <a:gd name="T48" fmla="*/ 49 w 107"/>
                <a:gd name="T49" fmla="*/ 24 h 131"/>
                <a:gd name="T50" fmla="*/ 38 w 107"/>
                <a:gd name="T51" fmla="*/ 24 h 131"/>
                <a:gd name="T52" fmla="*/ 30 w 107"/>
                <a:gd name="T53" fmla="*/ 25 h 131"/>
                <a:gd name="T54" fmla="*/ 10 w 107"/>
                <a:gd name="T55" fmla="*/ 8 h 131"/>
                <a:gd name="T56" fmla="*/ 19 w 107"/>
                <a:gd name="T57" fmla="*/ 5 h 131"/>
                <a:gd name="T58" fmla="*/ 30 w 107"/>
                <a:gd name="T59" fmla="*/ 2 h 131"/>
                <a:gd name="T60" fmla="*/ 52 w 107"/>
                <a:gd name="T61" fmla="*/ 0 h 131"/>
                <a:gd name="T62" fmla="*/ 65 w 107"/>
                <a:gd name="T63" fmla="*/ 0 h 131"/>
                <a:gd name="T64" fmla="*/ 75 w 107"/>
                <a:gd name="T65" fmla="*/ 3 h 131"/>
                <a:gd name="T66" fmla="*/ 92 w 107"/>
                <a:gd name="T67" fmla="*/ 12 h 131"/>
                <a:gd name="T68" fmla="*/ 98 w 107"/>
                <a:gd name="T69" fmla="*/ 18 h 131"/>
                <a:gd name="T70" fmla="*/ 102 w 107"/>
                <a:gd name="T71" fmla="*/ 25 h 131"/>
                <a:gd name="T72" fmla="*/ 107 w 107"/>
                <a:gd name="T73" fmla="*/ 43 h 131"/>
                <a:gd name="T74" fmla="*/ 107 w 107"/>
                <a:gd name="T75" fmla="*/ 91 h 131"/>
                <a:gd name="T76" fmla="*/ 107 w 107"/>
                <a:gd name="T77" fmla="*/ 111 h 131"/>
                <a:gd name="T78" fmla="*/ 80 w 107"/>
                <a:gd name="T79" fmla="*/ 126 h 131"/>
                <a:gd name="T80" fmla="*/ 75 w 107"/>
                <a:gd name="T81" fmla="*/ 74 h 131"/>
                <a:gd name="T82" fmla="*/ 65 w 107"/>
                <a:gd name="T83" fmla="*/ 73 h 131"/>
                <a:gd name="T84" fmla="*/ 55 w 107"/>
                <a:gd name="T85" fmla="*/ 71 h 131"/>
                <a:gd name="T86" fmla="*/ 44 w 107"/>
                <a:gd name="T87" fmla="*/ 73 h 131"/>
                <a:gd name="T88" fmla="*/ 37 w 107"/>
                <a:gd name="T89" fmla="*/ 76 h 131"/>
                <a:gd name="T90" fmla="*/ 32 w 107"/>
                <a:gd name="T91" fmla="*/ 82 h 131"/>
                <a:gd name="T92" fmla="*/ 30 w 107"/>
                <a:gd name="T93" fmla="*/ 89 h 131"/>
                <a:gd name="T94" fmla="*/ 31 w 107"/>
                <a:gd name="T95" fmla="*/ 97 h 131"/>
                <a:gd name="T96" fmla="*/ 35 w 107"/>
                <a:gd name="T97" fmla="*/ 103 h 131"/>
                <a:gd name="T98" fmla="*/ 41 w 107"/>
                <a:gd name="T99" fmla="*/ 105 h 131"/>
                <a:gd name="T100" fmla="*/ 49 w 107"/>
                <a:gd name="T101" fmla="*/ 105 h 131"/>
                <a:gd name="T102" fmla="*/ 58 w 107"/>
                <a:gd name="T103" fmla="*/ 104 h 131"/>
                <a:gd name="T104" fmla="*/ 65 w 107"/>
                <a:gd name="T105" fmla="*/ 101 h 131"/>
                <a:gd name="T106" fmla="*/ 71 w 107"/>
                <a:gd name="T107" fmla="*/ 98 h 131"/>
                <a:gd name="T108" fmla="*/ 75 w 107"/>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31">
                  <a:moveTo>
                    <a:pt x="78" y="114"/>
                  </a:moveTo>
                  <a:lnTo>
                    <a:pt x="77" y="114"/>
                  </a:lnTo>
                  <a:lnTo>
                    <a:pt x="77" y="114"/>
                  </a:lnTo>
                  <a:lnTo>
                    <a:pt x="71" y="119"/>
                  </a:lnTo>
                  <a:lnTo>
                    <a:pt x="71" y="119"/>
                  </a:lnTo>
                  <a:lnTo>
                    <a:pt x="64" y="125"/>
                  </a:lnTo>
                  <a:lnTo>
                    <a:pt x="64" y="125"/>
                  </a:lnTo>
                  <a:lnTo>
                    <a:pt x="53" y="129"/>
                  </a:lnTo>
                  <a:lnTo>
                    <a:pt x="53" y="129"/>
                  </a:lnTo>
                  <a:lnTo>
                    <a:pt x="41" y="131"/>
                  </a:lnTo>
                  <a:lnTo>
                    <a:pt x="41" y="131"/>
                  </a:lnTo>
                  <a:lnTo>
                    <a:pt x="32" y="129"/>
                  </a:lnTo>
                  <a:lnTo>
                    <a:pt x="24" y="128"/>
                  </a:lnTo>
                  <a:lnTo>
                    <a:pt x="24" y="128"/>
                  </a:lnTo>
                  <a:lnTo>
                    <a:pt x="18" y="125"/>
                  </a:lnTo>
                  <a:lnTo>
                    <a:pt x="12" y="119"/>
                  </a:lnTo>
                  <a:lnTo>
                    <a:pt x="12" y="119"/>
                  </a:lnTo>
                  <a:lnTo>
                    <a:pt x="6" y="114"/>
                  </a:lnTo>
                  <a:lnTo>
                    <a:pt x="3" y="107"/>
                  </a:lnTo>
                  <a:lnTo>
                    <a:pt x="3" y="107"/>
                  </a:lnTo>
                  <a:lnTo>
                    <a:pt x="0" y="100"/>
                  </a:lnTo>
                  <a:lnTo>
                    <a:pt x="0" y="91"/>
                  </a:lnTo>
                  <a:lnTo>
                    <a:pt x="0" y="91"/>
                  </a:lnTo>
                  <a:lnTo>
                    <a:pt x="0" y="80"/>
                  </a:lnTo>
                  <a:lnTo>
                    <a:pt x="3" y="73"/>
                  </a:lnTo>
                  <a:lnTo>
                    <a:pt x="3" y="73"/>
                  </a:lnTo>
                  <a:lnTo>
                    <a:pt x="7" y="65"/>
                  </a:lnTo>
                  <a:lnTo>
                    <a:pt x="13" y="60"/>
                  </a:lnTo>
                  <a:lnTo>
                    <a:pt x="13" y="60"/>
                  </a:lnTo>
                  <a:lnTo>
                    <a:pt x="21" y="54"/>
                  </a:lnTo>
                  <a:lnTo>
                    <a:pt x="30" y="51"/>
                  </a:lnTo>
                  <a:lnTo>
                    <a:pt x="30" y="51"/>
                  </a:lnTo>
                  <a:lnTo>
                    <a:pt x="38" y="49"/>
                  </a:lnTo>
                  <a:lnTo>
                    <a:pt x="49" y="48"/>
                  </a:lnTo>
                  <a:lnTo>
                    <a:pt x="49" y="48"/>
                  </a:lnTo>
                  <a:lnTo>
                    <a:pt x="64" y="49"/>
                  </a:lnTo>
                  <a:lnTo>
                    <a:pt x="64" y="49"/>
                  </a:lnTo>
                  <a:lnTo>
                    <a:pt x="75" y="51"/>
                  </a:lnTo>
                  <a:lnTo>
                    <a:pt x="75" y="46"/>
                  </a:lnTo>
                  <a:lnTo>
                    <a:pt x="75" y="46"/>
                  </a:lnTo>
                  <a:lnTo>
                    <a:pt x="74" y="37"/>
                  </a:lnTo>
                  <a:lnTo>
                    <a:pt x="74" y="37"/>
                  </a:lnTo>
                  <a:lnTo>
                    <a:pt x="72" y="34"/>
                  </a:lnTo>
                  <a:lnTo>
                    <a:pt x="69" y="31"/>
                  </a:lnTo>
                  <a:lnTo>
                    <a:pt x="69" y="31"/>
                  </a:lnTo>
                  <a:lnTo>
                    <a:pt x="65" y="28"/>
                  </a:lnTo>
                  <a:lnTo>
                    <a:pt x="61" y="25"/>
                  </a:lnTo>
                  <a:lnTo>
                    <a:pt x="61" y="25"/>
                  </a:lnTo>
                  <a:lnTo>
                    <a:pt x="55" y="24"/>
                  </a:lnTo>
                  <a:lnTo>
                    <a:pt x="49" y="24"/>
                  </a:lnTo>
                  <a:lnTo>
                    <a:pt x="49" y="24"/>
                  </a:lnTo>
                  <a:lnTo>
                    <a:pt x="38" y="24"/>
                  </a:lnTo>
                  <a:lnTo>
                    <a:pt x="30" y="25"/>
                  </a:lnTo>
                  <a:lnTo>
                    <a:pt x="30" y="25"/>
                  </a:lnTo>
                  <a:lnTo>
                    <a:pt x="10" y="31"/>
                  </a:lnTo>
                  <a:lnTo>
                    <a:pt x="10" y="8"/>
                  </a:lnTo>
                  <a:lnTo>
                    <a:pt x="10" y="8"/>
                  </a:lnTo>
                  <a:lnTo>
                    <a:pt x="19" y="5"/>
                  </a:lnTo>
                  <a:lnTo>
                    <a:pt x="30" y="2"/>
                  </a:lnTo>
                  <a:lnTo>
                    <a:pt x="30" y="2"/>
                  </a:lnTo>
                  <a:lnTo>
                    <a:pt x="40" y="0"/>
                  </a:lnTo>
                  <a:lnTo>
                    <a:pt x="52" y="0"/>
                  </a:lnTo>
                  <a:lnTo>
                    <a:pt x="52" y="0"/>
                  </a:lnTo>
                  <a:lnTo>
                    <a:pt x="65" y="0"/>
                  </a:lnTo>
                  <a:lnTo>
                    <a:pt x="75" y="3"/>
                  </a:lnTo>
                  <a:lnTo>
                    <a:pt x="75" y="3"/>
                  </a:lnTo>
                  <a:lnTo>
                    <a:pt x="84" y="8"/>
                  </a:lnTo>
                  <a:lnTo>
                    <a:pt x="92" y="12"/>
                  </a:lnTo>
                  <a:lnTo>
                    <a:pt x="92" y="12"/>
                  </a:lnTo>
                  <a:lnTo>
                    <a:pt x="98" y="18"/>
                  </a:lnTo>
                  <a:lnTo>
                    <a:pt x="102" y="25"/>
                  </a:lnTo>
                  <a:lnTo>
                    <a:pt x="102" y="25"/>
                  </a:lnTo>
                  <a:lnTo>
                    <a:pt x="105" y="34"/>
                  </a:lnTo>
                  <a:lnTo>
                    <a:pt x="107" y="43"/>
                  </a:lnTo>
                  <a:lnTo>
                    <a:pt x="107" y="91"/>
                  </a:lnTo>
                  <a:lnTo>
                    <a:pt x="107" y="91"/>
                  </a:lnTo>
                  <a:lnTo>
                    <a:pt x="107" y="111"/>
                  </a:lnTo>
                  <a:lnTo>
                    <a:pt x="107" y="111"/>
                  </a:lnTo>
                  <a:lnTo>
                    <a:pt x="107" y="126"/>
                  </a:lnTo>
                  <a:lnTo>
                    <a:pt x="80" y="126"/>
                  </a:lnTo>
                  <a:lnTo>
                    <a:pt x="78" y="114"/>
                  </a:lnTo>
                  <a:close/>
                  <a:moveTo>
                    <a:pt x="75" y="74"/>
                  </a:moveTo>
                  <a:lnTo>
                    <a:pt x="75" y="74"/>
                  </a:lnTo>
                  <a:lnTo>
                    <a:pt x="65" y="73"/>
                  </a:lnTo>
                  <a:lnTo>
                    <a:pt x="65" y="73"/>
                  </a:lnTo>
                  <a:lnTo>
                    <a:pt x="55" y="71"/>
                  </a:lnTo>
                  <a:lnTo>
                    <a:pt x="55" y="71"/>
                  </a:lnTo>
                  <a:lnTo>
                    <a:pt x="44" y="73"/>
                  </a:lnTo>
                  <a:lnTo>
                    <a:pt x="37" y="76"/>
                  </a:lnTo>
                  <a:lnTo>
                    <a:pt x="37" y="76"/>
                  </a:lnTo>
                  <a:lnTo>
                    <a:pt x="34" y="79"/>
                  </a:lnTo>
                  <a:lnTo>
                    <a:pt x="32" y="82"/>
                  </a:lnTo>
                  <a:lnTo>
                    <a:pt x="31" y="85"/>
                  </a:lnTo>
                  <a:lnTo>
                    <a:pt x="30" y="89"/>
                  </a:lnTo>
                  <a:lnTo>
                    <a:pt x="30" y="89"/>
                  </a:lnTo>
                  <a:lnTo>
                    <a:pt x="31" y="97"/>
                  </a:lnTo>
                  <a:lnTo>
                    <a:pt x="31" y="97"/>
                  </a:lnTo>
                  <a:lnTo>
                    <a:pt x="35" y="103"/>
                  </a:lnTo>
                  <a:lnTo>
                    <a:pt x="35" y="103"/>
                  </a:lnTo>
                  <a:lnTo>
                    <a:pt x="41" y="105"/>
                  </a:lnTo>
                  <a:lnTo>
                    <a:pt x="41" y="105"/>
                  </a:lnTo>
                  <a:lnTo>
                    <a:pt x="49" y="105"/>
                  </a:lnTo>
                  <a:lnTo>
                    <a:pt x="49" y="105"/>
                  </a:lnTo>
                  <a:lnTo>
                    <a:pt x="58" y="104"/>
                  </a:lnTo>
                  <a:lnTo>
                    <a:pt x="58"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9" name="Rectangle 13"/>
            <p:cNvSpPr>
              <a:spLocks noChangeArrowheads="1"/>
            </p:cNvSpPr>
            <p:nvPr userDrawn="1"/>
          </p:nvSpPr>
          <p:spPr bwMode="auto">
            <a:xfrm>
              <a:off x="3405187"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0" name="Freeform 14"/>
            <p:cNvSpPr>
              <a:spLocks noEditPoints="1"/>
            </p:cNvSpPr>
            <p:nvPr userDrawn="1"/>
          </p:nvSpPr>
          <p:spPr bwMode="auto">
            <a:xfrm>
              <a:off x="3436937" y="800495"/>
              <a:ext cx="66675" cy="68263"/>
            </a:xfrm>
            <a:custGeom>
              <a:avLst/>
              <a:gdLst>
                <a:gd name="T0" fmla="*/ 126 w 126"/>
                <a:gd name="T1" fmla="*/ 65 h 131"/>
                <a:gd name="T2" fmla="*/ 122 w 126"/>
                <a:gd name="T3" fmla="*/ 92 h 131"/>
                <a:gd name="T4" fmla="*/ 116 w 126"/>
                <a:gd name="T5" fmla="*/ 103 h 131"/>
                <a:gd name="T6" fmla="*/ 108 w 126"/>
                <a:gd name="T7" fmla="*/ 113 h 131"/>
                <a:gd name="T8" fmla="*/ 89 w 126"/>
                <a:gd name="T9" fmla="*/ 126 h 131"/>
                <a:gd name="T10" fmla="*/ 77 w 126"/>
                <a:gd name="T11" fmla="*/ 129 h 131"/>
                <a:gd name="T12" fmla="*/ 64 w 126"/>
                <a:gd name="T13" fmla="*/ 131 h 131"/>
                <a:gd name="T14" fmla="*/ 37 w 126"/>
                <a:gd name="T15" fmla="*/ 126 h 131"/>
                <a:gd name="T16" fmla="*/ 27 w 126"/>
                <a:gd name="T17" fmla="*/ 120 h 131"/>
                <a:gd name="T18" fmla="*/ 18 w 126"/>
                <a:gd name="T19" fmla="*/ 113 h 131"/>
                <a:gd name="T20" fmla="*/ 5 w 126"/>
                <a:gd name="T21" fmla="*/ 92 h 131"/>
                <a:gd name="T22" fmla="*/ 2 w 126"/>
                <a:gd name="T23" fmla="*/ 79 h 131"/>
                <a:gd name="T24" fmla="*/ 0 w 126"/>
                <a:gd name="T25" fmla="*/ 65 h 131"/>
                <a:gd name="T26" fmla="*/ 5 w 126"/>
                <a:gd name="T27" fmla="*/ 39 h 131"/>
                <a:gd name="T28" fmla="*/ 11 w 126"/>
                <a:gd name="T29" fmla="*/ 27 h 131"/>
                <a:gd name="T30" fmla="*/ 18 w 126"/>
                <a:gd name="T31" fmla="*/ 18 h 131"/>
                <a:gd name="T32" fmla="*/ 37 w 126"/>
                <a:gd name="T33" fmla="*/ 5 h 131"/>
                <a:gd name="T34" fmla="*/ 49 w 126"/>
                <a:gd name="T35" fmla="*/ 0 h 131"/>
                <a:gd name="T36" fmla="*/ 62 w 126"/>
                <a:gd name="T37" fmla="*/ 0 h 131"/>
                <a:gd name="T38" fmla="*/ 89 w 126"/>
                <a:gd name="T39" fmla="*/ 5 h 131"/>
                <a:gd name="T40" fmla="*/ 99 w 126"/>
                <a:gd name="T41" fmla="*/ 11 h 131"/>
                <a:gd name="T42" fmla="*/ 108 w 126"/>
                <a:gd name="T43" fmla="*/ 18 h 131"/>
                <a:gd name="T44" fmla="*/ 122 w 126"/>
                <a:gd name="T45" fmla="*/ 39 h 131"/>
                <a:gd name="T46" fmla="*/ 125 w 126"/>
                <a:gd name="T47" fmla="*/ 51 h 131"/>
                <a:gd name="T48" fmla="*/ 126 w 126"/>
                <a:gd name="T49" fmla="*/ 65 h 131"/>
                <a:gd name="T50" fmla="*/ 94 w 126"/>
                <a:gd name="T51" fmla="*/ 65 h 131"/>
                <a:gd name="T52" fmla="*/ 92 w 126"/>
                <a:gd name="T53" fmla="*/ 48 h 131"/>
                <a:gd name="T54" fmla="*/ 89 w 126"/>
                <a:gd name="T55" fmla="*/ 40 h 131"/>
                <a:gd name="T56" fmla="*/ 86 w 126"/>
                <a:gd name="T57" fmla="*/ 34 h 131"/>
                <a:gd name="T58" fmla="*/ 76 w 126"/>
                <a:gd name="T59" fmla="*/ 27 h 131"/>
                <a:gd name="T60" fmla="*/ 70 w 126"/>
                <a:gd name="T61" fmla="*/ 25 h 131"/>
                <a:gd name="T62" fmla="*/ 62 w 126"/>
                <a:gd name="T63" fmla="*/ 24 h 131"/>
                <a:gd name="T64" fmla="*/ 51 w 126"/>
                <a:gd name="T65" fmla="*/ 27 h 131"/>
                <a:gd name="T66" fmla="*/ 46 w 126"/>
                <a:gd name="T67" fmla="*/ 30 h 131"/>
                <a:gd name="T68" fmla="*/ 40 w 126"/>
                <a:gd name="T69" fmla="*/ 34 h 131"/>
                <a:gd name="T70" fmla="*/ 34 w 126"/>
                <a:gd name="T71" fmla="*/ 48 h 131"/>
                <a:gd name="T72" fmla="*/ 33 w 126"/>
                <a:gd name="T73" fmla="*/ 55 h 131"/>
                <a:gd name="T74" fmla="*/ 33 w 126"/>
                <a:gd name="T75" fmla="*/ 65 h 131"/>
                <a:gd name="T76" fmla="*/ 34 w 126"/>
                <a:gd name="T77" fmla="*/ 82 h 131"/>
                <a:gd name="T78" fmla="*/ 37 w 126"/>
                <a:gd name="T79" fmla="*/ 89 h 131"/>
                <a:gd name="T80" fmla="*/ 42 w 126"/>
                <a:gd name="T81" fmla="*/ 95 h 131"/>
                <a:gd name="T82" fmla="*/ 51 w 126"/>
                <a:gd name="T83" fmla="*/ 103 h 131"/>
                <a:gd name="T84" fmla="*/ 56 w 126"/>
                <a:gd name="T85" fmla="*/ 104 h 131"/>
                <a:gd name="T86" fmla="*/ 64 w 126"/>
                <a:gd name="T87" fmla="*/ 105 h 131"/>
                <a:gd name="T88" fmla="*/ 76 w 126"/>
                <a:gd name="T89" fmla="*/ 103 h 131"/>
                <a:gd name="T90" fmla="*/ 82 w 126"/>
                <a:gd name="T91" fmla="*/ 100 h 131"/>
                <a:gd name="T92" fmla="*/ 86 w 126"/>
                <a:gd name="T93" fmla="*/ 95 h 131"/>
                <a:gd name="T94" fmla="*/ 92 w 126"/>
                <a:gd name="T95" fmla="*/ 82 h 131"/>
                <a:gd name="T96" fmla="*/ 94 w 126"/>
                <a:gd name="T97" fmla="*/ 74 h 131"/>
                <a:gd name="T98" fmla="*/ 94 w 126"/>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131">
                  <a:moveTo>
                    <a:pt x="126" y="65"/>
                  </a:moveTo>
                  <a:lnTo>
                    <a:pt x="126" y="65"/>
                  </a:lnTo>
                  <a:lnTo>
                    <a:pt x="125" y="79"/>
                  </a:lnTo>
                  <a:lnTo>
                    <a:pt x="122" y="92"/>
                  </a:lnTo>
                  <a:lnTo>
                    <a:pt x="122" y="92"/>
                  </a:lnTo>
                  <a:lnTo>
                    <a:pt x="116" y="103"/>
                  </a:lnTo>
                  <a:lnTo>
                    <a:pt x="108" y="113"/>
                  </a:lnTo>
                  <a:lnTo>
                    <a:pt x="108" y="113"/>
                  </a:lnTo>
                  <a:lnTo>
                    <a:pt x="99" y="120"/>
                  </a:lnTo>
                  <a:lnTo>
                    <a:pt x="89" y="126"/>
                  </a:lnTo>
                  <a:lnTo>
                    <a:pt x="89" y="126"/>
                  </a:lnTo>
                  <a:lnTo>
                    <a:pt x="77" y="129"/>
                  </a:lnTo>
                  <a:lnTo>
                    <a:pt x="64" y="131"/>
                  </a:lnTo>
                  <a:lnTo>
                    <a:pt x="64" y="131"/>
                  </a:lnTo>
                  <a:lnTo>
                    <a:pt x="49" y="129"/>
                  </a:lnTo>
                  <a:lnTo>
                    <a:pt x="37" y="126"/>
                  </a:lnTo>
                  <a:lnTo>
                    <a:pt x="37" y="126"/>
                  </a:lnTo>
                  <a:lnTo>
                    <a:pt x="27" y="120"/>
                  </a:lnTo>
                  <a:lnTo>
                    <a:pt x="18" y="113"/>
                  </a:lnTo>
                  <a:lnTo>
                    <a:pt x="18" y="113"/>
                  </a:lnTo>
                  <a:lnTo>
                    <a:pt x="11" y="103"/>
                  </a:lnTo>
                  <a:lnTo>
                    <a:pt x="5" y="92"/>
                  </a:lnTo>
                  <a:lnTo>
                    <a:pt x="5" y="92"/>
                  </a:lnTo>
                  <a:lnTo>
                    <a:pt x="2" y="79"/>
                  </a:lnTo>
                  <a:lnTo>
                    <a:pt x="0" y="65"/>
                  </a:lnTo>
                  <a:lnTo>
                    <a:pt x="0" y="65"/>
                  </a:lnTo>
                  <a:lnTo>
                    <a:pt x="2" y="51"/>
                  </a:lnTo>
                  <a:lnTo>
                    <a:pt x="5" y="39"/>
                  </a:lnTo>
                  <a:lnTo>
                    <a:pt x="5" y="39"/>
                  </a:lnTo>
                  <a:lnTo>
                    <a:pt x="11" y="27"/>
                  </a:lnTo>
                  <a:lnTo>
                    <a:pt x="18" y="18"/>
                  </a:lnTo>
                  <a:lnTo>
                    <a:pt x="18" y="18"/>
                  </a:lnTo>
                  <a:lnTo>
                    <a:pt x="27" y="11"/>
                  </a:lnTo>
                  <a:lnTo>
                    <a:pt x="37" y="5"/>
                  </a:lnTo>
                  <a:lnTo>
                    <a:pt x="37" y="5"/>
                  </a:lnTo>
                  <a:lnTo>
                    <a:pt x="49" y="0"/>
                  </a:lnTo>
                  <a:lnTo>
                    <a:pt x="62" y="0"/>
                  </a:lnTo>
                  <a:lnTo>
                    <a:pt x="62" y="0"/>
                  </a:lnTo>
                  <a:lnTo>
                    <a:pt x="77" y="0"/>
                  </a:lnTo>
                  <a:lnTo>
                    <a:pt x="89" y="5"/>
                  </a:lnTo>
                  <a:lnTo>
                    <a:pt x="89" y="5"/>
                  </a:lnTo>
                  <a:lnTo>
                    <a:pt x="99" y="11"/>
                  </a:lnTo>
                  <a:lnTo>
                    <a:pt x="108" y="18"/>
                  </a:lnTo>
                  <a:lnTo>
                    <a:pt x="108" y="18"/>
                  </a:lnTo>
                  <a:lnTo>
                    <a:pt x="116" y="27"/>
                  </a:lnTo>
                  <a:lnTo>
                    <a:pt x="122" y="39"/>
                  </a:lnTo>
                  <a:lnTo>
                    <a:pt x="122" y="39"/>
                  </a:lnTo>
                  <a:lnTo>
                    <a:pt x="125" y="51"/>
                  </a:lnTo>
                  <a:lnTo>
                    <a:pt x="126" y="65"/>
                  </a:lnTo>
                  <a:lnTo>
                    <a:pt x="126" y="65"/>
                  </a:lnTo>
                  <a:close/>
                  <a:moveTo>
                    <a:pt x="94" y="65"/>
                  </a:moveTo>
                  <a:lnTo>
                    <a:pt x="94" y="65"/>
                  </a:lnTo>
                  <a:lnTo>
                    <a:pt x="94" y="55"/>
                  </a:lnTo>
                  <a:lnTo>
                    <a:pt x="92" y="48"/>
                  </a:lnTo>
                  <a:lnTo>
                    <a:pt x="92" y="48"/>
                  </a:lnTo>
                  <a:lnTo>
                    <a:pt x="89" y="40"/>
                  </a:lnTo>
                  <a:lnTo>
                    <a:pt x="86" y="34"/>
                  </a:lnTo>
                  <a:lnTo>
                    <a:pt x="86" y="34"/>
                  </a:lnTo>
                  <a:lnTo>
                    <a:pt x="82" y="30"/>
                  </a:lnTo>
                  <a:lnTo>
                    <a:pt x="76" y="27"/>
                  </a:lnTo>
                  <a:lnTo>
                    <a:pt x="76" y="27"/>
                  </a:lnTo>
                  <a:lnTo>
                    <a:pt x="70" y="25"/>
                  </a:lnTo>
                  <a:lnTo>
                    <a:pt x="62" y="24"/>
                  </a:lnTo>
                  <a:lnTo>
                    <a:pt x="62" y="24"/>
                  </a:lnTo>
                  <a:lnTo>
                    <a:pt x="56" y="25"/>
                  </a:lnTo>
                  <a:lnTo>
                    <a:pt x="51" y="27"/>
                  </a:lnTo>
                  <a:lnTo>
                    <a:pt x="51" y="27"/>
                  </a:lnTo>
                  <a:lnTo>
                    <a:pt x="46" y="30"/>
                  </a:lnTo>
                  <a:lnTo>
                    <a:pt x="40" y="34"/>
                  </a:lnTo>
                  <a:lnTo>
                    <a:pt x="40" y="34"/>
                  </a:lnTo>
                  <a:lnTo>
                    <a:pt x="37" y="40"/>
                  </a:lnTo>
                  <a:lnTo>
                    <a:pt x="34" y="48"/>
                  </a:lnTo>
                  <a:lnTo>
                    <a:pt x="34" y="48"/>
                  </a:lnTo>
                  <a:lnTo>
                    <a:pt x="33" y="55"/>
                  </a:lnTo>
                  <a:lnTo>
                    <a:pt x="33" y="65"/>
                  </a:lnTo>
                  <a:lnTo>
                    <a:pt x="33" y="65"/>
                  </a:lnTo>
                  <a:lnTo>
                    <a:pt x="33" y="74"/>
                  </a:lnTo>
                  <a:lnTo>
                    <a:pt x="34" y="82"/>
                  </a:lnTo>
                  <a:lnTo>
                    <a:pt x="34" y="82"/>
                  </a:lnTo>
                  <a:lnTo>
                    <a:pt x="37" y="89"/>
                  </a:lnTo>
                  <a:lnTo>
                    <a:pt x="42" y="95"/>
                  </a:lnTo>
                  <a:lnTo>
                    <a:pt x="42" y="95"/>
                  </a:lnTo>
                  <a:lnTo>
                    <a:pt x="46" y="100"/>
                  </a:lnTo>
                  <a:lnTo>
                    <a:pt x="51" y="103"/>
                  </a:lnTo>
                  <a:lnTo>
                    <a:pt x="51" y="103"/>
                  </a:lnTo>
                  <a:lnTo>
                    <a:pt x="56" y="104"/>
                  </a:lnTo>
                  <a:lnTo>
                    <a:pt x="64" y="105"/>
                  </a:lnTo>
                  <a:lnTo>
                    <a:pt x="64" y="105"/>
                  </a:lnTo>
                  <a:lnTo>
                    <a:pt x="70" y="104"/>
                  </a:lnTo>
                  <a:lnTo>
                    <a:pt x="76" y="103"/>
                  </a:lnTo>
                  <a:lnTo>
                    <a:pt x="76" y="103"/>
                  </a:lnTo>
                  <a:lnTo>
                    <a:pt x="82" y="100"/>
                  </a:lnTo>
                  <a:lnTo>
                    <a:pt x="86" y="95"/>
                  </a:lnTo>
                  <a:lnTo>
                    <a:pt x="86" y="95"/>
                  </a:lnTo>
                  <a:lnTo>
                    <a:pt x="89" y="89"/>
                  </a:lnTo>
                  <a:lnTo>
                    <a:pt x="92" y="82"/>
                  </a:lnTo>
                  <a:lnTo>
                    <a:pt x="92" y="82"/>
                  </a:lnTo>
                  <a:lnTo>
                    <a:pt x="94" y="74"/>
                  </a:lnTo>
                  <a:lnTo>
                    <a:pt x="94" y="65"/>
                  </a:lnTo>
                  <a:lnTo>
                    <a:pt x="94"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1" name="Freeform 15"/>
            <p:cNvSpPr>
              <a:spLocks/>
            </p:cNvSpPr>
            <p:nvPr userDrawn="1"/>
          </p:nvSpPr>
          <p:spPr bwMode="auto">
            <a:xfrm>
              <a:off x="3517900" y="802082"/>
              <a:ext cx="58738" cy="66675"/>
            </a:xfrm>
            <a:custGeom>
              <a:avLst/>
              <a:gdLst>
                <a:gd name="T0" fmla="*/ 56 w 111"/>
                <a:gd name="T1" fmla="*/ 128 h 128"/>
                <a:gd name="T2" fmla="*/ 56 w 111"/>
                <a:gd name="T3" fmla="*/ 128 h 128"/>
                <a:gd name="T4" fmla="*/ 39 w 111"/>
                <a:gd name="T5" fmla="*/ 126 h 128"/>
                <a:gd name="T6" fmla="*/ 31 w 111"/>
                <a:gd name="T7" fmla="*/ 123 h 128"/>
                <a:gd name="T8" fmla="*/ 25 w 111"/>
                <a:gd name="T9" fmla="*/ 120 h 128"/>
                <a:gd name="T10" fmla="*/ 25 w 111"/>
                <a:gd name="T11" fmla="*/ 120 h 128"/>
                <a:gd name="T12" fmla="*/ 14 w 111"/>
                <a:gd name="T13" fmla="*/ 113 h 128"/>
                <a:gd name="T14" fmla="*/ 9 w 111"/>
                <a:gd name="T15" fmla="*/ 108 h 128"/>
                <a:gd name="T16" fmla="*/ 6 w 111"/>
                <a:gd name="T17" fmla="*/ 104 h 128"/>
                <a:gd name="T18" fmla="*/ 6 w 111"/>
                <a:gd name="T19" fmla="*/ 104 h 128"/>
                <a:gd name="T20" fmla="*/ 3 w 111"/>
                <a:gd name="T21" fmla="*/ 98 h 128"/>
                <a:gd name="T22" fmla="*/ 2 w 111"/>
                <a:gd name="T23" fmla="*/ 91 h 128"/>
                <a:gd name="T24" fmla="*/ 2 w 111"/>
                <a:gd name="T25" fmla="*/ 91 h 128"/>
                <a:gd name="T26" fmla="*/ 0 w 111"/>
                <a:gd name="T27" fmla="*/ 76 h 128"/>
                <a:gd name="T28" fmla="*/ 0 w 111"/>
                <a:gd name="T29" fmla="*/ 0 h 128"/>
                <a:gd name="T30" fmla="*/ 30 w 111"/>
                <a:gd name="T31" fmla="*/ 0 h 128"/>
                <a:gd name="T32" fmla="*/ 30 w 111"/>
                <a:gd name="T33" fmla="*/ 73 h 128"/>
                <a:gd name="T34" fmla="*/ 30 w 111"/>
                <a:gd name="T35" fmla="*/ 73 h 128"/>
                <a:gd name="T36" fmla="*/ 31 w 111"/>
                <a:gd name="T37" fmla="*/ 83 h 128"/>
                <a:gd name="T38" fmla="*/ 31 w 111"/>
                <a:gd name="T39" fmla="*/ 83 h 128"/>
                <a:gd name="T40" fmla="*/ 34 w 111"/>
                <a:gd name="T41" fmla="*/ 91 h 128"/>
                <a:gd name="T42" fmla="*/ 34 w 111"/>
                <a:gd name="T43" fmla="*/ 91 h 128"/>
                <a:gd name="T44" fmla="*/ 37 w 111"/>
                <a:gd name="T45" fmla="*/ 97 h 128"/>
                <a:gd name="T46" fmla="*/ 43 w 111"/>
                <a:gd name="T47" fmla="*/ 100 h 128"/>
                <a:gd name="T48" fmla="*/ 43 w 111"/>
                <a:gd name="T49" fmla="*/ 100 h 128"/>
                <a:gd name="T50" fmla="*/ 49 w 111"/>
                <a:gd name="T51" fmla="*/ 101 h 128"/>
                <a:gd name="T52" fmla="*/ 56 w 111"/>
                <a:gd name="T53" fmla="*/ 102 h 128"/>
                <a:gd name="T54" fmla="*/ 56 w 111"/>
                <a:gd name="T55" fmla="*/ 102 h 128"/>
                <a:gd name="T56" fmla="*/ 64 w 111"/>
                <a:gd name="T57" fmla="*/ 101 h 128"/>
                <a:gd name="T58" fmla="*/ 70 w 111"/>
                <a:gd name="T59" fmla="*/ 100 h 128"/>
                <a:gd name="T60" fmla="*/ 70 w 111"/>
                <a:gd name="T61" fmla="*/ 100 h 128"/>
                <a:gd name="T62" fmla="*/ 76 w 111"/>
                <a:gd name="T63" fmla="*/ 95 h 128"/>
                <a:gd name="T64" fmla="*/ 79 w 111"/>
                <a:gd name="T65" fmla="*/ 89 h 128"/>
                <a:gd name="T66" fmla="*/ 79 w 111"/>
                <a:gd name="T67" fmla="*/ 89 h 128"/>
                <a:gd name="T68" fmla="*/ 80 w 111"/>
                <a:gd name="T69" fmla="*/ 83 h 128"/>
                <a:gd name="T70" fmla="*/ 82 w 111"/>
                <a:gd name="T71" fmla="*/ 73 h 128"/>
                <a:gd name="T72" fmla="*/ 82 w 111"/>
                <a:gd name="T73" fmla="*/ 0 h 128"/>
                <a:gd name="T74" fmla="*/ 111 w 111"/>
                <a:gd name="T75" fmla="*/ 0 h 128"/>
                <a:gd name="T76" fmla="*/ 111 w 111"/>
                <a:gd name="T77" fmla="*/ 76 h 128"/>
                <a:gd name="T78" fmla="*/ 111 w 111"/>
                <a:gd name="T79" fmla="*/ 76 h 128"/>
                <a:gd name="T80" fmla="*/ 111 w 111"/>
                <a:gd name="T81" fmla="*/ 89 h 128"/>
                <a:gd name="T82" fmla="*/ 107 w 111"/>
                <a:gd name="T83" fmla="*/ 101 h 128"/>
                <a:gd name="T84" fmla="*/ 107 w 111"/>
                <a:gd name="T85" fmla="*/ 101 h 128"/>
                <a:gd name="T86" fmla="*/ 104 w 111"/>
                <a:gd name="T87" fmla="*/ 107 h 128"/>
                <a:gd name="T88" fmla="*/ 99 w 111"/>
                <a:gd name="T89" fmla="*/ 111 h 128"/>
                <a:gd name="T90" fmla="*/ 99 w 111"/>
                <a:gd name="T91" fmla="*/ 111 h 128"/>
                <a:gd name="T92" fmla="*/ 93 w 111"/>
                <a:gd name="T93" fmla="*/ 116 h 128"/>
                <a:gd name="T94" fmla="*/ 88 w 111"/>
                <a:gd name="T95" fmla="*/ 120 h 128"/>
                <a:gd name="T96" fmla="*/ 88 w 111"/>
                <a:gd name="T97" fmla="*/ 120 h 128"/>
                <a:gd name="T98" fmla="*/ 82 w 111"/>
                <a:gd name="T99" fmla="*/ 123 h 128"/>
                <a:gd name="T100" fmla="*/ 74 w 111"/>
                <a:gd name="T101" fmla="*/ 125 h 128"/>
                <a:gd name="T102" fmla="*/ 74 w 111"/>
                <a:gd name="T103" fmla="*/ 125 h 128"/>
                <a:gd name="T104" fmla="*/ 65 w 111"/>
                <a:gd name="T105" fmla="*/ 126 h 128"/>
                <a:gd name="T106" fmla="*/ 56 w 111"/>
                <a:gd name="T107" fmla="*/ 128 h 128"/>
                <a:gd name="T108" fmla="*/ 56 w 111"/>
                <a:gd name="T10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28">
                  <a:moveTo>
                    <a:pt x="56" y="128"/>
                  </a:moveTo>
                  <a:lnTo>
                    <a:pt x="56" y="128"/>
                  </a:lnTo>
                  <a:lnTo>
                    <a:pt x="39" y="126"/>
                  </a:lnTo>
                  <a:lnTo>
                    <a:pt x="31" y="123"/>
                  </a:lnTo>
                  <a:lnTo>
                    <a:pt x="25" y="120"/>
                  </a:lnTo>
                  <a:lnTo>
                    <a:pt x="25" y="120"/>
                  </a:lnTo>
                  <a:lnTo>
                    <a:pt x="14" y="113"/>
                  </a:lnTo>
                  <a:lnTo>
                    <a:pt x="9" y="108"/>
                  </a:lnTo>
                  <a:lnTo>
                    <a:pt x="6" y="104"/>
                  </a:lnTo>
                  <a:lnTo>
                    <a:pt x="6" y="104"/>
                  </a:lnTo>
                  <a:lnTo>
                    <a:pt x="3" y="98"/>
                  </a:lnTo>
                  <a:lnTo>
                    <a:pt x="2" y="91"/>
                  </a:lnTo>
                  <a:lnTo>
                    <a:pt x="2" y="91"/>
                  </a:lnTo>
                  <a:lnTo>
                    <a:pt x="0" y="76"/>
                  </a:lnTo>
                  <a:lnTo>
                    <a:pt x="0" y="0"/>
                  </a:lnTo>
                  <a:lnTo>
                    <a:pt x="30" y="0"/>
                  </a:lnTo>
                  <a:lnTo>
                    <a:pt x="30" y="73"/>
                  </a:lnTo>
                  <a:lnTo>
                    <a:pt x="30" y="73"/>
                  </a:lnTo>
                  <a:lnTo>
                    <a:pt x="31" y="83"/>
                  </a:lnTo>
                  <a:lnTo>
                    <a:pt x="31" y="83"/>
                  </a:lnTo>
                  <a:lnTo>
                    <a:pt x="34" y="91"/>
                  </a:lnTo>
                  <a:lnTo>
                    <a:pt x="34" y="91"/>
                  </a:lnTo>
                  <a:lnTo>
                    <a:pt x="37" y="97"/>
                  </a:lnTo>
                  <a:lnTo>
                    <a:pt x="43" y="100"/>
                  </a:lnTo>
                  <a:lnTo>
                    <a:pt x="43" y="100"/>
                  </a:lnTo>
                  <a:lnTo>
                    <a:pt x="49" y="101"/>
                  </a:lnTo>
                  <a:lnTo>
                    <a:pt x="56" y="102"/>
                  </a:lnTo>
                  <a:lnTo>
                    <a:pt x="56" y="102"/>
                  </a:lnTo>
                  <a:lnTo>
                    <a:pt x="64" y="101"/>
                  </a:lnTo>
                  <a:lnTo>
                    <a:pt x="70" y="100"/>
                  </a:lnTo>
                  <a:lnTo>
                    <a:pt x="70" y="100"/>
                  </a:lnTo>
                  <a:lnTo>
                    <a:pt x="76" y="95"/>
                  </a:lnTo>
                  <a:lnTo>
                    <a:pt x="79" y="89"/>
                  </a:lnTo>
                  <a:lnTo>
                    <a:pt x="79" y="89"/>
                  </a:lnTo>
                  <a:lnTo>
                    <a:pt x="80" y="83"/>
                  </a:lnTo>
                  <a:lnTo>
                    <a:pt x="82" y="73"/>
                  </a:lnTo>
                  <a:lnTo>
                    <a:pt x="82" y="0"/>
                  </a:lnTo>
                  <a:lnTo>
                    <a:pt x="111" y="0"/>
                  </a:lnTo>
                  <a:lnTo>
                    <a:pt x="111" y="76"/>
                  </a:lnTo>
                  <a:lnTo>
                    <a:pt x="111" y="76"/>
                  </a:lnTo>
                  <a:lnTo>
                    <a:pt x="111" y="89"/>
                  </a:lnTo>
                  <a:lnTo>
                    <a:pt x="107" y="101"/>
                  </a:lnTo>
                  <a:lnTo>
                    <a:pt x="107" y="101"/>
                  </a:lnTo>
                  <a:lnTo>
                    <a:pt x="104" y="107"/>
                  </a:lnTo>
                  <a:lnTo>
                    <a:pt x="99" y="111"/>
                  </a:lnTo>
                  <a:lnTo>
                    <a:pt x="99" y="111"/>
                  </a:lnTo>
                  <a:lnTo>
                    <a:pt x="93" y="116"/>
                  </a:lnTo>
                  <a:lnTo>
                    <a:pt x="88" y="120"/>
                  </a:lnTo>
                  <a:lnTo>
                    <a:pt x="88" y="120"/>
                  </a:lnTo>
                  <a:lnTo>
                    <a:pt x="82" y="123"/>
                  </a:lnTo>
                  <a:lnTo>
                    <a:pt x="74" y="125"/>
                  </a:lnTo>
                  <a:lnTo>
                    <a:pt x="74" y="125"/>
                  </a:lnTo>
                  <a:lnTo>
                    <a:pt x="65" y="126"/>
                  </a:lnTo>
                  <a:lnTo>
                    <a:pt x="56" y="128"/>
                  </a:lnTo>
                  <a:lnTo>
                    <a:pt x="56" y="12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2" name="Freeform 16"/>
            <p:cNvSpPr>
              <a:spLocks/>
            </p:cNvSpPr>
            <p:nvPr userDrawn="1"/>
          </p:nvSpPr>
          <p:spPr bwMode="auto">
            <a:xfrm>
              <a:off x="3592512" y="800495"/>
              <a:ext cx="47625" cy="68263"/>
            </a:xfrm>
            <a:custGeom>
              <a:avLst/>
              <a:gdLst>
                <a:gd name="T0" fmla="*/ 61 w 90"/>
                <a:gd name="T1" fmla="*/ 91 h 131"/>
                <a:gd name="T2" fmla="*/ 58 w 90"/>
                <a:gd name="T3" fmla="*/ 85 h 131"/>
                <a:gd name="T4" fmla="*/ 52 w 90"/>
                <a:gd name="T5" fmla="*/ 80 h 131"/>
                <a:gd name="T6" fmla="*/ 44 w 90"/>
                <a:gd name="T7" fmla="*/ 77 h 131"/>
                <a:gd name="T8" fmla="*/ 34 w 90"/>
                <a:gd name="T9" fmla="*/ 74 h 131"/>
                <a:gd name="T10" fmla="*/ 21 w 90"/>
                <a:gd name="T11" fmla="*/ 70 h 131"/>
                <a:gd name="T12" fmla="*/ 15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9 w 90"/>
                <a:gd name="T25" fmla="*/ 15 h 131"/>
                <a:gd name="T26" fmla="*/ 13 w 90"/>
                <a:gd name="T27" fmla="*/ 9 h 131"/>
                <a:gd name="T28" fmla="*/ 28 w 90"/>
                <a:gd name="T29" fmla="*/ 2 h 131"/>
                <a:gd name="T30" fmla="*/ 37 w 90"/>
                <a:gd name="T31" fmla="*/ 0 h 131"/>
                <a:gd name="T32" fmla="*/ 46 w 90"/>
                <a:gd name="T33" fmla="*/ 0 h 131"/>
                <a:gd name="T34" fmla="*/ 68 w 90"/>
                <a:gd name="T35" fmla="*/ 2 h 131"/>
                <a:gd name="T36" fmla="*/ 86 w 90"/>
                <a:gd name="T37" fmla="*/ 6 h 131"/>
                <a:gd name="T38" fmla="*/ 86 w 90"/>
                <a:gd name="T39" fmla="*/ 31 h 131"/>
                <a:gd name="T40" fmla="*/ 77 w 90"/>
                <a:gd name="T41" fmla="*/ 28 h 131"/>
                <a:gd name="T42" fmla="*/ 66 w 90"/>
                <a:gd name="T43" fmla="*/ 27 h 131"/>
                <a:gd name="T44" fmla="*/ 58 w 90"/>
                <a:gd name="T45" fmla="*/ 25 h 131"/>
                <a:gd name="T46" fmla="*/ 49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6 w 90"/>
                <a:gd name="T63" fmla="*/ 51 h 131"/>
                <a:gd name="T64" fmla="*/ 55 w 90"/>
                <a:gd name="T65" fmla="*/ 54 h 131"/>
                <a:gd name="T66" fmla="*/ 68 w 90"/>
                <a:gd name="T67" fmla="*/ 57 h 131"/>
                <a:gd name="T68" fmla="*/ 78 w 90"/>
                <a:gd name="T69" fmla="*/ 62 h 131"/>
                <a:gd name="T70" fmla="*/ 83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5 w 90"/>
                <a:gd name="T91" fmla="*/ 128 h 131"/>
                <a:gd name="T92" fmla="*/ 0 w 90"/>
                <a:gd name="T93" fmla="*/ 123 h 131"/>
                <a:gd name="T94" fmla="*/ 0 w 90"/>
                <a:gd name="T95" fmla="*/ 100 h 131"/>
                <a:gd name="T96" fmla="*/ 18 w 90"/>
                <a:gd name="T97" fmla="*/ 104 h 131"/>
                <a:gd name="T98" fmla="*/ 34 w 90"/>
                <a:gd name="T99" fmla="*/ 105 h 131"/>
                <a:gd name="T100" fmla="*/ 44 w 90"/>
                <a:gd name="T101" fmla="*/ 104 h 131"/>
                <a:gd name="T102" fmla="*/ 53 w 90"/>
                <a:gd name="T103" fmla="*/ 103 h 131"/>
                <a:gd name="T104" fmla="*/ 59 w 90"/>
                <a:gd name="T105" fmla="*/ 98 h 131"/>
                <a:gd name="T106" fmla="*/ 61 w 90"/>
                <a:gd name="T107" fmla="*/ 95 h 131"/>
                <a:gd name="T108" fmla="*/ 61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1" y="91"/>
                  </a:moveTo>
                  <a:lnTo>
                    <a:pt x="61" y="91"/>
                  </a:lnTo>
                  <a:lnTo>
                    <a:pt x="61" y="88"/>
                  </a:lnTo>
                  <a:lnTo>
                    <a:pt x="58" y="85"/>
                  </a:lnTo>
                  <a:lnTo>
                    <a:pt x="58" y="85"/>
                  </a:lnTo>
                  <a:lnTo>
                    <a:pt x="52" y="80"/>
                  </a:lnTo>
                  <a:lnTo>
                    <a:pt x="52" y="80"/>
                  </a:lnTo>
                  <a:lnTo>
                    <a:pt x="44" y="77"/>
                  </a:lnTo>
                  <a:lnTo>
                    <a:pt x="44" y="77"/>
                  </a:lnTo>
                  <a:lnTo>
                    <a:pt x="34" y="74"/>
                  </a:lnTo>
                  <a:lnTo>
                    <a:pt x="34" y="74"/>
                  </a:lnTo>
                  <a:lnTo>
                    <a:pt x="21" y="70"/>
                  </a:lnTo>
                  <a:lnTo>
                    <a:pt x="21" y="70"/>
                  </a:lnTo>
                  <a:lnTo>
                    <a:pt x="15" y="67"/>
                  </a:lnTo>
                  <a:lnTo>
                    <a:pt x="10" y="64"/>
                  </a:lnTo>
                  <a:lnTo>
                    <a:pt x="10" y="64"/>
                  </a:lnTo>
                  <a:lnTo>
                    <a:pt x="6" y="60"/>
                  </a:lnTo>
                  <a:lnTo>
                    <a:pt x="3" y="55"/>
                  </a:lnTo>
                  <a:lnTo>
                    <a:pt x="3" y="55"/>
                  </a:lnTo>
                  <a:lnTo>
                    <a:pt x="1" y="48"/>
                  </a:lnTo>
                  <a:lnTo>
                    <a:pt x="0" y="40"/>
                  </a:lnTo>
                  <a:lnTo>
                    <a:pt x="0" y="40"/>
                  </a:lnTo>
                  <a:lnTo>
                    <a:pt x="1" y="30"/>
                  </a:lnTo>
                  <a:lnTo>
                    <a:pt x="4" y="22"/>
                  </a:lnTo>
                  <a:lnTo>
                    <a:pt x="4" y="22"/>
                  </a:lnTo>
                  <a:lnTo>
                    <a:pt x="9" y="15"/>
                  </a:lnTo>
                  <a:lnTo>
                    <a:pt x="13" y="9"/>
                  </a:lnTo>
                  <a:lnTo>
                    <a:pt x="13" y="9"/>
                  </a:lnTo>
                  <a:lnTo>
                    <a:pt x="21" y="5"/>
                  </a:lnTo>
                  <a:lnTo>
                    <a:pt x="28" y="2"/>
                  </a:lnTo>
                  <a:lnTo>
                    <a:pt x="28" y="2"/>
                  </a:lnTo>
                  <a:lnTo>
                    <a:pt x="37" y="0"/>
                  </a:lnTo>
                  <a:lnTo>
                    <a:pt x="46" y="0"/>
                  </a:lnTo>
                  <a:lnTo>
                    <a:pt x="46" y="0"/>
                  </a:lnTo>
                  <a:lnTo>
                    <a:pt x="58" y="0"/>
                  </a:lnTo>
                  <a:lnTo>
                    <a:pt x="68" y="2"/>
                  </a:lnTo>
                  <a:lnTo>
                    <a:pt x="68" y="2"/>
                  </a:lnTo>
                  <a:lnTo>
                    <a:pt x="86" y="6"/>
                  </a:lnTo>
                  <a:lnTo>
                    <a:pt x="86" y="31"/>
                  </a:lnTo>
                  <a:lnTo>
                    <a:pt x="86" y="31"/>
                  </a:lnTo>
                  <a:lnTo>
                    <a:pt x="77" y="28"/>
                  </a:lnTo>
                  <a:lnTo>
                    <a:pt x="77" y="28"/>
                  </a:lnTo>
                  <a:lnTo>
                    <a:pt x="66" y="27"/>
                  </a:lnTo>
                  <a:lnTo>
                    <a:pt x="66" y="27"/>
                  </a:lnTo>
                  <a:lnTo>
                    <a:pt x="58" y="25"/>
                  </a:lnTo>
                  <a:lnTo>
                    <a:pt x="58" y="25"/>
                  </a:lnTo>
                  <a:lnTo>
                    <a:pt x="49" y="24"/>
                  </a:lnTo>
                  <a:lnTo>
                    <a:pt x="49"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6" y="51"/>
                  </a:lnTo>
                  <a:lnTo>
                    <a:pt x="46" y="51"/>
                  </a:lnTo>
                  <a:lnTo>
                    <a:pt x="55" y="54"/>
                  </a:lnTo>
                  <a:lnTo>
                    <a:pt x="55" y="54"/>
                  </a:lnTo>
                  <a:lnTo>
                    <a:pt x="68" y="57"/>
                  </a:lnTo>
                  <a:lnTo>
                    <a:pt x="68" y="57"/>
                  </a:lnTo>
                  <a:lnTo>
                    <a:pt x="74" y="60"/>
                  </a:lnTo>
                  <a:lnTo>
                    <a:pt x="78" y="62"/>
                  </a:lnTo>
                  <a:lnTo>
                    <a:pt x="78" y="62"/>
                  </a:lnTo>
                  <a:lnTo>
                    <a:pt x="83"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7" y="129"/>
                  </a:lnTo>
                  <a:lnTo>
                    <a:pt x="37" y="131"/>
                  </a:lnTo>
                  <a:lnTo>
                    <a:pt x="37" y="131"/>
                  </a:lnTo>
                  <a:lnTo>
                    <a:pt x="25" y="129"/>
                  </a:lnTo>
                  <a:lnTo>
                    <a:pt x="15" y="128"/>
                  </a:lnTo>
                  <a:lnTo>
                    <a:pt x="15" y="128"/>
                  </a:lnTo>
                  <a:lnTo>
                    <a:pt x="7" y="126"/>
                  </a:lnTo>
                  <a:lnTo>
                    <a:pt x="0" y="123"/>
                  </a:lnTo>
                  <a:lnTo>
                    <a:pt x="0" y="100"/>
                  </a:lnTo>
                  <a:lnTo>
                    <a:pt x="0" y="100"/>
                  </a:lnTo>
                  <a:lnTo>
                    <a:pt x="9" y="103"/>
                  </a:lnTo>
                  <a:lnTo>
                    <a:pt x="18" y="104"/>
                  </a:lnTo>
                  <a:lnTo>
                    <a:pt x="18" y="104"/>
                  </a:lnTo>
                  <a:lnTo>
                    <a:pt x="34" y="105"/>
                  </a:lnTo>
                  <a:lnTo>
                    <a:pt x="34" y="105"/>
                  </a:lnTo>
                  <a:lnTo>
                    <a:pt x="44" y="104"/>
                  </a:lnTo>
                  <a:lnTo>
                    <a:pt x="44" y="104"/>
                  </a:lnTo>
                  <a:lnTo>
                    <a:pt x="53" y="103"/>
                  </a:lnTo>
                  <a:lnTo>
                    <a:pt x="53" y="103"/>
                  </a:lnTo>
                  <a:lnTo>
                    <a:pt x="59" y="98"/>
                  </a:lnTo>
                  <a:lnTo>
                    <a:pt x="59" y="98"/>
                  </a:lnTo>
                  <a:lnTo>
                    <a:pt x="61" y="95"/>
                  </a:lnTo>
                  <a:lnTo>
                    <a:pt x="61" y="91"/>
                  </a:lnTo>
                  <a:lnTo>
                    <a:pt x="61"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3" name="Rectangle 17"/>
            <p:cNvSpPr>
              <a:spLocks noChangeArrowheads="1"/>
            </p:cNvSpPr>
            <p:nvPr userDrawn="1"/>
          </p:nvSpPr>
          <p:spPr bwMode="auto">
            <a:xfrm>
              <a:off x="3656012" y="825895"/>
              <a:ext cx="30163" cy="14288"/>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4" name="Freeform 18"/>
            <p:cNvSpPr>
              <a:spLocks noEditPoints="1"/>
            </p:cNvSpPr>
            <p:nvPr userDrawn="1"/>
          </p:nvSpPr>
          <p:spPr bwMode="auto">
            <a:xfrm>
              <a:off x="3714750" y="768745"/>
              <a:ext cx="36513" cy="131763"/>
            </a:xfrm>
            <a:custGeom>
              <a:avLst/>
              <a:gdLst>
                <a:gd name="T0" fmla="*/ 71 w 71"/>
                <a:gd name="T1" fmla="*/ 202 h 249"/>
                <a:gd name="T2" fmla="*/ 71 w 71"/>
                <a:gd name="T3" fmla="*/ 202 h 249"/>
                <a:gd name="T4" fmla="*/ 70 w 71"/>
                <a:gd name="T5" fmla="*/ 218 h 249"/>
                <a:gd name="T6" fmla="*/ 68 w 71"/>
                <a:gd name="T7" fmla="*/ 224 h 249"/>
                <a:gd name="T8" fmla="*/ 66 w 71"/>
                <a:gd name="T9" fmla="*/ 230 h 249"/>
                <a:gd name="T10" fmla="*/ 66 w 71"/>
                <a:gd name="T11" fmla="*/ 230 h 249"/>
                <a:gd name="T12" fmla="*/ 63 w 71"/>
                <a:gd name="T13" fmla="*/ 234 h 249"/>
                <a:gd name="T14" fmla="*/ 58 w 71"/>
                <a:gd name="T15" fmla="*/ 239 h 249"/>
                <a:gd name="T16" fmla="*/ 54 w 71"/>
                <a:gd name="T17" fmla="*/ 242 h 249"/>
                <a:gd name="T18" fmla="*/ 49 w 71"/>
                <a:gd name="T19" fmla="*/ 245 h 249"/>
                <a:gd name="T20" fmla="*/ 49 w 71"/>
                <a:gd name="T21" fmla="*/ 245 h 249"/>
                <a:gd name="T22" fmla="*/ 36 w 71"/>
                <a:gd name="T23" fmla="*/ 248 h 249"/>
                <a:gd name="T24" fmla="*/ 23 w 71"/>
                <a:gd name="T25" fmla="*/ 249 h 249"/>
                <a:gd name="T26" fmla="*/ 23 w 71"/>
                <a:gd name="T27" fmla="*/ 249 h 249"/>
                <a:gd name="T28" fmla="*/ 11 w 71"/>
                <a:gd name="T29" fmla="*/ 248 h 249"/>
                <a:gd name="T30" fmla="*/ 11 w 71"/>
                <a:gd name="T31" fmla="*/ 248 h 249"/>
                <a:gd name="T32" fmla="*/ 0 w 71"/>
                <a:gd name="T33" fmla="*/ 246 h 249"/>
                <a:gd name="T34" fmla="*/ 0 w 71"/>
                <a:gd name="T35" fmla="*/ 221 h 249"/>
                <a:gd name="T36" fmla="*/ 0 w 71"/>
                <a:gd name="T37" fmla="*/ 221 h 249"/>
                <a:gd name="T38" fmla="*/ 9 w 71"/>
                <a:gd name="T39" fmla="*/ 222 h 249"/>
                <a:gd name="T40" fmla="*/ 9 w 71"/>
                <a:gd name="T41" fmla="*/ 222 h 249"/>
                <a:gd name="T42" fmla="*/ 18 w 71"/>
                <a:gd name="T43" fmla="*/ 224 h 249"/>
                <a:gd name="T44" fmla="*/ 18 w 71"/>
                <a:gd name="T45" fmla="*/ 224 h 249"/>
                <a:gd name="T46" fmla="*/ 30 w 71"/>
                <a:gd name="T47" fmla="*/ 222 h 249"/>
                <a:gd name="T48" fmla="*/ 30 w 71"/>
                <a:gd name="T49" fmla="*/ 222 h 249"/>
                <a:gd name="T50" fmla="*/ 33 w 71"/>
                <a:gd name="T51" fmla="*/ 221 h 249"/>
                <a:gd name="T52" fmla="*/ 37 w 71"/>
                <a:gd name="T53" fmla="*/ 218 h 249"/>
                <a:gd name="T54" fmla="*/ 37 w 71"/>
                <a:gd name="T55" fmla="*/ 218 h 249"/>
                <a:gd name="T56" fmla="*/ 39 w 71"/>
                <a:gd name="T57" fmla="*/ 215 h 249"/>
                <a:gd name="T58" fmla="*/ 40 w 71"/>
                <a:gd name="T59" fmla="*/ 210 h 249"/>
                <a:gd name="T60" fmla="*/ 40 w 71"/>
                <a:gd name="T61" fmla="*/ 210 h 249"/>
                <a:gd name="T62" fmla="*/ 40 w 71"/>
                <a:gd name="T63" fmla="*/ 200 h 249"/>
                <a:gd name="T64" fmla="*/ 40 w 71"/>
                <a:gd name="T65" fmla="*/ 62 h 249"/>
                <a:gd name="T66" fmla="*/ 71 w 71"/>
                <a:gd name="T67" fmla="*/ 62 h 249"/>
                <a:gd name="T68" fmla="*/ 71 w 71"/>
                <a:gd name="T69" fmla="*/ 202 h 249"/>
                <a:gd name="T70" fmla="*/ 40 w 71"/>
                <a:gd name="T71" fmla="*/ 0 h 249"/>
                <a:gd name="T72" fmla="*/ 71 w 71"/>
                <a:gd name="T73" fmla="*/ 0 h 249"/>
                <a:gd name="T74" fmla="*/ 71 w 71"/>
                <a:gd name="T75" fmla="*/ 34 h 249"/>
                <a:gd name="T76" fmla="*/ 40 w 71"/>
                <a:gd name="T77" fmla="*/ 34 h 249"/>
                <a:gd name="T78" fmla="*/ 40 w 71"/>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249">
                  <a:moveTo>
                    <a:pt x="71" y="202"/>
                  </a:moveTo>
                  <a:lnTo>
                    <a:pt x="71" y="202"/>
                  </a:lnTo>
                  <a:lnTo>
                    <a:pt x="70" y="218"/>
                  </a:lnTo>
                  <a:lnTo>
                    <a:pt x="68" y="224"/>
                  </a:lnTo>
                  <a:lnTo>
                    <a:pt x="66" y="230"/>
                  </a:lnTo>
                  <a:lnTo>
                    <a:pt x="66" y="230"/>
                  </a:lnTo>
                  <a:lnTo>
                    <a:pt x="63" y="234"/>
                  </a:lnTo>
                  <a:lnTo>
                    <a:pt x="58" y="239"/>
                  </a:lnTo>
                  <a:lnTo>
                    <a:pt x="54" y="242"/>
                  </a:lnTo>
                  <a:lnTo>
                    <a:pt x="49" y="245"/>
                  </a:lnTo>
                  <a:lnTo>
                    <a:pt x="49" y="245"/>
                  </a:lnTo>
                  <a:lnTo>
                    <a:pt x="36" y="248"/>
                  </a:lnTo>
                  <a:lnTo>
                    <a:pt x="23" y="249"/>
                  </a:lnTo>
                  <a:lnTo>
                    <a:pt x="23" y="249"/>
                  </a:lnTo>
                  <a:lnTo>
                    <a:pt x="11" y="248"/>
                  </a:lnTo>
                  <a:lnTo>
                    <a:pt x="11" y="248"/>
                  </a:lnTo>
                  <a:lnTo>
                    <a:pt x="0" y="246"/>
                  </a:lnTo>
                  <a:lnTo>
                    <a:pt x="0" y="221"/>
                  </a:lnTo>
                  <a:lnTo>
                    <a:pt x="0" y="221"/>
                  </a:lnTo>
                  <a:lnTo>
                    <a:pt x="9" y="222"/>
                  </a:lnTo>
                  <a:lnTo>
                    <a:pt x="9" y="222"/>
                  </a:lnTo>
                  <a:lnTo>
                    <a:pt x="18" y="224"/>
                  </a:lnTo>
                  <a:lnTo>
                    <a:pt x="18" y="224"/>
                  </a:lnTo>
                  <a:lnTo>
                    <a:pt x="30" y="222"/>
                  </a:lnTo>
                  <a:lnTo>
                    <a:pt x="30" y="222"/>
                  </a:lnTo>
                  <a:lnTo>
                    <a:pt x="33" y="221"/>
                  </a:lnTo>
                  <a:lnTo>
                    <a:pt x="37" y="218"/>
                  </a:lnTo>
                  <a:lnTo>
                    <a:pt x="37" y="218"/>
                  </a:lnTo>
                  <a:lnTo>
                    <a:pt x="39" y="215"/>
                  </a:lnTo>
                  <a:lnTo>
                    <a:pt x="40" y="210"/>
                  </a:lnTo>
                  <a:lnTo>
                    <a:pt x="40" y="210"/>
                  </a:lnTo>
                  <a:lnTo>
                    <a:pt x="40" y="200"/>
                  </a:lnTo>
                  <a:lnTo>
                    <a:pt x="40" y="62"/>
                  </a:lnTo>
                  <a:lnTo>
                    <a:pt x="71" y="62"/>
                  </a:lnTo>
                  <a:lnTo>
                    <a:pt x="71" y="202"/>
                  </a:lnTo>
                  <a:close/>
                  <a:moveTo>
                    <a:pt x="40" y="0"/>
                  </a:moveTo>
                  <a:lnTo>
                    <a:pt x="71" y="0"/>
                  </a:lnTo>
                  <a:lnTo>
                    <a:pt x="71" y="34"/>
                  </a:lnTo>
                  <a:lnTo>
                    <a:pt x="40" y="34"/>
                  </a:lnTo>
                  <a:lnTo>
                    <a:pt x="4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5" name="Freeform 19"/>
            <p:cNvSpPr>
              <a:spLocks noEditPoints="1"/>
            </p:cNvSpPr>
            <p:nvPr userDrawn="1"/>
          </p:nvSpPr>
          <p:spPr bwMode="auto">
            <a:xfrm>
              <a:off x="3768725" y="800495"/>
              <a:ext cx="55563" cy="68263"/>
            </a:xfrm>
            <a:custGeom>
              <a:avLst/>
              <a:gdLst>
                <a:gd name="T0" fmla="*/ 78 w 106"/>
                <a:gd name="T1" fmla="*/ 114 h 131"/>
                <a:gd name="T2" fmla="*/ 71 w 106"/>
                <a:gd name="T3" fmla="*/ 119 h 131"/>
                <a:gd name="T4" fmla="*/ 63 w 106"/>
                <a:gd name="T5" fmla="*/ 125 h 131"/>
                <a:gd name="T6" fmla="*/ 53 w 106"/>
                <a:gd name="T7" fmla="*/ 129 h 131"/>
                <a:gd name="T8" fmla="*/ 41 w 106"/>
                <a:gd name="T9" fmla="*/ 131 h 131"/>
                <a:gd name="T10" fmla="*/ 32 w 106"/>
                <a:gd name="T11" fmla="*/ 129 h 131"/>
                <a:gd name="T12" fmla="*/ 25 w 106"/>
                <a:gd name="T13" fmla="*/ 128 h 131"/>
                <a:gd name="T14" fmla="*/ 11 w 106"/>
                <a:gd name="T15" fmla="*/ 119 h 131"/>
                <a:gd name="T16" fmla="*/ 5 w 106"/>
                <a:gd name="T17" fmla="*/ 114 h 131"/>
                <a:gd name="T18" fmla="*/ 2 w 106"/>
                <a:gd name="T19" fmla="*/ 107 h 131"/>
                <a:gd name="T20" fmla="*/ 0 w 106"/>
                <a:gd name="T21" fmla="*/ 91 h 131"/>
                <a:gd name="T22" fmla="*/ 0 w 106"/>
                <a:gd name="T23" fmla="*/ 80 h 131"/>
                <a:gd name="T24" fmla="*/ 2 w 106"/>
                <a:gd name="T25" fmla="*/ 73 h 131"/>
                <a:gd name="T26" fmla="*/ 13 w 106"/>
                <a:gd name="T27" fmla="*/ 60 h 131"/>
                <a:gd name="T28" fmla="*/ 20 w 106"/>
                <a:gd name="T29" fmla="*/ 54 h 131"/>
                <a:gd name="T30" fmla="*/ 29 w 106"/>
                <a:gd name="T31" fmla="*/ 51 h 131"/>
                <a:gd name="T32" fmla="*/ 48 w 106"/>
                <a:gd name="T33" fmla="*/ 48 h 131"/>
                <a:gd name="T34" fmla="*/ 63 w 106"/>
                <a:gd name="T35" fmla="*/ 49 h 131"/>
                <a:gd name="T36" fmla="*/ 75 w 106"/>
                <a:gd name="T37" fmla="*/ 51 h 131"/>
                <a:gd name="T38" fmla="*/ 75 w 106"/>
                <a:gd name="T39" fmla="*/ 46 h 131"/>
                <a:gd name="T40" fmla="*/ 74 w 106"/>
                <a:gd name="T41" fmla="*/ 37 h 131"/>
                <a:gd name="T42" fmla="*/ 69 w 106"/>
                <a:gd name="T43" fmla="*/ 31 h 131"/>
                <a:gd name="T44" fmla="*/ 65 w 106"/>
                <a:gd name="T45" fmla="*/ 28 h 131"/>
                <a:gd name="T46" fmla="*/ 60 w 106"/>
                <a:gd name="T47" fmla="*/ 25 h 131"/>
                <a:gd name="T48" fmla="*/ 48 w 106"/>
                <a:gd name="T49" fmla="*/ 24 h 131"/>
                <a:gd name="T50" fmla="*/ 38 w 106"/>
                <a:gd name="T51" fmla="*/ 24 h 131"/>
                <a:gd name="T52" fmla="*/ 29 w 106"/>
                <a:gd name="T53" fmla="*/ 25 h 131"/>
                <a:gd name="T54" fmla="*/ 10 w 106"/>
                <a:gd name="T55" fmla="*/ 8 h 131"/>
                <a:gd name="T56" fmla="*/ 19 w 106"/>
                <a:gd name="T57" fmla="*/ 5 h 131"/>
                <a:gd name="T58" fmla="*/ 29 w 106"/>
                <a:gd name="T59" fmla="*/ 2 h 131"/>
                <a:gd name="T60" fmla="*/ 51 w 106"/>
                <a:gd name="T61" fmla="*/ 0 h 131"/>
                <a:gd name="T62" fmla="*/ 65 w 106"/>
                <a:gd name="T63" fmla="*/ 0 h 131"/>
                <a:gd name="T64" fmla="*/ 75 w 106"/>
                <a:gd name="T65" fmla="*/ 3 h 131"/>
                <a:gd name="T66" fmla="*/ 91 w 106"/>
                <a:gd name="T67" fmla="*/ 12 h 131"/>
                <a:gd name="T68" fmla="*/ 99 w 106"/>
                <a:gd name="T69" fmla="*/ 18 h 131"/>
                <a:gd name="T70" fmla="*/ 102 w 106"/>
                <a:gd name="T71" fmla="*/ 25 h 131"/>
                <a:gd name="T72" fmla="*/ 106 w 106"/>
                <a:gd name="T73" fmla="*/ 43 h 131"/>
                <a:gd name="T74" fmla="*/ 106 w 106"/>
                <a:gd name="T75" fmla="*/ 91 h 131"/>
                <a:gd name="T76" fmla="*/ 106 w 106"/>
                <a:gd name="T77" fmla="*/ 111 h 131"/>
                <a:gd name="T78" fmla="*/ 79 w 106"/>
                <a:gd name="T79" fmla="*/ 126 h 131"/>
                <a:gd name="T80" fmla="*/ 75 w 106"/>
                <a:gd name="T81" fmla="*/ 74 h 131"/>
                <a:gd name="T82" fmla="*/ 65 w 106"/>
                <a:gd name="T83" fmla="*/ 73 h 131"/>
                <a:gd name="T84" fmla="*/ 54 w 106"/>
                <a:gd name="T85" fmla="*/ 71 h 131"/>
                <a:gd name="T86" fmla="*/ 44 w 106"/>
                <a:gd name="T87" fmla="*/ 73 h 131"/>
                <a:gd name="T88" fmla="*/ 37 w 106"/>
                <a:gd name="T89" fmla="*/ 76 h 131"/>
                <a:gd name="T90" fmla="*/ 32 w 106"/>
                <a:gd name="T91" fmla="*/ 82 h 131"/>
                <a:gd name="T92" fmla="*/ 31 w 106"/>
                <a:gd name="T93" fmla="*/ 89 h 131"/>
                <a:gd name="T94" fmla="*/ 32 w 106"/>
                <a:gd name="T95" fmla="*/ 97 h 131"/>
                <a:gd name="T96" fmla="*/ 35 w 106"/>
                <a:gd name="T97" fmla="*/ 103 h 131"/>
                <a:gd name="T98" fmla="*/ 41 w 106"/>
                <a:gd name="T99" fmla="*/ 105 h 131"/>
                <a:gd name="T100" fmla="*/ 48 w 106"/>
                <a:gd name="T101" fmla="*/ 105 h 131"/>
                <a:gd name="T102" fmla="*/ 57 w 106"/>
                <a:gd name="T103" fmla="*/ 104 h 131"/>
                <a:gd name="T104" fmla="*/ 65 w 106"/>
                <a:gd name="T105" fmla="*/ 101 h 131"/>
                <a:gd name="T106" fmla="*/ 71 w 106"/>
                <a:gd name="T107" fmla="*/ 98 h 131"/>
                <a:gd name="T108" fmla="*/ 75 w 106"/>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31">
                  <a:moveTo>
                    <a:pt x="78" y="114"/>
                  </a:moveTo>
                  <a:lnTo>
                    <a:pt x="78" y="114"/>
                  </a:lnTo>
                  <a:lnTo>
                    <a:pt x="78" y="114"/>
                  </a:lnTo>
                  <a:lnTo>
                    <a:pt x="71" y="119"/>
                  </a:lnTo>
                  <a:lnTo>
                    <a:pt x="71" y="119"/>
                  </a:lnTo>
                  <a:lnTo>
                    <a:pt x="63" y="125"/>
                  </a:lnTo>
                  <a:lnTo>
                    <a:pt x="63" y="125"/>
                  </a:lnTo>
                  <a:lnTo>
                    <a:pt x="53" y="129"/>
                  </a:lnTo>
                  <a:lnTo>
                    <a:pt x="53" y="129"/>
                  </a:lnTo>
                  <a:lnTo>
                    <a:pt x="41" y="131"/>
                  </a:lnTo>
                  <a:lnTo>
                    <a:pt x="41" y="131"/>
                  </a:lnTo>
                  <a:lnTo>
                    <a:pt x="32" y="129"/>
                  </a:lnTo>
                  <a:lnTo>
                    <a:pt x="25" y="128"/>
                  </a:lnTo>
                  <a:lnTo>
                    <a:pt x="25" y="128"/>
                  </a:lnTo>
                  <a:lnTo>
                    <a:pt x="17" y="125"/>
                  </a:lnTo>
                  <a:lnTo>
                    <a:pt x="11" y="119"/>
                  </a:lnTo>
                  <a:lnTo>
                    <a:pt x="11" y="119"/>
                  </a:lnTo>
                  <a:lnTo>
                    <a:pt x="5" y="114"/>
                  </a:lnTo>
                  <a:lnTo>
                    <a:pt x="2" y="107"/>
                  </a:lnTo>
                  <a:lnTo>
                    <a:pt x="2" y="107"/>
                  </a:lnTo>
                  <a:lnTo>
                    <a:pt x="0" y="100"/>
                  </a:lnTo>
                  <a:lnTo>
                    <a:pt x="0" y="91"/>
                  </a:lnTo>
                  <a:lnTo>
                    <a:pt x="0" y="91"/>
                  </a:lnTo>
                  <a:lnTo>
                    <a:pt x="0" y="80"/>
                  </a:lnTo>
                  <a:lnTo>
                    <a:pt x="2" y="73"/>
                  </a:lnTo>
                  <a:lnTo>
                    <a:pt x="2" y="73"/>
                  </a:lnTo>
                  <a:lnTo>
                    <a:pt x="7" y="65"/>
                  </a:lnTo>
                  <a:lnTo>
                    <a:pt x="13" y="60"/>
                  </a:lnTo>
                  <a:lnTo>
                    <a:pt x="13" y="60"/>
                  </a:lnTo>
                  <a:lnTo>
                    <a:pt x="20" y="54"/>
                  </a:lnTo>
                  <a:lnTo>
                    <a:pt x="29" y="51"/>
                  </a:lnTo>
                  <a:lnTo>
                    <a:pt x="29" y="51"/>
                  </a:lnTo>
                  <a:lnTo>
                    <a:pt x="38" y="49"/>
                  </a:lnTo>
                  <a:lnTo>
                    <a:pt x="48" y="48"/>
                  </a:lnTo>
                  <a:lnTo>
                    <a:pt x="48" y="48"/>
                  </a:lnTo>
                  <a:lnTo>
                    <a:pt x="63" y="49"/>
                  </a:lnTo>
                  <a:lnTo>
                    <a:pt x="63" y="49"/>
                  </a:lnTo>
                  <a:lnTo>
                    <a:pt x="75" y="51"/>
                  </a:lnTo>
                  <a:lnTo>
                    <a:pt x="75" y="46"/>
                  </a:lnTo>
                  <a:lnTo>
                    <a:pt x="75" y="46"/>
                  </a:lnTo>
                  <a:lnTo>
                    <a:pt x="74" y="37"/>
                  </a:lnTo>
                  <a:lnTo>
                    <a:pt x="74" y="37"/>
                  </a:lnTo>
                  <a:lnTo>
                    <a:pt x="72" y="34"/>
                  </a:lnTo>
                  <a:lnTo>
                    <a:pt x="69" y="31"/>
                  </a:lnTo>
                  <a:lnTo>
                    <a:pt x="69" y="31"/>
                  </a:lnTo>
                  <a:lnTo>
                    <a:pt x="65" y="28"/>
                  </a:lnTo>
                  <a:lnTo>
                    <a:pt x="60" y="25"/>
                  </a:lnTo>
                  <a:lnTo>
                    <a:pt x="60" y="25"/>
                  </a:lnTo>
                  <a:lnTo>
                    <a:pt x="54" y="24"/>
                  </a:lnTo>
                  <a:lnTo>
                    <a:pt x="48" y="24"/>
                  </a:lnTo>
                  <a:lnTo>
                    <a:pt x="48" y="24"/>
                  </a:lnTo>
                  <a:lnTo>
                    <a:pt x="38" y="24"/>
                  </a:lnTo>
                  <a:lnTo>
                    <a:pt x="29" y="25"/>
                  </a:lnTo>
                  <a:lnTo>
                    <a:pt x="29" y="25"/>
                  </a:lnTo>
                  <a:lnTo>
                    <a:pt x="10" y="31"/>
                  </a:lnTo>
                  <a:lnTo>
                    <a:pt x="10" y="8"/>
                  </a:lnTo>
                  <a:lnTo>
                    <a:pt x="10" y="8"/>
                  </a:lnTo>
                  <a:lnTo>
                    <a:pt x="19" y="5"/>
                  </a:lnTo>
                  <a:lnTo>
                    <a:pt x="29" y="2"/>
                  </a:lnTo>
                  <a:lnTo>
                    <a:pt x="29" y="2"/>
                  </a:lnTo>
                  <a:lnTo>
                    <a:pt x="40" y="0"/>
                  </a:lnTo>
                  <a:lnTo>
                    <a:pt x="51" y="0"/>
                  </a:lnTo>
                  <a:lnTo>
                    <a:pt x="51" y="0"/>
                  </a:lnTo>
                  <a:lnTo>
                    <a:pt x="65" y="0"/>
                  </a:lnTo>
                  <a:lnTo>
                    <a:pt x="75" y="3"/>
                  </a:lnTo>
                  <a:lnTo>
                    <a:pt x="75" y="3"/>
                  </a:lnTo>
                  <a:lnTo>
                    <a:pt x="84" y="8"/>
                  </a:lnTo>
                  <a:lnTo>
                    <a:pt x="91" y="12"/>
                  </a:lnTo>
                  <a:lnTo>
                    <a:pt x="91" y="12"/>
                  </a:lnTo>
                  <a:lnTo>
                    <a:pt x="99" y="18"/>
                  </a:lnTo>
                  <a:lnTo>
                    <a:pt x="102" y="25"/>
                  </a:lnTo>
                  <a:lnTo>
                    <a:pt x="102" y="25"/>
                  </a:lnTo>
                  <a:lnTo>
                    <a:pt x="105" y="34"/>
                  </a:lnTo>
                  <a:lnTo>
                    <a:pt x="106" y="43"/>
                  </a:lnTo>
                  <a:lnTo>
                    <a:pt x="106" y="91"/>
                  </a:lnTo>
                  <a:lnTo>
                    <a:pt x="106" y="91"/>
                  </a:lnTo>
                  <a:lnTo>
                    <a:pt x="106" y="111"/>
                  </a:lnTo>
                  <a:lnTo>
                    <a:pt x="106" y="111"/>
                  </a:lnTo>
                  <a:lnTo>
                    <a:pt x="106" y="126"/>
                  </a:lnTo>
                  <a:lnTo>
                    <a:pt x="79" y="126"/>
                  </a:lnTo>
                  <a:lnTo>
                    <a:pt x="78" y="114"/>
                  </a:lnTo>
                  <a:close/>
                  <a:moveTo>
                    <a:pt x="75" y="74"/>
                  </a:moveTo>
                  <a:lnTo>
                    <a:pt x="75" y="74"/>
                  </a:lnTo>
                  <a:lnTo>
                    <a:pt x="65" y="73"/>
                  </a:lnTo>
                  <a:lnTo>
                    <a:pt x="65" y="73"/>
                  </a:lnTo>
                  <a:lnTo>
                    <a:pt x="54" y="71"/>
                  </a:lnTo>
                  <a:lnTo>
                    <a:pt x="54" y="71"/>
                  </a:lnTo>
                  <a:lnTo>
                    <a:pt x="44" y="73"/>
                  </a:lnTo>
                  <a:lnTo>
                    <a:pt x="37" y="76"/>
                  </a:lnTo>
                  <a:lnTo>
                    <a:pt x="37" y="76"/>
                  </a:lnTo>
                  <a:lnTo>
                    <a:pt x="34" y="79"/>
                  </a:lnTo>
                  <a:lnTo>
                    <a:pt x="32" y="82"/>
                  </a:lnTo>
                  <a:lnTo>
                    <a:pt x="31" y="85"/>
                  </a:lnTo>
                  <a:lnTo>
                    <a:pt x="31" y="89"/>
                  </a:lnTo>
                  <a:lnTo>
                    <a:pt x="31" y="89"/>
                  </a:lnTo>
                  <a:lnTo>
                    <a:pt x="32" y="97"/>
                  </a:lnTo>
                  <a:lnTo>
                    <a:pt x="32" y="97"/>
                  </a:lnTo>
                  <a:lnTo>
                    <a:pt x="35" y="103"/>
                  </a:lnTo>
                  <a:lnTo>
                    <a:pt x="35" y="103"/>
                  </a:lnTo>
                  <a:lnTo>
                    <a:pt x="41" y="105"/>
                  </a:lnTo>
                  <a:lnTo>
                    <a:pt x="41" y="105"/>
                  </a:lnTo>
                  <a:lnTo>
                    <a:pt x="48" y="105"/>
                  </a:lnTo>
                  <a:lnTo>
                    <a:pt x="48" y="105"/>
                  </a:lnTo>
                  <a:lnTo>
                    <a:pt x="57" y="104"/>
                  </a:lnTo>
                  <a:lnTo>
                    <a:pt x="57"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6" name="Freeform 20"/>
            <p:cNvSpPr>
              <a:spLocks/>
            </p:cNvSpPr>
            <p:nvPr userDrawn="1"/>
          </p:nvSpPr>
          <p:spPr bwMode="auto">
            <a:xfrm>
              <a:off x="3865562"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7" name="Freeform 21"/>
            <p:cNvSpPr>
              <a:spLocks/>
            </p:cNvSpPr>
            <p:nvPr userDrawn="1"/>
          </p:nvSpPr>
          <p:spPr bwMode="auto">
            <a:xfrm>
              <a:off x="3946525" y="800495"/>
              <a:ext cx="39688" cy="66675"/>
            </a:xfrm>
            <a:custGeom>
              <a:avLst/>
              <a:gdLst>
                <a:gd name="T0" fmla="*/ 74 w 74"/>
                <a:gd name="T1" fmla="*/ 27 h 126"/>
                <a:gd name="T2" fmla="*/ 71 w 74"/>
                <a:gd name="T3" fmla="*/ 27 h 126"/>
                <a:gd name="T4" fmla="*/ 71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3 w 74"/>
                <a:gd name="T33" fmla="*/ 5 h 126"/>
                <a:gd name="T34" fmla="*/ 43 w 74"/>
                <a:gd name="T35" fmla="*/ 5 h 126"/>
                <a:gd name="T36" fmla="*/ 53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1" y="27"/>
                  </a:lnTo>
                  <a:lnTo>
                    <a:pt x="71"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3" y="5"/>
                  </a:lnTo>
                  <a:lnTo>
                    <a:pt x="43" y="5"/>
                  </a:lnTo>
                  <a:lnTo>
                    <a:pt x="53"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8" name="Freeform 22"/>
            <p:cNvSpPr>
              <a:spLocks noEditPoints="1"/>
            </p:cNvSpPr>
            <p:nvPr userDrawn="1"/>
          </p:nvSpPr>
          <p:spPr bwMode="auto">
            <a:xfrm>
              <a:off x="3995737"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9" name="Freeform 23"/>
            <p:cNvSpPr>
              <a:spLocks/>
            </p:cNvSpPr>
            <p:nvPr userDrawn="1"/>
          </p:nvSpPr>
          <p:spPr bwMode="auto">
            <a:xfrm>
              <a:off x="4024312" y="783032"/>
              <a:ext cx="47625"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91 w 92"/>
                <a:gd name="T45" fmla="*/ 35 h 163"/>
                <a:gd name="T46" fmla="*/ 91 w 92"/>
                <a:gd name="T47" fmla="*/ 60 h 163"/>
                <a:gd name="T48" fmla="*/ 54 w 92"/>
                <a:gd name="T49" fmla="*/ 60 h 163"/>
                <a:gd name="T50" fmla="*/ 54 w 92"/>
                <a:gd name="T51" fmla="*/ 120 h 163"/>
                <a:gd name="T52" fmla="*/ 54 w 92"/>
                <a:gd name="T53" fmla="*/ 120 h 163"/>
                <a:gd name="T54" fmla="*/ 55 w 92"/>
                <a:gd name="T55" fmla="*/ 127 h 163"/>
                <a:gd name="T56" fmla="*/ 56 w 92"/>
                <a:gd name="T57" fmla="*/ 130 h 163"/>
                <a:gd name="T58" fmla="*/ 56 w 92"/>
                <a:gd name="T59" fmla="*/ 130 h 163"/>
                <a:gd name="T60" fmla="*/ 58 w 92"/>
                <a:gd name="T61" fmla="*/ 133 h 163"/>
                <a:gd name="T62" fmla="*/ 62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91" y="35"/>
                  </a:lnTo>
                  <a:lnTo>
                    <a:pt x="91" y="60"/>
                  </a:lnTo>
                  <a:lnTo>
                    <a:pt x="54" y="60"/>
                  </a:lnTo>
                  <a:lnTo>
                    <a:pt x="54" y="120"/>
                  </a:lnTo>
                  <a:lnTo>
                    <a:pt x="54" y="120"/>
                  </a:lnTo>
                  <a:lnTo>
                    <a:pt x="55" y="127"/>
                  </a:lnTo>
                  <a:lnTo>
                    <a:pt x="56" y="130"/>
                  </a:lnTo>
                  <a:lnTo>
                    <a:pt x="56" y="130"/>
                  </a:lnTo>
                  <a:lnTo>
                    <a:pt x="58" y="133"/>
                  </a:lnTo>
                  <a:lnTo>
                    <a:pt x="62"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0" name="Freeform 24"/>
            <p:cNvSpPr>
              <a:spLocks/>
            </p:cNvSpPr>
            <p:nvPr userDrawn="1"/>
          </p:nvSpPr>
          <p:spPr bwMode="auto">
            <a:xfrm>
              <a:off x="4078287" y="783032"/>
              <a:ext cx="47625" cy="85725"/>
            </a:xfrm>
            <a:custGeom>
              <a:avLst/>
              <a:gdLst>
                <a:gd name="T0" fmla="*/ 92 w 92"/>
                <a:gd name="T1" fmla="*/ 158 h 163"/>
                <a:gd name="T2" fmla="*/ 92 w 92"/>
                <a:gd name="T3" fmla="*/ 158 h 163"/>
                <a:gd name="T4" fmla="*/ 79 w 92"/>
                <a:gd name="T5" fmla="*/ 161 h 163"/>
                <a:gd name="T6" fmla="*/ 79 w 92"/>
                <a:gd name="T7" fmla="*/ 161 h 163"/>
                <a:gd name="T8" fmla="*/ 66 w 92"/>
                <a:gd name="T9" fmla="*/ 163 h 163"/>
                <a:gd name="T10" fmla="*/ 66 w 92"/>
                <a:gd name="T11" fmla="*/ 163 h 163"/>
                <a:gd name="T12" fmla="*/ 52 w 92"/>
                <a:gd name="T13" fmla="*/ 161 h 163"/>
                <a:gd name="T14" fmla="*/ 40 w 92"/>
                <a:gd name="T15" fmla="*/ 157 h 163"/>
                <a:gd name="T16" fmla="*/ 40 w 92"/>
                <a:gd name="T17" fmla="*/ 157 h 163"/>
                <a:gd name="T18" fmla="*/ 31 w 92"/>
                <a:gd name="T19" fmla="*/ 151 h 163"/>
                <a:gd name="T20" fmla="*/ 29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89 w 92"/>
                <a:gd name="T45" fmla="*/ 35 h 163"/>
                <a:gd name="T46" fmla="*/ 89 w 92"/>
                <a:gd name="T47" fmla="*/ 60 h 163"/>
                <a:gd name="T48" fmla="*/ 54 w 92"/>
                <a:gd name="T49" fmla="*/ 60 h 163"/>
                <a:gd name="T50" fmla="*/ 54 w 92"/>
                <a:gd name="T51" fmla="*/ 120 h 163"/>
                <a:gd name="T52" fmla="*/ 54 w 92"/>
                <a:gd name="T53" fmla="*/ 120 h 163"/>
                <a:gd name="T54" fmla="*/ 55 w 92"/>
                <a:gd name="T55" fmla="*/ 127 h 163"/>
                <a:gd name="T56" fmla="*/ 57 w 92"/>
                <a:gd name="T57" fmla="*/ 130 h 163"/>
                <a:gd name="T58" fmla="*/ 57 w 92"/>
                <a:gd name="T59" fmla="*/ 130 h 163"/>
                <a:gd name="T60" fmla="*/ 58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79" y="161"/>
                  </a:lnTo>
                  <a:lnTo>
                    <a:pt x="79" y="161"/>
                  </a:lnTo>
                  <a:lnTo>
                    <a:pt x="66" y="163"/>
                  </a:lnTo>
                  <a:lnTo>
                    <a:pt x="66" y="163"/>
                  </a:lnTo>
                  <a:lnTo>
                    <a:pt x="52" y="161"/>
                  </a:lnTo>
                  <a:lnTo>
                    <a:pt x="40" y="157"/>
                  </a:lnTo>
                  <a:lnTo>
                    <a:pt x="40" y="157"/>
                  </a:lnTo>
                  <a:lnTo>
                    <a:pt x="31" y="151"/>
                  </a:lnTo>
                  <a:lnTo>
                    <a:pt x="29"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89" y="35"/>
                  </a:lnTo>
                  <a:lnTo>
                    <a:pt x="89" y="60"/>
                  </a:lnTo>
                  <a:lnTo>
                    <a:pt x="54" y="60"/>
                  </a:lnTo>
                  <a:lnTo>
                    <a:pt x="54" y="120"/>
                  </a:lnTo>
                  <a:lnTo>
                    <a:pt x="54" y="120"/>
                  </a:lnTo>
                  <a:lnTo>
                    <a:pt x="55" y="127"/>
                  </a:lnTo>
                  <a:lnTo>
                    <a:pt x="57" y="130"/>
                  </a:lnTo>
                  <a:lnTo>
                    <a:pt x="57" y="130"/>
                  </a:lnTo>
                  <a:lnTo>
                    <a:pt x="58"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1" name="Freeform 25"/>
            <p:cNvSpPr>
              <a:spLocks noEditPoints="1"/>
            </p:cNvSpPr>
            <p:nvPr userDrawn="1"/>
          </p:nvSpPr>
          <p:spPr bwMode="auto">
            <a:xfrm>
              <a:off x="4137025" y="770332"/>
              <a:ext cx="57150" cy="98425"/>
            </a:xfrm>
            <a:custGeom>
              <a:avLst/>
              <a:gdLst>
                <a:gd name="T0" fmla="*/ 79 w 109"/>
                <a:gd name="T1" fmla="*/ 169 h 186"/>
                <a:gd name="T2" fmla="*/ 73 w 109"/>
                <a:gd name="T3" fmla="*/ 174 h 186"/>
                <a:gd name="T4" fmla="*/ 64 w 109"/>
                <a:gd name="T5" fmla="*/ 180 h 186"/>
                <a:gd name="T6" fmla="*/ 55 w 109"/>
                <a:gd name="T7" fmla="*/ 184 h 186"/>
                <a:gd name="T8" fmla="*/ 42 w 109"/>
                <a:gd name="T9" fmla="*/ 186 h 186"/>
                <a:gd name="T10" fmla="*/ 34 w 109"/>
                <a:gd name="T11" fmla="*/ 184 h 186"/>
                <a:gd name="T12" fmla="*/ 26 w 109"/>
                <a:gd name="T13" fmla="*/ 183 h 186"/>
                <a:gd name="T14" fmla="*/ 12 w 109"/>
                <a:gd name="T15" fmla="*/ 174 h 186"/>
                <a:gd name="T16" fmla="*/ 8 w 109"/>
                <a:gd name="T17" fmla="*/ 169 h 186"/>
                <a:gd name="T18" fmla="*/ 3 w 109"/>
                <a:gd name="T19" fmla="*/ 162 h 186"/>
                <a:gd name="T20" fmla="*/ 0 w 109"/>
                <a:gd name="T21" fmla="*/ 146 h 186"/>
                <a:gd name="T22" fmla="*/ 2 w 109"/>
                <a:gd name="T23" fmla="*/ 135 h 186"/>
                <a:gd name="T24" fmla="*/ 5 w 109"/>
                <a:gd name="T25" fmla="*/ 128 h 186"/>
                <a:gd name="T26" fmla="*/ 15 w 109"/>
                <a:gd name="T27" fmla="*/ 115 h 186"/>
                <a:gd name="T28" fmla="*/ 21 w 109"/>
                <a:gd name="T29" fmla="*/ 109 h 186"/>
                <a:gd name="T30" fmla="*/ 30 w 109"/>
                <a:gd name="T31" fmla="*/ 106 h 186"/>
                <a:gd name="T32" fmla="*/ 51 w 109"/>
                <a:gd name="T33" fmla="*/ 103 h 186"/>
                <a:gd name="T34" fmla="*/ 66 w 109"/>
                <a:gd name="T35" fmla="*/ 104 h 186"/>
                <a:gd name="T36" fmla="*/ 77 w 109"/>
                <a:gd name="T37" fmla="*/ 106 h 186"/>
                <a:gd name="T38" fmla="*/ 77 w 109"/>
                <a:gd name="T39" fmla="*/ 101 h 186"/>
                <a:gd name="T40" fmla="*/ 76 w 109"/>
                <a:gd name="T41" fmla="*/ 92 h 186"/>
                <a:gd name="T42" fmla="*/ 71 w 109"/>
                <a:gd name="T43" fmla="*/ 86 h 186"/>
                <a:gd name="T44" fmla="*/ 67 w 109"/>
                <a:gd name="T45" fmla="*/ 83 h 186"/>
                <a:gd name="T46" fmla="*/ 63 w 109"/>
                <a:gd name="T47" fmla="*/ 80 h 186"/>
                <a:gd name="T48" fmla="*/ 49 w 109"/>
                <a:gd name="T49" fmla="*/ 79 h 186"/>
                <a:gd name="T50" fmla="*/ 40 w 109"/>
                <a:gd name="T51" fmla="*/ 79 h 186"/>
                <a:gd name="T52" fmla="*/ 32 w 109"/>
                <a:gd name="T53" fmla="*/ 80 h 186"/>
                <a:gd name="T54" fmla="*/ 11 w 109"/>
                <a:gd name="T55" fmla="*/ 63 h 186"/>
                <a:gd name="T56" fmla="*/ 21 w 109"/>
                <a:gd name="T57" fmla="*/ 60 h 186"/>
                <a:gd name="T58" fmla="*/ 32 w 109"/>
                <a:gd name="T59" fmla="*/ 57 h 186"/>
                <a:gd name="T60" fmla="*/ 54 w 109"/>
                <a:gd name="T61" fmla="*/ 55 h 186"/>
                <a:gd name="T62" fmla="*/ 66 w 109"/>
                <a:gd name="T63" fmla="*/ 55 h 186"/>
                <a:gd name="T64" fmla="*/ 77 w 109"/>
                <a:gd name="T65" fmla="*/ 58 h 186"/>
                <a:gd name="T66" fmla="*/ 94 w 109"/>
                <a:gd name="T67" fmla="*/ 67 h 186"/>
                <a:gd name="T68" fmla="*/ 100 w 109"/>
                <a:gd name="T69" fmla="*/ 73 h 186"/>
                <a:gd name="T70" fmla="*/ 104 w 109"/>
                <a:gd name="T71" fmla="*/ 80 h 186"/>
                <a:gd name="T72" fmla="*/ 107 w 109"/>
                <a:gd name="T73" fmla="*/ 98 h 186"/>
                <a:gd name="T74" fmla="*/ 107 w 109"/>
                <a:gd name="T75" fmla="*/ 146 h 186"/>
                <a:gd name="T76" fmla="*/ 109 w 109"/>
                <a:gd name="T77" fmla="*/ 166 h 186"/>
                <a:gd name="T78" fmla="*/ 80 w 109"/>
                <a:gd name="T79" fmla="*/ 181 h 186"/>
                <a:gd name="T80" fmla="*/ 17 w 109"/>
                <a:gd name="T81" fmla="*/ 0 h 186"/>
                <a:gd name="T82" fmla="*/ 45 w 109"/>
                <a:gd name="T83" fmla="*/ 30 h 186"/>
                <a:gd name="T84" fmla="*/ 17 w 109"/>
                <a:gd name="T85" fmla="*/ 0 h 186"/>
                <a:gd name="T86" fmla="*/ 77 w 109"/>
                <a:gd name="T87" fmla="*/ 129 h 186"/>
                <a:gd name="T88" fmla="*/ 67 w 109"/>
                <a:gd name="T89" fmla="*/ 128 h 186"/>
                <a:gd name="T90" fmla="*/ 55 w 109"/>
                <a:gd name="T91" fmla="*/ 126 h 186"/>
                <a:gd name="T92" fmla="*/ 39 w 109"/>
                <a:gd name="T93" fmla="*/ 131 h 186"/>
                <a:gd name="T94" fmla="*/ 36 w 109"/>
                <a:gd name="T95" fmla="*/ 134 h 186"/>
                <a:gd name="T96" fmla="*/ 32 w 109"/>
                <a:gd name="T97" fmla="*/ 140 h 186"/>
                <a:gd name="T98" fmla="*/ 32 w 109"/>
                <a:gd name="T99" fmla="*/ 144 h 186"/>
                <a:gd name="T100" fmla="*/ 33 w 109"/>
                <a:gd name="T101" fmla="*/ 152 h 186"/>
                <a:gd name="T102" fmla="*/ 37 w 109"/>
                <a:gd name="T103" fmla="*/ 158 h 186"/>
                <a:gd name="T104" fmla="*/ 43 w 109"/>
                <a:gd name="T105" fmla="*/ 160 h 186"/>
                <a:gd name="T106" fmla="*/ 51 w 109"/>
                <a:gd name="T107" fmla="*/ 160 h 186"/>
                <a:gd name="T108" fmla="*/ 58 w 109"/>
                <a:gd name="T109" fmla="*/ 159 h 186"/>
                <a:gd name="T110" fmla="*/ 66 w 109"/>
                <a:gd name="T111" fmla="*/ 156 h 186"/>
                <a:gd name="T112" fmla="*/ 73 w 109"/>
                <a:gd name="T113" fmla="*/ 153 h 186"/>
                <a:gd name="T114" fmla="*/ 77 w 109"/>
                <a:gd name="T115" fmla="*/ 129 h 186"/>
                <a:gd name="T116" fmla="*/ 97 w 109"/>
                <a:gd name="T117" fmla="*/ 0 h 186"/>
                <a:gd name="T118" fmla="*/ 69 w 109"/>
                <a:gd name="T119" fmla="*/ 3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186">
                  <a:moveTo>
                    <a:pt x="79" y="169"/>
                  </a:moveTo>
                  <a:lnTo>
                    <a:pt x="79" y="169"/>
                  </a:lnTo>
                  <a:lnTo>
                    <a:pt x="79" y="169"/>
                  </a:lnTo>
                  <a:lnTo>
                    <a:pt x="73" y="174"/>
                  </a:lnTo>
                  <a:lnTo>
                    <a:pt x="73" y="174"/>
                  </a:lnTo>
                  <a:lnTo>
                    <a:pt x="64" y="180"/>
                  </a:lnTo>
                  <a:lnTo>
                    <a:pt x="64" y="180"/>
                  </a:lnTo>
                  <a:lnTo>
                    <a:pt x="55" y="184"/>
                  </a:lnTo>
                  <a:lnTo>
                    <a:pt x="55" y="184"/>
                  </a:lnTo>
                  <a:lnTo>
                    <a:pt x="42" y="186"/>
                  </a:lnTo>
                  <a:lnTo>
                    <a:pt x="42" y="186"/>
                  </a:lnTo>
                  <a:lnTo>
                    <a:pt x="34" y="184"/>
                  </a:lnTo>
                  <a:lnTo>
                    <a:pt x="26" y="183"/>
                  </a:lnTo>
                  <a:lnTo>
                    <a:pt x="26" y="183"/>
                  </a:lnTo>
                  <a:lnTo>
                    <a:pt x="18" y="180"/>
                  </a:lnTo>
                  <a:lnTo>
                    <a:pt x="12" y="174"/>
                  </a:lnTo>
                  <a:lnTo>
                    <a:pt x="12" y="174"/>
                  </a:lnTo>
                  <a:lnTo>
                    <a:pt x="8" y="169"/>
                  </a:lnTo>
                  <a:lnTo>
                    <a:pt x="3" y="162"/>
                  </a:lnTo>
                  <a:lnTo>
                    <a:pt x="3" y="162"/>
                  </a:lnTo>
                  <a:lnTo>
                    <a:pt x="2" y="155"/>
                  </a:lnTo>
                  <a:lnTo>
                    <a:pt x="0" y="146"/>
                  </a:lnTo>
                  <a:lnTo>
                    <a:pt x="0" y="146"/>
                  </a:lnTo>
                  <a:lnTo>
                    <a:pt x="2" y="135"/>
                  </a:lnTo>
                  <a:lnTo>
                    <a:pt x="5" y="128"/>
                  </a:lnTo>
                  <a:lnTo>
                    <a:pt x="5" y="128"/>
                  </a:lnTo>
                  <a:lnTo>
                    <a:pt x="9" y="120"/>
                  </a:lnTo>
                  <a:lnTo>
                    <a:pt x="15" y="115"/>
                  </a:lnTo>
                  <a:lnTo>
                    <a:pt x="15" y="115"/>
                  </a:lnTo>
                  <a:lnTo>
                    <a:pt x="21" y="109"/>
                  </a:lnTo>
                  <a:lnTo>
                    <a:pt x="30" y="106"/>
                  </a:lnTo>
                  <a:lnTo>
                    <a:pt x="30" y="106"/>
                  </a:lnTo>
                  <a:lnTo>
                    <a:pt x="40" y="104"/>
                  </a:lnTo>
                  <a:lnTo>
                    <a:pt x="51" y="103"/>
                  </a:lnTo>
                  <a:lnTo>
                    <a:pt x="51" y="103"/>
                  </a:lnTo>
                  <a:lnTo>
                    <a:pt x="66" y="104"/>
                  </a:lnTo>
                  <a:lnTo>
                    <a:pt x="66" y="104"/>
                  </a:lnTo>
                  <a:lnTo>
                    <a:pt x="77" y="106"/>
                  </a:lnTo>
                  <a:lnTo>
                    <a:pt x="77" y="101"/>
                  </a:lnTo>
                  <a:lnTo>
                    <a:pt x="77" y="101"/>
                  </a:lnTo>
                  <a:lnTo>
                    <a:pt x="76" y="92"/>
                  </a:lnTo>
                  <a:lnTo>
                    <a:pt x="76" y="92"/>
                  </a:lnTo>
                  <a:lnTo>
                    <a:pt x="74" y="89"/>
                  </a:lnTo>
                  <a:lnTo>
                    <a:pt x="71" y="86"/>
                  </a:lnTo>
                  <a:lnTo>
                    <a:pt x="71" y="86"/>
                  </a:lnTo>
                  <a:lnTo>
                    <a:pt x="67" y="83"/>
                  </a:lnTo>
                  <a:lnTo>
                    <a:pt x="63" y="80"/>
                  </a:lnTo>
                  <a:lnTo>
                    <a:pt x="63" y="80"/>
                  </a:lnTo>
                  <a:lnTo>
                    <a:pt x="57" y="79"/>
                  </a:lnTo>
                  <a:lnTo>
                    <a:pt x="49" y="79"/>
                  </a:lnTo>
                  <a:lnTo>
                    <a:pt x="49" y="79"/>
                  </a:lnTo>
                  <a:lnTo>
                    <a:pt x="40" y="79"/>
                  </a:lnTo>
                  <a:lnTo>
                    <a:pt x="32" y="80"/>
                  </a:lnTo>
                  <a:lnTo>
                    <a:pt x="32" y="80"/>
                  </a:lnTo>
                  <a:lnTo>
                    <a:pt x="11" y="86"/>
                  </a:lnTo>
                  <a:lnTo>
                    <a:pt x="11" y="63"/>
                  </a:lnTo>
                  <a:lnTo>
                    <a:pt x="11" y="63"/>
                  </a:lnTo>
                  <a:lnTo>
                    <a:pt x="21" y="60"/>
                  </a:lnTo>
                  <a:lnTo>
                    <a:pt x="32" y="57"/>
                  </a:lnTo>
                  <a:lnTo>
                    <a:pt x="32" y="57"/>
                  </a:lnTo>
                  <a:lnTo>
                    <a:pt x="42" y="55"/>
                  </a:lnTo>
                  <a:lnTo>
                    <a:pt x="54" y="55"/>
                  </a:lnTo>
                  <a:lnTo>
                    <a:pt x="54" y="55"/>
                  </a:lnTo>
                  <a:lnTo>
                    <a:pt x="66" y="55"/>
                  </a:lnTo>
                  <a:lnTo>
                    <a:pt x="77" y="58"/>
                  </a:lnTo>
                  <a:lnTo>
                    <a:pt x="77" y="58"/>
                  </a:lnTo>
                  <a:lnTo>
                    <a:pt x="86" y="63"/>
                  </a:lnTo>
                  <a:lnTo>
                    <a:pt x="94" y="67"/>
                  </a:lnTo>
                  <a:lnTo>
                    <a:pt x="94" y="67"/>
                  </a:lnTo>
                  <a:lnTo>
                    <a:pt x="100" y="73"/>
                  </a:lnTo>
                  <a:lnTo>
                    <a:pt x="104" y="80"/>
                  </a:lnTo>
                  <a:lnTo>
                    <a:pt x="104" y="80"/>
                  </a:lnTo>
                  <a:lnTo>
                    <a:pt x="107" y="89"/>
                  </a:lnTo>
                  <a:lnTo>
                    <a:pt x="107" y="98"/>
                  </a:lnTo>
                  <a:lnTo>
                    <a:pt x="107" y="146"/>
                  </a:lnTo>
                  <a:lnTo>
                    <a:pt x="107" y="146"/>
                  </a:lnTo>
                  <a:lnTo>
                    <a:pt x="109" y="166"/>
                  </a:lnTo>
                  <a:lnTo>
                    <a:pt x="109" y="166"/>
                  </a:lnTo>
                  <a:lnTo>
                    <a:pt x="109" y="181"/>
                  </a:lnTo>
                  <a:lnTo>
                    <a:pt x="80" y="181"/>
                  </a:lnTo>
                  <a:lnTo>
                    <a:pt x="79" y="169"/>
                  </a:lnTo>
                  <a:close/>
                  <a:moveTo>
                    <a:pt x="17" y="0"/>
                  </a:moveTo>
                  <a:lnTo>
                    <a:pt x="45" y="0"/>
                  </a:lnTo>
                  <a:lnTo>
                    <a:pt x="45" y="30"/>
                  </a:lnTo>
                  <a:lnTo>
                    <a:pt x="17" y="30"/>
                  </a:lnTo>
                  <a:lnTo>
                    <a:pt x="17" y="0"/>
                  </a:lnTo>
                  <a:close/>
                  <a:moveTo>
                    <a:pt x="77" y="129"/>
                  </a:moveTo>
                  <a:lnTo>
                    <a:pt x="77" y="129"/>
                  </a:lnTo>
                  <a:lnTo>
                    <a:pt x="67" y="128"/>
                  </a:lnTo>
                  <a:lnTo>
                    <a:pt x="67" y="128"/>
                  </a:lnTo>
                  <a:lnTo>
                    <a:pt x="55" y="126"/>
                  </a:lnTo>
                  <a:lnTo>
                    <a:pt x="55" y="126"/>
                  </a:lnTo>
                  <a:lnTo>
                    <a:pt x="46" y="128"/>
                  </a:lnTo>
                  <a:lnTo>
                    <a:pt x="39" y="131"/>
                  </a:lnTo>
                  <a:lnTo>
                    <a:pt x="39" y="131"/>
                  </a:lnTo>
                  <a:lnTo>
                    <a:pt x="36" y="134"/>
                  </a:lnTo>
                  <a:lnTo>
                    <a:pt x="33" y="137"/>
                  </a:lnTo>
                  <a:lnTo>
                    <a:pt x="32" y="140"/>
                  </a:lnTo>
                  <a:lnTo>
                    <a:pt x="32" y="144"/>
                  </a:lnTo>
                  <a:lnTo>
                    <a:pt x="32" y="144"/>
                  </a:lnTo>
                  <a:lnTo>
                    <a:pt x="33" y="152"/>
                  </a:lnTo>
                  <a:lnTo>
                    <a:pt x="33" y="152"/>
                  </a:lnTo>
                  <a:lnTo>
                    <a:pt x="37" y="158"/>
                  </a:lnTo>
                  <a:lnTo>
                    <a:pt x="37" y="158"/>
                  </a:lnTo>
                  <a:lnTo>
                    <a:pt x="43" y="160"/>
                  </a:lnTo>
                  <a:lnTo>
                    <a:pt x="43" y="160"/>
                  </a:lnTo>
                  <a:lnTo>
                    <a:pt x="51" y="160"/>
                  </a:lnTo>
                  <a:lnTo>
                    <a:pt x="51" y="160"/>
                  </a:lnTo>
                  <a:lnTo>
                    <a:pt x="58" y="159"/>
                  </a:lnTo>
                  <a:lnTo>
                    <a:pt x="58" y="159"/>
                  </a:lnTo>
                  <a:lnTo>
                    <a:pt x="66" y="156"/>
                  </a:lnTo>
                  <a:lnTo>
                    <a:pt x="66" y="156"/>
                  </a:lnTo>
                  <a:lnTo>
                    <a:pt x="73" y="153"/>
                  </a:lnTo>
                  <a:lnTo>
                    <a:pt x="73" y="153"/>
                  </a:lnTo>
                  <a:lnTo>
                    <a:pt x="77" y="149"/>
                  </a:lnTo>
                  <a:lnTo>
                    <a:pt x="77" y="129"/>
                  </a:lnTo>
                  <a:close/>
                  <a:moveTo>
                    <a:pt x="69" y="0"/>
                  </a:moveTo>
                  <a:lnTo>
                    <a:pt x="97" y="0"/>
                  </a:lnTo>
                  <a:lnTo>
                    <a:pt x="97" y="30"/>
                  </a:lnTo>
                  <a:lnTo>
                    <a:pt x="69" y="30"/>
                  </a:lnTo>
                  <a:lnTo>
                    <a:pt x="69"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2" name="Freeform 26"/>
            <p:cNvSpPr>
              <a:spLocks noEditPoints="1"/>
            </p:cNvSpPr>
            <p:nvPr userDrawn="1"/>
          </p:nvSpPr>
          <p:spPr bwMode="auto">
            <a:xfrm>
              <a:off x="4192587" y="768745"/>
              <a:ext cx="39688" cy="131763"/>
            </a:xfrm>
            <a:custGeom>
              <a:avLst/>
              <a:gdLst>
                <a:gd name="T0" fmla="*/ 73 w 73"/>
                <a:gd name="T1" fmla="*/ 202 h 249"/>
                <a:gd name="T2" fmla="*/ 73 w 73"/>
                <a:gd name="T3" fmla="*/ 202 h 249"/>
                <a:gd name="T4" fmla="*/ 71 w 73"/>
                <a:gd name="T5" fmla="*/ 218 h 249"/>
                <a:gd name="T6" fmla="*/ 70 w 73"/>
                <a:gd name="T7" fmla="*/ 224 h 249"/>
                <a:gd name="T8" fmla="*/ 67 w 73"/>
                <a:gd name="T9" fmla="*/ 230 h 249"/>
                <a:gd name="T10" fmla="*/ 67 w 73"/>
                <a:gd name="T11" fmla="*/ 230 h 249"/>
                <a:gd name="T12" fmla="*/ 64 w 73"/>
                <a:gd name="T13" fmla="*/ 234 h 249"/>
                <a:gd name="T14" fmla="*/ 59 w 73"/>
                <a:gd name="T15" fmla="*/ 239 h 249"/>
                <a:gd name="T16" fmla="*/ 55 w 73"/>
                <a:gd name="T17" fmla="*/ 242 h 249"/>
                <a:gd name="T18" fmla="*/ 49 w 73"/>
                <a:gd name="T19" fmla="*/ 245 h 249"/>
                <a:gd name="T20" fmla="*/ 49 w 73"/>
                <a:gd name="T21" fmla="*/ 245 h 249"/>
                <a:gd name="T22" fmla="*/ 37 w 73"/>
                <a:gd name="T23" fmla="*/ 248 h 249"/>
                <a:gd name="T24" fmla="*/ 24 w 73"/>
                <a:gd name="T25" fmla="*/ 249 h 249"/>
                <a:gd name="T26" fmla="*/ 24 w 73"/>
                <a:gd name="T27" fmla="*/ 249 h 249"/>
                <a:gd name="T28" fmla="*/ 10 w 73"/>
                <a:gd name="T29" fmla="*/ 248 h 249"/>
                <a:gd name="T30" fmla="*/ 10 w 73"/>
                <a:gd name="T31" fmla="*/ 248 h 249"/>
                <a:gd name="T32" fmla="*/ 0 w 73"/>
                <a:gd name="T33" fmla="*/ 246 h 249"/>
                <a:gd name="T34" fmla="*/ 0 w 73"/>
                <a:gd name="T35" fmla="*/ 221 h 249"/>
                <a:gd name="T36" fmla="*/ 0 w 73"/>
                <a:gd name="T37" fmla="*/ 221 h 249"/>
                <a:gd name="T38" fmla="*/ 10 w 73"/>
                <a:gd name="T39" fmla="*/ 222 h 249"/>
                <a:gd name="T40" fmla="*/ 10 w 73"/>
                <a:gd name="T41" fmla="*/ 222 h 249"/>
                <a:gd name="T42" fmla="*/ 19 w 73"/>
                <a:gd name="T43" fmla="*/ 224 h 249"/>
                <a:gd name="T44" fmla="*/ 19 w 73"/>
                <a:gd name="T45" fmla="*/ 224 h 249"/>
                <a:gd name="T46" fmla="*/ 30 w 73"/>
                <a:gd name="T47" fmla="*/ 222 h 249"/>
                <a:gd name="T48" fmla="*/ 30 w 73"/>
                <a:gd name="T49" fmla="*/ 222 h 249"/>
                <a:gd name="T50" fmla="*/ 34 w 73"/>
                <a:gd name="T51" fmla="*/ 221 h 249"/>
                <a:gd name="T52" fmla="*/ 37 w 73"/>
                <a:gd name="T53" fmla="*/ 218 h 249"/>
                <a:gd name="T54" fmla="*/ 37 w 73"/>
                <a:gd name="T55" fmla="*/ 218 h 249"/>
                <a:gd name="T56" fmla="*/ 40 w 73"/>
                <a:gd name="T57" fmla="*/ 215 h 249"/>
                <a:gd name="T58" fmla="*/ 41 w 73"/>
                <a:gd name="T59" fmla="*/ 210 h 249"/>
                <a:gd name="T60" fmla="*/ 41 w 73"/>
                <a:gd name="T61" fmla="*/ 210 h 249"/>
                <a:gd name="T62" fmla="*/ 41 w 73"/>
                <a:gd name="T63" fmla="*/ 200 h 249"/>
                <a:gd name="T64" fmla="*/ 41 w 73"/>
                <a:gd name="T65" fmla="*/ 62 h 249"/>
                <a:gd name="T66" fmla="*/ 73 w 73"/>
                <a:gd name="T67" fmla="*/ 62 h 249"/>
                <a:gd name="T68" fmla="*/ 73 w 73"/>
                <a:gd name="T69" fmla="*/ 202 h 249"/>
                <a:gd name="T70" fmla="*/ 41 w 73"/>
                <a:gd name="T71" fmla="*/ 0 h 249"/>
                <a:gd name="T72" fmla="*/ 73 w 73"/>
                <a:gd name="T73" fmla="*/ 0 h 249"/>
                <a:gd name="T74" fmla="*/ 73 w 73"/>
                <a:gd name="T75" fmla="*/ 34 h 249"/>
                <a:gd name="T76" fmla="*/ 41 w 73"/>
                <a:gd name="T77" fmla="*/ 34 h 249"/>
                <a:gd name="T78" fmla="*/ 41 w 73"/>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249">
                  <a:moveTo>
                    <a:pt x="73" y="202"/>
                  </a:moveTo>
                  <a:lnTo>
                    <a:pt x="73" y="202"/>
                  </a:lnTo>
                  <a:lnTo>
                    <a:pt x="71" y="218"/>
                  </a:lnTo>
                  <a:lnTo>
                    <a:pt x="70" y="224"/>
                  </a:lnTo>
                  <a:lnTo>
                    <a:pt x="67" y="230"/>
                  </a:lnTo>
                  <a:lnTo>
                    <a:pt x="67" y="230"/>
                  </a:lnTo>
                  <a:lnTo>
                    <a:pt x="64" y="234"/>
                  </a:lnTo>
                  <a:lnTo>
                    <a:pt x="59" y="239"/>
                  </a:lnTo>
                  <a:lnTo>
                    <a:pt x="55" y="242"/>
                  </a:lnTo>
                  <a:lnTo>
                    <a:pt x="49" y="245"/>
                  </a:lnTo>
                  <a:lnTo>
                    <a:pt x="49" y="245"/>
                  </a:lnTo>
                  <a:lnTo>
                    <a:pt x="37" y="248"/>
                  </a:lnTo>
                  <a:lnTo>
                    <a:pt x="24" y="249"/>
                  </a:lnTo>
                  <a:lnTo>
                    <a:pt x="24" y="249"/>
                  </a:lnTo>
                  <a:lnTo>
                    <a:pt x="10" y="248"/>
                  </a:lnTo>
                  <a:lnTo>
                    <a:pt x="10" y="248"/>
                  </a:lnTo>
                  <a:lnTo>
                    <a:pt x="0" y="246"/>
                  </a:lnTo>
                  <a:lnTo>
                    <a:pt x="0" y="221"/>
                  </a:lnTo>
                  <a:lnTo>
                    <a:pt x="0" y="221"/>
                  </a:lnTo>
                  <a:lnTo>
                    <a:pt x="10" y="222"/>
                  </a:lnTo>
                  <a:lnTo>
                    <a:pt x="10" y="222"/>
                  </a:lnTo>
                  <a:lnTo>
                    <a:pt x="19" y="224"/>
                  </a:lnTo>
                  <a:lnTo>
                    <a:pt x="19" y="224"/>
                  </a:lnTo>
                  <a:lnTo>
                    <a:pt x="30" y="222"/>
                  </a:lnTo>
                  <a:lnTo>
                    <a:pt x="30" y="222"/>
                  </a:lnTo>
                  <a:lnTo>
                    <a:pt x="34" y="221"/>
                  </a:lnTo>
                  <a:lnTo>
                    <a:pt x="37" y="218"/>
                  </a:lnTo>
                  <a:lnTo>
                    <a:pt x="37" y="218"/>
                  </a:lnTo>
                  <a:lnTo>
                    <a:pt x="40" y="215"/>
                  </a:lnTo>
                  <a:lnTo>
                    <a:pt x="41" y="210"/>
                  </a:lnTo>
                  <a:lnTo>
                    <a:pt x="41" y="210"/>
                  </a:lnTo>
                  <a:lnTo>
                    <a:pt x="41" y="200"/>
                  </a:lnTo>
                  <a:lnTo>
                    <a:pt x="41" y="62"/>
                  </a:lnTo>
                  <a:lnTo>
                    <a:pt x="73" y="62"/>
                  </a:lnTo>
                  <a:lnTo>
                    <a:pt x="73" y="202"/>
                  </a:lnTo>
                  <a:close/>
                  <a:moveTo>
                    <a:pt x="41" y="0"/>
                  </a:moveTo>
                  <a:lnTo>
                    <a:pt x="73" y="0"/>
                  </a:lnTo>
                  <a:lnTo>
                    <a:pt x="73" y="34"/>
                  </a:lnTo>
                  <a:lnTo>
                    <a:pt x="41" y="34"/>
                  </a:lnTo>
                  <a:lnTo>
                    <a:pt x="4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3" name="Freeform 27"/>
            <p:cNvSpPr>
              <a:spLocks/>
            </p:cNvSpPr>
            <p:nvPr userDrawn="1"/>
          </p:nvSpPr>
          <p:spPr bwMode="auto">
            <a:xfrm>
              <a:off x="4241800"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100 w 132"/>
                <a:gd name="T17" fmla="*/ 0 h 184"/>
                <a:gd name="T18" fmla="*/ 132 w 132"/>
                <a:gd name="T19" fmla="*/ 0 h 184"/>
                <a:gd name="T20" fmla="*/ 52 w 132"/>
                <a:gd name="T21" fmla="*/ 184 h 184"/>
                <a:gd name="T22" fmla="*/ 23 w 132"/>
                <a:gd name="T23" fmla="*/ 184 h 184"/>
                <a:gd name="T24" fmla="*/ 51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100" y="0"/>
                  </a:lnTo>
                  <a:lnTo>
                    <a:pt x="132" y="0"/>
                  </a:lnTo>
                  <a:lnTo>
                    <a:pt x="52" y="184"/>
                  </a:lnTo>
                  <a:lnTo>
                    <a:pt x="23" y="184"/>
                  </a:lnTo>
                  <a:lnTo>
                    <a:pt x="51"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4" name="Freeform 28"/>
            <p:cNvSpPr>
              <a:spLocks/>
            </p:cNvSpPr>
            <p:nvPr userDrawn="1"/>
          </p:nvSpPr>
          <p:spPr bwMode="auto">
            <a:xfrm>
              <a:off x="4314825" y="802082"/>
              <a:ext cx="69850" cy="96838"/>
            </a:xfrm>
            <a:custGeom>
              <a:avLst/>
              <a:gdLst>
                <a:gd name="T0" fmla="*/ 0 w 132"/>
                <a:gd name="T1" fmla="*/ 0 h 184"/>
                <a:gd name="T2" fmla="*/ 33 w 132"/>
                <a:gd name="T3" fmla="*/ 0 h 184"/>
                <a:gd name="T4" fmla="*/ 50 w 132"/>
                <a:gd name="T5" fmla="*/ 45 h 184"/>
                <a:gd name="T6" fmla="*/ 50 w 132"/>
                <a:gd name="T7" fmla="*/ 45 h 184"/>
                <a:gd name="T8" fmla="*/ 65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0" y="45"/>
                  </a:lnTo>
                  <a:lnTo>
                    <a:pt x="50" y="45"/>
                  </a:lnTo>
                  <a:lnTo>
                    <a:pt x="65"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5" name="Freeform 29"/>
            <p:cNvSpPr>
              <a:spLocks/>
            </p:cNvSpPr>
            <p:nvPr userDrawn="1"/>
          </p:nvSpPr>
          <p:spPr bwMode="auto">
            <a:xfrm>
              <a:off x="4392612" y="800495"/>
              <a:ext cx="47625" cy="68263"/>
            </a:xfrm>
            <a:custGeom>
              <a:avLst/>
              <a:gdLst>
                <a:gd name="T0" fmla="*/ 60 w 90"/>
                <a:gd name="T1" fmla="*/ 91 h 131"/>
                <a:gd name="T2" fmla="*/ 57 w 90"/>
                <a:gd name="T3" fmla="*/ 85 h 131"/>
                <a:gd name="T4" fmla="*/ 51 w 90"/>
                <a:gd name="T5" fmla="*/ 80 h 131"/>
                <a:gd name="T6" fmla="*/ 44 w 90"/>
                <a:gd name="T7" fmla="*/ 77 h 131"/>
                <a:gd name="T8" fmla="*/ 34 w 90"/>
                <a:gd name="T9" fmla="*/ 74 h 131"/>
                <a:gd name="T10" fmla="*/ 20 w 90"/>
                <a:gd name="T11" fmla="*/ 70 h 131"/>
                <a:gd name="T12" fmla="*/ 14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8 w 90"/>
                <a:gd name="T25" fmla="*/ 15 h 131"/>
                <a:gd name="T26" fmla="*/ 13 w 90"/>
                <a:gd name="T27" fmla="*/ 9 h 131"/>
                <a:gd name="T28" fmla="*/ 28 w 90"/>
                <a:gd name="T29" fmla="*/ 2 h 131"/>
                <a:gd name="T30" fmla="*/ 37 w 90"/>
                <a:gd name="T31" fmla="*/ 0 h 131"/>
                <a:gd name="T32" fmla="*/ 45 w 90"/>
                <a:gd name="T33" fmla="*/ 0 h 131"/>
                <a:gd name="T34" fmla="*/ 68 w 90"/>
                <a:gd name="T35" fmla="*/ 2 h 131"/>
                <a:gd name="T36" fmla="*/ 85 w 90"/>
                <a:gd name="T37" fmla="*/ 6 h 131"/>
                <a:gd name="T38" fmla="*/ 85 w 90"/>
                <a:gd name="T39" fmla="*/ 31 h 131"/>
                <a:gd name="T40" fmla="*/ 77 w 90"/>
                <a:gd name="T41" fmla="*/ 28 h 131"/>
                <a:gd name="T42" fmla="*/ 68 w 90"/>
                <a:gd name="T43" fmla="*/ 27 h 131"/>
                <a:gd name="T44" fmla="*/ 57 w 90"/>
                <a:gd name="T45" fmla="*/ 25 h 131"/>
                <a:gd name="T46" fmla="*/ 48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5 w 90"/>
                <a:gd name="T63" fmla="*/ 51 h 131"/>
                <a:gd name="T64" fmla="*/ 54 w 90"/>
                <a:gd name="T65" fmla="*/ 54 h 131"/>
                <a:gd name="T66" fmla="*/ 68 w 90"/>
                <a:gd name="T67" fmla="*/ 57 h 131"/>
                <a:gd name="T68" fmla="*/ 78 w 90"/>
                <a:gd name="T69" fmla="*/ 62 h 131"/>
                <a:gd name="T70" fmla="*/ 84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6 w 90"/>
                <a:gd name="T91" fmla="*/ 128 h 131"/>
                <a:gd name="T92" fmla="*/ 0 w 90"/>
                <a:gd name="T93" fmla="*/ 123 h 131"/>
                <a:gd name="T94" fmla="*/ 0 w 90"/>
                <a:gd name="T95" fmla="*/ 100 h 131"/>
                <a:gd name="T96" fmla="*/ 17 w 90"/>
                <a:gd name="T97" fmla="*/ 104 h 131"/>
                <a:gd name="T98" fmla="*/ 34 w 90"/>
                <a:gd name="T99" fmla="*/ 105 h 131"/>
                <a:gd name="T100" fmla="*/ 44 w 90"/>
                <a:gd name="T101" fmla="*/ 104 h 131"/>
                <a:gd name="T102" fmla="*/ 53 w 90"/>
                <a:gd name="T103" fmla="*/ 103 h 131"/>
                <a:gd name="T104" fmla="*/ 59 w 90"/>
                <a:gd name="T105" fmla="*/ 98 h 131"/>
                <a:gd name="T106" fmla="*/ 60 w 90"/>
                <a:gd name="T107" fmla="*/ 95 h 131"/>
                <a:gd name="T108" fmla="*/ 60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0" y="91"/>
                  </a:moveTo>
                  <a:lnTo>
                    <a:pt x="60" y="91"/>
                  </a:lnTo>
                  <a:lnTo>
                    <a:pt x="60" y="88"/>
                  </a:lnTo>
                  <a:lnTo>
                    <a:pt x="57" y="85"/>
                  </a:lnTo>
                  <a:lnTo>
                    <a:pt x="57" y="85"/>
                  </a:lnTo>
                  <a:lnTo>
                    <a:pt x="51" y="80"/>
                  </a:lnTo>
                  <a:lnTo>
                    <a:pt x="51" y="80"/>
                  </a:lnTo>
                  <a:lnTo>
                    <a:pt x="44" y="77"/>
                  </a:lnTo>
                  <a:lnTo>
                    <a:pt x="44" y="77"/>
                  </a:lnTo>
                  <a:lnTo>
                    <a:pt x="34" y="74"/>
                  </a:lnTo>
                  <a:lnTo>
                    <a:pt x="34" y="74"/>
                  </a:lnTo>
                  <a:lnTo>
                    <a:pt x="20" y="70"/>
                  </a:lnTo>
                  <a:lnTo>
                    <a:pt x="20" y="70"/>
                  </a:lnTo>
                  <a:lnTo>
                    <a:pt x="14" y="67"/>
                  </a:lnTo>
                  <a:lnTo>
                    <a:pt x="10" y="64"/>
                  </a:lnTo>
                  <a:lnTo>
                    <a:pt x="10" y="64"/>
                  </a:lnTo>
                  <a:lnTo>
                    <a:pt x="6" y="60"/>
                  </a:lnTo>
                  <a:lnTo>
                    <a:pt x="3" y="55"/>
                  </a:lnTo>
                  <a:lnTo>
                    <a:pt x="3" y="55"/>
                  </a:lnTo>
                  <a:lnTo>
                    <a:pt x="1" y="48"/>
                  </a:lnTo>
                  <a:lnTo>
                    <a:pt x="0" y="40"/>
                  </a:lnTo>
                  <a:lnTo>
                    <a:pt x="0" y="40"/>
                  </a:lnTo>
                  <a:lnTo>
                    <a:pt x="1" y="30"/>
                  </a:lnTo>
                  <a:lnTo>
                    <a:pt x="4" y="22"/>
                  </a:lnTo>
                  <a:lnTo>
                    <a:pt x="4" y="22"/>
                  </a:lnTo>
                  <a:lnTo>
                    <a:pt x="8" y="15"/>
                  </a:lnTo>
                  <a:lnTo>
                    <a:pt x="13" y="9"/>
                  </a:lnTo>
                  <a:lnTo>
                    <a:pt x="13" y="9"/>
                  </a:lnTo>
                  <a:lnTo>
                    <a:pt x="20" y="5"/>
                  </a:lnTo>
                  <a:lnTo>
                    <a:pt x="28" y="2"/>
                  </a:lnTo>
                  <a:lnTo>
                    <a:pt x="28" y="2"/>
                  </a:lnTo>
                  <a:lnTo>
                    <a:pt x="37" y="0"/>
                  </a:lnTo>
                  <a:lnTo>
                    <a:pt x="45" y="0"/>
                  </a:lnTo>
                  <a:lnTo>
                    <a:pt x="45" y="0"/>
                  </a:lnTo>
                  <a:lnTo>
                    <a:pt x="57" y="0"/>
                  </a:lnTo>
                  <a:lnTo>
                    <a:pt x="68" y="2"/>
                  </a:lnTo>
                  <a:lnTo>
                    <a:pt x="68" y="2"/>
                  </a:lnTo>
                  <a:lnTo>
                    <a:pt x="85" y="6"/>
                  </a:lnTo>
                  <a:lnTo>
                    <a:pt x="85" y="31"/>
                  </a:lnTo>
                  <a:lnTo>
                    <a:pt x="85" y="31"/>
                  </a:lnTo>
                  <a:lnTo>
                    <a:pt x="77" y="28"/>
                  </a:lnTo>
                  <a:lnTo>
                    <a:pt x="77" y="28"/>
                  </a:lnTo>
                  <a:lnTo>
                    <a:pt x="68" y="27"/>
                  </a:lnTo>
                  <a:lnTo>
                    <a:pt x="68" y="27"/>
                  </a:lnTo>
                  <a:lnTo>
                    <a:pt x="57" y="25"/>
                  </a:lnTo>
                  <a:lnTo>
                    <a:pt x="57" y="25"/>
                  </a:lnTo>
                  <a:lnTo>
                    <a:pt x="48" y="24"/>
                  </a:lnTo>
                  <a:lnTo>
                    <a:pt x="48"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5" y="51"/>
                  </a:lnTo>
                  <a:lnTo>
                    <a:pt x="45" y="51"/>
                  </a:lnTo>
                  <a:lnTo>
                    <a:pt x="54" y="54"/>
                  </a:lnTo>
                  <a:lnTo>
                    <a:pt x="54" y="54"/>
                  </a:lnTo>
                  <a:lnTo>
                    <a:pt x="68" y="57"/>
                  </a:lnTo>
                  <a:lnTo>
                    <a:pt x="68" y="57"/>
                  </a:lnTo>
                  <a:lnTo>
                    <a:pt x="74" y="60"/>
                  </a:lnTo>
                  <a:lnTo>
                    <a:pt x="78" y="62"/>
                  </a:lnTo>
                  <a:lnTo>
                    <a:pt x="78" y="62"/>
                  </a:lnTo>
                  <a:lnTo>
                    <a:pt x="84"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8" y="129"/>
                  </a:lnTo>
                  <a:lnTo>
                    <a:pt x="37" y="131"/>
                  </a:lnTo>
                  <a:lnTo>
                    <a:pt x="37" y="131"/>
                  </a:lnTo>
                  <a:lnTo>
                    <a:pt x="25" y="129"/>
                  </a:lnTo>
                  <a:lnTo>
                    <a:pt x="16" y="128"/>
                  </a:lnTo>
                  <a:lnTo>
                    <a:pt x="16" y="128"/>
                  </a:lnTo>
                  <a:lnTo>
                    <a:pt x="7" y="126"/>
                  </a:lnTo>
                  <a:lnTo>
                    <a:pt x="0" y="123"/>
                  </a:lnTo>
                  <a:lnTo>
                    <a:pt x="0" y="100"/>
                  </a:lnTo>
                  <a:lnTo>
                    <a:pt x="0" y="100"/>
                  </a:lnTo>
                  <a:lnTo>
                    <a:pt x="8" y="103"/>
                  </a:lnTo>
                  <a:lnTo>
                    <a:pt x="17" y="104"/>
                  </a:lnTo>
                  <a:lnTo>
                    <a:pt x="17" y="104"/>
                  </a:lnTo>
                  <a:lnTo>
                    <a:pt x="34" y="105"/>
                  </a:lnTo>
                  <a:lnTo>
                    <a:pt x="34" y="105"/>
                  </a:lnTo>
                  <a:lnTo>
                    <a:pt x="44" y="104"/>
                  </a:lnTo>
                  <a:lnTo>
                    <a:pt x="44" y="104"/>
                  </a:lnTo>
                  <a:lnTo>
                    <a:pt x="53" y="103"/>
                  </a:lnTo>
                  <a:lnTo>
                    <a:pt x="53" y="103"/>
                  </a:lnTo>
                  <a:lnTo>
                    <a:pt x="59" y="98"/>
                  </a:lnTo>
                  <a:lnTo>
                    <a:pt x="59" y="98"/>
                  </a:lnTo>
                  <a:lnTo>
                    <a:pt x="60" y="95"/>
                  </a:lnTo>
                  <a:lnTo>
                    <a:pt x="60" y="91"/>
                  </a:lnTo>
                  <a:lnTo>
                    <a:pt x="60"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6" name="Freeform 30"/>
            <p:cNvSpPr>
              <a:spLocks noEditPoints="1"/>
            </p:cNvSpPr>
            <p:nvPr userDrawn="1"/>
          </p:nvSpPr>
          <p:spPr bwMode="auto">
            <a:xfrm>
              <a:off x="4456112" y="800495"/>
              <a:ext cx="61913" cy="98425"/>
            </a:xfrm>
            <a:custGeom>
              <a:avLst/>
              <a:gdLst>
                <a:gd name="T0" fmla="*/ 62 w 116"/>
                <a:gd name="T1" fmla="*/ 131 h 187"/>
                <a:gd name="T2" fmla="*/ 42 w 116"/>
                <a:gd name="T3" fmla="*/ 126 h 187"/>
                <a:gd name="T4" fmla="*/ 35 w 116"/>
                <a:gd name="T5" fmla="*/ 122 h 187"/>
                <a:gd name="T6" fmla="*/ 29 w 116"/>
                <a:gd name="T7" fmla="*/ 117 h 187"/>
                <a:gd name="T8" fmla="*/ 29 w 116"/>
                <a:gd name="T9" fmla="*/ 125 h 187"/>
                <a:gd name="T10" fmla="*/ 29 w 116"/>
                <a:gd name="T11" fmla="*/ 135 h 187"/>
                <a:gd name="T12" fmla="*/ 0 w 116"/>
                <a:gd name="T13" fmla="*/ 187 h 187"/>
                <a:gd name="T14" fmla="*/ 26 w 116"/>
                <a:gd name="T15" fmla="*/ 3 h 187"/>
                <a:gd name="T16" fmla="*/ 28 w 116"/>
                <a:gd name="T17" fmla="*/ 17 h 187"/>
                <a:gd name="T18" fmla="*/ 34 w 116"/>
                <a:gd name="T19" fmla="*/ 11 h 187"/>
                <a:gd name="T20" fmla="*/ 42 w 116"/>
                <a:gd name="T21" fmla="*/ 5 h 187"/>
                <a:gd name="T22" fmla="*/ 63 w 116"/>
                <a:gd name="T23" fmla="*/ 0 h 187"/>
                <a:gd name="T24" fmla="*/ 72 w 116"/>
                <a:gd name="T25" fmla="*/ 0 h 187"/>
                <a:gd name="T26" fmla="*/ 82 w 116"/>
                <a:gd name="T27" fmla="*/ 3 h 187"/>
                <a:gd name="T28" fmla="*/ 100 w 116"/>
                <a:gd name="T29" fmla="*/ 15 h 187"/>
                <a:gd name="T30" fmla="*/ 106 w 116"/>
                <a:gd name="T31" fmla="*/ 24 h 187"/>
                <a:gd name="T32" fmla="*/ 112 w 116"/>
                <a:gd name="T33" fmla="*/ 34 h 187"/>
                <a:gd name="T34" fmla="*/ 116 w 116"/>
                <a:gd name="T35" fmla="*/ 62 h 187"/>
                <a:gd name="T36" fmla="*/ 115 w 116"/>
                <a:gd name="T37" fmla="*/ 79 h 187"/>
                <a:gd name="T38" fmla="*/ 112 w 116"/>
                <a:gd name="T39" fmla="*/ 94 h 187"/>
                <a:gd name="T40" fmla="*/ 99 w 116"/>
                <a:gd name="T41" fmla="*/ 114 h 187"/>
                <a:gd name="T42" fmla="*/ 90 w 116"/>
                <a:gd name="T43" fmla="*/ 122 h 187"/>
                <a:gd name="T44" fmla="*/ 81 w 116"/>
                <a:gd name="T45" fmla="*/ 126 h 187"/>
                <a:gd name="T46" fmla="*/ 62 w 116"/>
                <a:gd name="T47" fmla="*/ 131 h 187"/>
                <a:gd name="T48" fmla="*/ 57 w 116"/>
                <a:gd name="T49" fmla="*/ 24 h 187"/>
                <a:gd name="T50" fmla="*/ 50 w 116"/>
                <a:gd name="T51" fmla="*/ 25 h 187"/>
                <a:gd name="T52" fmla="*/ 42 w 116"/>
                <a:gd name="T53" fmla="*/ 28 h 187"/>
                <a:gd name="T54" fmla="*/ 29 w 116"/>
                <a:gd name="T55" fmla="*/ 39 h 187"/>
                <a:gd name="T56" fmla="*/ 29 w 116"/>
                <a:gd name="T57" fmla="*/ 94 h 187"/>
                <a:gd name="T58" fmla="*/ 34 w 116"/>
                <a:gd name="T59" fmla="*/ 98 h 187"/>
                <a:gd name="T60" fmla="*/ 39 w 116"/>
                <a:gd name="T61" fmla="*/ 103 h 187"/>
                <a:gd name="T62" fmla="*/ 47 w 116"/>
                <a:gd name="T63" fmla="*/ 105 h 187"/>
                <a:gd name="T64" fmla="*/ 56 w 116"/>
                <a:gd name="T65" fmla="*/ 105 h 187"/>
                <a:gd name="T66" fmla="*/ 69 w 116"/>
                <a:gd name="T67" fmla="*/ 103 h 187"/>
                <a:gd name="T68" fmla="*/ 74 w 116"/>
                <a:gd name="T69" fmla="*/ 100 h 187"/>
                <a:gd name="T70" fmla="*/ 78 w 116"/>
                <a:gd name="T71" fmla="*/ 95 h 187"/>
                <a:gd name="T72" fmla="*/ 82 w 116"/>
                <a:gd name="T73" fmla="*/ 82 h 187"/>
                <a:gd name="T74" fmla="*/ 84 w 116"/>
                <a:gd name="T75" fmla="*/ 73 h 187"/>
                <a:gd name="T76" fmla="*/ 85 w 116"/>
                <a:gd name="T77" fmla="*/ 64 h 187"/>
                <a:gd name="T78" fmla="*/ 82 w 116"/>
                <a:gd name="T79" fmla="*/ 46 h 187"/>
                <a:gd name="T80" fmla="*/ 81 w 116"/>
                <a:gd name="T81" fmla="*/ 40 h 187"/>
                <a:gd name="T82" fmla="*/ 78 w 116"/>
                <a:gd name="T83" fmla="*/ 34 h 187"/>
                <a:gd name="T84" fmla="*/ 69 w 116"/>
                <a:gd name="T85" fmla="*/ 27 h 187"/>
                <a:gd name="T86" fmla="*/ 63 w 116"/>
                <a:gd name="T87" fmla="*/ 24 h 187"/>
                <a:gd name="T88" fmla="*/ 57 w 116"/>
                <a:gd name="T89"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87">
                  <a:moveTo>
                    <a:pt x="62" y="131"/>
                  </a:moveTo>
                  <a:lnTo>
                    <a:pt x="62" y="131"/>
                  </a:lnTo>
                  <a:lnTo>
                    <a:pt x="51" y="129"/>
                  </a:lnTo>
                  <a:lnTo>
                    <a:pt x="42" y="126"/>
                  </a:lnTo>
                  <a:lnTo>
                    <a:pt x="42" y="126"/>
                  </a:lnTo>
                  <a:lnTo>
                    <a:pt x="35" y="122"/>
                  </a:lnTo>
                  <a:lnTo>
                    <a:pt x="29" y="117"/>
                  </a:lnTo>
                  <a:lnTo>
                    <a:pt x="29" y="117"/>
                  </a:lnTo>
                  <a:lnTo>
                    <a:pt x="29" y="117"/>
                  </a:lnTo>
                  <a:lnTo>
                    <a:pt x="29" y="125"/>
                  </a:lnTo>
                  <a:lnTo>
                    <a:pt x="29" y="125"/>
                  </a:lnTo>
                  <a:lnTo>
                    <a:pt x="29" y="135"/>
                  </a:lnTo>
                  <a:lnTo>
                    <a:pt x="29" y="187"/>
                  </a:lnTo>
                  <a:lnTo>
                    <a:pt x="0" y="187"/>
                  </a:lnTo>
                  <a:lnTo>
                    <a:pt x="0" y="3"/>
                  </a:lnTo>
                  <a:lnTo>
                    <a:pt x="26" y="3"/>
                  </a:lnTo>
                  <a:lnTo>
                    <a:pt x="28" y="17"/>
                  </a:lnTo>
                  <a:lnTo>
                    <a:pt x="28" y="17"/>
                  </a:lnTo>
                  <a:lnTo>
                    <a:pt x="28" y="17"/>
                  </a:lnTo>
                  <a:lnTo>
                    <a:pt x="34" y="11"/>
                  </a:lnTo>
                  <a:lnTo>
                    <a:pt x="42" y="5"/>
                  </a:lnTo>
                  <a:lnTo>
                    <a:pt x="42" y="5"/>
                  </a:lnTo>
                  <a:lnTo>
                    <a:pt x="51" y="0"/>
                  </a:lnTo>
                  <a:lnTo>
                    <a:pt x="63" y="0"/>
                  </a:lnTo>
                  <a:lnTo>
                    <a:pt x="63" y="0"/>
                  </a:lnTo>
                  <a:lnTo>
                    <a:pt x="72" y="0"/>
                  </a:lnTo>
                  <a:lnTo>
                    <a:pt x="82" y="3"/>
                  </a:lnTo>
                  <a:lnTo>
                    <a:pt x="82" y="3"/>
                  </a:lnTo>
                  <a:lnTo>
                    <a:pt x="91" y="8"/>
                  </a:lnTo>
                  <a:lnTo>
                    <a:pt x="100" y="15"/>
                  </a:lnTo>
                  <a:lnTo>
                    <a:pt x="100" y="15"/>
                  </a:lnTo>
                  <a:lnTo>
                    <a:pt x="106" y="24"/>
                  </a:lnTo>
                  <a:lnTo>
                    <a:pt x="112" y="34"/>
                  </a:lnTo>
                  <a:lnTo>
                    <a:pt x="112" y="34"/>
                  </a:lnTo>
                  <a:lnTo>
                    <a:pt x="115" y="48"/>
                  </a:lnTo>
                  <a:lnTo>
                    <a:pt x="116" y="62"/>
                  </a:lnTo>
                  <a:lnTo>
                    <a:pt x="116" y="62"/>
                  </a:lnTo>
                  <a:lnTo>
                    <a:pt x="115" y="79"/>
                  </a:lnTo>
                  <a:lnTo>
                    <a:pt x="112" y="94"/>
                  </a:lnTo>
                  <a:lnTo>
                    <a:pt x="112" y="94"/>
                  </a:lnTo>
                  <a:lnTo>
                    <a:pt x="106" y="104"/>
                  </a:lnTo>
                  <a:lnTo>
                    <a:pt x="99" y="114"/>
                  </a:lnTo>
                  <a:lnTo>
                    <a:pt x="99" y="114"/>
                  </a:lnTo>
                  <a:lnTo>
                    <a:pt x="90" y="122"/>
                  </a:lnTo>
                  <a:lnTo>
                    <a:pt x="81" y="126"/>
                  </a:lnTo>
                  <a:lnTo>
                    <a:pt x="81" y="126"/>
                  </a:lnTo>
                  <a:lnTo>
                    <a:pt x="71" y="129"/>
                  </a:lnTo>
                  <a:lnTo>
                    <a:pt x="62" y="131"/>
                  </a:lnTo>
                  <a:lnTo>
                    <a:pt x="62" y="131"/>
                  </a:lnTo>
                  <a:close/>
                  <a:moveTo>
                    <a:pt x="57" y="24"/>
                  </a:moveTo>
                  <a:lnTo>
                    <a:pt x="57" y="24"/>
                  </a:lnTo>
                  <a:lnTo>
                    <a:pt x="50" y="25"/>
                  </a:lnTo>
                  <a:lnTo>
                    <a:pt x="42" y="28"/>
                  </a:lnTo>
                  <a:lnTo>
                    <a:pt x="42" y="28"/>
                  </a:lnTo>
                  <a:lnTo>
                    <a:pt x="35" y="33"/>
                  </a:lnTo>
                  <a:lnTo>
                    <a:pt x="29" y="39"/>
                  </a:lnTo>
                  <a:lnTo>
                    <a:pt x="29" y="94"/>
                  </a:lnTo>
                  <a:lnTo>
                    <a:pt x="29" y="94"/>
                  </a:lnTo>
                  <a:lnTo>
                    <a:pt x="34" y="98"/>
                  </a:lnTo>
                  <a:lnTo>
                    <a:pt x="34" y="98"/>
                  </a:lnTo>
                  <a:lnTo>
                    <a:pt x="39" y="103"/>
                  </a:lnTo>
                  <a:lnTo>
                    <a:pt x="39" y="103"/>
                  </a:lnTo>
                  <a:lnTo>
                    <a:pt x="47" y="105"/>
                  </a:lnTo>
                  <a:lnTo>
                    <a:pt x="47" y="105"/>
                  </a:lnTo>
                  <a:lnTo>
                    <a:pt x="56" y="105"/>
                  </a:lnTo>
                  <a:lnTo>
                    <a:pt x="56" y="105"/>
                  </a:lnTo>
                  <a:lnTo>
                    <a:pt x="63" y="105"/>
                  </a:lnTo>
                  <a:lnTo>
                    <a:pt x="69" y="103"/>
                  </a:lnTo>
                  <a:lnTo>
                    <a:pt x="69" y="103"/>
                  </a:lnTo>
                  <a:lnTo>
                    <a:pt x="74" y="100"/>
                  </a:lnTo>
                  <a:lnTo>
                    <a:pt x="78" y="95"/>
                  </a:lnTo>
                  <a:lnTo>
                    <a:pt x="78" y="95"/>
                  </a:lnTo>
                  <a:lnTo>
                    <a:pt x="81" y="88"/>
                  </a:lnTo>
                  <a:lnTo>
                    <a:pt x="82" y="82"/>
                  </a:lnTo>
                  <a:lnTo>
                    <a:pt x="82" y="82"/>
                  </a:lnTo>
                  <a:lnTo>
                    <a:pt x="84" y="73"/>
                  </a:lnTo>
                  <a:lnTo>
                    <a:pt x="85" y="64"/>
                  </a:lnTo>
                  <a:lnTo>
                    <a:pt x="85" y="64"/>
                  </a:lnTo>
                  <a:lnTo>
                    <a:pt x="84" y="55"/>
                  </a:lnTo>
                  <a:lnTo>
                    <a:pt x="82" y="46"/>
                  </a:lnTo>
                  <a:lnTo>
                    <a:pt x="82" y="46"/>
                  </a:lnTo>
                  <a:lnTo>
                    <a:pt x="81" y="40"/>
                  </a:lnTo>
                  <a:lnTo>
                    <a:pt x="78" y="34"/>
                  </a:lnTo>
                  <a:lnTo>
                    <a:pt x="78" y="34"/>
                  </a:lnTo>
                  <a:lnTo>
                    <a:pt x="74" y="30"/>
                  </a:lnTo>
                  <a:lnTo>
                    <a:pt x="69" y="27"/>
                  </a:lnTo>
                  <a:lnTo>
                    <a:pt x="69" y="27"/>
                  </a:lnTo>
                  <a:lnTo>
                    <a:pt x="63"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7" name="Freeform 31"/>
            <p:cNvSpPr>
              <a:spLocks noEditPoints="1"/>
            </p:cNvSpPr>
            <p:nvPr userDrawn="1"/>
          </p:nvSpPr>
          <p:spPr bwMode="auto">
            <a:xfrm>
              <a:off x="4530725" y="800495"/>
              <a:ext cx="60325" cy="68263"/>
            </a:xfrm>
            <a:custGeom>
              <a:avLst/>
              <a:gdLst>
                <a:gd name="T0" fmla="*/ 70 w 113"/>
                <a:gd name="T1" fmla="*/ 105 h 131"/>
                <a:gd name="T2" fmla="*/ 88 w 113"/>
                <a:gd name="T3" fmla="*/ 104 h 131"/>
                <a:gd name="T4" fmla="*/ 108 w 113"/>
                <a:gd name="T5" fmla="*/ 123 h 131"/>
                <a:gd name="T6" fmla="*/ 101 w 113"/>
                <a:gd name="T7" fmla="*/ 126 h 131"/>
                <a:gd name="T8" fmla="*/ 89 w 113"/>
                <a:gd name="T9" fmla="*/ 128 h 131"/>
                <a:gd name="T10" fmla="*/ 64 w 113"/>
                <a:gd name="T11" fmla="*/ 131 h 131"/>
                <a:gd name="T12" fmla="*/ 52 w 113"/>
                <a:gd name="T13" fmla="*/ 129 h 131"/>
                <a:gd name="T14" fmla="*/ 39 w 113"/>
                <a:gd name="T15" fmla="*/ 126 h 131"/>
                <a:gd name="T16" fmla="*/ 19 w 113"/>
                <a:gd name="T17" fmla="*/ 116 h 131"/>
                <a:gd name="T18" fmla="*/ 11 w 113"/>
                <a:gd name="T19" fmla="*/ 107 h 131"/>
                <a:gd name="T20" fmla="*/ 5 w 113"/>
                <a:gd name="T21" fmla="*/ 97 h 131"/>
                <a:gd name="T22" fmla="*/ 0 w 113"/>
                <a:gd name="T23" fmla="*/ 67 h 131"/>
                <a:gd name="T24" fmla="*/ 0 w 113"/>
                <a:gd name="T25" fmla="*/ 51 h 131"/>
                <a:gd name="T26" fmla="*/ 5 w 113"/>
                <a:gd name="T27" fmla="*/ 37 h 131"/>
                <a:gd name="T28" fmla="*/ 18 w 113"/>
                <a:gd name="T29" fmla="*/ 17 h 131"/>
                <a:gd name="T30" fmla="*/ 27 w 113"/>
                <a:gd name="T31" fmla="*/ 9 h 131"/>
                <a:gd name="T32" fmla="*/ 36 w 113"/>
                <a:gd name="T33" fmla="*/ 3 h 131"/>
                <a:gd name="T34" fmla="*/ 58 w 113"/>
                <a:gd name="T35" fmla="*/ 0 h 131"/>
                <a:gd name="T36" fmla="*/ 70 w 113"/>
                <a:gd name="T37" fmla="*/ 0 h 131"/>
                <a:gd name="T38" fmla="*/ 80 w 113"/>
                <a:gd name="T39" fmla="*/ 3 h 131"/>
                <a:gd name="T40" fmla="*/ 96 w 113"/>
                <a:gd name="T41" fmla="*/ 15 h 131"/>
                <a:gd name="T42" fmla="*/ 104 w 113"/>
                <a:gd name="T43" fmla="*/ 24 h 131"/>
                <a:gd name="T44" fmla="*/ 108 w 113"/>
                <a:gd name="T45" fmla="*/ 34 h 131"/>
                <a:gd name="T46" fmla="*/ 113 w 113"/>
                <a:gd name="T47" fmla="*/ 62 h 131"/>
                <a:gd name="T48" fmla="*/ 111 w 113"/>
                <a:gd name="T49" fmla="*/ 74 h 131"/>
                <a:gd name="T50" fmla="*/ 30 w 113"/>
                <a:gd name="T51" fmla="*/ 74 h 131"/>
                <a:gd name="T52" fmla="*/ 34 w 113"/>
                <a:gd name="T53" fmla="*/ 89 h 131"/>
                <a:gd name="T54" fmla="*/ 39 w 113"/>
                <a:gd name="T55" fmla="*/ 94 h 131"/>
                <a:gd name="T56" fmla="*/ 43 w 113"/>
                <a:gd name="T57" fmla="*/ 98 h 131"/>
                <a:gd name="T58" fmla="*/ 55 w 113"/>
                <a:gd name="T59" fmla="*/ 104 h 131"/>
                <a:gd name="T60" fmla="*/ 62 w 113"/>
                <a:gd name="T61" fmla="*/ 105 h 131"/>
                <a:gd name="T62" fmla="*/ 70 w 113"/>
                <a:gd name="T63" fmla="*/ 105 h 131"/>
                <a:gd name="T64" fmla="*/ 58 w 113"/>
                <a:gd name="T65" fmla="*/ 24 h 131"/>
                <a:gd name="T66" fmla="*/ 48 w 113"/>
                <a:gd name="T67" fmla="*/ 25 h 131"/>
                <a:gd name="T68" fmla="*/ 43 w 113"/>
                <a:gd name="T69" fmla="*/ 28 h 131"/>
                <a:gd name="T70" fmla="*/ 40 w 113"/>
                <a:gd name="T71" fmla="*/ 31 h 131"/>
                <a:gd name="T72" fmla="*/ 34 w 113"/>
                <a:gd name="T73" fmla="*/ 40 h 131"/>
                <a:gd name="T74" fmla="*/ 31 w 113"/>
                <a:gd name="T75" fmla="*/ 51 h 131"/>
                <a:gd name="T76" fmla="*/ 80 w 113"/>
                <a:gd name="T77" fmla="*/ 51 h 131"/>
                <a:gd name="T78" fmla="*/ 79 w 113"/>
                <a:gd name="T79" fmla="*/ 40 h 131"/>
                <a:gd name="T80" fmla="*/ 74 w 113"/>
                <a:gd name="T81" fmla="*/ 31 h 131"/>
                <a:gd name="T82" fmla="*/ 71 w 113"/>
                <a:gd name="T83" fmla="*/ 28 h 131"/>
                <a:gd name="T84" fmla="*/ 68 w 113"/>
                <a:gd name="T85" fmla="*/ 25 h 131"/>
                <a:gd name="T86" fmla="*/ 58 w 113"/>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31">
                  <a:moveTo>
                    <a:pt x="70" y="105"/>
                  </a:moveTo>
                  <a:lnTo>
                    <a:pt x="70" y="105"/>
                  </a:lnTo>
                  <a:lnTo>
                    <a:pt x="88" y="104"/>
                  </a:lnTo>
                  <a:lnTo>
                    <a:pt x="88" y="104"/>
                  </a:lnTo>
                  <a:lnTo>
                    <a:pt x="108" y="98"/>
                  </a:lnTo>
                  <a:lnTo>
                    <a:pt x="108" y="123"/>
                  </a:lnTo>
                  <a:lnTo>
                    <a:pt x="108" y="123"/>
                  </a:lnTo>
                  <a:lnTo>
                    <a:pt x="101" y="126"/>
                  </a:lnTo>
                  <a:lnTo>
                    <a:pt x="89" y="128"/>
                  </a:lnTo>
                  <a:lnTo>
                    <a:pt x="89" y="128"/>
                  </a:lnTo>
                  <a:lnTo>
                    <a:pt x="77" y="129"/>
                  </a:lnTo>
                  <a:lnTo>
                    <a:pt x="64" y="131"/>
                  </a:lnTo>
                  <a:lnTo>
                    <a:pt x="64" y="131"/>
                  </a:lnTo>
                  <a:lnTo>
                    <a:pt x="52" y="129"/>
                  </a:lnTo>
                  <a:lnTo>
                    <a:pt x="39" y="126"/>
                  </a:lnTo>
                  <a:lnTo>
                    <a:pt x="39" y="126"/>
                  </a:lnTo>
                  <a:lnTo>
                    <a:pt x="28" y="122"/>
                  </a:lnTo>
                  <a:lnTo>
                    <a:pt x="19" y="116"/>
                  </a:lnTo>
                  <a:lnTo>
                    <a:pt x="19" y="116"/>
                  </a:lnTo>
                  <a:lnTo>
                    <a:pt x="11" y="107"/>
                  </a:lnTo>
                  <a:lnTo>
                    <a:pt x="5" y="97"/>
                  </a:lnTo>
                  <a:lnTo>
                    <a:pt x="5" y="97"/>
                  </a:lnTo>
                  <a:lnTo>
                    <a:pt x="0" y="83"/>
                  </a:lnTo>
                  <a:lnTo>
                    <a:pt x="0" y="67"/>
                  </a:lnTo>
                  <a:lnTo>
                    <a:pt x="0" y="67"/>
                  </a:lnTo>
                  <a:lnTo>
                    <a:pt x="0" y="51"/>
                  </a:lnTo>
                  <a:lnTo>
                    <a:pt x="5" y="37"/>
                  </a:lnTo>
                  <a:lnTo>
                    <a:pt x="5" y="37"/>
                  </a:lnTo>
                  <a:lnTo>
                    <a:pt x="11" y="25"/>
                  </a:lnTo>
                  <a:lnTo>
                    <a:pt x="18" y="17"/>
                  </a:lnTo>
                  <a:lnTo>
                    <a:pt x="18" y="17"/>
                  </a:lnTo>
                  <a:lnTo>
                    <a:pt x="27" y="9"/>
                  </a:lnTo>
                  <a:lnTo>
                    <a:pt x="36" y="3"/>
                  </a:lnTo>
                  <a:lnTo>
                    <a:pt x="36" y="3"/>
                  </a:lnTo>
                  <a:lnTo>
                    <a:pt x="48" y="0"/>
                  </a:lnTo>
                  <a:lnTo>
                    <a:pt x="58" y="0"/>
                  </a:lnTo>
                  <a:lnTo>
                    <a:pt x="58" y="0"/>
                  </a:lnTo>
                  <a:lnTo>
                    <a:pt x="70" y="0"/>
                  </a:lnTo>
                  <a:lnTo>
                    <a:pt x="80" y="3"/>
                  </a:lnTo>
                  <a:lnTo>
                    <a:pt x="80" y="3"/>
                  </a:lnTo>
                  <a:lnTo>
                    <a:pt x="89" y="8"/>
                  </a:lnTo>
                  <a:lnTo>
                    <a:pt x="96" y="15"/>
                  </a:lnTo>
                  <a:lnTo>
                    <a:pt x="96" y="15"/>
                  </a:lnTo>
                  <a:lnTo>
                    <a:pt x="104" y="24"/>
                  </a:lnTo>
                  <a:lnTo>
                    <a:pt x="108" y="34"/>
                  </a:lnTo>
                  <a:lnTo>
                    <a:pt x="108" y="34"/>
                  </a:lnTo>
                  <a:lnTo>
                    <a:pt x="111" y="48"/>
                  </a:lnTo>
                  <a:lnTo>
                    <a:pt x="113" y="62"/>
                  </a:lnTo>
                  <a:lnTo>
                    <a:pt x="113" y="62"/>
                  </a:lnTo>
                  <a:lnTo>
                    <a:pt x="111" y="74"/>
                  </a:lnTo>
                  <a:lnTo>
                    <a:pt x="30" y="74"/>
                  </a:lnTo>
                  <a:lnTo>
                    <a:pt x="30" y="74"/>
                  </a:lnTo>
                  <a:lnTo>
                    <a:pt x="31" y="82"/>
                  </a:lnTo>
                  <a:lnTo>
                    <a:pt x="34" y="89"/>
                  </a:lnTo>
                  <a:lnTo>
                    <a:pt x="34" y="89"/>
                  </a:lnTo>
                  <a:lnTo>
                    <a:pt x="39" y="94"/>
                  </a:lnTo>
                  <a:lnTo>
                    <a:pt x="43" y="98"/>
                  </a:lnTo>
                  <a:lnTo>
                    <a:pt x="43" y="98"/>
                  </a:lnTo>
                  <a:lnTo>
                    <a:pt x="49" y="101"/>
                  </a:lnTo>
                  <a:lnTo>
                    <a:pt x="55" y="104"/>
                  </a:lnTo>
                  <a:lnTo>
                    <a:pt x="55" y="104"/>
                  </a:lnTo>
                  <a:lnTo>
                    <a:pt x="62" y="105"/>
                  </a:lnTo>
                  <a:lnTo>
                    <a:pt x="70" y="105"/>
                  </a:lnTo>
                  <a:lnTo>
                    <a:pt x="70" y="105"/>
                  </a:lnTo>
                  <a:close/>
                  <a:moveTo>
                    <a:pt x="58" y="24"/>
                  </a:moveTo>
                  <a:lnTo>
                    <a:pt x="58" y="24"/>
                  </a:lnTo>
                  <a:lnTo>
                    <a:pt x="52" y="24"/>
                  </a:lnTo>
                  <a:lnTo>
                    <a:pt x="48" y="25"/>
                  </a:lnTo>
                  <a:lnTo>
                    <a:pt x="48" y="25"/>
                  </a:lnTo>
                  <a:lnTo>
                    <a:pt x="43" y="28"/>
                  </a:lnTo>
                  <a:lnTo>
                    <a:pt x="40" y="31"/>
                  </a:lnTo>
                  <a:lnTo>
                    <a:pt x="40" y="31"/>
                  </a:lnTo>
                  <a:lnTo>
                    <a:pt x="37" y="36"/>
                  </a:lnTo>
                  <a:lnTo>
                    <a:pt x="34" y="40"/>
                  </a:lnTo>
                  <a:lnTo>
                    <a:pt x="34" y="40"/>
                  </a:lnTo>
                  <a:lnTo>
                    <a:pt x="31" y="51"/>
                  </a:lnTo>
                  <a:lnTo>
                    <a:pt x="80" y="51"/>
                  </a:lnTo>
                  <a:lnTo>
                    <a:pt x="80" y="51"/>
                  </a:lnTo>
                  <a:lnTo>
                    <a:pt x="79" y="40"/>
                  </a:lnTo>
                  <a:lnTo>
                    <a:pt x="79" y="40"/>
                  </a:lnTo>
                  <a:lnTo>
                    <a:pt x="77" y="36"/>
                  </a:lnTo>
                  <a:lnTo>
                    <a:pt x="74" y="31"/>
                  </a:lnTo>
                  <a:lnTo>
                    <a:pt x="74" y="31"/>
                  </a:lnTo>
                  <a:lnTo>
                    <a:pt x="71" y="28"/>
                  </a:lnTo>
                  <a:lnTo>
                    <a:pt x="68" y="25"/>
                  </a:lnTo>
                  <a:lnTo>
                    <a:pt x="68" y="25"/>
                  </a:lnTo>
                  <a:lnTo>
                    <a:pt x="62" y="24"/>
                  </a:lnTo>
                  <a:lnTo>
                    <a:pt x="58" y="24"/>
                  </a:lnTo>
                  <a:lnTo>
                    <a:pt x="58"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8" name="Rectangle 32"/>
            <p:cNvSpPr>
              <a:spLocks noChangeArrowheads="1"/>
            </p:cNvSpPr>
            <p:nvPr userDrawn="1"/>
          </p:nvSpPr>
          <p:spPr bwMode="auto">
            <a:xfrm>
              <a:off x="4606925"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9" name="Freeform 33"/>
            <p:cNvSpPr>
              <a:spLocks noEditPoints="1"/>
            </p:cNvSpPr>
            <p:nvPr userDrawn="1"/>
          </p:nvSpPr>
          <p:spPr bwMode="auto">
            <a:xfrm>
              <a:off x="4643437" y="768745"/>
              <a:ext cx="15875" cy="98425"/>
            </a:xfrm>
            <a:custGeom>
              <a:avLst/>
              <a:gdLst>
                <a:gd name="T0" fmla="*/ 0 w 31"/>
                <a:gd name="T1" fmla="*/ 0 h 185"/>
                <a:gd name="T2" fmla="*/ 31 w 31"/>
                <a:gd name="T3" fmla="*/ 0 h 185"/>
                <a:gd name="T4" fmla="*/ 31 w 31"/>
                <a:gd name="T5" fmla="*/ 34 h 185"/>
                <a:gd name="T6" fmla="*/ 0 w 31"/>
                <a:gd name="T7" fmla="*/ 34 h 185"/>
                <a:gd name="T8" fmla="*/ 0 w 31"/>
                <a:gd name="T9" fmla="*/ 0 h 185"/>
                <a:gd name="T10" fmla="*/ 0 w 31"/>
                <a:gd name="T11" fmla="*/ 62 h 185"/>
                <a:gd name="T12" fmla="*/ 31 w 31"/>
                <a:gd name="T13" fmla="*/ 62 h 185"/>
                <a:gd name="T14" fmla="*/ 31 w 31"/>
                <a:gd name="T15" fmla="*/ 185 h 185"/>
                <a:gd name="T16" fmla="*/ 0 w 31"/>
                <a:gd name="T17" fmla="*/ 185 h 185"/>
                <a:gd name="T18" fmla="*/ 0 w 31"/>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5">
                  <a:moveTo>
                    <a:pt x="0" y="0"/>
                  </a:moveTo>
                  <a:lnTo>
                    <a:pt x="31" y="0"/>
                  </a:lnTo>
                  <a:lnTo>
                    <a:pt x="31" y="34"/>
                  </a:lnTo>
                  <a:lnTo>
                    <a:pt x="0" y="34"/>
                  </a:lnTo>
                  <a:lnTo>
                    <a:pt x="0" y="0"/>
                  </a:lnTo>
                  <a:close/>
                  <a:moveTo>
                    <a:pt x="0" y="62"/>
                  </a:moveTo>
                  <a:lnTo>
                    <a:pt x="31" y="62"/>
                  </a:lnTo>
                  <a:lnTo>
                    <a:pt x="31" y="185"/>
                  </a:lnTo>
                  <a:lnTo>
                    <a:pt x="0" y="185"/>
                  </a:lnTo>
                  <a:lnTo>
                    <a:pt x="0"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0" name="Freeform 34"/>
            <p:cNvSpPr>
              <a:spLocks noEditPoints="1"/>
            </p:cNvSpPr>
            <p:nvPr userDrawn="1"/>
          </p:nvSpPr>
          <p:spPr bwMode="auto">
            <a:xfrm>
              <a:off x="3384550" y="322657"/>
              <a:ext cx="52388" cy="377825"/>
            </a:xfrm>
            <a:custGeom>
              <a:avLst/>
              <a:gdLst>
                <a:gd name="T0" fmla="*/ 0 w 100"/>
                <a:gd name="T1" fmla="*/ 252 h 714"/>
                <a:gd name="T2" fmla="*/ 1 w 100"/>
                <a:gd name="T3" fmla="*/ 243 h 714"/>
                <a:gd name="T4" fmla="*/ 8 w 100"/>
                <a:gd name="T5" fmla="*/ 225 h 714"/>
                <a:gd name="T6" fmla="*/ 22 w 100"/>
                <a:gd name="T7" fmla="*/ 210 h 714"/>
                <a:gd name="T8" fmla="*/ 40 w 100"/>
                <a:gd name="T9" fmla="*/ 203 h 714"/>
                <a:gd name="T10" fmla="*/ 50 w 100"/>
                <a:gd name="T11" fmla="*/ 203 h 714"/>
                <a:gd name="T12" fmla="*/ 71 w 100"/>
                <a:gd name="T13" fmla="*/ 206 h 714"/>
                <a:gd name="T14" fmla="*/ 85 w 100"/>
                <a:gd name="T15" fmla="*/ 218 h 714"/>
                <a:gd name="T16" fmla="*/ 97 w 100"/>
                <a:gd name="T17" fmla="*/ 232 h 714"/>
                <a:gd name="T18" fmla="*/ 100 w 100"/>
                <a:gd name="T19" fmla="*/ 252 h 714"/>
                <a:gd name="T20" fmla="*/ 100 w 100"/>
                <a:gd name="T21" fmla="*/ 664 h 714"/>
                <a:gd name="T22" fmla="*/ 97 w 100"/>
                <a:gd name="T23" fmla="*/ 683 h 714"/>
                <a:gd name="T24" fmla="*/ 85 w 100"/>
                <a:gd name="T25" fmla="*/ 700 h 714"/>
                <a:gd name="T26" fmla="*/ 71 w 100"/>
                <a:gd name="T27" fmla="*/ 710 h 714"/>
                <a:gd name="T28" fmla="*/ 50 w 100"/>
                <a:gd name="T29" fmla="*/ 714 h 714"/>
                <a:gd name="T30" fmla="*/ 40 w 100"/>
                <a:gd name="T31" fmla="*/ 713 h 714"/>
                <a:gd name="T32" fmla="*/ 22 w 100"/>
                <a:gd name="T33" fmla="*/ 705 h 714"/>
                <a:gd name="T34" fmla="*/ 8 w 100"/>
                <a:gd name="T35" fmla="*/ 692 h 714"/>
                <a:gd name="T36" fmla="*/ 1 w 100"/>
                <a:gd name="T37" fmla="*/ 674 h 714"/>
                <a:gd name="T38" fmla="*/ 14 w 100"/>
                <a:gd name="T39" fmla="*/ 86 h 714"/>
                <a:gd name="T40" fmla="*/ 8 w 100"/>
                <a:gd name="T41" fmla="*/ 78 h 714"/>
                <a:gd name="T42" fmla="*/ 1 w 100"/>
                <a:gd name="T43" fmla="*/ 60 h 714"/>
                <a:gd name="T44" fmla="*/ 0 w 100"/>
                <a:gd name="T45" fmla="*/ 50 h 714"/>
                <a:gd name="T46" fmla="*/ 4 w 100"/>
                <a:gd name="T47" fmla="*/ 31 h 714"/>
                <a:gd name="T48" fmla="*/ 14 w 100"/>
                <a:gd name="T49" fmla="*/ 14 h 714"/>
                <a:gd name="T50" fmla="*/ 23 w 100"/>
                <a:gd name="T51" fmla="*/ 8 h 714"/>
                <a:gd name="T52" fmla="*/ 41 w 100"/>
                <a:gd name="T53" fmla="*/ 0 h 714"/>
                <a:gd name="T54" fmla="*/ 50 w 100"/>
                <a:gd name="T55" fmla="*/ 0 h 714"/>
                <a:gd name="T56" fmla="*/ 71 w 100"/>
                <a:gd name="T57" fmla="*/ 4 h 714"/>
                <a:gd name="T58" fmla="*/ 87 w 100"/>
                <a:gd name="T59" fmla="*/ 14 h 714"/>
                <a:gd name="T60" fmla="*/ 93 w 100"/>
                <a:gd name="T61" fmla="*/ 22 h 714"/>
                <a:gd name="T62" fmla="*/ 100 w 100"/>
                <a:gd name="T63" fmla="*/ 40 h 714"/>
                <a:gd name="T64" fmla="*/ 100 w 100"/>
                <a:gd name="T65" fmla="*/ 50 h 714"/>
                <a:gd name="T66" fmla="*/ 97 w 100"/>
                <a:gd name="T67" fmla="*/ 69 h 714"/>
                <a:gd name="T68" fmla="*/ 87 w 100"/>
                <a:gd name="T69" fmla="*/ 86 h 714"/>
                <a:gd name="T70" fmla="*/ 78 w 100"/>
                <a:gd name="T71" fmla="*/ 92 h 714"/>
                <a:gd name="T72" fmla="*/ 60 w 100"/>
                <a:gd name="T73" fmla="*/ 99 h 714"/>
                <a:gd name="T74" fmla="*/ 50 w 100"/>
                <a:gd name="T75" fmla="*/ 100 h 714"/>
                <a:gd name="T76" fmla="*/ 31 w 100"/>
                <a:gd name="T77" fmla="*/ 96 h 714"/>
                <a:gd name="T78" fmla="*/ 14 w 100"/>
                <a:gd name="T79" fmla="*/ 8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714">
                  <a:moveTo>
                    <a:pt x="0" y="664"/>
                  </a:moveTo>
                  <a:lnTo>
                    <a:pt x="0" y="252"/>
                  </a:lnTo>
                  <a:lnTo>
                    <a:pt x="0" y="252"/>
                  </a:lnTo>
                  <a:lnTo>
                    <a:pt x="1" y="243"/>
                  </a:lnTo>
                  <a:lnTo>
                    <a:pt x="4" y="232"/>
                  </a:lnTo>
                  <a:lnTo>
                    <a:pt x="8" y="225"/>
                  </a:lnTo>
                  <a:lnTo>
                    <a:pt x="14" y="218"/>
                  </a:lnTo>
                  <a:lnTo>
                    <a:pt x="22" y="210"/>
                  </a:lnTo>
                  <a:lnTo>
                    <a:pt x="31" y="206"/>
                  </a:lnTo>
                  <a:lnTo>
                    <a:pt x="40" y="203"/>
                  </a:lnTo>
                  <a:lnTo>
                    <a:pt x="50" y="203"/>
                  </a:lnTo>
                  <a:lnTo>
                    <a:pt x="50" y="203"/>
                  </a:lnTo>
                  <a:lnTo>
                    <a:pt x="60" y="203"/>
                  </a:lnTo>
                  <a:lnTo>
                    <a:pt x="71" y="206"/>
                  </a:lnTo>
                  <a:lnTo>
                    <a:pt x="78" y="210"/>
                  </a:lnTo>
                  <a:lnTo>
                    <a:pt x="85" y="218"/>
                  </a:lnTo>
                  <a:lnTo>
                    <a:pt x="91" y="225"/>
                  </a:lnTo>
                  <a:lnTo>
                    <a:pt x="97" y="232"/>
                  </a:lnTo>
                  <a:lnTo>
                    <a:pt x="100" y="243"/>
                  </a:lnTo>
                  <a:lnTo>
                    <a:pt x="100" y="252"/>
                  </a:lnTo>
                  <a:lnTo>
                    <a:pt x="100" y="664"/>
                  </a:lnTo>
                  <a:lnTo>
                    <a:pt x="100" y="664"/>
                  </a:lnTo>
                  <a:lnTo>
                    <a:pt x="100" y="674"/>
                  </a:lnTo>
                  <a:lnTo>
                    <a:pt x="97" y="683"/>
                  </a:lnTo>
                  <a:lnTo>
                    <a:pt x="91" y="692"/>
                  </a:lnTo>
                  <a:lnTo>
                    <a:pt x="85" y="700"/>
                  </a:lnTo>
                  <a:lnTo>
                    <a:pt x="78" y="705"/>
                  </a:lnTo>
                  <a:lnTo>
                    <a:pt x="71" y="710"/>
                  </a:lnTo>
                  <a:lnTo>
                    <a:pt x="60" y="713"/>
                  </a:lnTo>
                  <a:lnTo>
                    <a:pt x="50" y="714"/>
                  </a:lnTo>
                  <a:lnTo>
                    <a:pt x="50" y="714"/>
                  </a:lnTo>
                  <a:lnTo>
                    <a:pt x="40" y="713"/>
                  </a:lnTo>
                  <a:lnTo>
                    <a:pt x="31" y="710"/>
                  </a:lnTo>
                  <a:lnTo>
                    <a:pt x="22" y="705"/>
                  </a:lnTo>
                  <a:lnTo>
                    <a:pt x="14" y="700"/>
                  </a:lnTo>
                  <a:lnTo>
                    <a:pt x="8" y="692"/>
                  </a:lnTo>
                  <a:lnTo>
                    <a:pt x="4" y="683"/>
                  </a:lnTo>
                  <a:lnTo>
                    <a:pt x="1" y="674"/>
                  </a:lnTo>
                  <a:lnTo>
                    <a:pt x="0" y="664"/>
                  </a:lnTo>
                  <a:close/>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1" name="Freeform 35"/>
            <p:cNvSpPr>
              <a:spLocks/>
            </p:cNvSpPr>
            <p:nvPr userDrawn="1"/>
          </p:nvSpPr>
          <p:spPr bwMode="auto">
            <a:xfrm>
              <a:off x="3384550" y="430607"/>
              <a:ext cx="52388" cy="269875"/>
            </a:xfrm>
            <a:custGeom>
              <a:avLst/>
              <a:gdLst>
                <a:gd name="T0" fmla="*/ 0 w 100"/>
                <a:gd name="T1" fmla="*/ 461 h 511"/>
                <a:gd name="T2" fmla="*/ 0 w 100"/>
                <a:gd name="T3" fmla="*/ 49 h 511"/>
                <a:gd name="T4" fmla="*/ 0 w 100"/>
                <a:gd name="T5" fmla="*/ 49 h 511"/>
                <a:gd name="T6" fmla="*/ 1 w 100"/>
                <a:gd name="T7" fmla="*/ 40 h 511"/>
                <a:gd name="T8" fmla="*/ 4 w 100"/>
                <a:gd name="T9" fmla="*/ 29 h 511"/>
                <a:gd name="T10" fmla="*/ 8 w 100"/>
                <a:gd name="T11" fmla="*/ 22 h 511"/>
                <a:gd name="T12" fmla="*/ 14 w 100"/>
                <a:gd name="T13" fmla="*/ 15 h 511"/>
                <a:gd name="T14" fmla="*/ 22 w 100"/>
                <a:gd name="T15" fmla="*/ 7 h 511"/>
                <a:gd name="T16" fmla="*/ 31 w 100"/>
                <a:gd name="T17" fmla="*/ 3 h 511"/>
                <a:gd name="T18" fmla="*/ 40 w 100"/>
                <a:gd name="T19" fmla="*/ 0 h 511"/>
                <a:gd name="T20" fmla="*/ 50 w 100"/>
                <a:gd name="T21" fmla="*/ 0 h 511"/>
                <a:gd name="T22" fmla="*/ 50 w 100"/>
                <a:gd name="T23" fmla="*/ 0 h 511"/>
                <a:gd name="T24" fmla="*/ 60 w 100"/>
                <a:gd name="T25" fmla="*/ 0 h 511"/>
                <a:gd name="T26" fmla="*/ 71 w 100"/>
                <a:gd name="T27" fmla="*/ 3 h 511"/>
                <a:gd name="T28" fmla="*/ 78 w 100"/>
                <a:gd name="T29" fmla="*/ 7 h 511"/>
                <a:gd name="T30" fmla="*/ 85 w 100"/>
                <a:gd name="T31" fmla="*/ 15 h 511"/>
                <a:gd name="T32" fmla="*/ 91 w 100"/>
                <a:gd name="T33" fmla="*/ 22 h 511"/>
                <a:gd name="T34" fmla="*/ 97 w 100"/>
                <a:gd name="T35" fmla="*/ 29 h 511"/>
                <a:gd name="T36" fmla="*/ 100 w 100"/>
                <a:gd name="T37" fmla="*/ 40 h 511"/>
                <a:gd name="T38" fmla="*/ 100 w 100"/>
                <a:gd name="T39" fmla="*/ 49 h 511"/>
                <a:gd name="T40" fmla="*/ 100 w 100"/>
                <a:gd name="T41" fmla="*/ 461 h 511"/>
                <a:gd name="T42" fmla="*/ 100 w 100"/>
                <a:gd name="T43" fmla="*/ 461 h 511"/>
                <a:gd name="T44" fmla="*/ 100 w 100"/>
                <a:gd name="T45" fmla="*/ 471 h 511"/>
                <a:gd name="T46" fmla="*/ 97 w 100"/>
                <a:gd name="T47" fmla="*/ 480 h 511"/>
                <a:gd name="T48" fmla="*/ 91 w 100"/>
                <a:gd name="T49" fmla="*/ 489 h 511"/>
                <a:gd name="T50" fmla="*/ 85 w 100"/>
                <a:gd name="T51" fmla="*/ 497 h 511"/>
                <a:gd name="T52" fmla="*/ 78 w 100"/>
                <a:gd name="T53" fmla="*/ 502 h 511"/>
                <a:gd name="T54" fmla="*/ 71 w 100"/>
                <a:gd name="T55" fmla="*/ 507 h 511"/>
                <a:gd name="T56" fmla="*/ 60 w 100"/>
                <a:gd name="T57" fmla="*/ 510 h 511"/>
                <a:gd name="T58" fmla="*/ 50 w 100"/>
                <a:gd name="T59" fmla="*/ 511 h 511"/>
                <a:gd name="T60" fmla="*/ 50 w 100"/>
                <a:gd name="T61" fmla="*/ 511 h 511"/>
                <a:gd name="T62" fmla="*/ 40 w 100"/>
                <a:gd name="T63" fmla="*/ 510 h 511"/>
                <a:gd name="T64" fmla="*/ 31 w 100"/>
                <a:gd name="T65" fmla="*/ 507 h 511"/>
                <a:gd name="T66" fmla="*/ 22 w 100"/>
                <a:gd name="T67" fmla="*/ 502 h 511"/>
                <a:gd name="T68" fmla="*/ 14 w 100"/>
                <a:gd name="T69" fmla="*/ 497 h 511"/>
                <a:gd name="T70" fmla="*/ 8 w 100"/>
                <a:gd name="T71" fmla="*/ 489 h 511"/>
                <a:gd name="T72" fmla="*/ 4 w 100"/>
                <a:gd name="T73" fmla="*/ 480 h 511"/>
                <a:gd name="T74" fmla="*/ 1 w 100"/>
                <a:gd name="T75" fmla="*/ 471 h 511"/>
                <a:gd name="T76" fmla="*/ 0 w 100"/>
                <a:gd name="T77" fmla="*/ 46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511">
                  <a:moveTo>
                    <a:pt x="0" y="461"/>
                  </a:moveTo>
                  <a:lnTo>
                    <a:pt x="0" y="49"/>
                  </a:lnTo>
                  <a:lnTo>
                    <a:pt x="0" y="49"/>
                  </a:lnTo>
                  <a:lnTo>
                    <a:pt x="1" y="40"/>
                  </a:lnTo>
                  <a:lnTo>
                    <a:pt x="4" y="29"/>
                  </a:lnTo>
                  <a:lnTo>
                    <a:pt x="8" y="22"/>
                  </a:lnTo>
                  <a:lnTo>
                    <a:pt x="14" y="15"/>
                  </a:lnTo>
                  <a:lnTo>
                    <a:pt x="22" y="7"/>
                  </a:lnTo>
                  <a:lnTo>
                    <a:pt x="31" y="3"/>
                  </a:lnTo>
                  <a:lnTo>
                    <a:pt x="40" y="0"/>
                  </a:lnTo>
                  <a:lnTo>
                    <a:pt x="50" y="0"/>
                  </a:lnTo>
                  <a:lnTo>
                    <a:pt x="50" y="0"/>
                  </a:lnTo>
                  <a:lnTo>
                    <a:pt x="60" y="0"/>
                  </a:lnTo>
                  <a:lnTo>
                    <a:pt x="71" y="3"/>
                  </a:lnTo>
                  <a:lnTo>
                    <a:pt x="78" y="7"/>
                  </a:lnTo>
                  <a:lnTo>
                    <a:pt x="85" y="15"/>
                  </a:lnTo>
                  <a:lnTo>
                    <a:pt x="91" y="22"/>
                  </a:lnTo>
                  <a:lnTo>
                    <a:pt x="97" y="29"/>
                  </a:lnTo>
                  <a:lnTo>
                    <a:pt x="100" y="40"/>
                  </a:lnTo>
                  <a:lnTo>
                    <a:pt x="100" y="49"/>
                  </a:lnTo>
                  <a:lnTo>
                    <a:pt x="100" y="461"/>
                  </a:lnTo>
                  <a:lnTo>
                    <a:pt x="100" y="461"/>
                  </a:lnTo>
                  <a:lnTo>
                    <a:pt x="100" y="471"/>
                  </a:lnTo>
                  <a:lnTo>
                    <a:pt x="97" y="480"/>
                  </a:lnTo>
                  <a:lnTo>
                    <a:pt x="91" y="489"/>
                  </a:lnTo>
                  <a:lnTo>
                    <a:pt x="85" y="497"/>
                  </a:lnTo>
                  <a:lnTo>
                    <a:pt x="78" y="502"/>
                  </a:lnTo>
                  <a:lnTo>
                    <a:pt x="71" y="507"/>
                  </a:lnTo>
                  <a:lnTo>
                    <a:pt x="60" y="510"/>
                  </a:lnTo>
                  <a:lnTo>
                    <a:pt x="50" y="511"/>
                  </a:lnTo>
                  <a:lnTo>
                    <a:pt x="50" y="511"/>
                  </a:lnTo>
                  <a:lnTo>
                    <a:pt x="40" y="510"/>
                  </a:lnTo>
                  <a:lnTo>
                    <a:pt x="31" y="507"/>
                  </a:lnTo>
                  <a:lnTo>
                    <a:pt x="22" y="502"/>
                  </a:lnTo>
                  <a:lnTo>
                    <a:pt x="14" y="497"/>
                  </a:lnTo>
                  <a:lnTo>
                    <a:pt x="8" y="489"/>
                  </a:lnTo>
                  <a:lnTo>
                    <a:pt x="4" y="480"/>
                  </a:lnTo>
                  <a:lnTo>
                    <a:pt x="1" y="471"/>
                  </a:lnTo>
                  <a:lnTo>
                    <a:pt x="0" y="4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2" name="Freeform 36"/>
            <p:cNvSpPr>
              <a:spLocks/>
            </p:cNvSpPr>
            <p:nvPr userDrawn="1"/>
          </p:nvSpPr>
          <p:spPr bwMode="auto">
            <a:xfrm>
              <a:off x="3384550" y="322657"/>
              <a:ext cx="52388" cy="53975"/>
            </a:xfrm>
            <a:custGeom>
              <a:avLst/>
              <a:gdLst>
                <a:gd name="T0" fmla="*/ 14 w 100"/>
                <a:gd name="T1" fmla="*/ 86 h 100"/>
                <a:gd name="T2" fmla="*/ 14 w 100"/>
                <a:gd name="T3" fmla="*/ 86 h 100"/>
                <a:gd name="T4" fmla="*/ 8 w 100"/>
                <a:gd name="T5" fmla="*/ 78 h 100"/>
                <a:gd name="T6" fmla="*/ 4 w 100"/>
                <a:gd name="T7" fmla="*/ 69 h 100"/>
                <a:gd name="T8" fmla="*/ 1 w 100"/>
                <a:gd name="T9" fmla="*/ 60 h 100"/>
                <a:gd name="T10" fmla="*/ 0 w 100"/>
                <a:gd name="T11" fmla="*/ 50 h 100"/>
                <a:gd name="T12" fmla="*/ 0 w 100"/>
                <a:gd name="T13" fmla="*/ 50 h 100"/>
                <a:gd name="T14" fmla="*/ 1 w 100"/>
                <a:gd name="T15" fmla="*/ 40 h 100"/>
                <a:gd name="T16" fmla="*/ 4 w 100"/>
                <a:gd name="T17" fmla="*/ 31 h 100"/>
                <a:gd name="T18" fmla="*/ 8 w 100"/>
                <a:gd name="T19" fmla="*/ 22 h 100"/>
                <a:gd name="T20" fmla="*/ 14 w 100"/>
                <a:gd name="T21" fmla="*/ 14 h 100"/>
                <a:gd name="T22" fmla="*/ 14 w 100"/>
                <a:gd name="T23" fmla="*/ 14 h 100"/>
                <a:gd name="T24" fmla="*/ 23 w 100"/>
                <a:gd name="T25" fmla="*/ 8 h 100"/>
                <a:gd name="T26" fmla="*/ 31 w 100"/>
                <a:gd name="T27" fmla="*/ 4 h 100"/>
                <a:gd name="T28" fmla="*/ 41 w 100"/>
                <a:gd name="T29" fmla="*/ 0 h 100"/>
                <a:gd name="T30" fmla="*/ 50 w 100"/>
                <a:gd name="T31" fmla="*/ 0 h 100"/>
                <a:gd name="T32" fmla="*/ 50 w 100"/>
                <a:gd name="T33" fmla="*/ 0 h 100"/>
                <a:gd name="T34" fmla="*/ 60 w 100"/>
                <a:gd name="T35" fmla="*/ 0 h 100"/>
                <a:gd name="T36" fmla="*/ 71 w 100"/>
                <a:gd name="T37" fmla="*/ 4 h 100"/>
                <a:gd name="T38" fmla="*/ 78 w 100"/>
                <a:gd name="T39" fmla="*/ 8 h 100"/>
                <a:gd name="T40" fmla="*/ 87 w 100"/>
                <a:gd name="T41" fmla="*/ 14 h 100"/>
                <a:gd name="T42" fmla="*/ 87 w 100"/>
                <a:gd name="T43" fmla="*/ 14 h 100"/>
                <a:gd name="T44" fmla="*/ 93 w 100"/>
                <a:gd name="T45" fmla="*/ 22 h 100"/>
                <a:gd name="T46" fmla="*/ 97 w 100"/>
                <a:gd name="T47" fmla="*/ 31 h 100"/>
                <a:gd name="T48" fmla="*/ 100 w 100"/>
                <a:gd name="T49" fmla="*/ 40 h 100"/>
                <a:gd name="T50" fmla="*/ 100 w 100"/>
                <a:gd name="T51" fmla="*/ 50 h 100"/>
                <a:gd name="T52" fmla="*/ 100 w 100"/>
                <a:gd name="T53" fmla="*/ 50 h 100"/>
                <a:gd name="T54" fmla="*/ 100 w 100"/>
                <a:gd name="T55" fmla="*/ 60 h 100"/>
                <a:gd name="T56" fmla="*/ 97 w 100"/>
                <a:gd name="T57" fmla="*/ 69 h 100"/>
                <a:gd name="T58" fmla="*/ 93 w 100"/>
                <a:gd name="T59" fmla="*/ 78 h 100"/>
                <a:gd name="T60" fmla="*/ 87 w 100"/>
                <a:gd name="T61" fmla="*/ 86 h 100"/>
                <a:gd name="T62" fmla="*/ 87 w 100"/>
                <a:gd name="T63" fmla="*/ 86 h 100"/>
                <a:gd name="T64" fmla="*/ 78 w 100"/>
                <a:gd name="T65" fmla="*/ 92 h 100"/>
                <a:gd name="T66" fmla="*/ 71 w 100"/>
                <a:gd name="T67" fmla="*/ 96 h 100"/>
                <a:gd name="T68" fmla="*/ 60 w 100"/>
                <a:gd name="T69" fmla="*/ 99 h 100"/>
                <a:gd name="T70" fmla="*/ 50 w 100"/>
                <a:gd name="T71" fmla="*/ 100 h 100"/>
                <a:gd name="T72" fmla="*/ 50 w 100"/>
                <a:gd name="T73" fmla="*/ 100 h 100"/>
                <a:gd name="T74" fmla="*/ 41 w 100"/>
                <a:gd name="T75" fmla="*/ 99 h 100"/>
                <a:gd name="T76" fmla="*/ 31 w 100"/>
                <a:gd name="T77" fmla="*/ 96 h 100"/>
                <a:gd name="T78" fmla="*/ 23 w 100"/>
                <a:gd name="T79" fmla="*/ 92 h 100"/>
                <a:gd name="T80" fmla="*/ 14 w 100"/>
                <a:gd name="T8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100">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3" name="Freeform 37"/>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4" name="Freeform 38"/>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5" name="Freeform 39"/>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6" name="Freeform 40"/>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7" name="Freeform 41"/>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8" name="Freeform 42"/>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9" name="Freeform 43"/>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0" name="Freeform 44"/>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1" name="Freeform 45"/>
            <p:cNvSpPr>
              <a:spLocks noEditPoints="1"/>
            </p:cNvSpPr>
            <p:nvPr userDrawn="1"/>
          </p:nvSpPr>
          <p:spPr bwMode="auto">
            <a:xfrm>
              <a:off x="4389437" y="430607"/>
              <a:ext cx="268288" cy="269875"/>
            </a:xfrm>
            <a:custGeom>
              <a:avLst/>
              <a:gdLst>
                <a:gd name="T0" fmla="*/ 407 w 508"/>
                <a:gd name="T1" fmla="*/ 243 h 510"/>
                <a:gd name="T2" fmla="*/ 397 w 508"/>
                <a:gd name="T3" fmla="*/ 197 h 510"/>
                <a:gd name="T4" fmla="*/ 375 w 508"/>
                <a:gd name="T5" fmla="*/ 158 h 510"/>
                <a:gd name="T6" fmla="*/ 344 w 508"/>
                <a:gd name="T7" fmla="*/ 127 h 510"/>
                <a:gd name="T8" fmla="*/ 304 w 508"/>
                <a:gd name="T9" fmla="*/ 108 h 510"/>
                <a:gd name="T10" fmla="*/ 258 w 508"/>
                <a:gd name="T11" fmla="*/ 101 h 510"/>
                <a:gd name="T12" fmla="*/ 227 w 508"/>
                <a:gd name="T13" fmla="*/ 104 h 510"/>
                <a:gd name="T14" fmla="*/ 184 w 508"/>
                <a:gd name="T15" fmla="*/ 120 h 510"/>
                <a:gd name="T16" fmla="*/ 147 w 508"/>
                <a:gd name="T17" fmla="*/ 147 h 510"/>
                <a:gd name="T18" fmla="*/ 119 w 508"/>
                <a:gd name="T19" fmla="*/ 184 h 510"/>
                <a:gd name="T20" fmla="*/ 104 w 508"/>
                <a:gd name="T21" fmla="*/ 227 h 510"/>
                <a:gd name="T22" fmla="*/ 99 w 508"/>
                <a:gd name="T23" fmla="*/ 258 h 510"/>
                <a:gd name="T24" fmla="*/ 107 w 508"/>
                <a:gd name="T25" fmla="*/ 304 h 510"/>
                <a:gd name="T26" fmla="*/ 128 w 508"/>
                <a:gd name="T27" fmla="*/ 344 h 510"/>
                <a:gd name="T28" fmla="*/ 159 w 508"/>
                <a:gd name="T29" fmla="*/ 376 h 510"/>
                <a:gd name="T30" fmla="*/ 197 w 508"/>
                <a:gd name="T31" fmla="*/ 399 h 510"/>
                <a:gd name="T32" fmla="*/ 242 w 508"/>
                <a:gd name="T33" fmla="*/ 409 h 510"/>
                <a:gd name="T34" fmla="*/ 274 w 508"/>
                <a:gd name="T35" fmla="*/ 409 h 510"/>
                <a:gd name="T36" fmla="*/ 317 w 508"/>
                <a:gd name="T37" fmla="*/ 399 h 510"/>
                <a:gd name="T38" fmla="*/ 354 w 508"/>
                <a:gd name="T39" fmla="*/ 376 h 510"/>
                <a:gd name="T40" fmla="*/ 384 w 508"/>
                <a:gd name="T41" fmla="*/ 344 h 510"/>
                <a:gd name="T42" fmla="*/ 401 w 508"/>
                <a:gd name="T43" fmla="*/ 304 h 510"/>
                <a:gd name="T44" fmla="*/ 409 w 508"/>
                <a:gd name="T45" fmla="*/ 258 h 510"/>
                <a:gd name="T46" fmla="*/ 508 w 508"/>
                <a:gd name="T47" fmla="*/ 458 h 510"/>
                <a:gd name="T48" fmla="*/ 501 w 508"/>
                <a:gd name="T49" fmla="*/ 488 h 510"/>
                <a:gd name="T50" fmla="*/ 478 w 508"/>
                <a:gd name="T51" fmla="*/ 505 h 510"/>
                <a:gd name="T52" fmla="*/ 458 w 508"/>
                <a:gd name="T53" fmla="*/ 510 h 510"/>
                <a:gd name="T54" fmla="*/ 433 w 508"/>
                <a:gd name="T55" fmla="*/ 501 h 510"/>
                <a:gd name="T56" fmla="*/ 413 w 508"/>
                <a:gd name="T57" fmla="*/ 479 h 510"/>
                <a:gd name="T58" fmla="*/ 409 w 508"/>
                <a:gd name="T59" fmla="*/ 458 h 510"/>
                <a:gd name="T60" fmla="*/ 357 w 508"/>
                <a:gd name="T61" fmla="*/ 491 h 510"/>
                <a:gd name="T62" fmla="*/ 299 w 508"/>
                <a:gd name="T63" fmla="*/ 507 h 510"/>
                <a:gd name="T64" fmla="*/ 258 w 508"/>
                <a:gd name="T65" fmla="*/ 510 h 510"/>
                <a:gd name="T66" fmla="*/ 181 w 508"/>
                <a:gd name="T67" fmla="*/ 498 h 510"/>
                <a:gd name="T68" fmla="*/ 113 w 508"/>
                <a:gd name="T69" fmla="*/ 468 h 510"/>
                <a:gd name="T70" fmla="*/ 58 w 508"/>
                <a:gd name="T71" fmla="*/ 421 h 510"/>
                <a:gd name="T72" fmla="*/ 19 w 508"/>
                <a:gd name="T73" fmla="*/ 359 h 510"/>
                <a:gd name="T74" fmla="*/ 2 w 508"/>
                <a:gd name="T75" fmla="*/ 284 h 510"/>
                <a:gd name="T76" fmla="*/ 2 w 508"/>
                <a:gd name="T77" fmla="*/ 233 h 510"/>
                <a:gd name="T78" fmla="*/ 19 w 508"/>
                <a:gd name="T79" fmla="*/ 157 h 510"/>
                <a:gd name="T80" fmla="*/ 58 w 508"/>
                <a:gd name="T81" fmla="*/ 93 h 510"/>
                <a:gd name="T82" fmla="*/ 113 w 508"/>
                <a:gd name="T83" fmla="*/ 44 h 510"/>
                <a:gd name="T84" fmla="*/ 181 w 508"/>
                <a:gd name="T85" fmla="*/ 12 h 510"/>
                <a:gd name="T86" fmla="*/ 258 w 508"/>
                <a:gd name="T87" fmla="*/ 0 h 510"/>
                <a:gd name="T88" fmla="*/ 310 w 508"/>
                <a:gd name="T89" fmla="*/ 6 h 510"/>
                <a:gd name="T90" fmla="*/ 379 w 508"/>
                <a:gd name="T91" fmla="*/ 31 h 510"/>
                <a:gd name="T92" fmla="*/ 437 w 508"/>
                <a:gd name="T93" fmla="*/ 75 h 510"/>
                <a:gd name="T94" fmla="*/ 480 w 508"/>
                <a:gd name="T95" fmla="*/ 135 h 510"/>
                <a:gd name="T96" fmla="*/ 504 w 508"/>
                <a:gd name="T97" fmla="*/ 20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8" h="510">
                  <a:moveTo>
                    <a:pt x="409" y="258"/>
                  </a:moveTo>
                  <a:lnTo>
                    <a:pt x="409" y="258"/>
                  </a:lnTo>
                  <a:lnTo>
                    <a:pt x="407" y="243"/>
                  </a:lnTo>
                  <a:lnTo>
                    <a:pt x="406" y="227"/>
                  </a:lnTo>
                  <a:lnTo>
                    <a:pt x="401" y="212"/>
                  </a:lnTo>
                  <a:lnTo>
                    <a:pt x="397" y="197"/>
                  </a:lnTo>
                  <a:lnTo>
                    <a:pt x="391" y="184"/>
                  </a:lnTo>
                  <a:lnTo>
                    <a:pt x="384" y="170"/>
                  </a:lnTo>
                  <a:lnTo>
                    <a:pt x="375" y="158"/>
                  </a:lnTo>
                  <a:lnTo>
                    <a:pt x="366" y="147"/>
                  </a:lnTo>
                  <a:lnTo>
                    <a:pt x="354" y="136"/>
                  </a:lnTo>
                  <a:lnTo>
                    <a:pt x="344" y="127"/>
                  </a:lnTo>
                  <a:lnTo>
                    <a:pt x="330" y="120"/>
                  </a:lnTo>
                  <a:lnTo>
                    <a:pt x="317" y="112"/>
                  </a:lnTo>
                  <a:lnTo>
                    <a:pt x="304" y="108"/>
                  </a:lnTo>
                  <a:lnTo>
                    <a:pt x="289" y="104"/>
                  </a:lnTo>
                  <a:lnTo>
                    <a:pt x="274" y="101"/>
                  </a:lnTo>
                  <a:lnTo>
                    <a:pt x="258" y="101"/>
                  </a:lnTo>
                  <a:lnTo>
                    <a:pt x="258" y="101"/>
                  </a:lnTo>
                  <a:lnTo>
                    <a:pt x="242" y="101"/>
                  </a:lnTo>
                  <a:lnTo>
                    <a:pt x="227" y="104"/>
                  </a:lnTo>
                  <a:lnTo>
                    <a:pt x="212" y="108"/>
                  </a:lnTo>
                  <a:lnTo>
                    <a:pt x="197" y="112"/>
                  </a:lnTo>
                  <a:lnTo>
                    <a:pt x="184" y="120"/>
                  </a:lnTo>
                  <a:lnTo>
                    <a:pt x="170" y="127"/>
                  </a:lnTo>
                  <a:lnTo>
                    <a:pt x="159" y="136"/>
                  </a:lnTo>
                  <a:lnTo>
                    <a:pt x="147" y="147"/>
                  </a:lnTo>
                  <a:lnTo>
                    <a:pt x="136" y="158"/>
                  </a:lnTo>
                  <a:lnTo>
                    <a:pt x="128" y="170"/>
                  </a:lnTo>
                  <a:lnTo>
                    <a:pt x="119" y="184"/>
                  </a:lnTo>
                  <a:lnTo>
                    <a:pt x="113" y="197"/>
                  </a:lnTo>
                  <a:lnTo>
                    <a:pt x="107" y="212"/>
                  </a:lnTo>
                  <a:lnTo>
                    <a:pt x="104" y="227"/>
                  </a:lnTo>
                  <a:lnTo>
                    <a:pt x="101" y="243"/>
                  </a:lnTo>
                  <a:lnTo>
                    <a:pt x="99" y="258"/>
                  </a:lnTo>
                  <a:lnTo>
                    <a:pt x="99" y="258"/>
                  </a:lnTo>
                  <a:lnTo>
                    <a:pt x="101" y="274"/>
                  </a:lnTo>
                  <a:lnTo>
                    <a:pt x="104" y="289"/>
                  </a:lnTo>
                  <a:lnTo>
                    <a:pt x="107" y="304"/>
                  </a:lnTo>
                  <a:lnTo>
                    <a:pt x="113" y="319"/>
                  </a:lnTo>
                  <a:lnTo>
                    <a:pt x="119" y="332"/>
                  </a:lnTo>
                  <a:lnTo>
                    <a:pt x="128" y="344"/>
                  </a:lnTo>
                  <a:lnTo>
                    <a:pt x="136" y="356"/>
                  </a:lnTo>
                  <a:lnTo>
                    <a:pt x="147" y="366"/>
                  </a:lnTo>
                  <a:lnTo>
                    <a:pt x="159" y="376"/>
                  </a:lnTo>
                  <a:lnTo>
                    <a:pt x="170" y="384"/>
                  </a:lnTo>
                  <a:lnTo>
                    <a:pt x="184" y="391"/>
                  </a:lnTo>
                  <a:lnTo>
                    <a:pt x="197" y="399"/>
                  </a:lnTo>
                  <a:lnTo>
                    <a:pt x="212" y="403"/>
                  </a:lnTo>
                  <a:lnTo>
                    <a:pt x="227" y="406"/>
                  </a:lnTo>
                  <a:lnTo>
                    <a:pt x="242" y="409"/>
                  </a:lnTo>
                  <a:lnTo>
                    <a:pt x="258" y="409"/>
                  </a:lnTo>
                  <a:lnTo>
                    <a:pt x="258" y="409"/>
                  </a:lnTo>
                  <a:lnTo>
                    <a:pt x="274" y="409"/>
                  </a:lnTo>
                  <a:lnTo>
                    <a:pt x="289" y="406"/>
                  </a:lnTo>
                  <a:lnTo>
                    <a:pt x="304" y="403"/>
                  </a:lnTo>
                  <a:lnTo>
                    <a:pt x="317" y="399"/>
                  </a:lnTo>
                  <a:lnTo>
                    <a:pt x="330" y="391"/>
                  </a:lnTo>
                  <a:lnTo>
                    <a:pt x="344" y="384"/>
                  </a:lnTo>
                  <a:lnTo>
                    <a:pt x="354" y="376"/>
                  </a:lnTo>
                  <a:lnTo>
                    <a:pt x="366" y="366"/>
                  </a:lnTo>
                  <a:lnTo>
                    <a:pt x="375" y="356"/>
                  </a:lnTo>
                  <a:lnTo>
                    <a:pt x="384" y="344"/>
                  </a:lnTo>
                  <a:lnTo>
                    <a:pt x="391" y="332"/>
                  </a:lnTo>
                  <a:lnTo>
                    <a:pt x="397" y="319"/>
                  </a:lnTo>
                  <a:lnTo>
                    <a:pt x="401" y="304"/>
                  </a:lnTo>
                  <a:lnTo>
                    <a:pt x="406" y="289"/>
                  </a:lnTo>
                  <a:lnTo>
                    <a:pt x="407" y="274"/>
                  </a:lnTo>
                  <a:lnTo>
                    <a:pt x="409" y="258"/>
                  </a:lnTo>
                  <a:close/>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2" name="Freeform 46"/>
            <p:cNvSpPr>
              <a:spLocks/>
            </p:cNvSpPr>
            <p:nvPr userDrawn="1"/>
          </p:nvSpPr>
          <p:spPr bwMode="auto">
            <a:xfrm>
              <a:off x="4441825" y="484582"/>
              <a:ext cx="163513" cy="161925"/>
            </a:xfrm>
            <a:custGeom>
              <a:avLst/>
              <a:gdLst>
                <a:gd name="T0" fmla="*/ 310 w 310"/>
                <a:gd name="T1" fmla="*/ 157 h 308"/>
                <a:gd name="T2" fmla="*/ 307 w 310"/>
                <a:gd name="T3" fmla="*/ 126 h 308"/>
                <a:gd name="T4" fmla="*/ 298 w 310"/>
                <a:gd name="T5" fmla="*/ 96 h 308"/>
                <a:gd name="T6" fmla="*/ 285 w 310"/>
                <a:gd name="T7" fmla="*/ 69 h 308"/>
                <a:gd name="T8" fmla="*/ 267 w 310"/>
                <a:gd name="T9" fmla="*/ 46 h 308"/>
                <a:gd name="T10" fmla="*/ 245 w 310"/>
                <a:gd name="T11" fmla="*/ 26 h 308"/>
                <a:gd name="T12" fmla="*/ 218 w 310"/>
                <a:gd name="T13" fmla="*/ 11 h 308"/>
                <a:gd name="T14" fmla="*/ 190 w 310"/>
                <a:gd name="T15" fmla="*/ 3 h 308"/>
                <a:gd name="T16" fmla="*/ 159 w 310"/>
                <a:gd name="T17" fmla="*/ 0 h 308"/>
                <a:gd name="T18" fmla="*/ 143 w 310"/>
                <a:gd name="T19" fmla="*/ 0 h 308"/>
                <a:gd name="T20" fmla="*/ 113 w 310"/>
                <a:gd name="T21" fmla="*/ 7 h 308"/>
                <a:gd name="T22" fmla="*/ 85 w 310"/>
                <a:gd name="T23" fmla="*/ 19 h 308"/>
                <a:gd name="T24" fmla="*/ 60 w 310"/>
                <a:gd name="T25" fmla="*/ 35 h 308"/>
                <a:gd name="T26" fmla="*/ 37 w 310"/>
                <a:gd name="T27" fmla="*/ 57 h 308"/>
                <a:gd name="T28" fmla="*/ 20 w 310"/>
                <a:gd name="T29" fmla="*/ 83 h 308"/>
                <a:gd name="T30" fmla="*/ 8 w 310"/>
                <a:gd name="T31" fmla="*/ 111 h 308"/>
                <a:gd name="T32" fmla="*/ 2 w 310"/>
                <a:gd name="T33" fmla="*/ 142 h 308"/>
                <a:gd name="T34" fmla="*/ 0 w 310"/>
                <a:gd name="T35" fmla="*/ 157 h 308"/>
                <a:gd name="T36" fmla="*/ 5 w 310"/>
                <a:gd name="T37" fmla="*/ 188 h 308"/>
                <a:gd name="T38" fmla="*/ 14 w 310"/>
                <a:gd name="T39" fmla="*/ 218 h 308"/>
                <a:gd name="T40" fmla="*/ 29 w 310"/>
                <a:gd name="T41" fmla="*/ 243 h 308"/>
                <a:gd name="T42" fmla="*/ 48 w 310"/>
                <a:gd name="T43" fmla="*/ 265 h 308"/>
                <a:gd name="T44" fmla="*/ 71 w 310"/>
                <a:gd name="T45" fmla="*/ 283 h 308"/>
                <a:gd name="T46" fmla="*/ 98 w 310"/>
                <a:gd name="T47" fmla="*/ 298 h 308"/>
                <a:gd name="T48" fmla="*/ 128 w 310"/>
                <a:gd name="T49" fmla="*/ 305 h 308"/>
                <a:gd name="T50" fmla="*/ 159 w 310"/>
                <a:gd name="T51" fmla="*/ 308 h 308"/>
                <a:gd name="T52" fmla="*/ 175 w 310"/>
                <a:gd name="T53" fmla="*/ 308 h 308"/>
                <a:gd name="T54" fmla="*/ 205 w 310"/>
                <a:gd name="T55" fmla="*/ 302 h 308"/>
                <a:gd name="T56" fmla="*/ 231 w 310"/>
                <a:gd name="T57" fmla="*/ 290 h 308"/>
                <a:gd name="T58" fmla="*/ 255 w 310"/>
                <a:gd name="T59" fmla="*/ 275 h 308"/>
                <a:gd name="T60" fmla="*/ 276 w 310"/>
                <a:gd name="T61" fmla="*/ 255 h 308"/>
                <a:gd name="T62" fmla="*/ 292 w 310"/>
                <a:gd name="T63" fmla="*/ 231 h 308"/>
                <a:gd name="T64" fmla="*/ 302 w 310"/>
                <a:gd name="T65" fmla="*/ 203 h 308"/>
                <a:gd name="T66" fmla="*/ 308 w 310"/>
                <a:gd name="T67" fmla="*/ 17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308">
                  <a:moveTo>
                    <a:pt x="310" y="157"/>
                  </a:moveTo>
                  <a:lnTo>
                    <a:pt x="310" y="157"/>
                  </a:lnTo>
                  <a:lnTo>
                    <a:pt x="308" y="142"/>
                  </a:lnTo>
                  <a:lnTo>
                    <a:pt x="307" y="126"/>
                  </a:lnTo>
                  <a:lnTo>
                    <a:pt x="302" y="111"/>
                  </a:lnTo>
                  <a:lnTo>
                    <a:pt x="298" y="96"/>
                  </a:lnTo>
                  <a:lnTo>
                    <a:pt x="292" y="83"/>
                  </a:lnTo>
                  <a:lnTo>
                    <a:pt x="285" y="69"/>
                  </a:lnTo>
                  <a:lnTo>
                    <a:pt x="276" y="57"/>
                  </a:lnTo>
                  <a:lnTo>
                    <a:pt x="267" y="46"/>
                  </a:lnTo>
                  <a:lnTo>
                    <a:pt x="255" y="35"/>
                  </a:lnTo>
                  <a:lnTo>
                    <a:pt x="245" y="26"/>
                  </a:lnTo>
                  <a:lnTo>
                    <a:pt x="231" y="19"/>
                  </a:lnTo>
                  <a:lnTo>
                    <a:pt x="218" y="11"/>
                  </a:lnTo>
                  <a:lnTo>
                    <a:pt x="205" y="7"/>
                  </a:lnTo>
                  <a:lnTo>
                    <a:pt x="190" y="3"/>
                  </a:lnTo>
                  <a:lnTo>
                    <a:pt x="175" y="0"/>
                  </a:lnTo>
                  <a:lnTo>
                    <a:pt x="159" y="0"/>
                  </a:lnTo>
                  <a:lnTo>
                    <a:pt x="159" y="0"/>
                  </a:lnTo>
                  <a:lnTo>
                    <a:pt x="143" y="0"/>
                  </a:lnTo>
                  <a:lnTo>
                    <a:pt x="128" y="3"/>
                  </a:lnTo>
                  <a:lnTo>
                    <a:pt x="113" y="7"/>
                  </a:lnTo>
                  <a:lnTo>
                    <a:pt x="98" y="11"/>
                  </a:lnTo>
                  <a:lnTo>
                    <a:pt x="85" y="19"/>
                  </a:lnTo>
                  <a:lnTo>
                    <a:pt x="71" y="26"/>
                  </a:lnTo>
                  <a:lnTo>
                    <a:pt x="60" y="35"/>
                  </a:lnTo>
                  <a:lnTo>
                    <a:pt x="48" y="46"/>
                  </a:lnTo>
                  <a:lnTo>
                    <a:pt x="37" y="57"/>
                  </a:lnTo>
                  <a:lnTo>
                    <a:pt x="29" y="69"/>
                  </a:lnTo>
                  <a:lnTo>
                    <a:pt x="20" y="83"/>
                  </a:lnTo>
                  <a:lnTo>
                    <a:pt x="14" y="96"/>
                  </a:lnTo>
                  <a:lnTo>
                    <a:pt x="8" y="111"/>
                  </a:lnTo>
                  <a:lnTo>
                    <a:pt x="5" y="126"/>
                  </a:lnTo>
                  <a:lnTo>
                    <a:pt x="2" y="142"/>
                  </a:lnTo>
                  <a:lnTo>
                    <a:pt x="0" y="157"/>
                  </a:lnTo>
                  <a:lnTo>
                    <a:pt x="0" y="157"/>
                  </a:lnTo>
                  <a:lnTo>
                    <a:pt x="2" y="173"/>
                  </a:lnTo>
                  <a:lnTo>
                    <a:pt x="5" y="188"/>
                  </a:lnTo>
                  <a:lnTo>
                    <a:pt x="8" y="203"/>
                  </a:lnTo>
                  <a:lnTo>
                    <a:pt x="14" y="218"/>
                  </a:lnTo>
                  <a:lnTo>
                    <a:pt x="20" y="231"/>
                  </a:lnTo>
                  <a:lnTo>
                    <a:pt x="29" y="243"/>
                  </a:lnTo>
                  <a:lnTo>
                    <a:pt x="37" y="255"/>
                  </a:lnTo>
                  <a:lnTo>
                    <a:pt x="48" y="265"/>
                  </a:lnTo>
                  <a:lnTo>
                    <a:pt x="60" y="275"/>
                  </a:lnTo>
                  <a:lnTo>
                    <a:pt x="71" y="283"/>
                  </a:lnTo>
                  <a:lnTo>
                    <a:pt x="85" y="290"/>
                  </a:lnTo>
                  <a:lnTo>
                    <a:pt x="98" y="298"/>
                  </a:lnTo>
                  <a:lnTo>
                    <a:pt x="113" y="302"/>
                  </a:lnTo>
                  <a:lnTo>
                    <a:pt x="128" y="305"/>
                  </a:lnTo>
                  <a:lnTo>
                    <a:pt x="143" y="308"/>
                  </a:lnTo>
                  <a:lnTo>
                    <a:pt x="159" y="308"/>
                  </a:lnTo>
                  <a:lnTo>
                    <a:pt x="159" y="308"/>
                  </a:lnTo>
                  <a:lnTo>
                    <a:pt x="175" y="308"/>
                  </a:lnTo>
                  <a:lnTo>
                    <a:pt x="190" y="305"/>
                  </a:lnTo>
                  <a:lnTo>
                    <a:pt x="205" y="302"/>
                  </a:lnTo>
                  <a:lnTo>
                    <a:pt x="218" y="298"/>
                  </a:lnTo>
                  <a:lnTo>
                    <a:pt x="231" y="290"/>
                  </a:lnTo>
                  <a:lnTo>
                    <a:pt x="245" y="283"/>
                  </a:lnTo>
                  <a:lnTo>
                    <a:pt x="255" y="275"/>
                  </a:lnTo>
                  <a:lnTo>
                    <a:pt x="267" y="265"/>
                  </a:lnTo>
                  <a:lnTo>
                    <a:pt x="276" y="255"/>
                  </a:lnTo>
                  <a:lnTo>
                    <a:pt x="285" y="243"/>
                  </a:lnTo>
                  <a:lnTo>
                    <a:pt x="292" y="231"/>
                  </a:lnTo>
                  <a:lnTo>
                    <a:pt x="298" y="218"/>
                  </a:lnTo>
                  <a:lnTo>
                    <a:pt x="302" y="203"/>
                  </a:lnTo>
                  <a:lnTo>
                    <a:pt x="307" y="188"/>
                  </a:lnTo>
                  <a:lnTo>
                    <a:pt x="308" y="173"/>
                  </a:lnTo>
                  <a:lnTo>
                    <a:pt x="310" y="1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3" name="Freeform 47"/>
            <p:cNvSpPr>
              <a:spLocks/>
            </p:cNvSpPr>
            <p:nvPr userDrawn="1"/>
          </p:nvSpPr>
          <p:spPr bwMode="auto">
            <a:xfrm>
              <a:off x="4389437" y="430607"/>
              <a:ext cx="268288" cy="269875"/>
            </a:xfrm>
            <a:custGeom>
              <a:avLst/>
              <a:gdLst>
                <a:gd name="T0" fmla="*/ 508 w 508"/>
                <a:gd name="T1" fmla="*/ 458 h 510"/>
                <a:gd name="T2" fmla="*/ 508 w 508"/>
                <a:gd name="T3" fmla="*/ 470 h 510"/>
                <a:gd name="T4" fmla="*/ 501 w 508"/>
                <a:gd name="T5" fmla="*/ 488 h 510"/>
                <a:gd name="T6" fmla="*/ 487 w 508"/>
                <a:gd name="T7" fmla="*/ 501 h 510"/>
                <a:gd name="T8" fmla="*/ 468 w 508"/>
                <a:gd name="T9" fmla="*/ 508 h 510"/>
                <a:gd name="T10" fmla="*/ 458 w 508"/>
                <a:gd name="T11" fmla="*/ 510 h 510"/>
                <a:gd name="T12" fmla="*/ 441 w 508"/>
                <a:gd name="T13" fmla="*/ 505 h 510"/>
                <a:gd name="T14" fmla="*/ 425 w 508"/>
                <a:gd name="T15" fmla="*/ 495 h 510"/>
                <a:gd name="T16" fmla="*/ 413 w 508"/>
                <a:gd name="T17" fmla="*/ 479 h 510"/>
                <a:gd name="T18" fmla="*/ 409 w 508"/>
                <a:gd name="T19" fmla="*/ 458 h 510"/>
                <a:gd name="T20" fmla="*/ 393 w 508"/>
                <a:gd name="T21" fmla="*/ 471 h 510"/>
                <a:gd name="T22" fmla="*/ 357 w 508"/>
                <a:gd name="T23" fmla="*/ 491 h 510"/>
                <a:gd name="T24" fmla="*/ 320 w 508"/>
                <a:gd name="T25" fmla="*/ 502 h 510"/>
                <a:gd name="T26" fmla="*/ 279 w 508"/>
                <a:gd name="T27" fmla="*/ 508 h 510"/>
                <a:gd name="T28" fmla="*/ 258 w 508"/>
                <a:gd name="T29" fmla="*/ 510 h 510"/>
                <a:gd name="T30" fmla="*/ 206 w 508"/>
                <a:gd name="T31" fmla="*/ 504 h 510"/>
                <a:gd name="T32" fmla="*/ 157 w 508"/>
                <a:gd name="T33" fmla="*/ 491 h 510"/>
                <a:gd name="T34" fmla="*/ 113 w 508"/>
                <a:gd name="T35" fmla="*/ 468 h 510"/>
                <a:gd name="T36" fmla="*/ 76 w 508"/>
                <a:gd name="T37" fmla="*/ 437 h 510"/>
                <a:gd name="T38" fmla="*/ 43 w 508"/>
                <a:gd name="T39" fmla="*/ 402 h 510"/>
                <a:gd name="T40" fmla="*/ 19 w 508"/>
                <a:gd name="T41" fmla="*/ 359 h 510"/>
                <a:gd name="T42" fmla="*/ 5 w 508"/>
                <a:gd name="T43" fmla="*/ 311 h 510"/>
                <a:gd name="T44" fmla="*/ 0 w 508"/>
                <a:gd name="T45" fmla="*/ 258 h 510"/>
                <a:gd name="T46" fmla="*/ 2 w 508"/>
                <a:gd name="T47" fmla="*/ 233 h 510"/>
                <a:gd name="T48" fmla="*/ 12 w 508"/>
                <a:gd name="T49" fmla="*/ 181 h 510"/>
                <a:gd name="T50" fmla="*/ 31 w 508"/>
                <a:gd name="T51" fmla="*/ 135 h 510"/>
                <a:gd name="T52" fmla="*/ 58 w 508"/>
                <a:gd name="T53" fmla="*/ 93 h 510"/>
                <a:gd name="T54" fmla="*/ 93 w 508"/>
                <a:gd name="T55" fmla="*/ 59 h 510"/>
                <a:gd name="T56" fmla="*/ 135 w 508"/>
                <a:gd name="T57" fmla="*/ 31 h 510"/>
                <a:gd name="T58" fmla="*/ 181 w 508"/>
                <a:gd name="T59" fmla="*/ 12 h 510"/>
                <a:gd name="T60" fmla="*/ 231 w 508"/>
                <a:gd name="T61" fmla="*/ 1 h 510"/>
                <a:gd name="T62" fmla="*/ 258 w 508"/>
                <a:gd name="T63" fmla="*/ 0 h 510"/>
                <a:gd name="T64" fmla="*/ 310 w 508"/>
                <a:gd name="T65" fmla="*/ 6 h 510"/>
                <a:gd name="T66" fmla="*/ 357 w 508"/>
                <a:gd name="T67" fmla="*/ 21 h 510"/>
                <a:gd name="T68" fmla="*/ 400 w 508"/>
                <a:gd name="T69" fmla="*/ 44 h 510"/>
                <a:gd name="T70" fmla="*/ 437 w 508"/>
                <a:gd name="T71" fmla="*/ 75 h 510"/>
                <a:gd name="T72" fmla="*/ 467 w 508"/>
                <a:gd name="T73" fmla="*/ 114 h 510"/>
                <a:gd name="T74" fmla="*/ 490 w 508"/>
                <a:gd name="T75" fmla="*/ 157 h 510"/>
                <a:gd name="T76" fmla="*/ 504 w 508"/>
                <a:gd name="T77" fmla="*/ 206 h 510"/>
                <a:gd name="T78" fmla="*/ 508 w 508"/>
                <a:gd name="T79" fmla="*/ 25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10">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4" name="Freeform 48"/>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5" name="Freeform 49"/>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6" name="Freeform 50"/>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7" name="Freeform 51"/>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spTree>
    <p:extLst>
      <p:ext uri="{BB962C8B-B14F-4D97-AF65-F5344CB8AC3E}">
        <p14:creationId xmlns:p14="http://schemas.microsoft.com/office/powerpoint/2010/main" val="267073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rcula_perusdia_2">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7671" y="1221724"/>
            <a:ext cx="9647012" cy="4547886"/>
          </a:xfrm>
        </p:spPr>
        <p:txBody>
          <a:bodyPr>
            <a:noAutofit/>
          </a:bodyPr>
          <a:lstStyle>
            <a:lvl1pPr marL="0" indent="0">
              <a:lnSpc>
                <a:spcPct val="113000"/>
              </a:lnSpc>
              <a:spcBef>
                <a:spcPts val="544"/>
              </a:spcBef>
              <a:spcAft>
                <a:spcPts val="2722"/>
              </a:spcAft>
              <a:buNone/>
              <a:defRPr sz="2903">
                <a:solidFill>
                  <a:schemeClr val="tx1"/>
                </a:solidFill>
              </a:defRPr>
            </a:lvl1pPr>
            <a:lvl2pPr>
              <a:lnSpc>
                <a:spcPct val="100000"/>
              </a:lnSpc>
              <a:defRPr sz="2903">
                <a:solidFill>
                  <a:schemeClr val="tx1"/>
                </a:solidFill>
              </a:defRPr>
            </a:lvl2pPr>
            <a:lvl3pPr>
              <a:lnSpc>
                <a:spcPct val="100000"/>
              </a:lnSpc>
              <a:defRPr sz="2903">
                <a:solidFill>
                  <a:schemeClr val="tx1"/>
                </a:solidFill>
              </a:defRPr>
            </a:lvl3pPr>
            <a:lvl4pPr>
              <a:lnSpc>
                <a:spcPct val="100000"/>
              </a:lnSpc>
              <a:defRPr sz="2903">
                <a:solidFill>
                  <a:schemeClr val="tx1"/>
                </a:solidFill>
              </a:defRPr>
            </a:lvl4pPr>
            <a:lvl5pPr>
              <a:lnSpc>
                <a:spcPct val="100000"/>
              </a:lnSpc>
              <a:defRPr sz="2903">
                <a:solidFill>
                  <a:schemeClr val="tx1"/>
                </a:solidFill>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8" name="Tekstiruutu 7"/>
          <p:cNvSpPr txBox="1"/>
          <p:nvPr userDrawn="1"/>
        </p:nvSpPr>
        <p:spPr>
          <a:xfrm>
            <a:off x="3487053" y="6634947"/>
            <a:ext cx="5217893" cy="215123"/>
          </a:xfrm>
          <a:prstGeom prst="rect">
            <a:avLst/>
          </a:prstGeom>
          <a:noFill/>
          <a:ln>
            <a:noFill/>
          </a:ln>
        </p:spPr>
        <p:txBody>
          <a:bodyPr wrap="square" rtlCol="0">
            <a:spAutoFit/>
          </a:bodyPr>
          <a:lstStyle/>
          <a:p>
            <a:pPr algn="ctr"/>
            <a:r>
              <a:rPr lang="fi-FI" sz="798">
                <a:solidFill>
                  <a:schemeClr val="bg1">
                    <a:lumMod val="75000"/>
                  </a:schemeClr>
                </a:solidFill>
              </a:rPr>
              <a:t>© Peli on julkaistu Creative Commons CC BY-NC-ND -lisenssillä. Lisätietoja: www.circula.fi.</a:t>
            </a:r>
          </a:p>
        </p:txBody>
      </p:sp>
      <p:cxnSp>
        <p:nvCxnSpPr>
          <p:cNvPr id="10" name="Suora yhdysviiva 9"/>
          <p:cNvCxnSpPr/>
          <p:nvPr userDrawn="1"/>
        </p:nvCxnSpPr>
        <p:spPr>
          <a:xfrm>
            <a:off x="-23913" y="6315341"/>
            <a:ext cx="12215915" cy="0"/>
          </a:xfrm>
          <a:prstGeom prst="line">
            <a:avLst/>
          </a:prstGeom>
          <a:ln w="28575">
            <a:solidFill>
              <a:srgbClr val="B4B4B4"/>
            </a:solidFill>
            <a:prstDash val="sysDot"/>
          </a:ln>
        </p:spPr>
        <p:style>
          <a:lnRef idx="1">
            <a:schemeClr val="accent1"/>
          </a:lnRef>
          <a:fillRef idx="0">
            <a:schemeClr val="accent1"/>
          </a:fillRef>
          <a:effectRef idx="0">
            <a:schemeClr val="accent1"/>
          </a:effectRef>
          <a:fontRef idx="minor">
            <a:schemeClr val="tx1"/>
          </a:fontRef>
        </p:style>
      </p:cxnSp>
      <p:grpSp>
        <p:nvGrpSpPr>
          <p:cNvPr id="12" name="Group 8"/>
          <p:cNvGrpSpPr>
            <a:grpSpLocks noChangeAspect="1"/>
          </p:cNvGrpSpPr>
          <p:nvPr userDrawn="1"/>
        </p:nvGrpSpPr>
        <p:grpSpPr bwMode="auto">
          <a:xfrm>
            <a:off x="154842" y="6168446"/>
            <a:ext cx="312728" cy="293792"/>
            <a:chOff x="133" y="6024"/>
            <a:chExt cx="204" cy="204"/>
          </a:xfrm>
        </p:grpSpPr>
        <p:sp>
          <p:nvSpPr>
            <p:cNvPr id="123"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4"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5"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6"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3" name="Ryhmä 12"/>
          <p:cNvGrpSpPr/>
          <p:nvPr userDrawn="1"/>
        </p:nvGrpSpPr>
        <p:grpSpPr>
          <a:xfrm>
            <a:off x="681462" y="6168446"/>
            <a:ext cx="312728" cy="293791"/>
            <a:chOff x="739955" y="9436515"/>
            <a:chExt cx="323849" cy="323850"/>
          </a:xfrm>
        </p:grpSpPr>
        <p:sp>
          <p:nvSpPr>
            <p:cNvPr id="120" name="Freeform 15"/>
            <p:cNvSpPr>
              <a:spLocks/>
            </p:cNvSpPr>
            <p:nvPr userDrawn="1"/>
          </p:nvSpPr>
          <p:spPr bwMode="auto">
            <a:xfrm>
              <a:off x="739955" y="9436515"/>
              <a:ext cx="323849"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121" name="Freeform 17"/>
            <p:cNvSpPr>
              <a:spLocks noEditPoints="1"/>
            </p:cNvSpPr>
            <p:nvPr userDrawn="1"/>
          </p:nvSpPr>
          <p:spPr bwMode="auto">
            <a:xfrm>
              <a:off x="920930"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2"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4" name="Ryhmä 13"/>
          <p:cNvGrpSpPr/>
          <p:nvPr userDrawn="1"/>
        </p:nvGrpSpPr>
        <p:grpSpPr>
          <a:xfrm>
            <a:off x="1208082" y="6168446"/>
            <a:ext cx="312729" cy="293791"/>
            <a:chOff x="1263219" y="9436515"/>
            <a:chExt cx="323850" cy="323850"/>
          </a:xfrm>
        </p:grpSpPr>
        <p:sp>
          <p:nvSpPr>
            <p:cNvPr id="118" name="Freeform 24"/>
            <p:cNvSpPr>
              <a:spLocks/>
            </p:cNvSpPr>
            <p:nvPr userDrawn="1"/>
          </p:nvSpPr>
          <p:spPr bwMode="auto">
            <a:xfrm>
              <a:off x="1263219"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119"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5" name="Ryhmä 14"/>
          <p:cNvGrpSpPr/>
          <p:nvPr userDrawn="1"/>
        </p:nvGrpSpPr>
        <p:grpSpPr>
          <a:xfrm>
            <a:off x="1734703" y="6168446"/>
            <a:ext cx="312729" cy="293791"/>
            <a:chOff x="1786482" y="9436515"/>
            <a:chExt cx="323850" cy="323850"/>
          </a:xfrm>
        </p:grpSpPr>
        <p:sp>
          <p:nvSpPr>
            <p:cNvPr id="116" name="Freeform 30"/>
            <p:cNvSpPr>
              <a:spLocks/>
            </p:cNvSpPr>
            <p:nvPr userDrawn="1"/>
          </p:nvSpPr>
          <p:spPr bwMode="auto">
            <a:xfrm>
              <a:off x="1786482"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117"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6" name="Group 8"/>
          <p:cNvGrpSpPr>
            <a:grpSpLocks noChangeAspect="1"/>
          </p:cNvGrpSpPr>
          <p:nvPr userDrawn="1"/>
        </p:nvGrpSpPr>
        <p:grpSpPr bwMode="auto">
          <a:xfrm>
            <a:off x="2261323" y="6168446"/>
            <a:ext cx="312728" cy="293792"/>
            <a:chOff x="133" y="6024"/>
            <a:chExt cx="204" cy="204"/>
          </a:xfrm>
        </p:grpSpPr>
        <p:sp>
          <p:nvSpPr>
            <p:cNvPr id="112"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3"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4"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5"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7" name="Group 14"/>
          <p:cNvGrpSpPr>
            <a:grpSpLocks noChangeAspect="1"/>
          </p:cNvGrpSpPr>
          <p:nvPr userDrawn="1"/>
        </p:nvGrpSpPr>
        <p:grpSpPr bwMode="auto">
          <a:xfrm>
            <a:off x="3314564" y="6168446"/>
            <a:ext cx="312727" cy="293792"/>
            <a:chOff x="463" y="6024"/>
            <a:chExt cx="204" cy="204"/>
          </a:xfrm>
        </p:grpSpPr>
        <p:sp>
          <p:nvSpPr>
            <p:cNvPr id="105"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6"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7"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8"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9"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0"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1"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8" name="Group 23"/>
          <p:cNvGrpSpPr>
            <a:grpSpLocks noChangeAspect="1"/>
          </p:cNvGrpSpPr>
          <p:nvPr userDrawn="1"/>
        </p:nvGrpSpPr>
        <p:grpSpPr bwMode="auto">
          <a:xfrm>
            <a:off x="2787943" y="6168446"/>
            <a:ext cx="312729" cy="293791"/>
            <a:chOff x="793" y="6024"/>
            <a:chExt cx="204" cy="204"/>
          </a:xfrm>
        </p:grpSpPr>
        <p:sp>
          <p:nvSpPr>
            <p:cNvPr id="101"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2"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3"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4"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9" name="Group 23"/>
          <p:cNvGrpSpPr>
            <a:grpSpLocks noChangeAspect="1"/>
          </p:cNvGrpSpPr>
          <p:nvPr userDrawn="1"/>
        </p:nvGrpSpPr>
        <p:grpSpPr bwMode="auto">
          <a:xfrm>
            <a:off x="4367803" y="6168446"/>
            <a:ext cx="312729" cy="293791"/>
            <a:chOff x="793" y="6024"/>
            <a:chExt cx="204" cy="204"/>
          </a:xfrm>
        </p:grpSpPr>
        <p:sp>
          <p:nvSpPr>
            <p:cNvPr id="97"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8"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9"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0"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0" name="Group 29"/>
          <p:cNvGrpSpPr>
            <a:grpSpLocks noChangeAspect="1"/>
          </p:cNvGrpSpPr>
          <p:nvPr userDrawn="1"/>
        </p:nvGrpSpPr>
        <p:grpSpPr bwMode="auto">
          <a:xfrm>
            <a:off x="3841183" y="6168445"/>
            <a:ext cx="312729" cy="293793"/>
            <a:chOff x="1123" y="6024"/>
            <a:chExt cx="204" cy="204"/>
          </a:xfrm>
        </p:grpSpPr>
        <p:sp>
          <p:nvSpPr>
            <p:cNvPr id="91"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2"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3"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4"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5"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6"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1" name="Group 8"/>
          <p:cNvGrpSpPr>
            <a:grpSpLocks noChangeAspect="1"/>
          </p:cNvGrpSpPr>
          <p:nvPr userDrawn="1"/>
        </p:nvGrpSpPr>
        <p:grpSpPr bwMode="auto">
          <a:xfrm>
            <a:off x="6984842" y="6168446"/>
            <a:ext cx="312728" cy="293792"/>
            <a:chOff x="133" y="6024"/>
            <a:chExt cx="204" cy="204"/>
          </a:xfrm>
        </p:grpSpPr>
        <p:sp>
          <p:nvSpPr>
            <p:cNvPr id="87"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88"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89"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0"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 name="Group 14"/>
          <p:cNvGrpSpPr>
            <a:grpSpLocks noChangeAspect="1"/>
          </p:cNvGrpSpPr>
          <p:nvPr userDrawn="1"/>
        </p:nvGrpSpPr>
        <p:grpSpPr bwMode="auto">
          <a:xfrm>
            <a:off x="7511462" y="6168446"/>
            <a:ext cx="312727" cy="293792"/>
            <a:chOff x="463" y="6024"/>
            <a:chExt cx="204" cy="204"/>
          </a:xfrm>
        </p:grpSpPr>
        <p:sp>
          <p:nvSpPr>
            <p:cNvPr id="69"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0"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1"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2"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3"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4"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75"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8" name="Group 23"/>
          <p:cNvGrpSpPr>
            <a:grpSpLocks noChangeAspect="1"/>
          </p:cNvGrpSpPr>
          <p:nvPr userDrawn="1"/>
        </p:nvGrpSpPr>
        <p:grpSpPr bwMode="auto">
          <a:xfrm>
            <a:off x="8564702" y="6168446"/>
            <a:ext cx="312729" cy="293791"/>
            <a:chOff x="793" y="6024"/>
            <a:chExt cx="204" cy="204"/>
          </a:xfrm>
        </p:grpSpPr>
        <p:sp>
          <p:nvSpPr>
            <p:cNvPr id="61"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2"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3"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4"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9" name="Group 29"/>
          <p:cNvGrpSpPr>
            <a:grpSpLocks noChangeAspect="1"/>
          </p:cNvGrpSpPr>
          <p:nvPr userDrawn="1"/>
        </p:nvGrpSpPr>
        <p:grpSpPr bwMode="auto">
          <a:xfrm>
            <a:off x="8038081" y="6168445"/>
            <a:ext cx="312729" cy="293793"/>
            <a:chOff x="1123" y="6024"/>
            <a:chExt cx="204" cy="204"/>
          </a:xfrm>
        </p:grpSpPr>
        <p:sp>
          <p:nvSpPr>
            <p:cNvPr id="55"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6"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7"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8"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9"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60"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0" name="Group 8"/>
          <p:cNvGrpSpPr>
            <a:grpSpLocks noChangeAspect="1"/>
          </p:cNvGrpSpPr>
          <p:nvPr userDrawn="1"/>
        </p:nvGrpSpPr>
        <p:grpSpPr bwMode="auto">
          <a:xfrm>
            <a:off x="9091322" y="6168446"/>
            <a:ext cx="312728" cy="293792"/>
            <a:chOff x="133" y="6024"/>
            <a:chExt cx="204" cy="204"/>
          </a:xfrm>
        </p:grpSpPr>
        <p:sp>
          <p:nvSpPr>
            <p:cNvPr id="51"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2"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3"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4"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1" name="Ryhmä 30"/>
          <p:cNvGrpSpPr/>
          <p:nvPr userDrawn="1"/>
        </p:nvGrpSpPr>
        <p:grpSpPr>
          <a:xfrm>
            <a:off x="9617942" y="6168446"/>
            <a:ext cx="312728" cy="293791"/>
            <a:chOff x="739955" y="9436515"/>
            <a:chExt cx="323849" cy="323850"/>
          </a:xfrm>
        </p:grpSpPr>
        <p:sp>
          <p:nvSpPr>
            <p:cNvPr id="48" name="Freeform 15"/>
            <p:cNvSpPr>
              <a:spLocks/>
            </p:cNvSpPr>
            <p:nvPr userDrawn="1"/>
          </p:nvSpPr>
          <p:spPr bwMode="auto">
            <a:xfrm>
              <a:off x="739955" y="9436515"/>
              <a:ext cx="323849"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49" name="Freeform 17"/>
            <p:cNvSpPr>
              <a:spLocks noEditPoints="1"/>
            </p:cNvSpPr>
            <p:nvPr userDrawn="1"/>
          </p:nvSpPr>
          <p:spPr bwMode="auto">
            <a:xfrm>
              <a:off x="920930"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0"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2" name="Ryhmä 31"/>
          <p:cNvGrpSpPr/>
          <p:nvPr userDrawn="1"/>
        </p:nvGrpSpPr>
        <p:grpSpPr>
          <a:xfrm>
            <a:off x="10144562" y="6168446"/>
            <a:ext cx="312729" cy="293791"/>
            <a:chOff x="1263219" y="9436515"/>
            <a:chExt cx="323850" cy="323850"/>
          </a:xfrm>
        </p:grpSpPr>
        <p:sp>
          <p:nvSpPr>
            <p:cNvPr id="46" name="Freeform 24"/>
            <p:cNvSpPr>
              <a:spLocks/>
            </p:cNvSpPr>
            <p:nvPr userDrawn="1"/>
          </p:nvSpPr>
          <p:spPr bwMode="auto">
            <a:xfrm>
              <a:off x="1263219"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47"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3" name="Ryhmä 32"/>
          <p:cNvGrpSpPr/>
          <p:nvPr userDrawn="1"/>
        </p:nvGrpSpPr>
        <p:grpSpPr>
          <a:xfrm>
            <a:off x="10671183" y="6168446"/>
            <a:ext cx="312729" cy="293791"/>
            <a:chOff x="1786482" y="9436515"/>
            <a:chExt cx="323850" cy="323850"/>
          </a:xfrm>
        </p:grpSpPr>
        <p:sp>
          <p:nvSpPr>
            <p:cNvPr id="44" name="Freeform 30"/>
            <p:cNvSpPr>
              <a:spLocks/>
            </p:cNvSpPr>
            <p:nvPr userDrawn="1"/>
          </p:nvSpPr>
          <p:spPr bwMode="auto">
            <a:xfrm>
              <a:off x="1786482"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45"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4" name="Group 8"/>
          <p:cNvGrpSpPr>
            <a:grpSpLocks noChangeAspect="1"/>
          </p:cNvGrpSpPr>
          <p:nvPr userDrawn="1"/>
        </p:nvGrpSpPr>
        <p:grpSpPr bwMode="auto">
          <a:xfrm>
            <a:off x="11197803" y="6168446"/>
            <a:ext cx="312728" cy="293792"/>
            <a:chOff x="133" y="6024"/>
            <a:chExt cx="204" cy="204"/>
          </a:xfrm>
        </p:grpSpPr>
        <p:sp>
          <p:nvSpPr>
            <p:cNvPr id="40"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1"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2"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3"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5" name="Group 23"/>
          <p:cNvGrpSpPr>
            <a:grpSpLocks noChangeAspect="1"/>
          </p:cNvGrpSpPr>
          <p:nvPr userDrawn="1"/>
        </p:nvGrpSpPr>
        <p:grpSpPr bwMode="auto">
          <a:xfrm>
            <a:off x="11724429" y="6168446"/>
            <a:ext cx="312729" cy="293791"/>
            <a:chOff x="793" y="6024"/>
            <a:chExt cx="204" cy="204"/>
          </a:xfrm>
        </p:grpSpPr>
        <p:sp>
          <p:nvSpPr>
            <p:cNvPr id="36"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sp>
        <p:nvSpPr>
          <p:cNvPr id="4" name="Suorakulmio 3"/>
          <p:cNvSpPr/>
          <p:nvPr userDrawn="1"/>
        </p:nvSpPr>
        <p:spPr>
          <a:xfrm>
            <a:off x="4894424" y="6249095"/>
            <a:ext cx="1910113" cy="11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33"/>
          </a:p>
        </p:txBody>
      </p:sp>
      <p:grpSp>
        <p:nvGrpSpPr>
          <p:cNvPr id="129" name="Ryhmä 128"/>
          <p:cNvGrpSpPr/>
          <p:nvPr userDrawn="1"/>
        </p:nvGrpSpPr>
        <p:grpSpPr>
          <a:xfrm>
            <a:off x="4894423" y="6005085"/>
            <a:ext cx="1876527" cy="620512"/>
            <a:chOff x="2900362" y="281382"/>
            <a:chExt cx="1758950" cy="619126"/>
          </a:xfrm>
        </p:grpSpPr>
        <p:sp>
          <p:nvSpPr>
            <p:cNvPr id="130" name="AutoShape 3"/>
            <p:cNvSpPr>
              <a:spLocks noChangeAspect="1" noChangeArrowheads="1" noTextEdit="1"/>
            </p:cNvSpPr>
            <p:nvPr userDrawn="1"/>
          </p:nvSpPr>
          <p:spPr bwMode="auto">
            <a:xfrm>
              <a:off x="2900362" y="281382"/>
              <a:ext cx="17589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1" name="Freeform 5"/>
            <p:cNvSpPr>
              <a:spLocks/>
            </p:cNvSpPr>
            <p:nvPr userDrawn="1"/>
          </p:nvSpPr>
          <p:spPr bwMode="auto">
            <a:xfrm>
              <a:off x="2900362" y="776682"/>
              <a:ext cx="74613" cy="90488"/>
            </a:xfrm>
            <a:custGeom>
              <a:avLst/>
              <a:gdLst>
                <a:gd name="T0" fmla="*/ 0 w 142"/>
                <a:gd name="T1" fmla="*/ 170 h 170"/>
                <a:gd name="T2" fmla="*/ 0 w 142"/>
                <a:gd name="T3" fmla="*/ 0 h 170"/>
                <a:gd name="T4" fmla="*/ 31 w 142"/>
                <a:gd name="T5" fmla="*/ 0 h 170"/>
                <a:gd name="T6" fmla="*/ 31 w 142"/>
                <a:gd name="T7" fmla="*/ 77 h 170"/>
                <a:gd name="T8" fmla="*/ 33 w 142"/>
                <a:gd name="T9" fmla="*/ 77 h 170"/>
                <a:gd name="T10" fmla="*/ 96 w 142"/>
                <a:gd name="T11" fmla="*/ 0 h 170"/>
                <a:gd name="T12" fmla="*/ 136 w 142"/>
                <a:gd name="T13" fmla="*/ 0 h 170"/>
                <a:gd name="T14" fmla="*/ 64 w 142"/>
                <a:gd name="T15" fmla="*/ 84 h 170"/>
                <a:gd name="T16" fmla="*/ 142 w 142"/>
                <a:gd name="T17" fmla="*/ 170 h 170"/>
                <a:gd name="T18" fmla="*/ 101 w 142"/>
                <a:gd name="T19" fmla="*/ 170 h 170"/>
                <a:gd name="T20" fmla="*/ 33 w 142"/>
                <a:gd name="T21" fmla="*/ 93 h 170"/>
                <a:gd name="T22" fmla="*/ 31 w 142"/>
                <a:gd name="T23" fmla="*/ 93 h 170"/>
                <a:gd name="T24" fmla="*/ 31 w 142"/>
                <a:gd name="T25" fmla="*/ 170 h 170"/>
                <a:gd name="T26" fmla="*/ 0 w 142"/>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70">
                  <a:moveTo>
                    <a:pt x="0" y="170"/>
                  </a:moveTo>
                  <a:lnTo>
                    <a:pt x="0" y="0"/>
                  </a:lnTo>
                  <a:lnTo>
                    <a:pt x="31" y="0"/>
                  </a:lnTo>
                  <a:lnTo>
                    <a:pt x="31" y="77"/>
                  </a:lnTo>
                  <a:lnTo>
                    <a:pt x="33" y="77"/>
                  </a:lnTo>
                  <a:lnTo>
                    <a:pt x="96" y="0"/>
                  </a:lnTo>
                  <a:lnTo>
                    <a:pt x="136" y="0"/>
                  </a:lnTo>
                  <a:lnTo>
                    <a:pt x="64" y="84"/>
                  </a:lnTo>
                  <a:lnTo>
                    <a:pt x="142" y="170"/>
                  </a:lnTo>
                  <a:lnTo>
                    <a:pt x="101" y="170"/>
                  </a:lnTo>
                  <a:lnTo>
                    <a:pt x="33" y="93"/>
                  </a:lnTo>
                  <a:lnTo>
                    <a:pt x="31" y="93"/>
                  </a:lnTo>
                  <a:lnTo>
                    <a:pt x="31" y="170"/>
                  </a:lnTo>
                  <a:lnTo>
                    <a:pt x="0" y="17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2" name="Freeform 6"/>
            <p:cNvSpPr>
              <a:spLocks noEditPoints="1"/>
            </p:cNvSpPr>
            <p:nvPr userDrawn="1"/>
          </p:nvSpPr>
          <p:spPr bwMode="auto">
            <a:xfrm>
              <a:off x="2987675"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3" name="Freeform 7"/>
            <p:cNvSpPr>
              <a:spLocks noEditPoints="1"/>
            </p:cNvSpPr>
            <p:nvPr userDrawn="1"/>
          </p:nvSpPr>
          <p:spPr bwMode="auto">
            <a:xfrm>
              <a:off x="3021012" y="800495"/>
              <a:ext cx="58738" cy="68263"/>
            </a:xfrm>
            <a:custGeom>
              <a:avLst/>
              <a:gdLst>
                <a:gd name="T0" fmla="*/ 69 w 112"/>
                <a:gd name="T1" fmla="*/ 105 h 131"/>
                <a:gd name="T2" fmla="*/ 87 w 112"/>
                <a:gd name="T3" fmla="*/ 104 h 131"/>
                <a:gd name="T4" fmla="*/ 108 w 112"/>
                <a:gd name="T5" fmla="*/ 123 h 131"/>
                <a:gd name="T6" fmla="*/ 100 w 112"/>
                <a:gd name="T7" fmla="*/ 126 h 131"/>
                <a:gd name="T8" fmla="*/ 88 w 112"/>
                <a:gd name="T9" fmla="*/ 128 h 131"/>
                <a:gd name="T10" fmla="*/ 63 w 112"/>
                <a:gd name="T11" fmla="*/ 131 h 131"/>
                <a:gd name="T12" fmla="*/ 51 w 112"/>
                <a:gd name="T13" fmla="*/ 129 h 131"/>
                <a:gd name="T14" fmla="*/ 38 w 112"/>
                <a:gd name="T15" fmla="*/ 126 h 131"/>
                <a:gd name="T16" fmla="*/ 17 w 112"/>
                <a:gd name="T17" fmla="*/ 116 h 131"/>
                <a:gd name="T18" fmla="*/ 10 w 112"/>
                <a:gd name="T19" fmla="*/ 107 h 131"/>
                <a:gd name="T20" fmla="*/ 4 w 112"/>
                <a:gd name="T21" fmla="*/ 97 h 131"/>
                <a:gd name="T22" fmla="*/ 0 w 112"/>
                <a:gd name="T23" fmla="*/ 67 h 131"/>
                <a:gd name="T24" fmla="*/ 0 w 112"/>
                <a:gd name="T25" fmla="*/ 51 h 131"/>
                <a:gd name="T26" fmla="*/ 4 w 112"/>
                <a:gd name="T27" fmla="*/ 37 h 131"/>
                <a:gd name="T28" fmla="*/ 17 w 112"/>
                <a:gd name="T29" fmla="*/ 17 h 131"/>
                <a:gd name="T30" fmla="*/ 26 w 112"/>
                <a:gd name="T31" fmla="*/ 9 h 131"/>
                <a:gd name="T32" fmla="*/ 35 w 112"/>
                <a:gd name="T33" fmla="*/ 3 h 131"/>
                <a:gd name="T34" fmla="*/ 57 w 112"/>
                <a:gd name="T35" fmla="*/ 0 h 131"/>
                <a:gd name="T36" fmla="*/ 69 w 112"/>
                <a:gd name="T37" fmla="*/ 0 h 131"/>
                <a:gd name="T38" fmla="*/ 79 w 112"/>
                <a:gd name="T39" fmla="*/ 3 h 131"/>
                <a:gd name="T40" fmla="*/ 96 w 112"/>
                <a:gd name="T41" fmla="*/ 15 h 131"/>
                <a:gd name="T42" fmla="*/ 103 w 112"/>
                <a:gd name="T43" fmla="*/ 24 h 131"/>
                <a:gd name="T44" fmla="*/ 108 w 112"/>
                <a:gd name="T45" fmla="*/ 34 h 131"/>
                <a:gd name="T46" fmla="*/ 112 w 112"/>
                <a:gd name="T47" fmla="*/ 62 h 131"/>
                <a:gd name="T48" fmla="*/ 111 w 112"/>
                <a:gd name="T49" fmla="*/ 74 h 131"/>
                <a:gd name="T50" fmla="*/ 29 w 112"/>
                <a:gd name="T51" fmla="*/ 74 h 131"/>
                <a:gd name="T52" fmla="*/ 34 w 112"/>
                <a:gd name="T53" fmla="*/ 89 h 131"/>
                <a:gd name="T54" fmla="*/ 38 w 112"/>
                <a:gd name="T55" fmla="*/ 94 h 131"/>
                <a:gd name="T56" fmla="*/ 42 w 112"/>
                <a:gd name="T57" fmla="*/ 98 h 131"/>
                <a:gd name="T58" fmla="*/ 54 w 112"/>
                <a:gd name="T59" fmla="*/ 104 h 131"/>
                <a:gd name="T60" fmla="*/ 62 w 112"/>
                <a:gd name="T61" fmla="*/ 105 h 131"/>
                <a:gd name="T62" fmla="*/ 69 w 112"/>
                <a:gd name="T63" fmla="*/ 105 h 131"/>
                <a:gd name="T64" fmla="*/ 57 w 112"/>
                <a:gd name="T65" fmla="*/ 24 h 131"/>
                <a:gd name="T66" fmla="*/ 47 w 112"/>
                <a:gd name="T67" fmla="*/ 25 h 131"/>
                <a:gd name="T68" fmla="*/ 42 w 112"/>
                <a:gd name="T69" fmla="*/ 28 h 131"/>
                <a:gd name="T70" fmla="*/ 40 w 112"/>
                <a:gd name="T71" fmla="*/ 31 h 131"/>
                <a:gd name="T72" fmla="*/ 34 w 112"/>
                <a:gd name="T73" fmla="*/ 40 h 131"/>
                <a:gd name="T74" fmla="*/ 31 w 112"/>
                <a:gd name="T75" fmla="*/ 51 h 131"/>
                <a:gd name="T76" fmla="*/ 79 w 112"/>
                <a:gd name="T77" fmla="*/ 51 h 131"/>
                <a:gd name="T78" fmla="*/ 78 w 112"/>
                <a:gd name="T79" fmla="*/ 40 h 131"/>
                <a:gd name="T80" fmla="*/ 74 w 112"/>
                <a:gd name="T81" fmla="*/ 31 h 131"/>
                <a:gd name="T82" fmla="*/ 71 w 112"/>
                <a:gd name="T83" fmla="*/ 28 h 131"/>
                <a:gd name="T84" fmla="*/ 68 w 112"/>
                <a:gd name="T85" fmla="*/ 25 h 131"/>
                <a:gd name="T86" fmla="*/ 57 w 112"/>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31">
                  <a:moveTo>
                    <a:pt x="69" y="105"/>
                  </a:moveTo>
                  <a:lnTo>
                    <a:pt x="69" y="105"/>
                  </a:lnTo>
                  <a:lnTo>
                    <a:pt x="87" y="104"/>
                  </a:lnTo>
                  <a:lnTo>
                    <a:pt x="87" y="104"/>
                  </a:lnTo>
                  <a:lnTo>
                    <a:pt x="108" y="98"/>
                  </a:lnTo>
                  <a:lnTo>
                    <a:pt x="108" y="123"/>
                  </a:lnTo>
                  <a:lnTo>
                    <a:pt x="108" y="123"/>
                  </a:lnTo>
                  <a:lnTo>
                    <a:pt x="100" y="126"/>
                  </a:lnTo>
                  <a:lnTo>
                    <a:pt x="88" y="128"/>
                  </a:lnTo>
                  <a:lnTo>
                    <a:pt x="88" y="128"/>
                  </a:lnTo>
                  <a:lnTo>
                    <a:pt x="77" y="129"/>
                  </a:lnTo>
                  <a:lnTo>
                    <a:pt x="63" y="131"/>
                  </a:lnTo>
                  <a:lnTo>
                    <a:pt x="63" y="131"/>
                  </a:lnTo>
                  <a:lnTo>
                    <a:pt x="51" y="129"/>
                  </a:lnTo>
                  <a:lnTo>
                    <a:pt x="38" y="126"/>
                  </a:lnTo>
                  <a:lnTo>
                    <a:pt x="38" y="126"/>
                  </a:lnTo>
                  <a:lnTo>
                    <a:pt x="28" y="122"/>
                  </a:lnTo>
                  <a:lnTo>
                    <a:pt x="17" y="116"/>
                  </a:lnTo>
                  <a:lnTo>
                    <a:pt x="17" y="116"/>
                  </a:lnTo>
                  <a:lnTo>
                    <a:pt x="10" y="107"/>
                  </a:lnTo>
                  <a:lnTo>
                    <a:pt x="4" y="97"/>
                  </a:lnTo>
                  <a:lnTo>
                    <a:pt x="4" y="97"/>
                  </a:lnTo>
                  <a:lnTo>
                    <a:pt x="0" y="83"/>
                  </a:lnTo>
                  <a:lnTo>
                    <a:pt x="0" y="67"/>
                  </a:lnTo>
                  <a:lnTo>
                    <a:pt x="0" y="67"/>
                  </a:lnTo>
                  <a:lnTo>
                    <a:pt x="0" y="51"/>
                  </a:lnTo>
                  <a:lnTo>
                    <a:pt x="4" y="37"/>
                  </a:lnTo>
                  <a:lnTo>
                    <a:pt x="4" y="37"/>
                  </a:lnTo>
                  <a:lnTo>
                    <a:pt x="10" y="25"/>
                  </a:lnTo>
                  <a:lnTo>
                    <a:pt x="17" y="17"/>
                  </a:lnTo>
                  <a:lnTo>
                    <a:pt x="17" y="17"/>
                  </a:lnTo>
                  <a:lnTo>
                    <a:pt x="26" y="9"/>
                  </a:lnTo>
                  <a:lnTo>
                    <a:pt x="35" y="3"/>
                  </a:lnTo>
                  <a:lnTo>
                    <a:pt x="35" y="3"/>
                  </a:lnTo>
                  <a:lnTo>
                    <a:pt x="47" y="0"/>
                  </a:lnTo>
                  <a:lnTo>
                    <a:pt x="57" y="0"/>
                  </a:lnTo>
                  <a:lnTo>
                    <a:pt x="57" y="0"/>
                  </a:lnTo>
                  <a:lnTo>
                    <a:pt x="69" y="0"/>
                  </a:lnTo>
                  <a:lnTo>
                    <a:pt x="79" y="3"/>
                  </a:lnTo>
                  <a:lnTo>
                    <a:pt x="79" y="3"/>
                  </a:lnTo>
                  <a:lnTo>
                    <a:pt x="88" y="8"/>
                  </a:lnTo>
                  <a:lnTo>
                    <a:pt x="96" y="15"/>
                  </a:lnTo>
                  <a:lnTo>
                    <a:pt x="96" y="15"/>
                  </a:lnTo>
                  <a:lnTo>
                    <a:pt x="103" y="24"/>
                  </a:lnTo>
                  <a:lnTo>
                    <a:pt x="108" y="34"/>
                  </a:lnTo>
                  <a:lnTo>
                    <a:pt x="108" y="34"/>
                  </a:lnTo>
                  <a:lnTo>
                    <a:pt x="111" y="48"/>
                  </a:lnTo>
                  <a:lnTo>
                    <a:pt x="112" y="62"/>
                  </a:lnTo>
                  <a:lnTo>
                    <a:pt x="112" y="62"/>
                  </a:lnTo>
                  <a:lnTo>
                    <a:pt x="111" y="74"/>
                  </a:lnTo>
                  <a:lnTo>
                    <a:pt x="29" y="74"/>
                  </a:lnTo>
                  <a:lnTo>
                    <a:pt x="29" y="74"/>
                  </a:lnTo>
                  <a:lnTo>
                    <a:pt x="31" y="82"/>
                  </a:lnTo>
                  <a:lnTo>
                    <a:pt x="34" y="89"/>
                  </a:lnTo>
                  <a:lnTo>
                    <a:pt x="34" y="89"/>
                  </a:lnTo>
                  <a:lnTo>
                    <a:pt x="38" y="94"/>
                  </a:lnTo>
                  <a:lnTo>
                    <a:pt x="42" y="98"/>
                  </a:lnTo>
                  <a:lnTo>
                    <a:pt x="42" y="98"/>
                  </a:lnTo>
                  <a:lnTo>
                    <a:pt x="48" y="101"/>
                  </a:lnTo>
                  <a:lnTo>
                    <a:pt x="54" y="104"/>
                  </a:lnTo>
                  <a:lnTo>
                    <a:pt x="54" y="104"/>
                  </a:lnTo>
                  <a:lnTo>
                    <a:pt x="62" y="105"/>
                  </a:lnTo>
                  <a:lnTo>
                    <a:pt x="69" y="105"/>
                  </a:lnTo>
                  <a:lnTo>
                    <a:pt x="69" y="105"/>
                  </a:lnTo>
                  <a:close/>
                  <a:moveTo>
                    <a:pt x="57" y="24"/>
                  </a:moveTo>
                  <a:lnTo>
                    <a:pt x="57" y="24"/>
                  </a:lnTo>
                  <a:lnTo>
                    <a:pt x="51" y="24"/>
                  </a:lnTo>
                  <a:lnTo>
                    <a:pt x="47" y="25"/>
                  </a:lnTo>
                  <a:lnTo>
                    <a:pt x="47" y="25"/>
                  </a:lnTo>
                  <a:lnTo>
                    <a:pt x="42" y="28"/>
                  </a:lnTo>
                  <a:lnTo>
                    <a:pt x="40" y="31"/>
                  </a:lnTo>
                  <a:lnTo>
                    <a:pt x="40" y="31"/>
                  </a:lnTo>
                  <a:lnTo>
                    <a:pt x="37" y="36"/>
                  </a:lnTo>
                  <a:lnTo>
                    <a:pt x="34" y="40"/>
                  </a:lnTo>
                  <a:lnTo>
                    <a:pt x="34" y="40"/>
                  </a:lnTo>
                  <a:lnTo>
                    <a:pt x="31" y="51"/>
                  </a:lnTo>
                  <a:lnTo>
                    <a:pt x="79" y="51"/>
                  </a:lnTo>
                  <a:lnTo>
                    <a:pt x="79" y="51"/>
                  </a:lnTo>
                  <a:lnTo>
                    <a:pt x="78" y="40"/>
                  </a:lnTo>
                  <a:lnTo>
                    <a:pt x="78" y="40"/>
                  </a:lnTo>
                  <a:lnTo>
                    <a:pt x="77" y="36"/>
                  </a:lnTo>
                  <a:lnTo>
                    <a:pt x="74" y="31"/>
                  </a:lnTo>
                  <a:lnTo>
                    <a:pt x="74" y="31"/>
                  </a:lnTo>
                  <a:lnTo>
                    <a:pt x="71" y="28"/>
                  </a:lnTo>
                  <a:lnTo>
                    <a:pt x="68" y="25"/>
                  </a:lnTo>
                  <a:lnTo>
                    <a:pt x="68" y="25"/>
                  </a:lnTo>
                  <a:lnTo>
                    <a:pt x="62"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4" name="Freeform 8"/>
            <p:cNvSpPr>
              <a:spLocks/>
            </p:cNvSpPr>
            <p:nvPr userDrawn="1"/>
          </p:nvSpPr>
          <p:spPr bwMode="auto">
            <a:xfrm>
              <a:off x="3095625" y="800495"/>
              <a:ext cx="39688" cy="66675"/>
            </a:xfrm>
            <a:custGeom>
              <a:avLst/>
              <a:gdLst>
                <a:gd name="T0" fmla="*/ 74 w 74"/>
                <a:gd name="T1" fmla="*/ 27 h 126"/>
                <a:gd name="T2" fmla="*/ 72 w 74"/>
                <a:gd name="T3" fmla="*/ 27 h 126"/>
                <a:gd name="T4" fmla="*/ 72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4 w 74"/>
                <a:gd name="T33" fmla="*/ 5 h 126"/>
                <a:gd name="T34" fmla="*/ 44 w 74"/>
                <a:gd name="T35" fmla="*/ 5 h 126"/>
                <a:gd name="T36" fmla="*/ 54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2" y="27"/>
                  </a:lnTo>
                  <a:lnTo>
                    <a:pt x="72"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4" y="5"/>
                  </a:lnTo>
                  <a:lnTo>
                    <a:pt x="44" y="5"/>
                  </a:lnTo>
                  <a:lnTo>
                    <a:pt x="54"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5" name="Freeform 9"/>
            <p:cNvSpPr>
              <a:spLocks/>
            </p:cNvSpPr>
            <p:nvPr userDrawn="1"/>
          </p:nvSpPr>
          <p:spPr bwMode="auto">
            <a:xfrm>
              <a:off x="3138487" y="783032"/>
              <a:ext cx="47625" cy="85725"/>
            </a:xfrm>
            <a:custGeom>
              <a:avLst/>
              <a:gdLst>
                <a:gd name="T0" fmla="*/ 90 w 90"/>
                <a:gd name="T1" fmla="*/ 158 h 163"/>
                <a:gd name="T2" fmla="*/ 90 w 90"/>
                <a:gd name="T3" fmla="*/ 158 h 163"/>
                <a:gd name="T4" fmla="*/ 78 w 90"/>
                <a:gd name="T5" fmla="*/ 161 h 163"/>
                <a:gd name="T6" fmla="*/ 78 w 90"/>
                <a:gd name="T7" fmla="*/ 161 h 163"/>
                <a:gd name="T8" fmla="*/ 65 w 90"/>
                <a:gd name="T9" fmla="*/ 163 h 163"/>
                <a:gd name="T10" fmla="*/ 65 w 90"/>
                <a:gd name="T11" fmla="*/ 163 h 163"/>
                <a:gd name="T12" fmla="*/ 51 w 90"/>
                <a:gd name="T13" fmla="*/ 161 h 163"/>
                <a:gd name="T14" fmla="*/ 40 w 90"/>
                <a:gd name="T15" fmla="*/ 157 h 163"/>
                <a:gd name="T16" fmla="*/ 40 w 90"/>
                <a:gd name="T17" fmla="*/ 157 h 163"/>
                <a:gd name="T18" fmla="*/ 31 w 90"/>
                <a:gd name="T19" fmla="*/ 151 h 163"/>
                <a:gd name="T20" fmla="*/ 28 w 90"/>
                <a:gd name="T21" fmla="*/ 146 h 163"/>
                <a:gd name="T22" fmla="*/ 25 w 90"/>
                <a:gd name="T23" fmla="*/ 142 h 163"/>
                <a:gd name="T24" fmla="*/ 25 w 90"/>
                <a:gd name="T25" fmla="*/ 142 h 163"/>
                <a:gd name="T26" fmla="*/ 23 w 90"/>
                <a:gd name="T27" fmla="*/ 135 h 163"/>
                <a:gd name="T28" fmla="*/ 22 w 90"/>
                <a:gd name="T29" fmla="*/ 124 h 163"/>
                <a:gd name="T30" fmla="*/ 22 w 90"/>
                <a:gd name="T31" fmla="*/ 60 h 163"/>
                <a:gd name="T32" fmla="*/ 0 w 90"/>
                <a:gd name="T33" fmla="*/ 60 h 163"/>
                <a:gd name="T34" fmla="*/ 0 w 90"/>
                <a:gd name="T35" fmla="*/ 35 h 163"/>
                <a:gd name="T36" fmla="*/ 22 w 90"/>
                <a:gd name="T37" fmla="*/ 35 h 163"/>
                <a:gd name="T38" fmla="*/ 22 w 90"/>
                <a:gd name="T39" fmla="*/ 0 h 163"/>
                <a:gd name="T40" fmla="*/ 53 w 90"/>
                <a:gd name="T41" fmla="*/ 0 h 163"/>
                <a:gd name="T42" fmla="*/ 53 w 90"/>
                <a:gd name="T43" fmla="*/ 35 h 163"/>
                <a:gd name="T44" fmla="*/ 88 w 90"/>
                <a:gd name="T45" fmla="*/ 35 h 163"/>
                <a:gd name="T46" fmla="*/ 88 w 90"/>
                <a:gd name="T47" fmla="*/ 60 h 163"/>
                <a:gd name="T48" fmla="*/ 53 w 90"/>
                <a:gd name="T49" fmla="*/ 60 h 163"/>
                <a:gd name="T50" fmla="*/ 53 w 90"/>
                <a:gd name="T51" fmla="*/ 120 h 163"/>
                <a:gd name="T52" fmla="*/ 53 w 90"/>
                <a:gd name="T53" fmla="*/ 120 h 163"/>
                <a:gd name="T54" fmla="*/ 53 w 90"/>
                <a:gd name="T55" fmla="*/ 127 h 163"/>
                <a:gd name="T56" fmla="*/ 54 w 90"/>
                <a:gd name="T57" fmla="*/ 130 h 163"/>
                <a:gd name="T58" fmla="*/ 54 w 90"/>
                <a:gd name="T59" fmla="*/ 130 h 163"/>
                <a:gd name="T60" fmla="*/ 57 w 90"/>
                <a:gd name="T61" fmla="*/ 133 h 163"/>
                <a:gd name="T62" fmla="*/ 60 w 90"/>
                <a:gd name="T63" fmla="*/ 135 h 163"/>
                <a:gd name="T64" fmla="*/ 71 w 90"/>
                <a:gd name="T65" fmla="*/ 136 h 163"/>
                <a:gd name="T66" fmla="*/ 71 w 90"/>
                <a:gd name="T67" fmla="*/ 136 h 163"/>
                <a:gd name="T68" fmla="*/ 81 w 90"/>
                <a:gd name="T69" fmla="*/ 136 h 163"/>
                <a:gd name="T70" fmla="*/ 81 w 90"/>
                <a:gd name="T71" fmla="*/ 136 h 163"/>
                <a:gd name="T72" fmla="*/ 90 w 90"/>
                <a:gd name="T73" fmla="*/ 133 h 163"/>
                <a:gd name="T74" fmla="*/ 90 w 90"/>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163">
                  <a:moveTo>
                    <a:pt x="90" y="158"/>
                  </a:moveTo>
                  <a:lnTo>
                    <a:pt x="90" y="158"/>
                  </a:lnTo>
                  <a:lnTo>
                    <a:pt x="78" y="161"/>
                  </a:lnTo>
                  <a:lnTo>
                    <a:pt x="78" y="161"/>
                  </a:lnTo>
                  <a:lnTo>
                    <a:pt x="65" y="163"/>
                  </a:lnTo>
                  <a:lnTo>
                    <a:pt x="65" y="163"/>
                  </a:lnTo>
                  <a:lnTo>
                    <a:pt x="51" y="161"/>
                  </a:lnTo>
                  <a:lnTo>
                    <a:pt x="40" y="157"/>
                  </a:lnTo>
                  <a:lnTo>
                    <a:pt x="40" y="157"/>
                  </a:lnTo>
                  <a:lnTo>
                    <a:pt x="31" y="151"/>
                  </a:lnTo>
                  <a:lnTo>
                    <a:pt x="28" y="146"/>
                  </a:lnTo>
                  <a:lnTo>
                    <a:pt x="25" y="142"/>
                  </a:lnTo>
                  <a:lnTo>
                    <a:pt x="25" y="142"/>
                  </a:lnTo>
                  <a:lnTo>
                    <a:pt x="23" y="135"/>
                  </a:lnTo>
                  <a:lnTo>
                    <a:pt x="22" y="124"/>
                  </a:lnTo>
                  <a:lnTo>
                    <a:pt x="22" y="60"/>
                  </a:lnTo>
                  <a:lnTo>
                    <a:pt x="0" y="60"/>
                  </a:lnTo>
                  <a:lnTo>
                    <a:pt x="0" y="35"/>
                  </a:lnTo>
                  <a:lnTo>
                    <a:pt x="22" y="35"/>
                  </a:lnTo>
                  <a:lnTo>
                    <a:pt x="22" y="0"/>
                  </a:lnTo>
                  <a:lnTo>
                    <a:pt x="53" y="0"/>
                  </a:lnTo>
                  <a:lnTo>
                    <a:pt x="53" y="35"/>
                  </a:lnTo>
                  <a:lnTo>
                    <a:pt x="88" y="35"/>
                  </a:lnTo>
                  <a:lnTo>
                    <a:pt x="88" y="60"/>
                  </a:lnTo>
                  <a:lnTo>
                    <a:pt x="53" y="60"/>
                  </a:lnTo>
                  <a:lnTo>
                    <a:pt x="53" y="120"/>
                  </a:lnTo>
                  <a:lnTo>
                    <a:pt x="53" y="120"/>
                  </a:lnTo>
                  <a:lnTo>
                    <a:pt x="53" y="127"/>
                  </a:lnTo>
                  <a:lnTo>
                    <a:pt x="54" y="130"/>
                  </a:lnTo>
                  <a:lnTo>
                    <a:pt x="54" y="130"/>
                  </a:lnTo>
                  <a:lnTo>
                    <a:pt x="57" y="133"/>
                  </a:lnTo>
                  <a:lnTo>
                    <a:pt x="60" y="135"/>
                  </a:lnTo>
                  <a:lnTo>
                    <a:pt x="71" y="136"/>
                  </a:lnTo>
                  <a:lnTo>
                    <a:pt x="71" y="136"/>
                  </a:lnTo>
                  <a:lnTo>
                    <a:pt x="81" y="136"/>
                  </a:lnTo>
                  <a:lnTo>
                    <a:pt x="81" y="136"/>
                  </a:lnTo>
                  <a:lnTo>
                    <a:pt x="90" y="133"/>
                  </a:lnTo>
                  <a:lnTo>
                    <a:pt x="90"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6" name="Freeform 10"/>
            <p:cNvSpPr>
              <a:spLocks noEditPoints="1"/>
            </p:cNvSpPr>
            <p:nvPr userDrawn="1"/>
          </p:nvSpPr>
          <p:spPr bwMode="auto">
            <a:xfrm>
              <a:off x="3197225" y="800495"/>
              <a:ext cx="65088" cy="68263"/>
            </a:xfrm>
            <a:custGeom>
              <a:avLst/>
              <a:gdLst>
                <a:gd name="T0" fmla="*/ 124 w 124"/>
                <a:gd name="T1" fmla="*/ 65 h 131"/>
                <a:gd name="T2" fmla="*/ 120 w 124"/>
                <a:gd name="T3" fmla="*/ 92 h 131"/>
                <a:gd name="T4" fmla="*/ 114 w 124"/>
                <a:gd name="T5" fmla="*/ 103 h 131"/>
                <a:gd name="T6" fmla="*/ 106 w 124"/>
                <a:gd name="T7" fmla="*/ 113 h 131"/>
                <a:gd name="T8" fmla="*/ 87 w 124"/>
                <a:gd name="T9" fmla="*/ 126 h 131"/>
                <a:gd name="T10" fmla="*/ 75 w 124"/>
                <a:gd name="T11" fmla="*/ 129 h 131"/>
                <a:gd name="T12" fmla="*/ 62 w 124"/>
                <a:gd name="T13" fmla="*/ 131 h 131"/>
                <a:gd name="T14" fmla="*/ 35 w 124"/>
                <a:gd name="T15" fmla="*/ 126 h 131"/>
                <a:gd name="T16" fmla="*/ 25 w 124"/>
                <a:gd name="T17" fmla="*/ 120 h 131"/>
                <a:gd name="T18" fmla="*/ 16 w 124"/>
                <a:gd name="T19" fmla="*/ 113 h 131"/>
                <a:gd name="T20" fmla="*/ 3 w 124"/>
                <a:gd name="T21" fmla="*/ 92 h 131"/>
                <a:gd name="T22" fmla="*/ 0 w 124"/>
                <a:gd name="T23" fmla="*/ 79 h 131"/>
                <a:gd name="T24" fmla="*/ 0 w 124"/>
                <a:gd name="T25" fmla="*/ 65 h 131"/>
                <a:gd name="T26" fmla="*/ 4 w 124"/>
                <a:gd name="T27" fmla="*/ 39 h 131"/>
                <a:gd name="T28" fmla="*/ 9 w 124"/>
                <a:gd name="T29" fmla="*/ 27 h 131"/>
                <a:gd name="T30" fmla="*/ 16 w 124"/>
                <a:gd name="T31" fmla="*/ 18 h 131"/>
                <a:gd name="T32" fmla="*/ 35 w 124"/>
                <a:gd name="T33" fmla="*/ 5 h 131"/>
                <a:gd name="T34" fmla="*/ 47 w 124"/>
                <a:gd name="T35" fmla="*/ 0 h 131"/>
                <a:gd name="T36" fmla="*/ 62 w 124"/>
                <a:gd name="T37" fmla="*/ 0 h 131"/>
                <a:gd name="T38" fmla="*/ 87 w 124"/>
                <a:gd name="T39" fmla="*/ 5 h 131"/>
                <a:gd name="T40" fmla="*/ 99 w 124"/>
                <a:gd name="T41" fmla="*/ 11 h 131"/>
                <a:gd name="T42" fmla="*/ 108 w 124"/>
                <a:gd name="T43" fmla="*/ 18 h 131"/>
                <a:gd name="T44" fmla="*/ 120 w 124"/>
                <a:gd name="T45" fmla="*/ 39 h 131"/>
                <a:gd name="T46" fmla="*/ 123 w 124"/>
                <a:gd name="T47" fmla="*/ 51 h 131"/>
                <a:gd name="T48" fmla="*/ 124 w 124"/>
                <a:gd name="T49" fmla="*/ 65 h 131"/>
                <a:gd name="T50" fmla="*/ 93 w 124"/>
                <a:gd name="T51" fmla="*/ 65 h 131"/>
                <a:gd name="T52" fmla="*/ 90 w 124"/>
                <a:gd name="T53" fmla="*/ 48 h 131"/>
                <a:gd name="T54" fmla="*/ 87 w 124"/>
                <a:gd name="T55" fmla="*/ 40 h 131"/>
                <a:gd name="T56" fmla="*/ 84 w 124"/>
                <a:gd name="T57" fmla="*/ 34 h 131"/>
                <a:gd name="T58" fmla="*/ 74 w 124"/>
                <a:gd name="T59" fmla="*/ 27 h 131"/>
                <a:gd name="T60" fmla="*/ 68 w 124"/>
                <a:gd name="T61" fmla="*/ 25 h 131"/>
                <a:gd name="T62" fmla="*/ 62 w 124"/>
                <a:gd name="T63" fmla="*/ 24 h 131"/>
                <a:gd name="T64" fmla="*/ 49 w 124"/>
                <a:gd name="T65" fmla="*/ 27 h 131"/>
                <a:gd name="T66" fmla="*/ 44 w 124"/>
                <a:gd name="T67" fmla="*/ 30 h 131"/>
                <a:gd name="T68" fmla="*/ 40 w 124"/>
                <a:gd name="T69" fmla="*/ 34 h 131"/>
                <a:gd name="T70" fmla="*/ 32 w 124"/>
                <a:gd name="T71" fmla="*/ 48 h 131"/>
                <a:gd name="T72" fmla="*/ 31 w 124"/>
                <a:gd name="T73" fmla="*/ 55 h 131"/>
                <a:gd name="T74" fmla="*/ 31 w 124"/>
                <a:gd name="T75" fmla="*/ 65 h 131"/>
                <a:gd name="T76" fmla="*/ 32 w 124"/>
                <a:gd name="T77" fmla="*/ 82 h 131"/>
                <a:gd name="T78" fmla="*/ 35 w 124"/>
                <a:gd name="T79" fmla="*/ 89 h 131"/>
                <a:gd name="T80" fmla="*/ 40 w 124"/>
                <a:gd name="T81" fmla="*/ 95 h 131"/>
                <a:gd name="T82" fmla="*/ 49 w 124"/>
                <a:gd name="T83" fmla="*/ 103 h 131"/>
                <a:gd name="T84" fmla="*/ 54 w 124"/>
                <a:gd name="T85" fmla="*/ 104 h 131"/>
                <a:gd name="T86" fmla="*/ 62 w 124"/>
                <a:gd name="T87" fmla="*/ 105 h 131"/>
                <a:gd name="T88" fmla="*/ 74 w 124"/>
                <a:gd name="T89" fmla="*/ 103 h 131"/>
                <a:gd name="T90" fmla="*/ 80 w 124"/>
                <a:gd name="T91" fmla="*/ 100 h 131"/>
                <a:gd name="T92" fmla="*/ 84 w 124"/>
                <a:gd name="T93" fmla="*/ 95 h 131"/>
                <a:gd name="T94" fmla="*/ 90 w 124"/>
                <a:gd name="T95" fmla="*/ 82 h 131"/>
                <a:gd name="T96" fmla="*/ 91 w 124"/>
                <a:gd name="T97" fmla="*/ 74 h 131"/>
                <a:gd name="T98" fmla="*/ 93 w 124"/>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31">
                  <a:moveTo>
                    <a:pt x="124" y="65"/>
                  </a:moveTo>
                  <a:lnTo>
                    <a:pt x="124" y="65"/>
                  </a:lnTo>
                  <a:lnTo>
                    <a:pt x="123" y="79"/>
                  </a:lnTo>
                  <a:lnTo>
                    <a:pt x="120" y="92"/>
                  </a:lnTo>
                  <a:lnTo>
                    <a:pt x="120" y="92"/>
                  </a:lnTo>
                  <a:lnTo>
                    <a:pt x="114" y="103"/>
                  </a:lnTo>
                  <a:lnTo>
                    <a:pt x="106" y="113"/>
                  </a:lnTo>
                  <a:lnTo>
                    <a:pt x="106" y="113"/>
                  </a:lnTo>
                  <a:lnTo>
                    <a:pt x="97" y="120"/>
                  </a:lnTo>
                  <a:lnTo>
                    <a:pt x="87" y="126"/>
                  </a:lnTo>
                  <a:lnTo>
                    <a:pt x="87" y="126"/>
                  </a:lnTo>
                  <a:lnTo>
                    <a:pt x="75" y="129"/>
                  </a:lnTo>
                  <a:lnTo>
                    <a:pt x="62" y="131"/>
                  </a:lnTo>
                  <a:lnTo>
                    <a:pt x="62" y="131"/>
                  </a:lnTo>
                  <a:lnTo>
                    <a:pt x="47" y="129"/>
                  </a:lnTo>
                  <a:lnTo>
                    <a:pt x="35" y="126"/>
                  </a:lnTo>
                  <a:lnTo>
                    <a:pt x="35" y="126"/>
                  </a:lnTo>
                  <a:lnTo>
                    <a:pt x="25" y="120"/>
                  </a:lnTo>
                  <a:lnTo>
                    <a:pt x="16" y="113"/>
                  </a:lnTo>
                  <a:lnTo>
                    <a:pt x="16" y="113"/>
                  </a:lnTo>
                  <a:lnTo>
                    <a:pt x="9" y="103"/>
                  </a:lnTo>
                  <a:lnTo>
                    <a:pt x="3" y="92"/>
                  </a:lnTo>
                  <a:lnTo>
                    <a:pt x="3" y="92"/>
                  </a:lnTo>
                  <a:lnTo>
                    <a:pt x="0" y="79"/>
                  </a:lnTo>
                  <a:lnTo>
                    <a:pt x="0" y="65"/>
                  </a:lnTo>
                  <a:lnTo>
                    <a:pt x="0" y="65"/>
                  </a:lnTo>
                  <a:lnTo>
                    <a:pt x="0" y="51"/>
                  </a:lnTo>
                  <a:lnTo>
                    <a:pt x="4" y="39"/>
                  </a:lnTo>
                  <a:lnTo>
                    <a:pt x="4" y="39"/>
                  </a:lnTo>
                  <a:lnTo>
                    <a:pt x="9" y="27"/>
                  </a:lnTo>
                  <a:lnTo>
                    <a:pt x="16" y="18"/>
                  </a:lnTo>
                  <a:lnTo>
                    <a:pt x="16" y="18"/>
                  </a:lnTo>
                  <a:lnTo>
                    <a:pt x="25" y="11"/>
                  </a:lnTo>
                  <a:lnTo>
                    <a:pt x="35" y="5"/>
                  </a:lnTo>
                  <a:lnTo>
                    <a:pt x="35" y="5"/>
                  </a:lnTo>
                  <a:lnTo>
                    <a:pt x="47" y="0"/>
                  </a:lnTo>
                  <a:lnTo>
                    <a:pt x="62" y="0"/>
                  </a:lnTo>
                  <a:lnTo>
                    <a:pt x="62" y="0"/>
                  </a:lnTo>
                  <a:lnTo>
                    <a:pt x="75" y="0"/>
                  </a:lnTo>
                  <a:lnTo>
                    <a:pt x="87" y="5"/>
                  </a:lnTo>
                  <a:lnTo>
                    <a:pt x="87" y="5"/>
                  </a:lnTo>
                  <a:lnTo>
                    <a:pt x="99" y="11"/>
                  </a:lnTo>
                  <a:lnTo>
                    <a:pt x="108" y="18"/>
                  </a:lnTo>
                  <a:lnTo>
                    <a:pt x="108" y="18"/>
                  </a:lnTo>
                  <a:lnTo>
                    <a:pt x="114" y="27"/>
                  </a:lnTo>
                  <a:lnTo>
                    <a:pt x="120" y="39"/>
                  </a:lnTo>
                  <a:lnTo>
                    <a:pt x="120" y="39"/>
                  </a:lnTo>
                  <a:lnTo>
                    <a:pt x="123" y="51"/>
                  </a:lnTo>
                  <a:lnTo>
                    <a:pt x="124" y="65"/>
                  </a:lnTo>
                  <a:lnTo>
                    <a:pt x="124" y="65"/>
                  </a:lnTo>
                  <a:close/>
                  <a:moveTo>
                    <a:pt x="93" y="65"/>
                  </a:moveTo>
                  <a:lnTo>
                    <a:pt x="93" y="65"/>
                  </a:lnTo>
                  <a:lnTo>
                    <a:pt x="91" y="55"/>
                  </a:lnTo>
                  <a:lnTo>
                    <a:pt x="90" y="48"/>
                  </a:lnTo>
                  <a:lnTo>
                    <a:pt x="90" y="48"/>
                  </a:lnTo>
                  <a:lnTo>
                    <a:pt x="87" y="40"/>
                  </a:lnTo>
                  <a:lnTo>
                    <a:pt x="84" y="34"/>
                  </a:lnTo>
                  <a:lnTo>
                    <a:pt x="84" y="34"/>
                  </a:lnTo>
                  <a:lnTo>
                    <a:pt x="80" y="30"/>
                  </a:lnTo>
                  <a:lnTo>
                    <a:pt x="74" y="27"/>
                  </a:lnTo>
                  <a:lnTo>
                    <a:pt x="74" y="27"/>
                  </a:lnTo>
                  <a:lnTo>
                    <a:pt x="68" y="25"/>
                  </a:lnTo>
                  <a:lnTo>
                    <a:pt x="62" y="24"/>
                  </a:lnTo>
                  <a:lnTo>
                    <a:pt x="62" y="24"/>
                  </a:lnTo>
                  <a:lnTo>
                    <a:pt x="54" y="25"/>
                  </a:lnTo>
                  <a:lnTo>
                    <a:pt x="49" y="27"/>
                  </a:lnTo>
                  <a:lnTo>
                    <a:pt x="49" y="27"/>
                  </a:lnTo>
                  <a:lnTo>
                    <a:pt x="44" y="30"/>
                  </a:lnTo>
                  <a:lnTo>
                    <a:pt x="40" y="34"/>
                  </a:lnTo>
                  <a:lnTo>
                    <a:pt x="40" y="34"/>
                  </a:lnTo>
                  <a:lnTo>
                    <a:pt x="35" y="40"/>
                  </a:lnTo>
                  <a:lnTo>
                    <a:pt x="32" y="48"/>
                  </a:lnTo>
                  <a:lnTo>
                    <a:pt x="32" y="48"/>
                  </a:lnTo>
                  <a:lnTo>
                    <a:pt x="31" y="55"/>
                  </a:lnTo>
                  <a:lnTo>
                    <a:pt x="31" y="65"/>
                  </a:lnTo>
                  <a:lnTo>
                    <a:pt x="31" y="65"/>
                  </a:lnTo>
                  <a:lnTo>
                    <a:pt x="31" y="74"/>
                  </a:lnTo>
                  <a:lnTo>
                    <a:pt x="32" y="82"/>
                  </a:lnTo>
                  <a:lnTo>
                    <a:pt x="32" y="82"/>
                  </a:lnTo>
                  <a:lnTo>
                    <a:pt x="35" y="89"/>
                  </a:lnTo>
                  <a:lnTo>
                    <a:pt x="40" y="95"/>
                  </a:lnTo>
                  <a:lnTo>
                    <a:pt x="40" y="95"/>
                  </a:lnTo>
                  <a:lnTo>
                    <a:pt x="44" y="100"/>
                  </a:lnTo>
                  <a:lnTo>
                    <a:pt x="49" y="103"/>
                  </a:lnTo>
                  <a:lnTo>
                    <a:pt x="49" y="103"/>
                  </a:lnTo>
                  <a:lnTo>
                    <a:pt x="54" y="104"/>
                  </a:lnTo>
                  <a:lnTo>
                    <a:pt x="62" y="105"/>
                  </a:lnTo>
                  <a:lnTo>
                    <a:pt x="62" y="105"/>
                  </a:lnTo>
                  <a:lnTo>
                    <a:pt x="68" y="104"/>
                  </a:lnTo>
                  <a:lnTo>
                    <a:pt x="74" y="103"/>
                  </a:lnTo>
                  <a:lnTo>
                    <a:pt x="74" y="103"/>
                  </a:lnTo>
                  <a:lnTo>
                    <a:pt x="80" y="100"/>
                  </a:lnTo>
                  <a:lnTo>
                    <a:pt x="84" y="95"/>
                  </a:lnTo>
                  <a:lnTo>
                    <a:pt x="84" y="95"/>
                  </a:lnTo>
                  <a:lnTo>
                    <a:pt x="87" y="89"/>
                  </a:lnTo>
                  <a:lnTo>
                    <a:pt x="90" y="82"/>
                  </a:lnTo>
                  <a:lnTo>
                    <a:pt x="90" y="82"/>
                  </a:lnTo>
                  <a:lnTo>
                    <a:pt x="91" y="74"/>
                  </a:lnTo>
                  <a:lnTo>
                    <a:pt x="93" y="65"/>
                  </a:lnTo>
                  <a:lnTo>
                    <a:pt x="93"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7" name="Freeform 11"/>
            <p:cNvSpPr>
              <a:spLocks/>
            </p:cNvSpPr>
            <p:nvPr userDrawn="1"/>
          </p:nvSpPr>
          <p:spPr bwMode="auto">
            <a:xfrm>
              <a:off x="3268662" y="783032"/>
              <a:ext cx="49213"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6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5 w 92"/>
                <a:gd name="T41" fmla="*/ 0 h 163"/>
                <a:gd name="T42" fmla="*/ 55 w 92"/>
                <a:gd name="T43" fmla="*/ 35 h 163"/>
                <a:gd name="T44" fmla="*/ 91 w 92"/>
                <a:gd name="T45" fmla="*/ 35 h 163"/>
                <a:gd name="T46" fmla="*/ 91 w 92"/>
                <a:gd name="T47" fmla="*/ 60 h 163"/>
                <a:gd name="T48" fmla="*/ 55 w 92"/>
                <a:gd name="T49" fmla="*/ 60 h 163"/>
                <a:gd name="T50" fmla="*/ 55 w 92"/>
                <a:gd name="T51" fmla="*/ 120 h 163"/>
                <a:gd name="T52" fmla="*/ 55 w 92"/>
                <a:gd name="T53" fmla="*/ 120 h 163"/>
                <a:gd name="T54" fmla="*/ 55 w 92"/>
                <a:gd name="T55" fmla="*/ 127 h 163"/>
                <a:gd name="T56" fmla="*/ 57 w 92"/>
                <a:gd name="T57" fmla="*/ 130 h 163"/>
                <a:gd name="T58" fmla="*/ 57 w 92"/>
                <a:gd name="T59" fmla="*/ 130 h 163"/>
                <a:gd name="T60" fmla="*/ 60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6" y="135"/>
                  </a:lnTo>
                  <a:lnTo>
                    <a:pt x="24" y="124"/>
                  </a:lnTo>
                  <a:lnTo>
                    <a:pt x="24" y="60"/>
                  </a:lnTo>
                  <a:lnTo>
                    <a:pt x="0" y="60"/>
                  </a:lnTo>
                  <a:lnTo>
                    <a:pt x="0" y="35"/>
                  </a:lnTo>
                  <a:lnTo>
                    <a:pt x="24" y="35"/>
                  </a:lnTo>
                  <a:lnTo>
                    <a:pt x="24" y="0"/>
                  </a:lnTo>
                  <a:lnTo>
                    <a:pt x="55" y="0"/>
                  </a:lnTo>
                  <a:lnTo>
                    <a:pt x="55" y="35"/>
                  </a:lnTo>
                  <a:lnTo>
                    <a:pt x="91" y="35"/>
                  </a:lnTo>
                  <a:lnTo>
                    <a:pt x="91" y="60"/>
                  </a:lnTo>
                  <a:lnTo>
                    <a:pt x="55" y="60"/>
                  </a:lnTo>
                  <a:lnTo>
                    <a:pt x="55" y="120"/>
                  </a:lnTo>
                  <a:lnTo>
                    <a:pt x="55" y="120"/>
                  </a:lnTo>
                  <a:lnTo>
                    <a:pt x="55" y="127"/>
                  </a:lnTo>
                  <a:lnTo>
                    <a:pt x="57" y="130"/>
                  </a:lnTo>
                  <a:lnTo>
                    <a:pt x="57" y="130"/>
                  </a:lnTo>
                  <a:lnTo>
                    <a:pt x="60"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8" name="Freeform 12"/>
            <p:cNvSpPr>
              <a:spLocks noEditPoints="1"/>
            </p:cNvSpPr>
            <p:nvPr userDrawn="1"/>
          </p:nvSpPr>
          <p:spPr bwMode="auto">
            <a:xfrm>
              <a:off x="3328987" y="800495"/>
              <a:ext cx="57150" cy="68263"/>
            </a:xfrm>
            <a:custGeom>
              <a:avLst/>
              <a:gdLst>
                <a:gd name="T0" fmla="*/ 77 w 107"/>
                <a:gd name="T1" fmla="*/ 114 h 131"/>
                <a:gd name="T2" fmla="*/ 71 w 107"/>
                <a:gd name="T3" fmla="*/ 119 h 131"/>
                <a:gd name="T4" fmla="*/ 64 w 107"/>
                <a:gd name="T5" fmla="*/ 125 h 131"/>
                <a:gd name="T6" fmla="*/ 53 w 107"/>
                <a:gd name="T7" fmla="*/ 129 h 131"/>
                <a:gd name="T8" fmla="*/ 41 w 107"/>
                <a:gd name="T9" fmla="*/ 131 h 131"/>
                <a:gd name="T10" fmla="*/ 32 w 107"/>
                <a:gd name="T11" fmla="*/ 129 h 131"/>
                <a:gd name="T12" fmla="*/ 24 w 107"/>
                <a:gd name="T13" fmla="*/ 128 h 131"/>
                <a:gd name="T14" fmla="*/ 12 w 107"/>
                <a:gd name="T15" fmla="*/ 119 h 131"/>
                <a:gd name="T16" fmla="*/ 6 w 107"/>
                <a:gd name="T17" fmla="*/ 114 h 131"/>
                <a:gd name="T18" fmla="*/ 3 w 107"/>
                <a:gd name="T19" fmla="*/ 107 h 131"/>
                <a:gd name="T20" fmla="*/ 0 w 107"/>
                <a:gd name="T21" fmla="*/ 91 h 131"/>
                <a:gd name="T22" fmla="*/ 0 w 107"/>
                <a:gd name="T23" fmla="*/ 80 h 131"/>
                <a:gd name="T24" fmla="*/ 3 w 107"/>
                <a:gd name="T25" fmla="*/ 73 h 131"/>
                <a:gd name="T26" fmla="*/ 13 w 107"/>
                <a:gd name="T27" fmla="*/ 60 h 131"/>
                <a:gd name="T28" fmla="*/ 21 w 107"/>
                <a:gd name="T29" fmla="*/ 54 h 131"/>
                <a:gd name="T30" fmla="*/ 30 w 107"/>
                <a:gd name="T31" fmla="*/ 51 h 131"/>
                <a:gd name="T32" fmla="*/ 49 w 107"/>
                <a:gd name="T33" fmla="*/ 48 h 131"/>
                <a:gd name="T34" fmla="*/ 64 w 107"/>
                <a:gd name="T35" fmla="*/ 49 h 131"/>
                <a:gd name="T36" fmla="*/ 75 w 107"/>
                <a:gd name="T37" fmla="*/ 51 h 131"/>
                <a:gd name="T38" fmla="*/ 75 w 107"/>
                <a:gd name="T39" fmla="*/ 46 h 131"/>
                <a:gd name="T40" fmla="*/ 74 w 107"/>
                <a:gd name="T41" fmla="*/ 37 h 131"/>
                <a:gd name="T42" fmla="*/ 69 w 107"/>
                <a:gd name="T43" fmla="*/ 31 h 131"/>
                <a:gd name="T44" fmla="*/ 65 w 107"/>
                <a:gd name="T45" fmla="*/ 28 h 131"/>
                <a:gd name="T46" fmla="*/ 61 w 107"/>
                <a:gd name="T47" fmla="*/ 25 h 131"/>
                <a:gd name="T48" fmla="*/ 49 w 107"/>
                <a:gd name="T49" fmla="*/ 24 h 131"/>
                <a:gd name="T50" fmla="*/ 38 w 107"/>
                <a:gd name="T51" fmla="*/ 24 h 131"/>
                <a:gd name="T52" fmla="*/ 30 w 107"/>
                <a:gd name="T53" fmla="*/ 25 h 131"/>
                <a:gd name="T54" fmla="*/ 10 w 107"/>
                <a:gd name="T55" fmla="*/ 8 h 131"/>
                <a:gd name="T56" fmla="*/ 19 w 107"/>
                <a:gd name="T57" fmla="*/ 5 h 131"/>
                <a:gd name="T58" fmla="*/ 30 w 107"/>
                <a:gd name="T59" fmla="*/ 2 h 131"/>
                <a:gd name="T60" fmla="*/ 52 w 107"/>
                <a:gd name="T61" fmla="*/ 0 h 131"/>
                <a:gd name="T62" fmla="*/ 65 w 107"/>
                <a:gd name="T63" fmla="*/ 0 h 131"/>
                <a:gd name="T64" fmla="*/ 75 w 107"/>
                <a:gd name="T65" fmla="*/ 3 h 131"/>
                <a:gd name="T66" fmla="*/ 92 w 107"/>
                <a:gd name="T67" fmla="*/ 12 h 131"/>
                <a:gd name="T68" fmla="*/ 98 w 107"/>
                <a:gd name="T69" fmla="*/ 18 h 131"/>
                <a:gd name="T70" fmla="*/ 102 w 107"/>
                <a:gd name="T71" fmla="*/ 25 h 131"/>
                <a:gd name="T72" fmla="*/ 107 w 107"/>
                <a:gd name="T73" fmla="*/ 43 h 131"/>
                <a:gd name="T74" fmla="*/ 107 w 107"/>
                <a:gd name="T75" fmla="*/ 91 h 131"/>
                <a:gd name="T76" fmla="*/ 107 w 107"/>
                <a:gd name="T77" fmla="*/ 111 h 131"/>
                <a:gd name="T78" fmla="*/ 80 w 107"/>
                <a:gd name="T79" fmla="*/ 126 h 131"/>
                <a:gd name="T80" fmla="*/ 75 w 107"/>
                <a:gd name="T81" fmla="*/ 74 h 131"/>
                <a:gd name="T82" fmla="*/ 65 w 107"/>
                <a:gd name="T83" fmla="*/ 73 h 131"/>
                <a:gd name="T84" fmla="*/ 55 w 107"/>
                <a:gd name="T85" fmla="*/ 71 h 131"/>
                <a:gd name="T86" fmla="*/ 44 w 107"/>
                <a:gd name="T87" fmla="*/ 73 h 131"/>
                <a:gd name="T88" fmla="*/ 37 w 107"/>
                <a:gd name="T89" fmla="*/ 76 h 131"/>
                <a:gd name="T90" fmla="*/ 32 w 107"/>
                <a:gd name="T91" fmla="*/ 82 h 131"/>
                <a:gd name="T92" fmla="*/ 30 w 107"/>
                <a:gd name="T93" fmla="*/ 89 h 131"/>
                <a:gd name="T94" fmla="*/ 31 w 107"/>
                <a:gd name="T95" fmla="*/ 97 h 131"/>
                <a:gd name="T96" fmla="*/ 35 w 107"/>
                <a:gd name="T97" fmla="*/ 103 h 131"/>
                <a:gd name="T98" fmla="*/ 41 w 107"/>
                <a:gd name="T99" fmla="*/ 105 h 131"/>
                <a:gd name="T100" fmla="*/ 49 w 107"/>
                <a:gd name="T101" fmla="*/ 105 h 131"/>
                <a:gd name="T102" fmla="*/ 58 w 107"/>
                <a:gd name="T103" fmla="*/ 104 h 131"/>
                <a:gd name="T104" fmla="*/ 65 w 107"/>
                <a:gd name="T105" fmla="*/ 101 h 131"/>
                <a:gd name="T106" fmla="*/ 71 w 107"/>
                <a:gd name="T107" fmla="*/ 98 h 131"/>
                <a:gd name="T108" fmla="*/ 75 w 107"/>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31">
                  <a:moveTo>
                    <a:pt x="78" y="114"/>
                  </a:moveTo>
                  <a:lnTo>
                    <a:pt x="77" y="114"/>
                  </a:lnTo>
                  <a:lnTo>
                    <a:pt x="77" y="114"/>
                  </a:lnTo>
                  <a:lnTo>
                    <a:pt x="71" y="119"/>
                  </a:lnTo>
                  <a:lnTo>
                    <a:pt x="71" y="119"/>
                  </a:lnTo>
                  <a:lnTo>
                    <a:pt x="64" y="125"/>
                  </a:lnTo>
                  <a:lnTo>
                    <a:pt x="64" y="125"/>
                  </a:lnTo>
                  <a:lnTo>
                    <a:pt x="53" y="129"/>
                  </a:lnTo>
                  <a:lnTo>
                    <a:pt x="53" y="129"/>
                  </a:lnTo>
                  <a:lnTo>
                    <a:pt x="41" y="131"/>
                  </a:lnTo>
                  <a:lnTo>
                    <a:pt x="41" y="131"/>
                  </a:lnTo>
                  <a:lnTo>
                    <a:pt x="32" y="129"/>
                  </a:lnTo>
                  <a:lnTo>
                    <a:pt x="24" y="128"/>
                  </a:lnTo>
                  <a:lnTo>
                    <a:pt x="24" y="128"/>
                  </a:lnTo>
                  <a:lnTo>
                    <a:pt x="18" y="125"/>
                  </a:lnTo>
                  <a:lnTo>
                    <a:pt x="12" y="119"/>
                  </a:lnTo>
                  <a:lnTo>
                    <a:pt x="12" y="119"/>
                  </a:lnTo>
                  <a:lnTo>
                    <a:pt x="6" y="114"/>
                  </a:lnTo>
                  <a:lnTo>
                    <a:pt x="3" y="107"/>
                  </a:lnTo>
                  <a:lnTo>
                    <a:pt x="3" y="107"/>
                  </a:lnTo>
                  <a:lnTo>
                    <a:pt x="0" y="100"/>
                  </a:lnTo>
                  <a:lnTo>
                    <a:pt x="0" y="91"/>
                  </a:lnTo>
                  <a:lnTo>
                    <a:pt x="0" y="91"/>
                  </a:lnTo>
                  <a:lnTo>
                    <a:pt x="0" y="80"/>
                  </a:lnTo>
                  <a:lnTo>
                    <a:pt x="3" y="73"/>
                  </a:lnTo>
                  <a:lnTo>
                    <a:pt x="3" y="73"/>
                  </a:lnTo>
                  <a:lnTo>
                    <a:pt x="7" y="65"/>
                  </a:lnTo>
                  <a:lnTo>
                    <a:pt x="13" y="60"/>
                  </a:lnTo>
                  <a:lnTo>
                    <a:pt x="13" y="60"/>
                  </a:lnTo>
                  <a:lnTo>
                    <a:pt x="21" y="54"/>
                  </a:lnTo>
                  <a:lnTo>
                    <a:pt x="30" y="51"/>
                  </a:lnTo>
                  <a:lnTo>
                    <a:pt x="30" y="51"/>
                  </a:lnTo>
                  <a:lnTo>
                    <a:pt x="38" y="49"/>
                  </a:lnTo>
                  <a:lnTo>
                    <a:pt x="49" y="48"/>
                  </a:lnTo>
                  <a:lnTo>
                    <a:pt x="49" y="48"/>
                  </a:lnTo>
                  <a:lnTo>
                    <a:pt x="64" y="49"/>
                  </a:lnTo>
                  <a:lnTo>
                    <a:pt x="64" y="49"/>
                  </a:lnTo>
                  <a:lnTo>
                    <a:pt x="75" y="51"/>
                  </a:lnTo>
                  <a:lnTo>
                    <a:pt x="75" y="46"/>
                  </a:lnTo>
                  <a:lnTo>
                    <a:pt x="75" y="46"/>
                  </a:lnTo>
                  <a:lnTo>
                    <a:pt x="74" y="37"/>
                  </a:lnTo>
                  <a:lnTo>
                    <a:pt x="74" y="37"/>
                  </a:lnTo>
                  <a:lnTo>
                    <a:pt x="72" y="34"/>
                  </a:lnTo>
                  <a:lnTo>
                    <a:pt x="69" y="31"/>
                  </a:lnTo>
                  <a:lnTo>
                    <a:pt x="69" y="31"/>
                  </a:lnTo>
                  <a:lnTo>
                    <a:pt x="65" y="28"/>
                  </a:lnTo>
                  <a:lnTo>
                    <a:pt x="61" y="25"/>
                  </a:lnTo>
                  <a:lnTo>
                    <a:pt x="61" y="25"/>
                  </a:lnTo>
                  <a:lnTo>
                    <a:pt x="55" y="24"/>
                  </a:lnTo>
                  <a:lnTo>
                    <a:pt x="49" y="24"/>
                  </a:lnTo>
                  <a:lnTo>
                    <a:pt x="49" y="24"/>
                  </a:lnTo>
                  <a:lnTo>
                    <a:pt x="38" y="24"/>
                  </a:lnTo>
                  <a:lnTo>
                    <a:pt x="30" y="25"/>
                  </a:lnTo>
                  <a:lnTo>
                    <a:pt x="30" y="25"/>
                  </a:lnTo>
                  <a:lnTo>
                    <a:pt x="10" y="31"/>
                  </a:lnTo>
                  <a:lnTo>
                    <a:pt x="10" y="8"/>
                  </a:lnTo>
                  <a:lnTo>
                    <a:pt x="10" y="8"/>
                  </a:lnTo>
                  <a:lnTo>
                    <a:pt x="19" y="5"/>
                  </a:lnTo>
                  <a:lnTo>
                    <a:pt x="30" y="2"/>
                  </a:lnTo>
                  <a:lnTo>
                    <a:pt x="30" y="2"/>
                  </a:lnTo>
                  <a:lnTo>
                    <a:pt x="40" y="0"/>
                  </a:lnTo>
                  <a:lnTo>
                    <a:pt x="52" y="0"/>
                  </a:lnTo>
                  <a:lnTo>
                    <a:pt x="52" y="0"/>
                  </a:lnTo>
                  <a:lnTo>
                    <a:pt x="65" y="0"/>
                  </a:lnTo>
                  <a:lnTo>
                    <a:pt x="75" y="3"/>
                  </a:lnTo>
                  <a:lnTo>
                    <a:pt x="75" y="3"/>
                  </a:lnTo>
                  <a:lnTo>
                    <a:pt x="84" y="8"/>
                  </a:lnTo>
                  <a:lnTo>
                    <a:pt x="92" y="12"/>
                  </a:lnTo>
                  <a:lnTo>
                    <a:pt x="92" y="12"/>
                  </a:lnTo>
                  <a:lnTo>
                    <a:pt x="98" y="18"/>
                  </a:lnTo>
                  <a:lnTo>
                    <a:pt x="102" y="25"/>
                  </a:lnTo>
                  <a:lnTo>
                    <a:pt x="102" y="25"/>
                  </a:lnTo>
                  <a:lnTo>
                    <a:pt x="105" y="34"/>
                  </a:lnTo>
                  <a:lnTo>
                    <a:pt x="107" y="43"/>
                  </a:lnTo>
                  <a:lnTo>
                    <a:pt x="107" y="91"/>
                  </a:lnTo>
                  <a:lnTo>
                    <a:pt x="107" y="91"/>
                  </a:lnTo>
                  <a:lnTo>
                    <a:pt x="107" y="111"/>
                  </a:lnTo>
                  <a:lnTo>
                    <a:pt x="107" y="111"/>
                  </a:lnTo>
                  <a:lnTo>
                    <a:pt x="107" y="126"/>
                  </a:lnTo>
                  <a:lnTo>
                    <a:pt x="80" y="126"/>
                  </a:lnTo>
                  <a:lnTo>
                    <a:pt x="78" y="114"/>
                  </a:lnTo>
                  <a:close/>
                  <a:moveTo>
                    <a:pt x="75" y="74"/>
                  </a:moveTo>
                  <a:lnTo>
                    <a:pt x="75" y="74"/>
                  </a:lnTo>
                  <a:lnTo>
                    <a:pt x="65" y="73"/>
                  </a:lnTo>
                  <a:lnTo>
                    <a:pt x="65" y="73"/>
                  </a:lnTo>
                  <a:lnTo>
                    <a:pt x="55" y="71"/>
                  </a:lnTo>
                  <a:lnTo>
                    <a:pt x="55" y="71"/>
                  </a:lnTo>
                  <a:lnTo>
                    <a:pt x="44" y="73"/>
                  </a:lnTo>
                  <a:lnTo>
                    <a:pt x="37" y="76"/>
                  </a:lnTo>
                  <a:lnTo>
                    <a:pt x="37" y="76"/>
                  </a:lnTo>
                  <a:lnTo>
                    <a:pt x="34" y="79"/>
                  </a:lnTo>
                  <a:lnTo>
                    <a:pt x="32" y="82"/>
                  </a:lnTo>
                  <a:lnTo>
                    <a:pt x="31" y="85"/>
                  </a:lnTo>
                  <a:lnTo>
                    <a:pt x="30" y="89"/>
                  </a:lnTo>
                  <a:lnTo>
                    <a:pt x="30" y="89"/>
                  </a:lnTo>
                  <a:lnTo>
                    <a:pt x="31" y="97"/>
                  </a:lnTo>
                  <a:lnTo>
                    <a:pt x="31" y="97"/>
                  </a:lnTo>
                  <a:lnTo>
                    <a:pt x="35" y="103"/>
                  </a:lnTo>
                  <a:lnTo>
                    <a:pt x="35" y="103"/>
                  </a:lnTo>
                  <a:lnTo>
                    <a:pt x="41" y="105"/>
                  </a:lnTo>
                  <a:lnTo>
                    <a:pt x="41" y="105"/>
                  </a:lnTo>
                  <a:lnTo>
                    <a:pt x="49" y="105"/>
                  </a:lnTo>
                  <a:lnTo>
                    <a:pt x="49" y="105"/>
                  </a:lnTo>
                  <a:lnTo>
                    <a:pt x="58" y="104"/>
                  </a:lnTo>
                  <a:lnTo>
                    <a:pt x="58"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9" name="Rectangle 13"/>
            <p:cNvSpPr>
              <a:spLocks noChangeArrowheads="1"/>
            </p:cNvSpPr>
            <p:nvPr userDrawn="1"/>
          </p:nvSpPr>
          <p:spPr bwMode="auto">
            <a:xfrm>
              <a:off x="3405187"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0" name="Freeform 14"/>
            <p:cNvSpPr>
              <a:spLocks noEditPoints="1"/>
            </p:cNvSpPr>
            <p:nvPr userDrawn="1"/>
          </p:nvSpPr>
          <p:spPr bwMode="auto">
            <a:xfrm>
              <a:off x="3436937" y="800495"/>
              <a:ext cx="66675" cy="68263"/>
            </a:xfrm>
            <a:custGeom>
              <a:avLst/>
              <a:gdLst>
                <a:gd name="T0" fmla="*/ 126 w 126"/>
                <a:gd name="T1" fmla="*/ 65 h 131"/>
                <a:gd name="T2" fmla="*/ 122 w 126"/>
                <a:gd name="T3" fmla="*/ 92 h 131"/>
                <a:gd name="T4" fmla="*/ 116 w 126"/>
                <a:gd name="T5" fmla="*/ 103 h 131"/>
                <a:gd name="T6" fmla="*/ 108 w 126"/>
                <a:gd name="T7" fmla="*/ 113 h 131"/>
                <a:gd name="T8" fmla="*/ 89 w 126"/>
                <a:gd name="T9" fmla="*/ 126 h 131"/>
                <a:gd name="T10" fmla="*/ 77 w 126"/>
                <a:gd name="T11" fmla="*/ 129 h 131"/>
                <a:gd name="T12" fmla="*/ 64 w 126"/>
                <a:gd name="T13" fmla="*/ 131 h 131"/>
                <a:gd name="T14" fmla="*/ 37 w 126"/>
                <a:gd name="T15" fmla="*/ 126 h 131"/>
                <a:gd name="T16" fmla="*/ 27 w 126"/>
                <a:gd name="T17" fmla="*/ 120 h 131"/>
                <a:gd name="T18" fmla="*/ 18 w 126"/>
                <a:gd name="T19" fmla="*/ 113 h 131"/>
                <a:gd name="T20" fmla="*/ 5 w 126"/>
                <a:gd name="T21" fmla="*/ 92 h 131"/>
                <a:gd name="T22" fmla="*/ 2 w 126"/>
                <a:gd name="T23" fmla="*/ 79 h 131"/>
                <a:gd name="T24" fmla="*/ 0 w 126"/>
                <a:gd name="T25" fmla="*/ 65 h 131"/>
                <a:gd name="T26" fmla="*/ 5 w 126"/>
                <a:gd name="T27" fmla="*/ 39 h 131"/>
                <a:gd name="T28" fmla="*/ 11 w 126"/>
                <a:gd name="T29" fmla="*/ 27 h 131"/>
                <a:gd name="T30" fmla="*/ 18 w 126"/>
                <a:gd name="T31" fmla="*/ 18 h 131"/>
                <a:gd name="T32" fmla="*/ 37 w 126"/>
                <a:gd name="T33" fmla="*/ 5 h 131"/>
                <a:gd name="T34" fmla="*/ 49 w 126"/>
                <a:gd name="T35" fmla="*/ 0 h 131"/>
                <a:gd name="T36" fmla="*/ 62 w 126"/>
                <a:gd name="T37" fmla="*/ 0 h 131"/>
                <a:gd name="T38" fmla="*/ 89 w 126"/>
                <a:gd name="T39" fmla="*/ 5 h 131"/>
                <a:gd name="T40" fmla="*/ 99 w 126"/>
                <a:gd name="T41" fmla="*/ 11 h 131"/>
                <a:gd name="T42" fmla="*/ 108 w 126"/>
                <a:gd name="T43" fmla="*/ 18 h 131"/>
                <a:gd name="T44" fmla="*/ 122 w 126"/>
                <a:gd name="T45" fmla="*/ 39 h 131"/>
                <a:gd name="T46" fmla="*/ 125 w 126"/>
                <a:gd name="T47" fmla="*/ 51 h 131"/>
                <a:gd name="T48" fmla="*/ 126 w 126"/>
                <a:gd name="T49" fmla="*/ 65 h 131"/>
                <a:gd name="T50" fmla="*/ 94 w 126"/>
                <a:gd name="T51" fmla="*/ 65 h 131"/>
                <a:gd name="T52" fmla="*/ 92 w 126"/>
                <a:gd name="T53" fmla="*/ 48 h 131"/>
                <a:gd name="T54" fmla="*/ 89 w 126"/>
                <a:gd name="T55" fmla="*/ 40 h 131"/>
                <a:gd name="T56" fmla="*/ 86 w 126"/>
                <a:gd name="T57" fmla="*/ 34 h 131"/>
                <a:gd name="T58" fmla="*/ 76 w 126"/>
                <a:gd name="T59" fmla="*/ 27 h 131"/>
                <a:gd name="T60" fmla="*/ 70 w 126"/>
                <a:gd name="T61" fmla="*/ 25 h 131"/>
                <a:gd name="T62" fmla="*/ 62 w 126"/>
                <a:gd name="T63" fmla="*/ 24 h 131"/>
                <a:gd name="T64" fmla="*/ 51 w 126"/>
                <a:gd name="T65" fmla="*/ 27 h 131"/>
                <a:gd name="T66" fmla="*/ 46 w 126"/>
                <a:gd name="T67" fmla="*/ 30 h 131"/>
                <a:gd name="T68" fmla="*/ 40 w 126"/>
                <a:gd name="T69" fmla="*/ 34 h 131"/>
                <a:gd name="T70" fmla="*/ 34 w 126"/>
                <a:gd name="T71" fmla="*/ 48 h 131"/>
                <a:gd name="T72" fmla="*/ 33 w 126"/>
                <a:gd name="T73" fmla="*/ 55 h 131"/>
                <a:gd name="T74" fmla="*/ 33 w 126"/>
                <a:gd name="T75" fmla="*/ 65 h 131"/>
                <a:gd name="T76" fmla="*/ 34 w 126"/>
                <a:gd name="T77" fmla="*/ 82 h 131"/>
                <a:gd name="T78" fmla="*/ 37 w 126"/>
                <a:gd name="T79" fmla="*/ 89 h 131"/>
                <a:gd name="T80" fmla="*/ 42 w 126"/>
                <a:gd name="T81" fmla="*/ 95 h 131"/>
                <a:gd name="T82" fmla="*/ 51 w 126"/>
                <a:gd name="T83" fmla="*/ 103 h 131"/>
                <a:gd name="T84" fmla="*/ 56 w 126"/>
                <a:gd name="T85" fmla="*/ 104 h 131"/>
                <a:gd name="T86" fmla="*/ 64 w 126"/>
                <a:gd name="T87" fmla="*/ 105 h 131"/>
                <a:gd name="T88" fmla="*/ 76 w 126"/>
                <a:gd name="T89" fmla="*/ 103 h 131"/>
                <a:gd name="T90" fmla="*/ 82 w 126"/>
                <a:gd name="T91" fmla="*/ 100 h 131"/>
                <a:gd name="T92" fmla="*/ 86 w 126"/>
                <a:gd name="T93" fmla="*/ 95 h 131"/>
                <a:gd name="T94" fmla="*/ 92 w 126"/>
                <a:gd name="T95" fmla="*/ 82 h 131"/>
                <a:gd name="T96" fmla="*/ 94 w 126"/>
                <a:gd name="T97" fmla="*/ 74 h 131"/>
                <a:gd name="T98" fmla="*/ 94 w 126"/>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131">
                  <a:moveTo>
                    <a:pt x="126" y="65"/>
                  </a:moveTo>
                  <a:lnTo>
                    <a:pt x="126" y="65"/>
                  </a:lnTo>
                  <a:lnTo>
                    <a:pt x="125" y="79"/>
                  </a:lnTo>
                  <a:lnTo>
                    <a:pt x="122" y="92"/>
                  </a:lnTo>
                  <a:lnTo>
                    <a:pt x="122" y="92"/>
                  </a:lnTo>
                  <a:lnTo>
                    <a:pt x="116" y="103"/>
                  </a:lnTo>
                  <a:lnTo>
                    <a:pt x="108" y="113"/>
                  </a:lnTo>
                  <a:lnTo>
                    <a:pt x="108" y="113"/>
                  </a:lnTo>
                  <a:lnTo>
                    <a:pt x="99" y="120"/>
                  </a:lnTo>
                  <a:lnTo>
                    <a:pt x="89" y="126"/>
                  </a:lnTo>
                  <a:lnTo>
                    <a:pt x="89" y="126"/>
                  </a:lnTo>
                  <a:lnTo>
                    <a:pt x="77" y="129"/>
                  </a:lnTo>
                  <a:lnTo>
                    <a:pt x="64" y="131"/>
                  </a:lnTo>
                  <a:lnTo>
                    <a:pt x="64" y="131"/>
                  </a:lnTo>
                  <a:lnTo>
                    <a:pt x="49" y="129"/>
                  </a:lnTo>
                  <a:lnTo>
                    <a:pt x="37" y="126"/>
                  </a:lnTo>
                  <a:lnTo>
                    <a:pt x="37" y="126"/>
                  </a:lnTo>
                  <a:lnTo>
                    <a:pt x="27" y="120"/>
                  </a:lnTo>
                  <a:lnTo>
                    <a:pt x="18" y="113"/>
                  </a:lnTo>
                  <a:lnTo>
                    <a:pt x="18" y="113"/>
                  </a:lnTo>
                  <a:lnTo>
                    <a:pt x="11" y="103"/>
                  </a:lnTo>
                  <a:lnTo>
                    <a:pt x="5" y="92"/>
                  </a:lnTo>
                  <a:lnTo>
                    <a:pt x="5" y="92"/>
                  </a:lnTo>
                  <a:lnTo>
                    <a:pt x="2" y="79"/>
                  </a:lnTo>
                  <a:lnTo>
                    <a:pt x="0" y="65"/>
                  </a:lnTo>
                  <a:lnTo>
                    <a:pt x="0" y="65"/>
                  </a:lnTo>
                  <a:lnTo>
                    <a:pt x="2" y="51"/>
                  </a:lnTo>
                  <a:lnTo>
                    <a:pt x="5" y="39"/>
                  </a:lnTo>
                  <a:lnTo>
                    <a:pt x="5" y="39"/>
                  </a:lnTo>
                  <a:lnTo>
                    <a:pt x="11" y="27"/>
                  </a:lnTo>
                  <a:lnTo>
                    <a:pt x="18" y="18"/>
                  </a:lnTo>
                  <a:lnTo>
                    <a:pt x="18" y="18"/>
                  </a:lnTo>
                  <a:lnTo>
                    <a:pt x="27" y="11"/>
                  </a:lnTo>
                  <a:lnTo>
                    <a:pt x="37" y="5"/>
                  </a:lnTo>
                  <a:lnTo>
                    <a:pt x="37" y="5"/>
                  </a:lnTo>
                  <a:lnTo>
                    <a:pt x="49" y="0"/>
                  </a:lnTo>
                  <a:lnTo>
                    <a:pt x="62" y="0"/>
                  </a:lnTo>
                  <a:lnTo>
                    <a:pt x="62" y="0"/>
                  </a:lnTo>
                  <a:lnTo>
                    <a:pt x="77" y="0"/>
                  </a:lnTo>
                  <a:lnTo>
                    <a:pt x="89" y="5"/>
                  </a:lnTo>
                  <a:lnTo>
                    <a:pt x="89" y="5"/>
                  </a:lnTo>
                  <a:lnTo>
                    <a:pt x="99" y="11"/>
                  </a:lnTo>
                  <a:lnTo>
                    <a:pt x="108" y="18"/>
                  </a:lnTo>
                  <a:lnTo>
                    <a:pt x="108" y="18"/>
                  </a:lnTo>
                  <a:lnTo>
                    <a:pt x="116" y="27"/>
                  </a:lnTo>
                  <a:lnTo>
                    <a:pt x="122" y="39"/>
                  </a:lnTo>
                  <a:lnTo>
                    <a:pt x="122" y="39"/>
                  </a:lnTo>
                  <a:lnTo>
                    <a:pt x="125" y="51"/>
                  </a:lnTo>
                  <a:lnTo>
                    <a:pt x="126" y="65"/>
                  </a:lnTo>
                  <a:lnTo>
                    <a:pt x="126" y="65"/>
                  </a:lnTo>
                  <a:close/>
                  <a:moveTo>
                    <a:pt x="94" y="65"/>
                  </a:moveTo>
                  <a:lnTo>
                    <a:pt x="94" y="65"/>
                  </a:lnTo>
                  <a:lnTo>
                    <a:pt x="94" y="55"/>
                  </a:lnTo>
                  <a:lnTo>
                    <a:pt x="92" y="48"/>
                  </a:lnTo>
                  <a:lnTo>
                    <a:pt x="92" y="48"/>
                  </a:lnTo>
                  <a:lnTo>
                    <a:pt x="89" y="40"/>
                  </a:lnTo>
                  <a:lnTo>
                    <a:pt x="86" y="34"/>
                  </a:lnTo>
                  <a:lnTo>
                    <a:pt x="86" y="34"/>
                  </a:lnTo>
                  <a:lnTo>
                    <a:pt x="82" y="30"/>
                  </a:lnTo>
                  <a:lnTo>
                    <a:pt x="76" y="27"/>
                  </a:lnTo>
                  <a:lnTo>
                    <a:pt x="76" y="27"/>
                  </a:lnTo>
                  <a:lnTo>
                    <a:pt x="70" y="25"/>
                  </a:lnTo>
                  <a:lnTo>
                    <a:pt x="62" y="24"/>
                  </a:lnTo>
                  <a:lnTo>
                    <a:pt x="62" y="24"/>
                  </a:lnTo>
                  <a:lnTo>
                    <a:pt x="56" y="25"/>
                  </a:lnTo>
                  <a:lnTo>
                    <a:pt x="51" y="27"/>
                  </a:lnTo>
                  <a:lnTo>
                    <a:pt x="51" y="27"/>
                  </a:lnTo>
                  <a:lnTo>
                    <a:pt x="46" y="30"/>
                  </a:lnTo>
                  <a:lnTo>
                    <a:pt x="40" y="34"/>
                  </a:lnTo>
                  <a:lnTo>
                    <a:pt x="40" y="34"/>
                  </a:lnTo>
                  <a:lnTo>
                    <a:pt x="37" y="40"/>
                  </a:lnTo>
                  <a:lnTo>
                    <a:pt x="34" y="48"/>
                  </a:lnTo>
                  <a:lnTo>
                    <a:pt x="34" y="48"/>
                  </a:lnTo>
                  <a:lnTo>
                    <a:pt x="33" y="55"/>
                  </a:lnTo>
                  <a:lnTo>
                    <a:pt x="33" y="65"/>
                  </a:lnTo>
                  <a:lnTo>
                    <a:pt x="33" y="65"/>
                  </a:lnTo>
                  <a:lnTo>
                    <a:pt x="33" y="74"/>
                  </a:lnTo>
                  <a:lnTo>
                    <a:pt x="34" y="82"/>
                  </a:lnTo>
                  <a:lnTo>
                    <a:pt x="34" y="82"/>
                  </a:lnTo>
                  <a:lnTo>
                    <a:pt x="37" y="89"/>
                  </a:lnTo>
                  <a:lnTo>
                    <a:pt x="42" y="95"/>
                  </a:lnTo>
                  <a:lnTo>
                    <a:pt x="42" y="95"/>
                  </a:lnTo>
                  <a:lnTo>
                    <a:pt x="46" y="100"/>
                  </a:lnTo>
                  <a:lnTo>
                    <a:pt x="51" y="103"/>
                  </a:lnTo>
                  <a:lnTo>
                    <a:pt x="51" y="103"/>
                  </a:lnTo>
                  <a:lnTo>
                    <a:pt x="56" y="104"/>
                  </a:lnTo>
                  <a:lnTo>
                    <a:pt x="64" y="105"/>
                  </a:lnTo>
                  <a:lnTo>
                    <a:pt x="64" y="105"/>
                  </a:lnTo>
                  <a:lnTo>
                    <a:pt x="70" y="104"/>
                  </a:lnTo>
                  <a:lnTo>
                    <a:pt x="76" y="103"/>
                  </a:lnTo>
                  <a:lnTo>
                    <a:pt x="76" y="103"/>
                  </a:lnTo>
                  <a:lnTo>
                    <a:pt x="82" y="100"/>
                  </a:lnTo>
                  <a:lnTo>
                    <a:pt x="86" y="95"/>
                  </a:lnTo>
                  <a:lnTo>
                    <a:pt x="86" y="95"/>
                  </a:lnTo>
                  <a:lnTo>
                    <a:pt x="89" y="89"/>
                  </a:lnTo>
                  <a:lnTo>
                    <a:pt x="92" y="82"/>
                  </a:lnTo>
                  <a:lnTo>
                    <a:pt x="92" y="82"/>
                  </a:lnTo>
                  <a:lnTo>
                    <a:pt x="94" y="74"/>
                  </a:lnTo>
                  <a:lnTo>
                    <a:pt x="94" y="65"/>
                  </a:lnTo>
                  <a:lnTo>
                    <a:pt x="94"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1" name="Freeform 15"/>
            <p:cNvSpPr>
              <a:spLocks/>
            </p:cNvSpPr>
            <p:nvPr userDrawn="1"/>
          </p:nvSpPr>
          <p:spPr bwMode="auto">
            <a:xfrm>
              <a:off x="3517900" y="802082"/>
              <a:ext cx="58738" cy="66675"/>
            </a:xfrm>
            <a:custGeom>
              <a:avLst/>
              <a:gdLst>
                <a:gd name="T0" fmla="*/ 56 w 111"/>
                <a:gd name="T1" fmla="*/ 128 h 128"/>
                <a:gd name="T2" fmla="*/ 56 w 111"/>
                <a:gd name="T3" fmla="*/ 128 h 128"/>
                <a:gd name="T4" fmla="*/ 39 w 111"/>
                <a:gd name="T5" fmla="*/ 126 h 128"/>
                <a:gd name="T6" fmla="*/ 31 w 111"/>
                <a:gd name="T7" fmla="*/ 123 h 128"/>
                <a:gd name="T8" fmla="*/ 25 w 111"/>
                <a:gd name="T9" fmla="*/ 120 h 128"/>
                <a:gd name="T10" fmla="*/ 25 w 111"/>
                <a:gd name="T11" fmla="*/ 120 h 128"/>
                <a:gd name="T12" fmla="*/ 14 w 111"/>
                <a:gd name="T13" fmla="*/ 113 h 128"/>
                <a:gd name="T14" fmla="*/ 9 w 111"/>
                <a:gd name="T15" fmla="*/ 108 h 128"/>
                <a:gd name="T16" fmla="*/ 6 w 111"/>
                <a:gd name="T17" fmla="*/ 104 h 128"/>
                <a:gd name="T18" fmla="*/ 6 w 111"/>
                <a:gd name="T19" fmla="*/ 104 h 128"/>
                <a:gd name="T20" fmla="*/ 3 w 111"/>
                <a:gd name="T21" fmla="*/ 98 h 128"/>
                <a:gd name="T22" fmla="*/ 2 w 111"/>
                <a:gd name="T23" fmla="*/ 91 h 128"/>
                <a:gd name="T24" fmla="*/ 2 w 111"/>
                <a:gd name="T25" fmla="*/ 91 h 128"/>
                <a:gd name="T26" fmla="*/ 0 w 111"/>
                <a:gd name="T27" fmla="*/ 76 h 128"/>
                <a:gd name="T28" fmla="*/ 0 w 111"/>
                <a:gd name="T29" fmla="*/ 0 h 128"/>
                <a:gd name="T30" fmla="*/ 30 w 111"/>
                <a:gd name="T31" fmla="*/ 0 h 128"/>
                <a:gd name="T32" fmla="*/ 30 w 111"/>
                <a:gd name="T33" fmla="*/ 73 h 128"/>
                <a:gd name="T34" fmla="*/ 30 w 111"/>
                <a:gd name="T35" fmla="*/ 73 h 128"/>
                <a:gd name="T36" fmla="*/ 31 w 111"/>
                <a:gd name="T37" fmla="*/ 83 h 128"/>
                <a:gd name="T38" fmla="*/ 31 w 111"/>
                <a:gd name="T39" fmla="*/ 83 h 128"/>
                <a:gd name="T40" fmla="*/ 34 w 111"/>
                <a:gd name="T41" fmla="*/ 91 h 128"/>
                <a:gd name="T42" fmla="*/ 34 w 111"/>
                <a:gd name="T43" fmla="*/ 91 h 128"/>
                <a:gd name="T44" fmla="*/ 37 w 111"/>
                <a:gd name="T45" fmla="*/ 97 h 128"/>
                <a:gd name="T46" fmla="*/ 43 w 111"/>
                <a:gd name="T47" fmla="*/ 100 h 128"/>
                <a:gd name="T48" fmla="*/ 43 w 111"/>
                <a:gd name="T49" fmla="*/ 100 h 128"/>
                <a:gd name="T50" fmla="*/ 49 w 111"/>
                <a:gd name="T51" fmla="*/ 101 h 128"/>
                <a:gd name="T52" fmla="*/ 56 w 111"/>
                <a:gd name="T53" fmla="*/ 102 h 128"/>
                <a:gd name="T54" fmla="*/ 56 w 111"/>
                <a:gd name="T55" fmla="*/ 102 h 128"/>
                <a:gd name="T56" fmla="*/ 64 w 111"/>
                <a:gd name="T57" fmla="*/ 101 h 128"/>
                <a:gd name="T58" fmla="*/ 70 w 111"/>
                <a:gd name="T59" fmla="*/ 100 h 128"/>
                <a:gd name="T60" fmla="*/ 70 w 111"/>
                <a:gd name="T61" fmla="*/ 100 h 128"/>
                <a:gd name="T62" fmla="*/ 76 w 111"/>
                <a:gd name="T63" fmla="*/ 95 h 128"/>
                <a:gd name="T64" fmla="*/ 79 w 111"/>
                <a:gd name="T65" fmla="*/ 89 h 128"/>
                <a:gd name="T66" fmla="*/ 79 w 111"/>
                <a:gd name="T67" fmla="*/ 89 h 128"/>
                <a:gd name="T68" fmla="*/ 80 w 111"/>
                <a:gd name="T69" fmla="*/ 83 h 128"/>
                <a:gd name="T70" fmla="*/ 82 w 111"/>
                <a:gd name="T71" fmla="*/ 73 h 128"/>
                <a:gd name="T72" fmla="*/ 82 w 111"/>
                <a:gd name="T73" fmla="*/ 0 h 128"/>
                <a:gd name="T74" fmla="*/ 111 w 111"/>
                <a:gd name="T75" fmla="*/ 0 h 128"/>
                <a:gd name="T76" fmla="*/ 111 w 111"/>
                <a:gd name="T77" fmla="*/ 76 h 128"/>
                <a:gd name="T78" fmla="*/ 111 w 111"/>
                <a:gd name="T79" fmla="*/ 76 h 128"/>
                <a:gd name="T80" fmla="*/ 111 w 111"/>
                <a:gd name="T81" fmla="*/ 89 h 128"/>
                <a:gd name="T82" fmla="*/ 107 w 111"/>
                <a:gd name="T83" fmla="*/ 101 h 128"/>
                <a:gd name="T84" fmla="*/ 107 w 111"/>
                <a:gd name="T85" fmla="*/ 101 h 128"/>
                <a:gd name="T86" fmla="*/ 104 w 111"/>
                <a:gd name="T87" fmla="*/ 107 h 128"/>
                <a:gd name="T88" fmla="*/ 99 w 111"/>
                <a:gd name="T89" fmla="*/ 111 h 128"/>
                <a:gd name="T90" fmla="*/ 99 w 111"/>
                <a:gd name="T91" fmla="*/ 111 h 128"/>
                <a:gd name="T92" fmla="*/ 93 w 111"/>
                <a:gd name="T93" fmla="*/ 116 h 128"/>
                <a:gd name="T94" fmla="*/ 88 w 111"/>
                <a:gd name="T95" fmla="*/ 120 h 128"/>
                <a:gd name="T96" fmla="*/ 88 w 111"/>
                <a:gd name="T97" fmla="*/ 120 h 128"/>
                <a:gd name="T98" fmla="*/ 82 w 111"/>
                <a:gd name="T99" fmla="*/ 123 h 128"/>
                <a:gd name="T100" fmla="*/ 74 w 111"/>
                <a:gd name="T101" fmla="*/ 125 h 128"/>
                <a:gd name="T102" fmla="*/ 74 w 111"/>
                <a:gd name="T103" fmla="*/ 125 h 128"/>
                <a:gd name="T104" fmla="*/ 65 w 111"/>
                <a:gd name="T105" fmla="*/ 126 h 128"/>
                <a:gd name="T106" fmla="*/ 56 w 111"/>
                <a:gd name="T107" fmla="*/ 128 h 128"/>
                <a:gd name="T108" fmla="*/ 56 w 111"/>
                <a:gd name="T10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28">
                  <a:moveTo>
                    <a:pt x="56" y="128"/>
                  </a:moveTo>
                  <a:lnTo>
                    <a:pt x="56" y="128"/>
                  </a:lnTo>
                  <a:lnTo>
                    <a:pt x="39" y="126"/>
                  </a:lnTo>
                  <a:lnTo>
                    <a:pt x="31" y="123"/>
                  </a:lnTo>
                  <a:lnTo>
                    <a:pt x="25" y="120"/>
                  </a:lnTo>
                  <a:lnTo>
                    <a:pt x="25" y="120"/>
                  </a:lnTo>
                  <a:lnTo>
                    <a:pt x="14" y="113"/>
                  </a:lnTo>
                  <a:lnTo>
                    <a:pt x="9" y="108"/>
                  </a:lnTo>
                  <a:lnTo>
                    <a:pt x="6" y="104"/>
                  </a:lnTo>
                  <a:lnTo>
                    <a:pt x="6" y="104"/>
                  </a:lnTo>
                  <a:lnTo>
                    <a:pt x="3" y="98"/>
                  </a:lnTo>
                  <a:lnTo>
                    <a:pt x="2" y="91"/>
                  </a:lnTo>
                  <a:lnTo>
                    <a:pt x="2" y="91"/>
                  </a:lnTo>
                  <a:lnTo>
                    <a:pt x="0" y="76"/>
                  </a:lnTo>
                  <a:lnTo>
                    <a:pt x="0" y="0"/>
                  </a:lnTo>
                  <a:lnTo>
                    <a:pt x="30" y="0"/>
                  </a:lnTo>
                  <a:lnTo>
                    <a:pt x="30" y="73"/>
                  </a:lnTo>
                  <a:lnTo>
                    <a:pt x="30" y="73"/>
                  </a:lnTo>
                  <a:lnTo>
                    <a:pt x="31" y="83"/>
                  </a:lnTo>
                  <a:lnTo>
                    <a:pt x="31" y="83"/>
                  </a:lnTo>
                  <a:lnTo>
                    <a:pt x="34" y="91"/>
                  </a:lnTo>
                  <a:lnTo>
                    <a:pt x="34" y="91"/>
                  </a:lnTo>
                  <a:lnTo>
                    <a:pt x="37" y="97"/>
                  </a:lnTo>
                  <a:lnTo>
                    <a:pt x="43" y="100"/>
                  </a:lnTo>
                  <a:lnTo>
                    <a:pt x="43" y="100"/>
                  </a:lnTo>
                  <a:lnTo>
                    <a:pt x="49" y="101"/>
                  </a:lnTo>
                  <a:lnTo>
                    <a:pt x="56" y="102"/>
                  </a:lnTo>
                  <a:lnTo>
                    <a:pt x="56" y="102"/>
                  </a:lnTo>
                  <a:lnTo>
                    <a:pt x="64" y="101"/>
                  </a:lnTo>
                  <a:lnTo>
                    <a:pt x="70" y="100"/>
                  </a:lnTo>
                  <a:lnTo>
                    <a:pt x="70" y="100"/>
                  </a:lnTo>
                  <a:lnTo>
                    <a:pt x="76" y="95"/>
                  </a:lnTo>
                  <a:lnTo>
                    <a:pt x="79" y="89"/>
                  </a:lnTo>
                  <a:lnTo>
                    <a:pt x="79" y="89"/>
                  </a:lnTo>
                  <a:lnTo>
                    <a:pt x="80" y="83"/>
                  </a:lnTo>
                  <a:lnTo>
                    <a:pt x="82" y="73"/>
                  </a:lnTo>
                  <a:lnTo>
                    <a:pt x="82" y="0"/>
                  </a:lnTo>
                  <a:lnTo>
                    <a:pt x="111" y="0"/>
                  </a:lnTo>
                  <a:lnTo>
                    <a:pt x="111" y="76"/>
                  </a:lnTo>
                  <a:lnTo>
                    <a:pt x="111" y="76"/>
                  </a:lnTo>
                  <a:lnTo>
                    <a:pt x="111" y="89"/>
                  </a:lnTo>
                  <a:lnTo>
                    <a:pt x="107" y="101"/>
                  </a:lnTo>
                  <a:lnTo>
                    <a:pt x="107" y="101"/>
                  </a:lnTo>
                  <a:lnTo>
                    <a:pt x="104" y="107"/>
                  </a:lnTo>
                  <a:lnTo>
                    <a:pt x="99" y="111"/>
                  </a:lnTo>
                  <a:lnTo>
                    <a:pt x="99" y="111"/>
                  </a:lnTo>
                  <a:lnTo>
                    <a:pt x="93" y="116"/>
                  </a:lnTo>
                  <a:lnTo>
                    <a:pt x="88" y="120"/>
                  </a:lnTo>
                  <a:lnTo>
                    <a:pt x="88" y="120"/>
                  </a:lnTo>
                  <a:lnTo>
                    <a:pt x="82" y="123"/>
                  </a:lnTo>
                  <a:lnTo>
                    <a:pt x="74" y="125"/>
                  </a:lnTo>
                  <a:lnTo>
                    <a:pt x="74" y="125"/>
                  </a:lnTo>
                  <a:lnTo>
                    <a:pt x="65" y="126"/>
                  </a:lnTo>
                  <a:lnTo>
                    <a:pt x="56" y="128"/>
                  </a:lnTo>
                  <a:lnTo>
                    <a:pt x="56" y="12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2" name="Freeform 16"/>
            <p:cNvSpPr>
              <a:spLocks/>
            </p:cNvSpPr>
            <p:nvPr userDrawn="1"/>
          </p:nvSpPr>
          <p:spPr bwMode="auto">
            <a:xfrm>
              <a:off x="3592512" y="800495"/>
              <a:ext cx="47625" cy="68263"/>
            </a:xfrm>
            <a:custGeom>
              <a:avLst/>
              <a:gdLst>
                <a:gd name="T0" fmla="*/ 61 w 90"/>
                <a:gd name="T1" fmla="*/ 91 h 131"/>
                <a:gd name="T2" fmla="*/ 58 w 90"/>
                <a:gd name="T3" fmla="*/ 85 h 131"/>
                <a:gd name="T4" fmla="*/ 52 w 90"/>
                <a:gd name="T5" fmla="*/ 80 h 131"/>
                <a:gd name="T6" fmla="*/ 44 w 90"/>
                <a:gd name="T7" fmla="*/ 77 h 131"/>
                <a:gd name="T8" fmla="*/ 34 w 90"/>
                <a:gd name="T9" fmla="*/ 74 h 131"/>
                <a:gd name="T10" fmla="*/ 21 w 90"/>
                <a:gd name="T11" fmla="*/ 70 h 131"/>
                <a:gd name="T12" fmla="*/ 15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9 w 90"/>
                <a:gd name="T25" fmla="*/ 15 h 131"/>
                <a:gd name="T26" fmla="*/ 13 w 90"/>
                <a:gd name="T27" fmla="*/ 9 h 131"/>
                <a:gd name="T28" fmla="*/ 28 w 90"/>
                <a:gd name="T29" fmla="*/ 2 h 131"/>
                <a:gd name="T30" fmla="*/ 37 w 90"/>
                <a:gd name="T31" fmla="*/ 0 h 131"/>
                <a:gd name="T32" fmla="*/ 46 w 90"/>
                <a:gd name="T33" fmla="*/ 0 h 131"/>
                <a:gd name="T34" fmla="*/ 68 w 90"/>
                <a:gd name="T35" fmla="*/ 2 h 131"/>
                <a:gd name="T36" fmla="*/ 86 w 90"/>
                <a:gd name="T37" fmla="*/ 6 h 131"/>
                <a:gd name="T38" fmla="*/ 86 w 90"/>
                <a:gd name="T39" fmla="*/ 31 h 131"/>
                <a:gd name="T40" fmla="*/ 77 w 90"/>
                <a:gd name="T41" fmla="*/ 28 h 131"/>
                <a:gd name="T42" fmla="*/ 66 w 90"/>
                <a:gd name="T43" fmla="*/ 27 h 131"/>
                <a:gd name="T44" fmla="*/ 58 w 90"/>
                <a:gd name="T45" fmla="*/ 25 h 131"/>
                <a:gd name="T46" fmla="*/ 49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6 w 90"/>
                <a:gd name="T63" fmla="*/ 51 h 131"/>
                <a:gd name="T64" fmla="*/ 55 w 90"/>
                <a:gd name="T65" fmla="*/ 54 h 131"/>
                <a:gd name="T66" fmla="*/ 68 w 90"/>
                <a:gd name="T67" fmla="*/ 57 h 131"/>
                <a:gd name="T68" fmla="*/ 78 w 90"/>
                <a:gd name="T69" fmla="*/ 62 h 131"/>
                <a:gd name="T70" fmla="*/ 83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5 w 90"/>
                <a:gd name="T91" fmla="*/ 128 h 131"/>
                <a:gd name="T92" fmla="*/ 0 w 90"/>
                <a:gd name="T93" fmla="*/ 123 h 131"/>
                <a:gd name="T94" fmla="*/ 0 w 90"/>
                <a:gd name="T95" fmla="*/ 100 h 131"/>
                <a:gd name="T96" fmla="*/ 18 w 90"/>
                <a:gd name="T97" fmla="*/ 104 h 131"/>
                <a:gd name="T98" fmla="*/ 34 w 90"/>
                <a:gd name="T99" fmla="*/ 105 h 131"/>
                <a:gd name="T100" fmla="*/ 44 w 90"/>
                <a:gd name="T101" fmla="*/ 104 h 131"/>
                <a:gd name="T102" fmla="*/ 53 w 90"/>
                <a:gd name="T103" fmla="*/ 103 h 131"/>
                <a:gd name="T104" fmla="*/ 59 w 90"/>
                <a:gd name="T105" fmla="*/ 98 h 131"/>
                <a:gd name="T106" fmla="*/ 61 w 90"/>
                <a:gd name="T107" fmla="*/ 95 h 131"/>
                <a:gd name="T108" fmla="*/ 61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1" y="91"/>
                  </a:moveTo>
                  <a:lnTo>
                    <a:pt x="61" y="91"/>
                  </a:lnTo>
                  <a:lnTo>
                    <a:pt x="61" y="88"/>
                  </a:lnTo>
                  <a:lnTo>
                    <a:pt x="58" y="85"/>
                  </a:lnTo>
                  <a:lnTo>
                    <a:pt x="58" y="85"/>
                  </a:lnTo>
                  <a:lnTo>
                    <a:pt x="52" y="80"/>
                  </a:lnTo>
                  <a:lnTo>
                    <a:pt x="52" y="80"/>
                  </a:lnTo>
                  <a:lnTo>
                    <a:pt x="44" y="77"/>
                  </a:lnTo>
                  <a:lnTo>
                    <a:pt x="44" y="77"/>
                  </a:lnTo>
                  <a:lnTo>
                    <a:pt x="34" y="74"/>
                  </a:lnTo>
                  <a:lnTo>
                    <a:pt x="34" y="74"/>
                  </a:lnTo>
                  <a:lnTo>
                    <a:pt x="21" y="70"/>
                  </a:lnTo>
                  <a:lnTo>
                    <a:pt x="21" y="70"/>
                  </a:lnTo>
                  <a:lnTo>
                    <a:pt x="15" y="67"/>
                  </a:lnTo>
                  <a:lnTo>
                    <a:pt x="10" y="64"/>
                  </a:lnTo>
                  <a:lnTo>
                    <a:pt x="10" y="64"/>
                  </a:lnTo>
                  <a:lnTo>
                    <a:pt x="6" y="60"/>
                  </a:lnTo>
                  <a:lnTo>
                    <a:pt x="3" y="55"/>
                  </a:lnTo>
                  <a:lnTo>
                    <a:pt x="3" y="55"/>
                  </a:lnTo>
                  <a:lnTo>
                    <a:pt x="1" y="48"/>
                  </a:lnTo>
                  <a:lnTo>
                    <a:pt x="0" y="40"/>
                  </a:lnTo>
                  <a:lnTo>
                    <a:pt x="0" y="40"/>
                  </a:lnTo>
                  <a:lnTo>
                    <a:pt x="1" y="30"/>
                  </a:lnTo>
                  <a:lnTo>
                    <a:pt x="4" y="22"/>
                  </a:lnTo>
                  <a:lnTo>
                    <a:pt x="4" y="22"/>
                  </a:lnTo>
                  <a:lnTo>
                    <a:pt x="9" y="15"/>
                  </a:lnTo>
                  <a:lnTo>
                    <a:pt x="13" y="9"/>
                  </a:lnTo>
                  <a:lnTo>
                    <a:pt x="13" y="9"/>
                  </a:lnTo>
                  <a:lnTo>
                    <a:pt x="21" y="5"/>
                  </a:lnTo>
                  <a:lnTo>
                    <a:pt x="28" y="2"/>
                  </a:lnTo>
                  <a:lnTo>
                    <a:pt x="28" y="2"/>
                  </a:lnTo>
                  <a:lnTo>
                    <a:pt x="37" y="0"/>
                  </a:lnTo>
                  <a:lnTo>
                    <a:pt x="46" y="0"/>
                  </a:lnTo>
                  <a:lnTo>
                    <a:pt x="46" y="0"/>
                  </a:lnTo>
                  <a:lnTo>
                    <a:pt x="58" y="0"/>
                  </a:lnTo>
                  <a:lnTo>
                    <a:pt x="68" y="2"/>
                  </a:lnTo>
                  <a:lnTo>
                    <a:pt x="68" y="2"/>
                  </a:lnTo>
                  <a:lnTo>
                    <a:pt x="86" y="6"/>
                  </a:lnTo>
                  <a:lnTo>
                    <a:pt x="86" y="31"/>
                  </a:lnTo>
                  <a:lnTo>
                    <a:pt x="86" y="31"/>
                  </a:lnTo>
                  <a:lnTo>
                    <a:pt x="77" y="28"/>
                  </a:lnTo>
                  <a:lnTo>
                    <a:pt x="77" y="28"/>
                  </a:lnTo>
                  <a:lnTo>
                    <a:pt x="66" y="27"/>
                  </a:lnTo>
                  <a:lnTo>
                    <a:pt x="66" y="27"/>
                  </a:lnTo>
                  <a:lnTo>
                    <a:pt x="58" y="25"/>
                  </a:lnTo>
                  <a:lnTo>
                    <a:pt x="58" y="25"/>
                  </a:lnTo>
                  <a:lnTo>
                    <a:pt x="49" y="24"/>
                  </a:lnTo>
                  <a:lnTo>
                    <a:pt x="49"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6" y="51"/>
                  </a:lnTo>
                  <a:lnTo>
                    <a:pt x="46" y="51"/>
                  </a:lnTo>
                  <a:lnTo>
                    <a:pt x="55" y="54"/>
                  </a:lnTo>
                  <a:lnTo>
                    <a:pt x="55" y="54"/>
                  </a:lnTo>
                  <a:lnTo>
                    <a:pt x="68" y="57"/>
                  </a:lnTo>
                  <a:lnTo>
                    <a:pt x="68" y="57"/>
                  </a:lnTo>
                  <a:lnTo>
                    <a:pt x="74" y="60"/>
                  </a:lnTo>
                  <a:lnTo>
                    <a:pt x="78" y="62"/>
                  </a:lnTo>
                  <a:lnTo>
                    <a:pt x="78" y="62"/>
                  </a:lnTo>
                  <a:lnTo>
                    <a:pt x="83"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7" y="129"/>
                  </a:lnTo>
                  <a:lnTo>
                    <a:pt x="37" y="131"/>
                  </a:lnTo>
                  <a:lnTo>
                    <a:pt x="37" y="131"/>
                  </a:lnTo>
                  <a:lnTo>
                    <a:pt x="25" y="129"/>
                  </a:lnTo>
                  <a:lnTo>
                    <a:pt x="15" y="128"/>
                  </a:lnTo>
                  <a:lnTo>
                    <a:pt x="15" y="128"/>
                  </a:lnTo>
                  <a:lnTo>
                    <a:pt x="7" y="126"/>
                  </a:lnTo>
                  <a:lnTo>
                    <a:pt x="0" y="123"/>
                  </a:lnTo>
                  <a:lnTo>
                    <a:pt x="0" y="100"/>
                  </a:lnTo>
                  <a:lnTo>
                    <a:pt x="0" y="100"/>
                  </a:lnTo>
                  <a:lnTo>
                    <a:pt x="9" y="103"/>
                  </a:lnTo>
                  <a:lnTo>
                    <a:pt x="18" y="104"/>
                  </a:lnTo>
                  <a:lnTo>
                    <a:pt x="18" y="104"/>
                  </a:lnTo>
                  <a:lnTo>
                    <a:pt x="34" y="105"/>
                  </a:lnTo>
                  <a:lnTo>
                    <a:pt x="34" y="105"/>
                  </a:lnTo>
                  <a:lnTo>
                    <a:pt x="44" y="104"/>
                  </a:lnTo>
                  <a:lnTo>
                    <a:pt x="44" y="104"/>
                  </a:lnTo>
                  <a:lnTo>
                    <a:pt x="53" y="103"/>
                  </a:lnTo>
                  <a:lnTo>
                    <a:pt x="53" y="103"/>
                  </a:lnTo>
                  <a:lnTo>
                    <a:pt x="59" y="98"/>
                  </a:lnTo>
                  <a:lnTo>
                    <a:pt x="59" y="98"/>
                  </a:lnTo>
                  <a:lnTo>
                    <a:pt x="61" y="95"/>
                  </a:lnTo>
                  <a:lnTo>
                    <a:pt x="61" y="91"/>
                  </a:lnTo>
                  <a:lnTo>
                    <a:pt x="61"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3" name="Rectangle 17"/>
            <p:cNvSpPr>
              <a:spLocks noChangeArrowheads="1"/>
            </p:cNvSpPr>
            <p:nvPr userDrawn="1"/>
          </p:nvSpPr>
          <p:spPr bwMode="auto">
            <a:xfrm>
              <a:off x="3656012" y="825895"/>
              <a:ext cx="30163" cy="14288"/>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4" name="Freeform 18"/>
            <p:cNvSpPr>
              <a:spLocks noEditPoints="1"/>
            </p:cNvSpPr>
            <p:nvPr userDrawn="1"/>
          </p:nvSpPr>
          <p:spPr bwMode="auto">
            <a:xfrm>
              <a:off x="3714750" y="768745"/>
              <a:ext cx="36513" cy="131763"/>
            </a:xfrm>
            <a:custGeom>
              <a:avLst/>
              <a:gdLst>
                <a:gd name="T0" fmla="*/ 71 w 71"/>
                <a:gd name="T1" fmla="*/ 202 h 249"/>
                <a:gd name="T2" fmla="*/ 71 w 71"/>
                <a:gd name="T3" fmla="*/ 202 h 249"/>
                <a:gd name="T4" fmla="*/ 70 w 71"/>
                <a:gd name="T5" fmla="*/ 218 h 249"/>
                <a:gd name="T6" fmla="*/ 68 w 71"/>
                <a:gd name="T7" fmla="*/ 224 h 249"/>
                <a:gd name="T8" fmla="*/ 66 w 71"/>
                <a:gd name="T9" fmla="*/ 230 h 249"/>
                <a:gd name="T10" fmla="*/ 66 w 71"/>
                <a:gd name="T11" fmla="*/ 230 h 249"/>
                <a:gd name="T12" fmla="*/ 63 w 71"/>
                <a:gd name="T13" fmla="*/ 234 h 249"/>
                <a:gd name="T14" fmla="*/ 58 w 71"/>
                <a:gd name="T15" fmla="*/ 239 h 249"/>
                <a:gd name="T16" fmla="*/ 54 w 71"/>
                <a:gd name="T17" fmla="*/ 242 h 249"/>
                <a:gd name="T18" fmla="*/ 49 w 71"/>
                <a:gd name="T19" fmla="*/ 245 h 249"/>
                <a:gd name="T20" fmla="*/ 49 w 71"/>
                <a:gd name="T21" fmla="*/ 245 h 249"/>
                <a:gd name="T22" fmla="*/ 36 w 71"/>
                <a:gd name="T23" fmla="*/ 248 h 249"/>
                <a:gd name="T24" fmla="*/ 23 w 71"/>
                <a:gd name="T25" fmla="*/ 249 h 249"/>
                <a:gd name="T26" fmla="*/ 23 w 71"/>
                <a:gd name="T27" fmla="*/ 249 h 249"/>
                <a:gd name="T28" fmla="*/ 11 w 71"/>
                <a:gd name="T29" fmla="*/ 248 h 249"/>
                <a:gd name="T30" fmla="*/ 11 w 71"/>
                <a:gd name="T31" fmla="*/ 248 h 249"/>
                <a:gd name="T32" fmla="*/ 0 w 71"/>
                <a:gd name="T33" fmla="*/ 246 h 249"/>
                <a:gd name="T34" fmla="*/ 0 w 71"/>
                <a:gd name="T35" fmla="*/ 221 h 249"/>
                <a:gd name="T36" fmla="*/ 0 w 71"/>
                <a:gd name="T37" fmla="*/ 221 h 249"/>
                <a:gd name="T38" fmla="*/ 9 w 71"/>
                <a:gd name="T39" fmla="*/ 222 h 249"/>
                <a:gd name="T40" fmla="*/ 9 w 71"/>
                <a:gd name="T41" fmla="*/ 222 h 249"/>
                <a:gd name="T42" fmla="*/ 18 w 71"/>
                <a:gd name="T43" fmla="*/ 224 h 249"/>
                <a:gd name="T44" fmla="*/ 18 w 71"/>
                <a:gd name="T45" fmla="*/ 224 h 249"/>
                <a:gd name="T46" fmla="*/ 30 w 71"/>
                <a:gd name="T47" fmla="*/ 222 h 249"/>
                <a:gd name="T48" fmla="*/ 30 w 71"/>
                <a:gd name="T49" fmla="*/ 222 h 249"/>
                <a:gd name="T50" fmla="*/ 33 w 71"/>
                <a:gd name="T51" fmla="*/ 221 h 249"/>
                <a:gd name="T52" fmla="*/ 37 w 71"/>
                <a:gd name="T53" fmla="*/ 218 h 249"/>
                <a:gd name="T54" fmla="*/ 37 w 71"/>
                <a:gd name="T55" fmla="*/ 218 h 249"/>
                <a:gd name="T56" fmla="*/ 39 w 71"/>
                <a:gd name="T57" fmla="*/ 215 h 249"/>
                <a:gd name="T58" fmla="*/ 40 w 71"/>
                <a:gd name="T59" fmla="*/ 210 h 249"/>
                <a:gd name="T60" fmla="*/ 40 w 71"/>
                <a:gd name="T61" fmla="*/ 210 h 249"/>
                <a:gd name="T62" fmla="*/ 40 w 71"/>
                <a:gd name="T63" fmla="*/ 200 h 249"/>
                <a:gd name="T64" fmla="*/ 40 w 71"/>
                <a:gd name="T65" fmla="*/ 62 h 249"/>
                <a:gd name="T66" fmla="*/ 71 w 71"/>
                <a:gd name="T67" fmla="*/ 62 h 249"/>
                <a:gd name="T68" fmla="*/ 71 w 71"/>
                <a:gd name="T69" fmla="*/ 202 h 249"/>
                <a:gd name="T70" fmla="*/ 40 w 71"/>
                <a:gd name="T71" fmla="*/ 0 h 249"/>
                <a:gd name="T72" fmla="*/ 71 w 71"/>
                <a:gd name="T73" fmla="*/ 0 h 249"/>
                <a:gd name="T74" fmla="*/ 71 w 71"/>
                <a:gd name="T75" fmla="*/ 34 h 249"/>
                <a:gd name="T76" fmla="*/ 40 w 71"/>
                <a:gd name="T77" fmla="*/ 34 h 249"/>
                <a:gd name="T78" fmla="*/ 40 w 71"/>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249">
                  <a:moveTo>
                    <a:pt x="71" y="202"/>
                  </a:moveTo>
                  <a:lnTo>
                    <a:pt x="71" y="202"/>
                  </a:lnTo>
                  <a:lnTo>
                    <a:pt x="70" y="218"/>
                  </a:lnTo>
                  <a:lnTo>
                    <a:pt x="68" y="224"/>
                  </a:lnTo>
                  <a:lnTo>
                    <a:pt x="66" y="230"/>
                  </a:lnTo>
                  <a:lnTo>
                    <a:pt x="66" y="230"/>
                  </a:lnTo>
                  <a:lnTo>
                    <a:pt x="63" y="234"/>
                  </a:lnTo>
                  <a:lnTo>
                    <a:pt x="58" y="239"/>
                  </a:lnTo>
                  <a:lnTo>
                    <a:pt x="54" y="242"/>
                  </a:lnTo>
                  <a:lnTo>
                    <a:pt x="49" y="245"/>
                  </a:lnTo>
                  <a:lnTo>
                    <a:pt x="49" y="245"/>
                  </a:lnTo>
                  <a:lnTo>
                    <a:pt x="36" y="248"/>
                  </a:lnTo>
                  <a:lnTo>
                    <a:pt x="23" y="249"/>
                  </a:lnTo>
                  <a:lnTo>
                    <a:pt x="23" y="249"/>
                  </a:lnTo>
                  <a:lnTo>
                    <a:pt x="11" y="248"/>
                  </a:lnTo>
                  <a:lnTo>
                    <a:pt x="11" y="248"/>
                  </a:lnTo>
                  <a:lnTo>
                    <a:pt x="0" y="246"/>
                  </a:lnTo>
                  <a:lnTo>
                    <a:pt x="0" y="221"/>
                  </a:lnTo>
                  <a:lnTo>
                    <a:pt x="0" y="221"/>
                  </a:lnTo>
                  <a:lnTo>
                    <a:pt x="9" y="222"/>
                  </a:lnTo>
                  <a:lnTo>
                    <a:pt x="9" y="222"/>
                  </a:lnTo>
                  <a:lnTo>
                    <a:pt x="18" y="224"/>
                  </a:lnTo>
                  <a:lnTo>
                    <a:pt x="18" y="224"/>
                  </a:lnTo>
                  <a:lnTo>
                    <a:pt x="30" y="222"/>
                  </a:lnTo>
                  <a:lnTo>
                    <a:pt x="30" y="222"/>
                  </a:lnTo>
                  <a:lnTo>
                    <a:pt x="33" y="221"/>
                  </a:lnTo>
                  <a:lnTo>
                    <a:pt x="37" y="218"/>
                  </a:lnTo>
                  <a:lnTo>
                    <a:pt x="37" y="218"/>
                  </a:lnTo>
                  <a:lnTo>
                    <a:pt x="39" y="215"/>
                  </a:lnTo>
                  <a:lnTo>
                    <a:pt x="40" y="210"/>
                  </a:lnTo>
                  <a:lnTo>
                    <a:pt x="40" y="210"/>
                  </a:lnTo>
                  <a:lnTo>
                    <a:pt x="40" y="200"/>
                  </a:lnTo>
                  <a:lnTo>
                    <a:pt x="40" y="62"/>
                  </a:lnTo>
                  <a:lnTo>
                    <a:pt x="71" y="62"/>
                  </a:lnTo>
                  <a:lnTo>
                    <a:pt x="71" y="202"/>
                  </a:lnTo>
                  <a:close/>
                  <a:moveTo>
                    <a:pt x="40" y="0"/>
                  </a:moveTo>
                  <a:lnTo>
                    <a:pt x="71" y="0"/>
                  </a:lnTo>
                  <a:lnTo>
                    <a:pt x="71" y="34"/>
                  </a:lnTo>
                  <a:lnTo>
                    <a:pt x="40" y="34"/>
                  </a:lnTo>
                  <a:lnTo>
                    <a:pt x="4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5" name="Freeform 19"/>
            <p:cNvSpPr>
              <a:spLocks noEditPoints="1"/>
            </p:cNvSpPr>
            <p:nvPr userDrawn="1"/>
          </p:nvSpPr>
          <p:spPr bwMode="auto">
            <a:xfrm>
              <a:off x="3768725" y="800495"/>
              <a:ext cx="55563" cy="68263"/>
            </a:xfrm>
            <a:custGeom>
              <a:avLst/>
              <a:gdLst>
                <a:gd name="T0" fmla="*/ 78 w 106"/>
                <a:gd name="T1" fmla="*/ 114 h 131"/>
                <a:gd name="T2" fmla="*/ 71 w 106"/>
                <a:gd name="T3" fmla="*/ 119 h 131"/>
                <a:gd name="T4" fmla="*/ 63 w 106"/>
                <a:gd name="T5" fmla="*/ 125 h 131"/>
                <a:gd name="T6" fmla="*/ 53 w 106"/>
                <a:gd name="T7" fmla="*/ 129 h 131"/>
                <a:gd name="T8" fmla="*/ 41 w 106"/>
                <a:gd name="T9" fmla="*/ 131 h 131"/>
                <a:gd name="T10" fmla="*/ 32 w 106"/>
                <a:gd name="T11" fmla="*/ 129 h 131"/>
                <a:gd name="T12" fmla="*/ 25 w 106"/>
                <a:gd name="T13" fmla="*/ 128 h 131"/>
                <a:gd name="T14" fmla="*/ 11 w 106"/>
                <a:gd name="T15" fmla="*/ 119 h 131"/>
                <a:gd name="T16" fmla="*/ 5 w 106"/>
                <a:gd name="T17" fmla="*/ 114 h 131"/>
                <a:gd name="T18" fmla="*/ 2 w 106"/>
                <a:gd name="T19" fmla="*/ 107 h 131"/>
                <a:gd name="T20" fmla="*/ 0 w 106"/>
                <a:gd name="T21" fmla="*/ 91 h 131"/>
                <a:gd name="T22" fmla="*/ 0 w 106"/>
                <a:gd name="T23" fmla="*/ 80 h 131"/>
                <a:gd name="T24" fmla="*/ 2 w 106"/>
                <a:gd name="T25" fmla="*/ 73 h 131"/>
                <a:gd name="T26" fmla="*/ 13 w 106"/>
                <a:gd name="T27" fmla="*/ 60 h 131"/>
                <a:gd name="T28" fmla="*/ 20 w 106"/>
                <a:gd name="T29" fmla="*/ 54 h 131"/>
                <a:gd name="T30" fmla="*/ 29 w 106"/>
                <a:gd name="T31" fmla="*/ 51 h 131"/>
                <a:gd name="T32" fmla="*/ 48 w 106"/>
                <a:gd name="T33" fmla="*/ 48 h 131"/>
                <a:gd name="T34" fmla="*/ 63 w 106"/>
                <a:gd name="T35" fmla="*/ 49 h 131"/>
                <a:gd name="T36" fmla="*/ 75 w 106"/>
                <a:gd name="T37" fmla="*/ 51 h 131"/>
                <a:gd name="T38" fmla="*/ 75 w 106"/>
                <a:gd name="T39" fmla="*/ 46 h 131"/>
                <a:gd name="T40" fmla="*/ 74 w 106"/>
                <a:gd name="T41" fmla="*/ 37 h 131"/>
                <a:gd name="T42" fmla="*/ 69 w 106"/>
                <a:gd name="T43" fmla="*/ 31 h 131"/>
                <a:gd name="T44" fmla="*/ 65 w 106"/>
                <a:gd name="T45" fmla="*/ 28 h 131"/>
                <a:gd name="T46" fmla="*/ 60 w 106"/>
                <a:gd name="T47" fmla="*/ 25 h 131"/>
                <a:gd name="T48" fmla="*/ 48 w 106"/>
                <a:gd name="T49" fmla="*/ 24 h 131"/>
                <a:gd name="T50" fmla="*/ 38 w 106"/>
                <a:gd name="T51" fmla="*/ 24 h 131"/>
                <a:gd name="T52" fmla="*/ 29 w 106"/>
                <a:gd name="T53" fmla="*/ 25 h 131"/>
                <a:gd name="T54" fmla="*/ 10 w 106"/>
                <a:gd name="T55" fmla="*/ 8 h 131"/>
                <a:gd name="T56" fmla="*/ 19 w 106"/>
                <a:gd name="T57" fmla="*/ 5 h 131"/>
                <a:gd name="T58" fmla="*/ 29 w 106"/>
                <a:gd name="T59" fmla="*/ 2 h 131"/>
                <a:gd name="T60" fmla="*/ 51 w 106"/>
                <a:gd name="T61" fmla="*/ 0 h 131"/>
                <a:gd name="T62" fmla="*/ 65 w 106"/>
                <a:gd name="T63" fmla="*/ 0 h 131"/>
                <a:gd name="T64" fmla="*/ 75 w 106"/>
                <a:gd name="T65" fmla="*/ 3 h 131"/>
                <a:gd name="T66" fmla="*/ 91 w 106"/>
                <a:gd name="T67" fmla="*/ 12 h 131"/>
                <a:gd name="T68" fmla="*/ 99 w 106"/>
                <a:gd name="T69" fmla="*/ 18 h 131"/>
                <a:gd name="T70" fmla="*/ 102 w 106"/>
                <a:gd name="T71" fmla="*/ 25 h 131"/>
                <a:gd name="T72" fmla="*/ 106 w 106"/>
                <a:gd name="T73" fmla="*/ 43 h 131"/>
                <a:gd name="T74" fmla="*/ 106 w 106"/>
                <a:gd name="T75" fmla="*/ 91 h 131"/>
                <a:gd name="T76" fmla="*/ 106 w 106"/>
                <a:gd name="T77" fmla="*/ 111 h 131"/>
                <a:gd name="T78" fmla="*/ 79 w 106"/>
                <a:gd name="T79" fmla="*/ 126 h 131"/>
                <a:gd name="T80" fmla="*/ 75 w 106"/>
                <a:gd name="T81" fmla="*/ 74 h 131"/>
                <a:gd name="T82" fmla="*/ 65 w 106"/>
                <a:gd name="T83" fmla="*/ 73 h 131"/>
                <a:gd name="T84" fmla="*/ 54 w 106"/>
                <a:gd name="T85" fmla="*/ 71 h 131"/>
                <a:gd name="T86" fmla="*/ 44 w 106"/>
                <a:gd name="T87" fmla="*/ 73 h 131"/>
                <a:gd name="T88" fmla="*/ 37 w 106"/>
                <a:gd name="T89" fmla="*/ 76 h 131"/>
                <a:gd name="T90" fmla="*/ 32 w 106"/>
                <a:gd name="T91" fmla="*/ 82 h 131"/>
                <a:gd name="T92" fmla="*/ 31 w 106"/>
                <a:gd name="T93" fmla="*/ 89 h 131"/>
                <a:gd name="T94" fmla="*/ 32 w 106"/>
                <a:gd name="T95" fmla="*/ 97 h 131"/>
                <a:gd name="T96" fmla="*/ 35 w 106"/>
                <a:gd name="T97" fmla="*/ 103 h 131"/>
                <a:gd name="T98" fmla="*/ 41 w 106"/>
                <a:gd name="T99" fmla="*/ 105 h 131"/>
                <a:gd name="T100" fmla="*/ 48 w 106"/>
                <a:gd name="T101" fmla="*/ 105 h 131"/>
                <a:gd name="T102" fmla="*/ 57 w 106"/>
                <a:gd name="T103" fmla="*/ 104 h 131"/>
                <a:gd name="T104" fmla="*/ 65 w 106"/>
                <a:gd name="T105" fmla="*/ 101 h 131"/>
                <a:gd name="T106" fmla="*/ 71 w 106"/>
                <a:gd name="T107" fmla="*/ 98 h 131"/>
                <a:gd name="T108" fmla="*/ 75 w 106"/>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31">
                  <a:moveTo>
                    <a:pt x="78" y="114"/>
                  </a:moveTo>
                  <a:lnTo>
                    <a:pt x="78" y="114"/>
                  </a:lnTo>
                  <a:lnTo>
                    <a:pt x="78" y="114"/>
                  </a:lnTo>
                  <a:lnTo>
                    <a:pt x="71" y="119"/>
                  </a:lnTo>
                  <a:lnTo>
                    <a:pt x="71" y="119"/>
                  </a:lnTo>
                  <a:lnTo>
                    <a:pt x="63" y="125"/>
                  </a:lnTo>
                  <a:lnTo>
                    <a:pt x="63" y="125"/>
                  </a:lnTo>
                  <a:lnTo>
                    <a:pt x="53" y="129"/>
                  </a:lnTo>
                  <a:lnTo>
                    <a:pt x="53" y="129"/>
                  </a:lnTo>
                  <a:lnTo>
                    <a:pt x="41" y="131"/>
                  </a:lnTo>
                  <a:lnTo>
                    <a:pt x="41" y="131"/>
                  </a:lnTo>
                  <a:lnTo>
                    <a:pt x="32" y="129"/>
                  </a:lnTo>
                  <a:lnTo>
                    <a:pt x="25" y="128"/>
                  </a:lnTo>
                  <a:lnTo>
                    <a:pt x="25" y="128"/>
                  </a:lnTo>
                  <a:lnTo>
                    <a:pt x="17" y="125"/>
                  </a:lnTo>
                  <a:lnTo>
                    <a:pt x="11" y="119"/>
                  </a:lnTo>
                  <a:lnTo>
                    <a:pt x="11" y="119"/>
                  </a:lnTo>
                  <a:lnTo>
                    <a:pt x="5" y="114"/>
                  </a:lnTo>
                  <a:lnTo>
                    <a:pt x="2" y="107"/>
                  </a:lnTo>
                  <a:lnTo>
                    <a:pt x="2" y="107"/>
                  </a:lnTo>
                  <a:lnTo>
                    <a:pt x="0" y="100"/>
                  </a:lnTo>
                  <a:lnTo>
                    <a:pt x="0" y="91"/>
                  </a:lnTo>
                  <a:lnTo>
                    <a:pt x="0" y="91"/>
                  </a:lnTo>
                  <a:lnTo>
                    <a:pt x="0" y="80"/>
                  </a:lnTo>
                  <a:lnTo>
                    <a:pt x="2" y="73"/>
                  </a:lnTo>
                  <a:lnTo>
                    <a:pt x="2" y="73"/>
                  </a:lnTo>
                  <a:lnTo>
                    <a:pt x="7" y="65"/>
                  </a:lnTo>
                  <a:lnTo>
                    <a:pt x="13" y="60"/>
                  </a:lnTo>
                  <a:lnTo>
                    <a:pt x="13" y="60"/>
                  </a:lnTo>
                  <a:lnTo>
                    <a:pt x="20" y="54"/>
                  </a:lnTo>
                  <a:lnTo>
                    <a:pt x="29" y="51"/>
                  </a:lnTo>
                  <a:lnTo>
                    <a:pt x="29" y="51"/>
                  </a:lnTo>
                  <a:lnTo>
                    <a:pt x="38" y="49"/>
                  </a:lnTo>
                  <a:lnTo>
                    <a:pt x="48" y="48"/>
                  </a:lnTo>
                  <a:lnTo>
                    <a:pt x="48" y="48"/>
                  </a:lnTo>
                  <a:lnTo>
                    <a:pt x="63" y="49"/>
                  </a:lnTo>
                  <a:lnTo>
                    <a:pt x="63" y="49"/>
                  </a:lnTo>
                  <a:lnTo>
                    <a:pt x="75" y="51"/>
                  </a:lnTo>
                  <a:lnTo>
                    <a:pt x="75" y="46"/>
                  </a:lnTo>
                  <a:lnTo>
                    <a:pt x="75" y="46"/>
                  </a:lnTo>
                  <a:lnTo>
                    <a:pt x="74" y="37"/>
                  </a:lnTo>
                  <a:lnTo>
                    <a:pt x="74" y="37"/>
                  </a:lnTo>
                  <a:lnTo>
                    <a:pt x="72" y="34"/>
                  </a:lnTo>
                  <a:lnTo>
                    <a:pt x="69" y="31"/>
                  </a:lnTo>
                  <a:lnTo>
                    <a:pt x="69" y="31"/>
                  </a:lnTo>
                  <a:lnTo>
                    <a:pt x="65" y="28"/>
                  </a:lnTo>
                  <a:lnTo>
                    <a:pt x="60" y="25"/>
                  </a:lnTo>
                  <a:lnTo>
                    <a:pt x="60" y="25"/>
                  </a:lnTo>
                  <a:lnTo>
                    <a:pt x="54" y="24"/>
                  </a:lnTo>
                  <a:lnTo>
                    <a:pt x="48" y="24"/>
                  </a:lnTo>
                  <a:lnTo>
                    <a:pt x="48" y="24"/>
                  </a:lnTo>
                  <a:lnTo>
                    <a:pt x="38" y="24"/>
                  </a:lnTo>
                  <a:lnTo>
                    <a:pt x="29" y="25"/>
                  </a:lnTo>
                  <a:lnTo>
                    <a:pt x="29" y="25"/>
                  </a:lnTo>
                  <a:lnTo>
                    <a:pt x="10" y="31"/>
                  </a:lnTo>
                  <a:lnTo>
                    <a:pt x="10" y="8"/>
                  </a:lnTo>
                  <a:lnTo>
                    <a:pt x="10" y="8"/>
                  </a:lnTo>
                  <a:lnTo>
                    <a:pt x="19" y="5"/>
                  </a:lnTo>
                  <a:lnTo>
                    <a:pt x="29" y="2"/>
                  </a:lnTo>
                  <a:lnTo>
                    <a:pt x="29" y="2"/>
                  </a:lnTo>
                  <a:lnTo>
                    <a:pt x="40" y="0"/>
                  </a:lnTo>
                  <a:lnTo>
                    <a:pt x="51" y="0"/>
                  </a:lnTo>
                  <a:lnTo>
                    <a:pt x="51" y="0"/>
                  </a:lnTo>
                  <a:lnTo>
                    <a:pt x="65" y="0"/>
                  </a:lnTo>
                  <a:lnTo>
                    <a:pt x="75" y="3"/>
                  </a:lnTo>
                  <a:lnTo>
                    <a:pt x="75" y="3"/>
                  </a:lnTo>
                  <a:lnTo>
                    <a:pt x="84" y="8"/>
                  </a:lnTo>
                  <a:lnTo>
                    <a:pt x="91" y="12"/>
                  </a:lnTo>
                  <a:lnTo>
                    <a:pt x="91" y="12"/>
                  </a:lnTo>
                  <a:lnTo>
                    <a:pt x="99" y="18"/>
                  </a:lnTo>
                  <a:lnTo>
                    <a:pt x="102" y="25"/>
                  </a:lnTo>
                  <a:lnTo>
                    <a:pt x="102" y="25"/>
                  </a:lnTo>
                  <a:lnTo>
                    <a:pt x="105" y="34"/>
                  </a:lnTo>
                  <a:lnTo>
                    <a:pt x="106" y="43"/>
                  </a:lnTo>
                  <a:lnTo>
                    <a:pt x="106" y="91"/>
                  </a:lnTo>
                  <a:lnTo>
                    <a:pt x="106" y="91"/>
                  </a:lnTo>
                  <a:lnTo>
                    <a:pt x="106" y="111"/>
                  </a:lnTo>
                  <a:lnTo>
                    <a:pt x="106" y="111"/>
                  </a:lnTo>
                  <a:lnTo>
                    <a:pt x="106" y="126"/>
                  </a:lnTo>
                  <a:lnTo>
                    <a:pt x="79" y="126"/>
                  </a:lnTo>
                  <a:lnTo>
                    <a:pt x="78" y="114"/>
                  </a:lnTo>
                  <a:close/>
                  <a:moveTo>
                    <a:pt x="75" y="74"/>
                  </a:moveTo>
                  <a:lnTo>
                    <a:pt x="75" y="74"/>
                  </a:lnTo>
                  <a:lnTo>
                    <a:pt x="65" y="73"/>
                  </a:lnTo>
                  <a:lnTo>
                    <a:pt x="65" y="73"/>
                  </a:lnTo>
                  <a:lnTo>
                    <a:pt x="54" y="71"/>
                  </a:lnTo>
                  <a:lnTo>
                    <a:pt x="54" y="71"/>
                  </a:lnTo>
                  <a:lnTo>
                    <a:pt x="44" y="73"/>
                  </a:lnTo>
                  <a:lnTo>
                    <a:pt x="37" y="76"/>
                  </a:lnTo>
                  <a:lnTo>
                    <a:pt x="37" y="76"/>
                  </a:lnTo>
                  <a:lnTo>
                    <a:pt x="34" y="79"/>
                  </a:lnTo>
                  <a:lnTo>
                    <a:pt x="32" y="82"/>
                  </a:lnTo>
                  <a:lnTo>
                    <a:pt x="31" y="85"/>
                  </a:lnTo>
                  <a:lnTo>
                    <a:pt x="31" y="89"/>
                  </a:lnTo>
                  <a:lnTo>
                    <a:pt x="31" y="89"/>
                  </a:lnTo>
                  <a:lnTo>
                    <a:pt x="32" y="97"/>
                  </a:lnTo>
                  <a:lnTo>
                    <a:pt x="32" y="97"/>
                  </a:lnTo>
                  <a:lnTo>
                    <a:pt x="35" y="103"/>
                  </a:lnTo>
                  <a:lnTo>
                    <a:pt x="35" y="103"/>
                  </a:lnTo>
                  <a:lnTo>
                    <a:pt x="41" y="105"/>
                  </a:lnTo>
                  <a:lnTo>
                    <a:pt x="41" y="105"/>
                  </a:lnTo>
                  <a:lnTo>
                    <a:pt x="48" y="105"/>
                  </a:lnTo>
                  <a:lnTo>
                    <a:pt x="48" y="105"/>
                  </a:lnTo>
                  <a:lnTo>
                    <a:pt x="57" y="104"/>
                  </a:lnTo>
                  <a:lnTo>
                    <a:pt x="57"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6" name="Freeform 20"/>
            <p:cNvSpPr>
              <a:spLocks/>
            </p:cNvSpPr>
            <p:nvPr userDrawn="1"/>
          </p:nvSpPr>
          <p:spPr bwMode="auto">
            <a:xfrm>
              <a:off x="3865562"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7" name="Freeform 21"/>
            <p:cNvSpPr>
              <a:spLocks/>
            </p:cNvSpPr>
            <p:nvPr userDrawn="1"/>
          </p:nvSpPr>
          <p:spPr bwMode="auto">
            <a:xfrm>
              <a:off x="3946525" y="800495"/>
              <a:ext cx="39688" cy="66675"/>
            </a:xfrm>
            <a:custGeom>
              <a:avLst/>
              <a:gdLst>
                <a:gd name="T0" fmla="*/ 74 w 74"/>
                <a:gd name="T1" fmla="*/ 27 h 126"/>
                <a:gd name="T2" fmla="*/ 71 w 74"/>
                <a:gd name="T3" fmla="*/ 27 h 126"/>
                <a:gd name="T4" fmla="*/ 71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3 w 74"/>
                <a:gd name="T33" fmla="*/ 5 h 126"/>
                <a:gd name="T34" fmla="*/ 43 w 74"/>
                <a:gd name="T35" fmla="*/ 5 h 126"/>
                <a:gd name="T36" fmla="*/ 53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1" y="27"/>
                  </a:lnTo>
                  <a:lnTo>
                    <a:pt x="71"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3" y="5"/>
                  </a:lnTo>
                  <a:lnTo>
                    <a:pt x="43" y="5"/>
                  </a:lnTo>
                  <a:lnTo>
                    <a:pt x="53"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8" name="Freeform 22"/>
            <p:cNvSpPr>
              <a:spLocks noEditPoints="1"/>
            </p:cNvSpPr>
            <p:nvPr userDrawn="1"/>
          </p:nvSpPr>
          <p:spPr bwMode="auto">
            <a:xfrm>
              <a:off x="3995737"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9" name="Freeform 23"/>
            <p:cNvSpPr>
              <a:spLocks/>
            </p:cNvSpPr>
            <p:nvPr userDrawn="1"/>
          </p:nvSpPr>
          <p:spPr bwMode="auto">
            <a:xfrm>
              <a:off x="4024312" y="783032"/>
              <a:ext cx="47625"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91 w 92"/>
                <a:gd name="T45" fmla="*/ 35 h 163"/>
                <a:gd name="T46" fmla="*/ 91 w 92"/>
                <a:gd name="T47" fmla="*/ 60 h 163"/>
                <a:gd name="T48" fmla="*/ 54 w 92"/>
                <a:gd name="T49" fmla="*/ 60 h 163"/>
                <a:gd name="T50" fmla="*/ 54 w 92"/>
                <a:gd name="T51" fmla="*/ 120 h 163"/>
                <a:gd name="T52" fmla="*/ 54 w 92"/>
                <a:gd name="T53" fmla="*/ 120 h 163"/>
                <a:gd name="T54" fmla="*/ 55 w 92"/>
                <a:gd name="T55" fmla="*/ 127 h 163"/>
                <a:gd name="T56" fmla="*/ 56 w 92"/>
                <a:gd name="T57" fmla="*/ 130 h 163"/>
                <a:gd name="T58" fmla="*/ 56 w 92"/>
                <a:gd name="T59" fmla="*/ 130 h 163"/>
                <a:gd name="T60" fmla="*/ 58 w 92"/>
                <a:gd name="T61" fmla="*/ 133 h 163"/>
                <a:gd name="T62" fmla="*/ 62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91" y="35"/>
                  </a:lnTo>
                  <a:lnTo>
                    <a:pt x="91" y="60"/>
                  </a:lnTo>
                  <a:lnTo>
                    <a:pt x="54" y="60"/>
                  </a:lnTo>
                  <a:lnTo>
                    <a:pt x="54" y="120"/>
                  </a:lnTo>
                  <a:lnTo>
                    <a:pt x="54" y="120"/>
                  </a:lnTo>
                  <a:lnTo>
                    <a:pt x="55" y="127"/>
                  </a:lnTo>
                  <a:lnTo>
                    <a:pt x="56" y="130"/>
                  </a:lnTo>
                  <a:lnTo>
                    <a:pt x="56" y="130"/>
                  </a:lnTo>
                  <a:lnTo>
                    <a:pt x="58" y="133"/>
                  </a:lnTo>
                  <a:lnTo>
                    <a:pt x="62"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0" name="Freeform 24"/>
            <p:cNvSpPr>
              <a:spLocks/>
            </p:cNvSpPr>
            <p:nvPr userDrawn="1"/>
          </p:nvSpPr>
          <p:spPr bwMode="auto">
            <a:xfrm>
              <a:off x="4078287" y="783032"/>
              <a:ext cx="47625" cy="85725"/>
            </a:xfrm>
            <a:custGeom>
              <a:avLst/>
              <a:gdLst>
                <a:gd name="T0" fmla="*/ 92 w 92"/>
                <a:gd name="T1" fmla="*/ 158 h 163"/>
                <a:gd name="T2" fmla="*/ 92 w 92"/>
                <a:gd name="T3" fmla="*/ 158 h 163"/>
                <a:gd name="T4" fmla="*/ 79 w 92"/>
                <a:gd name="T5" fmla="*/ 161 h 163"/>
                <a:gd name="T6" fmla="*/ 79 w 92"/>
                <a:gd name="T7" fmla="*/ 161 h 163"/>
                <a:gd name="T8" fmla="*/ 66 w 92"/>
                <a:gd name="T9" fmla="*/ 163 h 163"/>
                <a:gd name="T10" fmla="*/ 66 w 92"/>
                <a:gd name="T11" fmla="*/ 163 h 163"/>
                <a:gd name="T12" fmla="*/ 52 w 92"/>
                <a:gd name="T13" fmla="*/ 161 h 163"/>
                <a:gd name="T14" fmla="*/ 40 w 92"/>
                <a:gd name="T15" fmla="*/ 157 h 163"/>
                <a:gd name="T16" fmla="*/ 40 w 92"/>
                <a:gd name="T17" fmla="*/ 157 h 163"/>
                <a:gd name="T18" fmla="*/ 31 w 92"/>
                <a:gd name="T19" fmla="*/ 151 h 163"/>
                <a:gd name="T20" fmla="*/ 29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89 w 92"/>
                <a:gd name="T45" fmla="*/ 35 h 163"/>
                <a:gd name="T46" fmla="*/ 89 w 92"/>
                <a:gd name="T47" fmla="*/ 60 h 163"/>
                <a:gd name="T48" fmla="*/ 54 w 92"/>
                <a:gd name="T49" fmla="*/ 60 h 163"/>
                <a:gd name="T50" fmla="*/ 54 w 92"/>
                <a:gd name="T51" fmla="*/ 120 h 163"/>
                <a:gd name="T52" fmla="*/ 54 w 92"/>
                <a:gd name="T53" fmla="*/ 120 h 163"/>
                <a:gd name="T54" fmla="*/ 55 w 92"/>
                <a:gd name="T55" fmla="*/ 127 h 163"/>
                <a:gd name="T56" fmla="*/ 57 w 92"/>
                <a:gd name="T57" fmla="*/ 130 h 163"/>
                <a:gd name="T58" fmla="*/ 57 w 92"/>
                <a:gd name="T59" fmla="*/ 130 h 163"/>
                <a:gd name="T60" fmla="*/ 58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79" y="161"/>
                  </a:lnTo>
                  <a:lnTo>
                    <a:pt x="79" y="161"/>
                  </a:lnTo>
                  <a:lnTo>
                    <a:pt x="66" y="163"/>
                  </a:lnTo>
                  <a:lnTo>
                    <a:pt x="66" y="163"/>
                  </a:lnTo>
                  <a:lnTo>
                    <a:pt x="52" y="161"/>
                  </a:lnTo>
                  <a:lnTo>
                    <a:pt x="40" y="157"/>
                  </a:lnTo>
                  <a:lnTo>
                    <a:pt x="40" y="157"/>
                  </a:lnTo>
                  <a:lnTo>
                    <a:pt x="31" y="151"/>
                  </a:lnTo>
                  <a:lnTo>
                    <a:pt x="29"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89" y="35"/>
                  </a:lnTo>
                  <a:lnTo>
                    <a:pt x="89" y="60"/>
                  </a:lnTo>
                  <a:lnTo>
                    <a:pt x="54" y="60"/>
                  </a:lnTo>
                  <a:lnTo>
                    <a:pt x="54" y="120"/>
                  </a:lnTo>
                  <a:lnTo>
                    <a:pt x="54" y="120"/>
                  </a:lnTo>
                  <a:lnTo>
                    <a:pt x="55" y="127"/>
                  </a:lnTo>
                  <a:lnTo>
                    <a:pt x="57" y="130"/>
                  </a:lnTo>
                  <a:lnTo>
                    <a:pt x="57" y="130"/>
                  </a:lnTo>
                  <a:lnTo>
                    <a:pt x="58"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1" name="Freeform 25"/>
            <p:cNvSpPr>
              <a:spLocks noEditPoints="1"/>
            </p:cNvSpPr>
            <p:nvPr userDrawn="1"/>
          </p:nvSpPr>
          <p:spPr bwMode="auto">
            <a:xfrm>
              <a:off x="4137025" y="770332"/>
              <a:ext cx="57150" cy="98425"/>
            </a:xfrm>
            <a:custGeom>
              <a:avLst/>
              <a:gdLst>
                <a:gd name="T0" fmla="*/ 79 w 109"/>
                <a:gd name="T1" fmla="*/ 169 h 186"/>
                <a:gd name="T2" fmla="*/ 73 w 109"/>
                <a:gd name="T3" fmla="*/ 174 h 186"/>
                <a:gd name="T4" fmla="*/ 64 w 109"/>
                <a:gd name="T5" fmla="*/ 180 h 186"/>
                <a:gd name="T6" fmla="*/ 55 w 109"/>
                <a:gd name="T7" fmla="*/ 184 h 186"/>
                <a:gd name="T8" fmla="*/ 42 w 109"/>
                <a:gd name="T9" fmla="*/ 186 h 186"/>
                <a:gd name="T10" fmla="*/ 34 w 109"/>
                <a:gd name="T11" fmla="*/ 184 h 186"/>
                <a:gd name="T12" fmla="*/ 26 w 109"/>
                <a:gd name="T13" fmla="*/ 183 h 186"/>
                <a:gd name="T14" fmla="*/ 12 w 109"/>
                <a:gd name="T15" fmla="*/ 174 h 186"/>
                <a:gd name="T16" fmla="*/ 8 w 109"/>
                <a:gd name="T17" fmla="*/ 169 h 186"/>
                <a:gd name="T18" fmla="*/ 3 w 109"/>
                <a:gd name="T19" fmla="*/ 162 h 186"/>
                <a:gd name="T20" fmla="*/ 0 w 109"/>
                <a:gd name="T21" fmla="*/ 146 h 186"/>
                <a:gd name="T22" fmla="*/ 2 w 109"/>
                <a:gd name="T23" fmla="*/ 135 h 186"/>
                <a:gd name="T24" fmla="*/ 5 w 109"/>
                <a:gd name="T25" fmla="*/ 128 h 186"/>
                <a:gd name="T26" fmla="*/ 15 w 109"/>
                <a:gd name="T27" fmla="*/ 115 h 186"/>
                <a:gd name="T28" fmla="*/ 21 w 109"/>
                <a:gd name="T29" fmla="*/ 109 h 186"/>
                <a:gd name="T30" fmla="*/ 30 w 109"/>
                <a:gd name="T31" fmla="*/ 106 h 186"/>
                <a:gd name="T32" fmla="*/ 51 w 109"/>
                <a:gd name="T33" fmla="*/ 103 h 186"/>
                <a:gd name="T34" fmla="*/ 66 w 109"/>
                <a:gd name="T35" fmla="*/ 104 h 186"/>
                <a:gd name="T36" fmla="*/ 77 w 109"/>
                <a:gd name="T37" fmla="*/ 106 h 186"/>
                <a:gd name="T38" fmla="*/ 77 w 109"/>
                <a:gd name="T39" fmla="*/ 101 h 186"/>
                <a:gd name="T40" fmla="*/ 76 w 109"/>
                <a:gd name="T41" fmla="*/ 92 h 186"/>
                <a:gd name="T42" fmla="*/ 71 w 109"/>
                <a:gd name="T43" fmla="*/ 86 h 186"/>
                <a:gd name="T44" fmla="*/ 67 w 109"/>
                <a:gd name="T45" fmla="*/ 83 h 186"/>
                <a:gd name="T46" fmla="*/ 63 w 109"/>
                <a:gd name="T47" fmla="*/ 80 h 186"/>
                <a:gd name="T48" fmla="*/ 49 w 109"/>
                <a:gd name="T49" fmla="*/ 79 h 186"/>
                <a:gd name="T50" fmla="*/ 40 w 109"/>
                <a:gd name="T51" fmla="*/ 79 h 186"/>
                <a:gd name="T52" fmla="*/ 32 w 109"/>
                <a:gd name="T53" fmla="*/ 80 h 186"/>
                <a:gd name="T54" fmla="*/ 11 w 109"/>
                <a:gd name="T55" fmla="*/ 63 h 186"/>
                <a:gd name="T56" fmla="*/ 21 w 109"/>
                <a:gd name="T57" fmla="*/ 60 h 186"/>
                <a:gd name="T58" fmla="*/ 32 w 109"/>
                <a:gd name="T59" fmla="*/ 57 h 186"/>
                <a:gd name="T60" fmla="*/ 54 w 109"/>
                <a:gd name="T61" fmla="*/ 55 h 186"/>
                <a:gd name="T62" fmla="*/ 66 w 109"/>
                <a:gd name="T63" fmla="*/ 55 h 186"/>
                <a:gd name="T64" fmla="*/ 77 w 109"/>
                <a:gd name="T65" fmla="*/ 58 h 186"/>
                <a:gd name="T66" fmla="*/ 94 w 109"/>
                <a:gd name="T67" fmla="*/ 67 h 186"/>
                <a:gd name="T68" fmla="*/ 100 w 109"/>
                <a:gd name="T69" fmla="*/ 73 h 186"/>
                <a:gd name="T70" fmla="*/ 104 w 109"/>
                <a:gd name="T71" fmla="*/ 80 h 186"/>
                <a:gd name="T72" fmla="*/ 107 w 109"/>
                <a:gd name="T73" fmla="*/ 98 h 186"/>
                <a:gd name="T74" fmla="*/ 107 w 109"/>
                <a:gd name="T75" fmla="*/ 146 h 186"/>
                <a:gd name="T76" fmla="*/ 109 w 109"/>
                <a:gd name="T77" fmla="*/ 166 h 186"/>
                <a:gd name="T78" fmla="*/ 80 w 109"/>
                <a:gd name="T79" fmla="*/ 181 h 186"/>
                <a:gd name="T80" fmla="*/ 17 w 109"/>
                <a:gd name="T81" fmla="*/ 0 h 186"/>
                <a:gd name="T82" fmla="*/ 45 w 109"/>
                <a:gd name="T83" fmla="*/ 30 h 186"/>
                <a:gd name="T84" fmla="*/ 17 w 109"/>
                <a:gd name="T85" fmla="*/ 0 h 186"/>
                <a:gd name="T86" fmla="*/ 77 w 109"/>
                <a:gd name="T87" fmla="*/ 129 h 186"/>
                <a:gd name="T88" fmla="*/ 67 w 109"/>
                <a:gd name="T89" fmla="*/ 128 h 186"/>
                <a:gd name="T90" fmla="*/ 55 w 109"/>
                <a:gd name="T91" fmla="*/ 126 h 186"/>
                <a:gd name="T92" fmla="*/ 39 w 109"/>
                <a:gd name="T93" fmla="*/ 131 h 186"/>
                <a:gd name="T94" fmla="*/ 36 w 109"/>
                <a:gd name="T95" fmla="*/ 134 h 186"/>
                <a:gd name="T96" fmla="*/ 32 w 109"/>
                <a:gd name="T97" fmla="*/ 140 h 186"/>
                <a:gd name="T98" fmla="*/ 32 w 109"/>
                <a:gd name="T99" fmla="*/ 144 h 186"/>
                <a:gd name="T100" fmla="*/ 33 w 109"/>
                <a:gd name="T101" fmla="*/ 152 h 186"/>
                <a:gd name="T102" fmla="*/ 37 w 109"/>
                <a:gd name="T103" fmla="*/ 158 h 186"/>
                <a:gd name="T104" fmla="*/ 43 w 109"/>
                <a:gd name="T105" fmla="*/ 160 h 186"/>
                <a:gd name="T106" fmla="*/ 51 w 109"/>
                <a:gd name="T107" fmla="*/ 160 h 186"/>
                <a:gd name="T108" fmla="*/ 58 w 109"/>
                <a:gd name="T109" fmla="*/ 159 h 186"/>
                <a:gd name="T110" fmla="*/ 66 w 109"/>
                <a:gd name="T111" fmla="*/ 156 h 186"/>
                <a:gd name="T112" fmla="*/ 73 w 109"/>
                <a:gd name="T113" fmla="*/ 153 h 186"/>
                <a:gd name="T114" fmla="*/ 77 w 109"/>
                <a:gd name="T115" fmla="*/ 129 h 186"/>
                <a:gd name="T116" fmla="*/ 97 w 109"/>
                <a:gd name="T117" fmla="*/ 0 h 186"/>
                <a:gd name="T118" fmla="*/ 69 w 109"/>
                <a:gd name="T119" fmla="*/ 3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186">
                  <a:moveTo>
                    <a:pt x="79" y="169"/>
                  </a:moveTo>
                  <a:lnTo>
                    <a:pt x="79" y="169"/>
                  </a:lnTo>
                  <a:lnTo>
                    <a:pt x="79" y="169"/>
                  </a:lnTo>
                  <a:lnTo>
                    <a:pt x="73" y="174"/>
                  </a:lnTo>
                  <a:lnTo>
                    <a:pt x="73" y="174"/>
                  </a:lnTo>
                  <a:lnTo>
                    <a:pt x="64" y="180"/>
                  </a:lnTo>
                  <a:lnTo>
                    <a:pt x="64" y="180"/>
                  </a:lnTo>
                  <a:lnTo>
                    <a:pt x="55" y="184"/>
                  </a:lnTo>
                  <a:lnTo>
                    <a:pt x="55" y="184"/>
                  </a:lnTo>
                  <a:lnTo>
                    <a:pt x="42" y="186"/>
                  </a:lnTo>
                  <a:lnTo>
                    <a:pt x="42" y="186"/>
                  </a:lnTo>
                  <a:lnTo>
                    <a:pt x="34" y="184"/>
                  </a:lnTo>
                  <a:lnTo>
                    <a:pt x="26" y="183"/>
                  </a:lnTo>
                  <a:lnTo>
                    <a:pt x="26" y="183"/>
                  </a:lnTo>
                  <a:lnTo>
                    <a:pt x="18" y="180"/>
                  </a:lnTo>
                  <a:lnTo>
                    <a:pt x="12" y="174"/>
                  </a:lnTo>
                  <a:lnTo>
                    <a:pt x="12" y="174"/>
                  </a:lnTo>
                  <a:lnTo>
                    <a:pt x="8" y="169"/>
                  </a:lnTo>
                  <a:lnTo>
                    <a:pt x="3" y="162"/>
                  </a:lnTo>
                  <a:lnTo>
                    <a:pt x="3" y="162"/>
                  </a:lnTo>
                  <a:lnTo>
                    <a:pt x="2" y="155"/>
                  </a:lnTo>
                  <a:lnTo>
                    <a:pt x="0" y="146"/>
                  </a:lnTo>
                  <a:lnTo>
                    <a:pt x="0" y="146"/>
                  </a:lnTo>
                  <a:lnTo>
                    <a:pt x="2" y="135"/>
                  </a:lnTo>
                  <a:lnTo>
                    <a:pt x="5" y="128"/>
                  </a:lnTo>
                  <a:lnTo>
                    <a:pt x="5" y="128"/>
                  </a:lnTo>
                  <a:lnTo>
                    <a:pt x="9" y="120"/>
                  </a:lnTo>
                  <a:lnTo>
                    <a:pt x="15" y="115"/>
                  </a:lnTo>
                  <a:lnTo>
                    <a:pt x="15" y="115"/>
                  </a:lnTo>
                  <a:lnTo>
                    <a:pt x="21" y="109"/>
                  </a:lnTo>
                  <a:lnTo>
                    <a:pt x="30" y="106"/>
                  </a:lnTo>
                  <a:lnTo>
                    <a:pt x="30" y="106"/>
                  </a:lnTo>
                  <a:lnTo>
                    <a:pt x="40" y="104"/>
                  </a:lnTo>
                  <a:lnTo>
                    <a:pt x="51" y="103"/>
                  </a:lnTo>
                  <a:lnTo>
                    <a:pt x="51" y="103"/>
                  </a:lnTo>
                  <a:lnTo>
                    <a:pt x="66" y="104"/>
                  </a:lnTo>
                  <a:lnTo>
                    <a:pt x="66" y="104"/>
                  </a:lnTo>
                  <a:lnTo>
                    <a:pt x="77" y="106"/>
                  </a:lnTo>
                  <a:lnTo>
                    <a:pt x="77" y="101"/>
                  </a:lnTo>
                  <a:lnTo>
                    <a:pt x="77" y="101"/>
                  </a:lnTo>
                  <a:lnTo>
                    <a:pt x="76" y="92"/>
                  </a:lnTo>
                  <a:lnTo>
                    <a:pt x="76" y="92"/>
                  </a:lnTo>
                  <a:lnTo>
                    <a:pt x="74" y="89"/>
                  </a:lnTo>
                  <a:lnTo>
                    <a:pt x="71" y="86"/>
                  </a:lnTo>
                  <a:lnTo>
                    <a:pt x="71" y="86"/>
                  </a:lnTo>
                  <a:lnTo>
                    <a:pt x="67" y="83"/>
                  </a:lnTo>
                  <a:lnTo>
                    <a:pt x="63" y="80"/>
                  </a:lnTo>
                  <a:lnTo>
                    <a:pt x="63" y="80"/>
                  </a:lnTo>
                  <a:lnTo>
                    <a:pt x="57" y="79"/>
                  </a:lnTo>
                  <a:lnTo>
                    <a:pt x="49" y="79"/>
                  </a:lnTo>
                  <a:lnTo>
                    <a:pt x="49" y="79"/>
                  </a:lnTo>
                  <a:lnTo>
                    <a:pt x="40" y="79"/>
                  </a:lnTo>
                  <a:lnTo>
                    <a:pt x="32" y="80"/>
                  </a:lnTo>
                  <a:lnTo>
                    <a:pt x="32" y="80"/>
                  </a:lnTo>
                  <a:lnTo>
                    <a:pt x="11" y="86"/>
                  </a:lnTo>
                  <a:lnTo>
                    <a:pt x="11" y="63"/>
                  </a:lnTo>
                  <a:lnTo>
                    <a:pt x="11" y="63"/>
                  </a:lnTo>
                  <a:lnTo>
                    <a:pt x="21" y="60"/>
                  </a:lnTo>
                  <a:lnTo>
                    <a:pt x="32" y="57"/>
                  </a:lnTo>
                  <a:lnTo>
                    <a:pt x="32" y="57"/>
                  </a:lnTo>
                  <a:lnTo>
                    <a:pt x="42" y="55"/>
                  </a:lnTo>
                  <a:lnTo>
                    <a:pt x="54" y="55"/>
                  </a:lnTo>
                  <a:lnTo>
                    <a:pt x="54" y="55"/>
                  </a:lnTo>
                  <a:lnTo>
                    <a:pt x="66" y="55"/>
                  </a:lnTo>
                  <a:lnTo>
                    <a:pt x="77" y="58"/>
                  </a:lnTo>
                  <a:lnTo>
                    <a:pt x="77" y="58"/>
                  </a:lnTo>
                  <a:lnTo>
                    <a:pt x="86" y="63"/>
                  </a:lnTo>
                  <a:lnTo>
                    <a:pt x="94" y="67"/>
                  </a:lnTo>
                  <a:lnTo>
                    <a:pt x="94" y="67"/>
                  </a:lnTo>
                  <a:lnTo>
                    <a:pt x="100" y="73"/>
                  </a:lnTo>
                  <a:lnTo>
                    <a:pt x="104" y="80"/>
                  </a:lnTo>
                  <a:lnTo>
                    <a:pt x="104" y="80"/>
                  </a:lnTo>
                  <a:lnTo>
                    <a:pt x="107" y="89"/>
                  </a:lnTo>
                  <a:lnTo>
                    <a:pt x="107" y="98"/>
                  </a:lnTo>
                  <a:lnTo>
                    <a:pt x="107" y="146"/>
                  </a:lnTo>
                  <a:lnTo>
                    <a:pt x="107" y="146"/>
                  </a:lnTo>
                  <a:lnTo>
                    <a:pt x="109" y="166"/>
                  </a:lnTo>
                  <a:lnTo>
                    <a:pt x="109" y="166"/>
                  </a:lnTo>
                  <a:lnTo>
                    <a:pt x="109" y="181"/>
                  </a:lnTo>
                  <a:lnTo>
                    <a:pt x="80" y="181"/>
                  </a:lnTo>
                  <a:lnTo>
                    <a:pt x="79" y="169"/>
                  </a:lnTo>
                  <a:close/>
                  <a:moveTo>
                    <a:pt x="17" y="0"/>
                  </a:moveTo>
                  <a:lnTo>
                    <a:pt x="45" y="0"/>
                  </a:lnTo>
                  <a:lnTo>
                    <a:pt x="45" y="30"/>
                  </a:lnTo>
                  <a:lnTo>
                    <a:pt x="17" y="30"/>
                  </a:lnTo>
                  <a:lnTo>
                    <a:pt x="17" y="0"/>
                  </a:lnTo>
                  <a:close/>
                  <a:moveTo>
                    <a:pt x="77" y="129"/>
                  </a:moveTo>
                  <a:lnTo>
                    <a:pt x="77" y="129"/>
                  </a:lnTo>
                  <a:lnTo>
                    <a:pt x="67" y="128"/>
                  </a:lnTo>
                  <a:lnTo>
                    <a:pt x="67" y="128"/>
                  </a:lnTo>
                  <a:lnTo>
                    <a:pt x="55" y="126"/>
                  </a:lnTo>
                  <a:lnTo>
                    <a:pt x="55" y="126"/>
                  </a:lnTo>
                  <a:lnTo>
                    <a:pt x="46" y="128"/>
                  </a:lnTo>
                  <a:lnTo>
                    <a:pt x="39" y="131"/>
                  </a:lnTo>
                  <a:lnTo>
                    <a:pt x="39" y="131"/>
                  </a:lnTo>
                  <a:lnTo>
                    <a:pt x="36" y="134"/>
                  </a:lnTo>
                  <a:lnTo>
                    <a:pt x="33" y="137"/>
                  </a:lnTo>
                  <a:lnTo>
                    <a:pt x="32" y="140"/>
                  </a:lnTo>
                  <a:lnTo>
                    <a:pt x="32" y="144"/>
                  </a:lnTo>
                  <a:lnTo>
                    <a:pt x="32" y="144"/>
                  </a:lnTo>
                  <a:lnTo>
                    <a:pt x="33" y="152"/>
                  </a:lnTo>
                  <a:lnTo>
                    <a:pt x="33" y="152"/>
                  </a:lnTo>
                  <a:lnTo>
                    <a:pt x="37" y="158"/>
                  </a:lnTo>
                  <a:lnTo>
                    <a:pt x="37" y="158"/>
                  </a:lnTo>
                  <a:lnTo>
                    <a:pt x="43" y="160"/>
                  </a:lnTo>
                  <a:lnTo>
                    <a:pt x="43" y="160"/>
                  </a:lnTo>
                  <a:lnTo>
                    <a:pt x="51" y="160"/>
                  </a:lnTo>
                  <a:lnTo>
                    <a:pt x="51" y="160"/>
                  </a:lnTo>
                  <a:lnTo>
                    <a:pt x="58" y="159"/>
                  </a:lnTo>
                  <a:lnTo>
                    <a:pt x="58" y="159"/>
                  </a:lnTo>
                  <a:lnTo>
                    <a:pt x="66" y="156"/>
                  </a:lnTo>
                  <a:lnTo>
                    <a:pt x="66" y="156"/>
                  </a:lnTo>
                  <a:lnTo>
                    <a:pt x="73" y="153"/>
                  </a:lnTo>
                  <a:lnTo>
                    <a:pt x="73" y="153"/>
                  </a:lnTo>
                  <a:lnTo>
                    <a:pt x="77" y="149"/>
                  </a:lnTo>
                  <a:lnTo>
                    <a:pt x="77" y="129"/>
                  </a:lnTo>
                  <a:close/>
                  <a:moveTo>
                    <a:pt x="69" y="0"/>
                  </a:moveTo>
                  <a:lnTo>
                    <a:pt x="97" y="0"/>
                  </a:lnTo>
                  <a:lnTo>
                    <a:pt x="97" y="30"/>
                  </a:lnTo>
                  <a:lnTo>
                    <a:pt x="69" y="30"/>
                  </a:lnTo>
                  <a:lnTo>
                    <a:pt x="69"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2" name="Freeform 26"/>
            <p:cNvSpPr>
              <a:spLocks noEditPoints="1"/>
            </p:cNvSpPr>
            <p:nvPr userDrawn="1"/>
          </p:nvSpPr>
          <p:spPr bwMode="auto">
            <a:xfrm>
              <a:off x="4192587" y="768745"/>
              <a:ext cx="39688" cy="131763"/>
            </a:xfrm>
            <a:custGeom>
              <a:avLst/>
              <a:gdLst>
                <a:gd name="T0" fmla="*/ 73 w 73"/>
                <a:gd name="T1" fmla="*/ 202 h 249"/>
                <a:gd name="T2" fmla="*/ 73 w 73"/>
                <a:gd name="T3" fmla="*/ 202 h 249"/>
                <a:gd name="T4" fmla="*/ 71 w 73"/>
                <a:gd name="T5" fmla="*/ 218 h 249"/>
                <a:gd name="T6" fmla="*/ 70 w 73"/>
                <a:gd name="T7" fmla="*/ 224 h 249"/>
                <a:gd name="T8" fmla="*/ 67 w 73"/>
                <a:gd name="T9" fmla="*/ 230 h 249"/>
                <a:gd name="T10" fmla="*/ 67 w 73"/>
                <a:gd name="T11" fmla="*/ 230 h 249"/>
                <a:gd name="T12" fmla="*/ 64 w 73"/>
                <a:gd name="T13" fmla="*/ 234 h 249"/>
                <a:gd name="T14" fmla="*/ 59 w 73"/>
                <a:gd name="T15" fmla="*/ 239 h 249"/>
                <a:gd name="T16" fmla="*/ 55 w 73"/>
                <a:gd name="T17" fmla="*/ 242 h 249"/>
                <a:gd name="T18" fmla="*/ 49 w 73"/>
                <a:gd name="T19" fmla="*/ 245 h 249"/>
                <a:gd name="T20" fmla="*/ 49 w 73"/>
                <a:gd name="T21" fmla="*/ 245 h 249"/>
                <a:gd name="T22" fmla="*/ 37 w 73"/>
                <a:gd name="T23" fmla="*/ 248 h 249"/>
                <a:gd name="T24" fmla="*/ 24 w 73"/>
                <a:gd name="T25" fmla="*/ 249 h 249"/>
                <a:gd name="T26" fmla="*/ 24 w 73"/>
                <a:gd name="T27" fmla="*/ 249 h 249"/>
                <a:gd name="T28" fmla="*/ 10 w 73"/>
                <a:gd name="T29" fmla="*/ 248 h 249"/>
                <a:gd name="T30" fmla="*/ 10 w 73"/>
                <a:gd name="T31" fmla="*/ 248 h 249"/>
                <a:gd name="T32" fmla="*/ 0 w 73"/>
                <a:gd name="T33" fmla="*/ 246 h 249"/>
                <a:gd name="T34" fmla="*/ 0 w 73"/>
                <a:gd name="T35" fmla="*/ 221 h 249"/>
                <a:gd name="T36" fmla="*/ 0 w 73"/>
                <a:gd name="T37" fmla="*/ 221 h 249"/>
                <a:gd name="T38" fmla="*/ 10 w 73"/>
                <a:gd name="T39" fmla="*/ 222 h 249"/>
                <a:gd name="T40" fmla="*/ 10 w 73"/>
                <a:gd name="T41" fmla="*/ 222 h 249"/>
                <a:gd name="T42" fmla="*/ 19 w 73"/>
                <a:gd name="T43" fmla="*/ 224 h 249"/>
                <a:gd name="T44" fmla="*/ 19 w 73"/>
                <a:gd name="T45" fmla="*/ 224 h 249"/>
                <a:gd name="T46" fmla="*/ 30 w 73"/>
                <a:gd name="T47" fmla="*/ 222 h 249"/>
                <a:gd name="T48" fmla="*/ 30 w 73"/>
                <a:gd name="T49" fmla="*/ 222 h 249"/>
                <a:gd name="T50" fmla="*/ 34 w 73"/>
                <a:gd name="T51" fmla="*/ 221 h 249"/>
                <a:gd name="T52" fmla="*/ 37 w 73"/>
                <a:gd name="T53" fmla="*/ 218 h 249"/>
                <a:gd name="T54" fmla="*/ 37 w 73"/>
                <a:gd name="T55" fmla="*/ 218 h 249"/>
                <a:gd name="T56" fmla="*/ 40 w 73"/>
                <a:gd name="T57" fmla="*/ 215 h 249"/>
                <a:gd name="T58" fmla="*/ 41 w 73"/>
                <a:gd name="T59" fmla="*/ 210 h 249"/>
                <a:gd name="T60" fmla="*/ 41 w 73"/>
                <a:gd name="T61" fmla="*/ 210 h 249"/>
                <a:gd name="T62" fmla="*/ 41 w 73"/>
                <a:gd name="T63" fmla="*/ 200 h 249"/>
                <a:gd name="T64" fmla="*/ 41 w 73"/>
                <a:gd name="T65" fmla="*/ 62 h 249"/>
                <a:gd name="T66" fmla="*/ 73 w 73"/>
                <a:gd name="T67" fmla="*/ 62 h 249"/>
                <a:gd name="T68" fmla="*/ 73 w 73"/>
                <a:gd name="T69" fmla="*/ 202 h 249"/>
                <a:gd name="T70" fmla="*/ 41 w 73"/>
                <a:gd name="T71" fmla="*/ 0 h 249"/>
                <a:gd name="T72" fmla="*/ 73 w 73"/>
                <a:gd name="T73" fmla="*/ 0 h 249"/>
                <a:gd name="T74" fmla="*/ 73 w 73"/>
                <a:gd name="T75" fmla="*/ 34 h 249"/>
                <a:gd name="T76" fmla="*/ 41 w 73"/>
                <a:gd name="T77" fmla="*/ 34 h 249"/>
                <a:gd name="T78" fmla="*/ 41 w 73"/>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249">
                  <a:moveTo>
                    <a:pt x="73" y="202"/>
                  </a:moveTo>
                  <a:lnTo>
                    <a:pt x="73" y="202"/>
                  </a:lnTo>
                  <a:lnTo>
                    <a:pt x="71" y="218"/>
                  </a:lnTo>
                  <a:lnTo>
                    <a:pt x="70" y="224"/>
                  </a:lnTo>
                  <a:lnTo>
                    <a:pt x="67" y="230"/>
                  </a:lnTo>
                  <a:lnTo>
                    <a:pt x="67" y="230"/>
                  </a:lnTo>
                  <a:lnTo>
                    <a:pt x="64" y="234"/>
                  </a:lnTo>
                  <a:lnTo>
                    <a:pt x="59" y="239"/>
                  </a:lnTo>
                  <a:lnTo>
                    <a:pt x="55" y="242"/>
                  </a:lnTo>
                  <a:lnTo>
                    <a:pt x="49" y="245"/>
                  </a:lnTo>
                  <a:lnTo>
                    <a:pt x="49" y="245"/>
                  </a:lnTo>
                  <a:lnTo>
                    <a:pt x="37" y="248"/>
                  </a:lnTo>
                  <a:lnTo>
                    <a:pt x="24" y="249"/>
                  </a:lnTo>
                  <a:lnTo>
                    <a:pt x="24" y="249"/>
                  </a:lnTo>
                  <a:lnTo>
                    <a:pt x="10" y="248"/>
                  </a:lnTo>
                  <a:lnTo>
                    <a:pt x="10" y="248"/>
                  </a:lnTo>
                  <a:lnTo>
                    <a:pt x="0" y="246"/>
                  </a:lnTo>
                  <a:lnTo>
                    <a:pt x="0" y="221"/>
                  </a:lnTo>
                  <a:lnTo>
                    <a:pt x="0" y="221"/>
                  </a:lnTo>
                  <a:lnTo>
                    <a:pt x="10" y="222"/>
                  </a:lnTo>
                  <a:lnTo>
                    <a:pt x="10" y="222"/>
                  </a:lnTo>
                  <a:lnTo>
                    <a:pt x="19" y="224"/>
                  </a:lnTo>
                  <a:lnTo>
                    <a:pt x="19" y="224"/>
                  </a:lnTo>
                  <a:lnTo>
                    <a:pt x="30" y="222"/>
                  </a:lnTo>
                  <a:lnTo>
                    <a:pt x="30" y="222"/>
                  </a:lnTo>
                  <a:lnTo>
                    <a:pt x="34" y="221"/>
                  </a:lnTo>
                  <a:lnTo>
                    <a:pt x="37" y="218"/>
                  </a:lnTo>
                  <a:lnTo>
                    <a:pt x="37" y="218"/>
                  </a:lnTo>
                  <a:lnTo>
                    <a:pt x="40" y="215"/>
                  </a:lnTo>
                  <a:lnTo>
                    <a:pt x="41" y="210"/>
                  </a:lnTo>
                  <a:lnTo>
                    <a:pt x="41" y="210"/>
                  </a:lnTo>
                  <a:lnTo>
                    <a:pt x="41" y="200"/>
                  </a:lnTo>
                  <a:lnTo>
                    <a:pt x="41" y="62"/>
                  </a:lnTo>
                  <a:lnTo>
                    <a:pt x="73" y="62"/>
                  </a:lnTo>
                  <a:lnTo>
                    <a:pt x="73" y="202"/>
                  </a:lnTo>
                  <a:close/>
                  <a:moveTo>
                    <a:pt x="41" y="0"/>
                  </a:moveTo>
                  <a:lnTo>
                    <a:pt x="73" y="0"/>
                  </a:lnTo>
                  <a:lnTo>
                    <a:pt x="73" y="34"/>
                  </a:lnTo>
                  <a:lnTo>
                    <a:pt x="41" y="34"/>
                  </a:lnTo>
                  <a:lnTo>
                    <a:pt x="4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3" name="Freeform 27"/>
            <p:cNvSpPr>
              <a:spLocks/>
            </p:cNvSpPr>
            <p:nvPr userDrawn="1"/>
          </p:nvSpPr>
          <p:spPr bwMode="auto">
            <a:xfrm>
              <a:off x="4241800"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100 w 132"/>
                <a:gd name="T17" fmla="*/ 0 h 184"/>
                <a:gd name="T18" fmla="*/ 132 w 132"/>
                <a:gd name="T19" fmla="*/ 0 h 184"/>
                <a:gd name="T20" fmla="*/ 52 w 132"/>
                <a:gd name="T21" fmla="*/ 184 h 184"/>
                <a:gd name="T22" fmla="*/ 23 w 132"/>
                <a:gd name="T23" fmla="*/ 184 h 184"/>
                <a:gd name="T24" fmla="*/ 51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100" y="0"/>
                  </a:lnTo>
                  <a:lnTo>
                    <a:pt x="132" y="0"/>
                  </a:lnTo>
                  <a:lnTo>
                    <a:pt x="52" y="184"/>
                  </a:lnTo>
                  <a:lnTo>
                    <a:pt x="23" y="184"/>
                  </a:lnTo>
                  <a:lnTo>
                    <a:pt x="51"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4" name="Freeform 28"/>
            <p:cNvSpPr>
              <a:spLocks/>
            </p:cNvSpPr>
            <p:nvPr userDrawn="1"/>
          </p:nvSpPr>
          <p:spPr bwMode="auto">
            <a:xfrm>
              <a:off x="4314825" y="802082"/>
              <a:ext cx="69850" cy="96838"/>
            </a:xfrm>
            <a:custGeom>
              <a:avLst/>
              <a:gdLst>
                <a:gd name="T0" fmla="*/ 0 w 132"/>
                <a:gd name="T1" fmla="*/ 0 h 184"/>
                <a:gd name="T2" fmla="*/ 33 w 132"/>
                <a:gd name="T3" fmla="*/ 0 h 184"/>
                <a:gd name="T4" fmla="*/ 50 w 132"/>
                <a:gd name="T5" fmla="*/ 45 h 184"/>
                <a:gd name="T6" fmla="*/ 50 w 132"/>
                <a:gd name="T7" fmla="*/ 45 h 184"/>
                <a:gd name="T8" fmla="*/ 65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0" y="45"/>
                  </a:lnTo>
                  <a:lnTo>
                    <a:pt x="50" y="45"/>
                  </a:lnTo>
                  <a:lnTo>
                    <a:pt x="65"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5" name="Freeform 29"/>
            <p:cNvSpPr>
              <a:spLocks/>
            </p:cNvSpPr>
            <p:nvPr userDrawn="1"/>
          </p:nvSpPr>
          <p:spPr bwMode="auto">
            <a:xfrm>
              <a:off x="4392612" y="800495"/>
              <a:ext cx="47625" cy="68263"/>
            </a:xfrm>
            <a:custGeom>
              <a:avLst/>
              <a:gdLst>
                <a:gd name="T0" fmla="*/ 60 w 90"/>
                <a:gd name="T1" fmla="*/ 91 h 131"/>
                <a:gd name="T2" fmla="*/ 57 w 90"/>
                <a:gd name="T3" fmla="*/ 85 h 131"/>
                <a:gd name="T4" fmla="*/ 51 w 90"/>
                <a:gd name="T5" fmla="*/ 80 h 131"/>
                <a:gd name="T6" fmla="*/ 44 w 90"/>
                <a:gd name="T7" fmla="*/ 77 h 131"/>
                <a:gd name="T8" fmla="*/ 34 w 90"/>
                <a:gd name="T9" fmla="*/ 74 h 131"/>
                <a:gd name="T10" fmla="*/ 20 w 90"/>
                <a:gd name="T11" fmla="*/ 70 h 131"/>
                <a:gd name="T12" fmla="*/ 14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8 w 90"/>
                <a:gd name="T25" fmla="*/ 15 h 131"/>
                <a:gd name="T26" fmla="*/ 13 w 90"/>
                <a:gd name="T27" fmla="*/ 9 h 131"/>
                <a:gd name="T28" fmla="*/ 28 w 90"/>
                <a:gd name="T29" fmla="*/ 2 h 131"/>
                <a:gd name="T30" fmla="*/ 37 w 90"/>
                <a:gd name="T31" fmla="*/ 0 h 131"/>
                <a:gd name="T32" fmla="*/ 45 w 90"/>
                <a:gd name="T33" fmla="*/ 0 h 131"/>
                <a:gd name="T34" fmla="*/ 68 w 90"/>
                <a:gd name="T35" fmla="*/ 2 h 131"/>
                <a:gd name="T36" fmla="*/ 85 w 90"/>
                <a:gd name="T37" fmla="*/ 6 h 131"/>
                <a:gd name="T38" fmla="*/ 85 w 90"/>
                <a:gd name="T39" fmla="*/ 31 h 131"/>
                <a:gd name="T40" fmla="*/ 77 w 90"/>
                <a:gd name="T41" fmla="*/ 28 h 131"/>
                <a:gd name="T42" fmla="*/ 68 w 90"/>
                <a:gd name="T43" fmla="*/ 27 h 131"/>
                <a:gd name="T44" fmla="*/ 57 w 90"/>
                <a:gd name="T45" fmla="*/ 25 h 131"/>
                <a:gd name="T46" fmla="*/ 48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5 w 90"/>
                <a:gd name="T63" fmla="*/ 51 h 131"/>
                <a:gd name="T64" fmla="*/ 54 w 90"/>
                <a:gd name="T65" fmla="*/ 54 h 131"/>
                <a:gd name="T66" fmla="*/ 68 w 90"/>
                <a:gd name="T67" fmla="*/ 57 h 131"/>
                <a:gd name="T68" fmla="*/ 78 w 90"/>
                <a:gd name="T69" fmla="*/ 62 h 131"/>
                <a:gd name="T70" fmla="*/ 84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6 w 90"/>
                <a:gd name="T91" fmla="*/ 128 h 131"/>
                <a:gd name="T92" fmla="*/ 0 w 90"/>
                <a:gd name="T93" fmla="*/ 123 h 131"/>
                <a:gd name="T94" fmla="*/ 0 w 90"/>
                <a:gd name="T95" fmla="*/ 100 h 131"/>
                <a:gd name="T96" fmla="*/ 17 w 90"/>
                <a:gd name="T97" fmla="*/ 104 h 131"/>
                <a:gd name="T98" fmla="*/ 34 w 90"/>
                <a:gd name="T99" fmla="*/ 105 h 131"/>
                <a:gd name="T100" fmla="*/ 44 w 90"/>
                <a:gd name="T101" fmla="*/ 104 h 131"/>
                <a:gd name="T102" fmla="*/ 53 w 90"/>
                <a:gd name="T103" fmla="*/ 103 h 131"/>
                <a:gd name="T104" fmla="*/ 59 w 90"/>
                <a:gd name="T105" fmla="*/ 98 h 131"/>
                <a:gd name="T106" fmla="*/ 60 w 90"/>
                <a:gd name="T107" fmla="*/ 95 h 131"/>
                <a:gd name="T108" fmla="*/ 60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0" y="91"/>
                  </a:moveTo>
                  <a:lnTo>
                    <a:pt x="60" y="91"/>
                  </a:lnTo>
                  <a:lnTo>
                    <a:pt x="60" y="88"/>
                  </a:lnTo>
                  <a:lnTo>
                    <a:pt x="57" y="85"/>
                  </a:lnTo>
                  <a:lnTo>
                    <a:pt x="57" y="85"/>
                  </a:lnTo>
                  <a:lnTo>
                    <a:pt x="51" y="80"/>
                  </a:lnTo>
                  <a:lnTo>
                    <a:pt x="51" y="80"/>
                  </a:lnTo>
                  <a:lnTo>
                    <a:pt x="44" y="77"/>
                  </a:lnTo>
                  <a:lnTo>
                    <a:pt x="44" y="77"/>
                  </a:lnTo>
                  <a:lnTo>
                    <a:pt x="34" y="74"/>
                  </a:lnTo>
                  <a:lnTo>
                    <a:pt x="34" y="74"/>
                  </a:lnTo>
                  <a:lnTo>
                    <a:pt x="20" y="70"/>
                  </a:lnTo>
                  <a:lnTo>
                    <a:pt x="20" y="70"/>
                  </a:lnTo>
                  <a:lnTo>
                    <a:pt x="14" y="67"/>
                  </a:lnTo>
                  <a:lnTo>
                    <a:pt x="10" y="64"/>
                  </a:lnTo>
                  <a:lnTo>
                    <a:pt x="10" y="64"/>
                  </a:lnTo>
                  <a:lnTo>
                    <a:pt x="6" y="60"/>
                  </a:lnTo>
                  <a:lnTo>
                    <a:pt x="3" y="55"/>
                  </a:lnTo>
                  <a:lnTo>
                    <a:pt x="3" y="55"/>
                  </a:lnTo>
                  <a:lnTo>
                    <a:pt x="1" y="48"/>
                  </a:lnTo>
                  <a:lnTo>
                    <a:pt x="0" y="40"/>
                  </a:lnTo>
                  <a:lnTo>
                    <a:pt x="0" y="40"/>
                  </a:lnTo>
                  <a:lnTo>
                    <a:pt x="1" y="30"/>
                  </a:lnTo>
                  <a:lnTo>
                    <a:pt x="4" y="22"/>
                  </a:lnTo>
                  <a:lnTo>
                    <a:pt x="4" y="22"/>
                  </a:lnTo>
                  <a:lnTo>
                    <a:pt x="8" y="15"/>
                  </a:lnTo>
                  <a:lnTo>
                    <a:pt x="13" y="9"/>
                  </a:lnTo>
                  <a:lnTo>
                    <a:pt x="13" y="9"/>
                  </a:lnTo>
                  <a:lnTo>
                    <a:pt x="20" y="5"/>
                  </a:lnTo>
                  <a:lnTo>
                    <a:pt x="28" y="2"/>
                  </a:lnTo>
                  <a:lnTo>
                    <a:pt x="28" y="2"/>
                  </a:lnTo>
                  <a:lnTo>
                    <a:pt x="37" y="0"/>
                  </a:lnTo>
                  <a:lnTo>
                    <a:pt x="45" y="0"/>
                  </a:lnTo>
                  <a:lnTo>
                    <a:pt x="45" y="0"/>
                  </a:lnTo>
                  <a:lnTo>
                    <a:pt x="57" y="0"/>
                  </a:lnTo>
                  <a:lnTo>
                    <a:pt x="68" y="2"/>
                  </a:lnTo>
                  <a:lnTo>
                    <a:pt x="68" y="2"/>
                  </a:lnTo>
                  <a:lnTo>
                    <a:pt x="85" y="6"/>
                  </a:lnTo>
                  <a:lnTo>
                    <a:pt x="85" y="31"/>
                  </a:lnTo>
                  <a:lnTo>
                    <a:pt x="85" y="31"/>
                  </a:lnTo>
                  <a:lnTo>
                    <a:pt x="77" y="28"/>
                  </a:lnTo>
                  <a:lnTo>
                    <a:pt x="77" y="28"/>
                  </a:lnTo>
                  <a:lnTo>
                    <a:pt x="68" y="27"/>
                  </a:lnTo>
                  <a:lnTo>
                    <a:pt x="68" y="27"/>
                  </a:lnTo>
                  <a:lnTo>
                    <a:pt x="57" y="25"/>
                  </a:lnTo>
                  <a:lnTo>
                    <a:pt x="57" y="25"/>
                  </a:lnTo>
                  <a:lnTo>
                    <a:pt x="48" y="24"/>
                  </a:lnTo>
                  <a:lnTo>
                    <a:pt x="48"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5" y="51"/>
                  </a:lnTo>
                  <a:lnTo>
                    <a:pt x="45" y="51"/>
                  </a:lnTo>
                  <a:lnTo>
                    <a:pt x="54" y="54"/>
                  </a:lnTo>
                  <a:lnTo>
                    <a:pt x="54" y="54"/>
                  </a:lnTo>
                  <a:lnTo>
                    <a:pt x="68" y="57"/>
                  </a:lnTo>
                  <a:lnTo>
                    <a:pt x="68" y="57"/>
                  </a:lnTo>
                  <a:lnTo>
                    <a:pt x="74" y="60"/>
                  </a:lnTo>
                  <a:lnTo>
                    <a:pt x="78" y="62"/>
                  </a:lnTo>
                  <a:lnTo>
                    <a:pt x="78" y="62"/>
                  </a:lnTo>
                  <a:lnTo>
                    <a:pt x="84"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8" y="129"/>
                  </a:lnTo>
                  <a:lnTo>
                    <a:pt x="37" y="131"/>
                  </a:lnTo>
                  <a:lnTo>
                    <a:pt x="37" y="131"/>
                  </a:lnTo>
                  <a:lnTo>
                    <a:pt x="25" y="129"/>
                  </a:lnTo>
                  <a:lnTo>
                    <a:pt x="16" y="128"/>
                  </a:lnTo>
                  <a:lnTo>
                    <a:pt x="16" y="128"/>
                  </a:lnTo>
                  <a:lnTo>
                    <a:pt x="7" y="126"/>
                  </a:lnTo>
                  <a:lnTo>
                    <a:pt x="0" y="123"/>
                  </a:lnTo>
                  <a:lnTo>
                    <a:pt x="0" y="100"/>
                  </a:lnTo>
                  <a:lnTo>
                    <a:pt x="0" y="100"/>
                  </a:lnTo>
                  <a:lnTo>
                    <a:pt x="8" y="103"/>
                  </a:lnTo>
                  <a:lnTo>
                    <a:pt x="17" y="104"/>
                  </a:lnTo>
                  <a:lnTo>
                    <a:pt x="17" y="104"/>
                  </a:lnTo>
                  <a:lnTo>
                    <a:pt x="34" y="105"/>
                  </a:lnTo>
                  <a:lnTo>
                    <a:pt x="34" y="105"/>
                  </a:lnTo>
                  <a:lnTo>
                    <a:pt x="44" y="104"/>
                  </a:lnTo>
                  <a:lnTo>
                    <a:pt x="44" y="104"/>
                  </a:lnTo>
                  <a:lnTo>
                    <a:pt x="53" y="103"/>
                  </a:lnTo>
                  <a:lnTo>
                    <a:pt x="53" y="103"/>
                  </a:lnTo>
                  <a:lnTo>
                    <a:pt x="59" y="98"/>
                  </a:lnTo>
                  <a:lnTo>
                    <a:pt x="59" y="98"/>
                  </a:lnTo>
                  <a:lnTo>
                    <a:pt x="60" y="95"/>
                  </a:lnTo>
                  <a:lnTo>
                    <a:pt x="60" y="91"/>
                  </a:lnTo>
                  <a:lnTo>
                    <a:pt x="60"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6" name="Freeform 30"/>
            <p:cNvSpPr>
              <a:spLocks noEditPoints="1"/>
            </p:cNvSpPr>
            <p:nvPr userDrawn="1"/>
          </p:nvSpPr>
          <p:spPr bwMode="auto">
            <a:xfrm>
              <a:off x="4456112" y="800495"/>
              <a:ext cx="61913" cy="98425"/>
            </a:xfrm>
            <a:custGeom>
              <a:avLst/>
              <a:gdLst>
                <a:gd name="T0" fmla="*/ 62 w 116"/>
                <a:gd name="T1" fmla="*/ 131 h 187"/>
                <a:gd name="T2" fmla="*/ 42 w 116"/>
                <a:gd name="T3" fmla="*/ 126 h 187"/>
                <a:gd name="T4" fmla="*/ 35 w 116"/>
                <a:gd name="T5" fmla="*/ 122 h 187"/>
                <a:gd name="T6" fmla="*/ 29 w 116"/>
                <a:gd name="T7" fmla="*/ 117 h 187"/>
                <a:gd name="T8" fmla="*/ 29 w 116"/>
                <a:gd name="T9" fmla="*/ 125 h 187"/>
                <a:gd name="T10" fmla="*/ 29 w 116"/>
                <a:gd name="T11" fmla="*/ 135 h 187"/>
                <a:gd name="T12" fmla="*/ 0 w 116"/>
                <a:gd name="T13" fmla="*/ 187 h 187"/>
                <a:gd name="T14" fmla="*/ 26 w 116"/>
                <a:gd name="T15" fmla="*/ 3 h 187"/>
                <a:gd name="T16" fmla="*/ 28 w 116"/>
                <a:gd name="T17" fmla="*/ 17 h 187"/>
                <a:gd name="T18" fmla="*/ 34 w 116"/>
                <a:gd name="T19" fmla="*/ 11 h 187"/>
                <a:gd name="T20" fmla="*/ 42 w 116"/>
                <a:gd name="T21" fmla="*/ 5 h 187"/>
                <a:gd name="T22" fmla="*/ 63 w 116"/>
                <a:gd name="T23" fmla="*/ 0 h 187"/>
                <a:gd name="T24" fmla="*/ 72 w 116"/>
                <a:gd name="T25" fmla="*/ 0 h 187"/>
                <a:gd name="T26" fmla="*/ 82 w 116"/>
                <a:gd name="T27" fmla="*/ 3 h 187"/>
                <a:gd name="T28" fmla="*/ 100 w 116"/>
                <a:gd name="T29" fmla="*/ 15 h 187"/>
                <a:gd name="T30" fmla="*/ 106 w 116"/>
                <a:gd name="T31" fmla="*/ 24 h 187"/>
                <a:gd name="T32" fmla="*/ 112 w 116"/>
                <a:gd name="T33" fmla="*/ 34 h 187"/>
                <a:gd name="T34" fmla="*/ 116 w 116"/>
                <a:gd name="T35" fmla="*/ 62 h 187"/>
                <a:gd name="T36" fmla="*/ 115 w 116"/>
                <a:gd name="T37" fmla="*/ 79 h 187"/>
                <a:gd name="T38" fmla="*/ 112 w 116"/>
                <a:gd name="T39" fmla="*/ 94 h 187"/>
                <a:gd name="T40" fmla="*/ 99 w 116"/>
                <a:gd name="T41" fmla="*/ 114 h 187"/>
                <a:gd name="T42" fmla="*/ 90 w 116"/>
                <a:gd name="T43" fmla="*/ 122 h 187"/>
                <a:gd name="T44" fmla="*/ 81 w 116"/>
                <a:gd name="T45" fmla="*/ 126 h 187"/>
                <a:gd name="T46" fmla="*/ 62 w 116"/>
                <a:gd name="T47" fmla="*/ 131 h 187"/>
                <a:gd name="T48" fmla="*/ 57 w 116"/>
                <a:gd name="T49" fmla="*/ 24 h 187"/>
                <a:gd name="T50" fmla="*/ 50 w 116"/>
                <a:gd name="T51" fmla="*/ 25 h 187"/>
                <a:gd name="T52" fmla="*/ 42 w 116"/>
                <a:gd name="T53" fmla="*/ 28 h 187"/>
                <a:gd name="T54" fmla="*/ 29 w 116"/>
                <a:gd name="T55" fmla="*/ 39 h 187"/>
                <a:gd name="T56" fmla="*/ 29 w 116"/>
                <a:gd name="T57" fmla="*/ 94 h 187"/>
                <a:gd name="T58" fmla="*/ 34 w 116"/>
                <a:gd name="T59" fmla="*/ 98 h 187"/>
                <a:gd name="T60" fmla="*/ 39 w 116"/>
                <a:gd name="T61" fmla="*/ 103 h 187"/>
                <a:gd name="T62" fmla="*/ 47 w 116"/>
                <a:gd name="T63" fmla="*/ 105 h 187"/>
                <a:gd name="T64" fmla="*/ 56 w 116"/>
                <a:gd name="T65" fmla="*/ 105 h 187"/>
                <a:gd name="T66" fmla="*/ 69 w 116"/>
                <a:gd name="T67" fmla="*/ 103 h 187"/>
                <a:gd name="T68" fmla="*/ 74 w 116"/>
                <a:gd name="T69" fmla="*/ 100 h 187"/>
                <a:gd name="T70" fmla="*/ 78 w 116"/>
                <a:gd name="T71" fmla="*/ 95 h 187"/>
                <a:gd name="T72" fmla="*/ 82 w 116"/>
                <a:gd name="T73" fmla="*/ 82 h 187"/>
                <a:gd name="T74" fmla="*/ 84 w 116"/>
                <a:gd name="T75" fmla="*/ 73 h 187"/>
                <a:gd name="T76" fmla="*/ 85 w 116"/>
                <a:gd name="T77" fmla="*/ 64 h 187"/>
                <a:gd name="T78" fmla="*/ 82 w 116"/>
                <a:gd name="T79" fmla="*/ 46 h 187"/>
                <a:gd name="T80" fmla="*/ 81 w 116"/>
                <a:gd name="T81" fmla="*/ 40 h 187"/>
                <a:gd name="T82" fmla="*/ 78 w 116"/>
                <a:gd name="T83" fmla="*/ 34 h 187"/>
                <a:gd name="T84" fmla="*/ 69 w 116"/>
                <a:gd name="T85" fmla="*/ 27 h 187"/>
                <a:gd name="T86" fmla="*/ 63 w 116"/>
                <a:gd name="T87" fmla="*/ 24 h 187"/>
                <a:gd name="T88" fmla="*/ 57 w 116"/>
                <a:gd name="T89"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87">
                  <a:moveTo>
                    <a:pt x="62" y="131"/>
                  </a:moveTo>
                  <a:lnTo>
                    <a:pt x="62" y="131"/>
                  </a:lnTo>
                  <a:lnTo>
                    <a:pt x="51" y="129"/>
                  </a:lnTo>
                  <a:lnTo>
                    <a:pt x="42" y="126"/>
                  </a:lnTo>
                  <a:lnTo>
                    <a:pt x="42" y="126"/>
                  </a:lnTo>
                  <a:lnTo>
                    <a:pt x="35" y="122"/>
                  </a:lnTo>
                  <a:lnTo>
                    <a:pt x="29" y="117"/>
                  </a:lnTo>
                  <a:lnTo>
                    <a:pt x="29" y="117"/>
                  </a:lnTo>
                  <a:lnTo>
                    <a:pt x="29" y="117"/>
                  </a:lnTo>
                  <a:lnTo>
                    <a:pt x="29" y="125"/>
                  </a:lnTo>
                  <a:lnTo>
                    <a:pt x="29" y="125"/>
                  </a:lnTo>
                  <a:lnTo>
                    <a:pt x="29" y="135"/>
                  </a:lnTo>
                  <a:lnTo>
                    <a:pt x="29" y="187"/>
                  </a:lnTo>
                  <a:lnTo>
                    <a:pt x="0" y="187"/>
                  </a:lnTo>
                  <a:lnTo>
                    <a:pt x="0" y="3"/>
                  </a:lnTo>
                  <a:lnTo>
                    <a:pt x="26" y="3"/>
                  </a:lnTo>
                  <a:lnTo>
                    <a:pt x="28" y="17"/>
                  </a:lnTo>
                  <a:lnTo>
                    <a:pt x="28" y="17"/>
                  </a:lnTo>
                  <a:lnTo>
                    <a:pt x="28" y="17"/>
                  </a:lnTo>
                  <a:lnTo>
                    <a:pt x="34" y="11"/>
                  </a:lnTo>
                  <a:lnTo>
                    <a:pt x="42" y="5"/>
                  </a:lnTo>
                  <a:lnTo>
                    <a:pt x="42" y="5"/>
                  </a:lnTo>
                  <a:lnTo>
                    <a:pt x="51" y="0"/>
                  </a:lnTo>
                  <a:lnTo>
                    <a:pt x="63" y="0"/>
                  </a:lnTo>
                  <a:lnTo>
                    <a:pt x="63" y="0"/>
                  </a:lnTo>
                  <a:lnTo>
                    <a:pt x="72" y="0"/>
                  </a:lnTo>
                  <a:lnTo>
                    <a:pt x="82" y="3"/>
                  </a:lnTo>
                  <a:lnTo>
                    <a:pt x="82" y="3"/>
                  </a:lnTo>
                  <a:lnTo>
                    <a:pt x="91" y="8"/>
                  </a:lnTo>
                  <a:lnTo>
                    <a:pt x="100" y="15"/>
                  </a:lnTo>
                  <a:lnTo>
                    <a:pt x="100" y="15"/>
                  </a:lnTo>
                  <a:lnTo>
                    <a:pt x="106" y="24"/>
                  </a:lnTo>
                  <a:lnTo>
                    <a:pt x="112" y="34"/>
                  </a:lnTo>
                  <a:lnTo>
                    <a:pt x="112" y="34"/>
                  </a:lnTo>
                  <a:lnTo>
                    <a:pt x="115" y="48"/>
                  </a:lnTo>
                  <a:lnTo>
                    <a:pt x="116" y="62"/>
                  </a:lnTo>
                  <a:lnTo>
                    <a:pt x="116" y="62"/>
                  </a:lnTo>
                  <a:lnTo>
                    <a:pt x="115" y="79"/>
                  </a:lnTo>
                  <a:lnTo>
                    <a:pt x="112" y="94"/>
                  </a:lnTo>
                  <a:lnTo>
                    <a:pt x="112" y="94"/>
                  </a:lnTo>
                  <a:lnTo>
                    <a:pt x="106" y="104"/>
                  </a:lnTo>
                  <a:lnTo>
                    <a:pt x="99" y="114"/>
                  </a:lnTo>
                  <a:lnTo>
                    <a:pt x="99" y="114"/>
                  </a:lnTo>
                  <a:lnTo>
                    <a:pt x="90" y="122"/>
                  </a:lnTo>
                  <a:lnTo>
                    <a:pt x="81" y="126"/>
                  </a:lnTo>
                  <a:lnTo>
                    <a:pt x="81" y="126"/>
                  </a:lnTo>
                  <a:lnTo>
                    <a:pt x="71" y="129"/>
                  </a:lnTo>
                  <a:lnTo>
                    <a:pt x="62" y="131"/>
                  </a:lnTo>
                  <a:lnTo>
                    <a:pt x="62" y="131"/>
                  </a:lnTo>
                  <a:close/>
                  <a:moveTo>
                    <a:pt x="57" y="24"/>
                  </a:moveTo>
                  <a:lnTo>
                    <a:pt x="57" y="24"/>
                  </a:lnTo>
                  <a:lnTo>
                    <a:pt x="50" y="25"/>
                  </a:lnTo>
                  <a:lnTo>
                    <a:pt x="42" y="28"/>
                  </a:lnTo>
                  <a:lnTo>
                    <a:pt x="42" y="28"/>
                  </a:lnTo>
                  <a:lnTo>
                    <a:pt x="35" y="33"/>
                  </a:lnTo>
                  <a:lnTo>
                    <a:pt x="29" y="39"/>
                  </a:lnTo>
                  <a:lnTo>
                    <a:pt x="29" y="94"/>
                  </a:lnTo>
                  <a:lnTo>
                    <a:pt x="29" y="94"/>
                  </a:lnTo>
                  <a:lnTo>
                    <a:pt x="34" y="98"/>
                  </a:lnTo>
                  <a:lnTo>
                    <a:pt x="34" y="98"/>
                  </a:lnTo>
                  <a:lnTo>
                    <a:pt x="39" y="103"/>
                  </a:lnTo>
                  <a:lnTo>
                    <a:pt x="39" y="103"/>
                  </a:lnTo>
                  <a:lnTo>
                    <a:pt x="47" y="105"/>
                  </a:lnTo>
                  <a:lnTo>
                    <a:pt x="47" y="105"/>
                  </a:lnTo>
                  <a:lnTo>
                    <a:pt x="56" y="105"/>
                  </a:lnTo>
                  <a:lnTo>
                    <a:pt x="56" y="105"/>
                  </a:lnTo>
                  <a:lnTo>
                    <a:pt x="63" y="105"/>
                  </a:lnTo>
                  <a:lnTo>
                    <a:pt x="69" y="103"/>
                  </a:lnTo>
                  <a:lnTo>
                    <a:pt x="69" y="103"/>
                  </a:lnTo>
                  <a:lnTo>
                    <a:pt x="74" y="100"/>
                  </a:lnTo>
                  <a:lnTo>
                    <a:pt x="78" y="95"/>
                  </a:lnTo>
                  <a:lnTo>
                    <a:pt x="78" y="95"/>
                  </a:lnTo>
                  <a:lnTo>
                    <a:pt x="81" y="88"/>
                  </a:lnTo>
                  <a:lnTo>
                    <a:pt x="82" y="82"/>
                  </a:lnTo>
                  <a:lnTo>
                    <a:pt x="82" y="82"/>
                  </a:lnTo>
                  <a:lnTo>
                    <a:pt x="84" y="73"/>
                  </a:lnTo>
                  <a:lnTo>
                    <a:pt x="85" y="64"/>
                  </a:lnTo>
                  <a:lnTo>
                    <a:pt x="85" y="64"/>
                  </a:lnTo>
                  <a:lnTo>
                    <a:pt x="84" y="55"/>
                  </a:lnTo>
                  <a:lnTo>
                    <a:pt x="82" y="46"/>
                  </a:lnTo>
                  <a:lnTo>
                    <a:pt x="82" y="46"/>
                  </a:lnTo>
                  <a:lnTo>
                    <a:pt x="81" y="40"/>
                  </a:lnTo>
                  <a:lnTo>
                    <a:pt x="78" y="34"/>
                  </a:lnTo>
                  <a:lnTo>
                    <a:pt x="78" y="34"/>
                  </a:lnTo>
                  <a:lnTo>
                    <a:pt x="74" y="30"/>
                  </a:lnTo>
                  <a:lnTo>
                    <a:pt x="69" y="27"/>
                  </a:lnTo>
                  <a:lnTo>
                    <a:pt x="69" y="27"/>
                  </a:lnTo>
                  <a:lnTo>
                    <a:pt x="63"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7" name="Freeform 31"/>
            <p:cNvSpPr>
              <a:spLocks noEditPoints="1"/>
            </p:cNvSpPr>
            <p:nvPr userDrawn="1"/>
          </p:nvSpPr>
          <p:spPr bwMode="auto">
            <a:xfrm>
              <a:off x="4530725" y="800495"/>
              <a:ext cx="60325" cy="68263"/>
            </a:xfrm>
            <a:custGeom>
              <a:avLst/>
              <a:gdLst>
                <a:gd name="T0" fmla="*/ 70 w 113"/>
                <a:gd name="T1" fmla="*/ 105 h 131"/>
                <a:gd name="T2" fmla="*/ 88 w 113"/>
                <a:gd name="T3" fmla="*/ 104 h 131"/>
                <a:gd name="T4" fmla="*/ 108 w 113"/>
                <a:gd name="T5" fmla="*/ 123 h 131"/>
                <a:gd name="T6" fmla="*/ 101 w 113"/>
                <a:gd name="T7" fmla="*/ 126 h 131"/>
                <a:gd name="T8" fmla="*/ 89 w 113"/>
                <a:gd name="T9" fmla="*/ 128 h 131"/>
                <a:gd name="T10" fmla="*/ 64 w 113"/>
                <a:gd name="T11" fmla="*/ 131 h 131"/>
                <a:gd name="T12" fmla="*/ 52 w 113"/>
                <a:gd name="T13" fmla="*/ 129 h 131"/>
                <a:gd name="T14" fmla="*/ 39 w 113"/>
                <a:gd name="T15" fmla="*/ 126 h 131"/>
                <a:gd name="T16" fmla="*/ 19 w 113"/>
                <a:gd name="T17" fmla="*/ 116 h 131"/>
                <a:gd name="T18" fmla="*/ 11 w 113"/>
                <a:gd name="T19" fmla="*/ 107 h 131"/>
                <a:gd name="T20" fmla="*/ 5 w 113"/>
                <a:gd name="T21" fmla="*/ 97 h 131"/>
                <a:gd name="T22" fmla="*/ 0 w 113"/>
                <a:gd name="T23" fmla="*/ 67 h 131"/>
                <a:gd name="T24" fmla="*/ 0 w 113"/>
                <a:gd name="T25" fmla="*/ 51 h 131"/>
                <a:gd name="T26" fmla="*/ 5 w 113"/>
                <a:gd name="T27" fmla="*/ 37 h 131"/>
                <a:gd name="T28" fmla="*/ 18 w 113"/>
                <a:gd name="T29" fmla="*/ 17 h 131"/>
                <a:gd name="T30" fmla="*/ 27 w 113"/>
                <a:gd name="T31" fmla="*/ 9 h 131"/>
                <a:gd name="T32" fmla="*/ 36 w 113"/>
                <a:gd name="T33" fmla="*/ 3 h 131"/>
                <a:gd name="T34" fmla="*/ 58 w 113"/>
                <a:gd name="T35" fmla="*/ 0 h 131"/>
                <a:gd name="T36" fmla="*/ 70 w 113"/>
                <a:gd name="T37" fmla="*/ 0 h 131"/>
                <a:gd name="T38" fmla="*/ 80 w 113"/>
                <a:gd name="T39" fmla="*/ 3 h 131"/>
                <a:gd name="T40" fmla="*/ 96 w 113"/>
                <a:gd name="T41" fmla="*/ 15 h 131"/>
                <a:gd name="T42" fmla="*/ 104 w 113"/>
                <a:gd name="T43" fmla="*/ 24 h 131"/>
                <a:gd name="T44" fmla="*/ 108 w 113"/>
                <a:gd name="T45" fmla="*/ 34 h 131"/>
                <a:gd name="T46" fmla="*/ 113 w 113"/>
                <a:gd name="T47" fmla="*/ 62 h 131"/>
                <a:gd name="T48" fmla="*/ 111 w 113"/>
                <a:gd name="T49" fmla="*/ 74 h 131"/>
                <a:gd name="T50" fmla="*/ 30 w 113"/>
                <a:gd name="T51" fmla="*/ 74 h 131"/>
                <a:gd name="T52" fmla="*/ 34 w 113"/>
                <a:gd name="T53" fmla="*/ 89 h 131"/>
                <a:gd name="T54" fmla="*/ 39 w 113"/>
                <a:gd name="T55" fmla="*/ 94 h 131"/>
                <a:gd name="T56" fmla="*/ 43 w 113"/>
                <a:gd name="T57" fmla="*/ 98 h 131"/>
                <a:gd name="T58" fmla="*/ 55 w 113"/>
                <a:gd name="T59" fmla="*/ 104 h 131"/>
                <a:gd name="T60" fmla="*/ 62 w 113"/>
                <a:gd name="T61" fmla="*/ 105 h 131"/>
                <a:gd name="T62" fmla="*/ 70 w 113"/>
                <a:gd name="T63" fmla="*/ 105 h 131"/>
                <a:gd name="T64" fmla="*/ 58 w 113"/>
                <a:gd name="T65" fmla="*/ 24 h 131"/>
                <a:gd name="T66" fmla="*/ 48 w 113"/>
                <a:gd name="T67" fmla="*/ 25 h 131"/>
                <a:gd name="T68" fmla="*/ 43 w 113"/>
                <a:gd name="T69" fmla="*/ 28 h 131"/>
                <a:gd name="T70" fmla="*/ 40 w 113"/>
                <a:gd name="T71" fmla="*/ 31 h 131"/>
                <a:gd name="T72" fmla="*/ 34 w 113"/>
                <a:gd name="T73" fmla="*/ 40 h 131"/>
                <a:gd name="T74" fmla="*/ 31 w 113"/>
                <a:gd name="T75" fmla="*/ 51 h 131"/>
                <a:gd name="T76" fmla="*/ 80 w 113"/>
                <a:gd name="T77" fmla="*/ 51 h 131"/>
                <a:gd name="T78" fmla="*/ 79 w 113"/>
                <a:gd name="T79" fmla="*/ 40 h 131"/>
                <a:gd name="T80" fmla="*/ 74 w 113"/>
                <a:gd name="T81" fmla="*/ 31 h 131"/>
                <a:gd name="T82" fmla="*/ 71 w 113"/>
                <a:gd name="T83" fmla="*/ 28 h 131"/>
                <a:gd name="T84" fmla="*/ 68 w 113"/>
                <a:gd name="T85" fmla="*/ 25 h 131"/>
                <a:gd name="T86" fmla="*/ 58 w 113"/>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31">
                  <a:moveTo>
                    <a:pt x="70" y="105"/>
                  </a:moveTo>
                  <a:lnTo>
                    <a:pt x="70" y="105"/>
                  </a:lnTo>
                  <a:lnTo>
                    <a:pt x="88" y="104"/>
                  </a:lnTo>
                  <a:lnTo>
                    <a:pt x="88" y="104"/>
                  </a:lnTo>
                  <a:lnTo>
                    <a:pt x="108" y="98"/>
                  </a:lnTo>
                  <a:lnTo>
                    <a:pt x="108" y="123"/>
                  </a:lnTo>
                  <a:lnTo>
                    <a:pt x="108" y="123"/>
                  </a:lnTo>
                  <a:lnTo>
                    <a:pt x="101" y="126"/>
                  </a:lnTo>
                  <a:lnTo>
                    <a:pt x="89" y="128"/>
                  </a:lnTo>
                  <a:lnTo>
                    <a:pt x="89" y="128"/>
                  </a:lnTo>
                  <a:lnTo>
                    <a:pt x="77" y="129"/>
                  </a:lnTo>
                  <a:lnTo>
                    <a:pt x="64" y="131"/>
                  </a:lnTo>
                  <a:lnTo>
                    <a:pt x="64" y="131"/>
                  </a:lnTo>
                  <a:lnTo>
                    <a:pt x="52" y="129"/>
                  </a:lnTo>
                  <a:lnTo>
                    <a:pt x="39" y="126"/>
                  </a:lnTo>
                  <a:lnTo>
                    <a:pt x="39" y="126"/>
                  </a:lnTo>
                  <a:lnTo>
                    <a:pt x="28" y="122"/>
                  </a:lnTo>
                  <a:lnTo>
                    <a:pt x="19" y="116"/>
                  </a:lnTo>
                  <a:lnTo>
                    <a:pt x="19" y="116"/>
                  </a:lnTo>
                  <a:lnTo>
                    <a:pt x="11" y="107"/>
                  </a:lnTo>
                  <a:lnTo>
                    <a:pt x="5" y="97"/>
                  </a:lnTo>
                  <a:lnTo>
                    <a:pt x="5" y="97"/>
                  </a:lnTo>
                  <a:lnTo>
                    <a:pt x="0" y="83"/>
                  </a:lnTo>
                  <a:lnTo>
                    <a:pt x="0" y="67"/>
                  </a:lnTo>
                  <a:lnTo>
                    <a:pt x="0" y="67"/>
                  </a:lnTo>
                  <a:lnTo>
                    <a:pt x="0" y="51"/>
                  </a:lnTo>
                  <a:lnTo>
                    <a:pt x="5" y="37"/>
                  </a:lnTo>
                  <a:lnTo>
                    <a:pt x="5" y="37"/>
                  </a:lnTo>
                  <a:lnTo>
                    <a:pt x="11" y="25"/>
                  </a:lnTo>
                  <a:lnTo>
                    <a:pt x="18" y="17"/>
                  </a:lnTo>
                  <a:lnTo>
                    <a:pt x="18" y="17"/>
                  </a:lnTo>
                  <a:lnTo>
                    <a:pt x="27" y="9"/>
                  </a:lnTo>
                  <a:lnTo>
                    <a:pt x="36" y="3"/>
                  </a:lnTo>
                  <a:lnTo>
                    <a:pt x="36" y="3"/>
                  </a:lnTo>
                  <a:lnTo>
                    <a:pt x="48" y="0"/>
                  </a:lnTo>
                  <a:lnTo>
                    <a:pt x="58" y="0"/>
                  </a:lnTo>
                  <a:lnTo>
                    <a:pt x="58" y="0"/>
                  </a:lnTo>
                  <a:lnTo>
                    <a:pt x="70" y="0"/>
                  </a:lnTo>
                  <a:lnTo>
                    <a:pt x="80" y="3"/>
                  </a:lnTo>
                  <a:lnTo>
                    <a:pt x="80" y="3"/>
                  </a:lnTo>
                  <a:lnTo>
                    <a:pt x="89" y="8"/>
                  </a:lnTo>
                  <a:lnTo>
                    <a:pt x="96" y="15"/>
                  </a:lnTo>
                  <a:lnTo>
                    <a:pt x="96" y="15"/>
                  </a:lnTo>
                  <a:lnTo>
                    <a:pt x="104" y="24"/>
                  </a:lnTo>
                  <a:lnTo>
                    <a:pt x="108" y="34"/>
                  </a:lnTo>
                  <a:lnTo>
                    <a:pt x="108" y="34"/>
                  </a:lnTo>
                  <a:lnTo>
                    <a:pt x="111" y="48"/>
                  </a:lnTo>
                  <a:lnTo>
                    <a:pt x="113" y="62"/>
                  </a:lnTo>
                  <a:lnTo>
                    <a:pt x="113" y="62"/>
                  </a:lnTo>
                  <a:lnTo>
                    <a:pt x="111" y="74"/>
                  </a:lnTo>
                  <a:lnTo>
                    <a:pt x="30" y="74"/>
                  </a:lnTo>
                  <a:lnTo>
                    <a:pt x="30" y="74"/>
                  </a:lnTo>
                  <a:lnTo>
                    <a:pt x="31" y="82"/>
                  </a:lnTo>
                  <a:lnTo>
                    <a:pt x="34" y="89"/>
                  </a:lnTo>
                  <a:lnTo>
                    <a:pt x="34" y="89"/>
                  </a:lnTo>
                  <a:lnTo>
                    <a:pt x="39" y="94"/>
                  </a:lnTo>
                  <a:lnTo>
                    <a:pt x="43" y="98"/>
                  </a:lnTo>
                  <a:lnTo>
                    <a:pt x="43" y="98"/>
                  </a:lnTo>
                  <a:lnTo>
                    <a:pt x="49" y="101"/>
                  </a:lnTo>
                  <a:lnTo>
                    <a:pt x="55" y="104"/>
                  </a:lnTo>
                  <a:lnTo>
                    <a:pt x="55" y="104"/>
                  </a:lnTo>
                  <a:lnTo>
                    <a:pt x="62" y="105"/>
                  </a:lnTo>
                  <a:lnTo>
                    <a:pt x="70" y="105"/>
                  </a:lnTo>
                  <a:lnTo>
                    <a:pt x="70" y="105"/>
                  </a:lnTo>
                  <a:close/>
                  <a:moveTo>
                    <a:pt x="58" y="24"/>
                  </a:moveTo>
                  <a:lnTo>
                    <a:pt x="58" y="24"/>
                  </a:lnTo>
                  <a:lnTo>
                    <a:pt x="52" y="24"/>
                  </a:lnTo>
                  <a:lnTo>
                    <a:pt x="48" y="25"/>
                  </a:lnTo>
                  <a:lnTo>
                    <a:pt x="48" y="25"/>
                  </a:lnTo>
                  <a:lnTo>
                    <a:pt x="43" y="28"/>
                  </a:lnTo>
                  <a:lnTo>
                    <a:pt x="40" y="31"/>
                  </a:lnTo>
                  <a:lnTo>
                    <a:pt x="40" y="31"/>
                  </a:lnTo>
                  <a:lnTo>
                    <a:pt x="37" y="36"/>
                  </a:lnTo>
                  <a:lnTo>
                    <a:pt x="34" y="40"/>
                  </a:lnTo>
                  <a:lnTo>
                    <a:pt x="34" y="40"/>
                  </a:lnTo>
                  <a:lnTo>
                    <a:pt x="31" y="51"/>
                  </a:lnTo>
                  <a:lnTo>
                    <a:pt x="80" y="51"/>
                  </a:lnTo>
                  <a:lnTo>
                    <a:pt x="80" y="51"/>
                  </a:lnTo>
                  <a:lnTo>
                    <a:pt x="79" y="40"/>
                  </a:lnTo>
                  <a:lnTo>
                    <a:pt x="79" y="40"/>
                  </a:lnTo>
                  <a:lnTo>
                    <a:pt x="77" y="36"/>
                  </a:lnTo>
                  <a:lnTo>
                    <a:pt x="74" y="31"/>
                  </a:lnTo>
                  <a:lnTo>
                    <a:pt x="74" y="31"/>
                  </a:lnTo>
                  <a:lnTo>
                    <a:pt x="71" y="28"/>
                  </a:lnTo>
                  <a:lnTo>
                    <a:pt x="68" y="25"/>
                  </a:lnTo>
                  <a:lnTo>
                    <a:pt x="68" y="25"/>
                  </a:lnTo>
                  <a:lnTo>
                    <a:pt x="62" y="24"/>
                  </a:lnTo>
                  <a:lnTo>
                    <a:pt x="58" y="24"/>
                  </a:lnTo>
                  <a:lnTo>
                    <a:pt x="58"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8" name="Rectangle 32"/>
            <p:cNvSpPr>
              <a:spLocks noChangeArrowheads="1"/>
            </p:cNvSpPr>
            <p:nvPr userDrawn="1"/>
          </p:nvSpPr>
          <p:spPr bwMode="auto">
            <a:xfrm>
              <a:off x="4606925"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9" name="Freeform 33"/>
            <p:cNvSpPr>
              <a:spLocks noEditPoints="1"/>
            </p:cNvSpPr>
            <p:nvPr userDrawn="1"/>
          </p:nvSpPr>
          <p:spPr bwMode="auto">
            <a:xfrm>
              <a:off x="4643437" y="768745"/>
              <a:ext cx="15875" cy="98425"/>
            </a:xfrm>
            <a:custGeom>
              <a:avLst/>
              <a:gdLst>
                <a:gd name="T0" fmla="*/ 0 w 31"/>
                <a:gd name="T1" fmla="*/ 0 h 185"/>
                <a:gd name="T2" fmla="*/ 31 w 31"/>
                <a:gd name="T3" fmla="*/ 0 h 185"/>
                <a:gd name="T4" fmla="*/ 31 w 31"/>
                <a:gd name="T5" fmla="*/ 34 h 185"/>
                <a:gd name="T6" fmla="*/ 0 w 31"/>
                <a:gd name="T7" fmla="*/ 34 h 185"/>
                <a:gd name="T8" fmla="*/ 0 w 31"/>
                <a:gd name="T9" fmla="*/ 0 h 185"/>
                <a:gd name="T10" fmla="*/ 0 w 31"/>
                <a:gd name="T11" fmla="*/ 62 h 185"/>
                <a:gd name="T12" fmla="*/ 31 w 31"/>
                <a:gd name="T13" fmla="*/ 62 h 185"/>
                <a:gd name="T14" fmla="*/ 31 w 31"/>
                <a:gd name="T15" fmla="*/ 185 h 185"/>
                <a:gd name="T16" fmla="*/ 0 w 31"/>
                <a:gd name="T17" fmla="*/ 185 h 185"/>
                <a:gd name="T18" fmla="*/ 0 w 31"/>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5">
                  <a:moveTo>
                    <a:pt x="0" y="0"/>
                  </a:moveTo>
                  <a:lnTo>
                    <a:pt x="31" y="0"/>
                  </a:lnTo>
                  <a:lnTo>
                    <a:pt x="31" y="34"/>
                  </a:lnTo>
                  <a:lnTo>
                    <a:pt x="0" y="34"/>
                  </a:lnTo>
                  <a:lnTo>
                    <a:pt x="0" y="0"/>
                  </a:lnTo>
                  <a:close/>
                  <a:moveTo>
                    <a:pt x="0" y="62"/>
                  </a:moveTo>
                  <a:lnTo>
                    <a:pt x="31" y="62"/>
                  </a:lnTo>
                  <a:lnTo>
                    <a:pt x="31" y="185"/>
                  </a:lnTo>
                  <a:lnTo>
                    <a:pt x="0" y="185"/>
                  </a:lnTo>
                  <a:lnTo>
                    <a:pt x="0"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0" name="Freeform 34"/>
            <p:cNvSpPr>
              <a:spLocks noEditPoints="1"/>
            </p:cNvSpPr>
            <p:nvPr userDrawn="1"/>
          </p:nvSpPr>
          <p:spPr bwMode="auto">
            <a:xfrm>
              <a:off x="3384550" y="322657"/>
              <a:ext cx="52388" cy="377825"/>
            </a:xfrm>
            <a:custGeom>
              <a:avLst/>
              <a:gdLst>
                <a:gd name="T0" fmla="*/ 0 w 100"/>
                <a:gd name="T1" fmla="*/ 252 h 714"/>
                <a:gd name="T2" fmla="*/ 1 w 100"/>
                <a:gd name="T3" fmla="*/ 243 h 714"/>
                <a:gd name="T4" fmla="*/ 8 w 100"/>
                <a:gd name="T5" fmla="*/ 225 h 714"/>
                <a:gd name="T6" fmla="*/ 22 w 100"/>
                <a:gd name="T7" fmla="*/ 210 h 714"/>
                <a:gd name="T8" fmla="*/ 40 w 100"/>
                <a:gd name="T9" fmla="*/ 203 h 714"/>
                <a:gd name="T10" fmla="*/ 50 w 100"/>
                <a:gd name="T11" fmla="*/ 203 h 714"/>
                <a:gd name="T12" fmla="*/ 71 w 100"/>
                <a:gd name="T13" fmla="*/ 206 h 714"/>
                <a:gd name="T14" fmla="*/ 85 w 100"/>
                <a:gd name="T15" fmla="*/ 218 h 714"/>
                <a:gd name="T16" fmla="*/ 97 w 100"/>
                <a:gd name="T17" fmla="*/ 232 h 714"/>
                <a:gd name="T18" fmla="*/ 100 w 100"/>
                <a:gd name="T19" fmla="*/ 252 h 714"/>
                <a:gd name="T20" fmla="*/ 100 w 100"/>
                <a:gd name="T21" fmla="*/ 664 h 714"/>
                <a:gd name="T22" fmla="*/ 97 w 100"/>
                <a:gd name="T23" fmla="*/ 683 h 714"/>
                <a:gd name="T24" fmla="*/ 85 w 100"/>
                <a:gd name="T25" fmla="*/ 700 h 714"/>
                <a:gd name="T26" fmla="*/ 71 w 100"/>
                <a:gd name="T27" fmla="*/ 710 h 714"/>
                <a:gd name="T28" fmla="*/ 50 w 100"/>
                <a:gd name="T29" fmla="*/ 714 h 714"/>
                <a:gd name="T30" fmla="*/ 40 w 100"/>
                <a:gd name="T31" fmla="*/ 713 h 714"/>
                <a:gd name="T32" fmla="*/ 22 w 100"/>
                <a:gd name="T33" fmla="*/ 705 h 714"/>
                <a:gd name="T34" fmla="*/ 8 w 100"/>
                <a:gd name="T35" fmla="*/ 692 h 714"/>
                <a:gd name="T36" fmla="*/ 1 w 100"/>
                <a:gd name="T37" fmla="*/ 674 h 714"/>
                <a:gd name="T38" fmla="*/ 14 w 100"/>
                <a:gd name="T39" fmla="*/ 86 h 714"/>
                <a:gd name="T40" fmla="*/ 8 w 100"/>
                <a:gd name="T41" fmla="*/ 78 h 714"/>
                <a:gd name="T42" fmla="*/ 1 w 100"/>
                <a:gd name="T43" fmla="*/ 60 h 714"/>
                <a:gd name="T44" fmla="*/ 0 w 100"/>
                <a:gd name="T45" fmla="*/ 50 h 714"/>
                <a:gd name="T46" fmla="*/ 4 w 100"/>
                <a:gd name="T47" fmla="*/ 31 h 714"/>
                <a:gd name="T48" fmla="*/ 14 w 100"/>
                <a:gd name="T49" fmla="*/ 14 h 714"/>
                <a:gd name="T50" fmla="*/ 23 w 100"/>
                <a:gd name="T51" fmla="*/ 8 h 714"/>
                <a:gd name="T52" fmla="*/ 41 w 100"/>
                <a:gd name="T53" fmla="*/ 0 h 714"/>
                <a:gd name="T54" fmla="*/ 50 w 100"/>
                <a:gd name="T55" fmla="*/ 0 h 714"/>
                <a:gd name="T56" fmla="*/ 71 w 100"/>
                <a:gd name="T57" fmla="*/ 4 h 714"/>
                <a:gd name="T58" fmla="*/ 87 w 100"/>
                <a:gd name="T59" fmla="*/ 14 h 714"/>
                <a:gd name="T60" fmla="*/ 93 w 100"/>
                <a:gd name="T61" fmla="*/ 22 h 714"/>
                <a:gd name="T62" fmla="*/ 100 w 100"/>
                <a:gd name="T63" fmla="*/ 40 h 714"/>
                <a:gd name="T64" fmla="*/ 100 w 100"/>
                <a:gd name="T65" fmla="*/ 50 h 714"/>
                <a:gd name="T66" fmla="*/ 97 w 100"/>
                <a:gd name="T67" fmla="*/ 69 h 714"/>
                <a:gd name="T68" fmla="*/ 87 w 100"/>
                <a:gd name="T69" fmla="*/ 86 h 714"/>
                <a:gd name="T70" fmla="*/ 78 w 100"/>
                <a:gd name="T71" fmla="*/ 92 h 714"/>
                <a:gd name="T72" fmla="*/ 60 w 100"/>
                <a:gd name="T73" fmla="*/ 99 h 714"/>
                <a:gd name="T74" fmla="*/ 50 w 100"/>
                <a:gd name="T75" fmla="*/ 100 h 714"/>
                <a:gd name="T76" fmla="*/ 31 w 100"/>
                <a:gd name="T77" fmla="*/ 96 h 714"/>
                <a:gd name="T78" fmla="*/ 14 w 100"/>
                <a:gd name="T79" fmla="*/ 8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714">
                  <a:moveTo>
                    <a:pt x="0" y="664"/>
                  </a:moveTo>
                  <a:lnTo>
                    <a:pt x="0" y="252"/>
                  </a:lnTo>
                  <a:lnTo>
                    <a:pt x="0" y="252"/>
                  </a:lnTo>
                  <a:lnTo>
                    <a:pt x="1" y="243"/>
                  </a:lnTo>
                  <a:lnTo>
                    <a:pt x="4" y="232"/>
                  </a:lnTo>
                  <a:lnTo>
                    <a:pt x="8" y="225"/>
                  </a:lnTo>
                  <a:lnTo>
                    <a:pt x="14" y="218"/>
                  </a:lnTo>
                  <a:lnTo>
                    <a:pt x="22" y="210"/>
                  </a:lnTo>
                  <a:lnTo>
                    <a:pt x="31" y="206"/>
                  </a:lnTo>
                  <a:lnTo>
                    <a:pt x="40" y="203"/>
                  </a:lnTo>
                  <a:lnTo>
                    <a:pt x="50" y="203"/>
                  </a:lnTo>
                  <a:lnTo>
                    <a:pt x="50" y="203"/>
                  </a:lnTo>
                  <a:lnTo>
                    <a:pt x="60" y="203"/>
                  </a:lnTo>
                  <a:lnTo>
                    <a:pt x="71" y="206"/>
                  </a:lnTo>
                  <a:lnTo>
                    <a:pt x="78" y="210"/>
                  </a:lnTo>
                  <a:lnTo>
                    <a:pt x="85" y="218"/>
                  </a:lnTo>
                  <a:lnTo>
                    <a:pt x="91" y="225"/>
                  </a:lnTo>
                  <a:lnTo>
                    <a:pt x="97" y="232"/>
                  </a:lnTo>
                  <a:lnTo>
                    <a:pt x="100" y="243"/>
                  </a:lnTo>
                  <a:lnTo>
                    <a:pt x="100" y="252"/>
                  </a:lnTo>
                  <a:lnTo>
                    <a:pt x="100" y="664"/>
                  </a:lnTo>
                  <a:lnTo>
                    <a:pt x="100" y="664"/>
                  </a:lnTo>
                  <a:lnTo>
                    <a:pt x="100" y="674"/>
                  </a:lnTo>
                  <a:lnTo>
                    <a:pt x="97" y="683"/>
                  </a:lnTo>
                  <a:lnTo>
                    <a:pt x="91" y="692"/>
                  </a:lnTo>
                  <a:lnTo>
                    <a:pt x="85" y="700"/>
                  </a:lnTo>
                  <a:lnTo>
                    <a:pt x="78" y="705"/>
                  </a:lnTo>
                  <a:lnTo>
                    <a:pt x="71" y="710"/>
                  </a:lnTo>
                  <a:lnTo>
                    <a:pt x="60" y="713"/>
                  </a:lnTo>
                  <a:lnTo>
                    <a:pt x="50" y="714"/>
                  </a:lnTo>
                  <a:lnTo>
                    <a:pt x="50" y="714"/>
                  </a:lnTo>
                  <a:lnTo>
                    <a:pt x="40" y="713"/>
                  </a:lnTo>
                  <a:lnTo>
                    <a:pt x="31" y="710"/>
                  </a:lnTo>
                  <a:lnTo>
                    <a:pt x="22" y="705"/>
                  </a:lnTo>
                  <a:lnTo>
                    <a:pt x="14" y="700"/>
                  </a:lnTo>
                  <a:lnTo>
                    <a:pt x="8" y="692"/>
                  </a:lnTo>
                  <a:lnTo>
                    <a:pt x="4" y="683"/>
                  </a:lnTo>
                  <a:lnTo>
                    <a:pt x="1" y="674"/>
                  </a:lnTo>
                  <a:lnTo>
                    <a:pt x="0" y="664"/>
                  </a:lnTo>
                  <a:close/>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1" name="Freeform 35"/>
            <p:cNvSpPr>
              <a:spLocks/>
            </p:cNvSpPr>
            <p:nvPr userDrawn="1"/>
          </p:nvSpPr>
          <p:spPr bwMode="auto">
            <a:xfrm>
              <a:off x="3384550" y="430607"/>
              <a:ext cx="52388" cy="269875"/>
            </a:xfrm>
            <a:custGeom>
              <a:avLst/>
              <a:gdLst>
                <a:gd name="T0" fmla="*/ 0 w 100"/>
                <a:gd name="T1" fmla="*/ 461 h 511"/>
                <a:gd name="T2" fmla="*/ 0 w 100"/>
                <a:gd name="T3" fmla="*/ 49 h 511"/>
                <a:gd name="T4" fmla="*/ 0 w 100"/>
                <a:gd name="T5" fmla="*/ 49 h 511"/>
                <a:gd name="T6" fmla="*/ 1 w 100"/>
                <a:gd name="T7" fmla="*/ 40 h 511"/>
                <a:gd name="T8" fmla="*/ 4 w 100"/>
                <a:gd name="T9" fmla="*/ 29 h 511"/>
                <a:gd name="T10" fmla="*/ 8 w 100"/>
                <a:gd name="T11" fmla="*/ 22 h 511"/>
                <a:gd name="T12" fmla="*/ 14 w 100"/>
                <a:gd name="T13" fmla="*/ 15 h 511"/>
                <a:gd name="T14" fmla="*/ 22 w 100"/>
                <a:gd name="T15" fmla="*/ 7 h 511"/>
                <a:gd name="T16" fmla="*/ 31 w 100"/>
                <a:gd name="T17" fmla="*/ 3 h 511"/>
                <a:gd name="T18" fmla="*/ 40 w 100"/>
                <a:gd name="T19" fmla="*/ 0 h 511"/>
                <a:gd name="T20" fmla="*/ 50 w 100"/>
                <a:gd name="T21" fmla="*/ 0 h 511"/>
                <a:gd name="T22" fmla="*/ 50 w 100"/>
                <a:gd name="T23" fmla="*/ 0 h 511"/>
                <a:gd name="T24" fmla="*/ 60 w 100"/>
                <a:gd name="T25" fmla="*/ 0 h 511"/>
                <a:gd name="T26" fmla="*/ 71 w 100"/>
                <a:gd name="T27" fmla="*/ 3 h 511"/>
                <a:gd name="T28" fmla="*/ 78 w 100"/>
                <a:gd name="T29" fmla="*/ 7 h 511"/>
                <a:gd name="T30" fmla="*/ 85 w 100"/>
                <a:gd name="T31" fmla="*/ 15 h 511"/>
                <a:gd name="T32" fmla="*/ 91 w 100"/>
                <a:gd name="T33" fmla="*/ 22 h 511"/>
                <a:gd name="T34" fmla="*/ 97 w 100"/>
                <a:gd name="T35" fmla="*/ 29 h 511"/>
                <a:gd name="T36" fmla="*/ 100 w 100"/>
                <a:gd name="T37" fmla="*/ 40 h 511"/>
                <a:gd name="T38" fmla="*/ 100 w 100"/>
                <a:gd name="T39" fmla="*/ 49 h 511"/>
                <a:gd name="T40" fmla="*/ 100 w 100"/>
                <a:gd name="T41" fmla="*/ 461 h 511"/>
                <a:gd name="T42" fmla="*/ 100 w 100"/>
                <a:gd name="T43" fmla="*/ 461 h 511"/>
                <a:gd name="T44" fmla="*/ 100 w 100"/>
                <a:gd name="T45" fmla="*/ 471 h 511"/>
                <a:gd name="T46" fmla="*/ 97 w 100"/>
                <a:gd name="T47" fmla="*/ 480 h 511"/>
                <a:gd name="T48" fmla="*/ 91 w 100"/>
                <a:gd name="T49" fmla="*/ 489 h 511"/>
                <a:gd name="T50" fmla="*/ 85 w 100"/>
                <a:gd name="T51" fmla="*/ 497 h 511"/>
                <a:gd name="T52" fmla="*/ 78 w 100"/>
                <a:gd name="T53" fmla="*/ 502 h 511"/>
                <a:gd name="T54" fmla="*/ 71 w 100"/>
                <a:gd name="T55" fmla="*/ 507 h 511"/>
                <a:gd name="T56" fmla="*/ 60 w 100"/>
                <a:gd name="T57" fmla="*/ 510 h 511"/>
                <a:gd name="T58" fmla="*/ 50 w 100"/>
                <a:gd name="T59" fmla="*/ 511 h 511"/>
                <a:gd name="T60" fmla="*/ 50 w 100"/>
                <a:gd name="T61" fmla="*/ 511 h 511"/>
                <a:gd name="T62" fmla="*/ 40 w 100"/>
                <a:gd name="T63" fmla="*/ 510 h 511"/>
                <a:gd name="T64" fmla="*/ 31 w 100"/>
                <a:gd name="T65" fmla="*/ 507 h 511"/>
                <a:gd name="T66" fmla="*/ 22 w 100"/>
                <a:gd name="T67" fmla="*/ 502 h 511"/>
                <a:gd name="T68" fmla="*/ 14 w 100"/>
                <a:gd name="T69" fmla="*/ 497 h 511"/>
                <a:gd name="T70" fmla="*/ 8 w 100"/>
                <a:gd name="T71" fmla="*/ 489 h 511"/>
                <a:gd name="T72" fmla="*/ 4 w 100"/>
                <a:gd name="T73" fmla="*/ 480 h 511"/>
                <a:gd name="T74" fmla="*/ 1 w 100"/>
                <a:gd name="T75" fmla="*/ 471 h 511"/>
                <a:gd name="T76" fmla="*/ 0 w 100"/>
                <a:gd name="T77" fmla="*/ 46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511">
                  <a:moveTo>
                    <a:pt x="0" y="461"/>
                  </a:moveTo>
                  <a:lnTo>
                    <a:pt x="0" y="49"/>
                  </a:lnTo>
                  <a:lnTo>
                    <a:pt x="0" y="49"/>
                  </a:lnTo>
                  <a:lnTo>
                    <a:pt x="1" y="40"/>
                  </a:lnTo>
                  <a:lnTo>
                    <a:pt x="4" y="29"/>
                  </a:lnTo>
                  <a:lnTo>
                    <a:pt x="8" y="22"/>
                  </a:lnTo>
                  <a:lnTo>
                    <a:pt x="14" y="15"/>
                  </a:lnTo>
                  <a:lnTo>
                    <a:pt x="22" y="7"/>
                  </a:lnTo>
                  <a:lnTo>
                    <a:pt x="31" y="3"/>
                  </a:lnTo>
                  <a:lnTo>
                    <a:pt x="40" y="0"/>
                  </a:lnTo>
                  <a:lnTo>
                    <a:pt x="50" y="0"/>
                  </a:lnTo>
                  <a:lnTo>
                    <a:pt x="50" y="0"/>
                  </a:lnTo>
                  <a:lnTo>
                    <a:pt x="60" y="0"/>
                  </a:lnTo>
                  <a:lnTo>
                    <a:pt x="71" y="3"/>
                  </a:lnTo>
                  <a:lnTo>
                    <a:pt x="78" y="7"/>
                  </a:lnTo>
                  <a:lnTo>
                    <a:pt x="85" y="15"/>
                  </a:lnTo>
                  <a:lnTo>
                    <a:pt x="91" y="22"/>
                  </a:lnTo>
                  <a:lnTo>
                    <a:pt x="97" y="29"/>
                  </a:lnTo>
                  <a:lnTo>
                    <a:pt x="100" y="40"/>
                  </a:lnTo>
                  <a:lnTo>
                    <a:pt x="100" y="49"/>
                  </a:lnTo>
                  <a:lnTo>
                    <a:pt x="100" y="461"/>
                  </a:lnTo>
                  <a:lnTo>
                    <a:pt x="100" y="461"/>
                  </a:lnTo>
                  <a:lnTo>
                    <a:pt x="100" y="471"/>
                  </a:lnTo>
                  <a:lnTo>
                    <a:pt x="97" y="480"/>
                  </a:lnTo>
                  <a:lnTo>
                    <a:pt x="91" y="489"/>
                  </a:lnTo>
                  <a:lnTo>
                    <a:pt x="85" y="497"/>
                  </a:lnTo>
                  <a:lnTo>
                    <a:pt x="78" y="502"/>
                  </a:lnTo>
                  <a:lnTo>
                    <a:pt x="71" y="507"/>
                  </a:lnTo>
                  <a:lnTo>
                    <a:pt x="60" y="510"/>
                  </a:lnTo>
                  <a:lnTo>
                    <a:pt x="50" y="511"/>
                  </a:lnTo>
                  <a:lnTo>
                    <a:pt x="50" y="511"/>
                  </a:lnTo>
                  <a:lnTo>
                    <a:pt x="40" y="510"/>
                  </a:lnTo>
                  <a:lnTo>
                    <a:pt x="31" y="507"/>
                  </a:lnTo>
                  <a:lnTo>
                    <a:pt x="22" y="502"/>
                  </a:lnTo>
                  <a:lnTo>
                    <a:pt x="14" y="497"/>
                  </a:lnTo>
                  <a:lnTo>
                    <a:pt x="8" y="489"/>
                  </a:lnTo>
                  <a:lnTo>
                    <a:pt x="4" y="480"/>
                  </a:lnTo>
                  <a:lnTo>
                    <a:pt x="1" y="471"/>
                  </a:lnTo>
                  <a:lnTo>
                    <a:pt x="0" y="4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2" name="Freeform 36"/>
            <p:cNvSpPr>
              <a:spLocks/>
            </p:cNvSpPr>
            <p:nvPr userDrawn="1"/>
          </p:nvSpPr>
          <p:spPr bwMode="auto">
            <a:xfrm>
              <a:off x="3384550" y="322657"/>
              <a:ext cx="52388" cy="53975"/>
            </a:xfrm>
            <a:custGeom>
              <a:avLst/>
              <a:gdLst>
                <a:gd name="T0" fmla="*/ 14 w 100"/>
                <a:gd name="T1" fmla="*/ 86 h 100"/>
                <a:gd name="T2" fmla="*/ 14 w 100"/>
                <a:gd name="T3" fmla="*/ 86 h 100"/>
                <a:gd name="T4" fmla="*/ 8 w 100"/>
                <a:gd name="T5" fmla="*/ 78 h 100"/>
                <a:gd name="T6" fmla="*/ 4 w 100"/>
                <a:gd name="T7" fmla="*/ 69 h 100"/>
                <a:gd name="T8" fmla="*/ 1 w 100"/>
                <a:gd name="T9" fmla="*/ 60 h 100"/>
                <a:gd name="T10" fmla="*/ 0 w 100"/>
                <a:gd name="T11" fmla="*/ 50 h 100"/>
                <a:gd name="T12" fmla="*/ 0 w 100"/>
                <a:gd name="T13" fmla="*/ 50 h 100"/>
                <a:gd name="T14" fmla="*/ 1 w 100"/>
                <a:gd name="T15" fmla="*/ 40 h 100"/>
                <a:gd name="T16" fmla="*/ 4 w 100"/>
                <a:gd name="T17" fmla="*/ 31 h 100"/>
                <a:gd name="T18" fmla="*/ 8 w 100"/>
                <a:gd name="T19" fmla="*/ 22 h 100"/>
                <a:gd name="T20" fmla="*/ 14 w 100"/>
                <a:gd name="T21" fmla="*/ 14 h 100"/>
                <a:gd name="T22" fmla="*/ 14 w 100"/>
                <a:gd name="T23" fmla="*/ 14 h 100"/>
                <a:gd name="T24" fmla="*/ 23 w 100"/>
                <a:gd name="T25" fmla="*/ 8 h 100"/>
                <a:gd name="T26" fmla="*/ 31 w 100"/>
                <a:gd name="T27" fmla="*/ 4 h 100"/>
                <a:gd name="T28" fmla="*/ 41 w 100"/>
                <a:gd name="T29" fmla="*/ 0 h 100"/>
                <a:gd name="T30" fmla="*/ 50 w 100"/>
                <a:gd name="T31" fmla="*/ 0 h 100"/>
                <a:gd name="T32" fmla="*/ 50 w 100"/>
                <a:gd name="T33" fmla="*/ 0 h 100"/>
                <a:gd name="T34" fmla="*/ 60 w 100"/>
                <a:gd name="T35" fmla="*/ 0 h 100"/>
                <a:gd name="T36" fmla="*/ 71 w 100"/>
                <a:gd name="T37" fmla="*/ 4 h 100"/>
                <a:gd name="T38" fmla="*/ 78 w 100"/>
                <a:gd name="T39" fmla="*/ 8 h 100"/>
                <a:gd name="T40" fmla="*/ 87 w 100"/>
                <a:gd name="T41" fmla="*/ 14 h 100"/>
                <a:gd name="T42" fmla="*/ 87 w 100"/>
                <a:gd name="T43" fmla="*/ 14 h 100"/>
                <a:gd name="T44" fmla="*/ 93 w 100"/>
                <a:gd name="T45" fmla="*/ 22 h 100"/>
                <a:gd name="T46" fmla="*/ 97 w 100"/>
                <a:gd name="T47" fmla="*/ 31 h 100"/>
                <a:gd name="T48" fmla="*/ 100 w 100"/>
                <a:gd name="T49" fmla="*/ 40 h 100"/>
                <a:gd name="T50" fmla="*/ 100 w 100"/>
                <a:gd name="T51" fmla="*/ 50 h 100"/>
                <a:gd name="T52" fmla="*/ 100 w 100"/>
                <a:gd name="T53" fmla="*/ 50 h 100"/>
                <a:gd name="T54" fmla="*/ 100 w 100"/>
                <a:gd name="T55" fmla="*/ 60 h 100"/>
                <a:gd name="T56" fmla="*/ 97 w 100"/>
                <a:gd name="T57" fmla="*/ 69 h 100"/>
                <a:gd name="T58" fmla="*/ 93 w 100"/>
                <a:gd name="T59" fmla="*/ 78 h 100"/>
                <a:gd name="T60" fmla="*/ 87 w 100"/>
                <a:gd name="T61" fmla="*/ 86 h 100"/>
                <a:gd name="T62" fmla="*/ 87 w 100"/>
                <a:gd name="T63" fmla="*/ 86 h 100"/>
                <a:gd name="T64" fmla="*/ 78 w 100"/>
                <a:gd name="T65" fmla="*/ 92 h 100"/>
                <a:gd name="T66" fmla="*/ 71 w 100"/>
                <a:gd name="T67" fmla="*/ 96 h 100"/>
                <a:gd name="T68" fmla="*/ 60 w 100"/>
                <a:gd name="T69" fmla="*/ 99 h 100"/>
                <a:gd name="T70" fmla="*/ 50 w 100"/>
                <a:gd name="T71" fmla="*/ 100 h 100"/>
                <a:gd name="T72" fmla="*/ 50 w 100"/>
                <a:gd name="T73" fmla="*/ 100 h 100"/>
                <a:gd name="T74" fmla="*/ 41 w 100"/>
                <a:gd name="T75" fmla="*/ 99 h 100"/>
                <a:gd name="T76" fmla="*/ 31 w 100"/>
                <a:gd name="T77" fmla="*/ 96 h 100"/>
                <a:gd name="T78" fmla="*/ 23 w 100"/>
                <a:gd name="T79" fmla="*/ 92 h 100"/>
                <a:gd name="T80" fmla="*/ 14 w 100"/>
                <a:gd name="T8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100">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3" name="Freeform 37"/>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4" name="Freeform 38"/>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5" name="Freeform 39"/>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6" name="Freeform 40"/>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7" name="Freeform 41"/>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8" name="Freeform 42"/>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9" name="Freeform 43"/>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0" name="Freeform 44"/>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1" name="Freeform 45"/>
            <p:cNvSpPr>
              <a:spLocks noEditPoints="1"/>
            </p:cNvSpPr>
            <p:nvPr userDrawn="1"/>
          </p:nvSpPr>
          <p:spPr bwMode="auto">
            <a:xfrm>
              <a:off x="4389437" y="430607"/>
              <a:ext cx="268288" cy="269875"/>
            </a:xfrm>
            <a:custGeom>
              <a:avLst/>
              <a:gdLst>
                <a:gd name="T0" fmla="*/ 407 w 508"/>
                <a:gd name="T1" fmla="*/ 243 h 510"/>
                <a:gd name="T2" fmla="*/ 397 w 508"/>
                <a:gd name="T3" fmla="*/ 197 h 510"/>
                <a:gd name="T4" fmla="*/ 375 w 508"/>
                <a:gd name="T5" fmla="*/ 158 h 510"/>
                <a:gd name="T6" fmla="*/ 344 w 508"/>
                <a:gd name="T7" fmla="*/ 127 h 510"/>
                <a:gd name="T8" fmla="*/ 304 w 508"/>
                <a:gd name="T9" fmla="*/ 108 h 510"/>
                <a:gd name="T10" fmla="*/ 258 w 508"/>
                <a:gd name="T11" fmla="*/ 101 h 510"/>
                <a:gd name="T12" fmla="*/ 227 w 508"/>
                <a:gd name="T13" fmla="*/ 104 h 510"/>
                <a:gd name="T14" fmla="*/ 184 w 508"/>
                <a:gd name="T15" fmla="*/ 120 h 510"/>
                <a:gd name="T16" fmla="*/ 147 w 508"/>
                <a:gd name="T17" fmla="*/ 147 h 510"/>
                <a:gd name="T18" fmla="*/ 119 w 508"/>
                <a:gd name="T19" fmla="*/ 184 h 510"/>
                <a:gd name="T20" fmla="*/ 104 w 508"/>
                <a:gd name="T21" fmla="*/ 227 h 510"/>
                <a:gd name="T22" fmla="*/ 99 w 508"/>
                <a:gd name="T23" fmla="*/ 258 h 510"/>
                <a:gd name="T24" fmla="*/ 107 w 508"/>
                <a:gd name="T25" fmla="*/ 304 h 510"/>
                <a:gd name="T26" fmla="*/ 128 w 508"/>
                <a:gd name="T27" fmla="*/ 344 h 510"/>
                <a:gd name="T28" fmla="*/ 159 w 508"/>
                <a:gd name="T29" fmla="*/ 376 h 510"/>
                <a:gd name="T30" fmla="*/ 197 w 508"/>
                <a:gd name="T31" fmla="*/ 399 h 510"/>
                <a:gd name="T32" fmla="*/ 242 w 508"/>
                <a:gd name="T33" fmla="*/ 409 h 510"/>
                <a:gd name="T34" fmla="*/ 274 w 508"/>
                <a:gd name="T35" fmla="*/ 409 h 510"/>
                <a:gd name="T36" fmla="*/ 317 w 508"/>
                <a:gd name="T37" fmla="*/ 399 h 510"/>
                <a:gd name="T38" fmla="*/ 354 w 508"/>
                <a:gd name="T39" fmla="*/ 376 h 510"/>
                <a:gd name="T40" fmla="*/ 384 w 508"/>
                <a:gd name="T41" fmla="*/ 344 h 510"/>
                <a:gd name="T42" fmla="*/ 401 w 508"/>
                <a:gd name="T43" fmla="*/ 304 h 510"/>
                <a:gd name="T44" fmla="*/ 409 w 508"/>
                <a:gd name="T45" fmla="*/ 258 h 510"/>
                <a:gd name="T46" fmla="*/ 508 w 508"/>
                <a:gd name="T47" fmla="*/ 458 h 510"/>
                <a:gd name="T48" fmla="*/ 501 w 508"/>
                <a:gd name="T49" fmla="*/ 488 h 510"/>
                <a:gd name="T50" fmla="*/ 478 w 508"/>
                <a:gd name="T51" fmla="*/ 505 h 510"/>
                <a:gd name="T52" fmla="*/ 458 w 508"/>
                <a:gd name="T53" fmla="*/ 510 h 510"/>
                <a:gd name="T54" fmla="*/ 433 w 508"/>
                <a:gd name="T55" fmla="*/ 501 h 510"/>
                <a:gd name="T56" fmla="*/ 413 w 508"/>
                <a:gd name="T57" fmla="*/ 479 h 510"/>
                <a:gd name="T58" fmla="*/ 409 w 508"/>
                <a:gd name="T59" fmla="*/ 458 h 510"/>
                <a:gd name="T60" fmla="*/ 357 w 508"/>
                <a:gd name="T61" fmla="*/ 491 h 510"/>
                <a:gd name="T62" fmla="*/ 299 w 508"/>
                <a:gd name="T63" fmla="*/ 507 h 510"/>
                <a:gd name="T64" fmla="*/ 258 w 508"/>
                <a:gd name="T65" fmla="*/ 510 h 510"/>
                <a:gd name="T66" fmla="*/ 181 w 508"/>
                <a:gd name="T67" fmla="*/ 498 h 510"/>
                <a:gd name="T68" fmla="*/ 113 w 508"/>
                <a:gd name="T69" fmla="*/ 468 h 510"/>
                <a:gd name="T70" fmla="*/ 58 w 508"/>
                <a:gd name="T71" fmla="*/ 421 h 510"/>
                <a:gd name="T72" fmla="*/ 19 w 508"/>
                <a:gd name="T73" fmla="*/ 359 h 510"/>
                <a:gd name="T74" fmla="*/ 2 w 508"/>
                <a:gd name="T75" fmla="*/ 284 h 510"/>
                <a:gd name="T76" fmla="*/ 2 w 508"/>
                <a:gd name="T77" fmla="*/ 233 h 510"/>
                <a:gd name="T78" fmla="*/ 19 w 508"/>
                <a:gd name="T79" fmla="*/ 157 h 510"/>
                <a:gd name="T80" fmla="*/ 58 w 508"/>
                <a:gd name="T81" fmla="*/ 93 h 510"/>
                <a:gd name="T82" fmla="*/ 113 w 508"/>
                <a:gd name="T83" fmla="*/ 44 h 510"/>
                <a:gd name="T84" fmla="*/ 181 w 508"/>
                <a:gd name="T85" fmla="*/ 12 h 510"/>
                <a:gd name="T86" fmla="*/ 258 w 508"/>
                <a:gd name="T87" fmla="*/ 0 h 510"/>
                <a:gd name="T88" fmla="*/ 310 w 508"/>
                <a:gd name="T89" fmla="*/ 6 h 510"/>
                <a:gd name="T90" fmla="*/ 379 w 508"/>
                <a:gd name="T91" fmla="*/ 31 h 510"/>
                <a:gd name="T92" fmla="*/ 437 w 508"/>
                <a:gd name="T93" fmla="*/ 75 h 510"/>
                <a:gd name="T94" fmla="*/ 480 w 508"/>
                <a:gd name="T95" fmla="*/ 135 h 510"/>
                <a:gd name="T96" fmla="*/ 504 w 508"/>
                <a:gd name="T97" fmla="*/ 20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8" h="510">
                  <a:moveTo>
                    <a:pt x="409" y="258"/>
                  </a:moveTo>
                  <a:lnTo>
                    <a:pt x="409" y="258"/>
                  </a:lnTo>
                  <a:lnTo>
                    <a:pt x="407" y="243"/>
                  </a:lnTo>
                  <a:lnTo>
                    <a:pt x="406" y="227"/>
                  </a:lnTo>
                  <a:lnTo>
                    <a:pt x="401" y="212"/>
                  </a:lnTo>
                  <a:lnTo>
                    <a:pt x="397" y="197"/>
                  </a:lnTo>
                  <a:lnTo>
                    <a:pt x="391" y="184"/>
                  </a:lnTo>
                  <a:lnTo>
                    <a:pt x="384" y="170"/>
                  </a:lnTo>
                  <a:lnTo>
                    <a:pt x="375" y="158"/>
                  </a:lnTo>
                  <a:lnTo>
                    <a:pt x="366" y="147"/>
                  </a:lnTo>
                  <a:lnTo>
                    <a:pt x="354" y="136"/>
                  </a:lnTo>
                  <a:lnTo>
                    <a:pt x="344" y="127"/>
                  </a:lnTo>
                  <a:lnTo>
                    <a:pt x="330" y="120"/>
                  </a:lnTo>
                  <a:lnTo>
                    <a:pt x="317" y="112"/>
                  </a:lnTo>
                  <a:lnTo>
                    <a:pt x="304" y="108"/>
                  </a:lnTo>
                  <a:lnTo>
                    <a:pt x="289" y="104"/>
                  </a:lnTo>
                  <a:lnTo>
                    <a:pt x="274" y="101"/>
                  </a:lnTo>
                  <a:lnTo>
                    <a:pt x="258" y="101"/>
                  </a:lnTo>
                  <a:lnTo>
                    <a:pt x="258" y="101"/>
                  </a:lnTo>
                  <a:lnTo>
                    <a:pt x="242" y="101"/>
                  </a:lnTo>
                  <a:lnTo>
                    <a:pt x="227" y="104"/>
                  </a:lnTo>
                  <a:lnTo>
                    <a:pt x="212" y="108"/>
                  </a:lnTo>
                  <a:lnTo>
                    <a:pt x="197" y="112"/>
                  </a:lnTo>
                  <a:lnTo>
                    <a:pt x="184" y="120"/>
                  </a:lnTo>
                  <a:lnTo>
                    <a:pt x="170" y="127"/>
                  </a:lnTo>
                  <a:lnTo>
                    <a:pt x="159" y="136"/>
                  </a:lnTo>
                  <a:lnTo>
                    <a:pt x="147" y="147"/>
                  </a:lnTo>
                  <a:lnTo>
                    <a:pt x="136" y="158"/>
                  </a:lnTo>
                  <a:lnTo>
                    <a:pt x="128" y="170"/>
                  </a:lnTo>
                  <a:lnTo>
                    <a:pt x="119" y="184"/>
                  </a:lnTo>
                  <a:lnTo>
                    <a:pt x="113" y="197"/>
                  </a:lnTo>
                  <a:lnTo>
                    <a:pt x="107" y="212"/>
                  </a:lnTo>
                  <a:lnTo>
                    <a:pt x="104" y="227"/>
                  </a:lnTo>
                  <a:lnTo>
                    <a:pt x="101" y="243"/>
                  </a:lnTo>
                  <a:lnTo>
                    <a:pt x="99" y="258"/>
                  </a:lnTo>
                  <a:lnTo>
                    <a:pt x="99" y="258"/>
                  </a:lnTo>
                  <a:lnTo>
                    <a:pt x="101" y="274"/>
                  </a:lnTo>
                  <a:lnTo>
                    <a:pt x="104" y="289"/>
                  </a:lnTo>
                  <a:lnTo>
                    <a:pt x="107" y="304"/>
                  </a:lnTo>
                  <a:lnTo>
                    <a:pt x="113" y="319"/>
                  </a:lnTo>
                  <a:lnTo>
                    <a:pt x="119" y="332"/>
                  </a:lnTo>
                  <a:lnTo>
                    <a:pt x="128" y="344"/>
                  </a:lnTo>
                  <a:lnTo>
                    <a:pt x="136" y="356"/>
                  </a:lnTo>
                  <a:lnTo>
                    <a:pt x="147" y="366"/>
                  </a:lnTo>
                  <a:lnTo>
                    <a:pt x="159" y="376"/>
                  </a:lnTo>
                  <a:lnTo>
                    <a:pt x="170" y="384"/>
                  </a:lnTo>
                  <a:lnTo>
                    <a:pt x="184" y="391"/>
                  </a:lnTo>
                  <a:lnTo>
                    <a:pt x="197" y="399"/>
                  </a:lnTo>
                  <a:lnTo>
                    <a:pt x="212" y="403"/>
                  </a:lnTo>
                  <a:lnTo>
                    <a:pt x="227" y="406"/>
                  </a:lnTo>
                  <a:lnTo>
                    <a:pt x="242" y="409"/>
                  </a:lnTo>
                  <a:lnTo>
                    <a:pt x="258" y="409"/>
                  </a:lnTo>
                  <a:lnTo>
                    <a:pt x="258" y="409"/>
                  </a:lnTo>
                  <a:lnTo>
                    <a:pt x="274" y="409"/>
                  </a:lnTo>
                  <a:lnTo>
                    <a:pt x="289" y="406"/>
                  </a:lnTo>
                  <a:lnTo>
                    <a:pt x="304" y="403"/>
                  </a:lnTo>
                  <a:lnTo>
                    <a:pt x="317" y="399"/>
                  </a:lnTo>
                  <a:lnTo>
                    <a:pt x="330" y="391"/>
                  </a:lnTo>
                  <a:lnTo>
                    <a:pt x="344" y="384"/>
                  </a:lnTo>
                  <a:lnTo>
                    <a:pt x="354" y="376"/>
                  </a:lnTo>
                  <a:lnTo>
                    <a:pt x="366" y="366"/>
                  </a:lnTo>
                  <a:lnTo>
                    <a:pt x="375" y="356"/>
                  </a:lnTo>
                  <a:lnTo>
                    <a:pt x="384" y="344"/>
                  </a:lnTo>
                  <a:lnTo>
                    <a:pt x="391" y="332"/>
                  </a:lnTo>
                  <a:lnTo>
                    <a:pt x="397" y="319"/>
                  </a:lnTo>
                  <a:lnTo>
                    <a:pt x="401" y="304"/>
                  </a:lnTo>
                  <a:lnTo>
                    <a:pt x="406" y="289"/>
                  </a:lnTo>
                  <a:lnTo>
                    <a:pt x="407" y="274"/>
                  </a:lnTo>
                  <a:lnTo>
                    <a:pt x="409" y="258"/>
                  </a:lnTo>
                  <a:close/>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2" name="Freeform 46"/>
            <p:cNvSpPr>
              <a:spLocks/>
            </p:cNvSpPr>
            <p:nvPr userDrawn="1"/>
          </p:nvSpPr>
          <p:spPr bwMode="auto">
            <a:xfrm>
              <a:off x="4441825" y="484582"/>
              <a:ext cx="163513" cy="161925"/>
            </a:xfrm>
            <a:custGeom>
              <a:avLst/>
              <a:gdLst>
                <a:gd name="T0" fmla="*/ 310 w 310"/>
                <a:gd name="T1" fmla="*/ 157 h 308"/>
                <a:gd name="T2" fmla="*/ 307 w 310"/>
                <a:gd name="T3" fmla="*/ 126 h 308"/>
                <a:gd name="T4" fmla="*/ 298 w 310"/>
                <a:gd name="T5" fmla="*/ 96 h 308"/>
                <a:gd name="T6" fmla="*/ 285 w 310"/>
                <a:gd name="T7" fmla="*/ 69 h 308"/>
                <a:gd name="T8" fmla="*/ 267 w 310"/>
                <a:gd name="T9" fmla="*/ 46 h 308"/>
                <a:gd name="T10" fmla="*/ 245 w 310"/>
                <a:gd name="T11" fmla="*/ 26 h 308"/>
                <a:gd name="T12" fmla="*/ 218 w 310"/>
                <a:gd name="T13" fmla="*/ 11 h 308"/>
                <a:gd name="T14" fmla="*/ 190 w 310"/>
                <a:gd name="T15" fmla="*/ 3 h 308"/>
                <a:gd name="T16" fmla="*/ 159 w 310"/>
                <a:gd name="T17" fmla="*/ 0 h 308"/>
                <a:gd name="T18" fmla="*/ 143 w 310"/>
                <a:gd name="T19" fmla="*/ 0 h 308"/>
                <a:gd name="T20" fmla="*/ 113 w 310"/>
                <a:gd name="T21" fmla="*/ 7 h 308"/>
                <a:gd name="T22" fmla="*/ 85 w 310"/>
                <a:gd name="T23" fmla="*/ 19 h 308"/>
                <a:gd name="T24" fmla="*/ 60 w 310"/>
                <a:gd name="T25" fmla="*/ 35 h 308"/>
                <a:gd name="T26" fmla="*/ 37 w 310"/>
                <a:gd name="T27" fmla="*/ 57 h 308"/>
                <a:gd name="T28" fmla="*/ 20 w 310"/>
                <a:gd name="T29" fmla="*/ 83 h 308"/>
                <a:gd name="T30" fmla="*/ 8 w 310"/>
                <a:gd name="T31" fmla="*/ 111 h 308"/>
                <a:gd name="T32" fmla="*/ 2 w 310"/>
                <a:gd name="T33" fmla="*/ 142 h 308"/>
                <a:gd name="T34" fmla="*/ 0 w 310"/>
                <a:gd name="T35" fmla="*/ 157 h 308"/>
                <a:gd name="T36" fmla="*/ 5 w 310"/>
                <a:gd name="T37" fmla="*/ 188 h 308"/>
                <a:gd name="T38" fmla="*/ 14 w 310"/>
                <a:gd name="T39" fmla="*/ 218 h 308"/>
                <a:gd name="T40" fmla="*/ 29 w 310"/>
                <a:gd name="T41" fmla="*/ 243 h 308"/>
                <a:gd name="T42" fmla="*/ 48 w 310"/>
                <a:gd name="T43" fmla="*/ 265 h 308"/>
                <a:gd name="T44" fmla="*/ 71 w 310"/>
                <a:gd name="T45" fmla="*/ 283 h 308"/>
                <a:gd name="T46" fmla="*/ 98 w 310"/>
                <a:gd name="T47" fmla="*/ 298 h 308"/>
                <a:gd name="T48" fmla="*/ 128 w 310"/>
                <a:gd name="T49" fmla="*/ 305 h 308"/>
                <a:gd name="T50" fmla="*/ 159 w 310"/>
                <a:gd name="T51" fmla="*/ 308 h 308"/>
                <a:gd name="T52" fmla="*/ 175 w 310"/>
                <a:gd name="T53" fmla="*/ 308 h 308"/>
                <a:gd name="T54" fmla="*/ 205 w 310"/>
                <a:gd name="T55" fmla="*/ 302 h 308"/>
                <a:gd name="T56" fmla="*/ 231 w 310"/>
                <a:gd name="T57" fmla="*/ 290 h 308"/>
                <a:gd name="T58" fmla="*/ 255 w 310"/>
                <a:gd name="T59" fmla="*/ 275 h 308"/>
                <a:gd name="T60" fmla="*/ 276 w 310"/>
                <a:gd name="T61" fmla="*/ 255 h 308"/>
                <a:gd name="T62" fmla="*/ 292 w 310"/>
                <a:gd name="T63" fmla="*/ 231 h 308"/>
                <a:gd name="T64" fmla="*/ 302 w 310"/>
                <a:gd name="T65" fmla="*/ 203 h 308"/>
                <a:gd name="T66" fmla="*/ 308 w 310"/>
                <a:gd name="T67" fmla="*/ 17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308">
                  <a:moveTo>
                    <a:pt x="310" y="157"/>
                  </a:moveTo>
                  <a:lnTo>
                    <a:pt x="310" y="157"/>
                  </a:lnTo>
                  <a:lnTo>
                    <a:pt x="308" y="142"/>
                  </a:lnTo>
                  <a:lnTo>
                    <a:pt x="307" y="126"/>
                  </a:lnTo>
                  <a:lnTo>
                    <a:pt x="302" y="111"/>
                  </a:lnTo>
                  <a:lnTo>
                    <a:pt x="298" y="96"/>
                  </a:lnTo>
                  <a:lnTo>
                    <a:pt x="292" y="83"/>
                  </a:lnTo>
                  <a:lnTo>
                    <a:pt x="285" y="69"/>
                  </a:lnTo>
                  <a:lnTo>
                    <a:pt x="276" y="57"/>
                  </a:lnTo>
                  <a:lnTo>
                    <a:pt x="267" y="46"/>
                  </a:lnTo>
                  <a:lnTo>
                    <a:pt x="255" y="35"/>
                  </a:lnTo>
                  <a:lnTo>
                    <a:pt x="245" y="26"/>
                  </a:lnTo>
                  <a:lnTo>
                    <a:pt x="231" y="19"/>
                  </a:lnTo>
                  <a:lnTo>
                    <a:pt x="218" y="11"/>
                  </a:lnTo>
                  <a:lnTo>
                    <a:pt x="205" y="7"/>
                  </a:lnTo>
                  <a:lnTo>
                    <a:pt x="190" y="3"/>
                  </a:lnTo>
                  <a:lnTo>
                    <a:pt x="175" y="0"/>
                  </a:lnTo>
                  <a:lnTo>
                    <a:pt x="159" y="0"/>
                  </a:lnTo>
                  <a:lnTo>
                    <a:pt x="159" y="0"/>
                  </a:lnTo>
                  <a:lnTo>
                    <a:pt x="143" y="0"/>
                  </a:lnTo>
                  <a:lnTo>
                    <a:pt x="128" y="3"/>
                  </a:lnTo>
                  <a:lnTo>
                    <a:pt x="113" y="7"/>
                  </a:lnTo>
                  <a:lnTo>
                    <a:pt x="98" y="11"/>
                  </a:lnTo>
                  <a:lnTo>
                    <a:pt x="85" y="19"/>
                  </a:lnTo>
                  <a:lnTo>
                    <a:pt x="71" y="26"/>
                  </a:lnTo>
                  <a:lnTo>
                    <a:pt x="60" y="35"/>
                  </a:lnTo>
                  <a:lnTo>
                    <a:pt x="48" y="46"/>
                  </a:lnTo>
                  <a:lnTo>
                    <a:pt x="37" y="57"/>
                  </a:lnTo>
                  <a:lnTo>
                    <a:pt x="29" y="69"/>
                  </a:lnTo>
                  <a:lnTo>
                    <a:pt x="20" y="83"/>
                  </a:lnTo>
                  <a:lnTo>
                    <a:pt x="14" y="96"/>
                  </a:lnTo>
                  <a:lnTo>
                    <a:pt x="8" y="111"/>
                  </a:lnTo>
                  <a:lnTo>
                    <a:pt x="5" y="126"/>
                  </a:lnTo>
                  <a:lnTo>
                    <a:pt x="2" y="142"/>
                  </a:lnTo>
                  <a:lnTo>
                    <a:pt x="0" y="157"/>
                  </a:lnTo>
                  <a:lnTo>
                    <a:pt x="0" y="157"/>
                  </a:lnTo>
                  <a:lnTo>
                    <a:pt x="2" y="173"/>
                  </a:lnTo>
                  <a:lnTo>
                    <a:pt x="5" y="188"/>
                  </a:lnTo>
                  <a:lnTo>
                    <a:pt x="8" y="203"/>
                  </a:lnTo>
                  <a:lnTo>
                    <a:pt x="14" y="218"/>
                  </a:lnTo>
                  <a:lnTo>
                    <a:pt x="20" y="231"/>
                  </a:lnTo>
                  <a:lnTo>
                    <a:pt x="29" y="243"/>
                  </a:lnTo>
                  <a:lnTo>
                    <a:pt x="37" y="255"/>
                  </a:lnTo>
                  <a:lnTo>
                    <a:pt x="48" y="265"/>
                  </a:lnTo>
                  <a:lnTo>
                    <a:pt x="60" y="275"/>
                  </a:lnTo>
                  <a:lnTo>
                    <a:pt x="71" y="283"/>
                  </a:lnTo>
                  <a:lnTo>
                    <a:pt x="85" y="290"/>
                  </a:lnTo>
                  <a:lnTo>
                    <a:pt x="98" y="298"/>
                  </a:lnTo>
                  <a:lnTo>
                    <a:pt x="113" y="302"/>
                  </a:lnTo>
                  <a:lnTo>
                    <a:pt x="128" y="305"/>
                  </a:lnTo>
                  <a:lnTo>
                    <a:pt x="143" y="308"/>
                  </a:lnTo>
                  <a:lnTo>
                    <a:pt x="159" y="308"/>
                  </a:lnTo>
                  <a:lnTo>
                    <a:pt x="159" y="308"/>
                  </a:lnTo>
                  <a:lnTo>
                    <a:pt x="175" y="308"/>
                  </a:lnTo>
                  <a:lnTo>
                    <a:pt x="190" y="305"/>
                  </a:lnTo>
                  <a:lnTo>
                    <a:pt x="205" y="302"/>
                  </a:lnTo>
                  <a:lnTo>
                    <a:pt x="218" y="298"/>
                  </a:lnTo>
                  <a:lnTo>
                    <a:pt x="231" y="290"/>
                  </a:lnTo>
                  <a:lnTo>
                    <a:pt x="245" y="283"/>
                  </a:lnTo>
                  <a:lnTo>
                    <a:pt x="255" y="275"/>
                  </a:lnTo>
                  <a:lnTo>
                    <a:pt x="267" y="265"/>
                  </a:lnTo>
                  <a:lnTo>
                    <a:pt x="276" y="255"/>
                  </a:lnTo>
                  <a:lnTo>
                    <a:pt x="285" y="243"/>
                  </a:lnTo>
                  <a:lnTo>
                    <a:pt x="292" y="231"/>
                  </a:lnTo>
                  <a:lnTo>
                    <a:pt x="298" y="218"/>
                  </a:lnTo>
                  <a:lnTo>
                    <a:pt x="302" y="203"/>
                  </a:lnTo>
                  <a:lnTo>
                    <a:pt x="307" y="188"/>
                  </a:lnTo>
                  <a:lnTo>
                    <a:pt x="308" y="173"/>
                  </a:lnTo>
                  <a:lnTo>
                    <a:pt x="310" y="1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3" name="Freeform 47"/>
            <p:cNvSpPr>
              <a:spLocks/>
            </p:cNvSpPr>
            <p:nvPr userDrawn="1"/>
          </p:nvSpPr>
          <p:spPr bwMode="auto">
            <a:xfrm>
              <a:off x="4389437" y="430607"/>
              <a:ext cx="268288" cy="269875"/>
            </a:xfrm>
            <a:custGeom>
              <a:avLst/>
              <a:gdLst>
                <a:gd name="T0" fmla="*/ 508 w 508"/>
                <a:gd name="T1" fmla="*/ 458 h 510"/>
                <a:gd name="T2" fmla="*/ 508 w 508"/>
                <a:gd name="T3" fmla="*/ 470 h 510"/>
                <a:gd name="T4" fmla="*/ 501 w 508"/>
                <a:gd name="T5" fmla="*/ 488 h 510"/>
                <a:gd name="T6" fmla="*/ 487 w 508"/>
                <a:gd name="T7" fmla="*/ 501 h 510"/>
                <a:gd name="T8" fmla="*/ 468 w 508"/>
                <a:gd name="T9" fmla="*/ 508 h 510"/>
                <a:gd name="T10" fmla="*/ 458 w 508"/>
                <a:gd name="T11" fmla="*/ 510 h 510"/>
                <a:gd name="T12" fmla="*/ 441 w 508"/>
                <a:gd name="T13" fmla="*/ 505 h 510"/>
                <a:gd name="T14" fmla="*/ 425 w 508"/>
                <a:gd name="T15" fmla="*/ 495 h 510"/>
                <a:gd name="T16" fmla="*/ 413 w 508"/>
                <a:gd name="T17" fmla="*/ 479 h 510"/>
                <a:gd name="T18" fmla="*/ 409 w 508"/>
                <a:gd name="T19" fmla="*/ 458 h 510"/>
                <a:gd name="T20" fmla="*/ 393 w 508"/>
                <a:gd name="T21" fmla="*/ 471 h 510"/>
                <a:gd name="T22" fmla="*/ 357 w 508"/>
                <a:gd name="T23" fmla="*/ 491 h 510"/>
                <a:gd name="T24" fmla="*/ 320 w 508"/>
                <a:gd name="T25" fmla="*/ 502 h 510"/>
                <a:gd name="T26" fmla="*/ 279 w 508"/>
                <a:gd name="T27" fmla="*/ 508 h 510"/>
                <a:gd name="T28" fmla="*/ 258 w 508"/>
                <a:gd name="T29" fmla="*/ 510 h 510"/>
                <a:gd name="T30" fmla="*/ 206 w 508"/>
                <a:gd name="T31" fmla="*/ 504 h 510"/>
                <a:gd name="T32" fmla="*/ 157 w 508"/>
                <a:gd name="T33" fmla="*/ 491 h 510"/>
                <a:gd name="T34" fmla="*/ 113 w 508"/>
                <a:gd name="T35" fmla="*/ 468 h 510"/>
                <a:gd name="T36" fmla="*/ 76 w 508"/>
                <a:gd name="T37" fmla="*/ 437 h 510"/>
                <a:gd name="T38" fmla="*/ 43 w 508"/>
                <a:gd name="T39" fmla="*/ 402 h 510"/>
                <a:gd name="T40" fmla="*/ 19 w 508"/>
                <a:gd name="T41" fmla="*/ 359 h 510"/>
                <a:gd name="T42" fmla="*/ 5 w 508"/>
                <a:gd name="T43" fmla="*/ 311 h 510"/>
                <a:gd name="T44" fmla="*/ 0 w 508"/>
                <a:gd name="T45" fmla="*/ 258 h 510"/>
                <a:gd name="T46" fmla="*/ 2 w 508"/>
                <a:gd name="T47" fmla="*/ 233 h 510"/>
                <a:gd name="T48" fmla="*/ 12 w 508"/>
                <a:gd name="T49" fmla="*/ 181 h 510"/>
                <a:gd name="T50" fmla="*/ 31 w 508"/>
                <a:gd name="T51" fmla="*/ 135 h 510"/>
                <a:gd name="T52" fmla="*/ 58 w 508"/>
                <a:gd name="T53" fmla="*/ 93 h 510"/>
                <a:gd name="T54" fmla="*/ 93 w 508"/>
                <a:gd name="T55" fmla="*/ 59 h 510"/>
                <a:gd name="T56" fmla="*/ 135 w 508"/>
                <a:gd name="T57" fmla="*/ 31 h 510"/>
                <a:gd name="T58" fmla="*/ 181 w 508"/>
                <a:gd name="T59" fmla="*/ 12 h 510"/>
                <a:gd name="T60" fmla="*/ 231 w 508"/>
                <a:gd name="T61" fmla="*/ 1 h 510"/>
                <a:gd name="T62" fmla="*/ 258 w 508"/>
                <a:gd name="T63" fmla="*/ 0 h 510"/>
                <a:gd name="T64" fmla="*/ 310 w 508"/>
                <a:gd name="T65" fmla="*/ 6 h 510"/>
                <a:gd name="T66" fmla="*/ 357 w 508"/>
                <a:gd name="T67" fmla="*/ 21 h 510"/>
                <a:gd name="T68" fmla="*/ 400 w 508"/>
                <a:gd name="T69" fmla="*/ 44 h 510"/>
                <a:gd name="T70" fmla="*/ 437 w 508"/>
                <a:gd name="T71" fmla="*/ 75 h 510"/>
                <a:gd name="T72" fmla="*/ 467 w 508"/>
                <a:gd name="T73" fmla="*/ 114 h 510"/>
                <a:gd name="T74" fmla="*/ 490 w 508"/>
                <a:gd name="T75" fmla="*/ 157 h 510"/>
                <a:gd name="T76" fmla="*/ 504 w 508"/>
                <a:gd name="T77" fmla="*/ 206 h 510"/>
                <a:gd name="T78" fmla="*/ 508 w 508"/>
                <a:gd name="T79" fmla="*/ 25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10">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4" name="Freeform 48"/>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5" name="Freeform 49"/>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6" name="Freeform 50"/>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7" name="Freeform 51"/>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spTree>
    <p:extLst>
      <p:ext uri="{BB962C8B-B14F-4D97-AF65-F5344CB8AC3E}">
        <p14:creationId xmlns:p14="http://schemas.microsoft.com/office/powerpoint/2010/main" val="3506911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ircula_loppudia">
    <p:spTree>
      <p:nvGrpSpPr>
        <p:cNvPr id="1" name=""/>
        <p:cNvGrpSpPr/>
        <p:nvPr/>
      </p:nvGrpSpPr>
      <p:grpSpPr>
        <a:xfrm>
          <a:off x="0" y="0"/>
          <a:ext cx="0" cy="0"/>
          <a:chOff x="0" y="0"/>
          <a:chExt cx="0" cy="0"/>
        </a:xfrm>
      </p:grpSpPr>
      <p:grpSp>
        <p:nvGrpSpPr>
          <p:cNvPr id="5" name="Ryhmä 4"/>
          <p:cNvGrpSpPr>
            <a:grpSpLocks noChangeAspect="1"/>
          </p:cNvGrpSpPr>
          <p:nvPr userDrawn="1"/>
        </p:nvGrpSpPr>
        <p:grpSpPr>
          <a:xfrm>
            <a:off x="3976264" y="685781"/>
            <a:ext cx="4239472" cy="1351347"/>
            <a:chOff x="2867481" y="261504"/>
            <a:chExt cx="1824712" cy="619125"/>
          </a:xfrm>
        </p:grpSpPr>
        <p:sp>
          <p:nvSpPr>
            <p:cNvPr id="6" name="Suorakulmio 5"/>
            <p:cNvSpPr/>
            <p:nvPr userDrawn="1"/>
          </p:nvSpPr>
          <p:spPr>
            <a:xfrm>
              <a:off x="2867481" y="450417"/>
              <a:ext cx="1824712" cy="23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33"/>
            </a:p>
          </p:txBody>
        </p:sp>
        <p:grpSp>
          <p:nvGrpSpPr>
            <p:cNvPr id="7" name="Ryhmä 6"/>
            <p:cNvGrpSpPr/>
            <p:nvPr userDrawn="1"/>
          </p:nvGrpSpPr>
          <p:grpSpPr>
            <a:xfrm>
              <a:off x="2900362" y="261504"/>
              <a:ext cx="1758950" cy="619125"/>
              <a:chOff x="2900362" y="281382"/>
              <a:chExt cx="1758950" cy="619126"/>
            </a:xfrm>
          </p:grpSpPr>
          <p:sp>
            <p:nvSpPr>
              <p:cNvPr id="8" name="AutoShape 3"/>
              <p:cNvSpPr>
                <a:spLocks noChangeAspect="1" noChangeArrowheads="1" noTextEdit="1"/>
              </p:cNvSpPr>
              <p:nvPr userDrawn="1"/>
            </p:nvSpPr>
            <p:spPr bwMode="auto">
              <a:xfrm>
                <a:off x="2900362" y="281382"/>
                <a:ext cx="17589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9" name="Freeform 5"/>
              <p:cNvSpPr>
                <a:spLocks/>
              </p:cNvSpPr>
              <p:nvPr userDrawn="1"/>
            </p:nvSpPr>
            <p:spPr bwMode="auto">
              <a:xfrm>
                <a:off x="2900362" y="776682"/>
                <a:ext cx="74613" cy="90488"/>
              </a:xfrm>
              <a:custGeom>
                <a:avLst/>
                <a:gdLst>
                  <a:gd name="T0" fmla="*/ 0 w 142"/>
                  <a:gd name="T1" fmla="*/ 170 h 170"/>
                  <a:gd name="T2" fmla="*/ 0 w 142"/>
                  <a:gd name="T3" fmla="*/ 0 h 170"/>
                  <a:gd name="T4" fmla="*/ 31 w 142"/>
                  <a:gd name="T5" fmla="*/ 0 h 170"/>
                  <a:gd name="T6" fmla="*/ 31 w 142"/>
                  <a:gd name="T7" fmla="*/ 77 h 170"/>
                  <a:gd name="T8" fmla="*/ 33 w 142"/>
                  <a:gd name="T9" fmla="*/ 77 h 170"/>
                  <a:gd name="T10" fmla="*/ 96 w 142"/>
                  <a:gd name="T11" fmla="*/ 0 h 170"/>
                  <a:gd name="T12" fmla="*/ 136 w 142"/>
                  <a:gd name="T13" fmla="*/ 0 h 170"/>
                  <a:gd name="T14" fmla="*/ 64 w 142"/>
                  <a:gd name="T15" fmla="*/ 84 h 170"/>
                  <a:gd name="T16" fmla="*/ 142 w 142"/>
                  <a:gd name="T17" fmla="*/ 170 h 170"/>
                  <a:gd name="T18" fmla="*/ 101 w 142"/>
                  <a:gd name="T19" fmla="*/ 170 h 170"/>
                  <a:gd name="T20" fmla="*/ 33 w 142"/>
                  <a:gd name="T21" fmla="*/ 93 h 170"/>
                  <a:gd name="T22" fmla="*/ 31 w 142"/>
                  <a:gd name="T23" fmla="*/ 93 h 170"/>
                  <a:gd name="T24" fmla="*/ 31 w 142"/>
                  <a:gd name="T25" fmla="*/ 170 h 170"/>
                  <a:gd name="T26" fmla="*/ 0 w 142"/>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70">
                    <a:moveTo>
                      <a:pt x="0" y="170"/>
                    </a:moveTo>
                    <a:lnTo>
                      <a:pt x="0" y="0"/>
                    </a:lnTo>
                    <a:lnTo>
                      <a:pt x="31" y="0"/>
                    </a:lnTo>
                    <a:lnTo>
                      <a:pt x="31" y="77"/>
                    </a:lnTo>
                    <a:lnTo>
                      <a:pt x="33" y="77"/>
                    </a:lnTo>
                    <a:lnTo>
                      <a:pt x="96" y="0"/>
                    </a:lnTo>
                    <a:lnTo>
                      <a:pt x="136" y="0"/>
                    </a:lnTo>
                    <a:lnTo>
                      <a:pt x="64" y="84"/>
                    </a:lnTo>
                    <a:lnTo>
                      <a:pt x="142" y="170"/>
                    </a:lnTo>
                    <a:lnTo>
                      <a:pt x="101" y="170"/>
                    </a:lnTo>
                    <a:lnTo>
                      <a:pt x="33" y="93"/>
                    </a:lnTo>
                    <a:lnTo>
                      <a:pt x="31" y="93"/>
                    </a:lnTo>
                    <a:lnTo>
                      <a:pt x="31" y="170"/>
                    </a:lnTo>
                    <a:lnTo>
                      <a:pt x="0" y="17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0" name="Freeform 6"/>
              <p:cNvSpPr>
                <a:spLocks noEditPoints="1"/>
              </p:cNvSpPr>
              <p:nvPr userDrawn="1"/>
            </p:nvSpPr>
            <p:spPr bwMode="auto">
              <a:xfrm>
                <a:off x="2987675"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1" name="Freeform 7"/>
              <p:cNvSpPr>
                <a:spLocks noEditPoints="1"/>
              </p:cNvSpPr>
              <p:nvPr userDrawn="1"/>
            </p:nvSpPr>
            <p:spPr bwMode="auto">
              <a:xfrm>
                <a:off x="3021012" y="800495"/>
                <a:ext cx="58738" cy="68263"/>
              </a:xfrm>
              <a:custGeom>
                <a:avLst/>
                <a:gdLst>
                  <a:gd name="T0" fmla="*/ 69 w 112"/>
                  <a:gd name="T1" fmla="*/ 105 h 131"/>
                  <a:gd name="T2" fmla="*/ 87 w 112"/>
                  <a:gd name="T3" fmla="*/ 104 h 131"/>
                  <a:gd name="T4" fmla="*/ 108 w 112"/>
                  <a:gd name="T5" fmla="*/ 123 h 131"/>
                  <a:gd name="T6" fmla="*/ 100 w 112"/>
                  <a:gd name="T7" fmla="*/ 126 h 131"/>
                  <a:gd name="T8" fmla="*/ 88 w 112"/>
                  <a:gd name="T9" fmla="*/ 128 h 131"/>
                  <a:gd name="T10" fmla="*/ 63 w 112"/>
                  <a:gd name="T11" fmla="*/ 131 h 131"/>
                  <a:gd name="T12" fmla="*/ 51 w 112"/>
                  <a:gd name="T13" fmla="*/ 129 h 131"/>
                  <a:gd name="T14" fmla="*/ 38 w 112"/>
                  <a:gd name="T15" fmla="*/ 126 h 131"/>
                  <a:gd name="T16" fmla="*/ 17 w 112"/>
                  <a:gd name="T17" fmla="*/ 116 h 131"/>
                  <a:gd name="T18" fmla="*/ 10 w 112"/>
                  <a:gd name="T19" fmla="*/ 107 h 131"/>
                  <a:gd name="T20" fmla="*/ 4 w 112"/>
                  <a:gd name="T21" fmla="*/ 97 h 131"/>
                  <a:gd name="T22" fmla="*/ 0 w 112"/>
                  <a:gd name="T23" fmla="*/ 67 h 131"/>
                  <a:gd name="T24" fmla="*/ 0 w 112"/>
                  <a:gd name="T25" fmla="*/ 51 h 131"/>
                  <a:gd name="T26" fmla="*/ 4 w 112"/>
                  <a:gd name="T27" fmla="*/ 37 h 131"/>
                  <a:gd name="T28" fmla="*/ 17 w 112"/>
                  <a:gd name="T29" fmla="*/ 17 h 131"/>
                  <a:gd name="T30" fmla="*/ 26 w 112"/>
                  <a:gd name="T31" fmla="*/ 9 h 131"/>
                  <a:gd name="T32" fmla="*/ 35 w 112"/>
                  <a:gd name="T33" fmla="*/ 3 h 131"/>
                  <a:gd name="T34" fmla="*/ 57 w 112"/>
                  <a:gd name="T35" fmla="*/ 0 h 131"/>
                  <a:gd name="T36" fmla="*/ 69 w 112"/>
                  <a:gd name="T37" fmla="*/ 0 h 131"/>
                  <a:gd name="T38" fmla="*/ 79 w 112"/>
                  <a:gd name="T39" fmla="*/ 3 h 131"/>
                  <a:gd name="T40" fmla="*/ 96 w 112"/>
                  <a:gd name="T41" fmla="*/ 15 h 131"/>
                  <a:gd name="T42" fmla="*/ 103 w 112"/>
                  <a:gd name="T43" fmla="*/ 24 h 131"/>
                  <a:gd name="T44" fmla="*/ 108 w 112"/>
                  <a:gd name="T45" fmla="*/ 34 h 131"/>
                  <a:gd name="T46" fmla="*/ 112 w 112"/>
                  <a:gd name="T47" fmla="*/ 62 h 131"/>
                  <a:gd name="T48" fmla="*/ 111 w 112"/>
                  <a:gd name="T49" fmla="*/ 74 h 131"/>
                  <a:gd name="T50" fmla="*/ 29 w 112"/>
                  <a:gd name="T51" fmla="*/ 74 h 131"/>
                  <a:gd name="T52" fmla="*/ 34 w 112"/>
                  <a:gd name="T53" fmla="*/ 89 h 131"/>
                  <a:gd name="T54" fmla="*/ 38 w 112"/>
                  <a:gd name="T55" fmla="*/ 94 h 131"/>
                  <a:gd name="T56" fmla="*/ 42 w 112"/>
                  <a:gd name="T57" fmla="*/ 98 h 131"/>
                  <a:gd name="T58" fmla="*/ 54 w 112"/>
                  <a:gd name="T59" fmla="*/ 104 h 131"/>
                  <a:gd name="T60" fmla="*/ 62 w 112"/>
                  <a:gd name="T61" fmla="*/ 105 h 131"/>
                  <a:gd name="T62" fmla="*/ 69 w 112"/>
                  <a:gd name="T63" fmla="*/ 105 h 131"/>
                  <a:gd name="T64" fmla="*/ 57 w 112"/>
                  <a:gd name="T65" fmla="*/ 24 h 131"/>
                  <a:gd name="T66" fmla="*/ 47 w 112"/>
                  <a:gd name="T67" fmla="*/ 25 h 131"/>
                  <a:gd name="T68" fmla="*/ 42 w 112"/>
                  <a:gd name="T69" fmla="*/ 28 h 131"/>
                  <a:gd name="T70" fmla="*/ 40 w 112"/>
                  <a:gd name="T71" fmla="*/ 31 h 131"/>
                  <a:gd name="T72" fmla="*/ 34 w 112"/>
                  <a:gd name="T73" fmla="*/ 40 h 131"/>
                  <a:gd name="T74" fmla="*/ 31 w 112"/>
                  <a:gd name="T75" fmla="*/ 51 h 131"/>
                  <a:gd name="T76" fmla="*/ 79 w 112"/>
                  <a:gd name="T77" fmla="*/ 51 h 131"/>
                  <a:gd name="T78" fmla="*/ 78 w 112"/>
                  <a:gd name="T79" fmla="*/ 40 h 131"/>
                  <a:gd name="T80" fmla="*/ 74 w 112"/>
                  <a:gd name="T81" fmla="*/ 31 h 131"/>
                  <a:gd name="T82" fmla="*/ 71 w 112"/>
                  <a:gd name="T83" fmla="*/ 28 h 131"/>
                  <a:gd name="T84" fmla="*/ 68 w 112"/>
                  <a:gd name="T85" fmla="*/ 25 h 131"/>
                  <a:gd name="T86" fmla="*/ 57 w 112"/>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31">
                    <a:moveTo>
                      <a:pt x="69" y="105"/>
                    </a:moveTo>
                    <a:lnTo>
                      <a:pt x="69" y="105"/>
                    </a:lnTo>
                    <a:lnTo>
                      <a:pt x="87" y="104"/>
                    </a:lnTo>
                    <a:lnTo>
                      <a:pt x="87" y="104"/>
                    </a:lnTo>
                    <a:lnTo>
                      <a:pt x="108" y="98"/>
                    </a:lnTo>
                    <a:lnTo>
                      <a:pt x="108" y="123"/>
                    </a:lnTo>
                    <a:lnTo>
                      <a:pt x="108" y="123"/>
                    </a:lnTo>
                    <a:lnTo>
                      <a:pt x="100" y="126"/>
                    </a:lnTo>
                    <a:lnTo>
                      <a:pt x="88" y="128"/>
                    </a:lnTo>
                    <a:lnTo>
                      <a:pt x="88" y="128"/>
                    </a:lnTo>
                    <a:lnTo>
                      <a:pt x="77" y="129"/>
                    </a:lnTo>
                    <a:lnTo>
                      <a:pt x="63" y="131"/>
                    </a:lnTo>
                    <a:lnTo>
                      <a:pt x="63" y="131"/>
                    </a:lnTo>
                    <a:lnTo>
                      <a:pt x="51" y="129"/>
                    </a:lnTo>
                    <a:lnTo>
                      <a:pt x="38" y="126"/>
                    </a:lnTo>
                    <a:lnTo>
                      <a:pt x="38" y="126"/>
                    </a:lnTo>
                    <a:lnTo>
                      <a:pt x="28" y="122"/>
                    </a:lnTo>
                    <a:lnTo>
                      <a:pt x="17" y="116"/>
                    </a:lnTo>
                    <a:lnTo>
                      <a:pt x="17" y="116"/>
                    </a:lnTo>
                    <a:lnTo>
                      <a:pt x="10" y="107"/>
                    </a:lnTo>
                    <a:lnTo>
                      <a:pt x="4" y="97"/>
                    </a:lnTo>
                    <a:lnTo>
                      <a:pt x="4" y="97"/>
                    </a:lnTo>
                    <a:lnTo>
                      <a:pt x="0" y="83"/>
                    </a:lnTo>
                    <a:lnTo>
                      <a:pt x="0" y="67"/>
                    </a:lnTo>
                    <a:lnTo>
                      <a:pt x="0" y="67"/>
                    </a:lnTo>
                    <a:lnTo>
                      <a:pt x="0" y="51"/>
                    </a:lnTo>
                    <a:lnTo>
                      <a:pt x="4" y="37"/>
                    </a:lnTo>
                    <a:lnTo>
                      <a:pt x="4" y="37"/>
                    </a:lnTo>
                    <a:lnTo>
                      <a:pt x="10" y="25"/>
                    </a:lnTo>
                    <a:lnTo>
                      <a:pt x="17" y="17"/>
                    </a:lnTo>
                    <a:lnTo>
                      <a:pt x="17" y="17"/>
                    </a:lnTo>
                    <a:lnTo>
                      <a:pt x="26" y="9"/>
                    </a:lnTo>
                    <a:lnTo>
                      <a:pt x="35" y="3"/>
                    </a:lnTo>
                    <a:lnTo>
                      <a:pt x="35" y="3"/>
                    </a:lnTo>
                    <a:lnTo>
                      <a:pt x="47" y="0"/>
                    </a:lnTo>
                    <a:lnTo>
                      <a:pt x="57" y="0"/>
                    </a:lnTo>
                    <a:lnTo>
                      <a:pt x="57" y="0"/>
                    </a:lnTo>
                    <a:lnTo>
                      <a:pt x="69" y="0"/>
                    </a:lnTo>
                    <a:lnTo>
                      <a:pt x="79" y="3"/>
                    </a:lnTo>
                    <a:lnTo>
                      <a:pt x="79" y="3"/>
                    </a:lnTo>
                    <a:lnTo>
                      <a:pt x="88" y="8"/>
                    </a:lnTo>
                    <a:lnTo>
                      <a:pt x="96" y="15"/>
                    </a:lnTo>
                    <a:lnTo>
                      <a:pt x="96" y="15"/>
                    </a:lnTo>
                    <a:lnTo>
                      <a:pt x="103" y="24"/>
                    </a:lnTo>
                    <a:lnTo>
                      <a:pt x="108" y="34"/>
                    </a:lnTo>
                    <a:lnTo>
                      <a:pt x="108" y="34"/>
                    </a:lnTo>
                    <a:lnTo>
                      <a:pt x="111" y="48"/>
                    </a:lnTo>
                    <a:lnTo>
                      <a:pt x="112" y="62"/>
                    </a:lnTo>
                    <a:lnTo>
                      <a:pt x="112" y="62"/>
                    </a:lnTo>
                    <a:lnTo>
                      <a:pt x="111" y="74"/>
                    </a:lnTo>
                    <a:lnTo>
                      <a:pt x="29" y="74"/>
                    </a:lnTo>
                    <a:lnTo>
                      <a:pt x="29" y="74"/>
                    </a:lnTo>
                    <a:lnTo>
                      <a:pt x="31" y="82"/>
                    </a:lnTo>
                    <a:lnTo>
                      <a:pt x="34" y="89"/>
                    </a:lnTo>
                    <a:lnTo>
                      <a:pt x="34" y="89"/>
                    </a:lnTo>
                    <a:lnTo>
                      <a:pt x="38" y="94"/>
                    </a:lnTo>
                    <a:lnTo>
                      <a:pt x="42" y="98"/>
                    </a:lnTo>
                    <a:lnTo>
                      <a:pt x="42" y="98"/>
                    </a:lnTo>
                    <a:lnTo>
                      <a:pt x="48" y="101"/>
                    </a:lnTo>
                    <a:lnTo>
                      <a:pt x="54" y="104"/>
                    </a:lnTo>
                    <a:lnTo>
                      <a:pt x="54" y="104"/>
                    </a:lnTo>
                    <a:lnTo>
                      <a:pt x="62" y="105"/>
                    </a:lnTo>
                    <a:lnTo>
                      <a:pt x="69" y="105"/>
                    </a:lnTo>
                    <a:lnTo>
                      <a:pt x="69" y="105"/>
                    </a:lnTo>
                    <a:close/>
                    <a:moveTo>
                      <a:pt x="57" y="24"/>
                    </a:moveTo>
                    <a:lnTo>
                      <a:pt x="57" y="24"/>
                    </a:lnTo>
                    <a:lnTo>
                      <a:pt x="51" y="24"/>
                    </a:lnTo>
                    <a:lnTo>
                      <a:pt x="47" y="25"/>
                    </a:lnTo>
                    <a:lnTo>
                      <a:pt x="47" y="25"/>
                    </a:lnTo>
                    <a:lnTo>
                      <a:pt x="42" y="28"/>
                    </a:lnTo>
                    <a:lnTo>
                      <a:pt x="40" y="31"/>
                    </a:lnTo>
                    <a:lnTo>
                      <a:pt x="40" y="31"/>
                    </a:lnTo>
                    <a:lnTo>
                      <a:pt x="37" y="36"/>
                    </a:lnTo>
                    <a:lnTo>
                      <a:pt x="34" y="40"/>
                    </a:lnTo>
                    <a:lnTo>
                      <a:pt x="34" y="40"/>
                    </a:lnTo>
                    <a:lnTo>
                      <a:pt x="31" y="51"/>
                    </a:lnTo>
                    <a:lnTo>
                      <a:pt x="79" y="51"/>
                    </a:lnTo>
                    <a:lnTo>
                      <a:pt x="79" y="51"/>
                    </a:lnTo>
                    <a:lnTo>
                      <a:pt x="78" y="40"/>
                    </a:lnTo>
                    <a:lnTo>
                      <a:pt x="78" y="40"/>
                    </a:lnTo>
                    <a:lnTo>
                      <a:pt x="77" y="36"/>
                    </a:lnTo>
                    <a:lnTo>
                      <a:pt x="74" y="31"/>
                    </a:lnTo>
                    <a:lnTo>
                      <a:pt x="74" y="31"/>
                    </a:lnTo>
                    <a:lnTo>
                      <a:pt x="71" y="28"/>
                    </a:lnTo>
                    <a:lnTo>
                      <a:pt x="68" y="25"/>
                    </a:lnTo>
                    <a:lnTo>
                      <a:pt x="68" y="25"/>
                    </a:lnTo>
                    <a:lnTo>
                      <a:pt x="62"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 name="Freeform 8"/>
              <p:cNvSpPr>
                <a:spLocks/>
              </p:cNvSpPr>
              <p:nvPr userDrawn="1"/>
            </p:nvSpPr>
            <p:spPr bwMode="auto">
              <a:xfrm>
                <a:off x="3095625" y="800495"/>
                <a:ext cx="39688" cy="66675"/>
              </a:xfrm>
              <a:custGeom>
                <a:avLst/>
                <a:gdLst>
                  <a:gd name="T0" fmla="*/ 74 w 74"/>
                  <a:gd name="T1" fmla="*/ 27 h 126"/>
                  <a:gd name="T2" fmla="*/ 72 w 74"/>
                  <a:gd name="T3" fmla="*/ 27 h 126"/>
                  <a:gd name="T4" fmla="*/ 72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4 w 74"/>
                  <a:gd name="T33" fmla="*/ 5 h 126"/>
                  <a:gd name="T34" fmla="*/ 44 w 74"/>
                  <a:gd name="T35" fmla="*/ 5 h 126"/>
                  <a:gd name="T36" fmla="*/ 54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2" y="27"/>
                    </a:lnTo>
                    <a:lnTo>
                      <a:pt x="72"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4" y="5"/>
                    </a:lnTo>
                    <a:lnTo>
                      <a:pt x="44" y="5"/>
                    </a:lnTo>
                    <a:lnTo>
                      <a:pt x="54"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3" name="Freeform 9"/>
              <p:cNvSpPr>
                <a:spLocks/>
              </p:cNvSpPr>
              <p:nvPr userDrawn="1"/>
            </p:nvSpPr>
            <p:spPr bwMode="auto">
              <a:xfrm>
                <a:off x="3138487" y="783032"/>
                <a:ext cx="47625" cy="85725"/>
              </a:xfrm>
              <a:custGeom>
                <a:avLst/>
                <a:gdLst>
                  <a:gd name="T0" fmla="*/ 90 w 90"/>
                  <a:gd name="T1" fmla="*/ 158 h 163"/>
                  <a:gd name="T2" fmla="*/ 90 w 90"/>
                  <a:gd name="T3" fmla="*/ 158 h 163"/>
                  <a:gd name="T4" fmla="*/ 78 w 90"/>
                  <a:gd name="T5" fmla="*/ 161 h 163"/>
                  <a:gd name="T6" fmla="*/ 78 w 90"/>
                  <a:gd name="T7" fmla="*/ 161 h 163"/>
                  <a:gd name="T8" fmla="*/ 65 w 90"/>
                  <a:gd name="T9" fmla="*/ 163 h 163"/>
                  <a:gd name="T10" fmla="*/ 65 w 90"/>
                  <a:gd name="T11" fmla="*/ 163 h 163"/>
                  <a:gd name="T12" fmla="*/ 51 w 90"/>
                  <a:gd name="T13" fmla="*/ 161 h 163"/>
                  <a:gd name="T14" fmla="*/ 40 w 90"/>
                  <a:gd name="T15" fmla="*/ 157 h 163"/>
                  <a:gd name="T16" fmla="*/ 40 w 90"/>
                  <a:gd name="T17" fmla="*/ 157 h 163"/>
                  <a:gd name="T18" fmla="*/ 31 w 90"/>
                  <a:gd name="T19" fmla="*/ 151 h 163"/>
                  <a:gd name="T20" fmla="*/ 28 w 90"/>
                  <a:gd name="T21" fmla="*/ 146 h 163"/>
                  <a:gd name="T22" fmla="*/ 25 w 90"/>
                  <a:gd name="T23" fmla="*/ 142 h 163"/>
                  <a:gd name="T24" fmla="*/ 25 w 90"/>
                  <a:gd name="T25" fmla="*/ 142 h 163"/>
                  <a:gd name="T26" fmla="*/ 23 w 90"/>
                  <a:gd name="T27" fmla="*/ 135 h 163"/>
                  <a:gd name="T28" fmla="*/ 22 w 90"/>
                  <a:gd name="T29" fmla="*/ 124 h 163"/>
                  <a:gd name="T30" fmla="*/ 22 w 90"/>
                  <a:gd name="T31" fmla="*/ 60 h 163"/>
                  <a:gd name="T32" fmla="*/ 0 w 90"/>
                  <a:gd name="T33" fmla="*/ 60 h 163"/>
                  <a:gd name="T34" fmla="*/ 0 w 90"/>
                  <a:gd name="T35" fmla="*/ 35 h 163"/>
                  <a:gd name="T36" fmla="*/ 22 w 90"/>
                  <a:gd name="T37" fmla="*/ 35 h 163"/>
                  <a:gd name="T38" fmla="*/ 22 w 90"/>
                  <a:gd name="T39" fmla="*/ 0 h 163"/>
                  <a:gd name="T40" fmla="*/ 53 w 90"/>
                  <a:gd name="T41" fmla="*/ 0 h 163"/>
                  <a:gd name="T42" fmla="*/ 53 w 90"/>
                  <a:gd name="T43" fmla="*/ 35 h 163"/>
                  <a:gd name="T44" fmla="*/ 88 w 90"/>
                  <a:gd name="T45" fmla="*/ 35 h 163"/>
                  <a:gd name="T46" fmla="*/ 88 w 90"/>
                  <a:gd name="T47" fmla="*/ 60 h 163"/>
                  <a:gd name="T48" fmla="*/ 53 w 90"/>
                  <a:gd name="T49" fmla="*/ 60 h 163"/>
                  <a:gd name="T50" fmla="*/ 53 w 90"/>
                  <a:gd name="T51" fmla="*/ 120 h 163"/>
                  <a:gd name="T52" fmla="*/ 53 w 90"/>
                  <a:gd name="T53" fmla="*/ 120 h 163"/>
                  <a:gd name="T54" fmla="*/ 53 w 90"/>
                  <a:gd name="T55" fmla="*/ 127 h 163"/>
                  <a:gd name="T56" fmla="*/ 54 w 90"/>
                  <a:gd name="T57" fmla="*/ 130 h 163"/>
                  <a:gd name="T58" fmla="*/ 54 w 90"/>
                  <a:gd name="T59" fmla="*/ 130 h 163"/>
                  <a:gd name="T60" fmla="*/ 57 w 90"/>
                  <a:gd name="T61" fmla="*/ 133 h 163"/>
                  <a:gd name="T62" fmla="*/ 60 w 90"/>
                  <a:gd name="T63" fmla="*/ 135 h 163"/>
                  <a:gd name="T64" fmla="*/ 71 w 90"/>
                  <a:gd name="T65" fmla="*/ 136 h 163"/>
                  <a:gd name="T66" fmla="*/ 71 w 90"/>
                  <a:gd name="T67" fmla="*/ 136 h 163"/>
                  <a:gd name="T68" fmla="*/ 81 w 90"/>
                  <a:gd name="T69" fmla="*/ 136 h 163"/>
                  <a:gd name="T70" fmla="*/ 81 w 90"/>
                  <a:gd name="T71" fmla="*/ 136 h 163"/>
                  <a:gd name="T72" fmla="*/ 90 w 90"/>
                  <a:gd name="T73" fmla="*/ 133 h 163"/>
                  <a:gd name="T74" fmla="*/ 90 w 90"/>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163">
                    <a:moveTo>
                      <a:pt x="90" y="158"/>
                    </a:moveTo>
                    <a:lnTo>
                      <a:pt x="90" y="158"/>
                    </a:lnTo>
                    <a:lnTo>
                      <a:pt x="78" y="161"/>
                    </a:lnTo>
                    <a:lnTo>
                      <a:pt x="78" y="161"/>
                    </a:lnTo>
                    <a:lnTo>
                      <a:pt x="65" y="163"/>
                    </a:lnTo>
                    <a:lnTo>
                      <a:pt x="65" y="163"/>
                    </a:lnTo>
                    <a:lnTo>
                      <a:pt x="51" y="161"/>
                    </a:lnTo>
                    <a:lnTo>
                      <a:pt x="40" y="157"/>
                    </a:lnTo>
                    <a:lnTo>
                      <a:pt x="40" y="157"/>
                    </a:lnTo>
                    <a:lnTo>
                      <a:pt x="31" y="151"/>
                    </a:lnTo>
                    <a:lnTo>
                      <a:pt x="28" y="146"/>
                    </a:lnTo>
                    <a:lnTo>
                      <a:pt x="25" y="142"/>
                    </a:lnTo>
                    <a:lnTo>
                      <a:pt x="25" y="142"/>
                    </a:lnTo>
                    <a:lnTo>
                      <a:pt x="23" y="135"/>
                    </a:lnTo>
                    <a:lnTo>
                      <a:pt x="22" y="124"/>
                    </a:lnTo>
                    <a:lnTo>
                      <a:pt x="22" y="60"/>
                    </a:lnTo>
                    <a:lnTo>
                      <a:pt x="0" y="60"/>
                    </a:lnTo>
                    <a:lnTo>
                      <a:pt x="0" y="35"/>
                    </a:lnTo>
                    <a:lnTo>
                      <a:pt x="22" y="35"/>
                    </a:lnTo>
                    <a:lnTo>
                      <a:pt x="22" y="0"/>
                    </a:lnTo>
                    <a:lnTo>
                      <a:pt x="53" y="0"/>
                    </a:lnTo>
                    <a:lnTo>
                      <a:pt x="53" y="35"/>
                    </a:lnTo>
                    <a:lnTo>
                      <a:pt x="88" y="35"/>
                    </a:lnTo>
                    <a:lnTo>
                      <a:pt x="88" y="60"/>
                    </a:lnTo>
                    <a:lnTo>
                      <a:pt x="53" y="60"/>
                    </a:lnTo>
                    <a:lnTo>
                      <a:pt x="53" y="120"/>
                    </a:lnTo>
                    <a:lnTo>
                      <a:pt x="53" y="120"/>
                    </a:lnTo>
                    <a:lnTo>
                      <a:pt x="53" y="127"/>
                    </a:lnTo>
                    <a:lnTo>
                      <a:pt x="54" y="130"/>
                    </a:lnTo>
                    <a:lnTo>
                      <a:pt x="54" y="130"/>
                    </a:lnTo>
                    <a:lnTo>
                      <a:pt x="57" y="133"/>
                    </a:lnTo>
                    <a:lnTo>
                      <a:pt x="60" y="135"/>
                    </a:lnTo>
                    <a:lnTo>
                      <a:pt x="71" y="136"/>
                    </a:lnTo>
                    <a:lnTo>
                      <a:pt x="71" y="136"/>
                    </a:lnTo>
                    <a:lnTo>
                      <a:pt x="81" y="136"/>
                    </a:lnTo>
                    <a:lnTo>
                      <a:pt x="81" y="136"/>
                    </a:lnTo>
                    <a:lnTo>
                      <a:pt x="90" y="133"/>
                    </a:lnTo>
                    <a:lnTo>
                      <a:pt x="90"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4" name="Freeform 10"/>
              <p:cNvSpPr>
                <a:spLocks noEditPoints="1"/>
              </p:cNvSpPr>
              <p:nvPr userDrawn="1"/>
            </p:nvSpPr>
            <p:spPr bwMode="auto">
              <a:xfrm>
                <a:off x="3197225" y="800495"/>
                <a:ext cx="65088" cy="68263"/>
              </a:xfrm>
              <a:custGeom>
                <a:avLst/>
                <a:gdLst>
                  <a:gd name="T0" fmla="*/ 124 w 124"/>
                  <a:gd name="T1" fmla="*/ 65 h 131"/>
                  <a:gd name="T2" fmla="*/ 120 w 124"/>
                  <a:gd name="T3" fmla="*/ 92 h 131"/>
                  <a:gd name="T4" fmla="*/ 114 w 124"/>
                  <a:gd name="T5" fmla="*/ 103 h 131"/>
                  <a:gd name="T6" fmla="*/ 106 w 124"/>
                  <a:gd name="T7" fmla="*/ 113 h 131"/>
                  <a:gd name="T8" fmla="*/ 87 w 124"/>
                  <a:gd name="T9" fmla="*/ 126 h 131"/>
                  <a:gd name="T10" fmla="*/ 75 w 124"/>
                  <a:gd name="T11" fmla="*/ 129 h 131"/>
                  <a:gd name="T12" fmla="*/ 62 w 124"/>
                  <a:gd name="T13" fmla="*/ 131 h 131"/>
                  <a:gd name="T14" fmla="*/ 35 w 124"/>
                  <a:gd name="T15" fmla="*/ 126 h 131"/>
                  <a:gd name="T16" fmla="*/ 25 w 124"/>
                  <a:gd name="T17" fmla="*/ 120 h 131"/>
                  <a:gd name="T18" fmla="*/ 16 w 124"/>
                  <a:gd name="T19" fmla="*/ 113 h 131"/>
                  <a:gd name="T20" fmla="*/ 3 w 124"/>
                  <a:gd name="T21" fmla="*/ 92 h 131"/>
                  <a:gd name="T22" fmla="*/ 0 w 124"/>
                  <a:gd name="T23" fmla="*/ 79 h 131"/>
                  <a:gd name="T24" fmla="*/ 0 w 124"/>
                  <a:gd name="T25" fmla="*/ 65 h 131"/>
                  <a:gd name="T26" fmla="*/ 4 w 124"/>
                  <a:gd name="T27" fmla="*/ 39 h 131"/>
                  <a:gd name="T28" fmla="*/ 9 w 124"/>
                  <a:gd name="T29" fmla="*/ 27 h 131"/>
                  <a:gd name="T30" fmla="*/ 16 w 124"/>
                  <a:gd name="T31" fmla="*/ 18 h 131"/>
                  <a:gd name="T32" fmla="*/ 35 w 124"/>
                  <a:gd name="T33" fmla="*/ 5 h 131"/>
                  <a:gd name="T34" fmla="*/ 47 w 124"/>
                  <a:gd name="T35" fmla="*/ 0 h 131"/>
                  <a:gd name="T36" fmla="*/ 62 w 124"/>
                  <a:gd name="T37" fmla="*/ 0 h 131"/>
                  <a:gd name="T38" fmla="*/ 87 w 124"/>
                  <a:gd name="T39" fmla="*/ 5 h 131"/>
                  <a:gd name="T40" fmla="*/ 99 w 124"/>
                  <a:gd name="T41" fmla="*/ 11 h 131"/>
                  <a:gd name="T42" fmla="*/ 108 w 124"/>
                  <a:gd name="T43" fmla="*/ 18 h 131"/>
                  <a:gd name="T44" fmla="*/ 120 w 124"/>
                  <a:gd name="T45" fmla="*/ 39 h 131"/>
                  <a:gd name="T46" fmla="*/ 123 w 124"/>
                  <a:gd name="T47" fmla="*/ 51 h 131"/>
                  <a:gd name="T48" fmla="*/ 124 w 124"/>
                  <a:gd name="T49" fmla="*/ 65 h 131"/>
                  <a:gd name="T50" fmla="*/ 93 w 124"/>
                  <a:gd name="T51" fmla="*/ 65 h 131"/>
                  <a:gd name="T52" fmla="*/ 90 w 124"/>
                  <a:gd name="T53" fmla="*/ 48 h 131"/>
                  <a:gd name="T54" fmla="*/ 87 w 124"/>
                  <a:gd name="T55" fmla="*/ 40 h 131"/>
                  <a:gd name="T56" fmla="*/ 84 w 124"/>
                  <a:gd name="T57" fmla="*/ 34 h 131"/>
                  <a:gd name="T58" fmla="*/ 74 w 124"/>
                  <a:gd name="T59" fmla="*/ 27 h 131"/>
                  <a:gd name="T60" fmla="*/ 68 w 124"/>
                  <a:gd name="T61" fmla="*/ 25 h 131"/>
                  <a:gd name="T62" fmla="*/ 62 w 124"/>
                  <a:gd name="T63" fmla="*/ 24 h 131"/>
                  <a:gd name="T64" fmla="*/ 49 w 124"/>
                  <a:gd name="T65" fmla="*/ 27 h 131"/>
                  <a:gd name="T66" fmla="*/ 44 w 124"/>
                  <a:gd name="T67" fmla="*/ 30 h 131"/>
                  <a:gd name="T68" fmla="*/ 40 w 124"/>
                  <a:gd name="T69" fmla="*/ 34 h 131"/>
                  <a:gd name="T70" fmla="*/ 32 w 124"/>
                  <a:gd name="T71" fmla="*/ 48 h 131"/>
                  <a:gd name="T72" fmla="*/ 31 w 124"/>
                  <a:gd name="T73" fmla="*/ 55 h 131"/>
                  <a:gd name="T74" fmla="*/ 31 w 124"/>
                  <a:gd name="T75" fmla="*/ 65 h 131"/>
                  <a:gd name="T76" fmla="*/ 32 w 124"/>
                  <a:gd name="T77" fmla="*/ 82 h 131"/>
                  <a:gd name="T78" fmla="*/ 35 w 124"/>
                  <a:gd name="T79" fmla="*/ 89 h 131"/>
                  <a:gd name="T80" fmla="*/ 40 w 124"/>
                  <a:gd name="T81" fmla="*/ 95 h 131"/>
                  <a:gd name="T82" fmla="*/ 49 w 124"/>
                  <a:gd name="T83" fmla="*/ 103 h 131"/>
                  <a:gd name="T84" fmla="*/ 54 w 124"/>
                  <a:gd name="T85" fmla="*/ 104 h 131"/>
                  <a:gd name="T86" fmla="*/ 62 w 124"/>
                  <a:gd name="T87" fmla="*/ 105 h 131"/>
                  <a:gd name="T88" fmla="*/ 74 w 124"/>
                  <a:gd name="T89" fmla="*/ 103 h 131"/>
                  <a:gd name="T90" fmla="*/ 80 w 124"/>
                  <a:gd name="T91" fmla="*/ 100 h 131"/>
                  <a:gd name="T92" fmla="*/ 84 w 124"/>
                  <a:gd name="T93" fmla="*/ 95 h 131"/>
                  <a:gd name="T94" fmla="*/ 90 w 124"/>
                  <a:gd name="T95" fmla="*/ 82 h 131"/>
                  <a:gd name="T96" fmla="*/ 91 w 124"/>
                  <a:gd name="T97" fmla="*/ 74 h 131"/>
                  <a:gd name="T98" fmla="*/ 93 w 124"/>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31">
                    <a:moveTo>
                      <a:pt x="124" y="65"/>
                    </a:moveTo>
                    <a:lnTo>
                      <a:pt x="124" y="65"/>
                    </a:lnTo>
                    <a:lnTo>
                      <a:pt x="123" y="79"/>
                    </a:lnTo>
                    <a:lnTo>
                      <a:pt x="120" y="92"/>
                    </a:lnTo>
                    <a:lnTo>
                      <a:pt x="120" y="92"/>
                    </a:lnTo>
                    <a:lnTo>
                      <a:pt x="114" y="103"/>
                    </a:lnTo>
                    <a:lnTo>
                      <a:pt x="106" y="113"/>
                    </a:lnTo>
                    <a:lnTo>
                      <a:pt x="106" y="113"/>
                    </a:lnTo>
                    <a:lnTo>
                      <a:pt x="97" y="120"/>
                    </a:lnTo>
                    <a:lnTo>
                      <a:pt x="87" y="126"/>
                    </a:lnTo>
                    <a:lnTo>
                      <a:pt x="87" y="126"/>
                    </a:lnTo>
                    <a:lnTo>
                      <a:pt x="75" y="129"/>
                    </a:lnTo>
                    <a:lnTo>
                      <a:pt x="62" y="131"/>
                    </a:lnTo>
                    <a:lnTo>
                      <a:pt x="62" y="131"/>
                    </a:lnTo>
                    <a:lnTo>
                      <a:pt x="47" y="129"/>
                    </a:lnTo>
                    <a:lnTo>
                      <a:pt x="35" y="126"/>
                    </a:lnTo>
                    <a:lnTo>
                      <a:pt x="35" y="126"/>
                    </a:lnTo>
                    <a:lnTo>
                      <a:pt x="25" y="120"/>
                    </a:lnTo>
                    <a:lnTo>
                      <a:pt x="16" y="113"/>
                    </a:lnTo>
                    <a:lnTo>
                      <a:pt x="16" y="113"/>
                    </a:lnTo>
                    <a:lnTo>
                      <a:pt x="9" y="103"/>
                    </a:lnTo>
                    <a:lnTo>
                      <a:pt x="3" y="92"/>
                    </a:lnTo>
                    <a:lnTo>
                      <a:pt x="3" y="92"/>
                    </a:lnTo>
                    <a:lnTo>
                      <a:pt x="0" y="79"/>
                    </a:lnTo>
                    <a:lnTo>
                      <a:pt x="0" y="65"/>
                    </a:lnTo>
                    <a:lnTo>
                      <a:pt x="0" y="65"/>
                    </a:lnTo>
                    <a:lnTo>
                      <a:pt x="0" y="51"/>
                    </a:lnTo>
                    <a:lnTo>
                      <a:pt x="4" y="39"/>
                    </a:lnTo>
                    <a:lnTo>
                      <a:pt x="4" y="39"/>
                    </a:lnTo>
                    <a:lnTo>
                      <a:pt x="9" y="27"/>
                    </a:lnTo>
                    <a:lnTo>
                      <a:pt x="16" y="18"/>
                    </a:lnTo>
                    <a:lnTo>
                      <a:pt x="16" y="18"/>
                    </a:lnTo>
                    <a:lnTo>
                      <a:pt x="25" y="11"/>
                    </a:lnTo>
                    <a:lnTo>
                      <a:pt x="35" y="5"/>
                    </a:lnTo>
                    <a:lnTo>
                      <a:pt x="35" y="5"/>
                    </a:lnTo>
                    <a:lnTo>
                      <a:pt x="47" y="0"/>
                    </a:lnTo>
                    <a:lnTo>
                      <a:pt x="62" y="0"/>
                    </a:lnTo>
                    <a:lnTo>
                      <a:pt x="62" y="0"/>
                    </a:lnTo>
                    <a:lnTo>
                      <a:pt x="75" y="0"/>
                    </a:lnTo>
                    <a:lnTo>
                      <a:pt x="87" y="5"/>
                    </a:lnTo>
                    <a:lnTo>
                      <a:pt x="87" y="5"/>
                    </a:lnTo>
                    <a:lnTo>
                      <a:pt x="99" y="11"/>
                    </a:lnTo>
                    <a:lnTo>
                      <a:pt x="108" y="18"/>
                    </a:lnTo>
                    <a:lnTo>
                      <a:pt x="108" y="18"/>
                    </a:lnTo>
                    <a:lnTo>
                      <a:pt x="114" y="27"/>
                    </a:lnTo>
                    <a:lnTo>
                      <a:pt x="120" y="39"/>
                    </a:lnTo>
                    <a:lnTo>
                      <a:pt x="120" y="39"/>
                    </a:lnTo>
                    <a:lnTo>
                      <a:pt x="123" y="51"/>
                    </a:lnTo>
                    <a:lnTo>
                      <a:pt x="124" y="65"/>
                    </a:lnTo>
                    <a:lnTo>
                      <a:pt x="124" y="65"/>
                    </a:lnTo>
                    <a:close/>
                    <a:moveTo>
                      <a:pt x="93" y="65"/>
                    </a:moveTo>
                    <a:lnTo>
                      <a:pt x="93" y="65"/>
                    </a:lnTo>
                    <a:lnTo>
                      <a:pt x="91" y="55"/>
                    </a:lnTo>
                    <a:lnTo>
                      <a:pt x="90" y="48"/>
                    </a:lnTo>
                    <a:lnTo>
                      <a:pt x="90" y="48"/>
                    </a:lnTo>
                    <a:lnTo>
                      <a:pt x="87" y="40"/>
                    </a:lnTo>
                    <a:lnTo>
                      <a:pt x="84" y="34"/>
                    </a:lnTo>
                    <a:lnTo>
                      <a:pt x="84" y="34"/>
                    </a:lnTo>
                    <a:lnTo>
                      <a:pt x="80" y="30"/>
                    </a:lnTo>
                    <a:lnTo>
                      <a:pt x="74" y="27"/>
                    </a:lnTo>
                    <a:lnTo>
                      <a:pt x="74" y="27"/>
                    </a:lnTo>
                    <a:lnTo>
                      <a:pt x="68" y="25"/>
                    </a:lnTo>
                    <a:lnTo>
                      <a:pt x="62" y="24"/>
                    </a:lnTo>
                    <a:lnTo>
                      <a:pt x="62" y="24"/>
                    </a:lnTo>
                    <a:lnTo>
                      <a:pt x="54" y="25"/>
                    </a:lnTo>
                    <a:lnTo>
                      <a:pt x="49" y="27"/>
                    </a:lnTo>
                    <a:lnTo>
                      <a:pt x="49" y="27"/>
                    </a:lnTo>
                    <a:lnTo>
                      <a:pt x="44" y="30"/>
                    </a:lnTo>
                    <a:lnTo>
                      <a:pt x="40" y="34"/>
                    </a:lnTo>
                    <a:lnTo>
                      <a:pt x="40" y="34"/>
                    </a:lnTo>
                    <a:lnTo>
                      <a:pt x="35" y="40"/>
                    </a:lnTo>
                    <a:lnTo>
                      <a:pt x="32" y="48"/>
                    </a:lnTo>
                    <a:lnTo>
                      <a:pt x="32" y="48"/>
                    </a:lnTo>
                    <a:lnTo>
                      <a:pt x="31" y="55"/>
                    </a:lnTo>
                    <a:lnTo>
                      <a:pt x="31" y="65"/>
                    </a:lnTo>
                    <a:lnTo>
                      <a:pt x="31" y="65"/>
                    </a:lnTo>
                    <a:lnTo>
                      <a:pt x="31" y="74"/>
                    </a:lnTo>
                    <a:lnTo>
                      <a:pt x="32" y="82"/>
                    </a:lnTo>
                    <a:lnTo>
                      <a:pt x="32" y="82"/>
                    </a:lnTo>
                    <a:lnTo>
                      <a:pt x="35" y="89"/>
                    </a:lnTo>
                    <a:lnTo>
                      <a:pt x="40" y="95"/>
                    </a:lnTo>
                    <a:lnTo>
                      <a:pt x="40" y="95"/>
                    </a:lnTo>
                    <a:lnTo>
                      <a:pt x="44" y="100"/>
                    </a:lnTo>
                    <a:lnTo>
                      <a:pt x="49" y="103"/>
                    </a:lnTo>
                    <a:lnTo>
                      <a:pt x="49" y="103"/>
                    </a:lnTo>
                    <a:lnTo>
                      <a:pt x="54" y="104"/>
                    </a:lnTo>
                    <a:lnTo>
                      <a:pt x="62" y="105"/>
                    </a:lnTo>
                    <a:lnTo>
                      <a:pt x="62" y="105"/>
                    </a:lnTo>
                    <a:lnTo>
                      <a:pt x="68" y="104"/>
                    </a:lnTo>
                    <a:lnTo>
                      <a:pt x="74" y="103"/>
                    </a:lnTo>
                    <a:lnTo>
                      <a:pt x="74" y="103"/>
                    </a:lnTo>
                    <a:lnTo>
                      <a:pt x="80" y="100"/>
                    </a:lnTo>
                    <a:lnTo>
                      <a:pt x="84" y="95"/>
                    </a:lnTo>
                    <a:lnTo>
                      <a:pt x="84" y="95"/>
                    </a:lnTo>
                    <a:lnTo>
                      <a:pt x="87" y="89"/>
                    </a:lnTo>
                    <a:lnTo>
                      <a:pt x="90" y="82"/>
                    </a:lnTo>
                    <a:lnTo>
                      <a:pt x="90" y="82"/>
                    </a:lnTo>
                    <a:lnTo>
                      <a:pt x="91" y="74"/>
                    </a:lnTo>
                    <a:lnTo>
                      <a:pt x="93" y="65"/>
                    </a:lnTo>
                    <a:lnTo>
                      <a:pt x="93"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5" name="Freeform 11"/>
              <p:cNvSpPr>
                <a:spLocks/>
              </p:cNvSpPr>
              <p:nvPr userDrawn="1"/>
            </p:nvSpPr>
            <p:spPr bwMode="auto">
              <a:xfrm>
                <a:off x="3268662" y="783032"/>
                <a:ext cx="49213"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6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5 w 92"/>
                  <a:gd name="T41" fmla="*/ 0 h 163"/>
                  <a:gd name="T42" fmla="*/ 55 w 92"/>
                  <a:gd name="T43" fmla="*/ 35 h 163"/>
                  <a:gd name="T44" fmla="*/ 91 w 92"/>
                  <a:gd name="T45" fmla="*/ 35 h 163"/>
                  <a:gd name="T46" fmla="*/ 91 w 92"/>
                  <a:gd name="T47" fmla="*/ 60 h 163"/>
                  <a:gd name="T48" fmla="*/ 55 w 92"/>
                  <a:gd name="T49" fmla="*/ 60 h 163"/>
                  <a:gd name="T50" fmla="*/ 55 w 92"/>
                  <a:gd name="T51" fmla="*/ 120 h 163"/>
                  <a:gd name="T52" fmla="*/ 55 w 92"/>
                  <a:gd name="T53" fmla="*/ 120 h 163"/>
                  <a:gd name="T54" fmla="*/ 55 w 92"/>
                  <a:gd name="T55" fmla="*/ 127 h 163"/>
                  <a:gd name="T56" fmla="*/ 57 w 92"/>
                  <a:gd name="T57" fmla="*/ 130 h 163"/>
                  <a:gd name="T58" fmla="*/ 57 w 92"/>
                  <a:gd name="T59" fmla="*/ 130 h 163"/>
                  <a:gd name="T60" fmla="*/ 60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6" y="135"/>
                    </a:lnTo>
                    <a:lnTo>
                      <a:pt x="24" y="124"/>
                    </a:lnTo>
                    <a:lnTo>
                      <a:pt x="24" y="60"/>
                    </a:lnTo>
                    <a:lnTo>
                      <a:pt x="0" y="60"/>
                    </a:lnTo>
                    <a:lnTo>
                      <a:pt x="0" y="35"/>
                    </a:lnTo>
                    <a:lnTo>
                      <a:pt x="24" y="35"/>
                    </a:lnTo>
                    <a:lnTo>
                      <a:pt x="24" y="0"/>
                    </a:lnTo>
                    <a:lnTo>
                      <a:pt x="55" y="0"/>
                    </a:lnTo>
                    <a:lnTo>
                      <a:pt x="55" y="35"/>
                    </a:lnTo>
                    <a:lnTo>
                      <a:pt x="91" y="35"/>
                    </a:lnTo>
                    <a:lnTo>
                      <a:pt x="91" y="60"/>
                    </a:lnTo>
                    <a:lnTo>
                      <a:pt x="55" y="60"/>
                    </a:lnTo>
                    <a:lnTo>
                      <a:pt x="55" y="120"/>
                    </a:lnTo>
                    <a:lnTo>
                      <a:pt x="55" y="120"/>
                    </a:lnTo>
                    <a:lnTo>
                      <a:pt x="55" y="127"/>
                    </a:lnTo>
                    <a:lnTo>
                      <a:pt x="57" y="130"/>
                    </a:lnTo>
                    <a:lnTo>
                      <a:pt x="57" y="130"/>
                    </a:lnTo>
                    <a:lnTo>
                      <a:pt x="60"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6" name="Freeform 12"/>
              <p:cNvSpPr>
                <a:spLocks noEditPoints="1"/>
              </p:cNvSpPr>
              <p:nvPr userDrawn="1"/>
            </p:nvSpPr>
            <p:spPr bwMode="auto">
              <a:xfrm>
                <a:off x="3328987" y="800495"/>
                <a:ext cx="57150" cy="68263"/>
              </a:xfrm>
              <a:custGeom>
                <a:avLst/>
                <a:gdLst>
                  <a:gd name="T0" fmla="*/ 77 w 107"/>
                  <a:gd name="T1" fmla="*/ 114 h 131"/>
                  <a:gd name="T2" fmla="*/ 71 w 107"/>
                  <a:gd name="T3" fmla="*/ 119 h 131"/>
                  <a:gd name="T4" fmla="*/ 64 w 107"/>
                  <a:gd name="T5" fmla="*/ 125 h 131"/>
                  <a:gd name="T6" fmla="*/ 53 w 107"/>
                  <a:gd name="T7" fmla="*/ 129 h 131"/>
                  <a:gd name="T8" fmla="*/ 41 w 107"/>
                  <a:gd name="T9" fmla="*/ 131 h 131"/>
                  <a:gd name="T10" fmla="*/ 32 w 107"/>
                  <a:gd name="T11" fmla="*/ 129 h 131"/>
                  <a:gd name="T12" fmla="*/ 24 w 107"/>
                  <a:gd name="T13" fmla="*/ 128 h 131"/>
                  <a:gd name="T14" fmla="*/ 12 w 107"/>
                  <a:gd name="T15" fmla="*/ 119 h 131"/>
                  <a:gd name="T16" fmla="*/ 6 w 107"/>
                  <a:gd name="T17" fmla="*/ 114 h 131"/>
                  <a:gd name="T18" fmla="*/ 3 w 107"/>
                  <a:gd name="T19" fmla="*/ 107 h 131"/>
                  <a:gd name="T20" fmla="*/ 0 w 107"/>
                  <a:gd name="T21" fmla="*/ 91 h 131"/>
                  <a:gd name="T22" fmla="*/ 0 w 107"/>
                  <a:gd name="T23" fmla="*/ 80 h 131"/>
                  <a:gd name="T24" fmla="*/ 3 w 107"/>
                  <a:gd name="T25" fmla="*/ 73 h 131"/>
                  <a:gd name="T26" fmla="*/ 13 w 107"/>
                  <a:gd name="T27" fmla="*/ 60 h 131"/>
                  <a:gd name="T28" fmla="*/ 21 w 107"/>
                  <a:gd name="T29" fmla="*/ 54 h 131"/>
                  <a:gd name="T30" fmla="*/ 30 w 107"/>
                  <a:gd name="T31" fmla="*/ 51 h 131"/>
                  <a:gd name="T32" fmla="*/ 49 w 107"/>
                  <a:gd name="T33" fmla="*/ 48 h 131"/>
                  <a:gd name="T34" fmla="*/ 64 w 107"/>
                  <a:gd name="T35" fmla="*/ 49 h 131"/>
                  <a:gd name="T36" fmla="*/ 75 w 107"/>
                  <a:gd name="T37" fmla="*/ 51 h 131"/>
                  <a:gd name="T38" fmla="*/ 75 w 107"/>
                  <a:gd name="T39" fmla="*/ 46 h 131"/>
                  <a:gd name="T40" fmla="*/ 74 w 107"/>
                  <a:gd name="T41" fmla="*/ 37 h 131"/>
                  <a:gd name="T42" fmla="*/ 69 w 107"/>
                  <a:gd name="T43" fmla="*/ 31 h 131"/>
                  <a:gd name="T44" fmla="*/ 65 w 107"/>
                  <a:gd name="T45" fmla="*/ 28 h 131"/>
                  <a:gd name="T46" fmla="*/ 61 w 107"/>
                  <a:gd name="T47" fmla="*/ 25 h 131"/>
                  <a:gd name="T48" fmla="*/ 49 w 107"/>
                  <a:gd name="T49" fmla="*/ 24 h 131"/>
                  <a:gd name="T50" fmla="*/ 38 w 107"/>
                  <a:gd name="T51" fmla="*/ 24 h 131"/>
                  <a:gd name="T52" fmla="*/ 30 w 107"/>
                  <a:gd name="T53" fmla="*/ 25 h 131"/>
                  <a:gd name="T54" fmla="*/ 10 w 107"/>
                  <a:gd name="T55" fmla="*/ 8 h 131"/>
                  <a:gd name="T56" fmla="*/ 19 w 107"/>
                  <a:gd name="T57" fmla="*/ 5 h 131"/>
                  <a:gd name="T58" fmla="*/ 30 w 107"/>
                  <a:gd name="T59" fmla="*/ 2 h 131"/>
                  <a:gd name="T60" fmla="*/ 52 w 107"/>
                  <a:gd name="T61" fmla="*/ 0 h 131"/>
                  <a:gd name="T62" fmla="*/ 65 w 107"/>
                  <a:gd name="T63" fmla="*/ 0 h 131"/>
                  <a:gd name="T64" fmla="*/ 75 w 107"/>
                  <a:gd name="T65" fmla="*/ 3 h 131"/>
                  <a:gd name="T66" fmla="*/ 92 w 107"/>
                  <a:gd name="T67" fmla="*/ 12 h 131"/>
                  <a:gd name="T68" fmla="*/ 98 w 107"/>
                  <a:gd name="T69" fmla="*/ 18 h 131"/>
                  <a:gd name="T70" fmla="*/ 102 w 107"/>
                  <a:gd name="T71" fmla="*/ 25 h 131"/>
                  <a:gd name="T72" fmla="*/ 107 w 107"/>
                  <a:gd name="T73" fmla="*/ 43 h 131"/>
                  <a:gd name="T74" fmla="*/ 107 w 107"/>
                  <a:gd name="T75" fmla="*/ 91 h 131"/>
                  <a:gd name="T76" fmla="*/ 107 w 107"/>
                  <a:gd name="T77" fmla="*/ 111 h 131"/>
                  <a:gd name="T78" fmla="*/ 80 w 107"/>
                  <a:gd name="T79" fmla="*/ 126 h 131"/>
                  <a:gd name="T80" fmla="*/ 75 w 107"/>
                  <a:gd name="T81" fmla="*/ 74 h 131"/>
                  <a:gd name="T82" fmla="*/ 65 w 107"/>
                  <a:gd name="T83" fmla="*/ 73 h 131"/>
                  <a:gd name="T84" fmla="*/ 55 w 107"/>
                  <a:gd name="T85" fmla="*/ 71 h 131"/>
                  <a:gd name="T86" fmla="*/ 44 w 107"/>
                  <a:gd name="T87" fmla="*/ 73 h 131"/>
                  <a:gd name="T88" fmla="*/ 37 w 107"/>
                  <a:gd name="T89" fmla="*/ 76 h 131"/>
                  <a:gd name="T90" fmla="*/ 32 w 107"/>
                  <a:gd name="T91" fmla="*/ 82 h 131"/>
                  <a:gd name="T92" fmla="*/ 30 w 107"/>
                  <a:gd name="T93" fmla="*/ 89 h 131"/>
                  <a:gd name="T94" fmla="*/ 31 w 107"/>
                  <a:gd name="T95" fmla="*/ 97 h 131"/>
                  <a:gd name="T96" fmla="*/ 35 w 107"/>
                  <a:gd name="T97" fmla="*/ 103 h 131"/>
                  <a:gd name="T98" fmla="*/ 41 w 107"/>
                  <a:gd name="T99" fmla="*/ 105 h 131"/>
                  <a:gd name="T100" fmla="*/ 49 w 107"/>
                  <a:gd name="T101" fmla="*/ 105 h 131"/>
                  <a:gd name="T102" fmla="*/ 58 w 107"/>
                  <a:gd name="T103" fmla="*/ 104 h 131"/>
                  <a:gd name="T104" fmla="*/ 65 w 107"/>
                  <a:gd name="T105" fmla="*/ 101 h 131"/>
                  <a:gd name="T106" fmla="*/ 71 w 107"/>
                  <a:gd name="T107" fmla="*/ 98 h 131"/>
                  <a:gd name="T108" fmla="*/ 75 w 107"/>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31">
                    <a:moveTo>
                      <a:pt x="78" y="114"/>
                    </a:moveTo>
                    <a:lnTo>
                      <a:pt x="77" y="114"/>
                    </a:lnTo>
                    <a:lnTo>
                      <a:pt x="77" y="114"/>
                    </a:lnTo>
                    <a:lnTo>
                      <a:pt x="71" y="119"/>
                    </a:lnTo>
                    <a:lnTo>
                      <a:pt x="71" y="119"/>
                    </a:lnTo>
                    <a:lnTo>
                      <a:pt x="64" y="125"/>
                    </a:lnTo>
                    <a:lnTo>
                      <a:pt x="64" y="125"/>
                    </a:lnTo>
                    <a:lnTo>
                      <a:pt x="53" y="129"/>
                    </a:lnTo>
                    <a:lnTo>
                      <a:pt x="53" y="129"/>
                    </a:lnTo>
                    <a:lnTo>
                      <a:pt x="41" y="131"/>
                    </a:lnTo>
                    <a:lnTo>
                      <a:pt x="41" y="131"/>
                    </a:lnTo>
                    <a:lnTo>
                      <a:pt x="32" y="129"/>
                    </a:lnTo>
                    <a:lnTo>
                      <a:pt x="24" y="128"/>
                    </a:lnTo>
                    <a:lnTo>
                      <a:pt x="24" y="128"/>
                    </a:lnTo>
                    <a:lnTo>
                      <a:pt x="18" y="125"/>
                    </a:lnTo>
                    <a:lnTo>
                      <a:pt x="12" y="119"/>
                    </a:lnTo>
                    <a:lnTo>
                      <a:pt x="12" y="119"/>
                    </a:lnTo>
                    <a:lnTo>
                      <a:pt x="6" y="114"/>
                    </a:lnTo>
                    <a:lnTo>
                      <a:pt x="3" y="107"/>
                    </a:lnTo>
                    <a:lnTo>
                      <a:pt x="3" y="107"/>
                    </a:lnTo>
                    <a:lnTo>
                      <a:pt x="0" y="100"/>
                    </a:lnTo>
                    <a:lnTo>
                      <a:pt x="0" y="91"/>
                    </a:lnTo>
                    <a:lnTo>
                      <a:pt x="0" y="91"/>
                    </a:lnTo>
                    <a:lnTo>
                      <a:pt x="0" y="80"/>
                    </a:lnTo>
                    <a:lnTo>
                      <a:pt x="3" y="73"/>
                    </a:lnTo>
                    <a:lnTo>
                      <a:pt x="3" y="73"/>
                    </a:lnTo>
                    <a:lnTo>
                      <a:pt x="7" y="65"/>
                    </a:lnTo>
                    <a:lnTo>
                      <a:pt x="13" y="60"/>
                    </a:lnTo>
                    <a:lnTo>
                      <a:pt x="13" y="60"/>
                    </a:lnTo>
                    <a:lnTo>
                      <a:pt x="21" y="54"/>
                    </a:lnTo>
                    <a:lnTo>
                      <a:pt x="30" y="51"/>
                    </a:lnTo>
                    <a:lnTo>
                      <a:pt x="30" y="51"/>
                    </a:lnTo>
                    <a:lnTo>
                      <a:pt x="38" y="49"/>
                    </a:lnTo>
                    <a:lnTo>
                      <a:pt x="49" y="48"/>
                    </a:lnTo>
                    <a:lnTo>
                      <a:pt x="49" y="48"/>
                    </a:lnTo>
                    <a:lnTo>
                      <a:pt x="64" y="49"/>
                    </a:lnTo>
                    <a:lnTo>
                      <a:pt x="64" y="49"/>
                    </a:lnTo>
                    <a:lnTo>
                      <a:pt x="75" y="51"/>
                    </a:lnTo>
                    <a:lnTo>
                      <a:pt x="75" y="46"/>
                    </a:lnTo>
                    <a:lnTo>
                      <a:pt x="75" y="46"/>
                    </a:lnTo>
                    <a:lnTo>
                      <a:pt x="74" y="37"/>
                    </a:lnTo>
                    <a:lnTo>
                      <a:pt x="74" y="37"/>
                    </a:lnTo>
                    <a:lnTo>
                      <a:pt x="72" y="34"/>
                    </a:lnTo>
                    <a:lnTo>
                      <a:pt x="69" y="31"/>
                    </a:lnTo>
                    <a:lnTo>
                      <a:pt x="69" y="31"/>
                    </a:lnTo>
                    <a:lnTo>
                      <a:pt x="65" y="28"/>
                    </a:lnTo>
                    <a:lnTo>
                      <a:pt x="61" y="25"/>
                    </a:lnTo>
                    <a:lnTo>
                      <a:pt x="61" y="25"/>
                    </a:lnTo>
                    <a:lnTo>
                      <a:pt x="55" y="24"/>
                    </a:lnTo>
                    <a:lnTo>
                      <a:pt x="49" y="24"/>
                    </a:lnTo>
                    <a:lnTo>
                      <a:pt x="49" y="24"/>
                    </a:lnTo>
                    <a:lnTo>
                      <a:pt x="38" y="24"/>
                    </a:lnTo>
                    <a:lnTo>
                      <a:pt x="30" y="25"/>
                    </a:lnTo>
                    <a:lnTo>
                      <a:pt x="30" y="25"/>
                    </a:lnTo>
                    <a:lnTo>
                      <a:pt x="10" y="31"/>
                    </a:lnTo>
                    <a:lnTo>
                      <a:pt x="10" y="8"/>
                    </a:lnTo>
                    <a:lnTo>
                      <a:pt x="10" y="8"/>
                    </a:lnTo>
                    <a:lnTo>
                      <a:pt x="19" y="5"/>
                    </a:lnTo>
                    <a:lnTo>
                      <a:pt x="30" y="2"/>
                    </a:lnTo>
                    <a:lnTo>
                      <a:pt x="30" y="2"/>
                    </a:lnTo>
                    <a:lnTo>
                      <a:pt x="40" y="0"/>
                    </a:lnTo>
                    <a:lnTo>
                      <a:pt x="52" y="0"/>
                    </a:lnTo>
                    <a:lnTo>
                      <a:pt x="52" y="0"/>
                    </a:lnTo>
                    <a:lnTo>
                      <a:pt x="65" y="0"/>
                    </a:lnTo>
                    <a:lnTo>
                      <a:pt x="75" y="3"/>
                    </a:lnTo>
                    <a:lnTo>
                      <a:pt x="75" y="3"/>
                    </a:lnTo>
                    <a:lnTo>
                      <a:pt x="84" y="8"/>
                    </a:lnTo>
                    <a:lnTo>
                      <a:pt x="92" y="12"/>
                    </a:lnTo>
                    <a:lnTo>
                      <a:pt x="92" y="12"/>
                    </a:lnTo>
                    <a:lnTo>
                      <a:pt x="98" y="18"/>
                    </a:lnTo>
                    <a:lnTo>
                      <a:pt x="102" y="25"/>
                    </a:lnTo>
                    <a:lnTo>
                      <a:pt x="102" y="25"/>
                    </a:lnTo>
                    <a:lnTo>
                      <a:pt x="105" y="34"/>
                    </a:lnTo>
                    <a:lnTo>
                      <a:pt x="107" y="43"/>
                    </a:lnTo>
                    <a:lnTo>
                      <a:pt x="107" y="91"/>
                    </a:lnTo>
                    <a:lnTo>
                      <a:pt x="107" y="91"/>
                    </a:lnTo>
                    <a:lnTo>
                      <a:pt x="107" y="111"/>
                    </a:lnTo>
                    <a:lnTo>
                      <a:pt x="107" y="111"/>
                    </a:lnTo>
                    <a:lnTo>
                      <a:pt x="107" y="126"/>
                    </a:lnTo>
                    <a:lnTo>
                      <a:pt x="80" y="126"/>
                    </a:lnTo>
                    <a:lnTo>
                      <a:pt x="78" y="114"/>
                    </a:lnTo>
                    <a:close/>
                    <a:moveTo>
                      <a:pt x="75" y="74"/>
                    </a:moveTo>
                    <a:lnTo>
                      <a:pt x="75" y="74"/>
                    </a:lnTo>
                    <a:lnTo>
                      <a:pt x="65" y="73"/>
                    </a:lnTo>
                    <a:lnTo>
                      <a:pt x="65" y="73"/>
                    </a:lnTo>
                    <a:lnTo>
                      <a:pt x="55" y="71"/>
                    </a:lnTo>
                    <a:lnTo>
                      <a:pt x="55" y="71"/>
                    </a:lnTo>
                    <a:lnTo>
                      <a:pt x="44" y="73"/>
                    </a:lnTo>
                    <a:lnTo>
                      <a:pt x="37" y="76"/>
                    </a:lnTo>
                    <a:lnTo>
                      <a:pt x="37" y="76"/>
                    </a:lnTo>
                    <a:lnTo>
                      <a:pt x="34" y="79"/>
                    </a:lnTo>
                    <a:lnTo>
                      <a:pt x="32" y="82"/>
                    </a:lnTo>
                    <a:lnTo>
                      <a:pt x="31" y="85"/>
                    </a:lnTo>
                    <a:lnTo>
                      <a:pt x="30" y="89"/>
                    </a:lnTo>
                    <a:lnTo>
                      <a:pt x="30" y="89"/>
                    </a:lnTo>
                    <a:lnTo>
                      <a:pt x="31" y="97"/>
                    </a:lnTo>
                    <a:lnTo>
                      <a:pt x="31" y="97"/>
                    </a:lnTo>
                    <a:lnTo>
                      <a:pt x="35" y="103"/>
                    </a:lnTo>
                    <a:lnTo>
                      <a:pt x="35" y="103"/>
                    </a:lnTo>
                    <a:lnTo>
                      <a:pt x="41" y="105"/>
                    </a:lnTo>
                    <a:lnTo>
                      <a:pt x="41" y="105"/>
                    </a:lnTo>
                    <a:lnTo>
                      <a:pt x="49" y="105"/>
                    </a:lnTo>
                    <a:lnTo>
                      <a:pt x="49" y="105"/>
                    </a:lnTo>
                    <a:lnTo>
                      <a:pt x="58" y="104"/>
                    </a:lnTo>
                    <a:lnTo>
                      <a:pt x="58"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 name="Rectangle 13"/>
              <p:cNvSpPr>
                <a:spLocks noChangeArrowheads="1"/>
              </p:cNvSpPr>
              <p:nvPr userDrawn="1"/>
            </p:nvSpPr>
            <p:spPr bwMode="auto">
              <a:xfrm>
                <a:off x="3405187"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 name="Freeform 14"/>
              <p:cNvSpPr>
                <a:spLocks noEditPoints="1"/>
              </p:cNvSpPr>
              <p:nvPr userDrawn="1"/>
            </p:nvSpPr>
            <p:spPr bwMode="auto">
              <a:xfrm>
                <a:off x="3436937" y="800495"/>
                <a:ext cx="66675" cy="68263"/>
              </a:xfrm>
              <a:custGeom>
                <a:avLst/>
                <a:gdLst>
                  <a:gd name="T0" fmla="*/ 126 w 126"/>
                  <a:gd name="T1" fmla="*/ 65 h 131"/>
                  <a:gd name="T2" fmla="*/ 122 w 126"/>
                  <a:gd name="T3" fmla="*/ 92 h 131"/>
                  <a:gd name="T4" fmla="*/ 116 w 126"/>
                  <a:gd name="T5" fmla="*/ 103 h 131"/>
                  <a:gd name="T6" fmla="*/ 108 w 126"/>
                  <a:gd name="T7" fmla="*/ 113 h 131"/>
                  <a:gd name="T8" fmla="*/ 89 w 126"/>
                  <a:gd name="T9" fmla="*/ 126 h 131"/>
                  <a:gd name="T10" fmla="*/ 77 w 126"/>
                  <a:gd name="T11" fmla="*/ 129 h 131"/>
                  <a:gd name="T12" fmla="*/ 64 w 126"/>
                  <a:gd name="T13" fmla="*/ 131 h 131"/>
                  <a:gd name="T14" fmla="*/ 37 w 126"/>
                  <a:gd name="T15" fmla="*/ 126 h 131"/>
                  <a:gd name="T16" fmla="*/ 27 w 126"/>
                  <a:gd name="T17" fmla="*/ 120 h 131"/>
                  <a:gd name="T18" fmla="*/ 18 w 126"/>
                  <a:gd name="T19" fmla="*/ 113 h 131"/>
                  <a:gd name="T20" fmla="*/ 5 w 126"/>
                  <a:gd name="T21" fmla="*/ 92 h 131"/>
                  <a:gd name="T22" fmla="*/ 2 w 126"/>
                  <a:gd name="T23" fmla="*/ 79 h 131"/>
                  <a:gd name="T24" fmla="*/ 0 w 126"/>
                  <a:gd name="T25" fmla="*/ 65 h 131"/>
                  <a:gd name="T26" fmla="*/ 5 w 126"/>
                  <a:gd name="T27" fmla="*/ 39 h 131"/>
                  <a:gd name="T28" fmla="*/ 11 w 126"/>
                  <a:gd name="T29" fmla="*/ 27 h 131"/>
                  <a:gd name="T30" fmla="*/ 18 w 126"/>
                  <a:gd name="T31" fmla="*/ 18 h 131"/>
                  <a:gd name="T32" fmla="*/ 37 w 126"/>
                  <a:gd name="T33" fmla="*/ 5 h 131"/>
                  <a:gd name="T34" fmla="*/ 49 w 126"/>
                  <a:gd name="T35" fmla="*/ 0 h 131"/>
                  <a:gd name="T36" fmla="*/ 62 w 126"/>
                  <a:gd name="T37" fmla="*/ 0 h 131"/>
                  <a:gd name="T38" fmla="*/ 89 w 126"/>
                  <a:gd name="T39" fmla="*/ 5 h 131"/>
                  <a:gd name="T40" fmla="*/ 99 w 126"/>
                  <a:gd name="T41" fmla="*/ 11 h 131"/>
                  <a:gd name="T42" fmla="*/ 108 w 126"/>
                  <a:gd name="T43" fmla="*/ 18 h 131"/>
                  <a:gd name="T44" fmla="*/ 122 w 126"/>
                  <a:gd name="T45" fmla="*/ 39 h 131"/>
                  <a:gd name="T46" fmla="*/ 125 w 126"/>
                  <a:gd name="T47" fmla="*/ 51 h 131"/>
                  <a:gd name="T48" fmla="*/ 126 w 126"/>
                  <a:gd name="T49" fmla="*/ 65 h 131"/>
                  <a:gd name="T50" fmla="*/ 94 w 126"/>
                  <a:gd name="T51" fmla="*/ 65 h 131"/>
                  <a:gd name="T52" fmla="*/ 92 w 126"/>
                  <a:gd name="T53" fmla="*/ 48 h 131"/>
                  <a:gd name="T54" fmla="*/ 89 w 126"/>
                  <a:gd name="T55" fmla="*/ 40 h 131"/>
                  <a:gd name="T56" fmla="*/ 86 w 126"/>
                  <a:gd name="T57" fmla="*/ 34 h 131"/>
                  <a:gd name="T58" fmla="*/ 76 w 126"/>
                  <a:gd name="T59" fmla="*/ 27 h 131"/>
                  <a:gd name="T60" fmla="*/ 70 w 126"/>
                  <a:gd name="T61" fmla="*/ 25 h 131"/>
                  <a:gd name="T62" fmla="*/ 62 w 126"/>
                  <a:gd name="T63" fmla="*/ 24 h 131"/>
                  <a:gd name="T64" fmla="*/ 51 w 126"/>
                  <a:gd name="T65" fmla="*/ 27 h 131"/>
                  <a:gd name="T66" fmla="*/ 46 w 126"/>
                  <a:gd name="T67" fmla="*/ 30 h 131"/>
                  <a:gd name="T68" fmla="*/ 40 w 126"/>
                  <a:gd name="T69" fmla="*/ 34 h 131"/>
                  <a:gd name="T70" fmla="*/ 34 w 126"/>
                  <a:gd name="T71" fmla="*/ 48 h 131"/>
                  <a:gd name="T72" fmla="*/ 33 w 126"/>
                  <a:gd name="T73" fmla="*/ 55 h 131"/>
                  <a:gd name="T74" fmla="*/ 33 w 126"/>
                  <a:gd name="T75" fmla="*/ 65 h 131"/>
                  <a:gd name="T76" fmla="*/ 34 w 126"/>
                  <a:gd name="T77" fmla="*/ 82 h 131"/>
                  <a:gd name="T78" fmla="*/ 37 w 126"/>
                  <a:gd name="T79" fmla="*/ 89 h 131"/>
                  <a:gd name="T80" fmla="*/ 42 w 126"/>
                  <a:gd name="T81" fmla="*/ 95 h 131"/>
                  <a:gd name="T82" fmla="*/ 51 w 126"/>
                  <a:gd name="T83" fmla="*/ 103 h 131"/>
                  <a:gd name="T84" fmla="*/ 56 w 126"/>
                  <a:gd name="T85" fmla="*/ 104 h 131"/>
                  <a:gd name="T86" fmla="*/ 64 w 126"/>
                  <a:gd name="T87" fmla="*/ 105 h 131"/>
                  <a:gd name="T88" fmla="*/ 76 w 126"/>
                  <a:gd name="T89" fmla="*/ 103 h 131"/>
                  <a:gd name="T90" fmla="*/ 82 w 126"/>
                  <a:gd name="T91" fmla="*/ 100 h 131"/>
                  <a:gd name="T92" fmla="*/ 86 w 126"/>
                  <a:gd name="T93" fmla="*/ 95 h 131"/>
                  <a:gd name="T94" fmla="*/ 92 w 126"/>
                  <a:gd name="T95" fmla="*/ 82 h 131"/>
                  <a:gd name="T96" fmla="*/ 94 w 126"/>
                  <a:gd name="T97" fmla="*/ 74 h 131"/>
                  <a:gd name="T98" fmla="*/ 94 w 126"/>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131">
                    <a:moveTo>
                      <a:pt x="126" y="65"/>
                    </a:moveTo>
                    <a:lnTo>
                      <a:pt x="126" y="65"/>
                    </a:lnTo>
                    <a:lnTo>
                      <a:pt x="125" y="79"/>
                    </a:lnTo>
                    <a:lnTo>
                      <a:pt x="122" y="92"/>
                    </a:lnTo>
                    <a:lnTo>
                      <a:pt x="122" y="92"/>
                    </a:lnTo>
                    <a:lnTo>
                      <a:pt x="116" y="103"/>
                    </a:lnTo>
                    <a:lnTo>
                      <a:pt x="108" y="113"/>
                    </a:lnTo>
                    <a:lnTo>
                      <a:pt x="108" y="113"/>
                    </a:lnTo>
                    <a:lnTo>
                      <a:pt x="99" y="120"/>
                    </a:lnTo>
                    <a:lnTo>
                      <a:pt x="89" y="126"/>
                    </a:lnTo>
                    <a:lnTo>
                      <a:pt x="89" y="126"/>
                    </a:lnTo>
                    <a:lnTo>
                      <a:pt x="77" y="129"/>
                    </a:lnTo>
                    <a:lnTo>
                      <a:pt x="64" y="131"/>
                    </a:lnTo>
                    <a:lnTo>
                      <a:pt x="64" y="131"/>
                    </a:lnTo>
                    <a:lnTo>
                      <a:pt x="49" y="129"/>
                    </a:lnTo>
                    <a:lnTo>
                      <a:pt x="37" y="126"/>
                    </a:lnTo>
                    <a:lnTo>
                      <a:pt x="37" y="126"/>
                    </a:lnTo>
                    <a:lnTo>
                      <a:pt x="27" y="120"/>
                    </a:lnTo>
                    <a:lnTo>
                      <a:pt x="18" y="113"/>
                    </a:lnTo>
                    <a:lnTo>
                      <a:pt x="18" y="113"/>
                    </a:lnTo>
                    <a:lnTo>
                      <a:pt x="11" y="103"/>
                    </a:lnTo>
                    <a:lnTo>
                      <a:pt x="5" y="92"/>
                    </a:lnTo>
                    <a:lnTo>
                      <a:pt x="5" y="92"/>
                    </a:lnTo>
                    <a:lnTo>
                      <a:pt x="2" y="79"/>
                    </a:lnTo>
                    <a:lnTo>
                      <a:pt x="0" y="65"/>
                    </a:lnTo>
                    <a:lnTo>
                      <a:pt x="0" y="65"/>
                    </a:lnTo>
                    <a:lnTo>
                      <a:pt x="2" y="51"/>
                    </a:lnTo>
                    <a:lnTo>
                      <a:pt x="5" y="39"/>
                    </a:lnTo>
                    <a:lnTo>
                      <a:pt x="5" y="39"/>
                    </a:lnTo>
                    <a:lnTo>
                      <a:pt x="11" y="27"/>
                    </a:lnTo>
                    <a:lnTo>
                      <a:pt x="18" y="18"/>
                    </a:lnTo>
                    <a:lnTo>
                      <a:pt x="18" y="18"/>
                    </a:lnTo>
                    <a:lnTo>
                      <a:pt x="27" y="11"/>
                    </a:lnTo>
                    <a:lnTo>
                      <a:pt x="37" y="5"/>
                    </a:lnTo>
                    <a:lnTo>
                      <a:pt x="37" y="5"/>
                    </a:lnTo>
                    <a:lnTo>
                      <a:pt x="49" y="0"/>
                    </a:lnTo>
                    <a:lnTo>
                      <a:pt x="62" y="0"/>
                    </a:lnTo>
                    <a:lnTo>
                      <a:pt x="62" y="0"/>
                    </a:lnTo>
                    <a:lnTo>
                      <a:pt x="77" y="0"/>
                    </a:lnTo>
                    <a:lnTo>
                      <a:pt x="89" y="5"/>
                    </a:lnTo>
                    <a:lnTo>
                      <a:pt x="89" y="5"/>
                    </a:lnTo>
                    <a:lnTo>
                      <a:pt x="99" y="11"/>
                    </a:lnTo>
                    <a:lnTo>
                      <a:pt x="108" y="18"/>
                    </a:lnTo>
                    <a:lnTo>
                      <a:pt x="108" y="18"/>
                    </a:lnTo>
                    <a:lnTo>
                      <a:pt x="116" y="27"/>
                    </a:lnTo>
                    <a:lnTo>
                      <a:pt x="122" y="39"/>
                    </a:lnTo>
                    <a:lnTo>
                      <a:pt x="122" y="39"/>
                    </a:lnTo>
                    <a:lnTo>
                      <a:pt x="125" y="51"/>
                    </a:lnTo>
                    <a:lnTo>
                      <a:pt x="126" y="65"/>
                    </a:lnTo>
                    <a:lnTo>
                      <a:pt x="126" y="65"/>
                    </a:lnTo>
                    <a:close/>
                    <a:moveTo>
                      <a:pt x="94" y="65"/>
                    </a:moveTo>
                    <a:lnTo>
                      <a:pt x="94" y="65"/>
                    </a:lnTo>
                    <a:lnTo>
                      <a:pt x="94" y="55"/>
                    </a:lnTo>
                    <a:lnTo>
                      <a:pt x="92" y="48"/>
                    </a:lnTo>
                    <a:lnTo>
                      <a:pt x="92" y="48"/>
                    </a:lnTo>
                    <a:lnTo>
                      <a:pt x="89" y="40"/>
                    </a:lnTo>
                    <a:lnTo>
                      <a:pt x="86" y="34"/>
                    </a:lnTo>
                    <a:lnTo>
                      <a:pt x="86" y="34"/>
                    </a:lnTo>
                    <a:lnTo>
                      <a:pt x="82" y="30"/>
                    </a:lnTo>
                    <a:lnTo>
                      <a:pt x="76" y="27"/>
                    </a:lnTo>
                    <a:lnTo>
                      <a:pt x="76" y="27"/>
                    </a:lnTo>
                    <a:lnTo>
                      <a:pt x="70" y="25"/>
                    </a:lnTo>
                    <a:lnTo>
                      <a:pt x="62" y="24"/>
                    </a:lnTo>
                    <a:lnTo>
                      <a:pt x="62" y="24"/>
                    </a:lnTo>
                    <a:lnTo>
                      <a:pt x="56" y="25"/>
                    </a:lnTo>
                    <a:lnTo>
                      <a:pt x="51" y="27"/>
                    </a:lnTo>
                    <a:lnTo>
                      <a:pt x="51" y="27"/>
                    </a:lnTo>
                    <a:lnTo>
                      <a:pt x="46" y="30"/>
                    </a:lnTo>
                    <a:lnTo>
                      <a:pt x="40" y="34"/>
                    </a:lnTo>
                    <a:lnTo>
                      <a:pt x="40" y="34"/>
                    </a:lnTo>
                    <a:lnTo>
                      <a:pt x="37" y="40"/>
                    </a:lnTo>
                    <a:lnTo>
                      <a:pt x="34" y="48"/>
                    </a:lnTo>
                    <a:lnTo>
                      <a:pt x="34" y="48"/>
                    </a:lnTo>
                    <a:lnTo>
                      <a:pt x="33" y="55"/>
                    </a:lnTo>
                    <a:lnTo>
                      <a:pt x="33" y="65"/>
                    </a:lnTo>
                    <a:lnTo>
                      <a:pt x="33" y="65"/>
                    </a:lnTo>
                    <a:lnTo>
                      <a:pt x="33" y="74"/>
                    </a:lnTo>
                    <a:lnTo>
                      <a:pt x="34" y="82"/>
                    </a:lnTo>
                    <a:lnTo>
                      <a:pt x="34" y="82"/>
                    </a:lnTo>
                    <a:lnTo>
                      <a:pt x="37" y="89"/>
                    </a:lnTo>
                    <a:lnTo>
                      <a:pt x="42" y="95"/>
                    </a:lnTo>
                    <a:lnTo>
                      <a:pt x="42" y="95"/>
                    </a:lnTo>
                    <a:lnTo>
                      <a:pt x="46" y="100"/>
                    </a:lnTo>
                    <a:lnTo>
                      <a:pt x="51" y="103"/>
                    </a:lnTo>
                    <a:lnTo>
                      <a:pt x="51" y="103"/>
                    </a:lnTo>
                    <a:lnTo>
                      <a:pt x="56" y="104"/>
                    </a:lnTo>
                    <a:lnTo>
                      <a:pt x="64" y="105"/>
                    </a:lnTo>
                    <a:lnTo>
                      <a:pt x="64" y="105"/>
                    </a:lnTo>
                    <a:lnTo>
                      <a:pt x="70" y="104"/>
                    </a:lnTo>
                    <a:lnTo>
                      <a:pt x="76" y="103"/>
                    </a:lnTo>
                    <a:lnTo>
                      <a:pt x="76" y="103"/>
                    </a:lnTo>
                    <a:lnTo>
                      <a:pt x="82" y="100"/>
                    </a:lnTo>
                    <a:lnTo>
                      <a:pt x="86" y="95"/>
                    </a:lnTo>
                    <a:lnTo>
                      <a:pt x="86" y="95"/>
                    </a:lnTo>
                    <a:lnTo>
                      <a:pt x="89" y="89"/>
                    </a:lnTo>
                    <a:lnTo>
                      <a:pt x="92" y="82"/>
                    </a:lnTo>
                    <a:lnTo>
                      <a:pt x="92" y="82"/>
                    </a:lnTo>
                    <a:lnTo>
                      <a:pt x="94" y="74"/>
                    </a:lnTo>
                    <a:lnTo>
                      <a:pt x="94" y="65"/>
                    </a:lnTo>
                    <a:lnTo>
                      <a:pt x="94"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 name="Freeform 15"/>
              <p:cNvSpPr>
                <a:spLocks/>
              </p:cNvSpPr>
              <p:nvPr userDrawn="1"/>
            </p:nvSpPr>
            <p:spPr bwMode="auto">
              <a:xfrm>
                <a:off x="3517900" y="802082"/>
                <a:ext cx="58738" cy="66675"/>
              </a:xfrm>
              <a:custGeom>
                <a:avLst/>
                <a:gdLst>
                  <a:gd name="T0" fmla="*/ 56 w 111"/>
                  <a:gd name="T1" fmla="*/ 128 h 128"/>
                  <a:gd name="T2" fmla="*/ 56 w 111"/>
                  <a:gd name="T3" fmla="*/ 128 h 128"/>
                  <a:gd name="T4" fmla="*/ 39 w 111"/>
                  <a:gd name="T5" fmla="*/ 126 h 128"/>
                  <a:gd name="T6" fmla="*/ 31 w 111"/>
                  <a:gd name="T7" fmla="*/ 123 h 128"/>
                  <a:gd name="T8" fmla="*/ 25 w 111"/>
                  <a:gd name="T9" fmla="*/ 120 h 128"/>
                  <a:gd name="T10" fmla="*/ 25 w 111"/>
                  <a:gd name="T11" fmla="*/ 120 h 128"/>
                  <a:gd name="T12" fmla="*/ 14 w 111"/>
                  <a:gd name="T13" fmla="*/ 113 h 128"/>
                  <a:gd name="T14" fmla="*/ 9 w 111"/>
                  <a:gd name="T15" fmla="*/ 108 h 128"/>
                  <a:gd name="T16" fmla="*/ 6 w 111"/>
                  <a:gd name="T17" fmla="*/ 104 h 128"/>
                  <a:gd name="T18" fmla="*/ 6 w 111"/>
                  <a:gd name="T19" fmla="*/ 104 h 128"/>
                  <a:gd name="T20" fmla="*/ 3 w 111"/>
                  <a:gd name="T21" fmla="*/ 98 h 128"/>
                  <a:gd name="T22" fmla="*/ 2 w 111"/>
                  <a:gd name="T23" fmla="*/ 91 h 128"/>
                  <a:gd name="T24" fmla="*/ 2 w 111"/>
                  <a:gd name="T25" fmla="*/ 91 h 128"/>
                  <a:gd name="T26" fmla="*/ 0 w 111"/>
                  <a:gd name="T27" fmla="*/ 76 h 128"/>
                  <a:gd name="T28" fmla="*/ 0 w 111"/>
                  <a:gd name="T29" fmla="*/ 0 h 128"/>
                  <a:gd name="T30" fmla="*/ 30 w 111"/>
                  <a:gd name="T31" fmla="*/ 0 h 128"/>
                  <a:gd name="T32" fmla="*/ 30 w 111"/>
                  <a:gd name="T33" fmla="*/ 73 h 128"/>
                  <a:gd name="T34" fmla="*/ 30 w 111"/>
                  <a:gd name="T35" fmla="*/ 73 h 128"/>
                  <a:gd name="T36" fmla="*/ 31 w 111"/>
                  <a:gd name="T37" fmla="*/ 83 h 128"/>
                  <a:gd name="T38" fmla="*/ 31 w 111"/>
                  <a:gd name="T39" fmla="*/ 83 h 128"/>
                  <a:gd name="T40" fmla="*/ 34 w 111"/>
                  <a:gd name="T41" fmla="*/ 91 h 128"/>
                  <a:gd name="T42" fmla="*/ 34 w 111"/>
                  <a:gd name="T43" fmla="*/ 91 h 128"/>
                  <a:gd name="T44" fmla="*/ 37 w 111"/>
                  <a:gd name="T45" fmla="*/ 97 h 128"/>
                  <a:gd name="T46" fmla="*/ 43 w 111"/>
                  <a:gd name="T47" fmla="*/ 100 h 128"/>
                  <a:gd name="T48" fmla="*/ 43 w 111"/>
                  <a:gd name="T49" fmla="*/ 100 h 128"/>
                  <a:gd name="T50" fmla="*/ 49 w 111"/>
                  <a:gd name="T51" fmla="*/ 101 h 128"/>
                  <a:gd name="T52" fmla="*/ 56 w 111"/>
                  <a:gd name="T53" fmla="*/ 102 h 128"/>
                  <a:gd name="T54" fmla="*/ 56 w 111"/>
                  <a:gd name="T55" fmla="*/ 102 h 128"/>
                  <a:gd name="T56" fmla="*/ 64 w 111"/>
                  <a:gd name="T57" fmla="*/ 101 h 128"/>
                  <a:gd name="T58" fmla="*/ 70 w 111"/>
                  <a:gd name="T59" fmla="*/ 100 h 128"/>
                  <a:gd name="T60" fmla="*/ 70 w 111"/>
                  <a:gd name="T61" fmla="*/ 100 h 128"/>
                  <a:gd name="T62" fmla="*/ 76 w 111"/>
                  <a:gd name="T63" fmla="*/ 95 h 128"/>
                  <a:gd name="T64" fmla="*/ 79 w 111"/>
                  <a:gd name="T65" fmla="*/ 89 h 128"/>
                  <a:gd name="T66" fmla="*/ 79 w 111"/>
                  <a:gd name="T67" fmla="*/ 89 h 128"/>
                  <a:gd name="T68" fmla="*/ 80 w 111"/>
                  <a:gd name="T69" fmla="*/ 83 h 128"/>
                  <a:gd name="T70" fmla="*/ 82 w 111"/>
                  <a:gd name="T71" fmla="*/ 73 h 128"/>
                  <a:gd name="T72" fmla="*/ 82 w 111"/>
                  <a:gd name="T73" fmla="*/ 0 h 128"/>
                  <a:gd name="T74" fmla="*/ 111 w 111"/>
                  <a:gd name="T75" fmla="*/ 0 h 128"/>
                  <a:gd name="T76" fmla="*/ 111 w 111"/>
                  <a:gd name="T77" fmla="*/ 76 h 128"/>
                  <a:gd name="T78" fmla="*/ 111 w 111"/>
                  <a:gd name="T79" fmla="*/ 76 h 128"/>
                  <a:gd name="T80" fmla="*/ 111 w 111"/>
                  <a:gd name="T81" fmla="*/ 89 h 128"/>
                  <a:gd name="T82" fmla="*/ 107 w 111"/>
                  <a:gd name="T83" fmla="*/ 101 h 128"/>
                  <a:gd name="T84" fmla="*/ 107 w 111"/>
                  <a:gd name="T85" fmla="*/ 101 h 128"/>
                  <a:gd name="T86" fmla="*/ 104 w 111"/>
                  <a:gd name="T87" fmla="*/ 107 h 128"/>
                  <a:gd name="T88" fmla="*/ 99 w 111"/>
                  <a:gd name="T89" fmla="*/ 111 h 128"/>
                  <a:gd name="T90" fmla="*/ 99 w 111"/>
                  <a:gd name="T91" fmla="*/ 111 h 128"/>
                  <a:gd name="T92" fmla="*/ 93 w 111"/>
                  <a:gd name="T93" fmla="*/ 116 h 128"/>
                  <a:gd name="T94" fmla="*/ 88 w 111"/>
                  <a:gd name="T95" fmla="*/ 120 h 128"/>
                  <a:gd name="T96" fmla="*/ 88 w 111"/>
                  <a:gd name="T97" fmla="*/ 120 h 128"/>
                  <a:gd name="T98" fmla="*/ 82 w 111"/>
                  <a:gd name="T99" fmla="*/ 123 h 128"/>
                  <a:gd name="T100" fmla="*/ 74 w 111"/>
                  <a:gd name="T101" fmla="*/ 125 h 128"/>
                  <a:gd name="T102" fmla="*/ 74 w 111"/>
                  <a:gd name="T103" fmla="*/ 125 h 128"/>
                  <a:gd name="T104" fmla="*/ 65 w 111"/>
                  <a:gd name="T105" fmla="*/ 126 h 128"/>
                  <a:gd name="T106" fmla="*/ 56 w 111"/>
                  <a:gd name="T107" fmla="*/ 128 h 128"/>
                  <a:gd name="T108" fmla="*/ 56 w 111"/>
                  <a:gd name="T10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28">
                    <a:moveTo>
                      <a:pt x="56" y="128"/>
                    </a:moveTo>
                    <a:lnTo>
                      <a:pt x="56" y="128"/>
                    </a:lnTo>
                    <a:lnTo>
                      <a:pt x="39" y="126"/>
                    </a:lnTo>
                    <a:lnTo>
                      <a:pt x="31" y="123"/>
                    </a:lnTo>
                    <a:lnTo>
                      <a:pt x="25" y="120"/>
                    </a:lnTo>
                    <a:lnTo>
                      <a:pt x="25" y="120"/>
                    </a:lnTo>
                    <a:lnTo>
                      <a:pt x="14" y="113"/>
                    </a:lnTo>
                    <a:lnTo>
                      <a:pt x="9" y="108"/>
                    </a:lnTo>
                    <a:lnTo>
                      <a:pt x="6" y="104"/>
                    </a:lnTo>
                    <a:lnTo>
                      <a:pt x="6" y="104"/>
                    </a:lnTo>
                    <a:lnTo>
                      <a:pt x="3" y="98"/>
                    </a:lnTo>
                    <a:lnTo>
                      <a:pt x="2" y="91"/>
                    </a:lnTo>
                    <a:lnTo>
                      <a:pt x="2" y="91"/>
                    </a:lnTo>
                    <a:lnTo>
                      <a:pt x="0" y="76"/>
                    </a:lnTo>
                    <a:lnTo>
                      <a:pt x="0" y="0"/>
                    </a:lnTo>
                    <a:lnTo>
                      <a:pt x="30" y="0"/>
                    </a:lnTo>
                    <a:lnTo>
                      <a:pt x="30" y="73"/>
                    </a:lnTo>
                    <a:lnTo>
                      <a:pt x="30" y="73"/>
                    </a:lnTo>
                    <a:lnTo>
                      <a:pt x="31" y="83"/>
                    </a:lnTo>
                    <a:lnTo>
                      <a:pt x="31" y="83"/>
                    </a:lnTo>
                    <a:lnTo>
                      <a:pt x="34" y="91"/>
                    </a:lnTo>
                    <a:lnTo>
                      <a:pt x="34" y="91"/>
                    </a:lnTo>
                    <a:lnTo>
                      <a:pt x="37" y="97"/>
                    </a:lnTo>
                    <a:lnTo>
                      <a:pt x="43" y="100"/>
                    </a:lnTo>
                    <a:lnTo>
                      <a:pt x="43" y="100"/>
                    </a:lnTo>
                    <a:lnTo>
                      <a:pt x="49" y="101"/>
                    </a:lnTo>
                    <a:lnTo>
                      <a:pt x="56" y="102"/>
                    </a:lnTo>
                    <a:lnTo>
                      <a:pt x="56" y="102"/>
                    </a:lnTo>
                    <a:lnTo>
                      <a:pt x="64" y="101"/>
                    </a:lnTo>
                    <a:lnTo>
                      <a:pt x="70" y="100"/>
                    </a:lnTo>
                    <a:lnTo>
                      <a:pt x="70" y="100"/>
                    </a:lnTo>
                    <a:lnTo>
                      <a:pt x="76" y="95"/>
                    </a:lnTo>
                    <a:lnTo>
                      <a:pt x="79" y="89"/>
                    </a:lnTo>
                    <a:lnTo>
                      <a:pt x="79" y="89"/>
                    </a:lnTo>
                    <a:lnTo>
                      <a:pt x="80" y="83"/>
                    </a:lnTo>
                    <a:lnTo>
                      <a:pt x="82" y="73"/>
                    </a:lnTo>
                    <a:lnTo>
                      <a:pt x="82" y="0"/>
                    </a:lnTo>
                    <a:lnTo>
                      <a:pt x="111" y="0"/>
                    </a:lnTo>
                    <a:lnTo>
                      <a:pt x="111" y="76"/>
                    </a:lnTo>
                    <a:lnTo>
                      <a:pt x="111" y="76"/>
                    </a:lnTo>
                    <a:lnTo>
                      <a:pt x="111" y="89"/>
                    </a:lnTo>
                    <a:lnTo>
                      <a:pt x="107" y="101"/>
                    </a:lnTo>
                    <a:lnTo>
                      <a:pt x="107" y="101"/>
                    </a:lnTo>
                    <a:lnTo>
                      <a:pt x="104" y="107"/>
                    </a:lnTo>
                    <a:lnTo>
                      <a:pt x="99" y="111"/>
                    </a:lnTo>
                    <a:lnTo>
                      <a:pt x="99" y="111"/>
                    </a:lnTo>
                    <a:lnTo>
                      <a:pt x="93" y="116"/>
                    </a:lnTo>
                    <a:lnTo>
                      <a:pt x="88" y="120"/>
                    </a:lnTo>
                    <a:lnTo>
                      <a:pt x="88" y="120"/>
                    </a:lnTo>
                    <a:lnTo>
                      <a:pt x="82" y="123"/>
                    </a:lnTo>
                    <a:lnTo>
                      <a:pt x="74" y="125"/>
                    </a:lnTo>
                    <a:lnTo>
                      <a:pt x="74" y="125"/>
                    </a:lnTo>
                    <a:lnTo>
                      <a:pt x="65" y="126"/>
                    </a:lnTo>
                    <a:lnTo>
                      <a:pt x="56" y="128"/>
                    </a:lnTo>
                    <a:lnTo>
                      <a:pt x="56" y="12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 name="Freeform 16"/>
              <p:cNvSpPr>
                <a:spLocks/>
              </p:cNvSpPr>
              <p:nvPr userDrawn="1"/>
            </p:nvSpPr>
            <p:spPr bwMode="auto">
              <a:xfrm>
                <a:off x="3592512" y="800495"/>
                <a:ext cx="47625" cy="68263"/>
              </a:xfrm>
              <a:custGeom>
                <a:avLst/>
                <a:gdLst>
                  <a:gd name="T0" fmla="*/ 61 w 90"/>
                  <a:gd name="T1" fmla="*/ 91 h 131"/>
                  <a:gd name="T2" fmla="*/ 58 w 90"/>
                  <a:gd name="T3" fmla="*/ 85 h 131"/>
                  <a:gd name="T4" fmla="*/ 52 w 90"/>
                  <a:gd name="T5" fmla="*/ 80 h 131"/>
                  <a:gd name="T6" fmla="*/ 44 w 90"/>
                  <a:gd name="T7" fmla="*/ 77 h 131"/>
                  <a:gd name="T8" fmla="*/ 34 w 90"/>
                  <a:gd name="T9" fmla="*/ 74 h 131"/>
                  <a:gd name="T10" fmla="*/ 21 w 90"/>
                  <a:gd name="T11" fmla="*/ 70 h 131"/>
                  <a:gd name="T12" fmla="*/ 15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9 w 90"/>
                  <a:gd name="T25" fmla="*/ 15 h 131"/>
                  <a:gd name="T26" fmla="*/ 13 w 90"/>
                  <a:gd name="T27" fmla="*/ 9 h 131"/>
                  <a:gd name="T28" fmla="*/ 28 w 90"/>
                  <a:gd name="T29" fmla="*/ 2 h 131"/>
                  <a:gd name="T30" fmla="*/ 37 w 90"/>
                  <a:gd name="T31" fmla="*/ 0 h 131"/>
                  <a:gd name="T32" fmla="*/ 46 w 90"/>
                  <a:gd name="T33" fmla="*/ 0 h 131"/>
                  <a:gd name="T34" fmla="*/ 68 w 90"/>
                  <a:gd name="T35" fmla="*/ 2 h 131"/>
                  <a:gd name="T36" fmla="*/ 86 w 90"/>
                  <a:gd name="T37" fmla="*/ 6 h 131"/>
                  <a:gd name="T38" fmla="*/ 86 w 90"/>
                  <a:gd name="T39" fmla="*/ 31 h 131"/>
                  <a:gd name="T40" fmla="*/ 77 w 90"/>
                  <a:gd name="T41" fmla="*/ 28 h 131"/>
                  <a:gd name="T42" fmla="*/ 66 w 90"/>
                  <a:gd name="T43" fmla="*/ 27 h 131"/>
                  <a:gd name="T44" fmla="*/ 58 w 90"/>
                  <a:gd name="T45" fmla="*/ 25 h 131"/>
                  <a:gd name="T46" fmla="*/ 49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6 w 90"/>
                  <a:gd name="T63" fmla="*/ 51 h 131"/>
                  <a:gd name="T64" fmla="*/ 55 w 90"/>
                  <a:gd name="T65" fmla="*/ 54 h 131"/>
                  <a:gd name="T66" fmla="*/ 68 w 90"/>
                  <a:gd name="T67" fmla="*/ 57 h 131"/>
                  <a:gd name="T68" fmla="*/ 78 w 90"/>
                  <a:gd name="T69" fmla="*/ 62 h 131"/>
                  <a:gd name="T70" fmla="*/ 83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5 w 90"/>
                  <a:gd name="T91" fmla="*/ 128 h 131"/>
                  <a:gd name="T92" fmla="*/ 0 w 90"/>
                  <a:gd name="T93" fmla="*/ 123 h 131"/>
                  <a:gd name="T94" fmla="*/ 0 w 90"/>
                  <a:gd name="T95" fmla="*/ 100 h 131"/>
                  <a:gd name="T96" fmla="*/ 18 w 90"/>
                  <a:gd name="T97" fmla="*/ 104 h 131"/>
                  <a:gd name="T98" fmla="*/ 34 w 90"/>
                  <a:gd name="T99" fmla="*/ 105 h 131"/>
                  <a:gd name="T100" fmla="*/ 44 w 90"/>
                  <a:gd name="T101" fmla="*/ 104 h 131"/>
                  <a:gd name="T102" fmla="*/ 53 w 90"/>
                  <a:gd name="T103" fmla="*/ 103 h 131"/>
                  <a:gd name="T104" fmla="*/ 59 w 90"/>
                  <a:gd name="T105" fmla="*/ 98 h 131"/>
                  <a:gd name="T106" fmla="*/ 61 w 90"/>
                  <a:gd name="T107" fmla="*/ 95 h 131"/>
                  <a:gd name="T108" fmla="*/ 61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1" y="91"/>
                    </a:moveTo>
                    <a:lnTo>
                      <a:pt x="61" y="91"/>
                    </a:lnTo>
                    <a:lnTo>
                      <a:pt x="61" y="88"/>
                    </a:lnTo>
                    <a:lnTo>
                      <a:pt x="58" y="85"/>
                    </a:lnTo>
                    <a:lnTo>
                      <a:pt x="58" y="85"/>
                    </a:lnTo>
                    <a:lnTo>
                      <a:pt x="52" y="80"/>
                    </a:lnTo>
                    <a:lnTo>
                      <a:pt x="52" y="80"/>
                    </a:lnTo>
                    <a:lnTo>
                      <a:pt x="44" y="77"/>
                    </a:lnTo>
                    <a:lnTo>
                      <a:pt x="44" y="77"/>
                    </a:lnTo>
                    <a:lnTo>
                      <a:pt x="34" y="74"/>
                    </a:lnTo>
                    <a:lnTo>
                      <a:pt x="34" y="74"/>
                    </a:lnTo>
                    <a:lnTo>
                      <a:pt x="21" y="70"/>
                    </a:lnTo>
                    <a:lnTo>
                      <a:pt x="21" y="70"/>
                    </a:lnTo>
                    <a:lnTo>
                      <a:pt x="15" y="67"/>
                    </a:lnTo>
                    <a:lnTo>
                      <a:pt x="10" y="64"/>
                    </a:lnTo>
                    <a:lnTo>
                      <a:pt x="10" y="64"/>
                    </a:lnTo>
                    <a:lnTo>
                      <a:pt x="6" y="60"/>
                    </a:lnTo>
                    <a:lnTo>
                      <a:pt x="3" y="55"/>
                    </a:lnTo>
                    <a:lnTo>
                      <a:pt x="3" y="55"/>
                    </a:lnTo>
                    <a:lnTo>
                      <a:pt x="1" y="48"/>
                    </a:lnTo>
                    <a:lnTo>
                      <a:pt x="0" y="40"/>
                    </a:lnTo>
                    <a:lnTo>
                      <a:pt x="0" y="40"/>
                    </a:lnTo>
                    <a:lnTo>
                      <a:pt x="1" y="30"/>
                    </a:lnTo>
                    <a:lnTo>
                      <a:pt x="4" y="22"/>
                    </a:lnTo>
                    <a:lnTo>
                      <a:pt x="4" y="22"/>
                    </a:lnTo>
                    <a:lnTo>
                      <a:pt x="9" y="15"/>
                    </a:lnTo>
                    <a:lnTo>
                      <a:pt x="13" y="9"/>
                    </a:lnTo>
                    <a:lnTo>
                      <a:pt x="13" y="9"/>
                    </a:lnTo>
                    <a:lnTo>
                      <a:pt x="21" y="5"/>
                    </a:lnTo>
                    <a:lnTo>
                      <a:pt x="28" y="2"/>
                    </a:lnTo>
                    <a:lnTo>
                      <a:pt x="28" y="2"/>
                    </a:lnTo>
                    <a:lnTo>
                      <a:pt x="37" y="0"/>
                    </a:lnTo>
                    <a:lnTo>
                      <a:pt x="46" y="0"/>
                    </a:lnTo>
                    <a:lnTo>
                      <a:pt x="46" y="0"/>
                    </a:lnTo>
                    <a:lnTo>
                      <a:pt x="58" y="0"/>
                    </a:lnTo>
                    <a:lnTo>
                      <a:pt x="68" y="2"/>
                    </a:lnTo>
                    <a:lnTo>
                      <a:pt x="68" y="2"/>
                    </a:lnTo>
                    <a:lnTo>
                      <a:pt x="86" y="6"/>
                    </a:lnTo>
                    <a:lnTo>
                      <a:pt x="86" y="31"/>
                    </a:lnTo>
                    <a:lnTo>
                      <a:pt x="86" y="31"/>
                    </a:lnTo>
                    <a:lnTo>
                      <a:pt x="77" y="28"/>
                    </a:lnTo>
                    <a:lnTo>
                      <a:pt x="77" y="28"/>
                    </a:lnTo>
                    <a:lnTo>
                      <a:pt x="66" y="27"/>
                    </a:lnTo>
                    <a:lnTo>
                      <a:pt x="66" y="27"/>
                    </a:lnTo>
                    <a:lnTo>
                      <a:pt x="58" y="25"/>
                    </a:lnTo>
                    <a:lnTo>
                      <a:pt x="58" y="25"/>
                    </a:lnTo>
                    <a:lnTo>
                      <a:pt x="49" y="24"/>
                    </a:lnTo>
                    <a:lnTo>
                      <a:pt x="49"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6" y="51"/>
                    </a:lnTo>
                    <a:lnTo>
                      <a:pt x="46" y="51"/>
                    </a:lnTo>
                    <a:lnTo>
                      <a:pt x="55" y="54"/>
                    </a:lnTo>
                    <a:lnTo>
                      <a:pt x="55" y="54"/>
                    </a:lnTo>
                    <a:lnTo>
                      <a:pt x="68" y="57"/>
                    </a:lnTo>
                    <a:lnTo>
                      <a:pt x="68" y="57"/>
                    </a:lnTo>
                    <a:lnTo>
                      <a:pt x="74" y="60"/>
                    </a:lnTo>
                    <a:lnTo>
                      <a:pt x="78" y="62"/>
                    </a:lnTo>
                    <a:lnTo>
                      <a:pt x="78" y="62"/>
                    </a:lnTo>
                    <a:lnTo>
                      <a:pt x="83"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7" y="129"/>
                    </a:lnTo>
                    <a:lnTo>
                      <a:pt x="37" y="131"/>
                    </a:lnTo>
                    <a:lnTo>
                      <a:pt x="37" y="131"/>
                    </a:lnTo>
                    <a:lnTo>
                      <a:pt x="25" y="129"/>
                    </a:lnTo>
                    <a:lnTo>
                      <a:pt x="15" y="128"/>
                    </a:lnTo>
                    <a:lnTo>
                      <a:pt x="15" y="128"/>
                    </a:lnTo>
                    <a:lnTo>
                      <a:pt x="7" y="126"/>
                    </a:lnTo>
                    <a:lnTo>
                      <a:pt x="0" y="123"/>
                    </a:lnTo>
                    <a:lnTo>
                      <a:pt x="0" y="100"/>
                    </a:lnTo>
                    <a:lnTo>
                      <a:pt x="0" y="100"/>
                    </a:lnTo>
                    <a:lnTo>
                      <a:pt x="9" y="103"/>
                    </a:lnTo>
                    <a:lnTo>
                      <a:pt x="18" y="104"/>
                    </a:lnTo>
                    <a:lnTo>
                      <a:pt x="18" y="104"/>
                    </a:lnTo>
                    <a:lnTo>
                      <a:pt x="34" y="105"/>
                    </a:lnTo>
                    <a:lnTo>
                      <a:pt x="34" y="105"/>
                    </a:lnTo>
                    <a:lnTo>
                      <a:pt x="44" y="104"/>
                    </a:lnTo>
                    <a:lnTo>
                      <a:pt x="44" y="104"/>
                    </a:lnTo>
                    <a:lnTo>
                      <a:pt x="53" y="103"/>
                    </a:lnTo>
                    <a:lnTo>
                      <a:pt x="53" y="103"/>
                    </a:lnTo>
                    <a:lnTo>
                      <a:pt x="59" y="98"/>
                    </a:lnTo>
                    <a:lnTo>
                      <a:pt x="59" y="98"/>
                    </a:lnTo>
                    <a:lnTo>
                      <a:pt x="61" y="95"/>
                    </a:lnTo>
                    <a:lnTo>
                      <a:pt x="61" y="91"/>
                    </a:lnTo>
                    <a:lnTo>
                      <a:pt x="61"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 name="Rectangle 17"/>
              <p:cNvSpPr>
                <a:spLocks noChangeArrowheads="1"/>
              </p:cNvSpPr>
              <p:nvPr userDrawn="1"/>
            </p:nvSpPr>
            <p:spPr bwMode="auto">
              <a:xfrm>
                <a:off x="3656012" y="825895"/>
                <a:ext cx="30163" cy="14288"/>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 name="Freeform 18"/>
              <p:cNvSpPr>
                <a:spLocks noEditPoints="1"/>
              </p:cNvSpPr>
              <p:nvPr userDrawn="1"/>
            </p:nvSpPr>
            <p:spPr bwMode="auto">
              <a:xfrm>
                <a:off x="3714750" y="768745"/>
                <a:ext cx="36513" cy="131763"/>
              </a:xfrm>
              <a:custGeom>
                <a:avLst/>
                <a:gdLst>
                  <a:gd name="T0" fmla="*/ 71 w 71"/>
                  <a:gd name="T1" fmla="*/ 202 h 249"/>
                  <a:gd name="T2" fmla="*/ 71 w 71"/>
                  <a:gd name="T3" fmla="*/ 202 h 249"/>
                  <a:gd name="T4" fmla="*/ 70 w 71"/>
                  <a:gd name="T5" fmla="*/ 218 h 249"/>
                  <a:gd name="T6" fmla="*/ 68 w 71"/>
                  <a:gd name="T7" fmla="*/ 224 h 249"/>
                  <a:gd name="T8" fmla="*/ 66 w 71"/>
                  <a:gd name="T9" fmla="*/ 230 h 249"/>
                  <a:gd name="T10" fmla="*/ 66 w 71"/>
                  <a:gd name="T11" fmla="*/ 230 h 249"/>
                  <a:gd name="T12" fmla="*/ 63 w 71"/>
                  <a:gd name="T13" fmla="*/ 234 h 249"/>
                  <a:gd name="T14" fmla="*/ 58 w 71"/>
                  <a:gd name="T15" fmla="*/ 239 h 249"/>
                  <a:gd name="T16" fmla="*/ 54 w 71"/>
                  <a:gd name="T17" fmla="*/ 242 h 249"/>
                  <a:gd name="T18" fmla="*/ 49 w 71"/>
                  <a:gd name="T19" fmla="*/ 245 h 249"/>
                  <a:gd name="T20" fmla="*/ 49 w 71"/>
                  <a:gd name="T21" fmla="*/ 245 h 249"/>
                  <a:gd name="T22" fmla="*/ 36 w 71"/>
                  <a:gd name="T23" fmla="*/ 248 h 249"/>
                  <a:gd name="T24" fmla="*/ 23 w 71"/>
                  <a:gd name="T25" fmla="*/ 249 h 249"/>
                  <a:gd name="T26" fmla="*/ 23 w 71"/>
                  <a:gd name="T27" fmla="*/ 249 h 249"/>
                  <a:gd name="T28" fmla="*/ 11 w 71"/>
                  <a:gd name="T29" fmla="*/ 248 h 249"/>
                  <a:gd name="T30" fmla="*/ 11 w 71"/>
                  <a:gd name="T31" fmla="*/ 248 h 249"/>
                  <a:gd name="T32" fmla="*/ 0 w 71"/>
                  <a:gd name="T33" fmla="*/ 246 h 249"/>
                  <a:gd name="T34" fmla="*/ 0 w 71"/>
                  <a:gd name="T35" fmla="*/ 221 h 249"/>
                  <a:gd name="T36" fmla="*/ 0 w 71"/>
                  <a:gd name="T37" fmla="*/ 221 h 249"/>
                  <a:gd name="T38" fmla="*/ 9 w 71"/>
                  <a:gd name="T39" fmla="*/ 222 h 249"/>
                  <a:gd name="T40" fmla="*/ 9 w 71"/>
                  <a:gd name="T41" fmla="*/ 222 h 249"/>
                  <a:gd name="T42" fmla="*/ 18 w 71"/>
                  <a:gd name="T43" fmla="*/ 224 h 249"/>
                  <a:gd name="T44" fmla="*/ 18 w 71"/>
                  <a:gd name="T45" fmla="*/ 224 h 249"/>
                  <a:gd name="T46" fmla="*/ 30 w 71"/>
                  <a:gd name="T47" fmla="*/ 222 h 249"/>
                  <a:gd name="T48" fmla="*/ 30 w 71"/>
                  <a:gd name="T49" fmla="*/ 222 h 249"/>
                  <a:gd name="T50" fmla="*/ 33 w 71"/>
                  <a:gd name="T51" fmla="*/ 221 h 249"/>
                  <a:gd name="T52" fmla="*/ 37 w 71"/>
                  <a:gd name="T53" fmla="*/ 218 h 249"/>
                  <a:gd name="T54" fmla="*/ 37 w 71"/>
                  <a:gd name="T55" fmla="*/ 218 h 249"/>
                  <a:gd name="T56" fmla="*/ 39 w 71"/>
                  <a:gd name="T57" fmla="*/ 215 h 249"/>
                  <a:gd name="T58" fmla="*/ 40 w 71"/>
                  <a:gd name="T59" fmla="*/ 210 h 249"/>
                  <a:gd name="T60" fmla="*/ 40 w 71"/>
                  <a:gd name="T61" fmla="*/ 210 h 249"/>
                  <a:gd name="T62" fmla="*/ 40 w 71"/>
                  <a:gd name="T63" fmla="*/ 200 h 249"/>
                  <a:gd name="T64" fmla="*/ 40 w 71"/>
                  <a:gd name="T65" fmla="*/ 62 h 249"/>
                  <a:gd name="T66" fmla="*/ 71 w 71"/>
                  <a:gd name="T67" fmla="*/ 62 h 249"/>
                  <a:gd name="T68" fmla="*/ 71 w 71"/>
                  <a:gd name="T69" fmla="*/ 202 h 249"/>
                  <a:gd name="T70" fmla="*/ 40 w 71"/>
                  <a:gd name="T71" fmla="*/ 0 h 249"/>
                  <a:gd name="T72" fmla="*/ 71 w 71"/>
                  <a:gd name="T73" fmla="*/ 0 h 249"/>
                  <a:gd name="T74" fmla="*/ 71 w 71"/>
                  <a:gd name="T75" fmla="*/ 34 h 249"/>
                  <a:gd name="T76" fmla="*/ 40 w 71"/>
                  <a:gd name="T77" fmla="*/ 34 h 249"/>
                  <a:gd name="T78" fmla="*/ 40 w 71"/>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249">
                    <a:moveTo>
                      <a:pt x="71" y="202"/>
                    </a:moveTo>
                    <a:lnTo>
                      <a:pt x="71" y="202"/>
                    </a:lnTo>
                    <a:lnTo>
                      <a:pt x="70" y="218"/>
                    </a:lnTo>
                    <a:lnTo>
                      <a:pt x="68" y="224"/>
                    </a:lnTo>
                    <a:lnTo>
                      <a:pt x="66" y="230"/>
                    </a:lnTo>
                    <a:lnTo>
                      <a:pt x="66" y="230"/>
                    </a:lnTo>
                    <a:lnTo>
                      <a:pt x="63" y="234"/>
                    </a:lnTo>
                    <a:lnTo>
                      <a:pt x="58" y="239"/>
                    </a:lnTo>
                    <a:lnTo>
                      <a:pt x="54" y="242"/>
                    </a:lnTo>
                    <a:lnTo>
                      <a:pt x="49" y="245"/>
                    </a:lnTo>
                    <a:lnTo>
                      <a:pt x="49" y="245"/>
                    </a:lnTo>
                    <a:lnTo>
                      <a:pt x="36" y="248"/>
                    </a:lnTo>
                    <a:lnTo>
                      <a:pt x="23" y="249"/>
                    </a:lnTo>
                    <a:lnTo>
                      <a:pt x="23" y="249"/>
                    </a:lnTo>
                    <a:lnTo>
                      <a:pt x="11" y="248"/>
                    </a:lnTo>
                    <a:lnTo>
                      <a:pt x="11" y="248"/>
                    </a:lnTo>
                    <a:lnTo>
                      <a:pt x="0" y="246"/>
                    </a:lnTo>
                    <a:lnTo>
                      <a:pt x="0" y="221"/>
                    </a:lnTo>
                    <a:lnTo>
                      <a:pt x="0" y="221"/>
                    </a:lnTo>
                    <a:lnTo>
                      <a:pt x="9" y="222"/>
                    </a:lnTo>
                    <a:lnTo>
                      <a:pt x="9" y="222"/>
                    </a:lnTo>
                    <a:lnTo>
                      <a:pt x="18" y="224"/>
                    </a:lnTo>
                    <a:lnTo>
                      <a:pt x="18" y="224"/>
                    </a:lnTo>
                    <a:lnTo>
                      <a:pt x="30" y="222"/>
                    </a:lnTo>
                    <a:lnTo>
                      <a:pt x="30" y="222"/>
                    </a:lnTo>
                    <a:lnTo>
                      <a:pt x="33" y="221"/>
                    </a:lnTo>
                    <a:lnTo>
                      <a:pt x="37" y="218"/>
                    </a:lnTo>
                    <a:lnTo>
                      <a:pt x="37" y="218"/>
                    </a:lnTo>
                    <a:lnTo>
                      <a:pt x="39" y="215"/>
                    </a:lnTo>
                    <a:lnTo>
                      <a:pt x="40" y="210"/>
                    </a:lnTo>
                    <a:lnTo>
                      <a:pt x="40" y="210"/>
                    </a:lnTo>
                    <a:lnTo>
                      <a:pt x="40" y="200"/>
                    </a:lnTo>
                    <a:lnTo>
                      <a:pt x="40" y="62"/>
                    </a:lnTo>
                    <a:lnTo>
                      <a:pt x="71" y="62"/>
                    </a:lnTo>
                    <a:lnTo>
                      <a:pt x="71" y="202"/>
                    </a:lnTo>
                    <a:close/>
                    <a:moveTo>
                      <a:pt x="40" y="0"/>
                    </a:moveTo>
                    <a:lnTo>
                      <a:pt x="71" y="0"/>
                    </a:lnTo>
                    <a:lnTo>
                      <a:pt x="71" y="34"/>
                    </a:lnTo>
                    <a:lnTo>
                      <a:pt x="40" y="34"/>
                    </a:lnTo>
                    <a:lnTo>
                      <a:pt x="4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 name="Freeform 19"/>
              <p:cNvSpPr>
                <a:spLocks noEditPoints="1"/>
              </p:cNvSpPr>
              <p:nvPr userDrawn="1"/>
            </p:nvSpPr>
            <p:spPr bwMode="auto">
              <a:xfrm>
                <a:off x="3768725" y="800495"/>
                <a:ext cx="55563" cy="68263"/>
              </a:xfrm>
              <a:custGeom>
                <a:avLst/>
                <a:gdLst>
                  <a:gd name="T0" fmla="*/ 78 w 106"/>
                  <a:gd name="T1" fmla="*/ 114 h 131"/>
                  <a:gd name="T2" fmla="*/ 71 w 106"/>
                  <a:gd name="T3" fmla="*/ 119 h 131"/>
                  <a:gd name="T4" fmla="*/ 63 w 106"/>
                  <a:gd name="T5" fmla="*/ 125 h 131"/>
                  <a:gd name="T6" fmla="*/ 53 w 106"/>
                  <a:gd name="T7" fmla="*/ 129 h 131"/>
                  <a:gd name="T8" fmla="*/ 41 w 106"/>
                  <a:gd name="T9" fmla="*/ 131 h 131"/>
                  <a:gd name="T10" fmla="*/ 32 w 106"/>
                  <a:gd name="T11" fmla="*/ 129 h 131"/>
                  <a:gd name="T12" fmla="*/ 25 w 106"/>
                  <a:gd name="T13" fmla="*/ 128 h 131"/>
                  <a:gd name="T14" fmla="*/ 11 w 106"/>
                  <a:gd name="T15" fmla="*/ 119 h 131"/>
                  <a:gd name="T16" fmla="*/ 5 w 106"/>
                  <a:gd name="T17" fmla="*/ 114 h 131"/>
                  <a:gd name="T18" fmla="*/ 2 w 106"/>
                  <a:gd name="T19" fmla="*/ 107 h 131"/>
                  <a:gd name="T20" fmla="*/ 0 w 106"/>
                  <a:gd name="T21" fmla="*/ 91 h 131"/>
                  <a:gd name="T22" fmla="*/ 0 w 106"/>
                  <a:gd name="T23" fmla="*/ 80 h 131"/>
                  <a:gd name="T24" fmla="*/ 2 w 106"/>
                  <a:gd name="T25" fmla="*/ 73 h 131"/>
                  <a:gd name="T26" fmla="*/ 13 w 106"/>
                  <a:gd name="T27" fmla="*/ 60 h 131"/>
                  <a:gd name="T28" fmla="*/ 20 w 106"/>
                  <a:gd name="T29" fmla="*/ 54 h 131"/>
                  <a:gd name="T30" fmla="*/ 29 w 106"/>
                  <a:gd name="T31" fmla="*/ 51 h 131"/>
                  <a:gd name="T32" fmla="*/ 48 w 106"/>
                  <a:gd name="T33" fmla="*/ 48 h 131"/>
                  <a:gd name="T34" fmla="*/ 63 w 106"/>
                  <a:gd name="T35" fmla="*/ 49 h 131"/>
                  <a:gd name="T36" fmla="*/ 75 w 106"/>
                  <a:gd name="T37" fmla="*/ 51 h 131"/>
                  <a:gd name="T38" fmla="*/ 75 w 106"/>
                  <a:gd name="T39" fmla="*/ 46 h 131"/>
                  <a:gd name="T40" fmla="*/ 74 w 106"/>
                  <a:gd name="T41" fmla="*/ 37 h 131"/>
                  <a:gd name="T42" fmla="*/ 69 w 106"/>
                  <a:gd name="T43" fmla="*/ 31 h 131"/>
                  <a:gd name="T44" fmla="*/ 65 w 106"/>
                  <a:gd name="T45" fmla="*/ 28 h 131"/>
                  <a:gd name="T46" fmla="*/ 60 w 106"/>
                  <a:gd name="T47" fmla="*/ 25 h 131"/>
                  <a:gd name="T48" fmla="*/ 48 w 106"/>
                  <a:gd name="T49" fmla="*/ 24 h 131"/>
                  <a:gd name="T50" fmla="*/ 38 w 106"/>
                  <a:gd name="T51" fmla="*/ 24 h 131"/>
                  <a:gd name="T52" fmla="*/ 29 w 106"/>
                  <a:gd name="T53" fmla="*/ 25 h 131"/>
                  <a:gd name="T54" fmla="*/ 10 w 106"/>
                  <a:gd name="T55" fmla="*/ 8 h 131"/>
                  <a:gd name="T56" fmla="*/ 19 w 106"/>
                  <a:gd name="T57" fmla="*/ 5 h 131"/>
                  <a:gd name="T58" fmla="*/ 29 w 106"/>
                  <a:gd name="T59" fmla="*/ 2 h 131"/>
                  <a:gd name="T60" fmla="*/ 51 w 106"/>
                  <a:gd name="T61" fmla="*/ 0 h 131"/>
                  <a:gd name="T62" fmla="*/ 65 w 106"/>
                  <a:gd name="T63" fmla="*/ 0 h 131"/>
                  <a:gd name="T64" fmla="*/ 75 w 106"/>
                  <a:gd name="T65" fmla="*/ 3 h 131"/>
                  <a:gd name="T66" fmla="*/ 91 w 106"/>
                  <a:gd name="T67" fmla="*/ 12 h 131"/>
                  <a:gd name="T68" fmla="*/ 99 w 106"/>
                  <a:gd name="T69" fmla="*/ 18 h 131"/>
                  <a:gd name="T70" fmla="*/ 102 w 106"/>
                  <a:gd name="T71" fmla="*/ 25 h 131"/>
                  <a:gd name="T72" fmla="*/ 106 w 106"/>
                  <a:gd name="T73" fmla="*/ 43 h 131"/>
                  <a:gd name="T74" fmla="*/ 106 w 106"/>
                  <a:gd name="T75" fmla="*/ 91 h 131"/>
                  <a:gd name="T76" fmla="*/ 106 w 106"/>
                  <a:gd name="T77" fmla="*/ 111 h 131"/>
                  <a:gd name="T78" fmla="*/ 79 w 106"/>
                  <a:gd name="T79" fmla="*/ 126 h 131"/>
                  <a:gd name="T80" fmla="*/ 75 w 106"/>
                  <a:gd name="T81" fmla="*/ 74 h 131"/>
                  <a:gd name="T82" fmla="*/ 65 w 106"/>
                  <a:gd name="T83" fmla="*/ 73 h 131"/>
                  <a:gd name="T84" fmla="*/ 54 w 106"/>
                  <a:gd name="T85" fmla="*/ 71 h 131"/>
                  <a:gd name="T86" fmla="*/ 44 w 106"/>
                  <a:gd name="T87" fmla="*/ 73 h 131"/>
                  <a:gd name="T88" fmla="*/ 37 w 106"/>
                  <a:gd name="T89" fmla="*/ 76 h 131"/>
                  <a:gd name="T90" fmla="*/ 32 w 106"/>
                  <a:gd name="T91" fmla="*/ 82 h 131"/>
                  <a:gd name="T92" fmla="*/ 31 w 106"/>
                  <a:gd name="T93" fmla="*/ 89 h 131"/>
                  <a:gd name="T94" fmla="*/ 32 w 106"/>
                  <a:gd name="T95" fmla="*/ 97 h 131"/>
                  <a:gd name="T96" fmla="*/ 35 w 106"/>
                  <a:gd name="T97" fmla="*/ 103 h 131"/>
                  <a:gd name="T98" fmla="*/ 41 w 106"/>
                  <a:gd name="T99" fmla="*/ 105 h 131"/>
                  <a:gd name="T100" fmla="*/ 48 w 106"/>
                  <a:gd name="T101" fmla="*/ 105 h 131"/>
                  <a:gd name="T102" fmla="*/ 57 w 106"/>
                  <a:gd name="T103" fmla="*/ 104 h 131"/>
                  <a:gd name="T104" fmla="*/ 65 w 106"/>
                  <a:gd name="T105" fmla="*/ 101 h 131"/>
                  <a:gd name="T106" fmla="*/ 71 w 106"/>
                  <a:gd name="T107" fmla="*/ 98 h 131"/>
                  <a:gd name="T108" fmla="*/ 75 w 106"/>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31">
                    <a:moveTo>
                      <a:pt x="78" y="114"/>
                    </a:moveTo>
                    <a:lnTo>
                      <a:pt x="78" y="114"/>
                    </a:lnTo>
                    <a:lnTo>
                      <a:pt x="78" y="114"/>
                    </a:lnTo>
                    <a:lnTo>
                      <a:pt x="71" y="119"/>
                    </a:lnTo>
                    <a:lnTo>
                      <a:pt x="71" y="119"/>
                    </a:lnTo>
                    <a:lnTo>
                      <a:pt x="63" y="125"/>
                    </a:lnTo>
                    <a:lnTo>
                      <a:pt x="63" y="125"/>
                    </a:lnTo>
                    <a:lnTo>
                      <a:pt x="53" y="129"/>
                    </a:lnTo>
                    <a:lnTo>
                      <a:pt x="53" y="129"/>
                    </a:lnTo>
                    <a:lnTo>
                      <a:pt x="41" y="131"/>
                    </a:lnTo>
                    <a:lnTo>
                      <a:pt x="41" y="131"/>
                    </a:lnTo>
                    <a:lnTo>
                      <a:pt x="32" y="129"/>
                    </a:lnTo>
                    <a:lnTo>
                      <a:pt x="25" y="128"/>
                    </a:lnTo>
                    <a:lnTo>
                      <a:pt x="25" y="128"/>
                    </a:lnTo>
                    <a:lnTo>
                      <a:pt x="17" y="125"/>
                    </a:lnTo>
                    <a:lnTo>
                      <a:pt x="11" y="119"/>
                    </a:lnTo>
                    <a:lnTo>
                      <a:pt x="11" y="119"/>
                    </a:lnTo>
                    <a:lnTo>
                      <a:pt x="5" y="114"/>
                    </a:lnTo>
                    <a:lnTo>
                      <a:pt x="2" y="107"/>
                    </a:lnTo>
                    <a:lnTo>
                      <a:pt x="2" y="107"/>
                    </a:lnTo>
                    <a:lnTo>
                      <a:pt x="0" y="100"/>
                    </a:lnTo>
                    <a:lnTo>
                      <a:pt x="0" y="91"/>
                    </a:lnTo>
                    <a:lnTo>
                      <a:pt x="0" y="91"/>
                    </a:lnTo>
                    <a:lnTo>
                      <a:pt x="0" y="80"/>
                    </a:lnTo>
                    <a:lnTo>
                      <a:pt x="2" y="73"/>
                    </a:lnTo>
                    <a:lnTo>
                      <a:pt x="2" y="73"/>
                    </a:lnTo>
                    <a:lnTo>
                      <a:pt x="7" y="65"/>
                    </a:lnTo>
                    <a:lnTo>
                      <a:pt x="13" y="60"/>
                    </a:lnTo>
                    <a:lnTo>
                      <a:pt x="13" y="60"/>
                    </a:lnTo>
                    <a:lnTo>
                      <a:pt x="20" y="54"/>
                    </a:lnTo>
                    <a:lnTo>
                      <a:pt x="29" y="51"/>
                    </a:lnTo>
                    <a:lnTo>
                      <a:pt x="29" y="51"/>
                    </a:lnTo>
                    <a:lnTo>
                      <a:pt x="38" y="49"/>
                    </a:lnTo>
                    <a:lnTo>
                      <a:pt x="48" y="48"/>
                    </a:lnTo>
                    <a:lnTo>
                      <a:pt x="48" y="48"/>
                    </a:lnTo>
                    <a:lnTo>
                      <a:pt x="63" y="49"/>
                    </a:lnTo>
                    <a:lnTo>
                      <a:pt x="63" y="49"/>
                    </a:lnTo>
                    <a:lnTo>
                      <a:pt x="75" y="51"/>
                    </a:lnTo>
                    <a:lnTo>
                      <a:pt x="75" y="46"/>
                    </a:lnTo>
                    <a:lnTo>
                      <a:pt x="75" y="46"/>
                    </a:lnTo>
                    <a:lnTo>
                      <a:pt x="74" y="37"/>
                    </a:lnTo>
                    <a:lnTo>
                      <a:pt x="74" y="37"/>
                    </a:lnTo>
                    <a:lnTo>
                      <a:pt x="72" y="34"/>
                    </a:lnTo>
                    <a:lnTo>
                      <a:pt x="69" y="31"/>
                    </a:lnTo>
                    <a:lnTo>
                      <a:pt x="69" y="31"/>
                    </a:lnTo>
                    <a:lnTo>
                      <a:pt x="65" y="28"/>
                    </a:lnTo>
                    <a:lnTo>
                      <a:pt x="60" y="25"/>
                    </a:lnTo>
                    <a:lnTo>
                      <a:pt x="60" y="25"/>
                    </a:lnTo>
                    <a:lnTo>
                      <a:pt x="54" y="24"/>
                    </a:lnTo>
                    <a:lnTo>
                      <a:pt x="48" y="24"/>
                    </a:lnTo>
                    <a:lnTo>
                      <a:pt x="48" y="24"/>
                    </a:lnTo>
                    <a:lnTo>
                      <a:pt x="38" y="24"/>
                    </a:lnTo>
                    <a:lnTo>
                      <a:pt x="29" y="25"/>
                    </a:lnTo>
                    <a:lnTo>
                      <a:pt x="29" y="25"/>
                    </a:lnTo>
                    <a:lnTo>
                      <a:pt x="10" y="31"/>
                    </a:lnTo>
                    <a:lnTo>
                      <a:pt x="10" y="8"/>
                    </a:lnTo>
                    <a:lnTo>
                      <a:pt x="10" y="8"/>
                    </a:lnTo>
                    <a:lnTo>
                      <a:pt x="19" y="5"/>
                    </a:lnTo>
                    <a:lnTo>
                      <a:pt x="29" y="2"/>
                    </a:lnTo>
                    <a:lnTo>
                      <a:pt x="29" y="2"/>
                    </a:lnTo>
                    <a:lnTo>
                      <a:pt x="40" y="0"/>
                    </a:lnTo>
                    <a:lnTo>
                      <a:pt x="51" y="0"/>
                    </a:lnTo>
                    <a:lnTo>
                      <a:pt x="51" y="0"/>
                    </a:lnTo>
                    <a:lnTo>
                      <a:pt x="65" y="0"/>
                    </a:lnTo>
                    <a:lnTo>
                      <a:pt x="75" y="3"/>
                    </a:lnTo>
                    <a:lnTo>
                      <a:pt x="75" y="3"/>
                    </a:lnTo>
                    <a:lnTo>
                      <a:pt x="84" y="8"/>
                    </a:lnTo>
                    <a:lnTo>
                      <a:pt x="91" y="12"/>
                    </a:lnTo>
                    <a:lnTo>
                      <a:pt x="91" y="12"/>
                    </a:lnTo>
                    <a:lnTo>
                      <a:pt x="99" y="18"/>
                    </a:lnTo>
                    <a:lnTo>
                      <a:pt x="102" y="25"/>
                    </a:lnTo>
                    <a:lnTo>
                      <a:pt x="102" y="25"/>
                    </a:lnTo>
                    <a:lnTo>
                      <a:pt x="105" y="34"/>
                    </a:lnTo>
                    <a:lnTo>
                      <a:pt x="106" y="43"/>
                    </a:lnTo>
                    <a:lnTo>
                      <a:pt x="106" y="91"/>
                    </a:lnTo>
                    <a:lnTo>
                      <a:pt x="106" y="91"/>
                    </a:lnTo>
                    <a:lnTo>
                      <a:pt x="106" y="111"/>
                    </a:lnTo>
                    <a:lnTo>
                      <a:pt x="106" y="111"/>
                    </a:lnTo>
                    <a:lnTo>
                      <a:pt x="106" y="126"/>
                    </a:lnTo>
                    <a:lnTo>
                      <a:pt x="79" y="126"/>
                    </a:lnTo>
                    <a:lnTo>
                      <a:pt x="78" y="114"/>
                    </a:lnTo>
                    <a:close/>
                    <a:moveTo>
                      <a:pt x="75" y="74"/>
                    </a:moveTo>
                    <a:lnTo>
                      <a:pt x="75" y="74"/>
                    </a:lnTo>
                    <a:lnTo>
                      <a:pt x="65" y="73"/>
                    </a:lnTo>
                    <a:lnTo>
                      <a:pt x="65" y="73"/>
                    </a:lnTo>
                    <a:lnTo>
                      <a:pt x="54" y="71"/>
                    </a:lnTo>
                    <a:lnTo>
                      <a:pt x="54" y="71"/>
                    </a:lnTo>
                    <a:lnTo>
                      <a:pt x="44" y="73"/>
                    </a:lnTo>
                    <a:lnTo>
                      <a:pt x="37" y="76"/>
                    </a:lnTo>
                    <a:lnTo>
                      <a:pt x="37" y="76"/>
                    </a:lnTo>
                    <a:lnTo>
                      <a:pt x="34" y="79"/>
                    </a:lnTo>
                    <a:lnTo>
                      <a:pt x="32" y="82"/>
                    </a:lnTo>
                    <a:lnTo>
                      <a:pt x="31" y="85"/>
                    </a:lnTo>
                    <a:lnTo>
                      <a:pt x="31" y="89"/>
                    </a:lnTo>
                    <a:lnTo>
                      <a:pt x="31" y="89"/>
                    </a:lnTo>
                    <a:lnTo>
                      <a:pt x="32" y="97"/>
                    </a:lnTo>
                    <a:lnTo>
                      <a:pt x="32" y="97"/>
                    </a:lnTo>
                    <a:lnTo>
                      <a:pt x="35" y="103"/>
                    </a:lnTo>
                    <a:lnTo>
                      <a:pt x="35" y="103"/>
                    </a:lnTo>
                    <a:lnTo>
                      <a:pt x="41" y="105"/>
                    </a:lnTo>
                    <a:lnTo>
                      <a:pt x="41" y="105"/>
                    </a:lnTo>
                    <a:lnTo>
                      <a:pt x="48" y="105"/>
                    </a:lnTo>
                    <a:lnTo>
                      <a:pt x="48" y="105"/>
                    </a:lnTo>
                    <a:lnTo>
                      <a:pt x="57" y="104"/>
                    </a:lnTo>
                    <a:lnTo>
                      <a:pt x="57"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 name="Freeform 20"/>
              <p:cNvSpPr>
                <a:spLocks/>
              </p:cNvSpPr>
              <p:nvPr userDrawn="1"/>
            </p:nvSpPr>
            <p:spPr bwMode="auto">
              <a:xfrm>
                <a:off x="3865562"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 name="Freeform 21"/>
              <p:cNvSpPr>
                <a:spLocks/>
              </p:cNvSpPr>
              <p:nvPr userDrawn="1"/>
            </p:nvSpPr>
            <p:spPr bwMode="auto">
              <a:xfrm>
                <a:off x="3946525" y="800495"/>
                <a:ext cx="39688" cy="66675"/>
              </a:xfrm>
              <a:custGeom>
                <a:avLst/>
                <a:gdLst>
                  <a:gd name="T0" fmla="*/ 74 w 74"/>
                  <a:gd name="T1" fmla="*/ 27 h 126"/>
                  <a:gd name="T2" fmla="*/ 71 w 74"/>
                  <a:gd name="T3" fmla="*/ 27 h 126"/>
                  <a:gd name="T4" fmla="*/ 71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3 w 74"/>
                  <a:gd name="T33" fmla="*/ 5 h 126"/>
                  <a:gd name="T34" fmla="*/ 43 w 74"/>
                  <a:gd name="T35" fmla="*/ 5 h 126"/>
                  <a:gd name="T36" fmla="*/ 53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1" y="27"/>
                    </a:lnTo>
                    <a:lnTo>
                      <a:pt x="71"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3" y="5"/>
                    </a:lnTo>
                    <a:lnTo>
                      <a:pt x="43" y="5"/>
                    </a:lnTo>
                    <a:lnTo>
                      <a:pt x="53"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6" name="Freeform 22"/>
              <p:cNvSpPr>
                <a:spLocks noEditPoints="1"/>
              </p:cNvSpPr>
              <p:nvPr userDrawn="1"/>
            </p:nvSpPr>
            <p:spPr bwMode="auto">
              <a:xfrm>
                <a:off x="3995737"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 name="Freeform 23"/>
              <p:cNvSpPr>
                <a:spLocks/>
              </p:cNvSpPr>
              <p:nvPr userDrawn="1"/>
            </p:nvSpPr>
            <p:spPr bwMode="auto">
              <a:xfrm>
                <a:off x="4024312" y="783032"/>
                <a:ext cx="47625"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91 w 92"/>
                  <a:gd name="T45" fmla="*/ 35 h 163"/>
                  <a:gd name="T46" fmla="*/ 91 w 92"/>
                  <a:gd name="T47" fmla="*/ 60 h 163"/>
                  <a:gd name="T48" fmla="*/ 54 w 92"/>
                  <a:gd name="T49" fmla="*/ 60 h 163"/>
                  <a:gd name="T50" fmla="*/ 54 w 92"/>
                  <a:gd name="T51" fmla="*/ 120 h 163"/>
                  <a:gd name="T52" fmla="*/ 54 w 92"/>
                  <a:gd name="T53" fmla="*/ 120 h 163"/>
                  <a:gd name="T54" fmla="*/ 55 w 92"/>
                  <a:gd name="T55" fmla="*/ 127 h 163"/>
                  <a:gd name="T56" fmla="*/ 56 w 92"/>
                  <a:gd name="T57" fmla="*/ 130 h 163"/>
                  <a:gd name="T58" fmla="*/ 56 w 92"/>
                  <a:gd name="T59" fmla="*/ 130 h 163"/>
                  <a:gd name="T60" fmla="*/ 58 w 92"/>
                  <a:gd name="T61" fmla="*/ 133 h 163"/>
                  <a:gd name="T62" fmla="*/ 62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91" y="35"/>
                    </a:lnTo>
                    <a:lnTo>
                      <a:pt x="91" y="60"/>
                    </a:lnTo>
                    <a:lnTo>
                      <a:pt x="54" y="60"/>
                    </a:lnTo>
                    <a:lnTo>
                      <a:pt x="54" y="120"/>
                    </a:lnTo>
                    <a:lnTo>
                      <a:pt x="54" y="120"/>
                    </a:lnTo>
                    <a:lnTo>
                      <a:pt x="55" y="127"/>
                    </a:lnTo>
                    <a:lnTo>
                      <a:pt x="56" y="130"/>
                    </a:lnTo>
                    <a:lnTo>
                      <a:pt x="56" y="130"/>
                    </a:lnTo>
                    <a:lnTo>
                      <a:pt x="58" y="133"/>
                    </a:lnTo>
                    <a:lnTo>
                      <a:pt x="62"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 name="Freeform 24"/>
              <p:cNvSpPr>
                <a:spLocks/>
              </p:cNvSpPr>
              <p:nvPr userDrawn="1"/>
            </p:nvSpPr>
            <p:spPr bwMode="auto">
              <a:xfrm>
                <a:off x="4078287" y="783032"/>
                <a:ext cx="47625" cy="85725"/>
              </a:xfrm>
              <a:custGeom>
                <a:avLst/>
                <a:gdLst>
                  <a:gd name="T0" fmla="*/ 92 w 92"/>
                  <a:gd name="T1" fmla="*/ 158 h 163"/>
                  <a:gd name="T2" fmla="*/ 92 w 92"/>
                  <a:gd name="T3" fmla="*/ 158 h 163"/>
                  <a:gd name="T4" fmla="*/ 79 w 92"/>
                  <a:gd name="T5" fmla="*/ 161 h 163"/>
                  <a:gd name="T6" fmla="*/ 79 w 92"/>
                  <a:gd name="T7" fmla="*/ 161 h 163"/>
                  <a:gd name="T8" fmla="*/ 66 w 92"/>
                  <a:gd name="T9" fmla="*/ 163 h 163"/>
                  <a:gd name="T10" fmla="*/ 66 w 92"/>
                  <a:gd name="T11" fmla="*/ 163 h 163"/>
                  <a:gd name="T12" fmla="*/ 52 w 92"/>
                  <a:gd name="T13" fmla="*/ 161 h 163"/>
                  <a:gd name="T14" fmla="*/ 40 w 92"/>
                  <a:gd name="T15" fmla="*/ 157 h 163"/>
                  <a:gd name="T16" fmla="*/ 40 w 92"/>
                  <a:gd name="T17" fmla="*/ 157 h 163"/>
                  <a:gd name="T18" fmla="*/ 31 w 92"/>
                  <a:gd name="T19" fmla="*/ 151 h 163"/>
                  <a:gd name="T20" fmla="*/ 29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89 w 92"/>
                  <a:gd name="T45" fmla="*/ 35 h 163"/>
                  <a:gd name="T46" fmla="*/ 89 w 92"/>
                  <a:gd name="T47" fmla="*/ 60 h 163"/>
                  <a:gd name="T48" fmla="*/ 54 w 92"/>
                  <a:gd name="T49" fmla="*/ 60 h 163"/>
                  <a:gd name="T50" fmla="*/ 54 w 92"/>
                  <a:gd name="T51" fmla="*/ 120 h 163"/>
                  <a:gd name="T52" fmla="*/ 54 w 92"/>
                  <a:gd name="T53" fmla="*/ 120 h 163"/>
                  <a:gd name="T54" fmla="*/ 55 w 92"/>
                  <a:gd name="T55" fmla="*/ 127 h 163"/>
                  <a:gd name="T56" fmla="*/ 57 w 92"/>
                  <a:gd name="T57" fmla="*/ 130 h 163"/>
                  <a:gd name="T58" fmla="*/ 57 w 92"/>
                  <a:gd name="T59" fmla="*/ 130 h 163"/>
                  <a:gd name="T60" fmla="*/ 58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79" y="161"/>
                    </a:lnTo>
                    <a:lnTo>
                      <a:pt x="79" y="161"/>
                    </a:lnTo>
                    <a:lnTo>
                      <a:pt x="66" y="163"/>
                    </a:lnTo>
                    <a:lnTo>
                      <a:pt x="66" y="163"/>
                    </a:lnTo>
                    <a:lnTo>
                      <a:pt x="52" y="161"/>
                    </a:lnTo>
                    <a:lnTo>
                      <a:pt x="40" y="157"/>
                    </a:lnTo>
                    <a:lnTo>
                      <a:pt x="40" y="157"/>
                    </a:lnTo>
                    <a:lnTo>
                      <a:pt x="31" y="151"/>
                    </a:lnTo>
                    <a:lnTo>
                      <a:pt x="29"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89" y="35"/>
                    </a:lnTo>
                    <a:lnTo>
                      <a:pt x="89" y="60"/>
                    </a:lnTo>
                    <a:lnTo>
                      <a:pt x="54" y="60"/>
                    </a:lnTo>
                    <a:lnTo>
                      <a:pt x="54" y="120"/>
                    </a:lnTo>
                    <a:lnTo>
                      <a:pt x="54" y="120"/>
                    </a:lnTo>
                    <a:lnTo>
                      <a:pt x="55" y="127"/>
                    </a:lnTo>
                    <a:lnTo>
                      <a:pt x="57" y="130"/>
                    </a:lnTo>
                    <a:lnTo>
                      <a:pt x="57" y="130"/>
                    </a:lnTo>
                    <a:lnTo>
                      <a:pt x="58"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9" name="Freeform 25"/>
              <p:cNvSpPr>
                <a:spLocks noEditPoints="1"/>
              </p:cNvSpPr>
              <p:nvPr userDrawn="1"/>
            </p:nvSpPr>
            <p:spPr bwMode="auto">
              <a:xfrm>
                <a:off x="4137025" y="770332"/>
                <a:ext cx="57150" cy="98425"/>
              </a:xfrm>
              <a:custGeom>
                <a:avLst/>
                <a:gdLst>
                  <a:gd name="T0" fmla="*/ 79 w 109"/>
                  <a:gd name="T1" fmla="*/ 169 h 186"/>
                  <a:gd name="T2" fmla="*/ 73 w 109"/>
                  <a:gd name="T3" fmla="*/ 174 h 186"/>
                  <a:gd name="T4" fmla="*/ 64 w 109"/>
                  <a:gd name="T5" fmla="*/ 180 h 186"/>
                  <a:gd name="T6" fmla="*/ 55 w 109"/>
                  <a:gd name="T7" fmla="*/ 184 h 186"/>
                  <a:gd name="T8" fmla="*/ 42 w 109"/>
                  <a:gd name="T9" fmla="*/ 186 h 186"/>
                  <a:gd name="T10" fmla="*/ 34 w 109"/>
                  <a:gd name="T11" fmla="*/ 184 h 186"/>
                  <a:gd name="T12" fmla="*/ 26 w 109"/>
                  <a:gd name="T13" fmla="*/ 183 h 186"/>
                  <a:gd name="T14" fmla="*/ 12 w 109"/>
                  <a:gd name="T15" fmla="*/ 174 h 186"/>
                  <a:gd name="T16" fmla="*/ 8 w 109"/>
                  <a:gd name="T17" fmla="*/ 169 h 186"/>
                  <a:gd name="T18" fmla="*/ 3 w 109"/>
                  <a:gd name="T19" fmla="*/ 162 h 186"/>
                  <a:gd name="T20" fmla="*/ 0 w 109"/>
                  <a:gd name="T21" fmla="*/ 146 h 186"/>
                  <a:gd name="T22" fmla="*/ 2 w 109"/>
                  <a:gd name="T23" fmla="*/ 135 h 186"/>
                  <a:gd name="T24" fmla="*/ 5 w 109"/>
                  <a:gd name="T25" fmla="*/ 128 h 186"/>
                  <a:gd name="T26" fmla="*/ 15 w 109"/>
                  <a:gd name="T27" fmla="*/ 115 h 186"/>
                  <a:gd name="T28" fmla="*/ 21 w 109"/>
                  <a:gd name="T29" fmla="*/ 109 h 186"/>
                  <a:gd name="T30" fmla="*/ 30 w 109"/>
                  <a:gd name="T31" fmla="*/ 106 h 186"/>
                  <a:gd name="T32" fmla="*/ 51 w 109"/>
                  <a:gd name="T33" fmla="*/ 103 h 186"/>
                  <a:gd name="T34" fmla="*/ 66 w 109"/>
                  <a:gd name="T35" fmla="*/ 104 h 186"/>
                  <a:gd name="T36" fmla="*/ 77 w 109"/>
                  <a:gd name="T37" fmla="*/ 106 h 186"/>
                  <a:gd name="T38" fmla="*/ 77 w 109"/>
                  <a:gd name="T39" fmla="*/ 101 h 186"/>
                  <a:gd name="T40" fmla="*/ 76 w 109"/>
                  <a:gd name="T41" fmla="*/ 92 h 186"/>
                  <a:gd name="T42" fmla="*/ 71 w 109"/>
                  <a:gd name="T43" fmla="*/ 86 h 186"/>
                  <a:gd name="T44" fmla="*/ 67 w 109"/>
                  <a:gd name="T45" fmla="*/ 83 h 186"/>
                  <a:gd name="T46" fmla="*/ 63 w 109"/>
                  <a:gd name="T47" fmla="*/ 80 h 186"/>
                  <a:gd name="T48" fmla="*/ 49 w 109"/>
                  <a:gd name="T49" fmla="*/ 79 h 186"/>
                  <a:gd name="T50" fmla="*/ 40 w 109"/>
                  <a:gd name="T51" fmla="*/ 79 h 186"/>
                  <a:gd name="T52" fmla="*/ 32 w 109"/>
                  <a:gd name="T53" fmla="*/ 80 h 186"/>
                  <a:gd name="T54" fmla="*/ 11 w 109"/>
                  <a:gd name="T55" fmla="*/ 63 h 186"/>
                  <a:gd name="T56" fmla="*/ 21 w 109"/>
                  <a:gd name="T57" fmla="*/ 60 h 186"/>
                  <a:gd name="T58" fmla="*/ 32 w 109"/>
                  <a:gd name="T59" fmla="*/ 57 h 186"/>
                  <a:gd name="T60" fmla="*/ 54 w 109"/>
                  <a:gd name="T61" fmla="*/ 55 h 186"/>
                  <a:gd name="T62" fmla="*/ 66 w 109"/>
                  <a:gd name="T63" fmla="*/ 55 h 186"/>
                  <a:gd name="T64" fmla="*/ 77 w 109"/>
                  <a:gd name="T65" fmla="*/ 58 h 186"/>
                  <a:gd name="T66" fmla="*/ 94 w 109"/>
                  <a:gd name="T67" fmla="*/ 67 h 186"/>
                  <a:gd name="T68" fmla="*/ 100 w 109"/>
                  <a:gd name="T69" fmla="*/ 73 h 186"/>
                  <a:gd name="T70" fmla="*/ 104 w 109"/>
                  <a:gd name="T71" fmla="*/ 80 h 186"/>
                  <a:gd name="T72" fmla="*/ 107 w 109"/>
                  <a:gd name="T73" fmla="*/ 98 h 186"/>
                  <a:gd name="T74" fmla="*/ 107 w 109"/>
                  <a:gd name="T75" fmla="*/ 146 h 186"/>
                  <a:gd name="T76" fmla="*/ 109 w 109"/>
                  <a:gd name="T77" fmla="*/ 166 h 186"/>
                  <a:gd name="T78" fmla="*/ 80 w 109"/>
                  <a:gd name="T79" fmla="*/ 181 h 186"/>
                  <a:gd name="T80" fmla="*/ 17 w 109"/>
                  <a:gd name="T81" fmla="*/ 0 h 186"/>
                  <a:gd name="T82" fmla="*/ 45 w 109"/>
                  <a:gd name="T83" fmla="*/ 30 h 186"/>
                  <a:gd name="T84" fmla="*/ 17 w 109"/>
                  <a:gd name="T85" fmla="*/ 0 h 186"/>
                  <a:gd name="T86" fmla="*/ 77 w 109"/>
                  <a:gd name="T87" fmla="*/ 129 h 186"/>
                  <a:gd name="T88" fmla="*/ 67 w 109"/>
                  <a:gd name="T89" fmla="*/ 128 h 186"/>
                  <a:gd name="T90" fmla="*/ 55 w 109"/>
                  <a:gd name="T91" fmla="*/ 126 h 186"/>
                  <a:gd name="T92" fmla="*/ 39 w 109"/>
                  <a:gd name="T93" fmla="*/ 131 h 186"/>
                  <a:gd name="T94" fmla="*/ 36 w 109"/>
                  <a:gd name="T95" fmla="*/ 134 h 186"/>
                  <a:gd name="T96" fmla="*/ 32 w 109"/>
                  <a:gd name="T97" fmla="*/ 140 h 186"/>
                  <a:gd name="T98" fmla="*/ 32 w 109"/>
                  <a:gd name="T99" fmla="*/ 144 h 186"/>
                  <a:gd name="T100" fmla="*/ 33 w 109"/>
                  <a:gd name="T101" fmla="*/ 152 h 186"/>
                  <a:gd name="T102" fmla="*/ 37 w 109"/>
                  <a:gd name="T103" fmla="*/ 158 h 186"/>
                  <a:gd name="T104" fmla="*/ 43 w 109"/>
                  <a:gd name="T105" fmla="*/ 160 h 186"/>
                  <a:gd name="T106" fmla="*/ 51 w 109"/>
                  <a:gd name="T107" fmla="*/ 160 h 186"/>
                  <a:gd name="T108" fmla="*/ 58 w 109"/>
                  <a:gd name="T109" fmla="*/ 159 h 186"/>
                  <a:gd name="T110" fmla="*/ 66 w 109"/>
                  <a:gd name="T111" fmla="*/ 156 h 186"/>
                  <a:gd name="T112" fmla="*/ 73 w 109"/>
                  <a:gd name="T113" fmla="*/ 153 h 186"/>
                  <a:gd name="T114" fmla="*/ 77 w 109"/>
                  <a:gd name="T115" fmla="*/ 129 h 186"/>
                  <a:gd name="T116" fmla="*/ 97 w 109"/>
                  <a:gd name="T117" fmla="*/ 0 h 186"/>
                  <a:gd name="T118" fmla="*/ 69 w 109"/>
                  <a:gd name="T119" fmla="*/ 3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186">
                    <a:moveTo>
                      <a:pt x="79" y="169"/>
                    </a:moveTo>
                    <a:lnTo>
                      <a:pt x="79" y="169"/>
                    </a:lnTo>
                    <a:lnTo>
                      <a:pt x="79" y="169"/>
                    </a:lnTo>
                    <a:lnTo>
                      <a:pt x="73" y="174"/>
                    </a:lnTo>
                    <a:lnTo>
                      <a:pt x="73" y="174"/>
                    </a:lnTo>
                    <a:lnTo>
                      <a:pt x="64" y="180"/>
                    </a:lnTo>
                    <a:lnTo>
                      <a:pt x="64" y="180"/>
                    </a:lnTo>
                    <a:lnTo>
                      <a:pt x="55" y="184"/>
                    </a:lnTo>
                    <a:lnTo>
                      <a:pt x="55" y="184"/>
                    </a:lnTo>
                    <a:lnTo>
                      <a:pt x="42" y="186"/>
                    </a:lnTo>
                    <a:lnTo>
                      <a:pt x="42" y="186"/>
                    </a:lnTo>
                    <a:lnTo>
                      <a:pt x="34" y="184"/>
                    </a:lnTo>
                    <a:lnTo>
                      <a:pt x="26" y="183"/>
                    </a:lnTo>
                    <a:lnTo>
                      <a:pt x="26" y="183"/>
                    </a:lnTo>
                    <a:lnTo>
                      <a:pt x="18" y="180"/>
                    </a:lnTo>
                    <a:lnTo>
                      <a:pt x="12" y="174"/>
                    </a:lnTo>
                    <a:lnTo>
                      <a:pt x="12" y="174"/>
                    </a:lnTo>
                    <a:lnTo>
                      <a:pt x="8" y="169"/>
                    </a:lnTo>
                    <a:lnTo>
                      <a:pt x="3" y="162"/>
                    </a:lnTo>
                    <a:lnTo>
                      <a:pt x="3" y="162"/>
                    </a:lnTo>
                    <a:lnTo>
                      <a:pt x="2" y="155"/>
                    </a:lnTo>
                    <a:lnTo>
                      <a:pt x="0" y="146"/>
                    </a:lnTo>
                    <a:lnTo>
                      <a:pt x="0" y="146"/>
                    </a:lnTo>
                    <a:lnTo>
                      <a:pt x="2" y="135"/>
                    </a:lnTo>
                    <a:lnTo>
                      <a:pt x="5" y="128"/>
                    </a:lnTo>
                    <a:lnTo>
                      <a:pt x="5" y="128"/>
                    </a:lnTo>
                    <a:lnTo>
                      <a:pt x="9" y="120"/>
                    </a:lnTo>
                    <a:lnTo>
                      <a:pt x="15" y="115"/>
                    </a:lnTo>
                    <a:lnTo>
                      <a:pt x="15" y="115"/>
                    </a:lnTo>
                    <a:lnTo>
                      <a:pt x="21" y="109"/>
                    </a:lnTo>
                    <a:lnTo>
                      <a:pt x="30" y="106"/>
                    </a:lnTo>
                    <a:lnTo>
                      <a:pt x="30" y="106"/>
                    </a:lnTo>
                    <a:lnTo>
                      <a:pt x="40" y="104"/>
                    </a:lnTo>
                    <a:lnTo>
                      <a:pt x="51" y="103"/>
                    </a:lnTo>
                    <a:lnTo>
                      <a:pt x="51" y="103"/>
                    </a:lnTo>
                    <a:lnTo>
                      <a:pt x="66" y="104"/>
                    </a:lnTo>
                    <a:lnTo>
                      <a:pt x="66" y="104"/>
                    </a:lnTo>
                    <a:lnTo>
                      <a:pt x="77" y="106"/>
                    </a:lnTo>
                    <a:lnTo>
                      <a:pt x="77" y="101"/>
                    </a:lnTo>
                    <a:lnTo>
                      <a:pt x="77" y="101"/>
                    </a:lnTo>
                    <a:lnTo>
                      <a:pt x="76" y="92"/>
                    </a:lnTo>
                    <a:lnTo>
                      <a:pt x="76" y="92"/>
                    </a:lnTo>
                    <a:lnTo>
                      <a:pt x="74" y="89"/>
                    </a:lnTo>
                    <a:lnTo>
                      <a:pt x="71" y="86"/>
                    </a:lnTo>
                    <a:lnTo>
                      <a:pt x="71" y="86"/>
                    </a:lnTo>
                    <a:lnTo>
                      <a:pt x="67" y="83"/>
                    </a:lnTo>
                    <a:lnTo>
                      <a:pt x="63" y="80"/>
                    </a:lnTo>
                    <a:lnTo>
                      <a:pt x="63" y="80"/>
                    </a:lnTo>
                    <a:lnTo>
                      <a:pt x="57" y="79"/>
                    </a:lnTo>
                    <a:lnTo>
                      <a:pt x="49" y="79"/>
                    </a:lnTo>
                    <a:lnTo>
                      <a:pt x="49" y="79"/>
                    </a:lnTo>
                    <a:lnTo>
                      <a:pt x="40" y="79"/>
                    </a:lnTo>
                    <a:lnTo>
                      <a:pt x="32" y="80"/>
                    </a:lnTo>
                    <a:lnTo>
                      <a:pt x="32" y="80"/>
                    </a:lnTo>
                    <a:lnTo>
                      <a:pt x="11" y="86"/>
                    </a:lnTo>
                    <a:lnTo>
                      <a:pt x="11" y="63"/>
                    </a:lnTo>
                    <a:lnTo>
                      <a:pt x="11" y="63"/>
                    </a:lnTo>
                    <a:lnTo>
                      <a:pt x="21" y="60"/>
                    </a:lnTo>
                    <a:lnTo>
                      <a:pt x="32" y="57"/>
                    </a:lnTo>
                    <a:lnTo>
                      <a:pt x="32" y="57"/>
                    </a:lnTo>
                    <a:lnTo>
                      <a:pt x="42" y="55"/>
                    </a:lnTo>
                    <a:lnTo>
                      <a:pt x="54" y="55"/>
                    </a:lnTo>
                    <a:lnTo>
                      <a:pt x="54" y="55"/>
                    </a:lnTo>
                    <a:lnTo>
                      <a:pt x="66" y="55"/>
                    </a:lnTo>
                    <a:lnTo>
                      <a:pt x="77" y="58"/>
                    </a:lnTo>
                    <a:lnTo>
                      <a:pt x="77" y="58"/>
                    </a:lnTo>
                    <a:lnTo>
                      <a:pt x="86" y="63"/>
                    </a:lnTo>
                    <a:lnTo>
                      <a:pt x="94" y="67"/>
                    </a:lnTo>
                    <a:lnTo>
                      <a:pt x="94" y="67"/>
                    </a:lnTo>
                    <a:lnTo>
                      <a:pt x="100" y="73"/>
                    </a:lnTo>
                    <a:lnTo>
                      <a:pt x="104" y="80"/>
                    </a:lnTo>
                    <a:lnTo>
                      <a:pt x="104" y="80"/>
                    </a:lnTo>
                    <a:lnTo>
                      <a:pt x="107" y="89"/>
                    </a:lnTo>
                    <a:lnTo>
                      <a:pt x="107" y="98"/>
                    </a:lnTo>
                    <a:lnTo>
                      <a:pt x="107" y="146"/>
                    </a:lnTo>
                    <a:lnTo>
                      <a:pt x="107" y="146"/>
                    </a:lnTo>
                    <a:lnTo>
                      <a:pt x="109" y="166"/>
                    </a:lnTo>
                    <a:lnTo>
                      <a:pt x="109" y="166"/>
                    </a:lnTo>
                    <a:lnTo>
                      <a:pt x="109" y="181"/>
                    </a:lnTo>
                    <a:lnTo>
                      <a:pt x="80" y="181"/>
                    </a:lnTo>
                    <a:lnTo>
                      <a:pt x="79" y="169"/>
                    </a:lnTo>
                    <a:close/>
                    <a:moveTo>
                      <a:pt x="17" y="0"/>
                    </a:moveTo>
                    <a:lnTo>
                      <a:pt x="45" y="0"/>
                    </a:lnTo>
                    <a:lnTo>
                      <a:pt x="45" y="30"/>
                    </a:lnTo>
                    <a:lnTo>
                      <a:pt x="17" y="30"/>
                    </a:lnTo>
                    <a:lnTo>
                      <a:pt x="17" y="0"/>
                    </a:lnTo>
                    <a:close/>
                    <a:moveTo>
                      <a:pt x="77" y="129"/>
                    </a:moveTo>
                    <a:lnTo>
                      <a:pt x="77" y="129"/>
                    </a:lnTo>
                    <a:lnTo>
                      <a:pt x="67" y="128"/>
                    </a:lnTo>
                    <a:lnTo>
                      <a:pt x="67" y="128"/>
                    </a:lnTo>
                    <a:lnTo>
                      <a:pt x="55" y="126"/>
                    </a:lnTo>
                    <a:lnTo>
                      <a:pt x="55" y="126"/>
                    </a:lnTo>
                    <a:lnTo>
                      <a:pt x="46" y="128"/>
                    </a:lnTo>
                    <a:lnTo>
                      <a:pt x="39" y="131"/>
                    </a:lnTo>
                    <a:lnTo>
                      <a:pt x="39" y="131"/>
                    </a:lnTo>
                    <a:lnTo>
                      <a:pt x="36" y="134"/>
                    </a:lnTo>
                    <a:lnTo>
                      <a:pt x="33" y="137"/>
                    </a:lnTo>
                    <a:lnTo>
                      <a:pt x="32" y="140"/>
                    </a:lnTo>
                    <a:lnTo>
                      <a:pt x="32" y="144"/>
                    </a:lnTo>
                    <a:lnTo>
                      <a:pt x="32" y="144"/>
                    </a:lnTo>
                    <a:lnTo>
                      <a:pt x="33" y="152"/>
                    </a:lnTo>
                    <a:lnTo>
                      <a:pt x="33" y="152"/>
                    </a:lnTo>
                    <a:lnTo>
                      <a:pt x="37" y="158"/>
                    </a:lnTo>
                    <a:lnTo>
                      <a:pt x="37" y="158"/>
                    </a:lnTo>
                    <a:lnTo>
                      <a:pt x="43" y="160"/>
                    </a:lnTo>
                    <a:lnTo>
                      <a:pt x="43" y="160"/>
                    </a:lnTo>
                    <a:lnTo>
                      <a:pt x="51" y="160"/>
                    </a:lnTo>
                    <a:lnTo>
                      <a:pt x="51" y="160"/>
                    </a:lnTo>
                    <a:lnTo>
                      <a:pt x="58" y="159"/>
                    </a:lnTo>
                    <a:lnTo>
                      <a:pt x="58" y="159"/>
                    </a:lnTo>
                    <a:lnTo>
                      <a:pt x="66" y="156"/>
                    </a:lnTo>
                    <a:lnTo>
                      <a:pt x="66" y="156"/>
                    </a:lnTo>
                    <a:lnTo>
                      <a:pt x="73" y="153"/>
                    </a:lnTo>
                    <a:lnTo>
                      <a:pt x="73" y="153"/>
                    </a:lnTo>
                    <a:lnTo>
                      <a:pt x="77" y="149"/>
                    </a:lnTo>
                    <a:lnTo>
                      <a:pt x="77" y="129"/>
                    </a:lnTo>
                    <a:close/>
                    <a:moveTo>
                      <a:pt x="69" y="0"/>
                    </a:moveTo>
                    <a:lnTo>
                      <a:pt x="97" y="0"/>
                    </a:lnTo>
                    <a:lnTo>
                      <a:pt x="97" y="30"/>
                    </a:lnTo>
                    <a:lnTo>
                      <a:pt x="69" y="30"/>
                    </a:lnTo>
                    <a:lnTo>
                      <a:pt x="69"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 name="Freeform 26"/>
              <p:cNvSpPr>
                <a:spLocks noEditPoints="1"/>
              </p:cNvSpPr>
              <p:nvPr userDrawn="1"/>
            </p:nvSpPr>
            <p:spPr bwMode="auto">
              <a:xfrm>
                <a:off x="4192587" y="768745"/>
                <a:ext cx="39688" cy="131763"/>
              </a:xfrm>
              <a:custGeom>
                <a:avLst/>
                <a:gdLst>
                  <a:gd name="T0" fmla="*/ 73 w 73"/>
                  <a:gd name="T1" fmla="*/ 202 h 249"/>
                  <a:gd name="T2" fmla="*/ 73 w 73"/>
                  <a:gd name="T3" fmla="*/ 202 h 249"/>
                  <a:gd name="T4" fmla="*/ 71 w 73"/>
                  <a:gd name="T5" fmla="*/ 218 h 249"/>
                  <a:gd name="T6" fmla="*/ 70 w 73"/>
                  <a:gd name="T7" fmla="*/ 224 h 249"/>
                  <a:gd name="T8" fmla="*/ 67 w 73"/>
                  <a:gd name="T9" fmla="*/ 230 h 249"/>
                  <a:gd name="T10" fmla="*/ 67 w 73"/>
                  <a:gd name="T11" fmla="*/ 230 h 249"/>
                  <a:gd name="T12" fmla="*/ 64 w 73"/>
                  <a:gd name="T13" fmla="*/ 234 h 249"/>
                  <a:gd name="T14" fmla="*/ 59 w 73"/>
                  <a:gd name="T15" fmla="*/ 239 h 249"/>
                  <a:gd name="T16" fmla="*/ 55 w 73"/>
                  <a:gd name="T17" fmla="*/ 242 h 249"/>
                  <a:gd name="T18" fmla="*/ 49 w 73"/>
                  <a:gd name="T19" fmla="*/ 245 h 249"/>
                  <a:gd name="T20" fmla="*/ 49 w 73"/>
                  <a:gd name="T21" fmla="*/ 245 h 249"/>
                  <a:gd name="T22" fmla="*/ 37 w 73"/>
                  <a:gd name="T23" fmla="*/ 248 h 249"/>
                  <a:gd name="T24" fmla="*/ 24 w 73"/>
                  <a:gd name="T25" fmla="*/ 249 h 249"/>
                  <a:gd name="T26" fmla="*/ 24 w 73"/>
                  <a:gd name="T27" fmla="*/ 249 h 249"/>
                  <a:gd name="T28" fmla="*/ 10 w 73"/>
                  <a:gd name="T29" fmla="*/ 248 h 249"/>
                  <a:gd name="T30" fmla="*/ 10 w 73"/>
                  <a:gd name="T31" fmla="*/ 248 h 249"/>
                  <a:gd name="T32" fmla="*/ 0 w 73"/>
                  <a:gd name="T33" fmla="*/ 246 h 249"/>
                  <a:gd name="T34" fmla="*/ 0 w 73"/>
                  <a:gd name="T35" fmla="*/ 221 h 249"/>
                  <a:gd name="T36" fmla="*/ 0 w 73"/>
                  <a:gd name="T37" fmla="*/ 221 h 249"/>
                  <a:gd name="T38" fmla="*/ 10 w 73"/>
                  <a:gd name="T39" fmla="*/ 222 h 249"/>
                  <a:gd name="T40" fmla="*/ 10 w 73"/>
                  <a:gd name="T41" fmla="*/ 222 h 249"/>
                  <a:gd name="T42" fmla="*/ 19 w 73"/>
                  <a:gd name="T43" fmla="*/ 224 h 249"/>
                  <a:gd name="T44" fmla="*/ 19 w 73"/>
                  <a:gd name="T45" fmla="*/ 224 h 249"/>
                  <a:gd name="T46" fmla="*/ 30 w 73"/>
                  <a:gd name="T47" fmla="*/ 222 h 249"/>
                  <a:gd name="T48" fmla="*/ 30 w 73"/>
                  <a:gd name="T49" fmla="*/ 222 h 249"/>
                  <a:gd name="T50" fmla="*/ 34 w 73"/>
                  <a:gd name="T51" fmla="*/ 221 h 249"/>
                  <a:gd name="T52" fmla="*/ 37 w 73"/>
                  <a:gd name="T53" fmla="*/ 218 h 249"/>
                  <a:gd name="T54" fmla="*/ 37 w 73"/>
                  <a:gd name="T55" fmla="*/ 218 h 249"/>
                  <a:gd name="T56" fmla="*/ 40 w 73"/>
                  <a:gd name="T57" fmla="*/ 215 h 249"/>
                  <a:gd name="T58" fmla="*/ 41 w 73"/>
                  <a:gd name="T59" fmla="*/ 210 h 249"/>
                  <a:gd name="T60" fmla="*/ 41 w 73"/>
                  <a:gd name="T61" fmla="*/ 210 h 249"/>
                  <a:gd name="T62" fmla="*/ 41 w 73"/>
                  <a:gd name="T63" fmla="*/ 200 h 249"/>
                  <a:gd name="T64" fmla="*/ 41 w 73"/>
                  <a:gd name="T65" fmla="*/ 62 h 249"/>
                  <a:gd name="T66" fmla="*/ 73 w 73"/>
                  <a:gd name="T67" fmla="*/ 62 h 249"/>
                  <a:gd name="T68" fmla="*/ 73 w 73"/>
                  <a:gd name="T69" fmla="*/ 202 h 249"/>
                  <a:gd name="T70" fmla="*/ 41 w 73"/>
                  <a:gd name="T71" fmla="*/ 0 h 249"/>
                  <a:gd name="T72" fmla="*/ 73 w 73"/>
                  <a:gd name="T73" fmla="*/ 0 h 249"/>
                  <a:gd name="T74" fmla="*/ 73 w 73"/>
                  <a:gd name="T75" fmla="*/ 34 h 249"/>
                  <a:gd name="T76" fmla="*/ 41 w 73"/>
                  <a:gd name="T77" fmla="*/ 34 h 249"/>
                  <a:gd name="T78" fmla="*/ 41 w 73"/>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249">
                    <a:moveTo>
                      <a:pt x="73" y="202"/>
                    </a:moveTo>
                    <a:lnTo>
                      <a:pt x="73" y="202"/>
                    </a:lnTo>
                    <a:lnTo>
                      <a:pt x="71" y="218"/>
                    </a:lnTo>
                    <a:lnTo>
                      <a:pt x="70" y="224"/>
                    </a:lnTo>
                    <a:lnTo>
                      <a:pt x="67" y="230"/>
                    </a:lnTo>
                    <a:lnTo>
                      <a:pt x="67" y="230"/>
                    </a:lnTo>
                    <a:lnTo>
                      <a:pt x="64" y="234"/>
                    </a:lnTo>
                    <a:lnTo>
                      <a:pt x="59" y="239"/>
                    </a:lnTo>
                    <a:lnTo>
                      <a:pt x="55" y="242"/>
                    </a:lnTo>
                    <a:lnTo>
                      <a:pt x="49" y="245"/>
                    </a:lnTo>
                    <a:lnTo>
                      <a:pt x="49" y="245"/>
                    </a:lnTo>
                    <a:lnTo>
                      <a:pt x="37" y="248"/>
                    </a:lnTo>
                    <a:lnTo>
                      <a:pt x="24" y="249"/>
                    </a:lnTo>
                    <a:lnTo>
                      <a:pt x="24" y="249"/>
                    </a:lnTo>
                    <a:lnTo>
                      <a:pt x="10" y="248"/>
                    </a:lnTo>
                    <a:lnTo>
                      <a:pt x="10" y="248"/>
                    </a:lnTo>
                    <a:lnTo>
                      <a:pt x="0" y="246"/>
                    </a:lnTo>
                    <a:lnTo>
                      <a:pt x="0" y="221"/>
                    </a:lnTo>
                    <a:lnTo>
                      <a:pt x="0" y="221"/>
                    </a:lnTo>
                    <a:lnTo>
                      <a:pt x="10" y="222"/>
                    </a:lnTo>
                    <a:lnTo>
                      <a:pt x="10" y="222"/>
                    </a:lnTo>
                    <a:lnTo>
                      <a:pt x="19" y="224"/>
                    </a:lnTo>
                    <a:lnTo>
                      <a:pt x="19" y="224"/>
                    </a:lnTo>
                    <a:lnTo>
                      <a:pt x="30" y="222"/>
                    </a:lnTo>
                    <a:lnTo>
                      <a:pt x="30" y="222"/>
                    </a:lnTo>
                    <a:lnTo>
                      <a:pt x="34" y="221"/>
                    </a:lnTo>
                    <a:lnTo>
                      <a:pt x="37" y="218"/>
                    </a:lnTo>
                    <a:lnTo>
                      <a:pt x="37" y="218"/>
                    </a:lnTo>
                    <a:lnTo>
                      <a:pt x="40" y="215"/>
                    </a:lnTo>
                    <a:lnTo>
                      <a:pt x="41" y="210"/>
                    </a:lnTo>
                    <a:lnTo>
                      <a:pt x="41" y="210"/>
                    </a:lnTo>
                    <a:lnTo>
                      <a:pt x="41" y="200"/>
                    </a:lnTo>
                    <a:lnTo>
                      <a:pt x="41" y="62"/>
                    </a:lnTo>
                    <a:lnTo>
                      <a:pt x="73" y="62"/>
                    </a:lnTo>
                    <a:lnTo>
                      <a:pt x="73" y="202"/>
                    </a:lnTo>
                    <a:close/>
                    <a:moveTo>
                      <a:pt x="41" y="0"/>
                    </a:moveTo>
                    <a:lnTo>
                      <a:pt x="73" y="0"/>
                    </a:lnTo>
                    <a:lnTo>
                      <a:pt x="73" y="34"/>
                    </a:lnTo>
                    <a:lnTo>
                      <a:pt x="41" y="34"/>
                    </a:lnTo>
                    <a:lnTo>
                      <a:pt x="4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1" name="Freeform 27"/>
              <p:cNvSpPr>
                <a:spLocks/>
              </p:cNvSpPr>
              <p:nvPr userDrawn="1"/>
            </p:nvSpPr>
            <p:spPr bwMode="auto">
              <a:xfrm>
                <a:off x="4241800"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100 w 132"/>
                  <a:gd name="T17" fmla="*/ 0 h 184"/>
                  <a:gd name="T18" fmla="*/ 132 w 132"/>
                  <a:gd name="T19" fmla="*/ 0 h 184"/>
                  <a:gd name="T20" fmla="*/ 52 w 132"/>
                  <a:gd name="T21" fmla="*/ 184 h 184"/>
                  <a:gd name="T22" fmla="*/ 23 w 132"/>
                  <a:gd name="T23" fmla="*/ 184 h 184"/>
                  <a:gd name="T24" fmla="*/ 51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100" y="0"/>
                    </a:lnTo>
                    <a:lnTo>
                      <a:pt x="132" y="0"/>
                    </a:lnTo>
                    <a:lnTo>
                      <a:pt x="52" y="184"/>
                    </a:lnTo>
                    <a:lnTo>
                      <a:pt x="23" y="184"/>
                    </a:lnTo>
                    <a:lnTo>
                      <a:pt x="51"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 name="Freeform 28"/>
              <p:cNvSpPr>
                <a:spLocks/>
              </p:cNvSpPr>
              <p:nvPr userDrawn="1"/>
            </p:nvSpPr>
            <p:spPr bwMode="auto">
              <a:xfrm>
                <a:off x="4314825" y="802082"/>
                <a:ext cx="69850" cy="96838"/>
              </a:xfrm>
              <a:custGeom>
                <a:avLst/>
                <a:gdLst>
                  <a:gd name="T0" fmla="*/ 0 w 132"/>
                  <a:gd name="T1" fmla="*/ 0 h 184"/>
                  <a:gd name="T2" fmla="*/ 33 w 132"/>
                  <a:gd name="T3" fmla="*/ 0 h 184"/>
                  <a:gd name="T4" fmla="*/ 50 w 132"/>
                  <a:gd name="T5" fmla="*/ 45 h 184"/>
                  <a:gd name="T6" fmla="*/ 50 w 132"/>
                  <a:gd name="T7" fmla="*/ 45 h 184"/>
                  <a:gd name="T8" fmla="*/ 65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0" y="45"/>
                    </a:lnTo>
                    <a:lnTo>
                      <a:pt x="50" y="45"/>
                    </a:lnTo>
                    <a:lnTo>
                      <a:pt x="65"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 name="Freeform 29"/>
              <p:cNvSpPr>
                <a:spLocks/>
              </p:cNvSpPr>
              <p:nvPr userDrawn="1"/>
            </p:nvSpPr>
            <p:spPr bwMode="auto">
              <a:xfrm>
                <a:off x="4392612" y="800495"/>
                <a:ext cx="47625" cy="68263"/>
              </a:xfrm>
              <a:custGeom>
                <a:avLst/>
                <a:gdLst>
                  <a:gd name="T0" fmla="*/ 60 w 90"/>
                  <a:gd name="T1" fmla="*/ 91 h 131"/>
                  <a:gd name="T2" fmla="*/ 57 w 90"/>
                  <a:gd name="T3" fmla="*/ 85 h 131"/>
                  <a:gd name="T4" fmla="*/ 51 w 90"/>
                  <a:gd name="T5" fmla="*/ 80 h 131"/>
                  <a:gd name="T6" fmla="*/ 44 w 90"/>
                  <a:gd name="T7" fmla="*/ 77 h 131"/>
                  <a:gd name="T8" fmla="*/ 34 w 90"/>
                  <a:gd name="T9" fmla="*/ 74 h 131"/>
                  <a:gd name="T10" fmla="*/ 20 w 90"/>
                  <a:gd name="T11" fmla="*/ 70 h 131"/>
                  <a:gd name="T12" fmla="*/ 14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8 w 90"/>
                  <a:gd name="T25" fmla="*/ 15 h 131"/>
                  <a:gd name="T26" fmla="*/ 13 w 90"/>
                  <a:gd name="T27" fmla="*/ 9 h 131"/>
                  <a:gd name="T28" fmla="*/ 28 w 90"/>
                  <a:gd name="T29" fmla="*/ 2 h 131"/>
                  <a:gd name="T30" fmla="*/ 37 w 90"/>
                  <a:gd name="T31" fmla="*/ 0 h 131"/>
                  <a:gd name="T32" fmla="*/ 45 w 90"/>
                  <a:gd name="T33" fmla="*/ 0 h 131"/>
                  <a:gd name="T34" fmla="*/ 68 w 90"/>
                  <a:gd name="T35" fmla="*/ 2 h 131"/>
                  <a:gd name="T36" fmla="*/ 85 w 90"/>
                  <a:gd name="T37" fmla="*/ 6 h 131"/>
                  <a:gd name="T38" fmla="*/ 85 w 90"/>
                  <a:gd name="T39" fmla="*/ 31 h 131"/>
                  <a:gd name="T40" fmla="*/ 77 w 90"/>
                  <a:gd name="T41" fmla="*/ 28 h 131"/>
                  <a:gd name="T42" fmla="*/ 68 w 90"/>
                  <a:gd name="T43" fmla="*/ 27 h 131"/>
                  <a:gd name="T44" fmla="*/ 57 w 90"/>
                  <a:gd name="T45" fmla="*/ 25 h 131"/>
                  <a:gd name="T46" fmla="*/ 48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5 w 90"/>
                  <a:gd name="T63" fmla="*/ 51 h 131"/>
                  <a:gd name="T64" fmla="*/ 54 w 90"/>
                  <a:gd name="T65" fmla="*/ 54 h 131"/>
                  <a:gd name="T66" fmla="*/ 68 w 90"/>
                  <a:gd name="T67" fmla="*/ 57 h 131"/>
                  <a:gd name="T68" fmla="*/ 78 w 90"/>
                  <a:gd name="T69" fmla="*/ 62 h 131"/>
                  <a:gd name="T70" fmla="*/ 84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6 w 90"/>
                  <a:gd name="T91" fmla="*/ 128 h 131"/>
                  <a:gd name="T92" fmla="*/ 0 w 90"/>
                  <a:gd name="T93" fmla="*/ 123 h 131"/>
                  <a:gd name="T94" fmla="*/ 0 w 90"/>
                  <a:gd name="T95" fmla="*/ 100 h 131"/>
                  <a:gd name="T96" fmla="*/ 17 w 90"/>
                  <a:gd name="T97" fmla="*/ 104 h 131"/>
                  <a:gd name="T98" fmla="*/ 34 w 90"/>
                  <a:gd name="T99" fmla="*/ 105 h 131"/>
                  <a:gd name="T100" fmla="*/ 44 w 90"/>
                  <a:gd name="T101" fmla="*/ 104 h 131"/>
                  <a:gd name="T102" fmla="*/ 53 w 90"/>
                  <a:gd name="T103" fmla="*/ 103 h 131"/>
                  <a:gd name="T104" fmla="*/ 59 w 90"/>
                  <a:gd name="T105" fmla="*/ 98 h 131"/>
                  <a:gd name="T106" fmla="*/ 60 w 90"/>
                  <a:gd name="T107" fmla="*/ 95 h 131"/>
                  <a:gd name="T108" fmla="*/ 60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0" y="91"/>
                    </a:moveTo>
                    <a:lnTo>
                      <a:pt x="60" y="91"/>
                    </a:lnTo>
                    <a:lnTo>
                      <a:pt x="60" y="88"/>
                    </a:lnTo>
                    <a:lnTo>
                      <a:pt x="57" y="85"/>
                    </a:lnTo>
                    <a:lnTo>
                      <a:pt x="57" y="85"/>
                    </a:lnTo>
                    <a:lnTo>
                      <a:pt x="51" y="80"/>
                    </a:lnTo>
                    <a:lnTo>
                      <a:pt x="51" y="80"/>
                    </a:lnTo>
                    <a:lnTo>
                      <a:pt x="44" y="77"/>
                    </a:lnTo>
                    <a:lnTo>
                      <a:pt x="44" y="77"/>
                    </a:lnTo>
                    <a:lnTo>
                      <a:pt x="34" y="74"/>
                    </a:lnTo>
                    <a:lnTo>
                      <a:pt x="34" y="74"/>
                    </a:lnTo>
                    <a:lnTo>
                      <a:pt x="20" y="70"/>
                    </a:lnTo>
                    <a:lnTo>
                      <a:pt x="20" y="70"/>
                    </a:lnTo>
                    <a:lnTo>
                      <a:pt x="14" y="67"/>
                    </a:lnTo>
                    <a:lnTo>
                      <a:pt x="10" y="64"/>
                    </a:lnTo>
                    <a:lnTo>
                      <a:pt x="10" y="64"/>
                    </a:lnTo>
                    <a:lnTo>
                      <a:pt x="6" y="60"/>
                    </a:lnTo>
                    <a:lnTo>
                      <a:pt x="3" y="55"/>
                    </a:lnTo>
                    <a:lnTo>
                      <a:pt x="3" y="55"/>
                    </a:lnTo>
                    <a:lnTo>
                      <a:pt x="1" y="48"/>
                    </a:lnTo>
                    <a:lnTo>
                      <a:pt x="0" y="40"/>
                    </a:lnTo>
                    <a:lnTo>
                      <a:pt x="0" y="40"/>
                    </a:lnTo>
                    <a:lnTo>
                      <a:pt x="1" y="30"/>
                    </a:lnTo>
                    <a:lnTo>
                      <a:pt x="4" y="22"/>
                    </a:lnTo>
                    <a:lnTo>
                      <a:pt x="4" y="22"/>
                    </a:lnTo>
                    <a:lnTo>
                      <a:pt x="8" y="15"/>
                    </a:lnTo>
                    <a:lnTo>
                      <a:pt x="13" y="9"/>
                    </a:lnTo>
                    <a:lnTo>
                      <a:pt x="13" y="9"/>
                    </a:lnTo>
                    <a:lnTo>
                      <a:pt x="20" y="5"/>
                    </a:lnTo>
                    <a:lnTo>
                      <a:pt x="28" y="2"/>
                    </a:lnTo>
                    <a:lnTo>
                      <a:pt x="28" y="2"/>
                    </a:lnTo>
                    <a:lnTo>
                      <a:pt x="37" y="0"/>
                    </a:lnTo>
                    <a:lnTo>
                      <a:pt x="45" y="0"/>
                    </a:lnTo>
                    <a:lnTo>
                      <a:pt x="45" y="0"/>
                    </a:lnTo>
                    <a:lnTo>
                      <a:pt x="57" y="0"/>
                    </a:lnTo>
                    <a:lnTo>
                      <a:pt x="68" y="2"/>
                    </a:lnTo>
                    <a:lnTo>
                      <a:pt x="68" y="2"/>
                    </a:lnTo>
                    <a:lnTo>
                      <a:pt x="85" y="6"/>
                    </a:lnTo>
                    <a:lnTo>
                      <a:pt x="85" y="31"/>
                    </a:lnTo>
                    <a:lnTo>
                      <a:pt x="85" y="31"/>
                    </a:lnTo>
                    <a:lnTo>
                      <a:pt x="77" y="28"/>
                    </a:lnTo>
                    <a:lnTo>
                      <a:pt x="77" y="28"/>
                    </a:lnTo>
                    <a:lnTo>
                      <a:pt x="68" y="27"/>
                    </a:lnTo>
                    <a:lnTo>
                      <a:pt x="68" y="27"/>
                    </a:lnTo>
                    <a:lnTo>
                      <a:pt x="57" y="25"/>
                    </a:lnTo>
                    <a:lnTo>
                      <a:pt x="57" y="25"/>
                    </a:lnTo>
                    <a:lnTo>
                      <a:pt x="48" y="24"/>
                    </a:lnTo>
                    <a:lnTo>
                      <a:pt x="48"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5" y="51"/>
                    </a:lnTo>
                    <a:lnTo>
                      <a:pt x="45" y="51"/>
                    </a:lnTo>
                    <a:lnTo>
                      <a:pt x="54" y="54"/>
                    </a:lnTo>
                    <a:lnTo>
                      <a:pt x="54" y="54"/>
                    </a:lnTo>
                    <a:lnTo>
                      <a:pt x="68" y="57"/>
                    </a:lnTo>
                    <a:lnTo>
                      <a:pt x="68" y="57"/>
                    </a:lnTo>
                    <a:lnTo>
                      <a:pt x="74" y="60"/>
                    </a:lnTo>
                    <a:lnTo>
                      <a:pt x="78" y="62"/>
                    </a:lnTo>
                    <a:lnTo>
                      <a:pt x="78" y="62"/>
                    </a:lnTo>
                    <a:lnTo>
                      <a:pt x="84"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8" y="129"/>
                    </a:lnTo>
                    <a:lnTo>
                      <a:pt x="37" y="131"/>
                    </a:lnTo>
                    <a:lnTo>
                      <a:pt x="37" y="131"/>
                    </a:lnTo>
                    <a:lnTo>
                      <a:pt x="25" y="129"/>
                    </a:lnTo>
                    <a:lnTo>
                      <a:pt x="16" y="128"/>
                    </a:lnTo>
                    <a:lnTo>
                      <a:pt x="16" y="128"/>
                    </a:lnTo>
                    <a:lnTo>
                      <a:pt x="7" y="126"/>
                    </a:lnTo>
                    <a:lnTo>
                      <a:pt x="0" y="123"/>
                    </a:lnTo>
                    <a:lnTo>
                      <a:pt x="0" y="100"/>
                    </a:lnTo>
                    <a:lnTo>
                      <a:pt x="0" y="100"/>
                    </a:lnTo>
                    <a:lnTo>
                      <a:pt x="8" y="103"/>
                    </a:lnTo>
                    <a:lnTo>
                      <a:pt x="17" y="104"/>
                    </a:lnTo>
                    <a:lnTo>
                      <a:pt x="17" y="104"/>
                    </a:lnTo>
                    <a:lnTo>
                      <a:pt x="34" y="105"/>
                    </a:lnTo>
                    <a:lnTo>
                      <a:pt x="34" y="105"/>
                    </a:lnTo>
                    <a:lnTo>
                      <a:pt x="44" y="104"/>
                    </a:lnTo>
                    <a:lnTo>
                      <a:pt x="44" y="104"/>
                    </a:lnTo>
                    <a:lnTo>
                      <a:pt x="53" y="103"/>
                    </a:lnTo>
                    <a:lnTo>
                      <a:pt x="53" y="103"/>
                    </a:lnTo>
                    <a:lnTo>
                      <a:pt x="59" y="98"/>
                    </a:lnTo>
                    <a:lnTo>
                      <a:pt x="59" y="98"/>
                    </a:lnTo>
                    <a:lnTo>
                      <a:pt x="60" y="95"/>
                    </a:lnTo>
                    <a:lnTo>
                      <a:pt x="60" y="91"/>
                    </a:lnTo>
                    <a:lnTo>
                      <a:pt x="60"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 name="Freeform 30"/>
              <p:cNvSpPr>
                <a:spLocks noEditPoints="1"/>
              </p:cNvSpPr>
              <p:nvPr userDrawn="1"/>
            </p:nvSpPr>
            <p:spPr bwMode="auto">
              <a:xfrm>
                <a:off x="4456112" y="800495"/>
                <a:ext cx="61913" cy="98425"/>
              </a:xfrm>
              <a:custGeom>
                <a:avLst/>
                <a:gdLst>
                  <a:gd name="T0" fmla="*/ 62 w 116"/>
                  <a:gd name="T1" fmla="*/ 131 h 187"/>
                  <a:gd name="T2" fmla="*/ 42 w 116"/>
                  <a:gd name="T3" fmla="*/ 126 h 187"/>
                  <a:gd name="T4" fmla="*/ 35 w 116"/>
                  <a:gd name="T5" fmla="*/ 122 h 187"/>
                  <a:gd name="T6" fmla="*/ 29 w 116"/>
                  <a:gd name="T7" fmla="*/ 117 h 187"/>
                  <a:gd name="T8" fmla="*/ 29 w 116"/>
                  <a:gd name="T9" fmla="*/ 125 h 187"/>
                  <a:gd name="T10" fmla="*/ 29 w 116"/>
                  <a:gd name="T11" fmla="*/ 135 h 187"/>
                  <a:gd name="T12" fmla="*/ 0 w 116"/>
                  <a:gd name="T13" fmla="*/ 187 h 187"/>
                  <a:gd name="T14" fmla="*/ 26 w 116"/>
                  <a:gd name="T15" fmla="*/ 3 h 187"/>
                  <a:gd name="T16" fmla="*/ 28 w 116"/>
                  <a:gd name="T17" fmla="*/ 17 h 187"/>
                  <a:gd name="T18" fmla="*/ 34 w 116"/>
                  <a:gd name="T19" fmla="*/ 11 h 187"/>
                  <a:gd name="T20" fmla="*/ 42 w 116"/>
                  <a:gd name="T21" fmla="*/ 5 h 187"/>
                  <a:gd name="T22" fmla="*/ 63 w 116"/>
                  <a:gd name="T23" fmla="*/ 0 h 187"/>
                  <a:gd name="T24" fmla="*/ 72 w 116"/>
                  <a:gd name="T25" fmla="*/ 0 h 187"/>
                  <a:gd name="T26" fmla="*/ 82 w 116"/>
                  <a:gd name="T27" fmla="*/ 3 h 187"/>
                  <a:gd name="T28" fmla="*/ 100 w 116"/>
                  <a:gd name="T29" fmla="*/ 15 h 187"/>
                  <a:gd name="T30" fmla="*/ 106 w 116"/>
                  <a:gd name="T31" fmla="*/ 24 h 187"/>
                  <a:gd name="T32" fmla="*/ 112 w 116"/>
                  <a:gd name="T33" fmla="*/ 34 h 187"/>
                  <a:gd name="T34" fmla="*/ 116 w 116"/>
                  <a:gd name="T35" fmla="*/ 62 h 187"/>
                  <a:gd name="T36" fmla="*/ 115 w 116"/>
                  <a:gd name="T37" fmla="*/ 79 h 187"/>
                  <a:gd name="T38" fmla="*/ 112 w 116"/>
                  <a:gd name="T39" fmla="*/ 94 h 187"/>
                  <a:gd name="T40" fmla="*/ 99 w 116"/>
                  <a:gd name="T41" fmla="*/ 114 h 187"/>
                  <a:gd name="T42" fmla="*/ 90 w 116"/>
                  <a:gd name="T43" fmla="*/ 122 h 187"/>
                  <a:gd name="T44" fmla="*/ 81 w 116"/>
                  <a:gd name="T45" fmla="*/ 126 h 187"/>
                  <a:gd name="T46" fmla="*/ 62 w 116"/>
                  <a:gd name="T47" fmla="*/ 131 h 187"/>
                  <a:gd name="T48" fmla="*/ 57 w 116"/>
                  <a:gd name="T49" fmla="*/ 24 h 187"/>
                  <a:gd name="T50" fmla="*/ 50 w 116"/>
                  <a:gd name="T51" fmla="*/ 25 h 187"/>
                  <a:gd name="T52" fmla="*/ 42 w 116"/>
                  <a:gd name="T53" fmla="*/ 28 h 187"/>
                  <a:gd name="T54" fmla="*/ 29 w 116"/>
                  <a:gd name="T55" fmla="*/ 39 h 187"/>
                  <a:gd name="T56" fmla="*/ 29 w 116"/>
                  <a:gd name="T57" fmla="*/ 94 h 187"/>
                  <a:gd name="T58" fmla="*/ 34 w 116"/>
                  <a:gd name="T59" fmla="*/ 98 h 187"/>
                  <a:gd name="T60" fmla="*/ 39 w 116"/>
                  <a:gd name="T61" fmla="*/ 103 h 187"/>
                  <a:gd name="T62" fmla="*/ 47 w 116"/>
                  <a:gd name="T63" fmla="*/ 105 h 187"/>
                  <a:gd name="T64" fmla="*/ 56 w 116"/>
                  <a:gd name="T65" fmla="*/ 105 h 187"/>
                  <a:gd name="T66" fmla="*/ 69 w 116"/>
                  <a:gd name="T67" fmla="*/ 103 h 187"/>
                  <a:gd name="T68" fmla="*/ 74 w 116"/>
                  <a:gd name="T69" fmla="*/ 100 h 187"/>
                  <a:gd name="T70" fmla="*/ 78 w 116"/>
                  <a:gd name="T71" fmla="*/ 95 h 187"/>
                  <a:gd name="T72" fmla="*/ 82 w 116"/>
                  <a:gd name="T73" fmla="*/ 82 h 187"/>
                  <a:gd name="T74" fmla="*/ 84 w 116"/>
                  <a:gd name="T75" fmla="*/ 73 h 187"/>
                  <a:gd name="T76" fmla="*/ 85 w 116"/>
                  <a:gd name="T77" fmla="*/ 64 h 187"/>
                  <a:gd name="T78" fmla="*/ 82 w 116"/>
                  <a:gd name="T79" fmla="*/ 46 h 187"/>
                  <a:gd name="T80" fmla="*/ 81 w 116"/>
                  <a:gd name="T81" fmla="*/ 40 h 187"/>
                  <a:gd name="T82" fmla="*/ 78 w 116"/>
                  <a:gd name="T83" fmla="*/ 34 h 187"/>
                  <a:gd name="T84" fmla="*/ 69 w 116"/>
                  <a:gd name="T85" fmla="*/ 27 h 187"/>
                  <a:gd name="T86" fmla="*/ 63 w 116"/>
                  <a:gd name="T87" fmla="*/ 24 h 187"/>
                  <a:gd name="T88" fmla="*/ 57 w 116"/>
                  <a:gd name="T89"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87">
                    <a:moveTo>
                      <a:pt x="62" y="131"/>
                    </a:moveTo>
                    <a:lnTo>
                      <a:pt x="62" y="131"/>
                    </a:lnTo>
                    <a:lnTo>
                      <a:pt x="51" y="129"/>
                    </a:lnTo>
                    <a:lnTo>
                      <a:pt x="42" y="126"/>
                    </a:lnTo>
                    <a:lnTo>
                      <a:pt x="42" y="126"/>
                    </a:lnTo>
                    <a:lnTo>
                      <a:pt x="35" y="122"/>
                    </a:lnTo>
                    <a:lnTo>
                      <a:pt x="29" y="117"/>
                    </a:lnTo>
                    <a:lnTo>
                      <a:pt x="29" y="117"/>
                    </a:lnTo>
                    <a:lnTo>
                      <a:pt x="29" y="117"/>
                    </a:lnTo>
                    <a:lnTo>
                      <a:pt x="29" y="125"/>
                    </a:lnTo>
                    <a:lnTo>
                      <a:pt x="29" y="125"/>
                    </a:lnTo>
                    <a:lnTo>
                      <a:pt x="29" y="135"/>
                    </a:lnTo>
                    <a:lnTo>
                      <a:pt x="29" y="187"/>
                    </a:lnTo>
                    <a:lnTo>
                      <a:pt x="0" y="187"/>
                    </a:lnTo>
                    <a:lnTo>
                      <a:pt x="0" y="3"/>
                    </a:lnTo>
                    <a:lnTo>
                      <a:pt x="26" y="3"/>
                    </a:lnTo>
                    <a:lnTo>
                      <a:pt x="28" y="17"/>
                    </a:lnTo>
                    <a:lnTo>
                      <a:pt x="28" y="17"/>
                    </a:lnTo>
                    <a:lnTo>
                      <a:pt x="28" y="17"/>
                    </a:lnTo>
                    <a:lnTo>
                      <a:pt x="34" y="11"/>
                    </a:lnTo>
                    <a:lnTo>
                      <a:pt x="42" y="5"/>
                    </a:lnTo>
                    <a:lnTo>
                      <a:pt x="42" y="5"/>
                    </a:lnTo>
                    <a:lnTo>
                      <a:pt x="51" y="0"/>
                    </a:lnTo>
                    <a:lnTo>
                      <a:pt x="63" y="0"/>
                    </a:lnTo>
                    <a:lnTo>
                      <a:pt x="63" y="0"/>
                    </a:lnTo>
                    <a:lnTo>
                      <a:pt x="72" y="0"/>
                    </a:lnTo>
                    <a:lnTo>
                      <a:pt x="82" y="3"/>
                    </a:lnTo>
                    <a:lnTo>
                      <a:pt x="82" y="3"/>
                    </a:lnTo>
                    <a:lnTo>
                      <a:pt x="91" y="8"/>
                    </a:lnTo>
                    <a:lnTo>
                      <a:pt x="100" y="15"/>
                    </a:lnTo>
                    <a:lnTo>
                      <a:pt x="100" y="15"/>
                    </a:lnTo>
                    <a:lnTo>
                      <a:pt x="106" y="24"/>
                    </a:lnTo>
                    <a:lnTo>
                      <a:pt x="112" y="34"/>
                    </a:lnTo>
                    <a:lnTo>
                      <a:pt x="112" y="34"/>
                    </a:lnTo>
                    <a:lnTo>
                      <a:pt x="115" y="48"/>
                    </a:lnTo>
                    <a:lnTo>
                      <a:pt x="116" y="62"/>
                    </a:lnTo>
                    <a:lnTo>
                      <a:pt x="116" y="62"/>
                    </a:lnTo>
                    <a:lnTo>
                      <a:pt x="115" y="79"/>
                    </a:lnTo>
                    <a:lnTo>
                      <a:pt x="112" y="94"/>
                    </a:lnTo>
                    <a:lnTo>
                      <a:pt x="112" y="94"/>
                    </a:lnTo>
                    <a:lnTo>
                      <a:pt x="106" y="104"/>
                    </a:lnTo>
                    <a:lnTo>
                      <a:pt x="99" y="114"/>
                    </a:lnTo>
                    <a:lnTo>
                      <a:pt x="99" y="114"/>
                    </a:lnTo>
                    <a:lnTo>
                      <a:pt x="90" y="122"/>
                    </a:lnTo>
                    <a:lnTo>
                      <a:pt x="81" y="126"/>
                    </a:lnTo>
                    <a:lnTo>
                      <a:pt x="81" y="126"/>
                    </a:lnTo>
                    <a:lnTo>
                      <a:pt x="71" y="129"/>
                    </a:lnTo>
                    <a:lnTo>
                      <a:pt x="62" y="131"/>
                    </a:lnTo>
                    <a:lnTo>
                      <a:pt x="62" y="131"/>
                    </a:lnTo>
                    <a:close/>
                    <a:moveTo>
                      <a:pt x="57" y="24"/>
                    </a:moveTo>
                    <a:lnTo>
                      <a:pt x="57" y="24"/>
                    </a:lnTo>
                    <a:lnTo>
                      <a:pt x="50" y="25"/>
                    </a:lnTo>
                    <a:lnTo>
                      <a:pt x="42" y="28"/>
                    </a:lnTo>
                    <a:lnTo>
                      <a:pt x="42" y="28"/>
                    </a:lnTo>
                    <a:lnTo>
                      <a:pt x="35" y="33"/>
                    </a:lnTo>
                    <a:lnTo>
                      <a:pt x="29" y="39"/>
                    </a:lnTo>
                    <a:lnTo>
                      <a:pt x="29" y="94"/>
                    </a:lnTo>
                    <a:lnTo>
                      <a:pt x="29" y="94"/>
                    </a:lnTo>
                    <a:lnTo>
                      <a:pt x="34" y="98"/>
                    </a:lnTo>
                    <a:lnTo>
                      <a:pt x="34" y="98"/>
                    </a:lnTo>
                    <a:lnTo>
                      <a:pt x="39" y="103"/>
                    </a:lnTo>
                    <a:lnTo>
                      <a:pt x="39" y="103"/>
                    </a:lnTo>
                    <a:lnTo>
                      <a:pt x="47" y="105"/>
                    </a:lnTo>
                    <a:lnTo>
                      <a:pt x="47" y="105"/>
                    </a:lnTo>
                    <a:lnTo>
                      <a:pt x="56" y="105"/>
                    </a:lnTo>
                    <a:lnTo>
                      <a:pt x="56" y="105"/>
                    </a:lnTo>
                    <a:lnTo>
                      <a:pt x="63" y="105"/>
                    </a:lnTo>
                    <a:lnTo>
                      <a:pt x="69" y="103"/>
                    </a:lnTo>
                    <a:lnTo>
                      <a:pt x="69" y="103"/>
                    </a:lnTo>
                    <a:lnTo>
                      <a:pt x="74" y="100"/>
                    </a:lnTo>
                    <a:lnTo>
                      <a:pt x="78" y="95"/>
                    </a:lnTo>
                    <a:lnTo>
                      <a:pt x="78" y="95"/>
                    </a:lnTo>
                    <a:lnTo>
                      <a:pt x="81" y="88"/>
                    </a:lnTo>
                    <a:lnTo>
                      <a:pt x="82" y="82"/>
                    </a:lnTo>
                    <a:lnTo>
                      <a:pt x="82" y="82"/>
                    </a:lnTo>
                    <a:lnTo>
                      <a:pt x="84" y="73"/>
                    </a:lnTo>
                    <a:lnTo>
                      <a:pt x="85" y="64"/>
                    </a:lnTo>
                    <a:lnTo>
                      <a:pt x="85" y="64"/>
                    </a:lnTo>
                    <a:lnTo>
                      <a:pt x="84" y="55"/>
                    </a:lnTo>
                    <a:lnTo>
                      <a:pt x="82" y="46"/>
                    </a:lnTo>
                    <a:lnTo>
                      <a:pt x="82" y="46"/>
                    </a:lnTo>
                    <a:lnTo>
                      <a:pt x="81" y="40"/>
                    </a:lnTo>
                    <a:lnTo>
                      <a:pt x="78" y="34"/>
                    </a:lnTo>
                    <a:lnTo>
                      <a:pt x="78" y="34"/>
                    </a:lnTo>
                    <a:lnTo>
                      <a:pt x="74" y="30"/>
                    </a:lnTo>
                    <a:lnTo>
                      <a:pt x="69" y="27"/>
                    </a:lnTo>
                    <a:lnTo>
                      <a:pt x="69" y="27"/>
                    </a:lnTo>
                    <a:lnTo>
                      <a:pt x="63"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 name="Freeform 31"/>
              <p:cNvSpPr>
                <a:spLocks noEditPoints="1"/>
              </p:cNvSpPr>
              <p:nvPr userDrawn="1"/>
            </p:nvSpPr>
            <p:spPr bwMode="auto">
              <a:xfrm>
                <a:off x="4530725" y="800495"/>
                <a:ext cx="60325" cy="68263"/>
              </a:xfrm>
              <a:custGeom>
                <a:avLst/>
                <a:gdLst>
                  <a:gd name="T0" fmla="*/ 70 w 113"/>
                  <a:gd name="T1" fmla="*/ 105 h 131"/>
                  <a:gd name="T2" fmla="*/ 88 w 113"/>
                  <a:gd name="T3" fmla="*/ 104 h 131"/>
                  <a:gd name="T4" fmla="*/ 108 w 113"/>
                  <a:gd name="T5" fmla="*/ 123 h 131"/>
                  <a:gd name="T6" fmla="*/ 101 w 113"/>
                  <a:gd name="T7" fmla="*/ 126 h 131"/>
                  <a:gd name="T8" fmla="*/ 89 w 113"/>
                  <a:gd name="T9" fmla="*/ 128 h 131"/>
                  <a:gd name="T10" fmla="*/ 64 w 113"/>
                  <a:gd name="T11" fmla="*/ 131 h 131"/>
                  <a:gd name="T12" fmla="*/ 52 w 113"/>
                  <a:gd name="T13" fmla="*/ 129 h 131"/>
                  <a:gd name="T14" fmla="*/ 39 w 113"/>
                  <a:gd name="T15" fmla="*/ 126 h 131"/>
                  <a:gd name="T16" fmla="*/ 19 w 113"/>
                  <a:gd name="T17" fmla="*/ 116 h 131"/>
                  <a:gd name="T18" fmla="*/ 11 w 113"/>
                  <a:gd name="T19" fmla="*/ 107 h 131"/>
                  <a:gd name="T20" fmla="*/ 5 w 113"/>
                  <a:gd name="T21" fmla="*/ 97 h 131"/>
                  <a:gd name="T22" fmla="*/ 0 w 113"/>
                  <a:gd name="T23" fmla="*/ 67 h 131"/>
                  <a:gd name="T24" fmla="*/ 0 w 113"/>
                  <a:gd name="T25" fmla="*/ 51 h 131"/>
                  <a:gd name="T26" fmla="*/ 5 w 113"/>
                  <a:gd name="T27" fmla="*/ 37 h 131"/>
                  <a:gd name="T28" fmla="*/ 18 w 113"/>
                  <a:gd name="T29" fmla="*/ 17 h 131"/>
                  <a:gd name="T30" fmla="*/ 27 w 113"/>
                  <a:gd name="T31" fmla="*/ 9 h 131"/>
                  <a:gd name="T32" fmla="*/ 36 w 113"/>
                  <a:gd name="T33" fmla="*/ 3 h 131"/>
                  <a:gd name="T34" fmla="*/ 58 w 113"/>
                  <a:gd name="T35" fmla="*/ 0 h 131"/>
                  <a:gd name="T36" fmla="*/ 70 w 113"/>
                  <a:gd name="T37" fmla="*/ 0 h 131"/>
                  <a:gd name="T38" fmla="*/ 80 w 113"/>
                  <a:gd name="T39" fmla="*/ 3 h 131"/>
                  <a:gd name="T40" fmla="*/ 96 w 113"/>
                  <a:gd name="T41" fmla="*/ 15 h 131"/>
                  <a:gd name="T42" fmla="*/ 104 w 113"/>
                  <a:gd name="T43" fmla="*/ 24 h 131"/>
                  <a:gd name="T44" fmla="*/ 108 w 113"/>
                  <a:gd name="T45" fmla="*/ 34 h 131"/>
                  <a:gd name="T46" fmla="*/ 113 w 113"/>
                  <a:gd name="T47" fmla="*/ 62 h 131"/>
                  <a:gd name="T48" fmla="*/ 111 w 113"/>
                  <a:gd name="T49" fmla="*/ 74 h 131"/>
                  <a:gd name="T50" fmla="*/ 30 w 113"/>
                  <a:gd name="T51" fmla="*/ 74 h 131"/>
                  <a:gd name="T52" fmla="*/ 34 w 113"/>
                  <a:gd name="T53" fmla="*/ 89 h 131"/>
                  <a:gd name="T54" fmla="*/ 39 w 113"/>
                  <a:gd name="T55" fmla="*/ 94 h 131"/>
                  <a:gd name="T56" fmla="*/ 43 w 113"/>
                  <a:gd name="T57" fmla="*/ 98 h 131"/>
                  <a:gd name="T58" fmla="*/ 55 w 113"/>
                  <a:gd name="T59" fmla="*/ 104 h 131"/>
                  <a:gd name="T60" fmla="*/ 62 w 113"/>
                  <a:gd name="T61" fmla="*/ 105 h 131"/>
                  <a:gd name="T62" fmla="*/ 70 w 113"/>
                  <a:gd name="T63" fmla="*/ 105 h 131"/>
                  <a:gd name="T64" fmla="*/ 58 w 113"/>
                  <a:gd name="T65" fmla="*/ 24 h 131"/>
                  <a:gd name="T66" fmla="*/ 48 w 113"/>
                  <a:gd name="T67" fmla="*/ 25 h 131"/>
                  <a:gd name="T68" fmla="*/ 43 w 113"/>
                  <a:gd name="T69" fmla="*/ 28 h 131"/>
                  <a:gd name="T70" fmla="*/ 40 w 113"/>
                  <a:gd name="T71" fmla="*/ 31 h 131"/>
                  <a:gd name="T72" fmla="*/ 34 w 113"/>
                  <a:gd name="T73" fmla="*/ 40 h 131"/>
                  <a:gd name="T74" fmla="*/ 31 w 113"/>
                  <a:gd name="T75" fmla="*/ 51 h 131"/>
                  <a:gd name="T76" fmla="*/ 80 w 113"/>
                  <a:gd name="T77" fmla="*/ 51 h 131"/>
                  <a:gd name="T78" fmla="*/ 79 w 113"/>
                  <a:gd name="T79" fmla="*/ 40 h 131"/>
                  <a:gd name="T80" fmla="*/ 74 w 113"/>
                  <a:gd name="T81" fmla="*/ 31 h 131"/>
                  <a:gd name="T82" fmla="*/ 71 w 113"/>
                  <a:gd name="T83" fmla="*/ 28 h 131"/>
                  <a:gd name="T84" fmla="*/ 68 w 113"/>
                  <a:gd name="T85" fmla="*/ 25 h 131"/>
                  <a:gd name="T86" fmla="*/ 58 w 113"/>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31">
                    <a:moveTo>
                      <a:pt x="70" y="105"/>
                    </a:moveTo>
                    <a:lnTo>
                      <a:pt x="70" y="105"/>
                    </a:lnTo>
                    <a:lnTo>
                      <a:pt x="88" y="104"/>
                    </a:lnTo>
                    <a:lnTo>
                      <a:pt x="88" y="104"/>
                    </a:lnTo>
                    <a:lnTo>
                      <a:pt x="108" y="98"/>
                    </a:lnTo>
                    <a:lnTo>
                      <a:pt x="108" y="123"/>
                    </a:lnTo>
                    <a:lnTo>
                      <a:pt x="108" y="123"/>
                    </a:lnTo>
                    <a:lnTo>
                      <a:pt x="101" y="126"/>
                    </a:lnTo>
                    <a:lnTo>
                      <a:pt x="89" y="128"/>
                    </a:lnTo>
                    <a:lnTo>
                      <a:pt x="89" y="128"/>
                    </a:lnTo>
                    <a:lnTo>
                      <a:pt x="77" y="129"/>
                    </a:lnTo>
                    <a:lnTo>
                      <a:pt x="64" y="131"/>
                    </a:lnTo>
                    <a:lnTo>
                      <a:pt x="64" y="131"/>
                    </a:lnTo>
                    <a:lnTo>
                      <a:pt x="52" y="129"/>
                    </a:lnTo>
                    <a:lnTo>
                      <a:pt x="39" y="126"/>
                    </a:lnTo>
                    <a:lnTo>
                      <a:pt x="39" y="126"/>
                    </a:lnTo>
                    <a:lnTo>
                      <a:pt x="28" y="122"/>
                    </a:lnTo>
                    <a:lnTo>
                      <a:pt x="19" y="116"/>
                    </a:lnTo>
                    <a:lnTo>
                      <a:pt x="19" y="116"/>
                    </a:lnTo>
                    <a:lnTo>
                      <a:pt x="11" y="107"/>
                    </a:lnTo>
                    <a:lnTo>
                      <a:pt x="5" y="97"/>
                    </a:lnTo>
                    <a:lnTo>
                      <a:pt x="5" y="97"/>
                    </a:lnTo>
                    <a:lnTo>
                      <a:pt x="0" y="83"/>
                    </a:lnTo>
                    <a:lnTo>
                      <a:pt x="0" y="67"/>
                    </a:lnTo>
                    <a:lnTo>
                      <a:pt x="0" y="67"/>
                    </a:lnTo>
                    <a:lnTo>
                      <a:pt x="0" y="51"/>
                    </a:lnTo>
                    <a:lnTo>
                      <a:pt x="5" y="37"/>
                    </a:lnTo>
                    <a:lnTo>
                      <a:pt x="5" y="37"/>
                    </a:lnTo>
                    <a:lnTo>
                      <a:pt x="11" y="25"/>
                    </a:lnTo>
                    <a:lnTo>
                      <a:pt x="18" y="17"/>
                    </a:lnTo>
                    <a:lnTo>
                      <a:pt x="18" y="17"/>
                    </a:lnTo>
                    <a:lnTo>
                      <a:pt x="27" y="9"/>
                    </a:lnTo>
                    <a:lnTo>
                      <a:pt x="36" y="3"/>
                    </a:lnTo>
                    <a:lnTo>
                      <a:pt x="36" y="3"/>
                    </a:lnTo>
                    <a:lnTo>
                      <a:pt x="48" y="0"/>
                    </a:lnTo>
                    <a:lnTo>
                      <a:pt x="58" y="0"/>
                    </a:lnTo>
                    <a:lnTo>
                      <a:pt x="58" y="0"/>
                    </a:lnTo>
                    <a:lnTo>
                      <a:pt x="70" y="0"/>
                    </a:lnTo>
                    <a:lnTo>
                      <a:pt x="80" y="3"/>
                    </a:lnTo>
                    <a:lnTo>
                      <a:pt x="80" y="3"/>
                    </a:lnTo>
                    <a:lnTo>
                      <a:pt x="89" y="8"/>
                    </a:lnTo>
                    <a:lnTo>
                      <a:pt x="96" y="15"/>
                    </a:lnTo>
                    <a:lnTo>
                      <a:pt x="96" y="15"/>
                    </a:lnTo>
                    <a:lnTo>
                      <a:pt x="104" y="24"/>
                    </a:lnTo>
                    <a:lnTo>
                      <a:pt x="108" y="34"/>
                    </a:lnTo>
                    <a:lnTo>
                      <a:pt x="108" y="34"/>
                    </a:lnTo>
                    <a:lnTo>
                      <a:pt x="111" y="48"/>
                    </a:lnTo>
                    <a:lnTo>
                      <a:pt x="113" y="62"/>
                    </a:lnTo>
                    <a:lnTo>
                      <a:pt x="113" y="62"/>
                    </a:lnTo>
                    <a:lnTo>
                      <a:pt x="111" y="74"/>
                    </a:lnTo>
                    <a:lnTo>
                      <a:pt x="30" y="74"/>
                    </a:lnTo>
                    <a:lnTo>
                      <a:pt x="30" y="74"/>
                    </a:lnTo>
                    <a:lnTo>
                      <a:pt x="31" y="82"/>
                    </a:lnTo>
                    <a:lnTo>
                      <a:pt x="34" y="89"/>
                    </a:lnTo>
                    <a:lnTo>
                      <a:pt x="34" y="89"/>
                    </a:lnTo>
                    <a:lnTo>
                      <a:pt x="39" y="94"/>
                    </a:lnTo>
                    <a:lnTo>
                      <a:pt x="43" y="98"/>
                    </a:lnTo>
                    <a:lnTo>
                      <a:pt x="43" y="98"/>
                    </a:lnTo>
                    <a:lnTo>
                      <a:pt x="49" y="101"/>
                    </a:lnTo>
                    <a:lnTo>
                      <a:pt x="55" y="104"/>
                    </a:lnTo>
                    <a:lnTo>
                      <a:pt x="55" y="104"/>
                    </a:lnTo>
                    <a:lnTo>
                      <a:pt x="62" y="105"/>
                    </a:lnTo>
                    <a:lnTo>
                      <a:pt x="70" y="105"/>
                    </a:lnTo>
                    <a:lnTo>
                      <a:pt x="70" y="105"/>
                    </a:lnTo>
                    <a:close/>
                    <a:moveTo>
                      <a:pt x="58" y="24"/>
                    </a:moveTo>
                    <a:lnTo>
                      <a:pt x="58" y="24"/>
                    </a:lnTo>
                    <a:lnTo>
                      <a:pt x="52" y="24"/>
                    </a:lnTo>
                    <a:lnTo>
                      <a:pt x="48" y="25"/>
                    </a:lnTo>
                    <a:lnTo>
                      <a:pt x="48" y="25"/>
                    </a:lnTo>
                    <a:lnTo>
                      <a:pt x="43" y="28"/>
                    </a:lnTo>
                    <a:lnTo>
                      <a:pt x="40" y="31"/>
                    </a:lnTo>
                    <a:lnTo>
                      <a:pt x="40" y="31"/>
                    </a:lnTo>
                    <a:lnTo>
                      <a:pt x="37" y="36"/>
                    </a:lnTo>
                    <a:lnTo>
                      <a:pt x="34" y="40"/>
                    </a:lnTo>
                    <a:lnTo>
                      <a:pt x="34" y="40"/>
                    </a:lnTo>
                    <a:lnTo>
                      <a:pt x="31" y="51"/>
                    </a:lnTo>
                    <a:lnTo>
                      <a:pt x="80" y="51"/>
                    </a:lnTo>
                    <a:lnTo>
                      <a:pt x="80" y="51"/>
                    </a:lnTo>
                    <a:lnTo>
                      <a:pt x="79" y="40"/>
                    </a:lnTo>
                    <a:lnTo>
                      <a:pt x="79" y="40"/>
                    </a:lnTo>
                    <a:lnTo>
                      <a:pt x="77" y="36"/>
                    </a:lnTo>
                    <a:lnTo>
                      <a:pt x="74" y="31"/>
                    </a:lnTo>
                    <a:lnTo>
                      <a:pt x="74" y="31"/>
                    </a:lnTo>
                    <a:lnTo>
                      <a:pt x="71" y="28"/>
                    </a:lnTo>
                    <a:lnTo>
                      <a:pt x="68" y="25"/>
                    </a:lnTo>
                    <a:lnTo>
                      <a:pt x="68" y="25"/>
                    </a:lnTo>
                    <a:lnTo>
                      <a:pt x="62" y="24"/>
                    </a:lnTo>
                    <a:lnTo>
                      <a:pt x="58" y="24"/>
                    </a:lnTo>
                    <a:lnTo>
                      <a:pt x="58"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 name="Rectangle 32"/>
              <p:cNvSpPr>
                <a:spLocks noChangeArrowheads="1"/>
              </p:cNvSpPr>
              <p:nvPr userDrawn="1"/>
            </p:nvSpPr>
            <p:spPr bwMode="auto">
              <a:xfrm>
                <a:off x="4606925"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 name="Freeform 33"/>
              <p:cNvSpPr>
                <a:spLocks noEditPoints="1"/>
              </p:cNvSpPr>
              <p:nvPr userDrawn="1"/>
            </p:nvSpPr>
            <p:spPr bwMode="auto">
              <a:xfrm>
                <a:off x="4643437" y="768745"/>
                <a:ext cx="15875" cy="98425"/>
              </a:xfrm>
              <a:custGeom>
                <a:avLst/>
                <a:gdLst>
                  <a:gd name="T0" fmla="*/ 0 w 31"/>
                  <a:gd name="T1" fmla="*/ 0 h 185"/>
                  <a:gd name="T2" fmla="*/ 31 w 31"/>
                  <a:gd name="T3" fmla="*/ 0 h 185"/>
                  <a:gd name="T4" fmla="*/ 31 w 31"/>
                  <a:gd name="T5" fmla="*/ 34 h 185"/>
                  <a:gd name="T6" fmla="*/ 0 w 31"/>
                  <a:gd name="T7" fmla="*/ 34 h 185"/>
                  <a:gd name="T8" fmla="*/ 0 w 31"/>
                  <a:gd name="T9" fmla="*/ 0 h 185"/>
                  <a:gd name="T10" fmla="*/ 0 w 31"/>
                  <a:gd name="T11" fmla="*/ 62 h 185"/>
                  <a:gd name="T12" fmla="*/ 31 w 31"/>
                  <a:gd name="T13" fmla="*/ 62 h 185"/>
                  <a:gd name="T14" fmla="*/ 31 w 31"/>
                  <a:gd name="T15" fmla="*/ 185 h 185"/>
                  <a:gd name="T16" fmla="*/ 0 w 31"/>
                  <a:gd name="T17" fmla="*/ 185 h 185"/>
                  <a:gd name="T18" fmla="*/ 0 w 31"/>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5">
                    <a:moveTo>
                      <a:pt x="0" y="0"/>
                    </a:moveTo>
                    <a:lnTo>
                      <a:pt x="31" y="0"/>
                    </a:lnTo>
                    <a:lnTo>
                      <a:pt x="31" y="34"/>
                    </a:lnTo>
                    <a:lnTo>
                      <a:pt x="0" y="34"/>
                    </a:lnTo>
                    <a:lnTo>
                      <a:pt x="0" y="0"/>
                    </a:lnTo>
                    <a:close/>
                    <a:moveTo>
                      <a:pt x="0" y="62"/>
                    </a:moveTo>
                    <a:lnTo>
                      <a:pt x="31" y="62"/>
                    </a:lnTo>
                    <a:lnTo>
                      <a:pt x="31" y="185"/>
                    </a:lnTo>
                    <a:lnTo>
                      <a:pt x="0" y="185"/>
                    </a:lnTo>
                    <a:lnTo>
                      <a:pt x="0"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 name="Freeform 34"/>
              <p:cNvSpPr>
                <a:spLocks noEditPoints="1"/>
              </p:cNvSpPr>
              <p:nvPr userDrawn="1"/>
            </p:nvSpPr>
            <p:spPr bwMode="auto">
              <a:xfrm>
                <a:off x="3384550" y="322657"/>
                <a:ext cx="52388" cy="377825"/>
              </a:xfrm>
              <a:custGeom>
                <a:avLst/>
                <a:gdLst>
                  <a:gd name="T0" fmla="*/ 0 w 100"/>
                  <a:gd name="T1" fmla="*/ 252 h 714"/>
                  <a:gd name="T2" fmla="*/ 1 w 100"/>
                  <a:gd name="T3" fmla="*/ 243 h 714"/>
                  <a:gd name="T4" fmla="*/ 8 w 100"/>
                  <a:gd name="T5" fmla="*/ 225 h 714"/>
                  <a:gd name="T6" fmla="*/ 22 w 100"/>
                  <a:gd name="T7" fmla="*/ 210 h 714"/>
                  <a:gd name="T8" fmla="*/ 40 w 100"/>
                  <a:gd name="T9" fmla="*/ 203 h 714"/>
                  <a:gd name="T10" fmla="*/ 50 w 100"/>
                  <a:gd name="T11" fmla="*/ 203 h 714"/>
                  <a:gd name="T12" fmla="*/ 71 w 100"/>
                  <a:gd name="T13" fmla="*/ 206 h 714"/>
                  <a:gd name="T14" fmla="*/ 85 w 100"/>
                  <a:gd name="T15" fmla="*/ 218 h 714"/>
                  <a:gd name="T16" fmla="*/ 97 w 100"/>
                  <a:gd name="T17" fmla="*/ 232 h 714"/>
                  <a:gd name="T18" fmla="*/ 100 w 100"/>
                  <a:gd name="T19" fmla="*/ 252 h 714"/>
                  <a:gd name="T20" fmla="*/ 100 w 100"/>
                  <a:gd name="T21" fmla="*/ 664 h 714"/>
                  <a:gd name="T22" fmla="*/ 97 w 100"/>
                  <a:gd name="T23" fmla="*/ 683 h 714"/>
                  <a:gd name="T24" fmla="*/ 85 w 100"/>
                  <a:gd name="T25" fmla="*/ 700 h 714"/>
                  <a:gd name="T26" fmla="*/ 71 w 100"/>
                  <a:gd name="T27" fmla="*/ 710 h 714"/>
                  <a:gd name="T28" fmla="*/ 50 w 100"/>
                  <a:gd name="T29" fmla="*/ 714 h 714"/>
                  <a:gd name="T30" fmla="*/ 40 w 100"/>
                  <a:gd name="T31" fmla="*/ 713 h 714"/>
                  <a:gd name="T32" fmla="*/ 22 w 100"/>
                  <a:gd name="T33" fmla="*/ 705 h 714"/>
                  <a:gd name="T34" fmla="*/ 8 w 100"/>
                  <a:gd name="T35" fmla="*/ 692 h 714"/>
                  <a:gd name="T36" fmla="*/ 1 w 100"/>
                  <a:gd name="T37" fmla="*/ 674 h 714"/>
                  <a:gd name="T38" fmla="*/ 14 w 100"/>
                  <a:gd name="T39" fmla="*/ 86 h 714"/>
                  <a:gd name="T40" fmla="*/ 8 w 100"/>
                  <a:gd name="T41" fmla="*/ 78 h 714"/>
                  <a:gd name="T42" fmla="*/ 1 w 100"/>
                  <a:gd name="T43" fmla="*/ 60 h 714"/>
                  <a:gd name="T44" fmla="*/ 0 w 100"/>
                  <a:gd name="T45" fmla="*/ 50 h 714"/>
                  <a:gd name="T46" fmla="*/ 4 w 100"/>
                  <a:gd name="T47" fmla="*/ 31 h 714"/>
                  <a:gd name="T48" fmla="*/ 14 w 100"/>
                  <a:gd name="T49" fmla="*/ 14 h 714"/>
                  <a:gd name="T50" fmla="*/ 23 w 100"/>
                  <a:gd name="T51" fmla="*/ 8 h 714"/>
                  <a:gd name="T52" fmla="*/ 41 w 100"/>
                  <a:gd name="T53" fmla="*/ 0 h 714"/>
                  <a:gd name="T54" fmla="*/ 50 w 100"/>
                  <a:gd name="T55" fmla="*/ 0 h 714"/>
                  <a:gd name="T56" fmla="*/ 71 w 100"/>
                  <a:gd name="T57" fmla="*/ 4 h 714"/>
                  <a:gd name="T58" fmla="*/ 87 w 100"/>
                  <a:gd name="T59" fmla="*/ 14 h 714"/>
                  <a:gd name="T60" fmla="*/ 93 w 100"/>
                  <a:gd name="T61" fmla="*/ 22 h 714"/>
                  <a:gd name="T62" fmla="*/ 100 w 100"/>
                  <a:gd name="T63" fmla="*/ 40 h 714"/>
                  <a:gd name="T64" fmla="*/ 100 w 100"/>
                  <a:gd name="T65" fmla="*/ 50 h 714"/>
                  <a:gd name="T66" fmla="*/ 97 w 100"/>
                  <a:gd name="T67" fmla="*/ 69 h 714"/>
                  <a:gd name="T68" fmla="*/ 87 w 100"/>
                  <a:gd name="T69" fmla="*/ 86 h 714"/>
                  <a:gd name="T70" fmla="*/ 78 w 100"/>
                  <a:gd name="T71" fmla="*/ 92 h 714"/>
                  <a:gd name="T72" fmla="*/ 60 w 100"/>
                  <a:gd name="T73" fmla="*/ 99 h 714"/>
                  <a:gd name="T74" fmla="*/ 50 w 100"/>
                  <a:gd name="T75" fmla="*/ 100 h 714"/>
                  <a:gd name="T76" fmla="*/ 31 w 100"/>
                  <a:gd name="T77" fmla="*/ 96 h 714"/>
                  <a:gd name="T78" fmla="*/ 14 w 100"/>
                  <a:gd name="T79" fmla="*/ 8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714">
                    <a:moveTo>
                      <a:pt x="0" y="664"/>
                    </a:moveTo>
                    <a:lnTo>
                      <a:pt x="0" y="252"/>
                    </a:lnTo>
                    <a:lnTo>
                      <a:pt x="0" y="252"/>
                    </a:lnTo>
                    <a:lnTo>
                      <a:pt x="1" y="243"/>
                    </a:lnTo>
                    <a:lnTo>
                      <a:pt x="4" y="232"/>
                    </a:lnTo>
                    <a:lnTo>
                      <a:pt x="8" y="225"/>
                    </a:lnTo>
                    <a:lnTo>
                      <a:pt x="14" y="218"/>
                    </a:lnTo>
                    <a:lnTo>
                      <a:pt x="22" y="210"/>
                    </a:lnTo>
                    <a:lnTo>
                      <a:pt x="31" y="206"/>
                    </a:lnTo>
                    <a:lnTo>
                      <a:pt x="40" y="203"/>
                    </a:lnTo>
                    <a:lnTo>
                      <a:pt x="50" y="203"/>
                    </a:lnTo>
                    <a:lnTo>
                      <a:pt x="50" y="203"/>
                    </a:lnTo>
                    <a:lnTo>
                      <a:pt x="60" y="203"/>
                    </a:lnTo>
                    <a:lnTo>
                      <a:pt x="71" y="206"/>
                    </a:lnTo>
                    <a:lnTo>
                      <a:pt x="78" y="210"/>
                    </a:lnTo>
                    <a:lnTo>
                      <a:pt x="85" y="218"/>
                    </a:lnTo>
                    <a:lnTo>
                      <a:pt x="91" y="225"/>
                    </a:lnTo>
                    <a:lnTo>
                      <a:pt x="97" y="232"/>
                    </a:lnTo>
                    <a:lnTo>
                      <a:pt x="100" y="243"/>
                    </a:lnTo>
                    <a:lnTo>
                      <a:pt x="100" y="252"/>
                    </a:lnTo>
                    <a:lnTo>
                      <a:pt x="100" y="664"/>
                    </a:lnTo>
                    <a:lnTo>
                      <a:pt x="100" y="664"/>
                    </a:lnTo>
                    <a:lnTo>
                      <a:pt x="100" y="674"/>
                    </a:lnTo>
                    <a:lnTo>
                      <a:pt x="97" y="683"/>
                    </a:lnTo>
                    <a:lnTo>
                      <a:pt x="91" y="692"/>
                    </a:lnTo>
                    <a:lnTo>
                      <a:pt x="85" y="700"/>
                    </a:lnTo>
                    <a:lnTo>
                      <a:pt x="78" y="705"/>
                    </a:lnTo>
                    <a:lnTo>
                      <a:pt x="71" y="710"/>
                    </a:lnTo>
                    <a:lnTo>
                      <a:pt x="60" y="713"/>
                    </a:lnTo>
                    <a:lnTo>
                      <a:pt x="50" y="714"/>
                    </a:lnTo>
                    <a:lnTo>
                      <a:pt x="50" y="714"/>
                    </a:lnTo>
                    <a:lnTo>
                      <a:pt x="40" y="713"/>
                    </a:lnTo>
                    <a:lnTo>
                      <a:pt x="31" y="710"/>
                    </a:lnTo>
                    <a:lnTo>
                      <a:pt x="22" y="705"/>
                    </a:lnTo>
                    <a:lnTo>
                      <a:pt x="14" y="700"/>
                    </a:lnTo>
                    <a:lnTo>
                      <a:pt x="8" y="692"/>
                    </a:lnTo>
                    <a:lnTo>
                      <a:pt x="4" y="683"/>
                    </a:lnTo>
                    <a:lnTo>
                      <a:pt x="1" y="674"/>
                    </a:lnTo>
                    <a:lnTo>
                      <a:pt x="0" y="664"/>
                    </a:lnTo>
                    <a:close/>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 name="Freeform 35"/>
              <p:cNvSpPr>
                <a:spLocks/>
              </p:cNvSpPr>
              <p:nvPr userDrawn="1"/>
            </p:nvSpPr>
            <p:spPr bwMode="auto">
              <a:xfrm>
                <a:off x="3384550" y="430607"/>
                <a:ext cx="52388" cy="269875"/>
              </a:xfrm>
              <a:custGeom>
                <a:avLst/>
                <a:gdLst>
                  <a:gd name="T0" fmla="*/ 0 w 100"/>
                  <a:gd name="T1" fmla="*/ 461 h 511"/>
                  <a:gd name="T2" fmla="*/ 0 w 100"/>
                  <a:gd name="T3" fmla="*/ 49 h 511"/>
                  <a:gd name="T4" fmla="*/ 0 w 100"/>
                  <a:gd name="T5" fmla="*/ 49 h 511"/>
                  <a:gd name="T6" fmla="*/ 1 w 100"/>
                  <a:gd name="T7" fmla="*/ 40 h 511"/>
                  <a:gd name="T8" fmla="*/ 4 w 100"/>
                  <a:gd name="T9" fmla="*/ 29 h 511"/>
                  <a:gd name="T10" fmla="*/ 8 w 100"/>
                  <a:gd name="T11" fmla="*/ 22 h 511"/>
                  <a:gd name="T12" fmla="*/ 14 w 100"/>
                  <a:gd name="T13" fmla="*/ 15 h 511"/>
                  <a:gd name="T14" fmla="*/ 22 w 100"/>
                  <a:gd name="T15" fmla="*/ 7 h 511"/>
                  <a:gd name="T16" fmla="*/ 31 w 100"/>
                  <a:gd name="T17" fmla="*/ 3 h 511"/>
                  <a:gd name="T18" fmla="*/ 40 w 100"/>
                  <a:gd name="T19" fmla="*/ 0 h 511"/>
                  <a:gd name="T20" fmla="*/ 50 w 100"/>
                  <a:gd name="T21" fmla="*/ 0 h 511"/>
                  <a:gd name="T22" fmla="*/ 50 w 100"/>
                  <a:gd name="T23" fmla="*/ 0 h 511"/>
                  <a:gd name="T24" fmla="*/ 60 w 100"/>
                  <a:gd name="T25" fmla="*/ 0 h 511"/>
                  <a:gd name="T26" fmla="*/ 71 w 100"/>
                  <a:gd name="T27" fmla="*/ 3 h 511"/>
                  <a:gd name="T28" fmla="*/ 78 w 100"/>
                  <a:gd name="T29" fmla="*/ 7 h 511"/>
                  <a:gd name="T30" fmla="*/ 85 w 100"/>
                  <a:gd name="T31" fmla="*/ 15 h 511"/>
                  <a:gd name="T32" fmla="*/ 91 w 100"/>
                  <a:gd name="T33" fmla="*/ 22 h 511"/>
                  <a:gd name="T34" fmla="*/ 97 w 100"/>
                  <a:gd name="T35" fmla="*/ 29 h 511"/>
                  <a:gd name="T36" fmla="*/ 100 w 100"/>
                  <a:gd name="T37" fmla="*/ 40 h 511"/>
                  <a:gd name="T38" fmla="*/ 100 w 100"/>
                  <a:gd name="T39" fmla="*/ 49 h 511"/>
                  <a:gd name="T40" fmla="*/ 100 w 100"/>
                  <a:gd name="T41" fmla="*/ 461 h 511"/>
                  <a:gd name="T42" fmla="*/ 100 w 100"/>
                  <a:gd name="T43" fmla="*/ 461 h 511"/>
                  <a:gd name="T44" fmla="*/ 100 w 100"/>
                  <a:gd name="T45" fmla="*/ 471 h 511"/>
                  <a:gd name="T46" fmla="*/ 97 w 100"/>
                  <a:gd name="T47" fmla="*/ 480 h 511"/>
                  <a:gd name="T48" fmla="*/ 91 w 100"/>
                  <a:gd name="T49" fmla="*/ 489 h 511"/>
                  <a:gd name="T50" fmla="*/ 85 w 100"/>
                  <a:gd name="T51" fmla="*/ 497 h 511"/>
                  <a:gd name="T52" fmla="*/ 78 w 100"/>
                  <a:gd name="T53" fmla="*/ 502 h 511"/>
                  <a:gd name="T54" fmla="*/ 71 w 100"/>
                  <a:gd name="T55" fmla="*/ 507 h 511"/>
                  <a:gd name="T56" fmla="*/ 60 w 100"/>
                  <a:gd name="T57" fmla="*/ 510 h 511"/>
                  <a:gd name="T58" fmla="*/ 50 w 100"/>
                  <a:gd name="T59" fmla="*/ 511 h 511"/>
                  <a:gd name="T60" fmla="*/ 50 w 100"/>
                  <a:gd name="T61" fmla="*/ 511 h 511"/>
                  <a:gd name="T62" fmla="*/ 40 w 100"/>
                  <a:gd name="T63" fmla="*/ 510 h 511"/>
                  <a:gd name="T64" fmla="*/ 31 w 100"/>
                  <a:gd name="T65" fmla="*/ 507 h 511"/>
                  <a:gd name="T66" fmla="*/ 22 w 100"/>
                  <a:gd name="T67" fmla="*/ 502 h 511"/>
                  <a:gd name="T68" fmla="*/ 14 w 100"/>
                  <a:gd name="T69" fmla="*/ 497 h 511"/>
                  <a:gd name="T70" fmla="*/ 8 w 100"/>
                  <a:gd name="T71" fmla="*/ 489 h 511"/>
                  <a:gd name="T72" fmla="*/ 4 w 100"/>
                  <a:gd name="T73" fmla="*/ 480 h 511"/>
                  <a:gd name="T74" fmla="*/ 1 w 100"/>
                  <a:gd name="T75" fmla="*/ 471 h 511"/>
                  <a:gd name="T76" fmla="*/ 0 w 100"/>
                  <a:gd name="T77" fmla="*/ 46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511">
                    <a:moveTo>
                      <a:pt x="0" y="461"/>
                    </a:moveTo>
                    <a:lnTo>
                      <a:pt x="0" y="49"/>
                    </a:lnTo>
                    <a:lnTo>
                      <a:pt x="0" y="49"/>
                    </a:lnTo>
                    <a:lnTo>
                      <a:pt x="1" y="40"/>
                    </a:lnTo>
                    <a:lnTo>
                      <a:pt x="4" y="29"/>
                    </a:lnTo>
                    <a:lnTo>
                      <a:pt x="8" y="22"/>
                    </a:lnTo>
                    <a:lnTo>
                      <a:pt x="14" y="15"/>
                    </a:lnTo>
                    <a:lnTo>
                      <a:pt x="22" y="7"/>
                    </a:lnTo>
                    <a:lnTo>
                      <a:pt x="31" y="3"/>
                    </a:lnTo>
                    <a:lnTo>
                      <a:pt x="40" y="0"/>
                    </a:lnTo>
                    <a:lnTo>
                      <a:pt x="50" y="0"/>
                    </a:lnTo>
                    <a:lnTo>
                      <a:pt x="50" y="0"/>
                    </a:lnTo>
                    <a:lnTo>
                      <a:pt x="60" y="0"/>
                    </a:lnTo>
                    <a:lnTo>
                      <a:pt x="71" y="3"/>
                    </a:lnTo>
                    <a:lnTo>
                      <a:pt x="78" y="7"/>
                    </a:lnTo>
                    <a:lnTo>
                      <a:pt x="85" y="15"/>
                    </a:lnTo>
                    <a:lnTo>
                      <a:pt x="91" y="22"/>
                    </a:lnTo>
                    <a:lnTo>
                      <a:pt x="97" y="29"/>
                    </a:lnTo>
                    <a:lnTo>
                      <a:pt x="100" y="40"/>
                    </a:lnTo>
                    <a:lnTo>
                      <a:pt x="100" y="49"/>
                    </a:lnTo>
                    <a:lnTo>
                      <a:pt x="100" y="461"/>
                    </a:lnTo>
                    <a:lnTo>
                      <a:pt x="100" y="461"/>
                    </a:lnTo>
                    <a:lnTo>
                      <a:pt x="100" y="471"/>
                    </a:lnTo>
                    <a:lnTo>
                      <a:pt x="97" y="480"/>
                    </a:lnTo>
                    <a:lnTo>
                      <a:pt x="91" y="489"/>
                    </a:lnTo>
                    <a:lnTo>
                      <a:pt x="85" y="497"/>
                    </a:lnTo>
                    <a:lnTo>
                      <a:pt x="78" y="502"/>
                    </a:lnTo>
                    <a:lnTo>
                      <a:pt x="71" y="507"/>
                    </a:lnTo>
                    <a:lnTo>
                      <a:pt x="60" y="510"/>
                    </a:lnTo>
                    <a:lnTo>
                      <a:pt x="50" y="511"/>
                    </a:lnTo>
                    <a:lnTo>
                      <a:pt x="50" y="511"/>
                    </a:lnTo>
                    <a:lnTo>
                      <a:pt x="40" y="510"/>
                    </a:lnTo>
                    <a:lnTo>
                      <a:pt x="31" y="507"/>
                    </a:lnTo>
                    <a:lnTo>
                      <a:pt x="22" y="502"/>
                    </a:lnTo>
                    <a:lnTo>
                      <a:pt x="14" y="497"/>
                    </a:lnTo>
                    <a:lnTo>
                      <a:pt x="8" y="489"/>
                    </a:lnTo>
                    <a:lnTo>
                      <a:pt x="4" y="480"/>
                    </a:lnTo>
                    <a:lnTo>
                      <a:pt x="1" y="471"/>
                    </a:lnTo>
                    <a:lnTo>
                      <a:pt x="0" y="4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0" name="Freeform 36"/>
              <p:cNvSpPr>
                <a:spLocks/>
              </p:cNvSpPr>
              <p:nvPr userDrawn="1"/>
            </p:nvSpPr>
            <p:spPr bwMode="auto">
              <a:xfrm>
                <a:off x="3384550" y="322657"/>
                <a:ext cx="52388" cy="53975"/>
              </a:xfrm>
              <a:custGeom>
                <a:avLst/>
                <a:gdLst>
                  <a:gd name="T0" fmla="*/ 14 w 100"/>
                  <a:gd name="T1" fmla="*/ 86 h 100"/>
                  <a:gd name="T2" fmla="*/ 14 w 100"/>
                  <a:gd name="T3" fmla="*/ 86 h 100"/>
                  <a:gd name="T4" fmla="*/ 8 w 100"/>
                  <a:gd name="T5" fmla="*/ 78 h 100"/>
                  <a:gd name="T6" fmla="*/ 4 w 100"/>
                  <a:gd name="T7" fmla="*/ 69 h 100"/>
                  <a:gd name="T8" fmla="*/ 1 w 100"/>
                  <a:gd name="T9" fmla="*/ 60 h 100"/>
                  <a:gd name="T10" fmla="*/ 0 w 100"/>
                  <a:gd name="T11" fmla="*/ 50 h 100"/>
                  <a:gd name="T12" fmla="*/ 0 w 100"/>
                  <a:gd name="T13" fmla="*/ 50 h 100"/>
                  <a:gd name="T14" fmla="*/ 1 w 100"/>
                  <a:gd name="T15" fmla="*/ 40 h 100"/>
                  <a:gd name="T16" fmla="*/ 4 w 100"/>
                  <a:gd name="T17" fmla="*/ 31 h 100"/>
                  <a:gd name="T18" fmla="*/ 8 w 100"/>
                  <a:gd name="T19" fmla="*/ 22 h 100"/>
                  <a:gd name="T20" fmla="*/ 14 w 100"/>
                  <a:gd name="T21" fmla="*/ 14 h 100"/>
                  <a:gd name="T22" fmla="*/ 14 w 100"/>
                  <a:gd name="T23" fmla="*/ 14 h 100"/>
                  <a:gd name="T24" fmla="*/ 23 w 100"/>
                  <a:gd name="T25" fmla="*/ 8 h 100"/>
                  <a:gd name="T26" fmla="*/ 31 w 100"/>
                  <a:gd name="T27" fmla="*/ 4 h 100"/>
                  <a:gd name="T28" fmla="*/ 41 w 100"/>
                  <a:gd name="T29" fmla="*/ 0 h 100"/>
                  <a:gd name="T30" fmla="*/ 50 w 100"/>
                  <a:gd name="T31" fmla="*/ 0 h 100"/>
                  <a:gd name="T32" fmla="*/ 50 w 100"/>
                  <a:gd name="T33" fmla="*/ 0 h 100"/>
                  <a:gd name="T34" fmla="*/ 60 w 100"/>
                  <a:gd name="T35" fmla="*/ 0 h 100"/>
                  <a:gd name="T36" fmla="*/ 71 w 100"/>
                  <a:gd name="T37" fmla="*/ 4 h 100"/>
                  <a:gd name="T38" fmla="*/ 78 w 100"/>
                  <a:gd name="T39" fmla="*/ 8 h 100"/>
                  <a:gd name="T40" fmla="*/ 87 w 100"/>
                  <a:gd name="T41" fmla="*/ 14 h 100"/>
                  <a:gd name="T42" fmla="*/ 87 w 100"/>
                  <a:gd name="T43" fmla="*/ 14 h 100"/>
                  <a:gd name="T44" fmla="*/ 93 w 100"/>
                  <a:gd name="T45" fmla="*/ 22 h 100"/>
                  <a:gd name="T46" fmla="*/ 97 w 100"/>
                  <a:gd name="T47" fmla="*/ 31 h 100"/>
                  <a:gd name="T48" fmla="*/ 100 w 100"/>
                  <a:gd name="T49" fmla="*/ 40 h 100"/>
                  <a:gd name="T50" fmla="*/ 100 w 100"/>
                  <a:gd name="T51" fmla="*/ 50 h 100"/>
                  <a:gd name="T52" fmla="*/ 100 w 100"/>
                  <a:gd name="T53" fmla="*/ 50 h 100"/>
                  <a:gd name="T54" fmla="*/ 100 w 100"/>
                  <a:gd name="T55" fmla="*/ 60 h 100"/>
                  <a:gd name="T56" fmla="*/ 97 w 100"/>
                  <a:gd name="T57" fmla="*/ 69 h 100"/>
                  <a:gd name="T58" fmla="*/ 93 w 100"/>
                  <a:gd name="T59" fmla="*/ 78 h 100"/>
                  <a:gd name="T60" fmla="*/ 87 w 100"/>
                  <a:gd name="T61" fmla="*/ 86 h 100"/>
                  <a:gd name="T62" fmla="*/ 87 w 100"/>
                  <a:gd name="T63" fmla="*/ 86 h 100"/>
                  <a:gd name="T64" fmla="*/ 78 w 100"/>
                  <a:gd name="T65" fmla="*/ 92 h 100"/>
                  <a:gd name="T66" fmla="*/ 71 w 100"/>
                  <a:gd name="T67" fmla="*/ 96 h 100"/>
                  <a:gd name="T68" fmla="*/ 60 w 100"/>
                  <a:gd name="T69" fmla="*/ 99 h 100"/>
                  <a:gd name="T70" fmla="*/ 50 w 100"/>
                  <a:gd name="T71" fmla="*/ 100 h 100"/>
                  <a:gd name="T72" fmla="*/ 50 w 100"/>
                  <a:gd name="T73" fmla="*/ 100 h 100"/>
                  <a:gd name="T74" fmla="*/ 41 w 100"/>
                  <a:gd name="T75" fmla="*/ 99 h 100"/>
                  <a:gd name="T76" fmla="*/ 31 w 100"/>
                  <a:gd name="T77" fmla="*/ 96 h 100"/>
                  <a:gd name="T78" fmla="*/ 23 w 100"/>
                  <a:gd name="T79" fmla="*/ 92 h 100"/>
                  <a:gd name="T80" fmla="*/ 14 w 100"/>
                  <a:gd name="T8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100">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1" name="Freeform 37"/>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2" name="Freeform 38"/>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3" name="Freeform 39"/>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4" name="Freeform 40"/>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5" name="Freeform 41"/>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6" name="Freeform 42"/>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7" name="Freeform 43"/>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8" name="Freeform 44"/>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9" name="Freeform 45"/>
              <p:cNvSpPr>
                <a:spLocks noEditPoints="1"/>
              </p:cNvSpPr>
              <p:nvPr userDrawn="1"/>
            </p:nvSpPr>
            <p:spPr bwMode="auto">
              <a:xfrm>
                <a:off x="4389437" y="430607"/>
                <a:ext cx="268288" cy="269875"/>
              </a:xfrm>
              <a:custGeom>
                <a:avLst/>
                <a:gdLst>
                  <a:gd name="T0" fmla="*/ 407 w 508"/>
                  <a:gd name="T1" fmla="*/ 243 h 510"/>
                  <a:gd name="T2" fmla="*/ 397 w 508"/>
                  <a:gd name="T3" fmla="*/ 197 h 510"/>
                  <a:gd name="T4" fmla="*/ 375 w 508"/>
                  <a:gd name="T5" fmla="*/ 158 h 510"/>
                  <a:gd name="T6" fmla="*/ 344 w 508"/>
                  <a:gd name="T7" fmla="*/ 127 h 510"/>
                  <a:gd name="T8" fmla="*/ 304 w 508"/>
                  <a:gd name="T9" fmla="*/ 108 h 510"/>
                  <a:gd name="T10" fmla="*/ 258 w 508"/>
                  <a:gd name="T11" fmla="*/ 101 h 510"/>
                  <a:gd name="T12" fmla="*/ 227 w 508"/>
                  <a:gd name="T13" fmla="*/ 104 h 510"/>
                  <a:gd name="T14" fmla="*/ 184 w 508"/>
                  <a:gd name="T15" fmla="*/ 120 h 510"/>
                  <a:gd name="T16" fmla="*/ 147 w 508"/>
                  <a:gd name="T17" fmla="*/ 147 h 510"/>
                  <a:gd name="T18" fmla="*/ 119 w 508"/>
                  <a:gd name="T19" fmla="*/ 184 h 510"/>
                  <a:gd name="T20" fmla="*/ 104 w 508"/>
                  <a:gd name="T21" fmla="*/ 227 h 510"/>
                  <a:gd name="T22" fmla="*/ 99 w 508"/>
                  <a:gd name="T23" fmla="*/ 258 h 510"/>
                  <a:gd name="T24" fmla="*/ 107 w 508"/>
                  <a:gd name="T25" fmla="*/ 304 h 510"/>
                  <a:gd name="T26" fmla="*/ 128 w 508"/>
                  <a:gd name="T27" fmla="*/ 344 h 510"/>
                  <a:gd name="T28" fmla="*/ 159 w 508"/>
                  <a:gd name="T29" fmla="*/ 376 h 510"/>
                  <a:gd name="T30" fmla="*/ 197 w 508"/>
                  <a:gd name="T31" fmla="*/ 399 h 510"/>
                  <a:gd name="T32" fmla="*/ 242 w 508"/>
                  <a:gd name="T33" fmla="*/ 409 h 510"/>
                  <a:gd name="T34" fmla="*/ 274 w 508"/>
                  <a:gd name="T35" fmla="*/ 409 h 510"/>
                  <a:gd name="T36" fmla="*/ 317 w 508"/>
                  <a:gd name="T37" fmla="*/ 399 h 510"/>
                  <a:gd name="T38" fmla="*/ 354 w 508"/>
                  <a:gd name="T39" fmla="*/ 376 h 510"/>
                  <a:gd name="T40" fmla="*/ 384 w 508"/>
                  <a:gd name="T41" fmla="*/ 344 h 510"/>
                  <a:gd name="T42" fmla="*/ 401 w 508"/>
                  <a:gd name="T43" fmla="*/ 304 h 510"/>
                  <a:gd name="T44" fmla="*/ 409 w 508"/>
                  <a:gd name="T45" fmla="*/ 258 h 510"/>
                  <a:gd name="T46" fmla="*/ 508 w 508"/>
                  <a:gd name="T47" fmla="*/ 458 h 510"/>
                  <a:gd name="T48" fmla="*/ 501 w 508"/>
                  <a:gd name="T49" fmla="*/ 488 h 510"/>
                  <a:gd name="T50" fmla="*/ 478 w 508"/>
                  <a:gd name="T51" fmla="*/ 505 h 510"/>
                  <a:gd name="T52" fmla="*/ 458 w 508"/>
                  <a:gd name="T53" fmla="*/ 510 h 510"/>
                  <a:gd name="T54" fmla="*/ 433 w 508"/>
                  <a:gd name="T55" fmla="*/ 501 h 510"/>
                  <a:gd name="T56" fmla="*/ 413 w 508"/>
                  <a:gd name="T57" fmla="*/ 479 h 510"/>
                  <a:gd name="T58" fmla="*/ 409 w 508"/>
                  <a:gd name="T59" fmla="*/ 458 h 510"/>
                  <a:gd name="T60" fmla="*/ 357 w 508"/>
                  <a:gd name="T61" fmla="*/ 491 h 510"/>
                  <a:gd name="T62" fmla="*/ 299 w 508"/>
                  <a:gd name="T63" fmla="*/ 507 h 510"/>
                  <a:gd name="T64" fmla="*/ 258 w 508"/>
                  <a:gd name="T65" fmla="*/ 510 h 510"/>
                  <a:gd name="T66" fmla="*/ 181 w 508"/>
                  <a:gd name="T67" fmla="*/ 498 h 510"/>
                  <a:gd name="T68" fmla="*/ 113 w 508"/>
                  <a:gd name="T69" fmla="*/ 468 h 510"/>
                  <a:gd name="T70" fmla="*/ 58 w 508"/>
                  <a:gd name="T71" fmla="*/ 421 h 510"/>
                  <a:gd name="T72" fmla="*/ 19 w 508"/>
                  <a:gd name="T73" fmla="*/ 359 h 510"/>
                  <a:gd name="T74" fmla="*/ 2 w 508"/>
                  <a:gd name="T75" fmla="*/ 284 h 510"/>
                  <a:gd name="T76" fmla="*/ 2 w 508"/>
                  <a:gd name="T77" fmla="*/ 233 h 510"/>
                  <a:gd name="T78" fmla="*/ 19 w 508"/>
                  <a:gd name="T79" fmla="*/ 157 h 510"/>
                  <a:gd name="T80" fmla="*/ 58 w 508"/>
                  <a:gd name="T81" fmla="*/ 93 h 510"/>
                  <a:gd name="T82" fmla="*/ 113 w 508"/>
                  <a:gd name="T83" fmla="*/ 44 h 510"/>
                  <a:gd name="T84" fmla="*/ 181 w 508"/>
                  <a:gd name="T85" fmla="*/ 12 h 510"/>
                  <a:gd name="T86" fmla="*/ 258 w 508"/>
                  <a:gd name="T87" fmla="*/ 0 h 510"/>
                  <a:gd name="T88" fmla="*/ 310 w 508"/>
                  <a:gd name="T89" fmla="*/ 6 h 510"/>
                  <a:gd name="T90" fmla="*/ 379 w 508"/>
                  <a:gd name="T91" fmla="*/ 31 h 510"/>
                  <a:gd name="T92" fmla="*/ 437 w 508"/>
                  <a:gd name="T93" fmla="*/ 75 h 510"/>
                  <a:gd name="T94" fmla="*/ 480 w 508"/>
                  <a:gd name="T95" fmla="*/ 135 h 510"/>
                  <a:gd name="T96" fmla="*/ 504 w 508"/>
                  <a:gd name="T97" fmla="*/ 20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8" h="510">
                    <a:moveTo>
                      <a:pt x="409" y="258"/>
                    </a:moveTo>
                    <a:lnTo>
                      <a:pt x="409" y="258"/>
                    </a:lnTo>
                    <a:lnTo>
                      <a:pt x="407" y="243"/>
                    </a:lnTo>
                    <a:lnTo>
                      <a:pt x="406" y="227"/>
                    </a:lnTo>
                    <a:lnTo>
                      <a:pt x="401" y="212"/>
                    </a:lnTo>
                    <a:lnTo>
                      <a:pt x="397" y="197"/>
                    </a:lnTo>
                    <a:lnTo>
                      <a:pt x="391" y="184"/>
                    </a:lnTo>
                    <a:lnTo>
                      <a:pt x="384" y="170"/>
                    </a:lnTo>
                    <a:lnTo>
                      <a:pt x="375" y="158"/>
                    </a:lnTo>
                    <a:lnTo>
                      <a:pt x="366" y="147"/>
                    </a:lnTo>
                    <a:lnTo>
                      <a:pt x="354" y="136"/>
                    </a:lnTo>
                    <a:lnTo>
                      <a:pt x="344" y="127"/>
                    </a:lnTo>
                    <a:lnTo>
                      <a:pt x="330" y="120"/>
                    </a:lnTo>
                    <a:lnTo>
                      <a:pt x="317" y="112"/>
                    </a:lnTo>
                    <a:lnTo>
                      <a:pt x="304" y="108"/>
                    </a:lnTo>
                    <a:lnTo>
                      <a:pt x="289" y="104"/>
                    </a:lnTo>
                    <a:lnTo>
                      <a:pt x="274" y="101"/>
                    </a:lnTo>
                    <a:lnTo>
                      <a:pt x="258" y="101"/>
                    </a:lnTo>
                    <a:lnTo>
                      <a:pt x="258" y="101"/>
                    </a:lnTo>
                    <a:lnTo>
                      <a:pt x="242" y="101"/>
                    </a:lnTo>
                    <a:lnTo>
                      <a:pt x="227" y="104"/>
                    </a:lnTo>
                    <a:lnTo>
                      <a:pt x="212" y="108"/>
                    </a:lnTo>
                    <a:lnTo>
                      <a:pt x="197" y="112"/>
                    </a:lnTo>
                    <a:lnTo>
                      <a:pt x="184" y="120"/>
                    </a:lnTo>
                    <a:lnTo>
                      <a:pt x="170" y="127"/>
                    </a:lnTo>
                    <a:lnTo>
                      <a:pt x="159" y="136"/>
                    </a:lnTo>
                    <a:lnTo>
                      <a:pt x="147" y="147"/>
                    </a:lnTo>
                    <a:lnTo>
                      <a:pt x="136" y="158"/>
                    </a:lnTo>
                    <a:lnTo>
                      <a:pt x="128" y="170"/>
                    </a:lnTo>
                    <a:lnTo>
                      <a:pt x="119" y="184"/>
                    </a:lnTo>
                    <a:lnTo>
                      <a:pt x="113" y="197"/>
                    </a:lnTo>
                    <a:lnTo>
                      <a:pt x="107" y="212"/>
                    </a:lnTo>
                    <a:lnTo>
                      <a:pt x="104" y="227"/>
                    </a:lnTo>
                    <a:lnTo>
                      <a:pt x="101" y="243"/>
                    </a:lnTo>
                    <a:lnTo>
                      <a:pt x="99" y="258"/>
                    </a:lnTo>
                    <a:lnTo>
                      <a:pt x="99" y="258"/>
                    </a:lnTo>
                    <a:lnTo>
                      <a:pt x="101" y="274"/>
                    </a:lnTo>
                    <a:lnTo>
                      <a:pt x="104" y="289"/>
                    </a:lnTo>
                    <a:lnTo>
                      <a:pt x="107" y="304"/>
                    </a:lnTo>
                    <a:lnTo>
                      <a:pt x="113" y="319"/>
                    </a:lnTo>
                    <a:lnTo>
                      <a:pt x="119" y="332"/>
                    </a:lnTo>
                    <a:lnTo>
                      <a:pt x="128" y="344"/>
                    </a:lnTo>
                    <a:lnTo>
                      <a:pt x="136" y="356"/>
                    </a:lnTo>
                    <a:lnTo>
                      <a:pt x="147" y="366"/>
                    </a:lnTo>
                    <a:lnTo>
                      <a:pt x="159" y="376"/>
                    </a:lnTo>
                    <a:lnTo>
                      <a:pt x="170" y="384"/>
                    </a:lnTo>
                    <a:lnTo>
                      <a:pt x="184" y="391"/>
                    </a:lnTo>
                    <a:lnTo>
                      <a:pt x="197" y="399"/>
                    </a:lnTo>
                    <a:lnTo>
                      <a:pt x="212" y="403"/>
                    </a:lnTo>
                    <a:lnTo>
                      <a:pt x="227" y="406"/>
                    </a:lnTo>
                    <a:lnTo>
                      <a:pt x="242" y="409"/>
                    </a:lnTo>
                    <a:lnTo>
                      <a:pt x="258" y="409"/>
                    </a:lnTo>
                    <a:lnTo>
                      <a:pt x="258" y="409"/>
                    </a:lnTo>
                    <a:lnTo>
                      <a:pt x="274" y="409"/>
                    </a:lnTo>
                    <a:lnTo>
                      <a:pt x="289" y="406"/>
                    </a:lnTo>
                    <a:lnTo>
                      <a:pt x="304" y="403"/>
                    </a:lnTo>
                    <a:lnTo>
                      <a:pt x="317" y="399"/>
                    </a:lnTo>
                    <a:lnTo>
                      <a:pt x="330" y="391"/>
                    </a:lnTo>
                    <a:lnTo>
                      <a:pt x="344" y="384"/>
                    </a:lnTo>
                    <a:lnTo>
                      <a:pt x="354" y="376"/>
                    </a:lnTo>
                    <a:lnTo>
                      <a:pt x="366" y="366"/>
                    </a:lnTo>
                    <a:lnTo>
                      <a:pt x="375" y="356"/>
                    </a:lnTo>
                    <a:lnTo>
                      <a:pt x="384" y="344"/>
                    </a:lnTo>
                    <a:lnTo>
                      <a:pt x="391" y="332"/>
                    </a:lnTo>
                    <a:lnTo>
                      <a:pt x="397" y="319"/>
                    </a:lnTo>
                    <a:lnTo>
                      <a:pt x="401" y="304"/>
                    </a:lnTo>
                    <a:lnTo>
                      <a:pt x="406" y="289"/>
                    </a:lnTo>
                    <a:lnTo>
                      <a:pt x="407" y="274"/>
                    </a:lnTo>
                    <a:lnTo>
                      <a:pt x="409" y="258"/>
                    </a:lnTo>
                    <a:close/>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0" name="Freeform 46"/>
              <p:cNvSpPr>
                <a:spLocks/>
              </p:cNvSpPr>
              <p:nvPr userDrawn="1"/>
            </p:nvSpPr>
            <p:spPr bwMode="auto">
              <a:xfrm>
                <a:off x="4441825" y="484582"/>
                <a:ext cx="163513" cy="161925"/>
              </a:xfrm>
              <a:custGeom>
                <a:avLst/>
                <a:gdLst>
                  <a:gd name="T0" fmla="*/ 310 w 310"/>
                  <a:gd name="T1" fmla="*/ 157 h 308"/>
                  <a:gd name="T2" fmla="*/ 307 w 310"/>
                  <a:gd name="T3" fmla="*/ 126 h 308"/>
                  <a:gd name="T4" fmla="*/ 298 w 310"/>
                  <a:gd name="T5" fmla="*/ 96 h 308"/>
                  <a:gd name="T6" fmla="*/ 285 w 310"/>
                  <a:gd name="T7" fmla="*/ 69 h 308"/>
                  <a:gd name="T8" fmla="*/ 267 w 310"/>
                  <a:gd name="T9" fmla="*/ 46 h 308"/>
                  <a:gd name="T10" fmla="*/ 245 w 310"/>
                  <a:gd name="T11" fmla="*/ 26 h 308"/>
                  <a:gd name="T12" fmla="*/ 218 w 310"/>
                  <a:gd name="T13" fmla="*/ 11 h 308"/>
                  <a:gd name="T14" fmla="*/ 190 w 310"/>
                  <a:gd name="T15" fmla="*/ 3 h 308"/>
                  <a:gd name="T16" fmla="*/ 159 w 310"/>
                  <a:gd name="T17" fmla="*/ 0 h 308"/>
                  <a:gd name="T18" fmla="*/ 143 w 310"/>
                  <a:gd name="T19" fmla="*/ 0 h 308"/>
                  <a:gd name="T20" fmla="*/ 113 w 310"/>
                  <a:gd name="T21" fmla="*/ 7 h 308"/>
                  <a:gd name="T22" fmla="*/ 85 w 310"/>
                  <a:gd name="T23" fmla="*/ 19 h 308"/>
                  <a:gd name="T24" fmla="*/ 60 w 310"/>
                  <a:gd name="T25" fmla="*/ 35 h 308"/>
                  <a:gd name="T26" fmla="*/ 37 w 310"/>
                  <a:gd name="T27" fmla="*/ 57 h 308"/>
                  <a:gd name="T28" fmla="*/ 20 w 310"/>
                  <a:gd name="T29" fmla="*/ 83 h 308"/>
                  <a:gd name="T30" fmla="*/ 8 w 310"/>
                  <a:gd name="T31" fmla="*/ 111 h 308"/>
                  <a:gd name="T32" fmla="*/ 2 w 310"/>
                  <a:gd name="T33" fmla="*/ 142 h 308"/>
                  <a:gd name="T34" fmla="*/ 0 w 310"/>
                  <a:gd name="T35" fmla="*/ 157 h 308"/>
                  <a:gd name="T36" fmla="*/ 5 w 310"/>
                  <a:gd name="T37" fmla="*/ 188 h 308"/>
                  <a:gd name="T38" fmla="*/ 14 w 310"/>
                  <a:gd name="T39" fmla="*/ 218 h 308"/>
                  <a:gd name="T40" fmla="*/ 29 w 310"/>
                  <a:gd name="T41" fmla="*/ 243 h 308"/>
                  <a:gd name="T42" fmla="*/ 48 w 310"/>
                  <a:gd name="T43" fmla="*/ 265 h 308"/>
                  <a:gd name="T44" fmla="*/ 71 w 310"/>
                  <a:gd name="T45" fmla="*/ 283 h 308"/>
                  <a:gd name="T46" fmla="*/ 98 w 310"/>
                  <a:gd name="T47" fmla="*/ 298 h 308"/>
                  <a:gd name="T48" fmla="*/ 128 w 310"/>
                  <a:gd name="T49" fmla="*/ 305 h 308"/>
                  <a:gd name="T50" fmla="*/ 159 w 310"/>
                  <a:gd name="T51" fmla="*/ 308 h 308"/>
                  <a:gd name="T52" fmla="*/ 175 w 310"/>
                  <a:gd name="T53" fmla="*/ 308 h 308"/>
                  <a:gd name="T54" fmla="*/ 205 w 310"/>
                  <a:gd name="T55" fmla="*/ 302 h 308"/>
                  <a:gd name="T56" fmla="*/ 231 w 310"/>
                  <a:gd name="T57" fmla="*/ 290 h 308"/>
                  <a:gd name="T58" fmla="*/ 255 w 310"/>
                  <a:gd name="T59" fmla="*/ 275 h 308"/>
                  <a:gd name="T60" fmla="*/ 276 w 310"/>
                  <a:gd name="T61" fmla="*/ 255 h 308"/>
                  <a:gd name="T62" fmla="*/ 292 w 310"/>
                  <a:gd name="T63" fmla="*/ 231 h 308"/>
                  <a:gd name="T64" fmla="*/ 302 w 310"/>
                  <a:gd name="T65" fmla="*/ 203 h 308"/>
                  <a:gd name="T66" fmla="*/ 308 w 310"/>
                  <a:gd name="T67" fmla="*/ 17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308">
                    <a:moveTo>
                      <a:pt x="310" y="157"/>
                    </a:moveTo>
                    <a:lnTo>
                      <a:pt x="310" y="157"/>
                    </a:lnTo>
                    <a:lnTo>
                      <a:pt x="308" y="142"/>
                    </a:lnTo>
                    <a:lnTo>
                      <a:pt x="307" y="126"/>
                    </a:lnTo>
                    <a:lnTo>
                      <a:pt x="302" y="111"/>
                    </a:lnTo>
                    <a:lnTo>
                      <a:pt x="298" y="96"/>
                    </a:lnTo>
                    <a:lnTo>
                      <a:pt x="292" y="83"/>
                    </a:lnTo>
                    <a:lnTo>
                      <a:pt x="285" y="69"/>
                    </a:lnTo>
                    <a:lnTo>
                      <a:pt x="276" y="57"/>
                    </a:lnTo>
                    <a:lnTo>
                      <a:pt x="267" y="46"/>
                    </a:lnTo>
                    <a:lnTo>
                      <a:pt x="255" y="35"/>
                    </a:lnTo>
                    <a:lnTo>
                      <a:pt x="245" y="26"/>
                    </a:lnTo>
                    <a:lnTo>
                      <a:pt x="231" y="19"/>
                    </a:lnTo>
                    <a:lnTo>
                      <a:pt x="218" y="11"/>
                    </a:lnTo>
                    <a:lnTo>
                      <a:pt x="205" y="7"/>
                    </a:lnTo>
                    <a:lnTo>
                      <a:pt x="190" y="3"/>
                    </a:lnTo>
                    <a:lnTo>
                      <a:pt x="175" y="0"/>
                    </a:lnTo>
                    <a:lnTo>
                      <a:pt x="159" y="0"/>
                    </a:lnTo>
                    <a:lnTo>
                      <a:pt x="159" y="0"/>
                    </a:lnTo>
                    <a:lnTo>
                      <a:pt x="143" y="0"/>
                    </a:lnTo>
                    <a:lnTo>
                      <a:pt x="128" y="3"/>
                    </a:lnTo>
                    <a:lnTo>
                      <a:pt x="113" y="7"/>
                    </a:lnTo>
                    <a:lnTo>
                      <a:pt x="98" y="11"/>
                    </a:lnTo>
                    <a:lnTo>
                      <a:pt x="85" y="19"/>
                    </a:lnTo>
                    <a:lnTo>
                      <a:pt x="71" y="26"/>
                    </a:lnTo>
                    <a:lnTo>
                      <a:pt x="60" y="35"/>
                    </a:lnTo>
                    <a:lnTo>
                      <a:pt x="48" y="46"/>
                    </a:lnTo>
                    <a:lnTo>
                      <a:pt x="37" y="57"/>
                    </a:lnTo>
                    <a:lnTo>
                      <a:pt x="29" y="69"/>
                    </a:lnTo>
                    <a:lnTo>
                      <a:pt x="20" y="83"/>
                    </a:lnTo>
                    <a:lnTo>
                      <a:pt x="14" y="96"/>
                    </a:lnTo>
                    <a:lnTo>
                      <a:pt x="8" y="111"/>
                    </a:lnTo>
                    <a:lnTo>
                      <a:pt x="5" y="126"/>
                    </a:lnTo>
                    <a:lnTo>
                      <a:pt x="2" y="142"/>
                    </a:lnTo>
                    <a:lnTo>
                      <a:pt x="0" y="157"/>
                    </a:lnTo>
                    <a:lnTo>
                      <a:pt x="0" y="157"/>
                    </a:lnTo>
                    <a:lnTo>
                      <a:pt x="2" y="173"/>
                    </a:lnTo>
                    <a:lnTo>
                      <a:pt x="5" y="188"/>
                    </a:lnTo>
                    <a:lnTo>
                      <a:pt x="8" y="203"/>
                    </a:lnTo>
                    <a:lnTo>
                      <a:pt x="14" y="218"/>
                    </a:lnTo>
                    <a:lnTo>
                      <a:pt x="20" y="231"/>
                    </a:lnTo>
                    <a:lnTo>
                      <a:pt x="29" y="243"/>
                    </a:lnTo>
                    <a:lnTo>
                      <a:pt x="37" y="255"/>
                    </a:lnTo>
                    <a:lnTo>
                      <a:pt x="48" y="265"/>
                    </a:lnTo>
                    <a:lnTo>
                      <a:pt x="60" y="275"/>
                    </a:lnTo>
                    <a:lnTo>
                      <a:pt x="71" y="283"/>
                    </a:lnTo>
                    <a:lnTo>
                      <a:pt x="85" y="290"/>
                    </a:lnTo>
                    <a:lnTo>
                      <a:pt x="98" y="298"/>
                    </a:lnTo>
                    <a:lnTo>
                      <a:pt x="113" y="302"/>
                    </a:lnTo>
                    <a:lnTo>
                      <a:pt x="128" y="305"/>
                    </a:lnTo>
                    <a:lnTo>
                      <a:pt x="143" y="308"/>
                    </a:lnTo>
                    <a:lnTo>
                      <a:pt x="159" y="308"/>
                    </a:lnTo>
                    <a:lnTo>
                      <a:pt x="159" y="308"/>
                    </a:lnTo>
                    <a:lnTo>
                      <a:pt x="175" y="308"/>
                    </a:lnTo>
                    <a:lnTo>
                      <a:pt x="190" y="305"/>
                    </a:lnTo>
                    <a:lnTo>
                      <a:pt x="205" y="302"/>
                    </a:lnTo>
                    <a:lnTo>
                      <a:pt x="218" y="298"/>
                    </a:lnTo>
                    <a:lnTo>
                      <a:pt x="231" y="290"/>
                    </a:lnTo>
                    <a:lnTo>
                      <a:pt x="245" y="283"/>
                    </a:lnTo>
                    <a:lnTo>
                      <a:pt x="255" y="275"/>
                    </a:lnTo>
                    <a:lnTo>
                      <a:pt x="267" y="265"/>
                    </a:lnTo>
                    <a:lnTo>
                      <a:pt x="276" y="255"/>
                    </a:lnTo>
                    <a:lnTo>
                      <a:pt x="285" y="243"/>
                    </a:lnTo>
                    <a:lnTo>
                      <a:pt x="292" y="231"/>
                    </a:lnTo>
                    <a:lnTo>
                      <a:pt x="298" y="218"/>
                    </a:lnTo>
                    <a:lnTo>
                      <a:pt x="302" y="203"/>
                    </a:lnTo>
                    <a:lnTo>
                      <a:pt x="307" y="188"/>
                    </a:lnTo>
                    <a:lnTo>
                      <a:pt x="308" y="173"/>
                    </a:lnTo>
                    <a:lnTo>
                      <a:pt x="310" y="1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1" name="Freeform 47"/>
              <p:cNvSpPr>
                <a:spLocks/>
              </p:cNvSpPr>
              <p:nvPr userDrawn="1"/>
            </p:nvSpPr>
            <p:spPr bwMode="auto">
              <a:xfrm>
                <a:off x="4389437" y="430607"/>
                <a:ext cx="268288" cy="269875"/>
              </a:xfrm>
              <a:custGeom>
                <a:avLst/>
                <a:gdLst>
                  <a:gd name="T0" fmla="*/ 508 w 508"/>
                  <a:gd name="T1" fmla="*/ 458 h 510"/>
                  <a:gd name="T2" fmla="*/ 508 w 508"/>
                  <a:gd name="T3" fmla="*/ 470 h 510"/>
                  <a:gd name="T4" fmla="*/ 501 w 508"/>
                  <a:gd name="T5" fmla="*/ 488 h 510"/>
                  <a:gd name="T6" fmla="*/ 487 w 508"/>
                  <a:gd name="T7" fmla="*/ 501 h 510"/>
                  <a:gd name="T8" fmla="*/ 468 w 508"/>
                  <a:gd name="T9" fmla="*/ 508 h 510"/>
                  <a:gd name="T10" fmla="*/ 458 w 508"/>
                  <a:gd name="T11" fmla="*/ 510 h 510"/>
                  <a:gd name="T12" fmla="*/ 441 w 508"/>
                  <a:gd name="T13" fmla="*/ 505 h 510"/>
                  <a:gd name="T14" fmla="*/ 425 w 508"/>
                  <a:gd name="T15" fmla="*/ 495 h 510"/>
                  <a:gd name="T16" fmla="*/ 413 w 508"/>
                  <a:gd name="T17" fmla="*/ 479 h 510"/>
                  <a:gd name="T18" fmla="*/ 409 w 508"/>
                  <a:gd name="T19" fmla="*/ 458 h 510"/>
                  <a:gd name="T20" fmla="*/ 393 w 508"/>
                  <a:gd name="T21" fmla="*/ 471 h 510"/>
                  <a:gd name="T22" fmla="*/ 357 w 508"/>
                  <a:gd name="T23" fmla="*/ 491 h 510"/>
                  <a:gd name="T24" fmla="*/ 320 w 508"/>
                  <a:gd name="T25" fmla="*/ 502 h 510"/>
                  <a:gd name="T26" fmla="*/ 279 w 508"/>
                  <a:gd name="T27" fmla="*/ 508 h 510"/>
                  <a:gd name="T28" fmla="*/ 258 w 508"/>
                  <a:gd name="T29" fmla="*/ 510 h 510"/>
                  <a:gd name="T30" fmla="*/ 206 w 508"/>
                  <a:gd name="T31" fmla="*/ 504 h 510"/>
                  <a:gd name="T32" fmla="*/ 157 w 508"/>
                  <a:gd name="T33" fmla="*/ 491 h 510"/>
                  <a:gd name="T34" fmla="*/ 113 w 508"/>
                  <a:gd name="T35" fmla="*/ 468 h 510"/>
                  <a:gd name="T36" fmla="*/ 76 w 508"/>
                  <a:gd name="T37" fmla="*/ 437 h 510"/>
                  <a:gd name="T38" fmla="*/ 43 w 508"/>
                  <a:gd name="T39" fmla="*/ 402 h 510"/>
                  <a:gd name="T40" fmla="*/ 19 w 508"/>
                  <a:gd name="T41" fmla="*/ 359 h 510"/>
                  <a:gd name="T42" fmla="*/ 5 w 508"/>
                  <a:gd name="T43" fmla="*/ 311 h 510"/>
                  <a:gd name="T44" fmla="*/ 0 w 508"/>
                  <a:gd name="T45" fmla="*/ 258 h 510"/>
                  <a:gd name="T46" fmla="*/ 2 w 508"/>
                  <a:gd name="T47" fmla="*/ 233 h 510"/>
                  <a:gd name="T48" fmla="*/ 12 w 508"/>
                  <a:gd name="T49" fmla="*/ 181 h 510"/>
                  <a:gd name="T50" fmla="*/ 31 w 508"/>
                  <a:gd name="T51" fmla="*/ 135 h 510"/>
                  <a:gd name="T52" fmla="*/ 58 w 508"/>
                  <a:gd name="T53" fmla="*/ 93 h 510"/>
                  <a:gd name="T54" fmla="*/ 93 w 508"/>
                  <a:gd name="T55" fmla="*/ 59 h 510"/>
                  <a:gd name="T56" fmla="*/ 135 w 508"/>
                  <a:gd name="T57" fmla="*/ 31 h 510"/>
                  <a:gd name="T58" fmla="*/ 181 w 508"/>
                  <a:gd name="T59" fmla="*/ 12 h 510"/>
                  <a:gd name="T60" fmla="*/ 231 w 508"/>
                  <a:gd name="T61" fmla="*/ 1 h 510"/>
                  <a:gd name="T62" fmla="*/ 258 w 508"/>
                  <a:gd name="T63" fmla="*/ 0 h 510"/>
                  <a:gd name="T64" fmla="*/ 310 w 508"/>
                  <a:gd name="T65" fmla="*/ 6 h 510"/>
                  <a:gd name="T66" fmla="*/ 357 w 508"/>
                  <a:gd name="T67" fmla="*/ 21 h 510"/>
                  <a:gd name="T68" fmla="*/ 400 w 508"/>
                  <a:gd name="T69" fmla="*/ 44 h 510"/>
                  <a:gd name="T70" fmla="*/ 437 w 508"/>
                  <a:gd name="T71" fmla="*/ 75 h 510"/>
                  <a:gd name="T72" fmla="*/ 467 w 508"/>
                  <a:gd name="T73" fmla="*/ 114 h 510"/>
                  <a:gd name="T74" fmla="*/ 490 w 508"/>
                  <a:gd name="T75" fmla="*/ 157 h 510"/>
                  <a:gd name="T76" fmla="*/ 504 w 508"/>
                  <a:gd name="T77" fmla="*/ 206 h 510"/>
                  <a:gd name="T78" fmla="*/ 508 w 508"/>
                  <a:gd name="T79" fmla="*/ 25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10">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2" name="Freeform 48"/>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3" name="Freeform 49"/>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4" name="Freeform 50"/>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55" name="Freeform 51"/>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grpSp>
        <p:nvGrpSpPr>
          <p:cNvPr id="3" name="Ryhmä 2"/>
          <p:cNvGrpSpPr/>
          <p:nvPr userDrawn="1"/>
        </p:nvGrpSpPr>
        <p:grpSpPr>
          <a:xfrm>
            <a:off x="5341" y="5898052"/>
            <a:ext cx="12181318" cy="576425"/>
            <a:chOff x="0" y="6365153"/>
            <a:chExt cx="13428000" cy="635402"/>
          </a:xfrm>
        </p:grpSpPr>
        <p:cxnSp>
          <p:nvCxnSpPr>
            <p:cNvPr id="162" name="Suora yhdysviiva 161"/>
            <p:cNvCxnSpPr/>
            <p:nvPr userDrawn="1"/>
          </p:nvCxnSpPr>
          <p:spPr>
            <a:xfrm>
              <a:off x="0" y="6682854"/>
              <a:ext cx="13428000" cy="0"/>
            </a:xfrm>
            <a:prstGeom prst="line">
              <a:avLst/>
            </a:prstGeom>
            <a:ln w="76200">
              <a:solidFill>
                <a:srgbClr val="B4B4B4"/>
              </a:solidFill>
              <a:prstDash val="sysDot"/>
            </a:ln>
          </p:spPr>
          <p:style>
            <a:lnRef idx="1">
              <a:schemeClr val="accent1"/>
            </a:lnRef>
            <a:fillRef idx="0">
              <a:schemeClr val="accent1"/>
            </a:fillRef>
            <a:effectRef idx="0">
              <a:schemeClr val="accent1"/>
            </a:effectRef>
            <a:fontRef idx="minor">
              <a:schemeClr val="tx1"/>
            </a:fontRef>
          </p:style>
        </p:cxnSp>
        <p:grpSp>
          <p:nvGrpSpPr>
            <p:cNvPr id="2" name="Ryhmä 1"/>
            <p:cNvGrpSpPr/>
            <p:nvPr userDrawn="1"/>
          </p:nvGrpSpPr>
          <p:grpSpPr>
            <a:xfrm>
              <a:off x="188511" y="6365153"/>
              <a:ext cx="13075794" cy="635402"/>
              <a:chOff x="188511" y="6365153"/>
              <a:chExt cx="13075794" cy="635402"/>
            </a:xfrm>
          </p:grpSpPr>
          <p:grpSp>
            <p:nvGrpSpPr>
              <p:cNvPr id="164" name="Group 8"/>
              <p:cNvGrpSpPr>
                <a:grpSpLocks noChangeAspect="1"/>
              </p:cNvGrpSpPr>
              <p:nvPr userDrawn="1"/>
            </p:nvGrpSpPr>
            <p:grpSpPr bwMode="auto">
              <a:xfrm>
                <a:off x="188511" y="6365153"/>
                <a:ext cx="676360" cy="635402"/>
                <a:chOff x="133" y="6024"/>
                <a:chExt cx="204" cy="204"/>
              </a:xfrm>
            </p:grpSpPr>
            <p:sp>
              <p:nvSpPr>
                <p:cNvPr id="218"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9"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0"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1"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65" name="Ryhmä 164"/>
              <p:cNvGrpSpPr/>
              <p:nvPr userDrawn="1"/>
            </p:nvGrpSpPr>
            <p:grpSpPr>
              <a:xfrm>
                <a:off x="1221797" y="6365153"/>
                <a:ext cx="676360" cy="635402"/>
                <a:chOff x="739957" y="9436515"/>
                <a:chExt cx="323850" cy="323850"/>
              </a:xfrm>
            </p:grpSpPr>
            <p:sp>
              <p:nvSpPr>
                <p:cNvPr id="215" name="Freeform 15"/>
                <p:cNvSpPr>
                  <a:spLocks/>
                </p:cNvSpPr>
                <p:nvPr userDrawn="1"/>
              </p:nvSpPr>
              <p:spPr bwMode="auto">
                <a:xfrm>
                  <a:off x="739957"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16" name="Freeform 17"/>
                <p:cNvSpPr>
                  <a:spLocks noEditPoints="1"/>
                </p:cNvSpPr>
                <p:nvPr userDrawn="1"/>
              </p:nvSpPr>
              <p:spPr bwMode="auto">
                <a:xfrm>
                  <a:off x="920932"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7"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66" name="Ryhmä 165"/>
              <p:cNvGrpSpPr/>
              <p:nvPr userDrawn="1"/>
            </p:nvGrpSpPr>
            <p:grpSpPr>
              <a:xfrm>
                <a:off x="2255083" y="6365153"/>
                <a:ext cx="676360" cy="635402"/>
                <a:chOff x="1263221" y="9436515"/>
                <a:chExt cx="323850" cy="323850"/>
              </a:xfrm>
            </p:grpSpPr>
            <p:sp>
              <p:nvSpPr>
                <p:cNvPr id="213" name="Freeform 24"/>
                <p:cNvSpPr>
                  <a:spLocks/>
                </p:cNvSpPr>
                <p:nvPr userDrawn="1"/>
              </p:nvSpPr>
              <p:spPr bwMode="auto">
                <a:xfrm>
                  <a:off x="1263221"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14"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67" name="Ryhmä 166"/>
              <p:cNvGrpSpPr/>
              <p:nvPr userDrawn="1"/>
            </p:nvGrpSpPr>
            <p:grpSpPr>
              <a:xfrm>
                <a:off x="3288369" y="6365153"/>
                <a:ext cx="676360" cy="635402"/>
                <a:chOff x="1786485" y="9436515"/>
                <a:chExt cx="323850" cy="323850"/>
              </a:xfrm>
            </p:grpSpPr>
            <p:sp>
              <p:nvSpPr>
                <p:cNvPr id="211" name="Freeform 30"/>
                <p:cNvSpPr>
                  <a:spLocks/>
                </p:cNvSpPr>
                <p:nvPr userDrawn="1"/>
              </p:nvSpPr>
              <p:spPr bwMode="auto">
                <a:xfrm>
                  <a:off x="1786485"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12"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68" name="Group 8"/>
              <p:cNvGrpSpPr>
                <a:grpSpLocks noChangeAspect="1"/>
              </p:cNvGrpSpPr>
              <p:nvPr userDrawn="1"/>
            </p:nvGrpSpPr>
            <p:grpSpPr bwMode="auto">
              <a:xfrm>
                <a:off x="12587945" y="6365153"/>
                <a:ext cx="676360" cy="635402"/>
                <a:chOff x="133" y="6024"/>
                <a:chExt cx="204" cy="204"/>
              </a:xfrm>
            </p:grpSpPr>
            <p:sp>
              <p:nvSpPr>
                <p:cNvPr id="207"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8"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9"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10"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69" name="Group 14"/>
              <p:cNvGrpSpPr>
                <a:grpSpLocks noChangeAspect="1"/>
              </p:cNvGrpSpPr>
              <p:nvPr userDrawn="1"/>
            </p:nvGrpSpPr>
            <p:grpSpPr bwMode="auto">
              <a:xfrm>
                <a:off x="6388227" y="6365153"/>
                <a:ext cx="676360" cy="635402"/>
                <a:chOff x="463" y="6024"/>
                <a:chExt cx="204" cy="204"/>
              </a:xfrm>
            </p:grpSpPr>
            <p:sp>
              <p:nvSpPr>
                <p:cNvPr id="200"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1"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2"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3"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4"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5"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06"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70" name="Group 23"/>
              <p:cNvGrpSpPr>
                <a:grpSpLocks noChangeAspect="1"/>
              </p:cNvGrpSpPr>
              <p:nvPr userDrawn="1"/>
            </p:nvGrpSpPr>
            <p:grpSpPr bwMode="auto">
              <a:xfrm>
                <a:off x="5354941" y="6365153"/>
                <a:ext cx="676360" cy="635402"/>
                <a:chOff x="793" y="6024"/>
                <a:chExt cx="204" cy="204"/>
              </a:xfrm>
            </p:grpSpPr>
            <p:sp>
              <p:nvSpPr>
                <p:cNvPr id="196"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7"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8"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9"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71" name="Group 23"/>
              <p:cNvGrpSpPr>
                <a:grpSpLocks noChangeAspect="1"/>
              </p:cNvGrpSpPr>
              <p:nvPr userDrawn="1"/>
            </p:nvGrpSpPr>
            <p:grpSpPr bwMode="auto">
              <a:xfrm>
                <a:off x="8454799" y="6365153"/>
                <a:ext cx="676360" cy="635402"/>
                <a:chOff x="793" y="6024"/>
                <a:chExt cx="204" cy="204"/>
              </a:xfrm>
            </p:grpSpPr>
            <p:sp>
              <p:nvSpPr>
                <p:cNvPr id="192"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3"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4"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5"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72" name="Group 29"/>
              <p:cNvGrpSpPr>
                <a:grpSpLocks noChangeAspect="1"/>
              </p:cNvGrpSpPr>
              <p:nvPr userDrawn="1"/>
            </p:nvGrpSpPr>
            <p:grpSpPr bwMode="auto">
              <a:xfrm>
                <a:off x="7421513" y="6365153"/>
                <a:ext cx="676360" cy="635402"/>
                <a:chOff x="1123" y="6024"/>
                <a:chExt cx="204" cy="204"/>
              </a:xfrm>
            </p:grpSpPr>
            <p:sp>
              <p:nvSpPr>
                <p:cNvPr id="186"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7"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8"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9"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0"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91"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73" name="Group 8"/>
              <p:cNvGrpSpPr>
                <a:grpSpLocks noChangeAspect="1"/>
              </p:cNvGrpSpPr>
              <p:nvPr userDrawn="1"/>
            </p:nvGrpSpPr>
            <p:grpSpPr bwMode="auto">
              <a:xfrm>
                <a:off x="9488085" y="6365153"/>
                <a:ext cx="676360" cy="635402"/>
                <a:chOff x="133" y="6024"/>
                <a:chExt cx="204" cy="204"/>
              </a:xfrm>
            </p:grpSpPr>
            <p:sp>
              <p:nvSpPr>
                <p:cNvPr id="182"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3"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4"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5"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74" name="Group 14"/>
              <p:cNvGrpSpPr>
                <a:grpSpLocks noChangeAspect="1"/>
              </p:cNvGrpSpPr>
              <p:nvPr userDrawn="1"/>
            </p:nvGrpSpPr>
            <p:grpSpPr bwMode="auto">
              <a:xfrm>
                <a:off x="10521371" y="6365153"/>
                <a:ext cx="676360" cy="635402"/>
                <a:chOff x="463" y="6024"/>
                <a:chExt cx="204" cy="204"/>
              </a:xfrm>
            </p:grpSpPr>
            <p:sp>
              <p:nvSpPr>
                <p:cNvPr id="175"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6"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7"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8"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79"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0"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81"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18" name="Group 29"/>
              <p:cNvGrpSpPr>
                <a:grpSpLocks noChangeAspect="1"/>
              </p:cNvGrpSpPr>
              <p:nvPr userDrawn="1"/>
            </p:nvGrpSpPr>
            <p:grpSpPr bwMode="auto">
              <a:xfrm>
                <a:off x="11554657" y="6365153"/>
                <a:ext cx="676360" cy="635402"/>
                <a:chOff x="1123" y="6024"/>
                <a:chExt cx="204" cy="204"/>
              </a:xfrm>
            </p:grpSpPr>
            <p:sp>
              <p:nvSpPr>
                <p:cNvPr id="119"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0"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1"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2"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3"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4"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125" name="Group 8"/>
              <p:cNvGrpSpPr>
                <a:grpSpLocks noChangeAspect="1"/>
              </p:cNvGrpSpPr>
              <p:nvPr userDrawn="1"/>
            </p:nvGrpSpPr>
            <p:grpSpPr bwMode="auto">
              <a:xfrm>
                <a:off x="4321655" y="6365153"/>
                <a:ext cx="676360" cy="635402"/>
                <a:chOff x="133" y="6024"/>
                <a:chExt cx="204" cy="204"/>
              </a:xfrm>
            </p:grpSpPr>
            <p:sp>
              <p:nvSpPr>
                <p:cNvPr id="126"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7"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8"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129"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grpSp>
    </p:spTree>
    <p:extLst>
      <p:ext uri="{BB962C8B-B14F-4D97-AF65-F5344CB8AC3E}">
        <p14:creationId xmlns:p14="http://schemas.microsoft.com/office/powerpoint/2010/main" val="2368593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i-FI"/>
              <a:t>Muokkaa perustyyl. napsautt.</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3" indent="0">
              <a:buNone/>
              <a:defRPr sz="2000">
                <a:solidFill>
                  <a:schemeClr val="tx1">
                    <a:tint val="75000"/>
                  </a:schemeClr>
                </a:solidFill>
              </a:defRPr>
            </a:lvl2pPr>
            <a:lvl3pPr marL="914406" indent="0">
              <a:buNone/>
              <a:defRPr sz="1800">
                <a:solidFill>
                  <a:schemeClr val="tx1">
                    <a:tint val="75000"/>
                  </a:schemeClr>
                </a:solidFill>
              </a:defRPr>
            </a:lvl3pPr>
            <a:lvl4pPr marL="1371609" indent="0">
              <a:buNone/>
              <a:defRPr sz="1600">
                <a:solidFill>
                  <a:schemeClr val="tx1">
                    <a:tint val="75000"/>
                  </a:schemeClr>
                </a:solidFill>
              </a:defRPr>
            </a:lvl4pPr>
            <a:lvl5pPr marL="1828812" indent="0">
              <a:buNone/>
              <a:defRPr sz="1600">
                <a:solidFill>
                  <a:schemeClr val="tx1">
                    <a:tint val="75000"/>
                  </a:schemeClr>
                </a:solidFill>
              </a:defRPr>
            </a:lvl5pPr>
            <a:lvl6pPr marL="2286015" indent="0">
              <a:buNone/>
              <a:defRPr sz="1600">
                <a:solidFill>
                  <a:schemeClr val="tx1">
                    <a:tint val="75000"/>
                  </a:schemeClr>
                </a:solidFill>
              </a:defRPr>
            </a:lvl6pPr>
            <a:lvl7pPr marL="2743218" indent="0">
              <a:buNone/>
              <a:defRPr sz="1600">
                <a:solidFill>
                  <a:schemeClr val="tx1">
                    <a:tint val="75000"/>
                  </a:schemeClr>
                </a:solidFill>
              </a:defRPr>
            </a:lvl7pPr>
            <a:lvl8pPr marL="3200421" indent="0">
              <a:buNone/>
              <a:defRPr sz="1600">
                <a:solidFill>
                  <a:schemeClr val="tx1">
                    <a:tint val="75000"/>
                  </a:schemeClr>
                </a:solidFill>
              </a:defRPr>
            </a:lvl8pPr>
            <a:lvl9pPr marL="3657624"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F0252C52-4791-4953-98AE-3E4E955B39B8}" type="datetimeFigureOut">
              <a:rPr lang="fi-FI" smtClean="0"/>
              <a:t>28.4.2024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E80DDC7-442E-4468-BB93-3BB7CBE32BA9}" type="slidenum">
              <a:rPr lang="fi-FI" smtClean="0"/>
              <a:t>‹#›</a:t>
            </a:fld>
            <a:endParaRPr lang="fi-FI"/>
          </a:p>
        </p:txBody>
      </p:sp>
    </p:spTree>
    <p:extLst>
      <p:ext uri="{BB962C8B-B14F-4D97-AF65-F5344CB8AC3E}">
        <p14:creationId xmlns:p14="http://schemas.microsoft.com/office/powerpoint/2010/main" val="1252895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F0252C52-4791-4953-98AE-3E4E955B39B8}" type="datetimeFigureOut">
              <a:rPr lang="fi-FI" smtClean="0"/>
              <a:t>28.4.2024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2E80DDC7-442E-4468-BB93-3BB7CBE32BA9}" type="slidenum">
              <a:rPr lang="fi-FI" smtClean="0"/>
              <a:t>‹#›</a:t>
            </a:fld>
            <a:endParaRPr lang="fi-FI"/>
          </a:p>
        </p:txBody>
      </p:sp>
    </p:spTree>
    <p:extLst>
      <p:ext uri="{BB962C8B-B14F-4D97-AF65-F5344CB8AC3E}">
        <p14:creationId xmlns:p14="http://schemas.microsoft.com/office/powerpoint/2010/main" val="2072384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i-FI"/>
              <a:t>Muokkaa perustyyl. napsautt.</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39789"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3" indent="0">
              <a:buNone/>
              <a:defRPr sz="2000" b="1"/>
            </a:lvl2pPr>
            <a:lvl3pPr marL="914406" indent="0">
              <a:buNone/>
              <a:defRPr sz="1800" b="1"/>
            </a:lvl3pPr>
            <a:lvl4pPr marL="1371609" indent="0">
              <a:buNone/>
              <a:defRPr sz="1600" b="1"/>
            </a:lvl4pPr>
            <a:lvl5pPr marL="1828812" indent="0">
              <a:buNone/>
              <a:defRPr sz="1600" b="1"/>
            </a:lvl5pPr>
            <a:lvl6pPr marL="2286015" indent="0">
              <a:buNone/>
              <a:defRPr sz="1600" b="1"/>
            </a:lvl6pPr>
            <a:lvl7pPr marL="2743218" indent="0">
              <a:buNone/>
              <a:defRPr sz="1600" b="1"/>
            </a:lvl7pPr>
            <a:lvl8pPr marL="3200421" indent="0">
              <a:buNone/>
              <a:defRPr sz="1600" b="1"/>
            </a:lvl8pPr>
            <a:lvl9pPr marL="3657624"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F0252C52-4791-4953-98AE-3E4E955B39B8}" type="datetimeFigureOut">
              <a:rPr lang="fi-FI" smtClean="0"/>
              <a:t>28.4.2024</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2E80DDC7-442E-4468-BB93-3BB7CBE32BA9}" type="slidenum">
              <a:rPr lang="fi-FI" smtClean="0"/>
              <a:t>‹#›</a:t>
            </a:fld>
            <a:endParaRPr lang="fi-FI"/>
          </a:p>
        </p:txBody>
      </p:sp>
    </p:spTree>
    <p:extLst>
      <p:ext uri="{BB962C8B-B14F-4D97-AF65-F5344CB8AC3E}">
        <p14:creationId xmlns:p14="http://schemas.microsoft.com/office/powerpoint/2010/main" val="119149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F0252C52-4791-4953-98AE-3E4E955B39B8}" type="datetimeFigureOut">
              <a:rPr lang="fi-FI" smtClean="0"/>
              <a:t>28.4.2024</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2E80DDC7-442E-4468-BB93-3BB7CBE32BA9}" type="slidenum">
              <a:rPr lang="fi-FI" smtClean="0"/>
              <a:t>‹#›</a:t>
            </a:fld>
            <a:endParaRPr lang="fi-FI"/>
          </a:p>
        </p:txBody>
      </p:sp>
    </p:spTree>
    <p:extLst>
      <p:ext uri="{BB962C8B-B14F-4D97-AF65-F5344CB8AC3E}">
        <p14:creationId xmlns:p14="http://schemas.microsoft.com/office/powerpoint/2010/main" val="4098816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fi-FI"/>
              <a:t>Muokkaa perustyyl. napsautt.</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F0252C52-4791-4953-98AE-3E4E955B39B8}" type="datetimeFigureOut">
              <a:rPr lang="fi-FI" smtClean="0"/>
              <a:t>28.4.2024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2E80DDC7-442E-4468-BB93-3BB7CBE32BA9}" type="slidenum">
              <a:rPr lang="fi-FI" smtClean="0"/>
              <a:t>‹#›</a:t>
            </a:fld>
            <a:endParaRPr lang="fi-FI"/>
          </a:p>
        </p:txBody>
      </p:sp>
    </p:spTree>
    <p:extLst>
      <p:ext uri="{BB962C8B-B14F-4D97-AF65-F5344CB8AC3E}">
        <p14:creationId xmlns:p14="http://schemas.microsoft.com/office/powerpoint/2010/main" val="4237282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fi-FI"/>
              <a:t>Muokkaa perustyyl. napsautt.</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3" indent="0">
              <a:buNone/>
              <a:defRPr sz="2800"/>
            </a:lvl2pPr>
            <a:lvl3pPr marL="914406" indent="0">
              <a:buNone/>
              <a:defRPr sz="2400"/>
            </a:lvl3pPr>
            <a:lvl4pPr marL="1371609" indent="0">
              <a:buNone/>
              <a:defRPr sz="2000"/>
            </a:lvl4pPr>
            <a:lvl5pPr marL="1828812" indent="0">
              <a:buNone/>
              <a:defRPr sz="2000"/>
            </a:lvl5pPr>
            <a:lvl6pPr marL="2286015" indent="0">
              <a:buNone/>
              <a:defRPr sz="2000"/>
            </a:lvl6pPr>
            <a:lvl7pPr marL="2743218" indent="0">
              <a:buNone/>
              <a:defRPr sz="2000"/>
            </a:lvl7pPr>
            <a:lvl8pPr marL="3200421" indent="0">
              <a:buNone/>
              <a:defRPr sz="2000"/>
            </a:lvl8pPr>
            <a:lvl9pPr marL="3657624"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3" indent="0">
              <a:buNone/>
              <a:defRPr sz="1400"/>
            </a:lvl2pPr>
            <a:lvl3pPr marL="914406" indent="0">
              <a:buNone/>
              <a:defRPr sz="1200"/>
            </a:lvl3pPr>
            <a:lvl4pPr marL="1371609" indent="0">
              <a:buNone/>
              <a:defRPr sz="1000"/>
            </a:lvl4pPr>
            <a:lvl5pPr marL="1828812" indent="0">
              <a:buNone/>
              <a:defRPr sz="1000"/>
            </a:lvl5pPr>
            <a:lvl6pPr marL="2286015" indent="0">
              <a:buNone/>
              <a:defRPr sz="1000"/>
            </a:lvl6pPr>
            <a:lvl7pPr marL="2743218" indent="0">
              <a:buNone/>
              <a:defRPr sz="1000"/>
            </a:lvl7pPr>
            <a:lvl8pPr marL="3200421" indent="0">
              <a:buNone/>
              <a:defRPr sz="1000"/>
            </a:lvl8pPr>
            <a:lvl9pPr marL="3657624" indent="0">
              <a:buNone/>
              <a:defRPr sz="10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F0252C52-4791-4953-98AE-3E4E955B39B8}" type="datetimeFigureOut">
              <a:rPr lang="fi-FI" smtClean="0"/>
              <a:t>28.4.2024</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2E80DDC7-442E-4468-BB93-3BB7CBE32BA9}" type="slidenum">
              <a:rPr lang="fi-FI" smtClean="0"/>
              <a:t>‹#›</a:t>
            </a:fld>
            <a:endParaRPr lang="fi-FI"/>
          </a:p>
        </p:txBody>
      </p:sp>
    </p:spTree>
    <p:extLst>
      <p:ext uri="{BB962C8B-B14F-4D97-AF65-F5344CB8AC3E}">
        <p14:creationId xmlns:p14="http://schemas.microsoft.com/office/powerpoint/2010/main" val="3517405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F0252C52-4791-4953-98AE-3E4E955B39B8}" type="datetimeFigureOut">
              <a:rPr lang="fi-FI" smtClean="0"/>
              <a:t>28.4.2024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E80DDC7-442E-4468-BB93-3BB7CBE32BA9}" type="slidenum">
              <a:rPr lang="fi-FI" smtClean="0"/>
              <a:t>‹#›</a:t>
            </a:fld>
            <a:endParaRPr lang="fi-FI"/>
          </a:p>
        </p:txBody>
      </p:sp>
    </p:spTree>
    <p:extLst>
      <p:ext uri="{BB962C8B-B14F-4D97-AF65-F5344CB8AC3E}">
        <p14:creationId xmlns:p14="http://schemas.microsoft.com/office/powerpoint/2010/main" val="3236559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F0252C52-4791-4953-98AE-3E4E955B39B8}" type="datetimeFigureOut">
              <a:rPr lang="fi-FI" smtClean="0"/>
              <a:t>28.4.2024</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2E80DDC7-442E-4468-BB93-3BB7CBE32BA9}" type="slidenum">
              <a:rPr lang="fi-FI" smtClean="0"/>
              <a:t>‹#›</a:t>
            </a:fld>
            <a:endParaRPr lang="fi-FI"/>
          </a:p>
        </p:txBody>
      </p:sp>
    </p:spTree>
    <p:extLst>
      <p:ext uri="{BB962C8B-B14F-4D97-AF65-F5344CB8AC3E}">
        <p14:creationId xmlns:p14="http://schemas.microsoft.com/office/powerpoint/2010/main" val="2129541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47864" y="929404"/>
            <a:ext cx="4806828" cy="914439"/>
          </a:xfrm>
        </p:spPr>
        <p:txBody>
          <a:bodyPr anchor="t">
            <a:normAutofit/>
          </a:bodyPr>
          <a:lstStyle>
            <a:lvl1pPr marL="0" indent="0">
              <a:buNone/>
              <a:defRPr sz="2737" b="1">
                <a:solidFill>
                  <a:schemeClr val="tx1">
                    <a:lumMod val="75000"/>
                    <a:lumOff val="25000"/>
                  </a:schemeClr>
                </a:solidFill>
                <a:latin typeface="+mj-lt"/>
              </a:defRPr>
            </a:lvl1pPr>
            <a:lvl2pPr marL="572670" indent="0">
              <a:buNone/>
              <a:defRPr sz="2506" b="1"/>
            </a:lvl2pPr>
            <a:lvl3pPr marL="1145342" indent="0">
              <a:buNone/>
              <a:defRPr sz="2254" b="1"/>
            </a:lvl3pPr>
            <a:lvl4pPr marL="1718012" indent="0">
              <a:buNone/>
              <a:defRPr sz="2004" b="1"/>
            </a:lvl4pPr>
            <a:lvl5pPr marL="2290684" indent="0">
              <a:buNone/>
              <a:defRPr sz="2004" b="1"/>
            </a:lvl5pPr>
            <a:lvl6pPr marL="2863354" indent="0">
              <a:buNone/>
              <a:defRPr sz="2004" b="1"/>
            </a:lvl6pPr>
            <a:lvl7pPr marL="3436025" indent="0">
              <a:buNone/>
              <a:defRPr sz="2004" b="1"/>
            </a:lvl7pPr>
            <a:lvl8pPr marL="4008695" indent="0">
              <a:buNone/>
              <a:defRPr sz="2004" b="1"/>
            </a:lvl8pPr>
            <a:lvl9pPr marL="4581367" indent="0">
              <a:buNone/>
              <a:defRPr sz="2004" b="1"/>
            </a:lvl9pPr>
          </a:lstStyle>
          <a:p>
            <a:pPr lvl="0"/>
            <a:r>
              <a:rPr lang="fi-FI" dirty="0"/>
              <a:t>Muokkaa tekstin perustyylejä napsauttamalla</a:t>
            </a:r>
          </a:p>
        </p:txBody>
      </p:sp>
      <p:sp>
        <p:nvSpPr>
          <p:cNvPr id="4" name="Content Placeholder 3"/>
          <p:cNvSpPr>
            <a:spLocks noGrp="1"/>
          </p:cNvSpPr>
          <p:nvPr>
            <p:ph sz="half" idx="2"/>
          </p:nvPr>
        </p:nvSpPr>
        <p:spPr>
          <a:xfrm>
            <a:off x="747864" y="1858322"/>
            <a:ext cx="4806828" cy="4049177"/>
          </a:xfrm>
        </p:spPr>
        <p:txBody>
          <a:bodyPr>
            <a:normAutofit/>
          </a:bodyPr>
          <a:lstStyle>
            <a:lvl1pPr marL="0" indent="0">
              <a:buNone/>
              <a:defRPr sz="1140"/>
            </a:lvl1pPr>
            <a:lvl2pPr marL="572672" indent="0">
              <a:buNone/>
              <a:defRPr sz="1140"/>
            </a:lvl2pPr>
            <a:lvl3pPr marL="1145342" indent="0">
              <a:buNone/>
              <a:defRPr sz="1140"/>
            </a:lvl3pPr>
            <a:lvl4pPr marL="1718013" indent="0">
              <a:buNone/>
              <a:defRPr sz="1140"/>
            </a:lvl4pPr>
            <a:lvl5pPr marL="2290684" indent="0">
              <a:buNone/>
              <a:defRPr sz="114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662105" y="929404"/>
            <a:ext cx="4806828" cy="914439"/>
          </a:xfrm>
        </p:spPr>
        <p:txBody>
          <a:bodyPr anchor="t">
            <a:normAutofit/>
          </a:bodyPr>
          <a:lstStyle>
            <a:lvl1pPr marL="0" indent="0">
              <a:buNone/>
              <a:defRPr sz="2737" b="1">
                <a:solidFill>
                  <a:schemeClr val="tx1">
                    <a:lumMod val="75000"/>
                    <a:lumOff val="25000"/>
                  </a:schemeClr>
                </a:solidFill>
                <a:latin typeface="+mj-lt"/>
              </a:defRPr>
            </a:lvl1pPr>
            <a:lvl2pPr marL="572670" indent="0">
              <a:buNone/>
              <a:defRPr sz="2506" b="1"/>
            </a:lvl2pPr>
            <a:lvl3pPr marL="1145342" indent="0">
              <a:buNone/>
              <a:defRPr sz="2254" b="1"/>
            </a:lvl3pPr>
            <a:lvl4pPr marL="1718012" indent="0">
              <a:buNone/>
              <a:defRPr sz="2004" b="1"/>
            </a:lvl4pPr>
            <a:lvl5pPr marL="2290684" indent="0">
              <a:buNone/>
              <a:defRPr sz="2004" b="1"/>
            </a:lvl5pPr>
            <a:lvl6pPr marL="2863354" indent="0">
              <a:buNone/>
              <a:defRPr sz="2004" b="1"/>
            </a:lvl6pPr>
            <a:lvl7pPr marL="3436025" indent="0">
              <a:buNone/>
              <a:defRPr sz="2004" b="1"/>
            </a:lvl7pPr>
            <a:lvl8pPr marL="4008695" indent="0">
              <a:buNone/>
              <a:defRPr sz="2004" b="1"/>
            </a:lvl8pPr>
            <a:lvl9pPr marL="4581367" indent="0">
              <a:buNone/>
              <a:defRPr sz="2004" b="1"/>
            </a:lvl9pPr>
          </a:lstStyle>
          <a:p>
            <a:pPr lvl="0"/>
            <a:r>
              <a:rPr lang="fi-FI" dirty="0"/>
              <a:t>Muokkaa tekstin perustyylejä napsauttamalla</a:t>
            </a:r>
          </a:p>
        </p:txBody>
      </p:sp>
      <p:sp>
        <p:nvSpPr>
          <p:cNvPr id="6" name="Content Placeholder 5"/>
          <p:cNvSpPr>
            <a:spLocks noGrp="1"/>
          </p:cNvSpPr>
          <p:nvPr>
            <p:ph sz="quarter" idx="4"/>
          </p:nvPr>
        </p:nvSpPr>
        <p:spPr>
          <a:xfrm>
            <a:off x="6662105" y="1858324"/>
            <a:ext cx="4806828" cy="3944054"/>
          </a:xfrm>
        </p:spPr>
        <p:txBody>
          <a:bodyPr>
            <a:normAutofit/>
          </a:bodyPr>
          <a:lstStyle>
            <a:lvl1pPr marL="0" indent="0">
              <a:buNone/>
              <a:defRPr sz="1140"/>
            </a:lvl1pPr>
            <a:lvl2pPr marL="572672" indent="0">
              <a:buNone/>
              <a:defRPr sz="1140"/>
            </a:lvl2pPr>
            <a:lvl3pPr marL="1145342" indent="0">
              <a:buNone/>
              <a:defRPr sz="1140"/>
            </a:lvl3pPr>
            <a:lvl4pPr marL="1718013" indent="0">
              <a:buNone/>
              <a:defRPr sz="1140"/>
            </a:lvl4pPr>
            <a:lvl5pPr marL="2290684" indent="0">
              <a:buNone/>
              <a:defRPr sz="1140"/>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grpSp>
        <p:nvGrpSpPr>
          <p:cNvPr id="10" name="Ryhmä 9"/>
          <p:cNvGrpSpPr/>
          <p:nvPr userDrawn="1"/>
        </p:nvGrpSpPr>
        <p:grpSpPr>
          <a:xfrm>
            <a:off x="-23913" y="6314965"/>
            <a:ext cx="12215915" cy="535104"/>
            <a:chOff x="-26361" y="6961080"/>
            <a:chExt cx="13466137" cy="589853"/>
          </a:xfrm>
        </p:grpSpPr>
        <p:sp>
          <p:nvSpPr>
            <p:cNvPr id="212" name="Tekstiruutu 211"/>
            <p:cNvSpPr txBox="1"/>
            <p:nvPr userDrawn="1"/>
          </p:nvSpPr>
          <p:spPr>
            <a:xfrm>
              <a:off x="3843931" y="7313800"/>
              <a:ext cx="5751912" cy="237133"/>
            </a:xfrm>
            <a:prstGeom prst="rect">
              <a:avLst/>
            </a:prstGeom>
            <a:noFill/>
            <a:ln>
              <a:noFill/>
            </a:ln>
          </p:spPr>
          <p:txBody>
            <a:bodyPr wrap="square" rtlCol="0">
              <a:spAutoFit/>
            </a:bodyPr>
            <a:lstStyle/>
            <a:p>
              <a:pPr algn="ctr"/>
              <a:r>
                <a:rPr lang="fi-FI" sz="798">
                  <a:solidFill>
                    <a:schemeClr val="bg1">
                      <a:lumMod val="75000"/>
                    </a:schemeClr>
                  </a:solidFill>
                </a:rPr>
                <a:t>© Peli on julkaistu Creative Commons CC BY-NC-ND -lisenssillä. Lisätietoja: www.circula.fi.</a:t>
              </a:r>
            </a:p>
          </p:txBody>
        </p:sp>
        <p:grpSp>
          <p:nvGrpSpPr>
            <p:cNvPr id="9" name="Ryhmä 8"/>
            <p:cNvGrpSpPr/>
            <p:nvPr userDrawn="1"/>
          </p:nvGrpSpPr>
          <p:grpSpPr>
            <a:xfrm>
              <a:off x="-26361" y="6961080"/>
              <a:ext cx="13466137" cy="323852"/>
              <a:chOff x="-26361" y="6961080"/>
              <a:chExt cx="13466137" cy="323852"/>
            </a:xfrm>
          </p:grpSpPr>
          <p:cxnSp>
            <p:nvCxnSpPr>
              <p:cNvPr id="7" name="Suora yhdysviiva 6"/>
              <p:cNvCxnSpPr/>
              <p:nvPr userDrawn="1"/>
            </p:nvCxnSpPr>
            <p:spPr>
              <a:xfrm>
                <a:off x="-26361" y="7123006"/>
                <a:ext cx="13466137" cy="0"/>
              </a:xfrm>
              <a:prstGeom prst="line">
                <a:avLst/>
              </a:prstGeom>
              <a:ln w="28575">
                <a:solidFill>
                  <a:srgbClr val="B4B4B4"/>
                </a:solidFill>
                <a:prstDash val="sysDot"/>
              </a:ln>
            </p:spPr>
            <p:style>
              <a:lnRef idx="1">
                <a:schemeClr val="accent1"/>
              </a:lnRef>
              <a:fillRef idx="0">
                <a:schemeClr val="accent1"/>
              </a:fillRef>
              <a:effectRef idx="0">
                <a:schemeClr val="accent1"/>
              </a:effectRef>
              <a:fontRef idx="minor">
                <a:schemeClr val="tx1"/>
              </a:fontRef>
            </p:style>
          </p:cxnSp>
          <p:grpSp>
            <p:nvGrpSpPr>
              <p:cNvPr id="8" name="Ryhmä 7"/>
              <p:cNvGrpSpPr/>
              <p:nvPr userDrawn="1"/>
            </p:nvGrpSpPr>
            <p:grpSpPr>
              <a:xfrm>
                <a:off x="170689" y="6961080"/>
                <a:ext cx="13098397" cy="323852"/>
                <a:chOff x="341383" y="7055350"/>
                <a:chExt cx="13098397" cy="323852"/>
              </a:xfrm>
            </p:grpSpPr>
            <p:grpSp>
              <p:nvGrpSpPr>
                <p:cNvPr id="214" name="Group 8"/>
                <p:cNvGrpSpPr>
                  <a:grpSpLocks noChangeAspect="1"/>
                </p:cNvGrpSpPr>
                <p:nvPr userDrawn="1"/>
              </p:nvGrpSpPr>
              <p:grpSpPr bwMode="auto">
                <a:xfrm>
                  <a:off x="341383" y="7055351"/>
                  <a:ext cx="344734" cy="323851"/>
                  <a:chOff x="133" y="6024"/>
                  <a:chExt cx="204" cy="204"/>
                </a:xfrm>
              </p:grpSpPr>
              <p:sp>
                <p:nvSpPr>
                  <p:cNvPr id="255"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6"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7"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8"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15" name="Ryhmä 214"/>
                <p:cNvGrpSpPr/>
                <p:nvPr userDrawn="1"/>
              </p:nvGrpSpPr>
              <p:grpSpPr>
                <a:xfrm>
                  <a:off x="895890" y="7055352"/>
                  <a:ext cx="344734" cy="323850"/>
                  <a:chOff x="739955" y="9436515"/>
                  <a:chExt cx="323849" cy="323850"/>
                </a:xfrm>
              </p:grpSpPr>
              <p:sp>
                <p:nvSpPr>
                  <p:cNvPr id="252" name="Freeform 15"/>
                  <p:cNvSpPr>
                    <a:spLocks/>
                  </p:cNvSpPr>
                  <p:nvPr userDrawn="1"/>
                </p:nvSpPr>
                <p:spPr bwMode="auto">
                  <a:xfrm>
                    <a:off x="739955" y="9436515"/>
                    <a:ext cx="323849"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53" name="Freeform 17"/>
                  <p:cNvSpPr>
                    <a:spLocks noEditPoints="1"/>
                  </p:cNvSpPr>
                  <p:nvPr userDrawn="1"/>
                </p:nvSpPr>
                <p:spPr bwMode="auto">
                  <a:xfrm>
                    <a:off x="920930"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54"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16" name="Ryhmä 215"/>
                <p:cNvGrpSpPr/>
                <p:nvPr userDrawn="1"/>
              </p:nvGrpSpPr>
              <p:grpSpPr>
                <a:xfrm>
                  <a:off x="1450397" y="7055352"/>
                  <a:ext cx="344735" cy="323850"/>
                  <a:chOff x="1263219" y="9436515"/>
                  <a:chExt cx="323850" cy="323850"/>
                </a:xfrm>
              </p:grpSpPr>
              <p:sp>
                <p:nvSpPr>
                  <p:cNvPr id="250" name="Freeform 24"/>
                  <p:cNvSpPr>
                    <a:spLocks/>
                  </p:cNvSpPr>
                  <p:nvPr userDrawn="1"/>
                </p:nvSpPr>
                <p:spPr bwMode="auto">
                  <a:xfrm>
                    <a:off x="1263219"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51"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17" name="Ryhmä 216"/>
                <p:cNvGrpSpPr/>
                <p:nvPr userDrawn="1"/>
              </p:nvGrpSpPr>
              <p:grpSpPr>
                <a:xfrm>
                  <a:off x="2004905" y="7055352"/>
                  <a:ext cx="344735" cy="323850"/>
                  <a:chOff x="1786482" y="9436515"/>
                  <a:chExt cx="323850" cy="323850"/>
                </a:xfrm>
              </p:grpSpPr>
              <p:sp>
                <p:nvSpPr>
                  <p:cNvPr id="248" name="Freeform 30"/>
                  <p:cNvSpPr>
                    <a:spLocks/>
                  </p:cNvSpPr>
                  <p:nvPr userDrawn="1"/>
                </p:nvSpPr>
                <p:spPr bwMode="auto">
                  <a:xfrm>
                    <a:off x="1786482"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49"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18" name="Group 8"/>
                <p:cNvGrpSpPr>
                  <a:grpSpLocks noChangeAspect="1"/>
                </p:cNvGrpSpPr>
                <p:nvPr userDrawn="1"/>
              </p:nvGrpSpPr>
              <p:grpSpPr bwMode="auto">
                <a:xfrm>
                  <a:off x="2559413" y="7055351"/>
                  <a:ext cx="344734" cy="323851"/>
                  <a:chOff x="133" y="6024"/>
                  <a:chExt cx="204" cy="204"/>
                </a:xfrm>
              </p:grpSpPr>
              <p:sp>
                <p:nvSpPr>
                  <p:cNvPr id="244"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5"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6"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7"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19" name="Group 14"/>
                <p:cNvGrpSpPr>
                  <a:grpSpLocks noChangeAspect="1"/>
                </p:cNvGrpSpPr>
                <p:nvPr userDrawn="1"/>
              </p:nvGrpSpPr>
              <p:grpSpPr bwMode="auto">
                <a:xfrm>
                  <a:off x="3668428" y="7055351"/>
                  <a:ext cx="344733" cy="323851"/>
                  <a:chOff x="463" y="6024"/>
                  <a:chExt cx="204" cy="204"/>
                </a:xfrm>
              </p:grpSpPr>
              <p:sp>
                <p:nvSpPr>
                  <p:cNvPr id="237"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8"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9"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0"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1"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2"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43"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20" name="Group 23"/>
                <p:cNvGrpSpPr>
                  <a:grpSpLocks noChangeAspect="1"/>
                </p:cNvGrpSpPr>
                <p:nvPr userDrawn="1"/>
              </p:nvGrpSpPr>
              <p:grpSpPr bwMode="auto">
                <a:xfrm>
                  <a:off x="3113920" y="7055352"/>
                  <a:ext cx="344735" cy="323850"/>
                  <a:chOff x="793" y="6024"/>
                  <a:chExt cx="204" cy="204"/>
                </a:xfrm>
              </p:grpSpPr>
              <p:sp>
                <p:nvSpPr>
                  <p:cNvPr id="233"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4"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5"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6"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21" name="Group 23"/>
                <p:cNvGrpSpPr>
                  <a:grpSpLocks noChangeAspect="1"/>
                </p:cNvGrpSpPr>
                <p:nvPr userDrawn="1"/>
              </p:nvGrpSpPr>
              <p:grpSpPr bwMode="auto">
                <a:xfrm>
                  <a:off x="4777442" y="7055352"/>
                  <a:ext cx="344735" cy="323850"/>
                  <a:chOff x="793" y="6024"/>
                  <a:chExt cx="204" cy="204"/>
                </a:xfrm>
              </p:grpSpPr>
              <p:sp>
                <p:nvSpPr>
                  <p:cNvPr id="229"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0"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1"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32"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22" name="Group 29"/>
                <p:cNvGrpSpPr>
                  <a:grpSpLocks noChangeAspect="1"/>
                </p:cNvGrpSpPr>
                <p:nvPr userDrawn="1"/>
              </p:nvGrpSpPr>
              <p:grpSpPr bwMode="auto">
                <a:xfrm>
                  <a:off x="4222934" y="7055350"/>
                  <a:ext cx="344735" cy="323852"/>
                  <a:chOff x="1123" y="6024"/>
                  <a:chExt cx="204" cy="204"/>
                </a:xfrm>
              </p:grpSpPr>
              <p:sp>
                <p:nvSpPr>
                  <p:cNvPr id="223"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4"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5"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6"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7"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28"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0" name="Group 8"/>
                <p:cNvGrpSpPr>
                  <a:grpSpLocks noChangeAspect="1"/>
                </p:cNvGrpSpPr>
                <p:nvPr userDrawn="1"/>
              </p:nvGrpSpPr>
              <p:grpSpPr bwMode="auto">
                <a:xfrm>
                  <a:off x="5331950" y="7055351"/>
                  <a:ext cx="344734" cy="323851"/>
                  <a:chOff x="133" y="6024"/>
                  <a:chExt cx="204" cy="204"/>
                </a:xfrm>
              </p:grpSpPr>
              <p:sp>
                <p:nvSpPr>
                  <p:cNvPr id="301"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2"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3"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4"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1" name="Ryhmä 260"/>
                <p:cNvGrpSpPr/>
                <p:nvPr userDrawn="1"/>
              </p:nvGrpSpPr>
              <p:grpSpPr>
                <a:xfrm>
                  <a:off x="5886457" y="7055352"/>
                  <a:ext cx="344734" cy="323850"/>
                  <a:chOff x="739955" y="9436515"/>
                  <a:chExt cx="323849" cy="323850"/>
                </a:xfrm>
              </p:grpSpPr>
              <p:sp>
                <p:nvSpPr>
                  <p:cNvPr id="298" name="Freeform 15"/>
                  <p:cNvSpPr>
                    <a:spLocks/>
                  </p:cNvSpPr>
                  <p:nvPr userDrawn="1"/>
                </p:nvSpPr>
                <p:spPr bwMode="auto">
                  <a:xfrm>
                    <a:off x="739955" y="9436515"/>
                    <a:ext cx="323849"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99" name="Freeform 17"/>
                  <p:cNvSpPr>
                    <a:spLocks noEditPoints="1"/>
                  </p:cNvSpPr>
                  <p:nvPr userDrawn="1"/>
                </p:nvSpPr>
                <p:spPr bwMode="auto">
                  <a:xfrm>
                    <a:off x="920930"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00"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2" name="Ryhmä 261"/>
                <p:cNvGrpSpPr/>
                <p:nvPr userDrawn="1"/>
              </p:nvGrpSpPr>
              <p:grpSpPr>
                <a:xfrm>
                  <a:off x="6440964" y="7055352"/>
                  <a:ext cx="344735" cy="323850"/>
                  <a:chOff x="1263219" y="9436515"/>
                  <a:chExt cx="323850" cy="323850"/>
                </a:xfrm>
              </p:grpSpPr>
              <p:sp>
                <p:nvSpPr>
                  <p:cNvPr id="296" name="Freeform 24"/>
                  <p:cNvSpPr>
                    <a:spLocks/>
                  </p:cNvSpPr>
                  <p:nvPr userDrawn="1"/>
                </p:nvSpPr>
                <p:spPr bwMode="auto">
                  <a:xfrm>
                    <a:off x="1263219"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97"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3" name="Ryhmä 262"/>
                <p:cNvGrpSpPr/>
                <p:nvPr userDrawn="1"/>
              </p:nvGrpSpPr>
              <p:grpSpPr>
                <a:xfrm>
                  <a:off x="6995472" y="7055352"/>
                  <a:ext cx="344735" cy="323850"/>
                  <a:chOff x="1786482" y="9436515"/>
                  <a:chExt cx="323850" cy="323850"/>
                </a:xfrm>
              </p:grpSpPr>
              <p:sp>
                <p:nvSpPr>
                  <p:cNvPr id="294" name="Freeform 30"/>
                  <p:cNvSpPr>
                    <a:spLocks/>
                  </p:cNvSpPr>
                  <p:nvPr userDrawn="1"/>
                </p:nvSpPr>
                <p:spPr bwMode="auto">
                  <a:xfrm>
                    <a:off x="1786482"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295"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4" name="Group 8"/>
                <p:cNvGrpSpPr>
                  <a:grpSpLocks noChangeAspect="1"/>
                </p:cNvGrpSpPr>
                <p:nvPr userDrawn="1"/>
              </p:nvGrpSpPr>
              <p:grpSpPr bwMode="auto">
                <a:xfrm>
                  <a:off x="7549980" y="7055351"/>
                  <a:ext cx="344734" cy="323851"/>
                  <a:chOff x="133" y="6024"/>
                  <a:chExt cx="204" cy="204"/>
                </a:xfrm>
              </p:grpSpPr>
              <p:sp>
                <p:nvSpPr>
                  <p:cNvPr id="290"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91"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92"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93"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5" name="Group 14"/>
                <p:cNvGrpSpPr>
                  <a:grpSpLocks noChangeAspect="1"/>
                </p:cNvGrpSpPr>
                <p:nvPr userDrawn="1"/>
              </p:nvGrpSpPr>
              <p:grpSpPr bwMode="auto">
                <a:xfrm>
                  <a:off x="8658995" y="7055351"/>
                  <a:ext cx="344733" cy="323851"/>
                  <a:chOff x="463" y="6024"/>
                  <a:chExt cx="204" cy="204"/>
                </a:xfrm>
              </p:grpSpPr>
              <p:sp>
                <p:nvSpPr>
                  <p:cNvPr id="283" name="AutoShape 13"/>
                  <p:cNvSpPr>
                    <a:spLocks noChangeAspect="1" noChangeArrowheads="1" noTextEdit="1"/>
                  </p:cNvSpPr>
                  <p:nvPr userDrawn="1"/>
                </p:nvSpPr>
                <p:spPr bwMode="auto">
                  <a:xfrm>
                    <a:off x="46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4" name="Freeform 15"/>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5" name="Freeform 16"/>
                  <p:cNvSpPr>
                    <a:spLocks/>
                  </p:cNvSpPr>
                  <p:nvPr userDrawn="1"/>
                </p:nvSpPr>
                <p:spPr bwMode="auto">
                  <a:xfrm>
                    <a:off x="46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6" name="Freeform 17"/>
                  <p:cNvSpPr>
                    <a:spLocks noEditPoints="1"/>
                  </p:cNvSpPr>
                  <p:nvPr userDrawn="1"/>
                </p:nvSpPr>
                <p:spPr bwMode="auto">
                  <a:xfrm>
                    <a:off x="577" y="6063"/>
                    <a:ext cx="57" cy="127"/>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7" name="Freeform 18"/>
                  <p:cNvSpPr>
                    <a:spLocks/>
                  </p:cNvSpPr>
                  <p:nvPr userDrawn="1"/>
                </p:nvSpPr>
                <p:spPr bwMode="auto">
                  <a:xfrm>
                    <a:off x="597" y="6063"/>
                    <a:ext cx="37" cy="42"/>
                  </a:xfrm>
                  <a:custGeom>
                    <a:avLst/>
                    <a:gdLst>
                      <a:gd name="T0" fmla="*/ 78 w 110"/>
                      <a:gd name="T1" fmla="*/ 121 h 127"/>
                      <a:gd name="T2" fmla="*/ 78 w 110"/>
                      <a:gd name="T3" fmla="*/ 121 h 127"/>
                      <a:gd name="T4" fmla="*/ 68 w 110"/>
                      <a:gd name="T5" fmla="*/ 125 h 127"/>
                      <a:gd name="T6" fmla="*/ 59 w 110"/>
                      <a:gd name="T7" fmla="*/ 127 h 127"/>
                      <a:gd name="T8" fmla="*/ 49 w 110"/>
                      <a:gd name="T9" fmla="*/ 127 h 127"/>
                      <a:gd name="T10" fmla="*/ 39 w 110"/>
                      <a:gd name="T11" fmla="*/ 125 h 127"/>
                      <a:gd name="T12" fmla="*/ 39 w 110"/>
                      <a:gd name="T13" fmla="*/ 125 h 127"/>
                      <a:gd name="T14" fmla="*/ 30 w 110"/>
                      <a:gd name="T15" fmla="*/ 122 h 127"/>
                      <a:gd name="T16" fmla="*/ 22 w 110"/>
                      <a:gd name="T17" fmla="*/ 116 h 127"/>
                      <a:gd name="T18" fmla="*/ 14 w 110"/>
                      <a:gd name="T19" fmla="*/ 110 h 127"/>
                      <a:gd name="T20" fmla="*/ 9 w 110"/>
                      <a:gd name="T21" fmla="*/ 102 h 127"/>
                      <a:gd name="T22" fmla="*/ 9 w 110"/>
                      <a:gd name="T23" fmla="*/ 102 h 127"/>
                      <a:gd name="T24" fmla="*/ 6 w 110"/>
                      <a:gd name="T25" fmla="*/ 96 h 127"/>
                      <a:gd name="T26" fmla="*/ 3 w 110"/>
                      <a:gd name="T27" fmla="*/ 90 h 127"/>
                      <a:gd name="T28" fmla="*/ 2 w 110"/>
                      <a:gd name="T29" fmla="*/ 84 h 127"/>
                      <a:gd name="T30" fmla="*/ 1 w 110"/>
                      <a:gd name="T31" fmla="*/ 76 h 127"/>
                      <a:gd name="T32" fmla="*/ 0 w 110"/>
                      <a:gd name="T33" fmla="*/ 70 h 127"/>
                      <a:gd name="T34" fmla="*/ 0 w 110"/>
                      <a:gd name="T35" fmla="*/ 64 h 127"/>
                      <a:gd name="T36" fmla="*/ 1 w 110"/>
                      <a:gd name="T37" fmla="*/ 57 h 127"/>
                      <a:gd name="T38" fmla="*/ 3 w 110"/>
                      <a:gd name="T39" fmla="*/ 51 h 127"/>
                      <a:gd name="T40" fmla="*/ 3 w 110"/>
                      <a:gd name="T41" fmla="*/ 51 h 127"/>
                      <a:gd name="T42" fmla="*/ 5 w 110"/>
                      <a:gd name="T43" fmla="*/ 44 h 127"/>
                      <a:gd name="T44" fmla="*/ 8 w 110"/>
                      <a:gd name="T45" fmla="*/ 38 h 127"/>
                      <a:gd name="T46" fmla="*/ 11 w 110"/>
                      <a:gd name="T47" fmla="*/ 33 h 127"/>
                      <a:gd name="T48" fmla="*/ 16 w 110"/>
                      <a:gd name="T49" fmla="*/ 28 h 127"/>
                      <a:gd name="T50" fmla="*/ 20 w 110"/>
                      <a:gd name="T51" fmla="*/ 22 h 127"/>
                      <a:gd name="T52" fmla="*/ 24 w 110"/>
                      <a:gd name="T53" fmla="*/ 18 h 127"/>
                      <a:gd name="T54" fmla="*/ 30 w 110"/>
                      <a:gd name="T55" fmla="*/ 14 h 127"/>
                      <a:gd name="T56" fmla="*/ 35 w 110"/>
                      <a:gd name="T57" fmla="*/ 10 h 127"/>
                      <a:gd name="T58" fmla="*/ 35 w 110"/>
                      <a:gd name="T59" fmla="*/ 10 h 127"/>
                      <a:gd name="T60" fmla="*/ 44 w 110"/>
                      <a:gd name="T61" fmla="*/ 6 h 127"/>
                      <a:gd name="T62" fmla="*/ 53 w 110"/>
                      <a:gd name="T63" fmla="*/ 3 h 127"/>
                      <a:gd name="T64" fmla="*/ 62 w 110"/>
                      <a:gd name="T65" fmla="*/ 1 h 127"/>
                      <a:gd name="T66" fmla="*/ 72 w 110"/>
                      <a:gd name="T67" fmla="*/ 0 h 127"/>
                      <a:gd name="T68" fmla="*/ 82 w 110"/>
                      <a:gd name="T69" fmla="*/ 0 h 127"/>
                      <a:gd name="T70" fmla="*/ 91 w 110"/>
                      <a:gd name="T71" fmla="*/ 1 h 127"/>
                      <a:gd name="T72" fmla="*/ 101 w 110"/>
                      <a:gd name="T73" fmla="*/ 4 h 127"/>
                      <a:gd name="T74" fmla="*/ 110 w 110"/>
                      <a:gd name="T75" fmla="*/ 8 h 127"/>
                      <a:gd name="T76" fmla="*/ 110 w 110"/>
                      <a:gd name="T77" fmla="*/ 8 h 127"/>
                      <a:gd name="T78" fmla="*/ 106 w 110"/>
                      <a:gd name="T79" fmla="*/ 11 h 127"/>
                      <a:gd name="T80" fmla="*/ 101 w 110"/>
                      <a:gd name="T81" fmla="*/ 15 h 127"/>
                      <a:gd name="T82" fmla="*/ 98 w 110"/>
                      <a:gd name="T83" fmla="*/ 20 h 127"/>
                      <a:gd name="T84" fmla="*/ 95 w 110"/>
                      <a:gd name="T85" fmla="*/ 27 h 127"/>
                      <a:gd name="T86" fmla="*/ 95 w 110"/>
                      <a:gd name="T87" fmla="*/ 27 h 127"/>
                      <a:gd name="T88" fmla="*/ 94 w 110"/>
                      <a:gd name="T89" fmla="*/ 33 h 127"/>
                      <a:gd name="T90" fmla="*/ 93 w 110"/>
                      <a:gd name="T91" fmla="*/ 40 h 127"/>
                      <a:gd name="T92" fmla="*/ 95 w 110"/>
                      <a:gd name="T93" fmla="*/ 46 h 127"/>
                      <a:gd name="T94" fmla="*/ 98 w 110"/>
                      <a:gd name="T95" fmla="*/ 53 h 127"/>
                      <a:gd name="T96" fmla="*/ 98 w 110"/>
                      <a:gd name="T97" fmla="*/ 53 h 127"/>
                      <a:gd name="T98" fmla="*/ 102 w 110"/>
                      <a:gd name="T99" fmla="*/ 62 h 127"/>
                      <a:gd name="T100" fmla="*/ 104 w 110"/>
                      <a:gd name="T101" fmla="*/ 71 h 127"/>
                      <a:gd name="T102" fmla="*/ 104 w 110"/>
                      <a:gd name="T103" fmla="*/ 81 h 127"/>
                      <a:gd name="T104" fmla="*/ 102 w 110"/>
                      <a:gd name="T105" fmla="*/ 91 h 127"/>
                      <a:gd name="T106" fmla="*/ 102 w 110"/>
                      <a:gd name="T107" fmla="*/ 91 h 127"/>
                      <a:gd name="T108" fmla="*/ 98 w 110"/>
                      <a:gd name="T109" fmla="*/ 101 h 127"/>
                      <a:gd name="T110" fmla="*/ 93 w 110"/>
                      <a:gd name="T111" fmla="*/ 109 h 127"/>
                      <a:gd name="T112" fmla="*/ 86 w 110"/>
                      <a:gd name="T113" fmla="*/ 116 h 127"/>
                      <a:gd name="T114" fmla="*/ 78 w 110"/>
                      <a:gd name="T115" fmla="*/ 12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 h="127">
                        <a:moveTo>
                          <a:pt x="78" y="121"/>
                        </a:moveTo>
                        <a:lnTo>
                          <a:pt x="78" y="121"/>
                        </a:lnTo>
                        <a:lnTo>
                          <a:pt x="68" y="125"/>
                        </a:lnTo>
                        <a:lnTo>
                          <a:pt x="59" y="127"/>
                        </a:lnTo>
                        <a:lnTo>
                          <a:pt x="49" y="127"/>
                        </a:lnTo>
                        <a:lnTo>
                          <a:pt x="39" y="125"/>
                        </a:lnTo>
                        <a:lnTo>
                          <a:pt x="39" y="125"/>
                        </a:lnTo>
                        <a:lnTo>
                          <a:pt x="30" y="122"/>
                        </a:lnTo>
                        <a:lnTo>
                          <a:pt x="22" y="116"/>
                        </a:lnTo>
                        <a:lnTo>
                          <a:pt x="14" y="110"/>
                        </a:lnTo>
                        <a:lnTo>
                          <a:pt x="9" y="102"/>
                        </a:lnTo>
                        <a:lnTo>
                          <a:pt x="9" y="102"/>
                        </a:lnTo>
                        <a:lnTo>
                          <a:pt x="6" y="96"/>
                        </a:lnTo>
                        <a:lnTo>
                          <a:pt x="3" y="90"/>
                        </a:lnTo>
                        <a:lnTo>
                          <a:pt x="2" y="84"/>
                        </a:lnTo>
                        <a:lnTo>
                          <a:pt x="1" y="76"/>
                        </a:lnTo>
                        <a:lnTo>
                          <a:pt x="0" y="70"/>
                        </a:lnTo>
                        <a:lnTo>
                          <a:pt x="0" y="64"/>
                        </a:lnTo>
                        <a:lnTo>
                          <a:pt x="1" y="57"/>
                        </a:lnTo>
                        <a:lnTo>
                          <a:pt x="3" y="51"/>
                        </a:lnTo>
                        <a:lnTo>
                          <a:pt x="3" y="51"/>
                        </a:lnTo>
                        <a:lnTo>
                          <a:pt x="5" y="44"/>
                        </a:lnTo>
                        <a:lnTo>
                          <a:pt x="8" y="38"/>
                        </a:lnTo>
                        <a:lnTo>
                          <a:pt x="11" y="33"/>
                        </a:lnTo>
                        <a:lnTo>
                          <a:pt x="16" y="28"/>
                        </a:lnTo>
                        <a:lnTo>
                          <a:pt x="20" y="22"/>
                        </a:lnTo>
                        <a:lnTo>
                          <a:pt x="24" y="18"/>
                        </a:lnTo>
                        <a:lnTo>
                          <a:pt x="30" y="14"/>
                        </a:lnTo>
                        <a:lnTo>
                          <a:pt x="35" y="10"/>
                        </a:lnTo>
                        <a:lnTo>
                          <a:pt x="35" y="10"/>
                        </a:lnTo>
                        <a:lnTo>
                          <a:pt x="44" y="6"/>
                        </a:lnTo>
                        <a:lnTo>
                          <a:pt x="53" y="3"/>
                        </a:lnTo>
                        <a:lnTo>
                          <a:pt x="62" y="1"/>
                        </a:lnTo>
                        <a:lnTo>
                          <a:pt x="72" y="0"/>
                        </a:lnTo>
                        <a:lnTo>
                          <a:pt x="82" y="0"/>
                        </a:lnTo>
                        <a:lnTo>
                          <a:pt x="91" y="1"/>
                        </a:lnTo>
                        <a:lnTo>
                          <a:pt x="101" y="4"/>
                        </a:lnTo>
                        <a:lnTo>
                          <a:pt x="110" y="8"/>
                        </a:lnTo>
                        <a:lnTo>
                          <a:pt x="110" y="8"/>
                        </a:lnTo>
                        <a:lnTo>
                          <a:pt x="106" y="11"/>
                        </a:lnTo>
                        <a:lnTo>
                          <a:pt x="101" y="15"/>
                        </a:lnTo>
                        <a:lnTo>
                          <a:pt x="98" y="20"/>
                        </a:lnTo>
                        <a:lnTo>
                          <a:pt x="95" y="27"/>
                        </a:lnTo>
                        <a:lnTo>
                          <a:pt x="95" y="27"/>
                        </a:lnTo>
                        <a:lnTo>
                          <a:pt x="94" y="33"/>
                        </a:lnTo>
                        <a:lnTo>
                          <a:pt x="93" y="40"/>
                        </a:lnTo>
                        <a:lnTo>
                          <a:pt x="95" y="46"/>
                        </a:lnTo>
                        <a:lnTo>
                          <a:pt x="98" y="53"/>
                        </a:lnTo>
                        <a:lnTo>
                          <a:pt x="98" y="53"/>
                        </a:lnTo>
                        <a:lnTo>
                          <a:pt x="102" y="62"/>
                        </a:lnTo>
                        <a:lnTo>
                          <a:pt x="104" y="71"/>
                        </a:lnTo>
                        <a:lnTo>
                          <a:pt x="104" y="81"/>
                        </a:lnTo>
                        <a:lnTo>
                          <a:pt x="102" y="91"/>
                        </a:lnTo>
                        <a:lnTo>
                          <a:pt x="102" y="91"/>
                        </a:lnTo>
                        <a:lnTo>
                          <a:pt x="98" y="101"/>
                        </a:lnTo>
                        <a:lnTo>
                          <a:pt x="93" y="109"/>
                        </a:lnTo>
                        <a:lnTo>
                          <a:pt x="86" y="116"/>
                        </a:lnTo>
                        <a:lnTo>
                          <a:pt x="78" y="1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8" name="Freeform 19"/>
                  <p:cNvSpPr>
                    <a:spLocks/>
                  </p:cNvSpPr>
                  <p:nvPr userDrawn="1"/>
                </p:nvSpPr>
                <p:spPr bwMode="auto">
                  <a:xfrm>
                    <a:off x="577" y="6111"/>
                    <a:ext cx="41" cy="79"/>
                  </a:xfrm>
                  <a:custGeom>
                    <a:avLst/>
                    <a:gdLst>
                      <a:gd name="T0" fmla="*/ 12 w 123"/>
                      <a:gd name="T1" fmla="*/ 226 h 235"/>
                      <a:gd name="T2" fmla="*/ 12 w 123"/>
                      <a:gd name="T3" fmla="*/ 226 h 235"/>
                      <a:gd name="T4" fmla="*/ 9 w 123"/>
                      <a:gd name="T5" fmla="*/ 224 h 235"/>
                      <a:gd name="T6" fmla="*/ 7 w 123"/>
                      <a:gd name="T7" fmla="*/ 223 h 235"/>
                      <a:gd name="T8" fmla="*/ 4 w 123"/>
                      <a:gd name="T9" fmla="*/ 220 h 235"/>
                      <a:gd name="T10" fmla="*/ 3 w 123"/>
                      <a:gd name="T11" fmla="*/ 218 h 235"/>
                      <a:gd name="T12" fmla="*/ 3 w 123"/>
                      <a:gd name="T13" fmla="*/ 218 h 235"/>
                      <a:gd name="T14" fmla="*/ 1 w 123"/>
                      <a:gd name="T15" fmla="*/ 215 h 235"/>
                      <a:gd name="T16" fmla="*/ 1 w 123"/>
                      <a:gd name="T17" fmla="*/ 210 h 235"/>
                      <a:gd name="T18" fmla="*/ 0 w 123"/>
                      <a:gd name="T19" fmla="*/ 207 h 235"/>
                      <a:gd name="T20" fmla="*/ 1 w 123"/>
                      <a:gd name="T21" fmla="*/ 204 h 235"/>
                      <a:gd name="T22" fmla="*/ 60 w 123"/>
                      <a:gd name="T23" fmla="*/ 0 h 235"/>
                      <a:gd name="T24" fmla="*/ 123 w 123"/>
                      <a:gd name="T25" fmla="*/ 18 h 235"/>
                      <a:gd name="T26" fmla="*/ 64 w 123"/>
                      <a:gd name="T27" fmla="*/ 223 h 235"/>
                      <a:gd name="T28" fmla="*/ 64 w 123"/>
                      <a:gd name="T29" fmla="*/ 223 h 235"/>
                      <a:gd name="T30" fmla="*/ 63 w 123"/>
                      <a:gd name="T31" fmla="*/ 226 h 235"/>
                      <a:gd name="T32" fmla="*/ 62 w 123"/>
                      <a:gd name="T33" fmla="*/ 229 h 235"/>
                      <a:gd name="T34" fmla="*/ 59 w 123"/>
                      <a:gd name="T35" fmla="*/ 231 h 235"/>
                      <a:gd name="T36" fmla="*/ 56 w 123"/>
                      <a:gd name="T37" fmla="*/ 233 h 235"/>
                      <a:gd name="T38" fmla="*/ 56 w 123"/>
                      <a:gd name="T39" fmla="*/ 233 h 235"/>
                      <a:gd name="T40" fmla="*/ 53 w 123"/>
                      <a:gd name="T41" fmla="*/ 234 h 235"/>
                      <a:gd name="T42" fmla="*/ 50 w 123"/>
                      <a:gd name="T43" fmla="*/ 235 h 235"/>
                      <a:gd name="T44" fmla="*/ 47 w 123"/>
                      <a:gd name="T45" fmla="*/ 235 h 235"/>
                      <a:gd name="T46" fmla="*/ 44 w 123"/>
                      <a:gd name="T47" fmla="*/ 234 h 235"/>
                      <a:gd name="T48" fmla="*/ 12 w 123"/>
                      <a:gd name="T49" fmla="*/ 22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3" h="235">
                        <a:moveTo>
                          <a:pt x="12" y="226"/>
                        </a:moveTo>
                        <a:lnTo>
                          <a:pt x="12" y="226"/>
                        </a:lnTo>
                        <a:lnTo>
                          <a:pt x="9" y="224"/>
                        </a:lnTo>
                        <a:lnTo>
                          <a:pt x="7" y="223"/>
                        </a:lnTo>
                        <a:lnTo>
                          <a:pt x="4" y="220"/>
                        </a:lnTo>
                        <a:lnTo>
                          <a:pt x="3" y="218"/>
                        </a:lnTo>
                        <a:lnTo>
                          <a:pt x="3" y="218"/>
                        </a:lnTo>
                        <a:lnTo>
                          <a:pt x="1" y="215"/>
                        </a:lnTo>
                        <a:lnTo>
                          <a:pt x="1" y="210"/>
                        </a:lnTo>
                        <a:lnTo>
                          <a:pt x="0" y="207"/>
                        </a:lnTo>
                        <a:lnTo>
                          <a:pt x="1" y="204"/>
                        </a:lnTo>
                        <a:lnTo>
                          <a:pt x="60" y="0"/>
                        </a:lnTo>
                        <a:lnTo>
                          <a:pt x="123" y="18"/>
                        </a:lnTo>
                        <a:lnTo>
                          <a:pt x="64" y="223"/>
                        </a:lnTo>
                        <a:lnTo>
                          <a:pt x="64" y="223"/>
                        </a:lnTo>
                        <a:lnTo>
                          <a:pt x="63" y="226"/>
                        </a:lnTo>
                        <a:lnTo>
                          <a:pt x="62" y="229"/>
                        </a:lnTo>
                        <a:lnTo>
                          <a:pt x="59" y="231"/>
                        </a:lnTo>
                        <a:lnTo>
                          <a:pt x="56" y="233"/>
                        </a:lnTo>
                        <a:lnTo>
                          <a:pt x="56" y="233"/>
                        </a:lnTo>
                        <a:lnTo>
                          <a:pt x="53" y="234"/>
                        </a:lnTo>
                        <a:lnTo>
                          <a:pt x="50" y="235"/>
                        </a:lnTo>
                        <a:lnTo>
                          <a:pt x="47" y="235"/>
                        </a:lnTo>
                        <a:lnTo>
                          <a:pt x="44" y="234"/>
                        </a:lnTo>
                        <a:lnTo>
                          <a:pt x="12" y="2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9" name="Freeform 20"/>
                  <p:cNvSpPr>
                    <a:spLocks/>
                  </p:cNvSpPr>
                  <p:nvPr userDrawn="1"/>
                </p:nvSpPr>
                <p:spPr bwMode="auto">
                  <a:xfrm>
                    <a:off x="496" y="6072"/>
                    <a:ext cx="69" cy="116"/>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6" name="Group 23"/>
                <p:cNvGrpSpPr>
                  <a:grpSpLocks noChangeAspect="1"/>
                </p:cNvGrpSpPr>
                <p:nvPr userDrawn="1"/>
              </p:nvGrpSpPr>
              <p:grpSpPr bwMode="auto">
                <a:xfrm>
                  <a:off x="8104487" y="7055352"/>
                  <a:ext cx="344735" cy="323850"/>
                  <a:chOff x="793" y="6024"/>
                  <a:chExt cx="204" cy="204"/>
                </a:xfrm>
              </p:grpSpPr>
              <p:sp>
                <p:nvSpPr>
                  <p:cNvPr id="279"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0"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1"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82"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7" name="Group 23"/>
                <p:cNvGrpSpPr>
                  <a:grpSpLocks noChangeAspect="1"/>
                </p:cNvGrpSpPr>
                <p:nvPr userDrawn="1"/>
              </p:nvGrpSpPr>
              <p:grpSpPr bwMode="auto">
                <a:xfrm>
                  <a:off x="9768009" y="7055352"/>
                  <a:ext cx="344735" cy="323850"/>
                  <a:chOff x="793" y="6024"/>
                  <a:chExt cx="204" cy="204"/>
                </a:xfrm>
              </p:grpSpPr>
              <p:sp>
                <p:nvSpPr>
                  <p:cNvPr id="275"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6"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7"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8"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268" name="Group 29"/>
                <p:cNvGrpSpPr>
                  <a:grpSpLocks noChangeAspect="1"/>
                </p:cNvGrpSpPr>
                <p:nvPr userDrawn="1"/>
              </p:nvGrpSpPr>
              <p:grpSpPr bwMode="auto">
                <a:xfrm>
                  <a:off x="9213501" y="7055350"/>
                  <a:ext cx="344735" cy="323852"/>
                  <a:chOff x="1123" y="6024"/>
                  <a:chExt cx="204" cy="204"/>
                </a:xfrm>
              </p:grpSpPr>
              <p:sp>
                <p:nvSpPr>
                  <p:cNvPr id="269" name="AutoShape 28"/>
                  <p:cNvSpPr>
                    <a:spLocks noChangeAspect="1" noChangeArrowheads="1" noTextEdit="1"/>
                  </p:cNvSpPr>
                  <p:nvPr userDrawn="1"/>
                </p:nvSpPr>
                <p:spPr bwMode="auto">
                  <a:xfrm>
                    <a:off x="112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0" name="Freeform 30"/>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1" name="Freeform 31"/>
                  <p:cNvSpPr>
                    <a:spLocks/>
                  </p:cNvSpPr>
                  <p:nvPr userDrawn="1"/>
                </p:nvSpPr>
                <p:spPr bwMode="auto">
                  <a:xfrm>
                    <a:off x="112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2" name="Freeform 32"/>
                  <p:cNvSpPr>
                    <a:spLocks noEditPoints="1"/>
                  </p:cNvSpPr>
                  <p:nvPr userDrawn="1"/>
                </p:nvSpPr>
                <p:spPr bwMode="auto">
                  <a:xfrm>
                    <a:off x="1181" y="6064"/>
                    <a:ext cx="88" cy="124"/>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3" name="Rectangle 33"/>
                  <p:cNvSpPr>
                    <a:spLocks noChangeArrowheads="1"/>
                  </p:cNvSpPr>
                  <p:nvPr userDrawn="1"/>
                </p:nvSpPr>
                <p:spPr bwMode="auto">
                  <a:xfrm>
                    <a:off x="1214" y="6165"/>
                    <a:ext cx="2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274" name="Freeform 34"/>
                  <p:cNvSpPr>
                    <a:spLocks/>
                  </p:cNvSpPr>
                  <p:nvPr userDrawn="1"/>
                </p:nvSpPr>
                <p:spPr bwMode="auto">
                  <a:xfrm>
                    <a:off x="1181" y="6064"/>
                    <a:ext cx="88" cy="93"/>
                  </a:xfrm>
                  <a:custGeom>
                    <a:avLst/>
                    <a:gdLst>
                      <a:gd name="T0" fmla="*/ 168 w 266"/>
                      <a:gd name="T1" fmla="*/ 237 h 278"/>
                      <a:gd name="T2" fmla="*/ 177 w 266"/>
                      <a:gd name="T3" fmla="*/ 224 h 278"/>
                      <a:gd name="T4" fmla="*/ 196 w 266"/>
                      <a:gd name="T5" fmla="*/ 207 h 278"/>
                      <a:gd name="T6" fmla="*/ 215 w 266"/>
                      <a:gd name="T7" fmla="*/ 191 h 278"/>
                      <a:gd name="T8" fmla="*/ 243 w 266"/>
                      <a:gd name="T9" fmla="*/ 162 h 278"/>
                      <a:gd name="T10" fmla="*/ 253 w 266"/>
                      <a:gd name="T11" fmla="*/ 150 h 278"/>
                      <a:gd name="T12" fmla="*/ 262 w 266"/>
                      <a:gd name="T13" fmla="*/ 128 h 278"/>
                      <a:gd name="T14" fmla="*/ 266 w 266"/>
                      <a:gd name="T15" fmla="*/ 106 h 278"/>
                      <a:gd name="T16" fmla="*/ 265 w 266"/>
                      <a:gd name="T17" fmla="*/ 96 h 278"/>
                      <a:gd name="T18" fmla="*/ 261 w 266"/>
                      <a:gd name="T19" fmla="*/ 76 h 278"/>
                      <a:gd name="T20" fmla="*/ 252 w 266"/>
                      <a:gd name="T21" fmla="*/ 57 h 278"/>
                      <a:gd name="T22" fmla="*/ 238 w 266"/>
                      <a:gd name="T23" fmla="*/ 40 h 278"/>
                      <a:gd name="T24" fmla="*/ 229 w 266"/>
                      <a:gd name="T25" fmla="*/ 32 h 278"/>
                      <a:gd name="T26" fmla="*/ 210 w 266"/>
                      <a:gd name="T27" fmla="*/ 17 h 278"/>
                      <a:gd name="T28" fmla="*/ 187 w 266"/>
                      <a:gd name="T29" fmla="*/ 7 h 278"/>
                      <a:gd name="T30" fmla="*/ 161 w 266"/>
                      <a:gd name="T31" fmla="*/ 1 h 278"/>
                      <a:gd name="T32" fmla="*/ 132 w 266"/>
                      <a:gd name="T33" fmla="*/ 0 h 278"/>
                      <a:gd name="T34" fmla="*/ 118 w 266"/>
                      <a:gd name="T35" fmla="*/ 0 h 278"/>
                      <a:gd name="T36" fmla="*/ 92 w 266"/>
                      <a:gd name="T37" fmla="*/ 4 h 278"/>
                      <a:gd name="T38" fmla="*/ 68 w 266"/>
                      <a:gd name="T39" fmla="*/ 12 h 278"/>
                      <a:gd name="T40" fmla="*/ 48 w 266"/>
                      <a:gd name="T41" fmla="*/ 24 h 278"/>
                      <a:gd name="T42" fmla="*/ 39 w 266"/>
                      <a:gd name="T43" fmla="*/ 31 h 278"/>
                      <a:gd name="T44" fmla="*/ 23 w 266"/>
                      <a:gd name="T45" fmla="*/ 48 h 278"/>
                      <a:gd name="T46" fmla="*/ 11 w 266"/>
                      <a:gd name="T47" fmla="*/ 66 h 278"/>
                      <a:gd name="T48" fmla="*/ 4 w 266"/>
                      <a:gd name="T49" fmla="*/ 86 h 278"/>
                      <a:gd name="T50" fmla="*/ 0 w 266"/>
                      <a:gd name="T51" fmla="*/ 108 h 278"/>
                      <a:gd name="T52" fmla="*/ 65 w 266"/>
                      <a:gd name="T53" fmla="*/ 116 h 278"/>
                      <a:gd name="T54" fmla="*/ 75 w 266"/>
                      <a:gd name="T55" fmla="*/ 89 h 278"/>
                      <a:gd name="T56" fmla="*/ 91 w 266"/>
                      <a:gd name="T57" fmla="*/ 69 h 278"/>
                      <a:gd name="T58" fmla="*/ 100 w 266"/>
                      <a:gd name="T59" fmla="*/ 62 h 278"/>
                      <a:gd name="T60" fmla="*/ 122 w 266"/>
                      <a:gd name="T61" fmla="*/ 54 h 278"/>
                      <a:gd name="T62" fmla="*/ 136 w 266"/>
                      <a:gd name="T63" fmla="*/ 54 h 278"/>
                      <a:gd name="T64" fmla="*/ 161 w 266"/>
                      <a:gd name="T65" fmla="*/ 57 h 278"/>
                      <a:gd name="T66" fmla="*/ 180 w 266"/>
                      <a:gd name="T67" fmla="*/ 68 h 278"/>
                      <a:gd name="T68" fmla="*/ 187 w 266"/>
                      <a:gd name="T69" fmla="*/ 77 h 278"/>
                      <a:gd name="T70" fmla="*/ 196 w 266"/>
                      <a:gd name="T71" fmla="*/ 94 h 278"/>
                      <a:gd name="T72" fmla="*/ 197 w 266"/>
                      <a:gd name="T73" fmla="*/ 104 h 278"/>
                      <a:gd name="T74" fmla="*/ 195 w 266"/>
                      <a:gd name="T75" fmla="*/ 118 h 278"/>
                      <a:gd name="T76" fmla="*/ 187 w 266"/>
                      <a:gd name="T77" fmla="*/ 132 h 278"/>
                      <a:gd name="T78" fmla="*/ 182 w 266"/>
                      <a:gd name="T79" fmla="*/ 136 h 278"/>
                      <a:gd name="T80" fmla="*/ 150 w 266"/>
                      <a:gd name="T81" fmla="*/ 164 h 278"/>
                      <a:gd name="T82" fmla="*/ 136 w 266"/>
                      <a:gd name="T83" fmla="*/ 176 h 278"/>
                      <a:gd name="T84" fmla="*/ 115 w 266"/>
                      <a:gd name="T85" fmla="*/ 199 h 278"/>
                      <a:gd name="T86" fmla="*/ 109 w 266"/>
                      <a:gd name="T87" fmla="*/ 210 h 278"/>
                      <a:gd name="T88" fmla="*/ 101 w 266"/>
                      <a:gd name="T89" fmla="*/ 232 h 278"/>
                      <a:gd name="T90" fmla="*/ 98 w 266"/>
                      <a:gd name="T91" fmla="*/ 261 h 278"/>
                      <a:gd name="T92" fmla="*/ 99 w 266"/>
                      <a:gd name="T93" fmla="*/ 278 h 278"/>
                      <a:gd name="T94" fmla="*/ 163 w 266"/>
                      <a:gd name="T95" fmla="*/ 278 h 278"/>
                      <a:gd name="T96" fmla="*/ 164 w 266"/>
                      <a:gd name="T97" fmla="*/ 253 h 278"/>
                      <a:gd name="T98" fmla="*/ 168 w 266"/>
                      <a:gd name="T99" fmla="*/ 23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06" name="Group 8"/>
                <p:cNvGrpSpPr>
                  <a:grpSpLocks noChangeAspect="1"/>
                </p:cNvGrpSpPr>
                <p:nvPr userDrawn="1"/>
              </p:nvGrpSpPr>
              <p:grpSpPr bwMode="auto">
                <a:xfrm>
                  <a:off x="10322517" y="7055351"/>
                  <a:ext cx="344734" cy="323851"/>
                  <a:chOff x="133" y="6024"/>
                  <a:chExt cx="204" cy="204"/>
                </a:xfrm>
              </p:grpSpPr>
              <p:sp>
                <p:nvSpPr>
                  <p:cNvPr id="347"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8"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9"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0"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07" name="Ryhmä 306"/>
                <p:cNvGrpSpPr/>
                <p:nvPr userDrawn="1"/>
              </p:nvGrpSpPr>
              <p:grpSpPr>
                <a:xfrm>
                  <a:off x="10877024" y="7055352"/>
                  <a:ext cx="344734" cy="323850"/>
                  <a:chOff x="739955" y="9436515"/>
                  <a:chExt cx="323849" cy="323850"/>
                </a:xfrm>
              </p:grpSpPr>
              <p:sp>
                <p:nvSpPr>
                  <p:cNvPr id="344" name="Freeform 15"/>
                  <p:cNvSpPr>
                    <a:spLocks/>
                  </p:cNvSpPr>
                  <p:nvPr userDrawn="1"/>
                </p:nvSpPr>
                <p:spPr bwMode="auto">
                  <a:xfrm>
                    <a:off x="739955" y="9436515"/>
                    <a:ext cx="323849"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00B3D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345" name="Freeform 17"/>
                  <p:cNvSpPr>
                    <a:spLocks noEditPoints="1"/>
                  </p:cNvSpPr>
                  <p:nvPr userDrawn="1"/>
                </p:nvSpPr>
                <p:spPr bwMode="auto">
                  <a:xfrm>
                    <a:off x="920930" y="9498428"/>
                    <a:ext cx="90488" cy="201613"/>
                  </a:xfrm>
                  <a:custGeom>
                    <a:avLst/>
                    <a:gdLst>
                      <a:gd name="T0" fmla="*/ 139 w 171"/>
                      <a:gd name="T1" fmla="*/ 121 h 381"/>
                      <a:gd name="T2" fmla="*/ 120 w 171"/>
                      <a:gd name="T3" fmla="*/ 127 h 381"/>
                      <a:gd name="T4" fmla="*/ 100 w 171"/>
                      <a:gd name="T5" fmla="*/ 125 h 381"/>
                      <a:gd name="T6" fmla="*/ 91 w 171"/>
                      <a:gd name="T7" fmla="*/ 122 h 381"/>
                      <a:gd name="T8" fmla="*/ 75 w 171"/>
                      <a:gd name="T9" fmla="*/ 110 h 381"/>
                      <a:gd name="T10" fmla="*/ 70 w 171"/>
                      <a:gd name="T11" fmla="*/ 102 h 381"/>
                      <a:gd name="T12" fmla="*/ 64 w 171"/>
                      <a:gd name="T13" fmla="*/ 90 h 381"/>
                      <a:gd name="T14" fmla="*/ 62 w 171"/>
                      <a:gd name="T15" fmla="*/ 76 h 381"/>
                      <a:gd name="T16" fmla="*/ 61 w 171"/>
                      <a:gd name="T17" fmla="*/ 64 h 381"/>
                      <a:gd name="T18" fmla="*/ 64 w 171"/>
                      <a:gd name="T19" fmla="*/ 51 h 381"/>
                      <a:gd name="T20" fmla="*/ 66 w 171"/>
                      <a:gd name="T21" fmla="*/ 44 h 381"/>
                      <a:gd name="T22" fmla="*/ 72 w 171"/>
                      <a:gd name="T23" fmla="*/ 33 h 381"/>
                      <a:gd name="T24" fmla="*/ 81 w 171"/>
                      <a:gd name="T25" fmla="*/ 22 h 381"/>
                      <a:gd name="T26" fmla="*/ 91 w 171"/>
                      <a:gd name="T27" fmla="*/ 14 h 381"/>
                      <a:gd name="T28" fmla="*/ 96 w 171"/>
                      <a:gd name="T29" fmla="*/ 10 h 381"/>
                      <a:gd name="T30" fmla="*/ 114 w 171"/>
                      <a:gd name="T31" fmla="*/ 3 h 381"/>
                      <a:gd name="T32" fmla="*/ 133 w 171"/>
                      <a:gd name="T33" fmla="*/ 0 h 381"/>
                      <a:gd name="T34" fmla="*/ 152 w 171"/>
                      <a:gd name="T35" fmla="*/ 1 h 381"/>
                      <a:gd name="T36" fmla="*/ 171 w 171"/>
                      <a:gd name="T37" fmla="*/ 8 h 381"/>
                      <a:gd name="T38" fmla="*/ 167 w 171"/>
                      <a:gd name="T39" fmla="*/ 11 h 381"/>
                      <a:gd name="T40" fmla="*/ 159 w 171"/>
                      <a:gd name="T41" fmla="*/ 20 h 381"/>
                      <a:gd name="T42" fmla="*/ 156 w 171"/>
                      <a:gd name="T43" fmla="*/ 27 h 381"/>
                      <a:gd name="T44" fmla="*/ 154 w 171"/>
                      <a:gd name="T45" fmla="*/ 40 h 381"/>
                      <a:gd name="T46" fmla="*/ 159 w 171"/>
                      <a:gd name="T47" fmla="*/ 53 h 381"/>
                      <a:gd name="T48" fmla="*/ 163 w 171"/>
                      <a:gd name="T49" fmla="*/ 62 h 381"/>
                      <a:gd name="T50" fmla="*/ 165 w 171"/>
                      <a:gd name="T51" fmla="*/ 81 h 381"/>
                      <a:gd name="T52" fmla="*/ 163 w 171"/>
                      <a:gd name="T53" fmla="*/ 91 h 381"/>
                      <a:gd name="T54" fmla="*/ 154 w 171"/>
                      <a:gd name="T55" fmla="*/ 109 h 381"/>
                      <a:gd name="T56" fmla="*/ 139 w 171"/>
                      <a:gd name="T57" fmla="*/ 121 h 381"/>
                      <a:gd name="T58" fmla="*/ 12 w 171"/>
                      <a:gd name="T59" fmla="*/ 372 h 381"/>
                      <a:gd name="T60" fmla="*/ 7 w 171"/>
                      <a:gd name="T61" fmla="*/ 369 h 381"/>
                      <a:gd name="T62" fmla="*/ 3 w 171"/>
                      <a:gd name="T63" fmla="*/ 364 h 381"/>
                      <a:gd name="T64" fmla="*/ 1 w 171"/>
                      <a:gd name="T65" fmla="*/ 361 h 381"/>
                      <a:gd name="T66" fmla="*/ 0 w 171"/>
                      <a:gd name="T67" fmla="*/ 353 h 381"/>
                      <a:gd name="T68" fmla="*/ 60 w 171"/>
                      <a:gd name="T69" fmla="*/ 146 h 381"/>
                      <a:gd name="T70" fmla="*/ 64 w 171"/>
                      <a:gd name="T71" fmla="*/ 369 h 381"/>
                      <a:gd name="T72" fmla="*/ 63 w 171"/>
                      <a:gd name="T73" fmla="*/ 372 h 381"/>
                      <a:gd name="T74" fmla="*/ 59 w 171"/>
                      <a:gd name="T75" fmla="*/ 377 h 381"/>
                      <a:gd name="T76" fmla="*/ 56 w 171"/>
                      <a:gd name="T77" fmla="*/ 379 h 381"/>
                      <a:gd name="T78" fmla="*/ 50 w 171"/>
                      <a:gd name="T79" fmla="*/ 381 h 381"/>
                      <a:gd name="T80" fmla="*/ 44 w 171"/>
                      <a:gd name="T81" fmla="*/ 38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1" h="381">
                        <a:moveTo>
                          <a:pt x="139" y="121"/>
                        </a:moveTo>
                        <a:lnTo>
                          <a:pt x="139" y="121"/>
                        </a:lnTo>
                        <a:lnTo>
                          <a:pt x="129" y="125"/>
                        </a:lnTo>
                        <a:lnTo>
                          <a:pt x="120" y="127"/>
                        </a:lnTo>
                        <a:lnTo>
                          <a:pt x="110" y="127"/>
                        </a:lnTo>
                        <a:lnTo>
                          <a:pt x="100" y="125"/>
                        </a:lnTo>
                        <a:lnTo>
                          <a:pt x="100" y="125"/>
                        </a:lnTo>
                        <a:lnTo>
                          <a:pt x="91" y="122"/>
                        </a:lnTo>
                        <a:lnTo>
                          <a:pt x="83" y="116"/>
                        </a:lnTo>
                        <a:lnTo>
                          <a:pt x="75" y="110"/>
                        </a:lnTo>
                        <a:lnTo>
                          <a:pt x="70" y="102"/>
                        </a:lnTo>
                        <a:lnTo>
                          <a:pt x="70" y="102"/>
                        </a:lnTo>
                        <a:lnTo>
                          <a:pt x="67" y="96"/>
                        </a:lnTo>
                        <a:lnTo>
                          <a:pt x="64" y="90"/>
                        </a:lnTo>
                        <a:lnTo>
                          <a:pt x="63" y="84"/>
                        </a:lnTo>
                        <a:lnTo>
                          <a:pt x="62" y="76"/>
                        </a:lnTo>
                        <a:lnTo>
                          <a:pt x="61" y="70"/>
                        </a:lnTo>
                        <a:lnTo>
                          <a:pt x="61" y="64"/>
                        </a:lnTo>
                        <a:lnTo>
                          <a:pt x="62" y="57"/>
                        </a:lnTo>
                        <a:lnTo>
                          <a:pt x="64" y="51"/>
                        </a:lnTo>
                        <a:lnTo>
                          <a:pt x="64" y="51"/>
                        </a:lnTo>
                        <a:lnTo>
                          <a:pt x="66" y="44"/>
                        </a:lnTo>
                        <a:lnTo>
                          <a:pt x="69" y="38"/>
                        </a:lnTo>
                        <a:lnTo>
                          <a:pt x="72" y="33"/>
                        </a:lnTo>
                        <a:lnTo>
                          <a:pt x="77" y="28"/>
                        </a:lnTo>
                        <a:lnTo>
                          <a:pt x="81" y="22"/>
                        </a:lnTo>
                        <a:lnTo>
                          <a:pt x="85" y="18"/>
                        </a:lnTo>
                        <a:lnTo>
                          <a:pt x="91" y="14"/>
                        </a:lnTo>
                        <a:lnTo>
                          <a:pt x="96" y="10"/>
                        </a:lnTo>
                        <a:lnTo>
                          <a:pt x="96" y="10"/>
                        </a:lnTo>
                        <a:lnTo>
                          <a:pt x="105" y="6"/>
                        </a:lnTo>
                        <a:lnTo>
                          <a:pt x="114" y="3"/>
                        </a:lnTo>
                        <a:lnTo>
                          <a:pt x="123" y="1"/>
                        </a:lnTo>
                        <a:lnTo>
                          <a:pt x="133" y="0"/>
                        </a:lnTo>
                        <a:lnTo>
                          <a:pt x="143" y="0"/>
                        </a:lnTo>
                        <a:lnTo>
                          <a:pt x="152" y="1"/>
                        </a:lnTo>
                        <a:lnTo>
                          <a:pt x="162" y="4"/>
                        </a:lnTo>
                        <a:lnTo>
                          <a:pt x="171" y="8"/>
                        </a:lnTo>
                        <a:lnTo>
                          <a:pt x="171" y="8"/>
                        </a:lnTo>
                        <a:lnTo>
                          <a:pt x="167" y="11"/>
                        </a:lnTo>
                        <a:lnTo>
                          <a:pt x="162" y="15"/>
                        </a:lnTo>
                        <a:lnTo>
                          <a:pt x="159" y="20"/>
                        </a:lnTo>
                        <a:lnTo>
                          <a:pt x="156" y="27"/>
                        </a:lnTo>
                        <a:lnTo>
                          <a:pt x="156" y="27"/>
                        </a:lnTo>
                        <a:lnTo>
                          <a:pt x="155" y="33"/>
                        </a:lnTo>
                        <a:lnTo>
                          <a:pt x="154" y="40"/>
                        </a:lnTo>
                        <a:lnTo>
                          <a:pt x="156" y="46"/>
                        </a:lnTo>
                        <a:lnTo>
                          <a:pt x="159" y="53"/>
                        </a:lnTo>
                        <a:lnTo>
                          <a:pt x="159" y="53"/>
                        </a:lnTo>
                        <a:lnTo>
                          <a:pt x="163" y="62"/>
                        </a:lnTo>
                        <a:lnTo>
                          <a:pt x="165" y="71"/>
                        </a:lnTo>
                        <a:lnTo>
                          <a:pt x="165" y="81"/>
                        </a:lnTo>
                        <a:lnTo>
                          <a:pt x="163" y="91"/>
                        </a:lnTo>
                        <a:lnTo>
                          <a:pt x="163" y="91"/>
                        </a:lnTo>
                        <a:lnTo>
                          <a:pt x="159" y="101"/>
                        </a:lnTo>
                        <a:lnTo>
                          <a:pt x="154" y="109"/>
                        </a:lnTo>
                        <a:lnTo>
                          <a:pt x="147" y="116"/>
                        </a:lnTo>
                        <a:lnTo>
                          <a:pt x="139" y="121"/>
                        </a:lnTo>
                        <a:close/>
                        <a:moveTo>
                          <a:pt x="12" y="372"/>
                        </a:moveTo>
                        <a:lnTo>
                          <a:pt x="12" y="372"/>
                        </a:lnTo>
                        <a:lnTo>
                          <a:pt x="9" y="370"/>
                        </a:lnTo>
                        <a:lnTo>
                          <a:pt x="7" y="369"/>
                        </a:lnTo>
                        <a:lnTo>
                          <a:pt x="4" y="366"/>
                        </a:lnTo>
                        <a:lnTo>
                          <a:pt x="3" y="364"/>
                        </a:lnTo>
                        <a:lnTo>
                          <a:pt x="3" y="364"/>
                        </a:lnTo>
                        <a:lnTo>
                          <a:pt x="1" y="361"/>
                        </a:lnTo>
                        <a:lnTo>
                          <a:pt x="1" y="356"/>
                        </a:lnTo>
                        <a:lnTo>
                          <a:pt x="0" y="353"/>
                        </a:lnTo>
                        <a:lnTo>
                          <a:pt x="1" y="350"/>
                        </a:lnTo>
                        <a:lnTo>
                          <a:pt x="60" y="146"/>
                        </a:lnTo>
                        <a:lnTo>
                          <a:pt x="123" y="164"/>
                        </a:lnTo>
                        <a:lnTo>
                          <a:pt x="64" y="369"/>
                        </a:lnTo>
                        <a:lnTo>
                          <a:pt x="64" y="369"/>
                        </a:lnTo>
                        <a:lnTo>
                          <a:pt x="63" y="372"/>
                        </a:lnTo>
                        <a:lnTo>
                          <a:pt x="62" y="375"/>
                        </a:lnTo>
                        <a:lnTo>
                          <a:pt x="59" y="377"/>
                        </a:lnTo>
                        <a:lnTo>
                          <a:pt x="56" y="379"/>
                        </a:lnTo>
                        <a:lnTo>
                          <a:pt x="56" y="379"/>
                        </a:lnTo>
                        <a:lnTo>
                          <a:pt x="53" y="380"/>
                        </a:lnTo>
                        <a:lnTo>
                          <a:pt x="50" y="381"/>
                        </a:lnTo>
                        <a:lnTo>
                          <a:pt x="47" y="381"/>
                        </a:lnTo>
                        <a:lnTo>
                          <a:pt x="44" y="380"/>
                        </a:lnTo>
                        <a:lnTo>
                          <a:pt x="12" y="3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46" name="Freeform 20"/>
                  <p:cNvSpPr>
                    <a:spLocks/>
                  </p:cNvSpPr>
                  <p:nvPr userDrawn="1"/>
                </p:nvSpPr>
                <p:spPr bwMode="auto">
                  <a:xfrm>
                    <a:off x="792345" y="9512715"/>
                    <a:ext cx="109538" cy="184150"/>
                  </a:xfrm>
                  <a:custGeom>
                    <a:avLst/>
                    <a:gdLst>
                      <a:gd name="T0" fmla="*/ 205 w 206"/>
                      <a:gd name="T1" fmla="*/ 317 h 348"/>
                      <a:gd name="T2" fmla="*/ 205 w 206"/>
                      <a:gd name="T3" fmla="*/ 317 h 348"/>
                      <a:gd name="T4" fmla="*/ 206 w 206"/>
                      <a:gd name="T5" fmla="*/ 320 h 348"/>
                      <a:gd name="T6" fmla="*/ 206 w 206"/>
                      <a:gd name="T7" fmla="*/ 322 h 348"/>
                      <a:gd name="T8" fmla="*/ 206 w 206"/>
                      <a:gd name="T9" fmla="*/ 324 h 348"/>
                      <a:gd name="T10" fmla="*/ 205 w 206"/>
                      <a:gd name="T11" fmla="*/ 327 h 348"/>
                      <a:gd name="T12" fmla="*/ 205 w 206"/>
                      <a:gd name="T13" fmla="*/ 327 h 348"/>
                      <a:gd name="T14" fmla="*/ 203 w 206"/>
                      <a:gd name="T15" fmla="*/ 330 h 348"/>
                      <a:gd name="T16" fmla="*/ 201 w 206"/>
                      <a:gd name="T17" fmla="*/ 332 h 348"/>
                      <a:gd name="T18" fmla="*/ 195 w 206"/>
                      <a:gd name="T19" fmla="*/ 334 h 348"/>
                      <a:gd name="T20" fmla="*/ 153 w 206"/>
                      <a:gd name="T21" fmla="*/ 347 h 348"/>
                      <a:gd name="T22" fmla="*/ 153 w 206"/>
                      <a:gd name="T23" fmla="*/ 347 h 348"/>
                      <a:gd name="T24" fmla="*/ 146 w 206"/>
                      <a:gd name="T25" fmla="*/ 348 h 348"/>
                      <a:gd name="T26" fmla="*/ 141 w 206"/>
                      <a:gd name="T27" fmla="*/ 347 h 348"/>
                      <a:gd name="T28" fmla="*/ 138 w 206"/>
                      <a:gd name="T29" fmla="*/ 344 h 348"/>
                      <a:gd name="T30" fmla="*/ 135 w 206"/>
                      <a:gd name="T31" fmla="*/ 339 h 348"/>
                      <a:gd name="T32" fmla="*/ 80 w 206"/>
                      <a:gd name="T33" fmla="*/ 174 h 348"/>
                      <a:gd name="T34" fmla="*/ 80 w 206"/>
                      <a:gd name="T35" fmla="*/ 174 h 348"/>
                      <a:gd name="T36" fmla="*/ 68 w 206"/>
                      <a:gd name="T37" fmla="*/ 172 h 348"/>
                      <a:gd name="T38" fmla="*/ 57 w 206"/>
                      <a:gd name="T39" fmla="*/ 168 h 348"/>
                      <a:gd name="T40" fmla="*/ 45 w 206"/>
                      <a:gd name="T41" fmla="*/ 163 h 348"/>
                      <a:gd name="T42" fmla="*/ 34 w 206"/>
                      <a:gd name="T43" fmla="*/ 155 h 348"/>
                      <a:gd name="T44" fmla="*/ 34 w 206"/>
                      <a:gd name="T45" fmla="*/ 155 h 348"/>
                      <a:gd name="T46" fmla="*/ 24 w 206"/>
                      <a:gd name="T47" fmla="*/ 146 h 348"/>
                      <a:gd name="T48" fmla="*/ 16 w 206"/>
                      <a:gd name="T49" fmla="*/ 136 h 348"/>
                      <a:gd name="T50" fmla="*/ 10 w 206"/>
                      <a:gd name="T51" fmla="*/ 125 h 348"/>
                      <a:gd name="T52" fmla="*/ 5 w 206"/>
                      <a:gd name="T53" fmla="*/ 113 h 348"/>
                      <a:gd name="T54" fmla="*/ 5 w 206"/>
                      <a:gd name="T55" fmla="*/ 113 h 348"/>
                      <a:gd name="T56" fmla="*/ 2 w 206"/>
                      <a:gd name="T57" fmla="*/ 99 h 348"/>
                      <a:gd name="T58" fmla="*/ 0 w 206"/>
                      <a:gd name="T59" fmla="*/ 86 h 348"/>
                      <a:gd name="T60" fmla="*/ 1 w 206"/>
                      <a:gd name="T61" fmla="*/ 72 h 348"/>
                      <a:gd name="T62" fmla="*/ 4 w 206"/>
                      <a:gd name="T63" fmla="*/ 59 h 348"/>
                      <a:gd name="T64" fmla="*/ 4 w 206"/>
                      <a:gd name="T65" fmla="*/ 59 h 348"/>
                      <a:gd name="T66" fmla="*/ 9 w 206"/>
                      <a:gd name="T67" fmla="*/ 46 h 348"/>
                      <a:gd name="T68" fmla="*/ 16 w 206"/>
                      <a:gd name="T69" fmla="*/ 35 h 348"/>
                      <a:gd name="T70" fmla="*/ 25 w 206"/>
                      <a:gd name="T71" fmla="*/ 25 h 348"/>
                      <a:gd name="T72" fmla="*/ 35 w 206"/>
                      <a:gd name="T73" fmla="*/ 17 h 348"/>
                      <a:gd name="T74" fmla="*/ 63 w 206"/>
                      <a:gd name="T75" fmla="*/ 95 h 348"/>
                      <a:gd name="T76" fmla="*/ 118 w 206"/>
                      <a:gd name="T77" fmla="*/ 78 h 348"/>
                      <a:gd name="T78" fmla="*/ 92 w 206"/>
                      <a:gd name="T79" fmla="*/ 0 h 348"/>
                      <a:gd name="T80" fmla="*/ 92 w 206"/>
                      <a:gd name="T81" fmla="*/ 0 h 348"/>
                      <a:gd name="T82" fmla="*/ 106 w 206"/>
                      <a:gd name="T83" fmla="*/ 2 h 348"/>
                      <a:gd name="T84" fmla="*/ 119 w 206"/>
                      <a:gd name="T85" fmla="*/ 5 h 348"/>
                      <a:gd name="T86" fmla="*/ 131 w 206"/>
                      <a:gd name="T87" fmla="*/ 11 h 348"/>
                      <a:gd name="T88" fmla="*/ 143 w 206"/>
                      <a:gd name="T89" fmla="*/ 18 h 348"/>
                      <a:gd name="T90" fmla="*/ 143 w 206"/>
                      <a:gd name="T91" fmla="*/ 18 h 348"/>
                      <a:gd name="T92" fmla="*/ 154 w 206"/>
                      <a:gd name="T93" fmla="*/ 27 h 348"/>
                      <a:gd name="T94" fmla="*/ 163 w 206"/>
                      <a:gd name="T95" fmla="*/ 37 h 348"/>
                      <a:gd name="T96" fmla="*/ 170 w 206"/>
                      <a:gd name="T97" fmla="*/ 48 h 348"/>
                      <a:gd name="T98" fmla="*/ 175 w 206"/>
                      <a:gd name="T99" fmla="*/ 62 h 348"/>
                      <a:gd name="T100" fmla="*/ 175 w 206"/>
                      <a:gd name="T101" fmla="*/ 62 h 348"/>
                      <a:gd name="T102" fmla="*/ 179 w 206"/>
                      <a:gd name="T103" fmla="*/ 74 h 348"/>
                      <a:gd name="T104" fmla="*/ 180 w 206"/>
                      <a:gd name="T105" fmla="*/ 87 h 348"/>
                      <a:gd name="T106" fmla="*/ 179 w 206"/>
                      <a:gd name="T107" fmla="*/ 99 h 348"/>
                      <a:gd name="T108" fmla="*/ 177 w 206"/>
                      <a:gd name="T109" fmla="*/ 113 h 348"/>
                      <a:gd name="T110" fmla="*/ 177 w 206"/>
                      <a:gd name="T111" fmla="*/ 113 h 348"/>
                      <a:gd name="T112" fmla="*/ 173 w 206"/>
                      <a:gd name="T113" fmla="*/ 124 h 348"/>
                      <a:gd name="T114" fmla="*/ 167 w 206"/>
                      <a:gd name="T115" fmla="*/ 135 h 348"/>
                      <a:gd name="T116" fmla="*/ 160 w 206"/>
                      <a:gd name="T117" fmla="*/ 144 h 348"/>
                      <a:gd name="T118" fmla="*/ 150 w 206"/>
                      <a:gd name="T119" fmla="*/ 153 h 348"/>
                      <a:gd name="T120" fmla="*/ 205 w 206"/>
                      <a:gd name="T121" fmla="*/ 317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6" h="348">
                        <a:moveTo>
                          <a:pt x="205" y="317"/>
                        </a:moveTo>
                        <a:lnTo>
                          <a:pt x="205" y="317"/>
                        </a:lnTo>
                        <a:lnTo>
                          <a:pt x="206" y="320"/>
                        </a:lnTo>
                        <a:lnTo>
                          <a:pt x="206" y="322"/>
                        </a:lnTo>
                        <a:lnTo>
                          <a:pt x="206" y="324"/>
                        </a:lnTo>
                        <a:lnTo>
                          <a:pt x="205" y="327"/>
                        </a:lnTo>
                        <a:lnTo>
                          <a:pt x="205" y="327"/>
                        </a:lnTo>
                        <a:lnTo>
                          <a:pt x="203" y="330"/>
                        </a:lnTo>
                        <a:lnTo>
                          <a:pt x="201" y="332"/>
                        </a:lnTo>
                        <a:lnTo>
                          <a:pt x="195" y="334"/>
                        </a:lnTo>
                        <a:lnTo>
                          <a:pt x="153" y="347"/>
                        </a:lnTo>
                        <a:lnTo>
                          <a:pt x="153" y="347"/>
                        </a:lnTo>
                        <a:lnTo>
                          <a:pt x="146" y="348"/>
                        </a:lnTo>
                        <a:lnTo>
                          <a:pt x="141" y="347"/>
                        </a:lnTo>
                        <a:lnTo>
                          <a:pt x="138" y="344"/>
                        </a:lnTo>
                        <a:lnTo>
                          <a:pt x="135" y="339"/>
                        </a:lnTo>
                        <a:lnTo>
                          <a:pt x="80" y="174"/>
                        </a:lnTo>
                        <a:lnTo>
                          <a:pt x="80" y="174"/>
                        </a:lnTo>
                        <a:lnTo>
                          <a:pt x="68" y="172"/>
                        </a:lnTo>
                        <a:lnTo>
                          <a:pt x="57" y="168"/>
                        </a:lnTo>
                        <a:lnTo>
                          <a:pt x="45" y="163"/>
                        </a:lnTo>
                        <a:lnTo>
                          <a:pt x="34" y="155"/>
                        </a:lnTo>
                        <a:lnTo>
                          <a:pt x="34" y="155"/>
                        </a:lnTo>
                        <a:lnTo>
                          <a:pt x="24" y="146"/>
                        </a:lnTo>
                        <a:lnTo>
                          <a:pt x="16" y="136"/>
                        </a:lnTo>
                        <a:lnTo>
                          <a:pt x="10" y="125"/>
                        </a:lnTo>
                        <a:lnTo>
                          <a:pt x="5" y="113"/>
                        </a:lnTo>
                        <a:lnTo>
                          <a:pt x="5" y="113"/>
                        </a:lnTo>
                        <a:lnTo>
                          <a:pt x="2" y="99"/>
                        </a:lnTo>
                        <a:lnTo>
                          <a:pt x="0" y="86"/>
                        </a:lnTo>
                        <a:lnTo>
                          <a:pt x="1" y="72"/>
                        </a:lnTo>
                        <a:lnTo>
                          <a:pt x="4" y="59"/>
                        </a:lnTo>
                        <a:lnTo>
                          <a:pt x="4" y="59"/>
                        </a:lnTo>
                        <a:lnTo>
                          <a:pt x="9" y="46"/>
                        </a:lnTo>
                        <a:lnTo>
                          <a:pt x="16" y="35"/>
                        </a:lnTo>
                        <a:lnTo>
                          <a:pt x="25" y="25"/>
                        </a:lnTo>
                        <a:lnTo>
                          <a:pt x="35" y="17"/>
                        </a:lnTo>
                        <a:lnTo>
                          <a:pt x="63" y="95"/>
                        </a:lnTo>
                        <a:lnTo>
                          <a:pt x="118" y="78"/>
                        </a:lnTo>
                        <a:lnTo>
                          <a:pt x="92" y="0"/>
                        </a:lnTo>
                        <a:lnTo>
                          <a:pt x="92" y="0"/>
                        </a:lnTo>
                        <a:lnTo>
                          <a:pt x="106" y="2"/>
                        </a:lnTo>
                        <a:lnTo>
                          <a:pt x="119" y="5"/>
                        </a:lnTo>
                        <a:lnTo>
                          <a:pt x="131" y="11"/>
                        </a:lnTo>
                        <a:lnTo>
                          <a:pt x="143" y="18"/>
                        </a:lnTo>
                        <a:lnTo>
                          <a:pt x="143" y="18"/>
                        </a:lnTo>
                        <a:lnTo>
                          <a:pt x="154" y="27"/>
                        </a:lnTo>
                        <a:lnTo>
                          <a:pt x="163" y="37"/>
                        </a:lnTo>
                        <a:lnTo>
                          <a:pt x="170" y="48"/>
                        </a:lnTo>
                        <a:lnTo>
                          <a:pt x="175" y="62"/>
                        </a:lnTo>
                        <a:lnTo>
                          <a:pt x="175" y="62"/>
                        </a:lnTo>
                        <a:lnTo>
                          <a:pt x="179" y="74"/>
                        </a:lnTo>
                        <a:lnTo>
                          <a:pt x="180" y="87"/>
                        </a:lnTo>
                        <a:lnTo>
                          <a:pt x="179" y="99"/>
                        </a:lnTo>
                        <a:lnTo>
                          <a:pt x="177" y="113"/>
                        </a:lnTo>
                        <a:lnTo>
                          <a:pt x="177" y="113"/>
                        </a:lnTo>
                        <a:lnTo>
                          <a:pt x="173" y="124"/>
                        </a:lnTo>
                        <a:lnTo>
                          <a:pt x="167" y="135"/>
                        </a:lnTo>
                        <a:lnTo>
                          <a:pt x="160" y="144"/>
                        </a:lnTo>
                        <a:lnTo>
                          <a:pt x="150" y="153"/>
                        </a:lnTo>
                        <a:lnTo>
                          <a:pt x="205" y="3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08" name="Ryhmä 307"/>
                <p:cNvGrpSpPr/>
                <p:nvPr userDrawn="1"/>
              </p:nvGrpSpPr>
              <p:grpSpPr>
                <a:xfrm>
                  <a:off x="11431531" y="7055352"/>
                  <a:ext cx="344735" cy="323850"/>
                  <a:chOff x="1263219" y="9436515"/>
                  <a:chExt cx="323850" cy="323850"/>
                </a:xfrm>
              </p:grpSpPr>
              <p:sp>
                <p:nvSpPr>
                  <p:cNvPr id="342" name="Freeform 24"/>
                  <p:cNvSpPr>
                    <a:spLocks/>
                  </p:cNvSpPr>
                  <p:nvPr userDrawn="1"/>
                </p:nvSpPr>
                <p:spPr bwMode="auto">
                  <a:xfrm>
                    <a:off x="1263219"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343" name="Freeform 26"/>
                  <p:cNvSpPr>
                    <a:spLocks/>
                  </p:cNvSpPr>
                  <p:nvPr userDrawn="1"/>
                </p:nvSpPr>
                <p:spPr bwMode="auto">
                  <a:xfrm>
                    <a:off x="1342596" y="9525415"/>
                    <a:ext cx="165100" cy="146050"/>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09" name="Ryhmä 308"/>
                <p:cNvGrpSpPr/>
                <p:nvPr userDrawn="1"/>
              </p:nvGrpSpPr>
              <p:grpSpPr>
                <a:xfrm>
                  <a:off x="11986039" y="7055352"/>
                  <a:ext cx="344735" cy="323850"/>
                  <a:chOff x="1786482" y="9436515"/>
                  <a:chExt cx="323850" cy="323850"/>
                </a:xfrm>
              </p:grpSpPr>
              <p:sp>
                <p:nvSpPr>
                  <p:cNvPr id="340" name="Freeform 30"/>
                  <p:cNvSpPr>
                    <a:spLocks/>
                  </p:cNvSpPr>
                  <p:nvPr userDrawn="1"/>
                </p:nvSpPr>
                <p:spPr bwMode="auto">
                  <a:xfrm>
                    <a:off x="1786482" y="9436515"/>
                    <a:ext cx="323850" cy="323850"/>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15A22"/>
                  </a:solidFill>
                  <a:ln>
                    <a:noFill/>
                  </a:ln>
                </p:spPr>
                <p:txBody>
                  <a:bodyPr vert="horz" wrap="square" lIns="91440" tIns="45720" rIns="91440" bIns="45720" numCol="1" anchor="t" anchorCtr="0" compatLnSpc="1">
                    <a:prstTxWarp prst="textNoShape">
                      <a:avLst/>
                    </a:prstTxWarp>
                  </a:bodyPr>
                  <a:lstStyle/>
                  <a:p>
                    <a:endParaRPr lang="fi-FI" sz="1633"/>
                  </a:p>
                </p:txBody>
              </p:sp>
              <p:sp>
                <p:nvSpPr>
                  <p:cNvPr id="341" name="Freeform 32"/>
                  <p:cNvSpPr>
                    <a:spLocks noEditPoints="1"/>
                  </p:cNvSpPr>
                  <p:nvPr userDrawn="1"/>
                </p:nvSpPr>
                <p:spPr bwMode="auto">
                  <a:xfrm>
                    <a:off x="1878560" y="9500015"/>
                    <a:ext cx="139700" cy="196850"/>
                  </a:xfrm>
                  <a:custGeom>
                    <a:avLst/>
                    <a:gdLst>
                      <a:gd name="T0" fmla="*/ 99 w 266"/>
                      <a:gd name="T1" fmla="*/ 303 h 373"/>
                      <a:gd name="T2" fmla="*/ 169 w 266"/>
                      <a:gd name="T3" fmla="*/ 373 h 373"/>
                      <a:gd name="T4" fmla="*/ 168 w 266"/>
                      <a:gd name="T5" fmla="*/ 237 h 373"/>
                      <a:gd name="T6" fmla="*/ 171 w 266"/>
                      <a:gd name="T7" fmla="*/ 231 h 373"/>
                      <a:gd name="T8" fmla="*/ 185 w 266"/>
                      <a:gd name="T9" fmla="*/ 216 h 373"/>
                      <a:gd name="T10" fmla="*/ 196 w 266"/>
                      <a:gd name="T11" fmla="*/ 207 h 373"/>
                      <a:gd name="T12" fmla="*/ 231 w 266"/>
                      <a:gd name="T13" fmla="*/ 175 h 373"/>
                      <a:gd name="T14" fmla="*/ 253 w 266"/>
                      <a:gd name="T15" fmla="*/ 150 h 373"/>
                      <a:gd name="T16" fmla="*/ 258 w 266"/>
                      <a:gd name="T17" fmla="*/ 140 h 373"/>
                      <a:gd name="T18" fmla="*/ 265 w 266"/>
                      <a:gd name="T19" fmla="*/ 117 h 373"/>
                      <a:gd name="T20" fmla="*/ 266 w 266"/>
                      <a:gd name="T21" fmla="*/ 106 h 373"/>
                      <a:gd name="T22" fmla="*/ 263 w 266"/>
                      <a:gd name="T23" fmla="*/ 86 h 373"/>
                      <a:gd name="T24" fmla="*/ 257 w 266"/>
                      <a:gd name="T25" fmla="*/ 66 h 373"/>
                      <a:gd name="T26" fmla="*/ 246 w 266"/>
                      <a:gd name="T27" fmla="*/ 48 h 373"/>
                      <a:gd name="T28" fmla="*/ 229 w 266"/>
                      <a:gd name="T29" fmla="*/ 32 h 373"/>
                      <a:gd name="T30" fmla="*/ 220 w 266"/>
                      <a:gd name="T31" fmla="*/ 24 h 373"/>
                      <a:gd name="T32" fmla="*/ 199 w 266"/>
                      <a:gd name="T33" fmla="*/ 12 h 373"/>
                      <a:gd name="T34" fmla="*/ 174 w 266"/>
                      <a:gd name="T35" fmla="*/ 4 h 373"/>
                      <a:gd name="T36" fmla="*/ 148 w 266"/>
                      <a:gd name="T37" fmla="*/ 0 h 373"/>
                      <a:gd name="T38" fmla="*/ 132 w 266"/>
                      <a:gd name="T39" fmla="*/ 0 h 373"/>
                      <a:gd name="T40" fmla="*/ 105 w 266"/>
                      <a:gd name="T41" fmla="*/ 1 h 373"/>
                      <a:gd name="T42" fmla="*/ 80 w 266"/>
                      <a:gd name="T43" fmla="*/ 7 h 373"/>
                      <a:gd name="T44" fmla="*/ 58 w 266"/>
                      <a:gd name="T45" fmla="*/ 17 h 373"/>
                      <a:gd name="T46" fmla="*/ 39 w 266"/>
                      <a:gd name="T47" fmla="*/ 31 h 373"/>
                      <a:gd name="T48" fmla="*/ 31 w 266"/>
                      <a:gd name="T49" fmla="*/ 39 h 373"/>
                      <a:gd name="T50" fmla="*/ 16 w 266"/>
                      <a:gd name="T51" fmla="*/ 57 h 373"/>
                      <a:gd name="T52" fmla="*/ 7 w 266"/>
                      <a:gd name="T53" fmla="*/ 76 h 373"/>
                      <a:gd name="T54" fmla="*/ 1 w 266"/>
                      <a:gd name="T55" fmla="*/ 97 h 373"/>
                      <a:gd name="T56" fmla="*/ 65 w 266"/>
                      <a:gd name="T57" fmla="*/ 116 h 373"/>
                      <a:gd name="T58" fmla="*/ 69 w 266"/>
                      <a:gd name="T59" fmla="*/ 101 h 373"/>
                      <a:gd name="T60" fmla="*/ 82 w 266"/>
                      <a:gd name="T61" fmla="*/ 78 h 373"/>
                      <a:gd name="T62" fmla="*/ 91 w 266"/>
                      <a:gd name="T63" fmla="*/ 69 h 373"/>
                      <a:gd name="T64" fmla="*/ 111 w 266"/>
                      <a:gd name="T65" fmla="*/ 57 h 373"/>
                      <a:gd name="T66" fmla="*/ 136 w 266"/>
                      <a:gd name="T67" fmla="*/ 54 h 373"/>
                      <a:gd name="T68" fmla="*/ 149 w 266"/>
                      <a:gd name="T69" fmla="*/ 54 h 373"/>
                      <a:gd name="T70" fmla="*/ 171 w 266"/>
                      <a:gd name="T71" fmla="*/ 62 h 373"/>
                      <a:gd name="T72" fmla="*/ 180 w 266"/>
                      <a:gd name="T73" fmla="*/ 68 h 373"/>
                      <a:gd name="T74" fmla="*/ 193 w 266"/>
                      <a:gd name="T75" fmla="*/ 85 h 373"/>
                      <a:gd name="T76" fmla="*/ 197 w 266"/>
                      <a:gd name="T77" fmla="*/ 104 h 373"/>
                      <a:gd name="T78" fmla="*/ 196 w 266"/>
                      <a:gd name="T79" fmla="*/ 111 h 373"/>
                      <a:gd name="T80" fmla="*/ 192 w 266"/>
                      <a:gd name="T81" fmla="*/ 124 h 373"/>
                      <a:gd name="T82" fmla="*/ 187 w 266"/>
                      <a:gd name="T83" fmla="*/ 132 h 373"/>
                      <a:gd name="T84" fmla="*/ 175 w 266"/>
                      <a:gd name="T85" fmla="*/ 143 h 373"/>
                      <a:gd name="T86" fmla="*/ 150 w 266"/>
                      <a:gd name="T87" fmla="*/ 164 h 373"/>
                      <a:gd name="T88" fmla="*/ 124 w 266"/>
                      <a:gd name="T89" fmla="*/ 188 h 373"/>
                      <a:gd name="T90" fmla="*/ 109 w 266"/>
                      <a:gd name="T91" fmla="*/ 210 h 373"/>
                      <a:gd name="T92" fmla="*/ 104 w 266"/>
                      <a:gd name="T93" fmla="*/ 220 h 373"/>
                      <a:gd name="T94" fmla="*/ 99 w 266"/>
                      <a:gd name="T95" fmla="*/ 246 h 373"/>
                      <a:gd name="T96" fmla="*/ 98 w 266"/>
                      <a:gd name="T97" fmla="*/ 261 h 373"/>
                      <a:gd name="T98" fmla="*/ 163 w 266"/>
                      <a:gd name="T99" fmla="*/ 278 h 373"/>
                      <a:gd name="T100" fmla="*/ 163 w 266"/>
                      <a:gd name="T101" fmla="*/ 264 h 373"/>
                      <a:gd name="T102" fmla="*/ 165 w 266"/>
                      <a:gd name="T103" fmla="*/ 244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6" h="373">
                        <a:moveTo>
                          <a:pt x="169" y="303"/>
                        </a:moveTo>
                        <a:lnTo>
                          <a:pt x="99" y="303"/>
                        </a:lnTo>
                        <a:lnTo>
                          <a:pt x="99" y="373"/>
                        </a:lnTo>
                        <a:lnTo>
                          <a:pt x="169" y="373"/>
                        </a:lnTo>
                        <a:lnTo>
                          <a:pt x="169" y="303"/>
                        </a:lnTo>
                        <a:close/>
                        <a:moveTo>
                          <a:pt x="168" y="237"/>
                        </a:moveTo>
                        <a:lnTo>
                          <a:pt x="168" y="237"/>
                        </a:lnTo>
                        <a:lnTo>
                          <a:pt x="171" y="231"/>
                        </a:lnTo>
                        <a:lnTo>
                          <a:pt x="177" y="224"/>
                        </a:lnTo>
                        <a:lnTo>
                          <a:pt x="185" y="216"/>
                        </a:lnTo>
                        <a:lnTo>
                          <a:pt x="196" y="207"/>
                        </a:lnTo>
                        <a:lnTo>
                          <a:pt x="196" y="207"/>
                        </a:lnTo>
                        <a:lnTo>
                          <a:pt x="215" y="191"/>
                        </a:lnTo>
                        <a:lnTo>
                          <a:pt x="231" y="175"/>
                        </a:lnTo>
                        <a:lnTo>
                          <a:pt x="243" y="162"/>
                        </a:lnTo>
                        <a:lnTo>
                          <a:pt x="253" y="150"/>
                        </a:lnTo>
                        <a:lnTo>
                          <a:pt x="253" y="150"/>
                        </a:lnTo>
                        <a:lnTo>
                          <a:pt x="258" y="140"/>
                        </a:lnTo>
                        <a:lnTo>
                          <a:pt x="262" y="128"/>
                        </a:lnTo>
                        <a:lnTo>
                          <a:pt x="265" y="117"/>
                        </a:lnTo>
                        <a:lnTo>
                          <a:pt x="266" y="106"/>
                        </a:lnTo>
                        <a:lnTo>
                          <a:pt x="266" y="106"/>
                        </a:lnTo>
                        <a:lnTo>
                          <a:pt x="265" y="96"/>
                        </a:lnTo>
                        <a:lnTo>
                          <a:pt x="263" y="86"/>
                        </a:lnTo>
                        <a:lnTo>
                          <a:pt x="261" y="76"/>
                        </a:lnTo>
                        <a:lnTo>
                          <a:pt x="257" y="66"/>
                        </a:lnTo>
                        <a:lnTo>
                          <a:pt x="252" y="57"/>
                        </a:lnTo>
                        <a:lnTo>
                          <a:pt x="246" y="48"/>
                        </a:lnTo>
                        <a:lnTo>
                          <a:pt x="238" y="40"/>
                        </a:lnTo>
                        <a:lnTo>
                          <a:pt x="229" y="32"/>
                        </a:lnTo>
                        <a:lnTo>
                          <a:pt x="229" y="32"/>
                        </a:lnTo>
                        <a:lnTo>
                          <a:pt x="220" y="24"/>
                        </a:lnTo>
                        <a:lnTo>
                          <a:pt x="210" y="17"/>
                        </a:lnTo>
                        <a:lnTo>
                          <a:pt x="199" y="12"/>
                        </a:lnTo>
                        <a:lnTo>
                          <a:pt x="187" y="7"/>
                        </a:lnTo>
                        <a:lnTo>
                          <a:pt x="174" y="4"/>
                        </a:lnTo>
                        <a:lnTo>
                          <a:pt x="161" y="1"/>
                        </a:lnTo>
                        <a:lnTo>
                          <a:pt x="148" y="0"/>
                        </a:lnTo>
                        <a:lnTo>
                          <a:pt x="132" y="0"/>
                        </a:lnTo>
                        <a:lnTo>
                          <a:pt x="132" y="0"/>
                        </a:lnTo>
                        <a:lnTo>
                          <a:pt x="118" y="0"/>
                        </a:lnTo>
                        <a:lnTo>
                          <a:pt x="105" y="1"/>
                        </a:lnTo>
                        <a:lnTo>
                          <a:pt x="92" y="4"/>
                        </a:lnTo>
                        <a:lnTo>
                          <a:pt x="80" y="7"/>
                        </a:lnTo>
                        <a:lnTo>
                          <a:pt x="68" y="12"/>
                        </a:lnTo>
                        <a:lnTo>
                          <a:pt x="58" y="17"/>
                        </a:lnTo>
                        <a:lnTo>
                          <a:pt x="48" y="24"/>
                        </a:lnTo>
                        <a:lnTo>
                          <a:pt x="39" y="31"/>
                        </a:lnTo>
                        <a:lnTo>
                          <a:pt x="39" y="31"/>
                        </a:lnTo>
                        <a:lnTo>
                          <a:pt x="31" y="39"/>
                        </a:lnTo>
                        <a:lnTo>
                          <a:pt x="23" y="48"/>
                        </a:lnTo>
                        <a:lnTo>
                          <a:pt x="16" y="57"/>
                        </a:lnTo>
                        <a:lnTo>
                          <a:pt x="11" y="66"/>
                        </a:lnTo>
                        <a:lnTo>
                          <a:pt x="7" y="76"/>
                        </a:lnTo>
                        <a:lnTo>
                          <a:pt x="4" y="86"/>
                        </a:lnTo>
                        <a:lnTo>
                          <a:pt x="1" y="97"/>
                        </a:lnTo>
                        <a:lnTo>
                          <a:pt x="0" y="108"/>
                        </a:lnTo>
                        <a:lnTo>
                          <a:pt x="65" y="116"/>
                        </a:lnTo>
                        <a:lnTo>
                          <a:pt x="65" y="116"/>
                        </a:lnTo>
                        <a:lnTo>
                          <a:pt x="69" y="101"/>
                        </a:lnTo>
                        <a:lnTo>
                          <a:pt x="75" y="89"/>
                        </a:lnTo>
                        <a:lnTo>
                          <a:pt x="82" y="78"/>
                        </a:lnTo>
                        <a:lnTo>
                          <a:pt x="91" y="69"/>
                        </a:lnTo>
                        <a:lnTo>
                          <a:pt x="91" y="69"/>
                        </a:lnTo>
                        <a:lnTo>
                          <a:pt x="100" y="62"/>
                        </a:lnTo>
                        <a:lnTo>
                          <a:pt x="111" y="57"/>
                        </a:lnTo>
                        <a:lnTo>
                          <a:pt x="122" y="54"/>
                        </a:lnTo>
                        <a:lnTo>
                          <a:pt x="136" y="54"/>
                        </a:lnTo>
                        <a:lnTo>
                          <a:pt x="136" y="54"/>
                        </a:lnTo>
                        <a:lnTo>
                          <a:pt x="149" y="54"/>
                        </a:lnTo>
                        <a:lnTo>
                          <a:pt x="161" y="57"/>
                        </a:lnTo>
                        <a:lnTo>
                          <a:pt x="171" y="62"/>
                        </a:lnTo>
                        <a:lnTo>
                          <a:pt x="180" y="68"/>
                        </a:lnTo>
                        <a:lnTo>
                          <a:pt x="180" y="68"/>
                        </a:lnTo>
                        <a:lnTo>
                          <a:pt x="187" y="77"/>
                        </a:lnTo>
                        <a:lnTo>
                          <a:pt x="193" y="85"/>
                        </a:lnTo>
                        <a:lnTo>
                          <a:pt x="196" y="94"/>
                        </a:lnTo>
                        <a:lnTo>
                          <a:pt x="197" y="104"/>
                        </a:lnTo>
                        <a:lnTo>
                          <a:pt x="197" y="104"/>
                        </a:lnTo>
                        <a:lnTo>
                          <a:pt x="196" y="111"/>
                        </a:lnTo>
                        <a:lnTo>
                          <a:pt x="195" y="118"/>
                        </a:lnTo>
                        <a:lnTo>
                          <a:pt x="192" y="124"/>
                        </a:lnTo>
                        <a:lnTo>
                          <a:pt x="187" y="132"/>
                        </a:lnTo>
                        <a:lnTo>
                          <a:pt x="187" y="132"/>
                        </a:lnTo>
                        <a:lnTo>
                          <a:pt x="182" y="136"/>
                        </a:lnTo>
                        <a:lnTo>
                          <a:pt x="175" y="143"/>
                        </a:lnTo>
                        <a:lnTo>
                          <a:pt x="150" y="164"/>
                        </a:lnTo>
                        <a:lnTo>
                          <a:pt x="150" y="164"/>
                        </a:lnTo>
                        <a:lnTo>
                          <a:pt x="136" y="176"/>
                        </a:lnTo>
                        <a:lnTo>
                          <a:pt x="124" y="188"/>
                        </a:lnTo>
                        <a:lnTo>
                          <a:pt x="115" y="199"/>
                        </a:lnTo>
                        <a:lnTo>
                          <a:pt x="109" y="210"/>
                        </a:lnTo>
                        <a:lnTo>
                          <a:pt x="109" y="210"/>
                        </a:lnTo>
                        <a:lnTo>
                          <a:pt x="104" y="220"/>
                        </a:lnTo>
                        <a:lnTo>
                          <a:pt x="101" y="232"/>
                        </a:lnTo>
                        <a:lnTo>
                          <a:pt x="99" y="246"/>
                        </a:lnTo>
                        <a:lnTo>
                          <a:pt x="98" y="261"/>
                        </a:lnTo>
                        <a:lnTo>
                          <a:pt x="98" y="261"/>
                        </a:lnTo>
                        <a:lnTo>
                          <a:pt x="99" y="278"/>
                        </a:lnTo>
                        <a:lnTo>
                          <a:pt x="163" y="278"/>
                        </a:lnTo>
                        <a:lnTo>
                          <a:pt x="163" y="278"/>
                        </a:lnTo>
                        <a:lnTo>
                          <a:pt x="163" y="264"/>
                        </a:lnTo>
                        <a:lnTo>
                          <a:pt x="164" y="253"/>
                        </a:lnTo>
                        <a:lnTo>
                          <a:pt x="165" y="244"/>
                        </a:lnTo>
                        <a:lnTo>
                          <a:pt x="168" y="2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10" name="Group 8"/>
                <p:cNvGrpSpPr>
                  <a:grpSpLocks noChangeAspect="1"/>
                </p:cNvGrpSpPr>
                <p:nvPr userDrawn="1"/>
              </p:nvGrpSpPr>
              <p:grpSpPr bwMode="auto">
                <a:xfrm>
                  <a:off x="12540547" y="7055351"/>
                  <a:ext cx="344734" cy="323851"/>
                  <a:chOff x="133" y="6024"/>
                  <a:chExt cx="204" cy="204"/>
                </a:xfrm>
              </p:grpSpPr>
              <p:sp>
                <p:nvSpPr>
                  <p:cNvPr id="336" name="AutoShape 7"/>
                  <p:cNvSpPr>
                    <a:spLocks noChangeAspect="1" noChangeArrowheads="1" noTextEdit="1"/>
                  </p:cNvSpPr>
                  <p:nvPr userDrawn="1"/>
                </p:nvSpPr>
                <p:spPr bwMode="auto">
                  <a:xfrm>
                    <a:off x="13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7" name="Freeform 9"/>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8" name="Freeform 10"/>
                  <p:cNvSpPr>
                    <a:spLocks/>
                  </p:cNvSpPr>
                  <p:nvPr userDrawn="1"/>
                </p:nvSpPr>
                <p:spPr bwMode="auto">
                  <a:xfrm>
                    <a:off x="13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2"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2"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39" name="Freeform 11"/>
                  <p:cNvSpPr>
                    <a:spLocks noEditPoints="1"/>
                  </p:cNvSpPr>
                  <p:nvPr userDrawn="1"/>
                </p:nvSpPr>
                <p:spPr bwMode="auto">
                  <a:xfrm>
                    <a:off x="150" y="6050"/>
                    <a:ext cx="155" cy="147"/>
                  </a:xfrm>
                  <a:custGeom>
                    <a:avLst/>
                    <a:gdLst>
                      <a:gd name="T0" fmla="*/ 250 w 466"/>
                      <a:gd name="T1" fmla="*/ 439 h 439"/>
                      <a:gd name="T2" fmla="*/ 138 w 466"/>
                      <a:gd name="T3" fmla="*/ 408 h 439"/>
                      <a:gd name="T4" fmla="*/ 60 w 466"/>
                      <a:gd name="T5" fmla="*/ 325 h 439"/>
                      <a:gd name="T6" fmla="*/ 37 w 466"/>
                      <a:gd name="T7" fmla="*/ 251 h 439"/>
                      <a:gd name="T8" fmla="*/ 26 w 466"/>
                      <a:gd name="T9" fmla="*/ 256 h 439"/>
                      <a:gd name="T10" fmla="*/ 6 w 466"/>
                      <a:gd name="T11" fmla="*/ 251 h 439"/>
                      <a:gd name="T12" fmla="*/ 0 w 466"/>
                      <a:gd name="T13" fmla="*/ 232 h 439"/>
                      <a:gd name="T14" fmla="*/ 56 w 466"/>
                      <a:gd name="T15" fmla="*/ 170 h 439"/>
                      <a:gd name="T16" fmla="*/ 75 w 466"/>
                      <a:gd name="T17" fmla="*/ 165 h 439"/>
                      <a:gd name="T18" fmla="*/ 137 w 466"/>
                      <a:gd name="T19" fmla="*/ 221 h 439"/>
                      <a:gd name="T20" fmla="*/ 143 w 466"/>
                      <a:gd name="T21" fmla="*/ 240 h 439"/>
                      <a:gd name="T22" fmla="*/ 131 w 466"/>
                      <a:gd name="T23" fmla="*/ 255 h 439"/>
                      <a:gd name="T24" fmla="*/ 119 w 466"/>
                      <a:gd name="T25" fmla="*/ 277 h 439"/>
                      <a:gd name="T26" fmla="*/ 161 w 466"/>
                      <a:gd name="T27" fmla="*/ 334 h 439"/>
                      <a:gd name="T28" fmla="*/ 226 w 466"/>
                      <a:gd name="T29" fmla="*/ 364 h 439"/>
                      <a:gd name="T30" fmla="*/ 269 w 466"/>
                      <a:gd name="T31" fmla="*/ 380 h 439"/>
                      <a:gd name="T32" fmla="*/ 264 w 466"/>
                      <a:gd name="T33" fmla="*/ 423 h 439"/>
                      <a:gd name="T34" fmla="*/ 56 w 466"/>
                      <a:gd name="T35" fmla="*/ 142 h 439"/>
                      <a:gd name="T36" fmla="*/ 75 w 466"/>
                      <a:gd name="T37" fmla="*/ 136 h 439"/>
                      <a:gd name="T38" fmla="*/ 117 w 466"/>
                      <a:gd name="T39" fmla="*/ 173 h 439"/>
                      <a:gd name="T40" fmla="*/ 153 w 466"/>
                      <a:gd name="T41" fmla="*/ 120 h 439"/>
                      <a:gd name="T42" fmla="*/ 207 w 466"/>
                      <a:gd name="T43" fmla="*/ 88 h 439"/>
                      <a:gd name="T44" fmla="*/ 263 w 466"/>
                      <a:gd name="T45" fmla="*/ 81 h 439"/>
                      <a:gd name="T46" fmla="*/ 295 w 466"/>
                      <a:gd name="T47" fmla="*/ 89 h 439"/>
                      <a:gd name="T48" fmla="*/ 282 w 466"/>
                      <a:gd name="T49" fmla="*/ 107 h 439"/>
                      <a:gd name="T50" fmla="*/ 289 w 466"/>
                      <a:gd name="T51" fmla="*/ 126 h 439"/>
                      <a:gd name="T52" fmla="*/ 335 w 466"/>
                      <a:gd name="T53" fmla="*/ 123 h 439"/>
                      <a:gd name="T54" fmla="*/ 390 w 466"/>
                      <a:gd name="T55" fmla="*/ 100 h 439"/>
                      <a:gd name="T56" fmla="*/ 374 w 466"/>
                      <a:gd name="T57" fmla="*/ 16 h 439"/>
                      <a:gd name="T58" fmla="*/ 359 w 466"/>
                      <a:gd name="T59" fmla="*/ 1 h 439"/>
                      <a:gd name="T60" fmla="*/ 340 w 466"/>
                      <a:gd name="T61" fmla="*/ 5 h 439"/>
                      <a:gd name="T62" fmla="*/ 332 w 466"/>
                      <a:gd name="T63" fmla="*/ 24 h 439"/>
                      <a:gd name="T64" fmla="*/ 250 w 466"/>
                      <a:gd name="T65" fmla="*/ 8 h 439"/>
                      <a:gd name="T66" fmla="*/ 154 w 466"/>
                      <a:gd name="T67" fmla="*/ 31 h 439"/>
                      <a:gd name="T68" fmla="*/ 78 w 466"/>
                      <a:gd name="T69" fmla="*/ 93 h 439"/>
                      <a:gd name="T70" fmla="*/ 56 w 466"/>
                      <a:gd name="T71" fmla="*/ 142 h 439"/>
                      <a:gd name="T72" fmla="*/ 463 w 466"/>
                      <a:gd name="T73" fmla="*/ 191 h 439"/>
                      <a:gd name="T74" fmla="*/ 416 w 466"/>
                      <a:gd name="T75" fmla="*/ 91 h 439"/>
                      <a:gd name="T76" fmla="*/ 418 w 466"/>
                      <a:gd name="T77" fmla="*/ 113 h 439"/>
                      <a:gd name="T78" fmla="*/ 360 w 466"/>
                      <a:gd name="T79" fmla="*/ 139 h 439"/>
                      <a:gd name="T80" fmla="*/ 388 w 466"/>
                      <a:gd name="T81" fmla="*/ 192 h 439"/>
                      <a:gd name="T82" fmla="*/ 390 w 466"/>
                      <a:gd name="T83" fmla="*/ 259 h 439"/>
                      <a:gd name="T84" fmla="*/ 347 w 466"/>
                      <a:gd name="T85" fmla="*/ 333 h 439"/>
                      <a:gd name="T86" fmla="*/ 346 w 466"/>
                      <a:gd name="T87" fmla="*/ 322 h 439"/>
                      <a:gd name="T88" fmla="*/ 332 w 466"/>
                      <a:gd name="T89" fmla="*/ 310 h 439"/>
                      <a:gd name="T90" fmla="*/ 309 w 466"/>
                      <a:gd name="T91" fmla="*/ 318 h 439"/>
                      <a:gd name="T92" fmla="*/ 288 w 466"/>
                      <a:gd name="T93" fmla="*/ 393 h 439"/>
                      <a:gd name="T94" fmla="*/ 295 w 466"/>
                      <a:gd name="T95" fmla="*/ 417 h 439"/>
                      <a:gd name="T96" fmla="*/ 372 w 466"/>
                      <a:gd name="T97" fmla="*/ 438 h 439"/>
                      <a:gd name="T98" fmla="*/ 394 w 466"/>
                      <a:gd name="T99" fmla="*/ 431 h 439"/>
                      <a:gd name="T100" fmla="*/ 397 w 466"/>
                      <a:gd name="T101" fmla="*/ 412 h 439"/>
                      <a:gd name="T102" fmla="*/ 386 w 466"/>
                      <a:gd name="T103" fmla="*/ 399 h 439"/>
                      <a:gd name="T104" fmla="*/ 418 w 466"/>
                      <a:gd name="T105" fmla="*/ 365 h 439"/>
                      <a:gd name="T106" fmla="*/ 454 w 466"/>
                      <a:gd name="T107" fmla="*/ 303 h 439"/>
                      <a:gd name="T108" fmla="*/ 466 w 466"/>
                      <a:gd name="T109" fmla="*/ 2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 h="439">
                        <a:moveTo>
                          <a:pt x="277" y="433"/>
                        </a:moveTo>
                        <a:lnTo>
                          <a:pt x="288" y="436"/>
                        </a:lnTo>
                        <a:lnTo>
                          <a:pt x="288" y="436"/>
                        </a:lnTo>
                        <a:lnTo>
                          <a:pt x="270" y="438"/>
                        </a:lnTo>
                        <a:lnTo>
                          <a:pt x="250" y="439"/>
                        </a:lnTo>
                        <a:lnTo>
                          <a:pt x="250" y="439"/>
                        </a:lnTo>
                        <a:lnTo>
                          <a:pt x="230" y="438"/>
                        </a:lnTo>
                        <a:lnTo>
                          <a:pt x="211" y="435"/>
                        </a:lnTo>
                        <a:lnTo>
                          <a:pt x="191" y="431"/>
                        </a:lnTo>
                        <a:lnTo>
                          <a:pt x="173" y="425"/>
                        </a:lnTo>
                        <a:lnTo>
                          <a:pt x="155" y="417"/>
                        </a:lnTo>
                        <a:lnTo>
                          <a:pt x="138" y="408"/>
                        </a:lnTo>
                        <a:lnTo>
                          <a:pt x="122" y="397"/>
                        </a:lnTo>
                        <a:lnTo>
                          <a:pt x="108" y="384"/>
                        </a:lnTo>
                        <a:lnTo>
                          <a:pt x="94" y="371"/>
                        </a:lnTo>
                        <a:lnTo>
                          <a:pt x="81" y="357"/>
                        </a:lnTo>
                        <a:lnTo>
                          <a:pt x="70" y="342"/>
                        </a:lnTo>
                        <a:lnTo>
                          <a:pt x="60" y="325"/>
                        </a:lnTo>
                        <a:lnTo>
                          <a:pt x="52" y="308"/>
                        </a:lnTo>
                        <a:lnTo>
                          <a:pt x="46" y="290"/>
                        </a:lnTo>
                        <a:lnTo>
                          <a:pt x="41" y="270"/>
                        </a:lnTo>
                        <a:lnTo>
                          <a:pt x="37" y="251"/>
                        </a:lnTo>
                        <a:lnTo>
                          <a:pt x="37" y="251"/>
                        </a:lnTo>
                        <a:lnTo>
                          <a:pt x="37" y="251"/>
                        </a:lnTo>
                        <a:lnTo>
                          <a:pt x="35" y="252"/>
                        </a:lnTo>
                        <a:lnTo>
                          <a:pt x="35" y="252"/>
                        </a:lnTo>
                        <a:lnTo>
                          <a:pt x="34" y="253"/>
                        </a:lnTo>
                        <a:lnTo>
                          <a:pt x="34" y="253"/>
                        </a:lnTo>
                        <a:lnTo>
                          <a:pt x="30" y="255"/>
                        </a:lnTo>
                        <a:lnTo>
                          <a:pt x="26" y="256"/>
                        </a:lnTo>
                        <a:lnTo>
                          <a:pt x="23" y="257"/>
                        </a:lnTo>
                        <a:lnTo>
                          <a:pt x="19" y="257"/>
                        </a:lnTo>
                        <a:lnTo>
                          <a:pt x="16" y="256"/>
                        </a:lnTo>
                        <a:lnTo>
                          <a:pt x="12" y="255"/>
                        </a:lnTo>
                        <a:lnTo>
                          <a:pt x="9" y="253"/>
                        </a:lnTo>
                        <a:lnTo>
                          <a:pt x="6" y="251"/>
                        </a:lnTo>
                        <a:lnTo>
                          <a:pt x="6" y="251"/>
                        </a:lnTo>
                        <a:lnTo>
                          <a:pt x="4" y="248"/>
                        </a:lnTo>
                        <a:lnTo>
                          <a:pt x="2" y="244"/>
                        </a:lnTo>
                        <a:lnTo>
                          <a:pt x="0" y="240"/>
                        </a:lnTo>
                        <a:lnTo>
                          <a:pt x="0" y="236"/>
                        </a:lnTo>
                        <a:lnTo>
                          <a:pt x="0" y="232"/>
                        </a:lnTo>
                        <a:lnTo>
                          <a:pt x="2" y="228"/>
                        </a:lnTo>
                        <a:lnTo>
                          <a:pt x="3" y="224"/>
                        </a:lnTo>
                        <a:lnTo>
                          <a:pt x="6" y="220"/>
                        </a:lnTo>
                        <a:lnTo>
                          <a:pt x="29" y="197"/>
                        </a:lnTo>
                        <a:lnTo>
                          <a:pt x="48" y="180"/>
                        </a:lnTo>
                        <a:lnTo>
                          <a:pt x="56" y="170"/>
                        </a:lnTo>
                        <a:lnTo>
                          <a:pt x="56" y="170"/>
                        </a:lnTo>
                        <a:lnTo>
                          <a:pt x="60" y="167"/>
                        </a:lnTo>
                        <a:lnTo>
                          <a:pt x="63" y="165"/>
                        </a:lnTo>
                        <a:lnTo>
                          <a:pt x="67" y="164"/>
                        </a:lnTo>
                        <a:lnTo>
                          <a:pt x="71" y="164"/>
                        </a:lnTo>
                        <a:lnTo>
                          <a:pt x="75" y="165"/>
                        </a:lnTo>
                        <a:lnTo>
                          <a:pt x="79" y="166"/>
                        </a:lnTo>
                        <a:lnTo>
                          <a:pt x="83" y="168"/>
                        </a:lnTo>
                        <a:lnTo>
                          <a:pt x="86" y="170"/>
                        </a:lnTo>
                        <a:lnTo>
                          <a:pt x="106" y="190"/>
                        </a:lnTo>
                        <a:lnTo>
                          <a:pt x="117" y="201"/>
                        </a:lnTo>
                        <a:lnTo>
                          <a:pt x="137" y="221"/>
                        </a:lnTo>
                        <a:lnTo>
                          <a:pt x="137" y="221"/>
                        </a:lnTo>
                        <a:lnTo>
                          <a:pt x="139" y="224"/>
                        </a:lnTo>
                        <a:lnTo>
                          <a:pt x="141" y="229"/>
                        </a:lnTo>
                        <a:lnTo>
                          <a:pt x="143" y="232"/>
                        </a:lnTo>
                        <a:lnTo>
                          <a:pt x="143" y="236"/>
                        </a:lnTo>
                        <a:lnTo>
                          <a:pt x="143" y="240"/>
                        </a:lnTo>
                        <a:lnTo>
                          <a:pt x="141" y="244"/>
                        </a:lnTo>
                        <a:lnTo>
                          <a:pt x="139" y="248"/>
                        </a:lnTo>
                        <a:lnTo>
                          <a:pt x="137" y="251"/>
                        </a:lnTo>
                        <a:lnTo>
                          <a:pt x="137" y="251"/>
                        </a:lnTo>
                        <a:lnTo>
                          <a:pt x="134" y="253"/>
                        </a:lnTo>
                        <a:lnTo>
                          <a:pt x="131" y="255"/>
                        </a:lnTo>
                        <a:lnTo>
                          <a:pt x="125" y="257"/>
                        </a:lnTo>
                        <a:lnTo>
                          <a:pt x="118" y="257"/>
                        </a:lnTo>
                        <a:lnTo>
                          <a:pt x="112" y="254"/>
                        </a:lnTo>
                        <a:lnTo>
                          <a:pt x="112" y="254"/>
                        </a:lnTo>
                        <a:lnTo>
                          <a:pt x="115" y="266"/>
                        </a:lnTo>
                        <a:lnTo>
                          <a:pt x="119" y="277"/>
                        </a:lnTo>
                        <a:lnTo>
                          <a:pt x="124" y="289"/>
                        </a:lnTo>
                        <a:lnTo>
                          <a:pt x="129" y="299"/>
                        </a:lnTo>
                        <a:lnTo>
                          <a:pt x="136" y="309"/>
                        </a:lnTo>
                        <a:lnTo>
                          <a:pt x="143" y="318"/>
                        </a:lnTo>
                        <a:lnTo>
                          <a:pt x="152" y="326"/>
                        </a:lnTo>
                        <a:lnTo>
                          <a:pt x="161" y="334"/>
                        </a:lnTo>
                        <a:lnTo>
                          <a:pt x="170" y="342"/>
                        </a:lnTo>
                        <a:lnTo>
                          <a:pt x="180" y="348"/>
                        </a:lnTo>
                        <a:lnTo>
                          <a:pt x="191" y="353"/>
                        </a:lnTo>
                        <a:lnTo>
                          <a:pt x="203" y="358"/>
                        </a:lnTo>
                        <a:lnTo>
                          <a:pt x="214" y="361"/>
                        </a:lnTo>
                        <a:lnTo>
                          <a:pt x="226" y="364"/>
                        </a:lnTo>
                        <a:lnTo>
                          <a:pt x="238" y="365"/>
                        </a:lnTo>
                        <a:lnTo>
                          <a:pt x="250" y="366"/>
                        </a:lnTo>
                        <a:lnTo>
                          <a:pt x="250" y="366"/>
                        </a:lnTo>
                        <a:lnTo>
                          <a:pt x="262" y="365"/>
                        </a:lnTo>
                        <a:lnTo>
                          <a:pt x="273" y="364"/>
                        </a:lnTo>
                        <a:lnTo>
                          <a:pt x="269" y="380"/>
                        </a:lnTo>
                        <a:lnTo>
                          <a:pt x="262" y="407"/>
                        </a:lnTo>
                        <a:lnTo>
                          <a:pt x="262" y="407"/>
                        </a:lnTo>
                        <a:lnTo>
                          <a:pt x="261" y="411"/>
                        </a:lnTo>
                        <a:lnTo>
                          <a:pt x="262" y="415"/>
                        </a:lnTo>
                        <a:lnTo>
                          <a:pt x="262" y="419"/>
                        </a:lnTo>
                        <a:lnTo>
                          <a:pt x="264" y="423"/>
                        </a:lnTo>
                        <a:lnTo>
                          <a:pt x="266" y="426"/>
                        </a:lnTo>
                        <a:lnTo>
                          <a:pt x="269" y="429"/>
                        </a:lnTo>
                        <a:lnTo>
                          <a:pt x="273" y="431"/>
                        </a:lnTo>
                        <a:lnTo>
                          <a:pt x="277" y="433"/>
                        </a:lnTo>
                        <a:lnTo>
                          <a:pt x="277" y="433"/>
                        </a:lnTo>
                        <a:close/>
                        <a:moveTo>
                          <a:pt x="56" y="142"/>
                        </a:moveTo>
                        <a:lnTo>
                          <a:pt x="56" y="142"/>
                        </a:lnTo>
                        <a:lnTo>
                          <a:pt x="60" y="139"/>
                        </a:lnTo>
                        <a:lnTo>
                          <a:pt x="63" y="137"/>
                        </a:lnTo>
                        <a:lnTo>
                          <a:pt x="67" y="136"/>
                        </a:lnTo>
                        <a:lnTo>
                          <a:pt x="71" y="136"/>
                        </a:lnTo>
                        <a:lnTo>
                          <a:pt x="75" y="136"/>
                        </a:lnTo>
                        <a:lnTo>
                          <a:pt x="79" y="137"/>
                        </a:lnTo>
                        <a:lnTo>
                          <a:pt x="83" y="139"/>
                        </a:lnTo>
                        <a:lnTo>
                          <a:pt x="86" y="142"/>
                        </a:lnTo>
                        <a:lnTo>
                          <a:pt x="106" y="160"/>
                        </a:lnTo>
                        <a:lnTo>
                          <a:pt x="117" y="173"/>
                        </a:lnTo>
                        <a:lnTo>
                          <a:pt x="117" y="173"/>
                        </a:lnTo>
                        <a:lnTo>
                          <a:pt x="122" y="162"/>
                        </a:lnTo>
                        <a:lnTo>
                          <a:pt x="126" y="153"/>
                        </a:lnTo>
                        <a:lnTo>
                          <a:pt x="132" y="144"/>
                        </a:lnTo>
                        <a:lnTo>
                          <a:pt x="138" y="136"/>
                        </a:lnTo>
                        <a:lnTo>
                          <a:pt x="146" y="128"/>
                        </a:lnTo>
                        <a:lnTo>
                          <a:pt x="153" y="120"/>
                        </a:lnTo>
                        <a:lnTo>
                          <a:pt x="161" y="113"/>
                        </a:lnTo>
                        <a:lnTo>
                          <a:pt x="169" y="106"/>
                        </a:lnTo>
                        <a:lnTo>
                          <a:pt x="178" y="101"/>
                        </a:lnTo>
                        <a:lnTo>
                          <a:pt x="187" y="96"/>
                        </a:lnTo>
                        <a:lnTo>
                          <a:pt x="196" y="91"/>
                        </a:lnTo>
                        <a:lnTo>
                          <a:pt x="207" y="88"/>
                        </a:lnTo>
                        <a:lnTo>
                          <a:pt x="218" y="85"/>
                        </a:lnTo>
                        <a:lnTo>
                          <a:pt x="228" y="83"/>
                        </a:lnTo>
                        <a:lnTo>
                          <a:pt x="239" y="81"/>
                        </a:lnTo>
                        <a:lnTo>
                          <a:pt x="250" y="81"/>
                        </a:lnTo>
                        <a:lnTo>
                          <a:pt x="250" y="81"/>
                        </a:lnTo>
                        <a:lnTo>
                          <a:pt x="263" y="81"/>
                        </a:lnTo>
                        <a:lnTo>
                          <a:pt x="275" y="83"/>
                        </a:lnTo>
                        <a:lnTo>
                          <a:pt x="286" y="85"/>
                        </a:lnTo>
                        <a:lnTo>
                          <a:pt x="297" y="89"/>
                        </a:lnTo>
                        <a:lnTo>
                          <a:pt x="297" y="89"/>
                        </a:lnTo>
                        <a:lnTo>
                          <a:pt x="295" y="89"/>
                        </a:lnTo>
                        <a:lnTo>
                          <a:pt x="295" y="89"/>
                        </a:lnTo>
                        <a:lnTo>
                          <a:pt x="292" y="91"/>
                        </a:lnTo>
                        <a:lnTo>
                          <a:pt x="289" y="93"/>
                        </a:lnTo>
                        <a:lnTo>
                          <a:pt x="286" y="96"/>
                        </a:lnTo>
                        <a:lnTo>
                          <a:pt x="284" y="99"/>
                        </a:lnTo>
                        <a:lnTo>
                          <a:pt x="283" y="103"/>
                        </a:lnTo>
                        <a:lnTo>
                          <a:pt x="282" y="107"/>
                        </a:lnTo>
                        <a:lnTo>
                          <a:pt x="282" y="110"/>
                        </a:lnTo>
                        <a:lnTo>
                          <a:pt x="283" y="114"/>
                        </a:lnTo>
                        <a:lnTo>
                          <a:pt x="283" y="114"/>
                        </a:lnTo>
                        <a:lnTo>
                          <a:pt x="284" y="119"/>
                        </a:lnTo>
                        <a:lnTo>
                          <a:pt x="286" y="123"/>
                        </a:lnTo>
                        <a:lnTo>
                          <a:pt x="289" y="126"/>
                        </a:lnTo>
                        <a:lnTo>
                          <a:pt x="292" y="128"/>
                        </a:lnTo>
                        <a:lnTo>
                          <a:pt x="296" y="130"/>
                        </a:lnTo>
                        <a:lnTo>
                          <a:pt x="300" y="131"/>
                        </a:lnTo>
                        <a:lnTo>
                          <a:pt x="304" y="131"/>
                        </a:lnTo>
                        <a:lnTo>
                          <a:pt x="308" y="130"/>
                        </a:lnTo>
                        <a:lnTo>
                          <a:pt x="335" y="123"/>
                        </a:lnTo>
                        <a:lnTo>
                          <a:pt x="378" y="110"/>
                        </a:lnTo>
                        <a:lnTo>
                          <a:pt x="378" y="110"/>
                        </a:lnTo>
                        <a:lnTo>
                          <a:pt x="381" y="109"/>
                        </a:lnTo>
                        <a:lnTo>
                          <a:pt x="385" y="106"/>
                        </a:lnTo>
                        <a:lnTo>
                          <a:pt x="388" y="104"/>
                        </a:lnTo>
                        <a:lnTo>
                          <a:pt x="390" y="100"/>
                        </a:lnTo>
                        <a:lnTo>
                          <a:pt x="392" y="97"/>
                        </a:lnTo>
                        <a:lnTo>
                          <a:pt x="393" y="93"/>
                        </a:lnTo>
                        <a:lnTo>
                          <a:pt x="393" y="89"/>
                        </a:lnTo>
                        <a:lnTo>
                          <a:pt x="393" y="84"/>
                        </a:lnTo>
                        <a:lnTo>
                          <a:pt x="390" y="75"/>
                        </a:lnTo>
                        <a:lnTo>
                          <a:pt x="374" y="16"/>
                        </a:lnTo>
                        <a:lnTo>
                          <a:pt x="374" y="16"/>
                        </a:lnTo>
                        <a:lnTo>
                          <a:pt x="372" y="12"/>
                        </a:lnTo>
                        <a:lnTo>
                          <a:pt x="370" y="9"/>
                        </a:lnTo>
                        <a:lnTo>
                          <a:pt x="367" y="6"/>
                        </a:lnTo>
                        <a:lnTo>
                          <a:pt x="363" y="3"/>
                        </a:lnTo>
                        <a:lnTo>
                          <a:pt x="359" y="1"/>
                        </a:lnTo>
                        <a:lnTo>
                          <a:pt x="355" y="0"/>
                        </a:lnTo>
                        <a:lnTo>
                          <a:pt x="351" y="0"/>
                        </a:lnTo>
                        <a:lnTo>
                          <a:pt x="347" y="1"/>
                        </a:lnTo>
                        <a:lnTo>
                          <a:pt x="347" y="1"/>
                        </a:lnTo>
                        <a:lnTo>
                          <a:pt x="344" y="2"/>
                        </a:lnTo>
                        <a:lnTo>
                          <a:pt x="340" y="5"/>
                        </a:lnTo>
                        <a:lnTo>
                          <a:pt x="338" y="7"/>
                        </a:lnTo>
                        <a:lnTo>
                          <a:pt x="335" y="10"/>
                        </a:lnTo>
                        <a:lnTo>
                          <a:pt x="334" y="13"/>
                        </a:lnTo>
                        <a:lnTo>
                          <a:pt x="333" y="16"/>
                        </a:lnTo>
                        <a:lnTo>
                          <a:pt x="332" y="20"/>
                        </a:lnTo>
                        <a:lnTo>
                          <a:pt x="332" y="24"/>
                        </a:lnTo>
                        <a:lnTo>
                          <a:pt x="332" y="24"/>
                        </a:lnTo>
                        <a:lnTo>
                          <a:pt x="313" y="17"/>
                        </a:lnTo>
                        <a:lnTo>
                          <a:pt x="292" y="12"/>
                        </a:lnTo>
                        <a:lnTo>
                          <a:pt x="272" y="9"/>
                        </a:lnTo>
                        <a:lnTo>
                          <a:pt x="250" y="8"/>
                        </a:lnTo>
                        <a:lnTo>
                          <a:pt x="250" y="8"/>
                        </a:lnTo>
                        <a:lnTo>
                          <a:pt x="233" y="9"/>
                        </a:lnTo>
                        <a:lnTo>
                          <a:pt x="217" y="11"/>
                        </a:lnTo>
                        <a:lnTo>
                          <a:pt x="200" y="14"/>
                        </a:lnTo>
                        <a:lnTo>
                          <a:pt x="183" y="19"/>
                        </a:lnTo>
                        <a:lnTo>
                          <a:pt x="168" y="24"/>
                        </a:lnTo>
                        <a:lnTo>
                          <a:pt x="154" y="31"/>
                        </a:lnTo>
                        <a:lnTo>
                          <a:pt x="138" y="39"/>
                        </a:lnTo>
                        <a:lnTo>
                          <a:pt x="125" y="48"/>
                        </a:lnTo>
                        <a:lnTo>
                          <a:pt x="112" y="57"/>
                        </a:lnTo>
                        <a:lnTo>
                          <a:pt x="101" y="69"/>
                        </a:lnTo>
                        <a:lnTo>
                          <a:pt x="90" y="81"/>
                        </a:lnTo>
                        <a:lnTo>
                          <a:pt x="78" y="93"/>
                        </a:lnTo>
                        <a:lnTo>
                          <a:pt x="69" y="106"/>
                        </a:lnTo>
                        <a:lnTo>
                          <a:pt x="61" y="121"/>
                        </a:lnTo>
                        <a:lnTo>
                          <a:pt x="54" y="135"/>
                        </a:lnTo>
                        <a:lnTo>
                          <a:pt x="48" y="150"/>
                        </a:lnTo>
                        <a:lnTo>
                          <a:pt x="56" y="142"/>
                        </a:lnTo>
                        <a:lnTo>
                          <a:pt x="56" y="142"/>
                        </a:lnTo>
                        <a:lnTo>
                          <a:pt x="56" y="142"/>
                        </a:lnTo>
                        <a:lnTo>
                          <a:pt x="56" y="142"/>
                        </a:lnTo>
                        <a:close/>
                        <a:moveTo>
                          <a:pt x="466" y="230"/>
                        </a:moveTo>
                        <a:lnTo>
                          <a:pt x="466" y="230"/>
                        </a:lnTo>
                        <a:lnTo>
                          <a:pt x="465" y="210"/>
                        </a:lnTo>
                        <a:lnTo>
                          <a:pt x="463" y="191"/>
                        </a:lnTo>
                        <a:lnTo>
                          <a:pt x="459" y="173"/>
                        </a:lnTo>
                        <a:lnTo>
                          <a:pt x="453" y="154"/>
                        </a:lnTo>
                        <a:lnTo>
                          <a:pt x="446" y="137"/>
                        </a:lnTo>
                        <a:lnTo>
                          <a:pt x="437" y="121"/>
                        </a:lnTo>
                        <a:lnTo>
                          <a:pt x="428" y="105"/>
                        </a:lnTo>
                        <a:lnTo>
                          <a:pt x="416" y="91"/>
                        </a:lnTo>
                        <a:lnTo>
                          <a:pt x="418" y="101"/>
                        </a:lnTo>
                        <a:lnTo>
                          <a:pt x="418" y="101"/>
                        </a:lnTo>
                        <a:lnTo>
                          <a:pt x="418" y="101"/>
                        </a:lnTo>
                        <a:lnTo>
                          <a:pt x="419" y="105"/>
                        </a:lnTo>
                        <a:lnTo>
                          <a:pt x="419" y="109"/>
                        </a:lnTo>
                        <a:lnTo>
                          <a:pt x="418" y="113"/>
                        </a:lnTo>
                        <a:lnTo>
                          <a:pt x="416" y="117"/>
                        </a:lnTo>
                        <a:lnTo>
                          <a:pt x="414" y="121"/>
                        </a:lnTo>
                        <a:lnTo>
                          <a:pt x="411" y="124"/>
                        </a:lnTo>
                        <a:lnTo>
                          <a:pt x="407" y="126"/>
                        </a:lnTo>
                        <a:lnTo>
                          <a:pt x="403" y="127"/>
                        </a:lnTo>
                        <a:lnTo>
                          <a:pt x="360" y="139"/>
                        </a:lnTo>
                        <a:lnTo>
                          <a:pt x="360" y="139"/>
                        </a:lnTo>
                        <a:lnTo>
                          <a:pt x="369" y="148"/>
                        </a:lnTo>
                        <a:lnTo>
                          <a:pt x="375" y="158"/>
                        </a:lnTo>
                        <a:lnTo>
                          <a:pt x="380" y="169"/>
                        </a:lnTo>
                        <a:lnTo>
                          <a:pt x="385" y="181"/>
                        </a:lnTo>
                        <a:lnTo>
                          <a:pt x="388" y="192"/>
                        </a:lnTo>
                        <a:lnTo>
                          <a:pt x="391" y="204"/>
                        </a:lnTo>
                        <a:lnTo>
                          <a:pt x="393" y="216"/>
                        </a:lnTo>
                        <a:lnTo>
                          <a:pt x="393" y="230"/>
                        </a:lnTo>
                        <a:lnTo>
                          <a:pt x="393" y="230"/>
                        </a:lnTo>
                        <a:lnTo>
                          <a:pt x="392" y="245"/>
                        </a:lnTo>
                        <a:lnTo>
                          <a:pt x="390" y="259"/>
                        </a:lnTo>
                        <a:lnTo>
                          <a:pt x="386" y="273"/>
                        </a:lnTo>
                        <a:lnTo>
                          <a:pt x="381" y="288"/>
                        </a:lnTo>
                        <a:lnTo>
                          <a:pt x="375" y="300"/>
                        </a:lnTo>
                        <a:lnTo>
                          <a:pt x="367" y="312"/>
                        </a:lnTo>
                        <a:lnTo>
                          <a:pt x="357" y="323"/>
                        </a:lnTo>
                        <a:lnTo>
                          <a:pt x="347" y="333"/>
                        </a:lnTo>
                        <a:lnTo>
                          <a:pt x="347" y="333"/>
                        </a:lnTo>
                        <a:lnTo>
                          <a:pt x="348" y="332"/>
                        </a:lnTo>
                        <a:lnTo>
                          <a:pt x="348" y="332"/>
                        </a:lnTo>
                        <a:lnTo>
                          <a:pt x="348" y="329"/>
                        </a:lnTo>
                        <a:lnTo>
                          <a:pt x="347" y="325"/>
                        </a:lnTo>
                        <a:lnTo>
                          <a:pt x="346" y="322"/>
                        </a:lnTo>
                        <a:lnTo>
                          <a:pt x="344" y="318"/>
                        </a:lnTo>
                        <a:lnTo>
                          <a:pt x="342" y="316"/>
                        </a:lnTo>
                        <a:lnTo>
                          <a:pt x="339" y="313"/>
                        </a:lnTo>
                        <a:lnTo>
                          <a:pt x="336" y="311"/>
                        </a:lnTo>
                        <a:lnTo>
                          <a:pt x="332" y="310"/>
                        </a:lnTo>
                        <a:lnTo>
                          <a:pt x="332" y="310"/>
                        </a:lnTo>
                        <a:lnTo>
                          <a:pt x="328" y="309"/>
                        </a:lnTo>
                        <a:lnTo>
                          <a:pt x="324" y="310"/>
                        </a:lnTo>
                        <a:lnTo>
                          <a:pt x="320" y="311"/>
                        </a:lnTo>
                        <a:lnTo>
                          <a:pt x="316" y="312"/>
                        </a:lnTo>
                        <a:lnTo>
                          <a:pt x="313" y="315"/>
                        </a:lnTo>
                        <a:lnTo>
                          <a:pt x="309" y="318"/>
                        </a:lnTo>
                        <a:lnTo>
                          <a:pt x="307" y="321"/>
                        </a:lnTo>
                        <a:lnTo>
                          <a:pt x="305" y="325"/>
                        </a:lnTo>
                        <a:lnTo>
                          <a:pt x="299" y="352"/>
                        </a:lnTo>
                        <a:lnTo>
                          <a:pt x="294" y="368"/>
                        </a:lnTo>
                        <a:lnTo>
                          <a:pt x="288" y="393"/>
                        </a:lnTo>
                        <a:lnTo>
                          <a:pt x="288" y="393"/>
                        </a:lnTo>
                        <a:lnTo>
                          <a:pt x="287" y="399"/>
                        </a:lnTo>
                        <a:lnTo>
                          <a:pt x="287" y="403"/>
                        </a:lnTo>
                        <a:lnTo>
                          <a:pt x="288" y="407"/>
                        </a:lnTo>
                        <a:lnTo>
                          <a:pt x="290" y="411"/>
                        </a:lnTo>
                        <a:lnTo>
                          <a:pt x="292" y="414"/>
                        </a:lnTo>
                        <a:lnTo>
                          <a:pt x="295" y="417"/>
                        </a:lnTo>
                        <a:lnTo>
                          <a:pt x="299" y="419"/>
                        </a:lnTo>
                        <a:lnTo>
                          <a:pt x="302" y="420"/>
                        </a:lnTo>
                        <a:lnTo>
                          <a:pt x="315" y="423"/>
                        </a:lnTo>
                        <a:lnTo>
                          <a:pt x="339" y="430"/>
                        </a:lnTo>
                        <a:lnTo>
                          <a:pt x="372" y="438"/>
                        </a:lnTo>
                        <a:lnTo>
                          <a:pt x="372" y="438"/>
                        </a:lnTo>
                        <a:lnTo>
                          <a:pt x="376" y="439"/>
                        </a:lnTo>
                        <a:lnTo>
                          <a:pt x="380" y="439"/>
                        </a:lnTo>
                        <a:lnTo>
                          <a:pt x="384" y="438"/>
                        </a:lnTo>
                        <a:lnTo>
                          <a:pt x="388" y="436"/>
                        </a:lnTo>
                        <a:lnTo>
                          <a:pt x="391" y="434"/>
                        </a:lnTo>
                        <a:lnTo>
                          <a:pt x="394" y="431"/>
                        </a:lnTo>
                        <a:lnTo>
                          <a:pt x="396" y="427"/>
                        </a:lnTo>
                        <a:lnTo>
                          <a:pt x="398" y="423"/>
                        </a:lnTo>
                        <a:lnTo>
                          <a:pt x="398" y="423"/>
                        </a:lnTo>
                        <a:lnTo>
                          <a:pt x="398" y="420"/>
                        </a:lnTo>
                        <a:lnTo>
                          <a:pt x="398" y="416"/>
                        </a:lnTo>
                        <a:lnTo>
                          <a:pt x="397" y="412"/>
                        </a:lnTo>
                        <a:lnTo>
                          <a:pt x="396" y="409"/>
                        </a:lnTo>
                        <a:lnTo>
                          <a:pt x="394" y="406"/>
                        </a:lnTo>
                        <a:lnTo>
                          <a:pt x="392" y="403"/>
                        </a:lnTo>
                        <a:lnTo>
                          <a:pt x="389" y="401"/>
                        </a:lnTo>
                        <a:lnTo>
                          <a:pt x="386" y="399"/>
                        </a:lnTo>
                        <a:lnTo>
                          <a:pt x="386" y="399"/>
                        </a:lnTo>
                        <a:lnTo>
                          <a:pt x="385" y="399"/>
                        </a:lnTo>
                        <a:lnTo>
                          <a:pt x="385" y="399"/>
                        </a:lnTo>
                        <a:lnTo>
                          <a:pt x="394" y="390"/>
                        </a:lnTo>
                        <a:lnTo>
                          <a:pt x="402" y="382"/>
                        </a:lnTo>
                        <a:lnTo>
                          <a:pt x="410" y="374"/>
                        </a:lnTo>
                        <a:lnTo>
                          <a:pt x="418" y="365"/>
                        </a:lnTo>
                        <a:lnTo>
                          <a:pt x="426" y="355"/>
                        </a:lnTo>
                        <a:lnTo>
                          <a:pt x="433" y="346"/>
                        </a:lnTo>
                        <a:lnTo>
                          <a:pt x="439" y="335"/>
                        </a:lnTo>
                        <a:lnTo>
                          <a:pt x="444" y="324"/>
                        </a:lnTo>
                        <a:lnTo>
                          <a:pt x="449" y="314"/>
                        </a:lnTo>
                        <a:lnTo>
                          <a:pt x="454" y="303"/>
                        </a:lnTo>
                        <a:lnTo>
                          <a:pt x="457" y="291"/>
                        </a:lnTo>
                        <a:lnTo>
                          <a:pt x="460" y="279"/>
                        </a:lnTo>
                        <a:lnTo>
                          <a:pt x="463" y="267"/>
                        </a:lnTo>
                        <a:lnTo>
                          <a:pt x="465" y="255"/>
                        </a:lnTo>
                        <a:lnTo>
                          <a:pt x="466" y="242"/>
                        </a:lnTo>
                        <a:lnTo>
                          <a:pt x="466" y="230"/>
                        </a:lnTo>
                        <a:lnTo>
                          <a:pt x="466"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nvGrpSpPr>
                <p:cNvPr id="312" name="Group 23"/>
                <p:cNvGrpSpPr>
                  <a:grpSpLocks noChangeAspect="1"/>
                </p:cNvGrpSpPr>
                <p:nvPr userDrawn="1"/>
              </p:nvGrpSpPr>
              <p:grpSpPr bwMode="auto">
                <a:xfrm>
                  <a:off x="13095045" y="7055352"/>
                  <a:ext cx="344735" cy="323850"/>
                  <a:chOff x="793" y="6024"/>
                  <a:chExt cx="204" cy="204"/>
                </a:xfrm>
              </p:grpSpPr>
              <p:sp>
                <p:nvSpPr>
                  <p:cNvPr id="325" name="AutoShape 22"/>
                  <p:cNvSpPr>
                    <a:spLocks noChangeAspect="1" noChangeArrowheads="1" noTextEdit="1"/>
                  </p:cNvSpPr>
                  <p:nvPr userDrawn="1"/>
                </p:nvSpPr>
                <p:spPr bwMode="auto">
                  <a:xfrm>
                    <a:off x="793" y="6024"/>
                    <a:ext cx="20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6" name="Freeform 24"/>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close/>
                      </a:path>
                    </a:pathLst>
                  </a:custGeom>
                  <a:solidFill>
                    <a:srgbClr val="FAA6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7" name="Freeform 25"/>
                  <p:cNvSpPr>
                    <a:spLocks/>
                  </p:cNvSpPr>
                  <p:nvPr userDrawn="1"/>
                </p:nvSpPr>
                <p:spPr bwMode="auto">
                  <a:xfrm>
                    <a:off x="793" y="6024"/>
                    <a:ext cx="204" cy="204"/>
                  </a:xfrm>
                  <a:custGeom>
                    <a:avLst/>
                    <a:gdLst>
                      <a:gd name="T0" fmla="*/ 322 w 612"/>
                      <a:gd name="T1" fmla="*/ 612 h 612"/>
                      <a:gd name="T2" fmla="*/ 368 w 612"/>
                      <a:gd name="T3" fmla="*/ 606 h 612"/>
                      <a:gd name="T4" fmla="*/ 411 w 612"/>
                      <a:gd name="T5" fmla="*/ 594 h 612"/>
                      <a:gd name="T6" fmla="*/ 452 w 612"/>
                      <a:gd name="T7" fmla="*/ 575 h 612"/>
                      <a:gd name="T8" fmla="*/ 489 w 612"/>
                      <a:gd name="T9" fmla="*/ 552 h 612"/>
                      <a:gd name="T10" fmla="*/ 522 w 612"/>
                      <a:gd name="T11" fmla="*/ 522 h 612"/>
                      <a:gd name="T12" fmla="*/ 551 w 612"/>
                      <a:gd name="T13" fmla="*/ 490 h 612"/>
                      <a:gd name="T14" fmla="*/ 575 w 612"/>
                      <a:gd name="T15" fmla="*/ 452 h 612"/>
                      <a:gd name="T16" fmla="*/ 594 w 612"/>
                      <a:gd name="T17" fmla="*/ 411 h 612"/>
                      <a:gd name="T18" fmla="*/ 606 w 612"/>
                      <a:gd name="T19" fmla="*/ 368 h 612"/>
                      <a:gd name="T20" fmla="*/ 611 w 612"/>
                      <a:gd name="T21" fmla="*/ 322 h 612"/>
                      <a:gd name="T22" fmla="*/ 611 w 612"/>
                      <a:gd name="T23" fmla="*/ 290 h 612"/>
                      <a:gd name="T24" fmla="*/ 606 w 612"/>
                      <a:gd name="T25" fmla="*/ 244 h 612"/>
                      <a:gd name="T26" fmla="*/ 594 w 612"/>
                      <a:gd name="T27" fmla="*/ 202 h 612"/>
                      <a:gd name="T28" fmla="*/ 575 w 612"/>
                      <a:gd name="T29" fmla="*/ 161 h 612"/>
                      <a:gd name="T30" fmla="*/ 551 w 612"/>
                      <a:gd name="T31" fmla="*/ 123 h 612"/>
                      <a:gd name="T32" fmla="*/ 522 w 612"/>
                      <a:gd name="T33" fmla="*/ 90 h 612"/>
                      <a:gd name="T34" fmla="*/ 489 w 612"/>
                      <a:gd name="T35" fmla="*/ 61 h 612"/>
                      <a:gd name="T36" fmla="*/ 452 w 612"/>
                      <a:gd name="T37" fmla="*/ 38 h 612"/>
                      <a:gd name="T38" fmla="*/ 411 w 612"/>
                      <a:gd name="T39" fmla="*/ 19 h 612"/>
                      <a:gd name="T40" fmla="*/ 368 w 612"/>
                      <a:gd name="T41" fmla="*/ 6 h 612"/>
                      <a:gd name="T42" fmla="*/ 322 w 612"/>
                      <a:gd name="T43" fmla="*/ 1 h 612"/>
                      <a:gd name="T44" fmla="*/ 290 w 612"/>
                      <a:gd name="T45" fmla="*/ 1 h 612"/>
                      <a:gd name="T46" fmla="*/ 244 w 612"/>
                      <a:gd name="T47" fmla="*/ 6 h 612"/>
                      <a:gd name="T48" fmla="*/ 201 w 612"/>
                      <a:gd name="T49" fmla="*/ 19 h 612"/>
                      <a:gd name="T50" fmla="*/ 160 w 612"/>
                      <a:gd name="T51" fmla="*/ 38 h 612"/>
                      <a:gd name="T52" fmla="*/ 123 w 612"/>
                      <a:gd name="T53" fmla="*/ 61 h 612"/>
                      <a:gd name="T54" fmla="*/ 90 w 612"/>
                      <a:gd name="T55" fmla="*/ 90 h 612"/>
                      <a:gd name="T56" fmla="*/ 61 w 612"/>
                      <a:gd name="T57" fmla="*/ 123 h 612"/>
                      <a:gd name="T58" fmla="*/ 37 w 612"/>
                      <a:gd name="T59" fmla="*/ 161 h 612"/>
                      <a:gd name="T60" fmla="*/ 18 w 612"/>
                      <a:gd name="T61" fmla="*/ 202 h 612"/>
                      <a:gd name="T62" fmla="*/ 6 w 612"/>
                      <a:gd name="T63" fmla="*/ 244 h 612"/>
                      <a:gd name="T64" fmla="*/ 0 w 612"/>
                      <a:gd name="T65" fmla="*/ 290 h 612"/>
                      <a:gd name="T66" fmla="*/ 0 w 612"/>
                      <a:gd name="T67" fmla="*/ 322 h 612"/>
                      <a:gd name="T68" fmla="*/ 6 w 612"/>
                      <a:gd name="T69" fmla="*/ 368 h 612"/>
                      <a:gd name="T70" fmla="*/ 18 w 612"/>
                      <a:gd name="T71" fmla="*/ 411 h 612"/>
                      <a:gd name="T72" fmla="*/ 37 w 612"/>
                      <a:gd name="T73" fmla="*/ 452 h 612"/>
                      <a:gd name="T74" fmla="*/ 61 w 612"/>
                      <a:gd name="T75" fmla="*/ 490 h 612"/>
                      <a:gd name="T76" fmla="*/ 90 w 612"/>
                      <a:gd name="T77" fmla="*/ 522 h 612"/>
                      <a:gd name="T78" fmla="*/ 123 w 612"/>
                      <a:gd name="T79" fmla="*/ 552 h 612"/>
                      <a:gd name="T80" fmla="*/ 160 w 612"/>
                      <a:gd name="T81" fmla="*/ 575 h 612"/>
                      <a:gd name="T82" fmla="*/ 201 w 612"/>
                      <a:gd name="T83" fmla="*/ 594 h 612"/>
                      <a:gd name="T84" fmla="*/ 244 w 612"/>
                      <a:gd name="T85" fmla="*/ 606 h 612"/>
                      <a:gd name="T86" fmla="*/ 290 w 612"/>
                      <a:gd name="T87"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2" h="612">
                        <a:moveTo>
                          <a:pt x="305" y="612"/>
                        </a:moveTo>
                        <a:lnTo>
                          <a:pt x="305" y="612"/>
                        </a:lnTo>
                        <a:lnTo>
                          <a:pt x="322" y="612"/>
                        </a:lnTo>
                        <a:lnTo>
                          <a:pt x="337" y="611"/>
                        </a:lnTo>
                        <a:lnTo>
                          <a:pt x="352" y="609"/>
                        </a:lnTo>
                        <a:lnTo>
                          <a:pt x="368" y="606"/>
                        </a:lnTo>
                        <a:lnTo>
                          <a:pt x="383" y="603"/>
                        </a:lnTo>
                        <a:lnTo>
                          <a:pt x="397" y="599"/>
                        </a:lnTo>
                        <a:lnTo>
                          <a:pt x="411" y="594"/>
                        </a:lnTo>
                        <a:lnTo>
                          <a:pt x="425" y="589"/>
                        </a:lnTo>
                        <a:lnTo>
                          <a:pt x="439" y="582"/>
                        </a:lnTo>
                        <a:lnTo>
                          <a:pt x="452" y="575"/>
                        </a:lnTo>
                        <a:lnTo>
                          <a:pt x="464" y="568"/>
                        </a:lnTo>
                        <a:lnTo>
                          <a:pt x="477" y="560"/>
                        </a:lnTo>
                        <a:lnTo>
                          <a:pt x="489" y="552"/>
                        </a:lnTo>
                        <a:lnTo>
                          <a:pt x="501" y="543"/>
                        </a:lnTo>
                        <a:lnTo>
                          <a:pt x="511" y="533"/>
                        </a:lnTo>
                        <a:lnTo>
                          <a:pt x="522" y="522"/>
                        </a:lnTo>
                        <a:lnTo>
                          <a:pt x="533" y="512"/>
                        </a:lnTo>
                        <a:lnTo>
                          <a:pt x="542" y="501"/>
                        </a:lnTo>
                        <a:lnTo>
                          <a:pt x="551" y="490"/>
                        </a:lnTo>
                        <a:lnTo>
                          <a:pt x="560" y="478"/>
                        </a:lnTo>
                        <a:lnTo>
                          <a:pt x="567" y="465"/>
                        </a:lnTo>
                        <a:lnTo>
                          <a:pt x="575" y="452"/>
                        </a:lnTo>
                        <a:lnTo>
                          <a:pt x="581" y="439"/>
                        </a:lnTo>
                        <a:lnTo>
                          <a:pt x="588" y="426"/>
                        </a:lnTo>
                        <a:lnTo>
                          <a:pt x="594" y="411"/>
                        </a:lnTo>
                        <a:lnTo>
                          <a:pt x="598" y="397"/>
                        </a:lnTo>
                        <a:lnTo>
                          <a:pt x="602" y="383"/>
                        </a:lnTo>
                        <a:lnTo>
                          <a:pt x="606" y="368"/>
                        </a:lnTo>
                        <a:lnTo>
                          <a:pt x="608" y="353"/>
                        </a:lnTo>
                        <a:lnTo>
                          <a:pt x="610" y="338"/>
                        </a:lnTo>
                        <a:lnTo>
                          <a:pt x="611" y="322"/>
                        </a:lnTo>
                        <a:lnTo>
                          <a:pt x="612" y="307"/>
                        </a:lnTo>
                        <a:lnTo>
                          <a:pt x="612" y="307"/>
                        </a:lnTo>
                        <a:lnTo>
                          <a:pt x="611" y="290"/>
                        </a:lnTo>
                        <a:lnTo>
                          <a:pt x="610" y="275"/>
                        </a:lnTo>
                        <a:lnTo>
                          <a:pt x="608" y="260"/>
                        </a:lnTo>
                        <a:lnTo>
                          <a:pt x="606" y="244"/>
                        </a:lnTo>
                        <a:lnTo>
                          <a:pt x="602" y="230"/>
                        </a:lnTo>
                        <a:lnTo>
                          <a:pt x="598" y="216"/>
                        </a:lnTo>
                        <a:lnTo>
                          <a:pt x="594" y="202"/>
                        </a:lnTo>
                        <a:lnTo>
                          <a:pt x="588" y="187"/>
                        </a:lnTo>
                        <a:lnTo>
                          <a:pt x="581" y="174"/>
                        </a:lnTo>
                        <a:lnTo>
                          <a:pt x="575" y="161"/>
                        </a:lnTo>
                        <a:lnTo>
                          <a:pt x="567" y="148"/>
                        </a:lnTo>
                        <a:lnTo>
                          <a:pt x="560" y="135"/>
                        </a:lnTo>
                        <a:lnTo>
                          <a:pt x="551" y="123"/>
                        </a:lnTo>
                        <a:lnTo>
                          <a:pt x="542" y="112"/>
                        </a:lnTo>
                        <a:lnTo>
                          <a:pt x="533" y="101"/>
                        </a:lnTo>
                        <a:lnTo>
                          <a:pt x="522" y="90"/>
                        </a:lnTo>
                        <a:lnTo>
                          <a:pt x="511" y="79"/>
                        </a:lnTo>
                        <a:lnTo>
                          <a:pt x="501" y="70"/>
                        </a:lnTo>
                        <a:lnTo>
                          <a:pt x="489" y="61"/>
                        </a:lnTo>
                        <a:lnTo>
                          <a:pt x="477" y="53"/>
                        </a:lnTo>
                        <a:lnTo>
                          <a:pt x="464" y="45"/>
                        </a:lnTo>
                        <a:lnTo>
                          <a:pt x="452" y="38"/>
                        </a:lnTo>
                        <a:lnTo>
                          <a:pt x="439" y="31"/>
                        </a:lnTo>
                        <a:lnTo>
                          <a:pt x="425" y="24"/>
                        </a:lnTo>
                        <a:lnTo>
                          <a:pt x="411" y="19"/>
                        </a:lnTo>
                        <a:lnTo>
                          <a:pt x="397" y="14"/>
                        </a:lnTo>
                        <a:lnTo>
                          <a:pt x="383" y="10"/>
                        </a:lnTo>
                        <a:lnTo>
                          <a:pt x="368" y="6"/>
                        </a:lnTo>
                        <a:lnTo>
                          <a:pt x="352" y="4"/>
                        </a:lnTo>
                        <a:lnTo>
                          <a:pt x="337" y="2"/>
                        </a:lnTo>
                        <a:lnTo>
                          <a:pt x="322" y="1"/>
                        </a:lnTo>
                        <a:lnTo>
                          <a:pt x="305" y="0"/>
                        </a:lnTo>
                        <a:lnTo>
                          <a:pt x="305" y="0"/>
                        </a:lnTo>
                        <a:lnTo>
                          <a:pt x="290" y="1"/>
                        </a:lnTo>
                        <a:lnTo>
                          <a:pt x="275" y="2"/>
                        </a:lnTo>
                        <a:lnTo>
                          <a:pt x="260" y="4"/>
                        </a:lnTo>
                        <a:lnTo>
                          <a:pt x="244" y="6"/>
                        </a:lnTo>
                        <a:lnTo>
                          <a:pt x="229" y="10"/>
                        </a:lnTo>
                        <a:lnTo>
                          <a:pt x="215" y="14"/>
                        </a:lnTo>
                        <a:lnTo>
                          <a:pt x="201" y="19"/>
                        </a:lnTo>
                        <a:lnTo>
                          <a:pt x="186" y="24"/>
                        </a:lnTo>
                        <a:lnTo>
                          <a:pt x="173" y="31"/>
                        </a:lnTo>
                        <a:lnTo>
                          <a:pt x="160" y="38"/>
                        </a:lnTo>
                        <a:lnTo>
                          <a:pt x="148" y="45"/>
                        </a:lnTo>
                        <a:lnTo>
                          <a:pt x="134" y="53"/>
                        </a:lnTo>
                        <a:lnTo>
                          <a:pt x="123" y="61"/>
                        </a:lnTo>
                        <a:lnTo>
                          <a:pt x="111" y="70"/>
                        </a:lnTo>
                        <a:lnTo>
                          <a:pt x="100" y="79"/>
                        </a:lnTo>
                        <a:lnTo>
                          <a:pt x="90" y="90"/>
                        </a:lnTo>
                        <a:lnTo>
                          <a:pt x="79" y="101"/>
                        </a:lnTo>
                        <a:lnTo>
                          <a:pt x="70" y="112"/>
                        </a:lnTo>
                        <a:lnTo>
                          <a:pt x="61" y="123"/>
                        </a:lnTo>
                        <a:lnTo>
                          <a:pt x="52" y="135"/>
                        </a:lnTo>
                        <a:lnTo>
                          <a:pt x="44" y="148"/>
                        </a:lnTo>
                        <a:lnTo>
                          <a:pt x="37" y="161"/>
                        </a:lnTo>
                        <a:lnTo>
                          <a:pt x="31" y="174"/>
                        </a:lnTo>
                        <a:lnTo>
                          <a:pt x="24" y="187"/>
                        </a:lnTo>
                        <a:lnTo>
                          <a:pt x="18" y="202"/>
                        </a:lnTo>
                        <a:lnTo>
                          <a:pt x="13" y="216"/>
                        </a:lnTo>
                        <a:lnTo>
                          <a:pt x="9" y="230"/>
                        </a:lnTo>
                        <a:lnTo>
                          <a:pt x="6" y="244"/>
                        </a:lnTo>
                        <a:lnTo>
                          <a:pt x="3" y="260"/>
                        </a:lnTo>
                        <a:lnTo>
                          <a:pt x="1" y="275"/>
                        </a:lnTo>
                        <a:lnTo>
                          <a:pt x="0" y="290"/>
                        </a:lnTo>
                        <a:lnTo>
                          <a:pt x="0" y="307"/>
                        </a:lnTo>
                        <a:lnTo>
                          <a:pt x="0" y="307"/>
                        </a:lnTo>
                        <a:lnTo>
                          <a:pt x="0" y="322"/>
                        </a:lnTo>
                        <a:lnTo>
                          <a:pt x="1" y="338"/>
                        </a:lnTo>
                        <a:lnTo>
                          <a:pt x="3" y="353"/>
                        </a:lnTo>
                        <a:lnTo>
                          <a:pt x="6" y="368"/>
                        </a:lnTo>
                        <a:lnTo>
                          <a:pt x="9" y="383"/>
                        </a:lnTo>
                        <a:lnTo>
                          <a:pt x="13" y="397"/>
                        </a:lnTo>
                        <a:lnTo>
                          <a:pt x="18" y="411"/>
                        </a:lnTo>
                        <a:lnTo>
                          <a:pt x="24" y="426"/>
                        </a:lnTo>
                        <a:lnTo>
                          <a:pt x="31" y="439"/>
                        </a:lnTo>
                        <a:lnTo>
                          <a:pt x="37" y="452"/>
                        </a:lnTo>
                        <a:lnTo>
                          <a:pt x="44" y="465"/>
                        </a:lnTo>
                        <a:lnTo>
                          <a:pt x="52" y="478"/>
                        </a:lnTo>
                        <a:lnTo>
                          <a:pt x="61" y="490"/>
                        </a:lnTo>
                        <a:lnTo>
                          <a:pt x="70" y="501"/>
                        </a:lnTo>
                        <a:lnTo>
                          <a:pt x="79" y="512"/>
                        </a:lnTo>
                        <a:lnTo>
                          <a:pt x="90" y="522"/>
                        </a:lnTo>
                        <a:lnTo>
                          <a:pt x="100" y="533"/>
                        </a:lnTo>
                        <a:lnTo>
                          <a:pt x="111" y="543"/>
                        </a:lnTo>
                        <a:lnTo>
                          <a:pt x="123" y="552"/>
                        </a:lnTo>
                        <a:lnTo>
                          <a:pt x="134" y="560"/>
                        </a:lnTo>
                        <a:lnTo>
                          <a:pt x="148" y="568"/>
                        </a:lnTo>
                        <a:lnTo>
                          <a:pt x="160" y="575"/>
                        </a:lnTo>
                        <a:lnTo>
                          <a:pt x="173" y="582"/>
                        </a:lnTo>
                        <a:lnTo>
                          <a:pt x="186" y="589"/>
                        </a:lnTo>
                        <a:lnTo>
                          <a:pt x="201" y="594"/>
                        </a:lnTo>
                        <a:lnTo>
                          <a:pt x="215" y="599"/>
                        </a:lnTo>
                        <a:lnTo>
                          <a:pt x="229" y="603"/>
                        </a:lnTo>
                        <a:lnTo>
                          <a:pt x="244" y="606"/>
                        </a:lnTo>
                        <a:lnTo>
                          <a:pt x="260" y="609"/>
                        </a:lnTo>
                        <a:lnTo>
                          <a:pt x="275" y="611"/>
                        </a:lnTo>
                        <a:lnTo>
                          <a:pt x="290" y="612"/>
                        </a:lnTo>
                        <a:lnTo>
                          <a:pt x="305" y="6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28" name="Freeform 26"/>
                  <p:cNvSpPr>
                    <a:spLocks/>
                  </p:cNvSpPr>
                  <p:nvPr userDrawn="1"/>
                </p:nvSpPr>
                <p:spPr bwMode="auto">
                  <a:xfrm>
                    <a:off x="843" y="6080"/>
                    <a:ext cx="104" cy="92"/>
                  </a:xfrm>
                  <a:custGeom>
                    <a:avLst/>
                    <a:gdLst>
                      <a:gd name="T0" fmla="*/ 134 w 314"/>
                      <a:gd name="T1" fmla="*/ 255 h 274"/>
                      <a:gd name="T2" fmla="*/ 105 w 314"/>
                      <a:gd name="T3" fmla="*/ 229 h 274"/>
                      <a:gd name="T4" fmla="*/ 56 w 314"/>
                      <a:gd name="T5" fmla="*/ 184 h 274"/>
                      <a:gd name="T6" fmla="*/ 28 w 314"/>
                      <a:gd name="T7" fmla="*/ 154 h 274"/>
                      <a:gd name="T8" fmla="*/ 15 w 314"/>
                      <a:gd name="T9" fmla="*/ 133 h 274"/>
                      <a:gd name="T10" fmla="*/ 5 w 314"/>
                      <a:gd name="T11" fmla="*/ 113 h 274"/>
                      <a:gd name="T12" fmla="*/ 1 w 314"/>
                      <a:gd name="T13" fmla="*/ 93 h 274"/>
                      <a:gd name="T14" fmla="*/ 0 w 314"/>
                      <a:gd name="T15" fmla="*/ 83 h 274"/>
                      <a:gd name="T16" fmla="*/ 2 w 314"/>
                      <a:gd name="T17" fmla="*/ 66 h 274"/>
                      <a:gd name="T18" fmla="*/ 7 w 314"/>
                      <a:gd name="T19" fmla="*/ 50 h 274"/>
                      <a:gd name="T20" fmla="*/ 14 w 314"/>
                      <a:gd name="T21" fmla="*/ 37 h 274"/>
                      <a:gd name="T22" fmla="*/ 25 w 314"/>
                      <a:gd name="T23" fmla="*/ 24 h 274"/>
                      <a:gd name="T24" fmla="*/ 37 w 314"/>
                      <a:gd name="T25" fmla="*/ 14 h 274"/>
                      <a:gd name="T26" fmla="*/ 53 w 314"/>
                      <a:gd name="T27" fmla="*/ 7 h 274"/>
                      <a:gd name="T28" fmla="*/ 69 w 314"/>
                      <a:gd name="T29" fmla="*/ 2 h 274"/>
                      <a:gd name="T30" fmla="*/ 86 w 314"/>
                      <a:gd name="T31" fmla="*/ 0 h 274"/>
                      <a:gd name="T32" fmla="*/ 96 w 314"/>
                      <a:gd name="T33" fmla="*/ 1 h 274"/>
                      <a:gd name="T34" fmla="*/ 116 w 314"/>
                      <a:gd name="T35" fmla="*/ 5 h 274"/>
                      <a:gd name="T36" fmla="*/ 134 w 314"/>
                      <a:gd name="T37" fmla="*/ 13 h 274"/>
                      <a:gd name="T38" fmla="*/ 150 w 314"/>
                      <a:gd name="T39" fmla="*/ 24 h 274"/>
                      <a:gd name="T40" fmla="*/ 156 w 314"/>
                      <a:gd name="T41" fmla="*/ 32 h 274"/>
                      <a:gd name="T42" fmla="*/ 172 w 314"/>
                      <a:gd name="T43" fmla="*/ 18 h 274"/>
                      <a:gd name="T44" fmla="*/ 188 w 314"/>
                      <a:gd name="T45" fmla="*/ 9 h 274"/>
                      <a:gd name="T46" fmla="*/ 207 w 314"/>
                      <a:gd name="T47" fmla="*/ 3 h 274"/>
                      <a:gd name="T48" fmla="*/ 228 w 314"/>
                      <a:gd name="T49" fmla="*/ 0 h 274"/>
                      <a:gd name="T50" fmla="*/ 237 w 314"/>
                      <a:gd name="T51" fmla="*/ 1 h 274"/>
                      <a:gd name="T52" fmla="*/ 253 w 314"/>
                      <a:gd name="T53" fmla="*/ 4 h 274"/>
                      <a:gd name="T54" fmla="*/ 270 w 314"/>
                      <a:gd name="T55" fmla="*/ 10 h 274"/>
                      <a:gd name="T56" fmla="*/ 283 w 314"/>
                      <a:gd name="T57" fmla="*/ 19 h 274"/>
                      <a:gd name="T58" fmla="*/ 295 w 314"/>
                      <a:gd name="T59" fmla="*/ 31 h 274"/>
                      <a:gd name="T60" fmla="*/ 304 w 314"/>
                      <a:gd name="T61" fmla="*/ 43 h 274"/>
                      <a:gd name="T62" fmla="*/ 310 w 314"/>
                      <a:gd name="T63" fmla="*/ 58 h 274"/>
                      <a:gd name="T64" fmla="*/ 313 w 314"/>
                      <a:gd name="T65" fmla="*/ 74 h 274"/>
                      <a:gd name="T66" fmla="*/ 314 w 314"/>
                      <a:gd name="T67" fmla="*/ 83 h 274"/>
                      <a:gd name="T68" fmla="*/ 311 w 314"/>
                      <a:gd name="T69" fmla="*/ 103 h 274"/>
                      <a:gd name="T70" fmla="*/ 304 w 314"/>
                      <a:gd name="T71" fmla="*/ 123 h 274"/>
                      <a:gd name="T72" fmla="*/ 293 w 314"/>
                      <a:gd name="T73" fmla="*/ 144 h 274"/>
                      <a:gd name="T74" fmla="*/ 278 w 314"/>
                      <a:gd name="T75" fmla="*/ 164 h 274"/>
                      <a:gd name="T76" fmla="*/ 235 w 314"/>
                      <a:gd name="T77" fmla="*/ 207 h 274"/>
                      <a:gd name="T78" fmla="*/ 180 w 314"/>
                      <a:gd name="T79" fmla="*/ 2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274">
                        <a:moveTo>
                          <a:pt x="156" y="274"/>
                        </a:moveTo>
                        <a:lnTo>
                          <a:pt x="134" y="255"/>
                        </a:lnTo>
                        <a:lnTo>
                          <a:pt x="134" y="255"/>
                        </a:lnTo>
                        <a:lnTo>
                          <a:pt x="105" y="229"/>
                        </a:lnTo>
                        <a:lnTo>
                          <a:pt x="79" y="206"/>
                        </a:lnTo>
                        <a:lnTo>
                          <a:pt x="56" y="184"/>
                        </a:lnTo>
                        <a:lnTo>
                          <a:pt x="36" y="164"/>
                        </a:lnTo>
                        <a:lnTo>
                          <a:pt x="28" y="154"/>
                        </a:lnTo>
                        <a:lnTo>
                          <a:pt x="21" y="144"/>
                        </a:lnTo>
                        <a:lnTo>
                          <a:pt x="15" y="133"/>
                        </a:lnTo>
                        <a:lnTo>
                          <a:pt x="9" y="123"/>
                        </a:lnTo>
                        <a:lnTo>
                          <a:pt x="5" y="113"/>
                        </a:lnTo>
                        <a:lnTo>
                          <a:pt x="2" y="103"/>
                        </a:lnTo>
                        <a:lnTo>
                          <a:pt x="1" y="93"/>
                        </a:lnTo>
                        <a:lnTo>
                          <a:pt x="0" y="83"/>
                        </a:lnTo>
                        <a:lnTo>
                          <a:pt x="0" y="83"/>
                        </a:lnTo>
                        <a:lnTo>
                          <a:pt x="0" y="74"/>
                        </a:lnTo>
                        <a:lnTo>
                          <a:pt x="2" y="66"/>
                        </a:lnTo>
                        <a:lnTo>
                          <a:pt x="4" y="58"/>
                        </a:lnTo>
                        <a:lnTo>
                          <a:pt x="7" y="50"/>
                        </a:lnTo>
                        <a:lnTo>
                          <a:pt x="10" y="43"/>
                        </a:lnTo>
                        <a:lnTo>
                          <a:pt x="14" y="37"/>
                        </a:lnTo>
                        <a:lnTo>
                          <a:pt x="19" y="31"/>
                        </a:lnTo>
                        <a:lnTo>
                          <a:pt x="25" y="24"/>
                        </a:lnTo>
                        <a:lnTo>
                          <a:pt x="31" y="19"/>
                        </a:lnTo>
                        <a:lnTo>
                          <a:pt x="37" y="14"/>
                        </a:lnTo>
                        <a:lnTo>
                          <a:pt x="44" y="10"/>
                        </a:lnTo>
                        <a:lnTo>
                          <a:pt x="53" y="7"/>
                        </a:lnTo>
                        <a:lnTo>
                          <a:pt x="60" y="4"/>
                        </a:lnTo>
                        <a:lnTo>
                          <a:pt x="69" y="2"/>
                        </a:lnTo>
                        <a:lnTo>
                          <a:pt x="77" y="1"/>
                        </a:lnTo>
                        <a:lnTo>
                          <a:pt x="86" y="0"/>
                        </a:lnTo>
                        <a:lnTo>
                          <a:pt x="86" y="0"/>
                        </a:lnTo>
                        <a:lnTo>
                          <a:pt x="96" y="1"/>
                        </a:lnTo>
                        <a:lnTo>
                          <a:pt x="107" y="3"/>
                        </a:lnTo>
                        <a:lnTo>
                          <a:pt x="116" y="5"/>
                        </a:lnTo>
                        <a:lnTo>
                          <a:pt x="125" y="9"/>
                        </a:lnTo>
                        <a:lnTo>
                          <a:pt x="134" y="13"/>
                        </a:lnTo>
                        <a:lnTo>
                          <a:pt x="142" y="18"/>
                        </a:lnTo>
                        <a:lnTo>
                          <a:pt x="150" y="24"/>
                        </a:lnTo>
                        <a:lnTo>
                          <a:pt x="156" y="32"/>
                        </a:lnTo>
                        <a:lnTo>
                          <a:pt x="156" y="32"/>
                        </a:lnTo>
                        <a:lnTo>
                          <a:pt x="164" y="24"/>
                        </a:lnTo>
                        <a:lnTo>
                          <a:pt x="172" y="18"/>
                        </a:lnTo>
                        <a:lnTo>
                          <a:pt x="180" y="13"/>
                        </a:lnTo>
                        <a:lnTo>
                          <a:pt x="188" y="9"/>
                        </a:lnTo>
                        <a:lnTo>
                          <a:pt x="198" y="5"/>
                        </a:lnTo>
                        <a:lnTo>
                          <a:pt x="207" y="3"/>
                        </a:lnTo>
                        <a:lnTo>
                          <a:pt x="218" y="1"/>
                        </a:lnTo>
                        <a:lnTo>
                          <a:pt x="228" y="0"/>
                        </a:lnTo>
                        <a:lnTo>
                          <a:pt x="228" y="0"/>
                        </a:lnTo>
                        <a:lnTo>
                          <a:pt x="237" y="1"/>
                        </a:lnTo>
                        <a:lnTo>
                          <a:pt x="245" y="2"/>
                        </a:lnTo>
                        <a:lnTo>
                          <a:pt x="253" y="4"/>
                        </a:lnTo>
                        <a:lnTo>
                          <a:pt x="261" y="7"/>
                        </a:lnTo>
                        <a:lnTo>
                          <a:pt x="270" y="10"/>
                        </a:lnTo>
                        <a:lnTo>
                          <a:pt x="277" y="14"/>
                        </a:lnTo>
                        <a:lnTo>
                          <a:pt x="283" y="19"/>
                        </a:lnTo>
                        <a:lnTo>
                          <a:pt x="289" y="24"/>
                        </a:lnTo>
                        <a:lnTo>
                          <a:pt x="295" y="31"/>
                        </a:lnTo>
                        <a:lnTo>
                          <a:pt x="300" y="37"/>
                        </a:lnTo>
                        <a:lnTo>
                          <a:pt x="304" y="43"/>
                        </a:lnTo>
                        <a:lnTo>
                          <a:pt x="307" y="50"/>
                        </a:lnTo>
                        <a:lnTo>
                          <a:pt x="310" y="58"/>
                        </a:lnTo>
                        <a:lnTo>
                          <a:pt x="312" y="66"/>
                        </a:lnTo>
                        <a:lnTo>
                          <a:pt x="313" y="74"/>
                        </a:lnTo>
                        <a:lnTo>
                          <a:pt x="314" y="83"/>
                        </a:lnTo>
                        <a:lnTo>
                          <a:pt x="314" y="83"/>
                        </a:lnTo>
                        <a:lnTo>
                          <a:pt x="313" y="93"/>
                        </a:lnTo>
                        <a:lnTo>
                          <a:pt x="311" y="103"/>
                        </a:lnTo>
                        <a:lnTo>
                          <a:pt x="309" y="113"/>
                        </a:lnTo>
                        <a:lnTo>
                          <a:pt x="304" y="123"/>
                        </a:lnTo>
                        <a:lnTo>
                          <a:pt x="299" y="133"/>
                        </a:lnTo>
                        <a:lnTo>
                          <a:pt x="293" y="144"/>
                        </a:lnTo>
                        <a:lnTo>
                          <a:pt x="286" y="154"/>
                        </a:lnTo>
                        <a:lnTo>
                          <a:pt x="278" y="164"/>
                        </a:lnTo>
                        <a:lnTo>
                          <a:pt x="258" y="184"/>
                        </a:lnTo>
                        <a:lnTo>
                          <a:pt x="235" y="207"/>
                        </a:lnTo>
                        <a:lnTo>
                          <a:pt x="208" y="229"/>
                        </a:lnTo>
                        <a:lnTo>
                          <a:pt x="180" y="255"/>
                        </a:lnTo>
                        <a:lnTo>
                          <a:pt x="156"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grpSp>
      </p:grpSp>
      <p:grpSp>
        <p:nvGrpSpPr>
          <p:cNvPr id="351" name="Ryhmä 350"/>
          <p:cNvGrpSpPr>
            <a:grpSpLocks noChangeAspect="1"/>
          </p:cNvGrpSpPr>
          <p:nvPr userDrawn="1"/>
        </p:nvGrpSpPr>
        <p:grpSpPr>
          <a:xfrm>
            <a:off x="734095" y="327506"/>
            <a:ext cx="1599127" cy="509727"/>
            <a:chOff x="2867481" y="261504"/>
            <a:chExt cx="1824712" cy="619125"/>
          </a:xfrm>
        </p:grpSpPr>
        <p:sp>
          <p:nvSpPr>
            <p:cNvPr id="352" name="Suorakulmio 351"/>
            <p:cNvSpPr/>
            <p:nvPr userDrawn="1"/>
          </p:nvSpPr>
          <p:spPr>
            <a:xfrm>
              <a:off x="2867481" y="450417"/>
              <a:ext cx="1824712" cy="23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633"/>
            </a:p>
          </p:txBody>
        </p:sp>
        <p:grpSp>
          <p:nvGrpSpPr>
            <p:cNvPr id="353" name="Ryhmä 352"/>
            <p:cNvGrpSpPr/>
            <p:nvPr userDrawn="1"/>
          </p:nvGrpSpPr>
          <p:grpSpPr>
            <a:xfrm>
              <a:off x="2900362" y="261504"/>
              <a:ext cx="1758950" cy="619125"/>
              <a:chOff x="2900362" y="281382"/>
              <a:chExt cx="1758950" cy="619126"/>
            </a:xfrm>
          </p:grpSpPr>
          <p:sp>
            <p:nvSpPr>
              <p:cNvPr id="354" name="AutoShape 3"/>
              <p:cNvSpPr>
                <a:spLocks noChangeAspect="1" noChangeArrowheads="1" noTextEdit="1"/>
              </p:cNvSpPr>
              <p:nvPr userDrawn="1"/>
            </p:nvSpPr>
            <p:spPr bwMode="auto">
              <a:xfrm>
                <a:off x="2900362" y="281382"/>
                <a:ext cx="17589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5" name="Freeform 5"/>
              <p:cNvSpPr>
                <a:spLocks/>
              </p:cNvSpPr>
              <p:nvPr userDrawn="1"/>
            </p:nvSpPr>
            <p:spPr bwMode="auto">
              <a:xfrm>
                <a:off x="2900362" y="776682"/>
                <a:ext cx="74613" cy="90488"/>
              </a:xfrm>
              <a:custGeom>
                <a:avLst/>
                <a:gdLst>
                  <a:gd name="T0" fmla="*/ 0 w 142"/>
                  <a:gd name="T1" fmla="*/ 170 h 170"/>
                  <a:gd name="T2" fmla="*/ 0 w 142"/>
                  <a:gd name="T3" fmla="*/ 0 h 170"/>
                  <a:gd name="T4" fmla="*/ 31 w 142"/>
                  <a:gd name="T5" fmla="*/ 0 h 170"/>
                  <a:gd name="T6" fmla="*/ 31 w 142"/>
                  <a:gd name="T7" fmla="*/ 77 h 170"/>
                  <a:gd name="T8" fmla="*/ 33 w 142"/>
                  <a:gd name="T9" fmla="*/ 77 h 170"/>
                  <a:gd name="T10" fmla="*/ 96 w 142"/>
                  <a:gd name="T11" fmla="*/ 0 h 170"/>
                  <a:gd name="T12" fmla="*/ 136 w 142"/>
                  <a:gd name="T13" fmla="*/ 0 h 170"/>
                  <a:gd name="T14" fmla="*/ 64 w 142"/>
                  <a:gd name="T15" fmla="*/ 84 h 170"/>
                  <a:gd name="T16" fmla="*/ 142 w 142"/>
                  <a:gd name="T17" fmla="*/ 170 h 170"/>
                  <a:gd name="T18" fmla="*/ 101 w 142"/>
                  <a:gd name="T19" fmla="*/ 170 h 170"/>
                  <a:gd name="T20" fmla="*/ 33 w 142"/>
                  <a:gd name="T21" fmla="*/ 93 h 170"/>
                  <a:gd name="T22" fmla="*/ 31 w 142"/>
                  <a:gd name="T23" fmla="*/ 93 h 170"/>
                  <a:gd name="T24" fmla="*/ 31 w 142"/>
                  <a:gd name="T25" fmla="*/ 170 h 170"/>
                  <a:gd name="T26" fmla="*/ 0 w 142"/>
                  <a:gd name="T2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70">
                    <a:moveTo>
                      <a:pt x="0" y="170"/>
                    </a:moveTo>
                    <a:lnTo>
                      <a:pt x="0" y="0"/>
                    </a:lnTo>
                    <a:lnTo>
                      <a:pt x="31" y="0"/>
                    </a:lnTo>
                    <a:lnTo>
                      <a:pt x="31" y="77"/>
                    </a:lnTo>
                    <a:lnTo>
                      <a:pt x="33" y="77"/>
                    </a:lnTo>
                    <a:lnTo>
                      <a:pt x="96" y="0"/>
                    </a:lnTo>
                    <a:lnTo>
                      <a:pt x="136" y="0"/>
                    </a:lnTo>
                    <a:lnTo>
                      <a:pt x="64" y="84"/>
                    </a:lnTo>
                    <a:lnTo>
                      <a:pt x="142" y="170"/>
                    </a:lnTo>
                    <a:lnTo>
                      <a:pt x="101" y="170"/>
                    </a:lnTo>
                    <a:lnTo>
                      <a:pt x="33" y="93"/>
                    </a:lnTo>
                    <a:lnTo>
                      <a:pt x="31" y="93"/>
                    </a:lnTo>
                    <a:lnTo>
                      <a:pt x="31" y="170"/>
                    </a:lnTo>
                    <a:lnTo>
                      <a:pt x="0" y="17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6" name="Freeform 6"/>
              <p:cNvSpPr>
                <a:spLocks noEditPoints="1"/>
              </p:cNvSpPr>
              <p:nvPr userDrawn="1"/>
            </p:nvSpPr>
            <p:spPr bwMode="auto">
              <a:xfrm>
                <a:off x="2987675"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7" name="Freeform 7"/>
              <p:cNvSpPr>
                <a:spLocks noEditPoints="1"/>
              </p:cNvSpPr>
              <p:nvPr userDrawn="1"/>
            </p:nvSpPr>
            <p:spPr bwMode="auto">
              <a:xfrm>
                <a:off x="3021012" y="800495"/>
                <a:ext cx="58738" cy="68263"/>
              </a:xfrm>
              <a:custGeom>
                <a:avLst/>
                <a:gdLst>
                  <a:gd name="T0" fmla="*/ 69 w 112"/>
                  <a:gd name="T1" fmla="*/ 105 h 131"/>
                  <a:gd name="T2" fmla="*/ 87 w 112"/>
                  <a:gd name="T3" fmla="*/ 104 h 131"/>
                  <a:gd name="T4" fmla="*/ 108 w 112"/>
                  <a:gd name="T5" fmla="*/ 123 h 131"/>
                  <a:gd name="T6" fmla="*/ 100 w 112"/>
                  <a:gd name="T7" fmla="*/ 126 h 131"/>
                  <a:gd name="T8" fmla="*/ 88 w 112"/>
                  <a:gd name="T9" fmla="*/ 128 h 131"/>
                  <a:gd name="T10" fmla="*/ 63 w 112"/>
                  <a:gd name="T11" fmla="*/ 131 h 131"/>
                  <a:gd name="T12" fmla="*/ 51 w 112"/>
                  <a:gd name="T13" fmla="*/ 129 h 131"/>
                  <a:gd name="T14" fmla="*/ 38 w 112"/>
                  <a:gd name="T15" fmla="*/ 126 h 131"/>
                  <a:gd name="T16" fmla="*/ 17 w 112"/>
                  <a:gd name="T17" fmla="*/ 116 h 131"/>
                  <a:gd name="T18" fmla="*/ 10 w 112"/>
                  <a:gd name="T19" fmla="*/ 107 h 131"/>
                  <a:gd name="T20" fmla="*/ 4 w 112"/>
                  <a:gd name="T21" fmla="*/ 97 h 131"/>
                  <a:gd name="T22" fmla="*/ 0 w 112"/>
                  <a:gd name="T23" fmla="*/ 67 h 131"/>
                  <a:gd name="T24" fmla="*/ 0 w 112"/>
                  <a:gd name="T25" fmla="*/ 51 h 131"/>
                  <a:gd name="T26" fmla="*/ 4 w 112"/>
                  <a:gd name="T27" fmla="*/ 37 h 131"/>
                  <a:gd name="T28" fmla="*/ 17 w 112"/>
                  <a:gd name="T29" fmla="*/ 17 h 131"/>
                  <a:gd name="T30" fmla="*/ 26 w 112"/>
                  <a:gd name="T31" fmla="*/ 9 h 131"/>
                  <a:gd name="T32" fmla="*/ 35 w 112"/>
                  <a:gd name="T33" fmla="*/ 3 h 131"/>
                  <a:gd name="T34" fmla="*/ 57 w 112"/>
                  <a:gd name="T35" fmla="*/ 0 h 131"/>
                  <a:gd name="T36" fmla="*/ 69 w 112"/>
                  <a:gd name="T37" fmla="*/ 0 h 131"/>
                  <a:gd name="T38" fmla="*/ 79 w 112"/>
                  <a:gd name="T39" fmla="*/ 3 h 131"/>
                  <a:gd name="T40" fmla="*/ 96 w 112"/>
                  <a:gd name="T41" fmla="*/ 15 h 131"/>
                  <a:gd name="T42" fmla="*/ 103 w 112"/>
                  <a:gd name="T43" fmla="*/ 24 h 131"/>
                  <a:gd name="T44" fmla="*/ 108 w 112"/>
                  <a:gd name="T45" fmla="*/ 34 h 131"/>
                  <a:gd name="T46" fmla="*/ 112 w 112"/>
                  <a:gd name="T47" fmla="*/ 62 h 131"/>
                  <a:gd name="T48" fmla="*/ 111 w 112"/>
                  <a:gd name="T49" fmla="*/ 74 h 131"/>
                  <a:gd name="T50" fmla="*/ 29 w 112"/>
                  <a:gd name="T51" fmla="*/ 74 h 131"/>
                  <a:gd name="T52" fmla="*/ 34 w 112"/>
                  <a:gd name="T53" fmla="*/ 89 h 131"/>
                  <a:gd name="T54" fmla="*/ 38 w 112"/>
                  <a:gd name="T55" fmla="*/ 94 h 131"/>
                  <a:gd name="T56" fmla="*/ 42 w 112"/>
                  <a:gd name="T57" fmla="*/ 98 h 131"/>
                  <a:gd name="T58" fmla="*/ 54 w 112"/>
                  <a:gd name="T59" fmla="*/ 104 h 131"/>
                  <a:gd name="T60" fmla="*/ 62 w 112"/>
                  <a:gd name="T61" fmla="*/ 105 h 131"/>
                  <a:gd name="T62" fmla="*/ 69 w 112"/>
                  <a:gd name="T63" fmla="*/ 105 h 131"/>
                  <a:gd name="T64" fmla="*/ 57 w 112"/>
                  <a:gd name="T65" fmla="*/ 24 h 131"/>
                  <a:gd name="T66" fmla="*/ 47 w 112"/>
                  <a:gd name="T67" fmla="*/ 25 h 131"/>
                  <a:gd name="T68" fmla="*/ 42 w 112"/>
                  <a:gd name="T69" fmla="*/ 28 h 131"/>
                  <a:gd name="T70" fmla="*/ 40 w 112"/>
                  <a:gd name="T71" fmla="*/ 31 h 131"/>
                  <a:gd name="T72" fmla="*/ 34 w 112"/>
                  <a:gd name="T73" fmla="*/ 40 h 131"/>
                  <a:gd name="T74" fmla="*/ 31 w 112"/>
                  <a:gd name="T75" fmla="*/ 51 h 131"/>
                  <a:gd name="T76" fmla="*/ 79 w 112"/>
                  <a:gd name="T77" fmla="*/ 51 h 131"/>
                  <a:gd name="T78" fmla="*/ 78 w 112"/>
                  <a:gd name="T79" fmla="*/ 40 h 131"/>
                  <a:gd name="T80" fmla="*/ 74 w 112"/>
                  <a:gd name="T81" fmla="*/ 31 h 131"/>
                  <a:gd name="T82" fmla="*/ 71 w 112"/>
                  <a:gd name="T83" fmla="*/ 28 h 131"/>
                  <a:gd name="T84" fmla="*/ 68 w 112"/>
                  <a:gd name="T85" fmla="*/ 25 h 131"/>
                  <a:gd name="T86" fmla="*/ 57 w 112"/>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31">
                    <a:moveTo>
                      <a:pt x="69" y="105"/>
                    </a:moveTo>
                    <a:lnTo>
                      <a:pt x="69" y="105"/>
                    </a:lnTo>
                    <a:lnTo>
                      <a:pt x="87" y="104"/>
                    </a:lnTo>
                    <a:lnTo>
                      <a:pt x="87" y="104"/>
                    </a:lnTo>
                    <a:lnTo>
                      <a:pt x="108" y="98"/>
                    </a:lnTo>
                    <a:lnTo>
                      <a:pt x="108" y="123"/>
                    </a:lnTo>
                    <a:lnTo>
                      <a:pt x="108" y="123"/>
                    </a:lnTo>
                    <a:lnTo>
                      <a:pt x="100" y="126"/>
                    </a:lnTo>
                    <a:lnTo>
                      <a:pt x="88" y="128"/>
                    </a:lnTo>
                    <a:lnTo>
                      <a:pt x="88" y="128"/>
                    </a:lnTo>
                    <a:lnTo>
                      <a:pt x="77" y="129"/>
                    </a:lnTo>
                    <a:lnTo>
                      <a:pt x="63" y="131"/>
                    </a:lnTo>
                    <a:lnTo>
                      <a:pt x="63" y="131"/>
                    </a:lnTo>
                    <a:lnTo>
                      <a:pt x="51" y="129"/>
                    </a:lnTo>
                    <a:lnTo>
                      <a:pt x="38" y="126"/>
                    </a:lnTo>
                    <a:lnTo>
                      <a:pt x="38" y="126"/>
                    </a:lnTo>
                    <a:lnTo>
                      <a:pt x="28" y="122"/>
                    </a:lnTo>
                    <a:lnTo>
                      <a:pt x="17" y="116"/>
                    </a:lnTo>
                    <a:lnTo>
                      <a:pt x="17" y="116"/>
                    </a:lnTo>
                    <a:lnTo>
                      <a:pt x="10" y="107"/>
                    </a:lnTo>
                    <a:lnTo>
                      <a:pt x="4" y="97"/>
                    </a:lnTo>
                    <a:lnTo>
                      <a:pt x="4" y="97"/>
                    </a:lnTo>
                    <a:lnTo>
                      <a:pt x="0" y="83"/>
                    </a:lnTo>
                    <a:lnTo>
                      <a:pt x="0" y="67"/>
                    </a:lnTo>
                    <a:lnTo>
                      <a:pt x="0" y="67"/>
                    </a:lnTo>
                    <a:lnTo>
                      <a:pt x="0" y="51"/>
                    </a:lnTo>
                    <a:lnTo>
                      <a:pt x="4" y="37"/>
                    </a:lnTo>
                    <a:lnTo>
                      <a:pt x="4" y="37"/>
                    </a:lnTo>
                    <a:lnTo>
                      <a:pt x="10" y="25"/>
                    </a:lnTo>
                    <a:lnTo>
                      <a:pt x="17" y="17"/>
                    </a:lnTo>
                    <a:lnTo>
                      <a:pt x="17" y="17"/>
                    </a:lnTo>
                    <a:lnTo>
                      <a:pt x="26" y="9"/>
                    </a:lnTo>
                    <a:lnTo>
                      <a:pt x="35" y="3"/>
                    </a:lnTo>
                    <a:lnTo>
                      <a:pt x="35" y="3"/>
                    </a:lnTo>
                    <a:lnTo>
                      <a:pt x="47" y="0"/>
                    </a:lnTo>
                    <a:lnTo>
                      <a:pt x="57" y="0"/>
                    </a:lnTo>
                    <a:lnTo>
                      <a:pt x="57" y="0"/>
                    </a:lnTo>
                    <a:lnTo>
                      <a:pt x="69" y="0"/>
                    </a:lnTo>
                    <a:lnTo>
                      <a:pt x="79" y="3"/>
                    </a:lnTo>
                    <a:lnTo>
                      <a:pt x="79" y="3"/>
                    </a:lnTo>
                    <a:lnTo>
                      <a:pt x="88" y="8"/>
                    </a:lnTo>
                    <a:lnTo>
                      <a:pt x="96" y="15"/>
                    </a:lnTo>
                    <a:lnTo>
                      <a:pt x="96" y="15"/>
                    </a:lnTo>
                    <a:lnTo>
                      <a:pt x="103" y="24"/>
                    </a:lnTo>
                    <a:lnTo>
                      <a:pt x="108" y="34"/>
                    </a:lnTo>
                    <a:lnTo>
                      <a:pt x="108" y="34"/>
                    </a:lnTo>
                    <a:lnTo>
                      <a:pt x="111" y="48"/>
                    </a:lnTo>
                    <a:lnTo>
                      <a:pt x="112" y="62"/>
                    </a:lnTo>
                    <a:lnTo>
                      <a:pt x="112" y="62"/>
                    </a:lnTo>
                    <a:lnTo>
                      <a:pt x="111" y="74"/>
                    </a:lnTo>
                    <a:lnTo>
                      <a:pt x="29" y="74"/>
                    </a:lnTo>
                    <a:lnTo>
                      <a:pt x="29" y="74"/>
                    </a:lnTo>
                    <a:lnTo>
                      <a:pt x="31" y="82"/>
                    </a:lnTo>
                    <a:lnTo>
                      <a:pt x="34" y="89"/>
                    </a:lnTo>
                    <a:lnTo>
                      <a:pt x="34" y="89"/>
                    </a:lnTo>
                    <a:lnTo>
                      <a:pt x="38" y="94"/>
                    </a:lnTo>
                    <a:lnTo>
                      <a:pt x="42" y="98"/>
                    </a:lnTo>
                    <a:lnTo>
                      <a:pt x="42" y="98"/>
                    </a:lnTo>
                    <a:lnTo>
                      <a:pt x="48" y="101"/>
                    </a:lnTo>
                    <a:lnTo>
                      <a:pt x="54" y="104"/>
                    </a:lnTo>
                    <a:lnTo>
                      <a:pt x="54" y="104"/>
                    </a:lnTo>
                    <a:lnTo>
                      <a:pt x="62" y="105"/>
                    </a:lnTo>
                    <a:lnTo>
                      <a:pt x="69" y="105"/>
                    </a:lnTo>
                    <a:lnTo>
                      <a:pt x="69" y="105"/>
                    </a:lnTo>
                    <a:close/>
                    <a:moveTo>
                      <a:pt x="57" y="24"/>
                    </a:moveTo>
                    <a:lnTo>
                      <a:pt x="57" y="24"/>
                    </a:lnTo>
                    <a:lnTo>
                      <a:pt x="51" y="24"/>
                    </a:lnTo>
                    <a:lnTo>
                      <a:pt x="47" y="25"/>
                    </a:lnTo>
                    <a:lnTo>
                      <a:pt x="47" y="25"/>
                    </a:lnTo>
                    <a:lnTo>
                      <a:pt x="42" y="28"/>
                    </a:lnTo>
                    <a:lnTo>
                      <a:pt x="40" y="31"/>
                    </a:lnTo>
                    <a:lnTo>
                      <a:pt x="40" y="31"/>
                    </a:lnTo>
                    <a:lnTo>
                      <a:pt x="37" y="36"/>
                    </a:lnTo>
                    <a:lnTo>
                      <a:pt x="34" y="40"/>
                    </a:lnTo>
                    <a:lnTo>
                      <a:pt x="34" y="40"/>
                    </a:lnTo>
                    <a:lnTo>
                      <a:pt x="31" y="51"/>
                    </a:lnTo>
                    <a:lnTo>
                      <a:pt x="79" y="51"/>
                    </a:lnTo>
                    <a:lnTo>
                      <a:pt x="79" y="51"/>
                    </a:lnTo>
                    <a:lnTo>
                      <a:pt x="78" y="40"/>
                    </a:lnTo>
                    <a:lnTo>
                      <a:pt x="78" y="40"/>
                    </a:lnTo>
                    <a:lnTo>
                      <a:pt x="77" y="36"/>
                    </a:lnTo>
                    <a:lnTo>
                      <a:pt x="74" y="31"/>
                    </a:lnTo>
                    <a:lnTo>
                      <a:pt x="74" y="31"/>
                    </a:lnTo>
                    <a:lnTo>
                      <a:pt x="71" y="28"/>
                    </a:lnTo>
                    <a:lnTo>
                      <a:pt x="68" y="25"/>
                    </a:lnTo>
                    <a:lnTo>
                      <a:pt x="68" y="25"/>
                    </a:lnTo>
                    <a:lnTo>
                      <a:pt x="62"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8" name="Freeform 8"/>
              <p:cNvSpPr>
                <a:spLocks/>
              </p:cNvSpPr>
              <p:nvPr userDrawn="1"/>
            </p:nvSpPr>
            <p:spPr bwMode="auto">
              <a:xfrm>
                <a:off x="3095625" y="800495"/>
                <a:ext cx="39688" cy="66675"/>
              </a:xfrm>
              <a:custGeom>
                <a:avLst/>
                <a:gdLst>
                  <a:gd name="T0" fmla="*/ 74 w 74"/>
                  <a:gd name="T1" fmla="*/ 27 h 126"/>
                  <a:gd name="T2" fmla="*/ 72 w 74"/>
                  <a:gd name="T3" fmla="*/ 27 h 126"/>
                  <a:gd name="T4" fmla="*/ 72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4 w 74"/>
                  <a:gd name="T33" fmla="*/ 5 h 126"/>
                  <a:gd name="T34" fmla="*/ 44 w 74"/>
                  <a:gd name="T35" fmla="*/ 5 h 126"/>
                  <a:gd name="T36" fmla="*/ 54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2" y="27"/>
                    </a:lnTo>
                    <a:lnTo>
                      <a:pt x="72"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4" y="5"/>
                    </a:lnTo>
                    <a:lnTo>
                      <a:pt x="44" y="5"/>
                    </a:lnTo>
                    <a:lnTo>
                      <a:pt x="54"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59" name="Freeform 9"/>
              <p:cNvSpPr>
                <a:spLocks/>
              </p:cNvSpPr>
              <p:nvPr userDrawn="1"/>
            </p:nvSpPr>
            <p:spPr bwMode="auto">
              <a:xfrm>
                <a:off x="3138487" y="783032"/>
                <a:ext cx="47625" cy="85725"/>
              </a:xfrm>
              <a:custGeom>
                <a:avLst/>
                <a:gdLst>
                  <a:gd name="T0" fmla="*/ 90 w 90"/>
                  <a:gd name="T1" fmla="*/ 158 h 163"/>
                  <a:gd name="T2" fmla="*/ 90 w 90"/>
                  <a:gd name="T3" fmla="*/ 158 h 163"/>
                  <a:gd name="T4" fmla="*/ 78 w 90"/>
                  <a:gd name="T5" fmla="*/ 161 h 163"/>
                  <a:gd name="T6" fmla="*/ 78 w 90"/>
                  <a:gd name="T7" fmla="*/ 161 h 163"/>
                  <a:gd name="T8" fmla="*/ 65 w 90"/>
                  <a:gd name="T9" fmla="*/ 163 h 163"/>
                  <a:gd name="T10" fmla="*/ 65 w 90"/>
                  <a:gd name="T11" fmla="*/ 163 h 163"/>
                  <a:gd name="T12" fmla="*/ 51 w 90"/>
                  <a:gd name="T13" fmla="*/ 161 h 163"/>
                  <a:gd name="T14" fmla="*/ 40 w 90"/>
                  <a:gd name="T15" fmla="*/ 157 h 163"/>
                  <a:gd name="T16" fmla="*/ 40 w 90"/>
                  <a:gd name="T17" fmla="*/ 157 h 163"/>
                  <a:gd name="T18" fmla="*/ 31 w 90"/>
                  <a:gd name="T19" fmla="*/ 151 h 163"/>
                  <a:gd name="T20" fmla="*/ 28 w 90"/>
                  <a:gd name="T21" fmla="*/ 146 h 163"/>
                  <a:gd name="T22" fmla="*/ 25 w 90"/>
                  <a:gd name="T23" fmla="*/ 142 h 163"/>
                  <a:gd name="T24" fmla="*/ 25 w 90"/>
                  <a:gd name="T25" fmla="*/ 142 h 163"/>
                  <a:gd name="T26" fmla="*/ 23 w 90"/>
                  <a:gd name="T27" fmla="*/ 135 h 163"/>
                  <a:gd name="T28" fmla="*/ 22 w 90"/>
                  <a:gd name="T29" fmla="*/ 124 h 163"/>
                  <a:gd name="T30" fmla="*/ 22 w 90"/>
                  <a:gd name="T31" fmla="*/ 60 h 163"/>
                  <a:gd name="T32" fmla="*/ 0 w 90"/>
                  <a:gd name="T33" fmla="*/ 60 h 163"/>
                  <a:gd name="T34" fmla="*/ 0 w 90"/>
                  <a:gd name="T35" fmla="*/ 35 h 163"/>
                  <a:gd name="T36" fmla="*/ 22 w 90"/>
                  <a:gd name="T37" fmla="*/ 35 h 163"/>
                  <a:gd name="T38" fmla="*/ 22 w 90"/>
                  <a:gd name="T39" fmla="*/ 0 h 163"/>
                  <a:gd name="T40" fmla="*/ 53 w 90"/>
                  <a:gd name="T41" fmla="*/ 0 h 163"/>
                  <a:gd name="T42" fmla="*/ 53 w 90"/>
                  <a:gd name="T43" fmla="*/ 35 h 163"/>
                  <a:gd name="T44" fmla="*/ 88 w 90"/>
                  <a:gd name="T45" fmla="*/ 35 h 163"/>
                  <a:gd name="T46" fmla="*/ 88 w 90"/>
                  <a:gd name="T47" fmla="*/ 60 h 163"/>
                  <a:gd name="T48" fmla="*/ 53 w 90"/>
                  <a:gd name="T49" fmla="*/ 60 h 163"/>
                  <a:gd name="T50" fmla="*/ 53 w 90"/>
                  <a:gd name="T51" fmla="*/ 120 h 163"/>
                  <a:gd name="T52" fmla="*/ 53 w 90"/>
                  <a:gd name="T53" fmla="*/ 120 h 163"/>
                  <a:gd name="T54" fmla="*/ 53 w 90"/>
                  <a:gd name="T55" fmla="*/ 127 h 163"/>
                  <a:gd name="T56" fmla="*/ 54 w 90"/>
                  <a:gd name="T57" fmla="*/ 130 h 163"/>
                  <a:gd name="T58" fmla="*/ 54 w 90"/>
                  <a:gd name="T59" fmla="*/ 130 h 163"/>
                  <a:gd name="T60" fmla="*/ 57 w 90"/>
                  <a:gd name="T61" fmla="*/ 133 h 163"/>
                  <a:gd name="T62" fmla="*/ 60 w 90"/>
                  <a:gd name="T63" fmla="*/ 135 h 163"/>
                  <a:gd name="T64" fmla="*/ 71 w 90"/>
                  <a:gd name="T65" fmla="*/ 136 h 163"/>
                  <a:gd name="T66" fmla="*/ 71 w 90"/>
                  <a:gd name="T67" fmla="*/ 136 h 163"/>
                  <a:gd name="T68" fmla="*/ 81 w 90"/>
                  <a:gd name="T69" fmla="*/ 136 h 163"/>
                  <a:gd name="T70" fmla="*/ 81 w 90"/>
                  <a:gd name="T71" fmla="*/ 136 h 163"/>
                  <a:gd name="T72" fmla="*/ 90 w 90"/>
                  <a:gd name="T73" fmla="*/ 133 h 163"/>
                  <a:gd name="T74" fmla="*/ 90 w 90"/>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163">
                    <a:moveTo>
                      <a:pt x="90" y="158"/>
                    </a:moveTo>
                    <a:lnTo>
                      <a:pt x="90" y="158"/>
                    </a:lnTo>
                    <a:lnTo>
                      <a:pt x="78" y="161"/>
                    </a:lnTo>
                    <a:lnTo>
                      <a:pt x="78" y="161"/>
                    </a:lnTo>
                    <a:lnTo>
                      <a:pt x="65" y="163"/>
                    </a:lnTo>
                    <a:lnTo>
                      <a:pt x="65" y="163"/>
                    </a:lnTo>
                    <a:lnTo>
                      <a:pt x="51" y="161"/>
                    </a:lnTo>
                    <a:lnTo>
                      <a:pt x="40" y="157"/>
                    </a:lnTo>
                    <a:lnTo>
                      <a:pt x="40" y="157"/>
                    </a:lnTo>
                    <a:lnTo>
                      <a:pt x="31" y="151"/>
                    </a:lnTo>
                    <a:lnTo>
                      <a:pt x="28" y="146"/>
                    </a:lnTo>
                    <a:lnTo>
                      <a:pt x="25" y="142"/>
                    </a:lnTo>
                    <a:lnTo>
                      <a:pt x="25" y="142"/>
                    </a:lnTo>
                    <a:lnTo>
                      <a:pt x="23" y="135"/>
                    </a:lnTo>
                    <a:lnTo>
                      <a:pt x="22" y="124"/>
                    </a:lnTo>
                    <a:lnTo>
                      <a:pt x="22" y="60"/>
                    </a:lnTo>
                    <a:lnTo>
                      <a:pt x="0" y="60"/>
                    </a:lnTo>
                    <a:lnTo>
                      <a:pt x="0" y="35"/>
                    </a:lnTo>
                    <a:lnTo>
                      <a:pt x="22" y="35"/>
                    </a:lnTo>
                    <a:lnTo>
                      <a:pt x="22" y="0"/>
                    </a:lnTo>
                    <a:lnTo>
                      <a:pt x="53" y="0"/>
                    </a:lnTo>
                    <a:lnTo>
                      <a:pt x="53" y="35"/>
                    </a:lnTo>
                    <a:lnTo>
                      <a:pt x="88" y="35"/>
                    </a:lnTo>
                    <a:lnTo>
                      <a:pt x="88" y="60"/>
                    </a:lnTo>
                    <a:lnTo>
                      <a:pt x="53" y="60"/>
                    </a:lnTo>
                    <a:lnTo>
                      <a:pt x="53" y="120"/>
                    </a:lnTo>
                    <a:lnTo>
                      <a:pt x="53" y="120"/>
                    </a:lnTo>
                    <a:lnTo>
                      <a:pt x="53" y="127"/>
                    </a:lnTo>
                    <a:lnTo>
                      <a:pt x="54" y="130"/>
                    </a:lnTo>
                    <a:lnTo>
                      <a:pt x="54" y="130"/>
                    </a:lnTo>
                    <a:lnTo>
                      <a:pt x="57" y="133"/>
                    </a:lnTo>
                    <a:lnTo>
                      <a:pt x="60" y="135"/>
                    </a:lnTo>
                    <a:lnTo>
                      <a:pt x="71" y="136"/>
                    </a:lnTo>
                    <a:lnTo>
                      <a:pt x="71" y="136"/>
                    </a:lnTo>
                    <a:lnTo>
                      <a:pt x="81" y="136"/>
                    </a:lnTo>
                    <a:lnTo>
                      <a:pt x="81" y="136"/>
                    </a:lnTo>
                    <a:lnTo>
                      <a:pt x="90" y="133"/>
                    </a:lnTo>
                    <a:lnTo>
                      <a:pt x="90"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0" name="Freeform 10"/>
              <p:cNvSpPr>
                <a:spLocks noEditPoints="1"/>
              </p:cNvSpPr>
              <p:nvPr userDrawn="1"/>
            </p:nvSpPr>
            <p:spPr bwMode="auto">
              <a:xfrm>
                <a:off x="3197225" y="800495"/>
                <a:ext cx="65088" cy="68263"/>
              </a:xfrm>
              <a:custGeom>
                <a:avLst/>
                <a:gdLst>
                  <a:gd name="T0" fmla="*/ 124 w 124"/>
                  <a:gd name="T1" fmla="*/ 65 h 131"/>
                  <a:gd name="T2" fmla="*/ 120 w 124"/>
                  <a:gd name="T3" fmla="*/ 92 h 131"/>
                  <a:gd name="T4" fmla="*/ 114 w 124"/>
                  <a:gd name="T5" fmla="*/ 103 h 131"/>
                  <a:gd name="T6" fmla="*/ 106 w 124"/>
                  <a:gd name="T7" fmla="*/ 113 h 131"/>
                  <a:gd name="T8" fmla="*/ 87 w 124"/>
                  <a:gd name="T9" fmla="*/ 126 h 131"/>
                  <a:gd name="T10" fmla="*/ 75 w 124"/>
                  <a:gd name="T11" fmla="*/ 129 h 131"/>
                  <a:gd name="T12" fmla="*/ 62 w 124"/>
                  <a:gd name="T13" fmla="*/ 131 h 131"/>
                  <a:gd name="T14" fmla="*/ 35 w 124"/>
                  <a:gd name="T15" fmla="*/ 126 h 131"/>
                  <a:gd name="T16" fmla="*/ 25 w 124"/>
                  <a:gd name="T17" fmla="*/ 120 h 131"/>
                  <a:gd name="T18" fmla="*/ 16 w 124"/>
                  <a:gd name="T19" fmla="*/ 113 h 131"/>
                  <a:gd name="T20" fmla="*/ 3 w 124"/>
                  <a:gd name="T21" fmla="*/ 92 h 131"/>
                  <a:gd name="T22" fmla="*/ 0 w 124"/>
                  <a:gd name="T23" fmla="*/ 79 h 131"/>
                  <a:gd name="T24" fmla="*/ 0 w 124"/>
                  <a:gd name="T25" fmla="*/ 65 h 131"/>
                  <a:gd name="T26" fmla="*/ 4 w 124"/>
                  <a:gd name="T27" fmla="*/ 39 h 131"/>
                  <a:gd name="T28" fmla="*/ 9 w 124"/>
                  <a:gd name="T29" fmla="*/ 27 h 131"/>
                  <a:gd name="T30" fmla="*/ 16 w 124"/>
                  <a:gd name="T31" fmla="*/ 18 h 131"/>
                  <a:gd name="T32" fmla="*/ 35 w 124"/>
                  <a:gd name="T33" fmla="*/ 5 h 131"/>
                  <a:gd name="T34" fmla="*/ 47 w 124"/>
                  <a:gd name="T35" fmla="*/ 0 h 131"/>
                  <a:gd name="T36" fmla="*/ 62 w 124"/>
                  <a:gd name="T37" fmla="*/ 0 h 131"/>
                  <a:gd name="T38" fmla="*/ 87 w 124"/>
                  <a:gd name="T39" fmla="*/ 5 h 131"/>
                  <a:gd name="T40" fmla="*/ 99 w 124"/>
                  <a:gd name="T41" fmla="*/ 11 h 131"/>
                  <a:gd name="T42" fmla="*/ 108 w 124"/>
                  <a:gd name="T43" fmla="*/ 18 h 131"/>
                  <a:gd name="T44" fmla="*/ 120 w 124"/>
                  <a:gd name="T45" fmla="*/ 39 h 131"/>
                  <a:gd name="T46" fmla="*/ 123 w 124"/>
                  <a:gd name="T47" fmla="*/ 51 h 131"/>
                  <a:gd name="T48" fmla="*/ 124 w 124"/>
                  <a:gd name="T49" fmla="*/ 65 h 131"/>
                  <a:gd name="T50" fmla="*/ 93 w 124"/>
                  <a:gd name="T51" fmla="*/ 65 h 131"/>
                  <a:gd name="T52" fmla="*/ 90 w 124"/>
                  <a:gd name="T53" fmla="*/ 48 h 131"/>
                  <a:gd name="T54" fmla="*/ 87 w 124"/>
                  <a:gd name="T55" fmla="*/ 40 h 131"/>
                  <a:gd name="T56" fmla="*/ 84 w 124"/>
                  <a:gd name="T57" fmla="*/ 34 h 131"/>
                  <a:gd name="T58" fmla="*/ 74 w 124"/>
                  <a:gd name="T59" fmla="*/ 27 h 131"/>
                  <a:gd name="T60" fmla="*/ 68 w 124"/>
                  <a:gd name="T61" fmla="*/ 25 h 131"/>
                  <a:gd name="T62" fmla="*/ 62 w 124"/>
                  <a:gd name="T63" fmla="*/ 24 h 131"/>
                  <a:gd name="T64" fmla="*/ 49 w 124"/>
                  <a:gd name="T65" fmla="*/ 27 h 131"/>
                  <a:gd name="T66" fmla="*/ 44 w 124"/>
                  <a:gd name="T67" fmla="*/ 30 h 131"/>
                  <a:gd name="T68" fmla="*/ 40 w 124"/>
                  <a:gd name="T69" fmla="*/ 34 h 131"/>
                  <a:gd name="T70" fmla="*/ 32 w 124"/>
                  <a:gd name="T71" fmla="*/ 48 h 131"/>
                  <a:gd name="T72" fmla="*/ 31 w 124"/>
                  <a:gd name="T73" fmla="*/ 55 h 131"/>
                  <a:gd name="T74" fmla="*/ 31 w 124"/>
                  <a:gd name="T75" fmla="*/ 65 h 131"/>
                  <a:gd name="T76" fmla="*/ 32 w 124"/>
                  <a:gd name="T77" fmla="*/ 82 h 131"/>
                  <a:gd name="T78" fmla="*/ 35 w 124"/>
                  <a:gd name="T79" fmla="*/ 89 h 131"/>
                  <a:gd name="T80" fmla="*/ 40 w 124"/>
                  <a:gd name="T81" fmla="*/ 95 h 131"/>
                  <a:gd name="T82" fmla="*/ 49 w 124"/>
                  <a:gd name="T83" fmla="*/ 103 h 131"/>
                  <a:gd name="T84" fmla="*/ 54 w 124"/>
                  <a:gd name="T85" fmla="*/ 104 h 131"/>
                  <a:gd name="T86" fmla="*/ 62 w 124"/>
                  <a:gd name="T87" fmla="*/ 105 h 131"/>
                  <a:gd name="T88" fmla="*/ 74 w 124"/>
                  <a:gd name="T89" fmla="*/ 103 h 131"/>
                  <a:gd name="T90" fmla="*/ 80 w 124"/>
                  <a:gd name="T91" fmla="*/ 100 h 131"/>
                  <a:gd name="T92" fmla="*/ 84 w 124"/>
                  <a:gd name="T93" fmla="*/ 95 h 131"/>
                  <a:gd name="T94" fmla="*/ 90 w 124"/>
                  <a:gd name="T95" fmla="*/ 82 h 131"/>
                  <a:gd name="T96" fmla="*/ 91 w 124"/>
                  <a:gd name="T97" fmla="*/ 74 h 131"/>
                  <a:gd name="T98" fmla="*/ 93 w 124"/>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31">
                    <a:moveTo>
                      <a:pt x="124" y="65"/>
                    </a:moveTo>
                    <a:lnTo>
                      <a:pt x="124" y="65"/>
                    </a:lnTo>
                    <a:lnTo>
                      <a:pt x="123" y="79"/>
                    </a:lnTo>
                    <a:lnTo>
                      <a:pt x="120" y="92"/>
                    </a:lnTo>
                    <a:lnTo>
                      <a:pt x="120" y="92"/>
                    </a:lnTo>
                    <a:lnTo>
                      <a:pt x="114" y="103"/>
                    </a:lnTo>
                    <a:lnTo>
                      <a:pt x="106" y="113"/>
                    </a:lnTo>
                    <a:lnTo>
                      <a:pt x="106" y="113"/>
                    </a:lnTo>
                    <a:lnTo>
                      <a:pt x="97" y="120"/>
                    </a:lnTo>
                    <a:lnTo>
                      <a:pt x="87" y="126"/>
                    </a:lnTo>
                    <a:lnTo>
                      <a:pt x="87" y="126"/>
                    </a:lnTo>
                    <a:lnTo>
                      <a:pt x="75" y="129"/>
                    </a:lnTo>
                    <a:lnTo>
                      <a:pt x="62" y="131"/>
                    </a:lnTo>
                    <a:lnTo>
                      <a:pt x="62" y="131"/>
                    </a:lnTo>
                    <a:lnTo>
                      <a:pt x="47" y="129"/>
                    </a:lnTo>
                    <a:lnTo>
                      <a:pt x="35" y="126"/>
                    </a:lnTo>
                    <a:lnTo>
                      <a:pt x="35" y="126"/>
                    </a:lnTo>
                    <a:lnTo>
                      <a:pt x="25" y="120"/>
                    </a:lnTo>
                    <a:lnTo>
                      <a:pt x="16" y="113"/>
                    </a:lnTo>
                    <a:lnTo>
                      <a:pt x="16" y="113"/>
                    </a:lnTo>
                    <a:lnTo>
                      <a:pt x="9" y="103"/>
                    </a:lnTo>
                    <a:lnTo>
                      <a:pt x="3" y="92"/>
                    </a:lnTo>
                    <a:lnTo>
                      <a:pt x="3" y="92"/>
                    </a:lnTo>
                    <a:lnTo>
                      <a:pt x="0" y="79"/>
                    </a:lnTo>
                    <a:lnTo>
                      <a:pt x="0" y="65"/>
                    </a:lnTo>
                    <a:lnTo>
                      <a:pt x="0" y="65"/>
                    </a:lnTo>
                    <a:lnTo>
                      <a:pt x="0" y="51"/>
                    </a:lnTo>
                    <a:lnTo>
                      <a:pt x="4" y="39"/>
                    </a:lnTo>
                    <a:lnTo>
                      <a:pt x="4" y="39"/>
                    </a:lnTo>
                    <a:lnTo>
                      <a:pt x="9" y="27"/>
                    </a:lnTo>
                    <a:lnTo>
                      <a:pt x="16" y="18"/>
                    </a:lnTo>
                    <a:lnTo>
                      <a:pt x="16" y="18"/>
                    </a:lnTo>
                    <a:lnTo>
                      <a:pt x="25" y="11"/>
                    </a:lnTo>
                    <a:lnTo>
                      <a:pt x="35" y="5"/>
                    </a:lnTo>
                    <a:lnTo>
                      <a:pt x="35" y="5"/>
                    </a:lnTo>
                    <a:lnTo>
                      <a:pt x="47" y="0"/>
                    </a:lnTo>
                    <a:lnTo>
                      <a:pt x="62" y="0"/>
                    </a:lnTo>
                    <a:lnTo>
                      <a:pt x="62" y="0"/>
                    </a:lnTo>
                    <a:lnTo>
                      <a:pt x="75" y="0"/>
                    </a:lnTo>
                    <a:lnTo>
                      <a:pt x="87" y="5"/>
                    </a:lnTo>
                    <a:lnTo>
                      <a:pt x="87" y="5"/>
                    </a:lnTo>
                    <a:lnTo>
                      <a:pt x="99" y="11"/>
                    </a:lnTo>
                    <a:lnTo>
                      <a:pt x="108" y="18"/>
                    </a:lnTo>
                    <a:lnTo>
                      <a:pt x="108" y="18"/>
                    </a:lnTo>
                    <a:lnTo>
                      <a:pt x="114" y="27"/>
                    </a:lnTo>
                    <a:lnTo>
                      <a:pt x="120" y="39"/>
                    </a:lnTo>
                    <a:lnTo>
                      <a:pt x="120" y="39"/>
                    </a:lnTo>
                    <a:lnTo>
                      <a:pt x="123" y="51"/>
                    </a:lnTo>
                    <a:lnTo>
                      <a:pt x="124" y="65"/>
                    </a:lnTo>
                    <a:lnTo>
                      <a:pt x="124" y="65"/>
                    </a:lnTo>
                    <a:close/>
                    <a:moveTo>
                      <a:pt x="93" y="65"/>
                    </a:moveTo>
                    <a:lnTo>
                      <a:pt x="93" y="65"/>
                    </a:lnTo>
                    <a:lnTo>
                      <a:pt x="91" y="55"/>
                    </a:lnTo>
                    <a:lnTo>
                      <a:pt x="90" y="48"/>
                    </a:lnTo>
                    <a:lnTo>
                      <a:pt x="90" y="48"/>
                    </a:lnTo>
                    <a:lnTo>
                      <a:pt x="87" y="40"/>
                    </a:lnTo>
                    <a:lnTo>
                      <a:pt x="84" y="34"/>
                    </a:lnTo>
                    <a:lnTo>
                      <a:pt x="84" y="34"/>
                    </a:lnTo>
                    <a:lnTo>
                      <a:pt x="80" y="30"/>
                    </a:lnTo>
                    <a:lnTo>
                      <a:pt x="74" y="27"/>
                    </a:lnTo>
                    <a:lnTo>
                      <a:pt x="74" y="27"/>
                    </a:lnTo>
                    <a:lnTo>
                      <a:pt x="68" y="25"/>
                    </a:lnTo>
                    <a:lnTo>
                      <a:pt x="62" y="24"/>
                    </a:lnTo>
                    <a:lnTo>
                      <a:pt x="62" y="24"/>
                    </a:lnTo>
                    <a:lnTo>
                      <a:pt x="54" y="25"/>
                    </a:lnTo>
                    <a:lnTo>
                      <a:pt x="49" y="27"/>
                    </a:lnTo>
                    <a:lnTo>
                      <a:pt x="49" y="27"/>
                    </a:lnTo>
                    <a:lnTo>
                      <a:pt x="44" y="30"/>
                    </a:lnTo>
                    <a:lnTo>
                      <a:pt x="40" y="34"/>
                    </a:lnTo>
                    <a:lnTo>
                      <a:pt x="40" y="34"/>
                    </a:lnTo>
                    <a:lnTo>
                      <a:pt x="35" y="40"/>
                    </a:lnTo>
                    <a:lnTo>
                      <a:pt x="32" y="48"/>
                    </a:lnTo>
                    <a:lnTo>
                      <a:pt x="32" y="48"/>
                    </a:lnTo>
                    <a:lnTo>
                      <a:pt x="31" y="55"/>
                    </a:lnTo>
                    <a:lnTo>
                      <a:pt x="31" y="65"/>
                    </a:lnTo>
                    <a:lnTo>
                      <a:pt x="31" y="65"/>
                    </a:lnTo>
                    <a:lnTo>
                      <a:pt x="31" y="74"/>
                    </a:lnTo>
                    <a:lnTo>
                      <a:pt x="32" y="82"/>
                    </a:lnTo>
                    <a:lnTo>
                      <a:pt x="32" y="82"/>
                    </a:lnTo>
                    <a:lnTo>
                      <a:pt x="35" y="89"/>
                    </a:lnTo>
                    <a:lnTo>
                      <a:pt x="40" y="95"/>
                    </a:lnTo>
                    <a:lnTo>
                      <a:pt x="40" y="95"/>
                    </a:lnTo>
                    <a:lnTo>
                      <a:pt x="44" y="100"/>
                    </a:lnTo>
                    <a:lnTo>
                      <a:pt x="49" y="103"/>
                    </a:lnTo>
                    <a:lnTo>
                      <a:pt x="49" y="103"/>
                    </a:lnTo>
                    <a:lnTo>
                      <a:pt x="54" y="104"/>
                    </a:lnTo>
                    <a:lnTo>
                      <a:pt x="62" y="105"/>
                    </a:lnTo>
                    <a:lnTo>
                      <a:pt x="62" y="105"/>
                    </a:lnTo>
                    <a:lnTo>
                      <a:pt x="68" y="104"/>
                    </a:lnTo>
                    <a:lnTo>
                      <a:pt x="74" y="103"/>
                    </a:lnTo>
                    <a:lnTo>
                      <a:pt x="74" y="103"/>
                    </a:lnTo>
                    <a:lnTo>
                      <a:pt x="80" y="100"/>
                    </a:lnTo>
                    <a:lnTo>
                      <a:pt x="84" y="95"/>
                    </a:lnTo>
                    <a:lnTo>
                      <a:pt x="84" y="95"/>
                    </a:lnTo>
                    <a:lnTo>
                      <a:pt x="87" y="89"/>
                    </a:lnTo>
                    <a:lnTo>
                      <a:pt x="90" y="82"/>
                    </a:lnTo>
                    <a:lnTo>
                      <a:pt x="90" y="82"/>
                    </a:lnTo>
                    <a:lnTo>
                      <a:pt x="91" y="74"/>
                    </a:lnTo>
                    <a:lnTo>
                      <a:pt x="93" y="65"/>
                    </a:lnTo>
                    <a:lnTo>
                      <a:pt x="93"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1" name="Freeform 11"/>
              <p:cNvSpPr>
                <a:spLocks/>
              </p:cNvSpPr>
              <p:nvPr userDrawn="1"/>
            </p:nvSpPr>
            <p:spPr bwMode="auto">
              <a:xfrm>
                <a:off x="3268662" y="783032"/>
                <a:ext cx="49213"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6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5 w 92"/>
                  <a:gd name="T41" fmla="*/ 0 h 163"/>
                  <a:gd name="T42" fmla="*/ 55 w 92"/>
                  <a:gd name="T43" fmla="*/ 35 h 163"/>
                  <a:gd name="T44" fmla="*/ 91 w 92"/>
                  <a:gd name="T45" fmla="*/ 35 h 163"/>
                  <a:gd name="T46" fmla="*/ 91 w 92"/>
                  <a:gd name="T47" fmla="*/ 60 h 163"/>
                  <a:gd name="T48" fmla="*/ 55 w 92"/>
                  <a:gd name="T49" fmla="*/ 60 h 163"/>
                  <a:gd name="T50" fmla="*/ 55 w 92"/>
                  <a:gd name="T51" fmla="*/ 120 h 163"/>
                  <a:gd name="T52" fmla="*/ 55 w 92"/>
                  <a:gd name="T53" fmla="*/ 120 h 163"/>
                  <a:gd name="T54" fmla="*/ 55 w 92"/>
                  <a:gd name="T55" fmla="*/ 127 h 163"/>
                  <a:gd name="T56" fmla="*/ 57 w 92"/>
                  <a:gd name="T57" fmla="*/ 130 h 163"/>
                  <a:gd name="T58" fmla="*/ 57 w 92"/>
                  <a:gd name="T59" fmla="*/ 130 h 163"/>
                  <a:gd name="T60" fmla="*/ 60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6" y="135"/>
                    </a:lnTo>
                    <a:lnTo>
                      <a:pt x="24" y="124"/>
                    </a:lnTo>
                    <a:lnTo>
                      <a:pt x="24" y="60"/>
                    </a:lnTo>
                    <a:lnTo>
                      <a:pt x="0" y="60"/>
                    </a:lnTo>
                    <a:lnTo>
                      <a:pt x="0" y="35"/>
                    </a:lnTo>
                    <a:lnTo>
                      <a:pt x="24" y="35"/>
                    </a:lnTo>
                    <a:lnTo>
                      <a:pt x="24" y="0"/>
                    </a:lnTo>
                    <a:lnTo>
                      <a:pt x="55" y="0"/>
                    </a:lnTo>
                    <a:lnTo>
                      <a:pt x="55" y="35"/>
                    </a:lnTo>
                    <a:lnTo>
                      <a:pt x="91" y="35"/>
                    </a:lnTo>
                    <a:lnTo>
                      <a:pt x="91" y="60"/>
                    </a:lnTo>
                    <a:lnTo>
                      <a:pt x="55" y="60"/>
                    </a:lnTo>
                    <a:lnTo>
                      <a:pt x="55" y="120"/>
                    </a:lnTo>
                    <a:lnTo>
                      <a:pt x="55" y="120"/>
                    </a:lnTo>
                    <a:lnTo>
                      <a:pt x="55" y="127"/>
                    </a:lnTo>
                    <a:lnTo>
                      <a:pt x="57" y="130"/>
                    </a:lnTo>
                    <a:lnTo>
                      <a:pt x="57" y="130"/>
                    </a:lnTo>
                    <a:lnTo>
                      <a:pt x="60"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2" name="Freeform 12"/>
              <p:cNvSpPr>
                <a:spLocks noEditPoints="1"/>
              </p:cNvSpPr>
              <p:nvPr userDrawn="1"/>
            </p:nvSpPr>
            <p:spPr bwMode="auto">
              <a:xfrm>
                <a:off x="3328987" y="800495"/>
                <a:ext cx="57150" cy="68263"/>
              </a:xfrm>
              <a:custGeom>
                <a:avLst/>
                <a:gdLst>
                  <a:gd name="T0" fmla="*/ 77 w 107"/>
                  <a:gd name="T1" fmla="*/ 114 h 131"/>
                  <a:gd name="T2" fmla="*/ 71 w 107"/>
                  <a:gd name="T3" fmla="*/ 119 h 131"/>
                  <a:gd name="T4" fmla="*/ 64 w 107"/>
                  <a:gd name="T5" fmla="*/ 125 h 131"/>
                  <a:gd name="T6" fmla="*/ 53 w 107"/>
                  <a:gd name="T7" fmla="*/ 129 h 131"/>
                  <a:gd name="T8" fmla="*/ 41 w 107"/>
                  <a:gd name="T9" fmla="*/ 131 h 131"/>
                  <a:gd name="T10" fmla="*/ 32 w 107"/>
                  <a:gd name="T11" fmla="*/ 129 h 131"/>
                  <a:gd name="T12" fmla="*/ 24 w 107"/>
                  <a:gd name="T13" fmla="*/ 128 h 131"/>
                  <a:gd name="T14" fmla="*/ 12 w 107"/>
                  <a:gd name="T15" fmla="*/ 119 h 131"/>
                  <a:gd name="T16" fmla="*/ 6 w 107"/>
                  <a:gd name="T17" fmla="*/ 114 h 131"/>
                  <a:gd name="T18" fmla="*/ 3 w 107"/>
                  <a:gd name="T19" fmla="*/ 107 h 131"/>
                  <a:gd name="T20" fmla="*/ 0 w 107"/>
                  <a:gd name="T21" fmla="*/ 91 h 131"/>
                  <a:gd name="T22" fmla="*/ 0 w 107"/>
                  <a:gd name="T23" fmla="*/ 80 h 131"/>
                  <a:gd name="T24" fmla="*/ 3 w 107"/>
                  <a:gd name="T25" fmla="*/ 73 h 131"/>
                  <a:gd name="T26" fmla="*/ 13 w 107"/>
                  <a:gd name="T27" fmla="*/ 60 h 131"/>
                  <a:gd name="T28" fmla="*/ 21 w 107"/>
                  <a:gd name="T29" fmla="*/ 54 h 131"/>
                  <a:gd name="T30" fmla="*/ 30 w 107"/>
                  <a:gd name="T31" fmla="*/ 51 h 131"/>
                  <a:gd name="T32" fmla="*/ 49 w 107"/>
                  <a:gd name="T33" fmla="*/ 48 h 131"/>
                  <a:gd name="T34" fmla="*/ 64 w 107"/>
                  <a:gd name="T35" fmla="*/ 49 h 131"/>
                  <a:gd name="T36" fmla="*/ 75 w 107"/>
                  <a:gd name="T37" fmla="*/ 51 h 131"/>
                  <a:gd name="T38" fmla="*/ 75 w 107"/>
                  <a:gd name="T39" fmla="*/ 46 h 131"/>
                  <a:gd name="T40" fmla="*/ 74 w 107"/>
                  <a:gd name="T41" fmla="*/ 37 h 131"/>
                  <a:gd name="T42" fmla="*/ 69 w 107"/>
                  <a:gd name="T43" fmla="*/ 31 h 131"/>
                  <a:gd name="T44" fmla="*/ 65 w 107"/>
                  <a:gd name="T45" fmla="*/ 28 h 131"/>
                  <a:gd name="T46" fmla="*/ 61 w 107"/>
                  <a:gd name="T47" fmla="*/ 25 h 131"/>
                  <a:gd name="T48" fmla="*/ 49 w 107"/>
                  <a:gd name="T49" fmla="*/ 24 h 131"/>
                  <a:gd name="T50" fmla="*/ 38 w 107"/>
                  <a:gd name="T51" fmla="*/ 24 h 131"/>
                  <a:gd name="T52" fmla="*/ 30 w 107"/>
                  <a:gd name="T53" fmla="*/ 25 h 131"/>
                  <a:gd name="T54" fmla="*/ 10 w 107"/>
                  <a:gd name="T55" fmla="*/ 8 h 131"/>
                  <a:gd name="T56" fmla="*/ 19 w 107"/>
                  <a:gd name="T57" fmla="*/ 5 h 131"/>
                  <a:gd name="T58" fmla="*/ 30 w 107"/>
                  <a:gd name="T59" fmla="*/ 2 h 131"/>
                  <a:gd name="T60" fmla="*/ 52 w 107"/>
                  <a:gd name="T61" fmla="*/ 0 h 131"/>
                  <a:gd name="T62" fmla="*/ 65 w 107"/>
                  <a:gd name="T63" fmla="*/ 0 h 131"/>
                  <a:gd name="T64" fmla="*/ 75 w 107"/>
                  <a:gd name="T65" fmla="*/ 3 h 131"/>
                  <a:gd name="T66" fmla="*/ 92 w 107"/>
                  <a:gd name="T67" fmla="*/ 12 h 131"/>
                  <a:gd name="T68" fmla="*/ 98 w 107"/>
                  <a:gd name="T69" fmla="*/ 18 h 131"/>
                  <a:gd name="T70" fmla="*/ 102 w 107"/>
                  <a:gd name="T71" fmla="*/ 25 h 131"/>
                  <a:gd name="T72" fmla="*/ 107 w 107"/>
                  <a:gd name="T73" fmla="*/ 43 h 131"/>
                  <a:gd name="T74" fmla="*/ 107 w 107"/>
                  <a:gd name="T75" fmla="*/ 91 h 131"/>
                  <a:gd name="T76" fmla="*/ 107 w 107"/>
                  <a:gd name="T77" fmla="*/ 111 h 131"/>
                  <a:gd name="T78" fmla="*/ 80 w 107"/>
                  <a:gd name="T79" fmla="*/ 126 h 131"/>
                  <a:gd name="T80" fmla="*/ 75 w 107"/>
                  <a:gd name="T81" fmla="*/ 74 h 131"/>
                  <a:gd name="T82" fmla="*/ 65 w 107"/>
                  <a:gd name="T83" fmla="*/ 73 h 131"/>
                  <a:gd name="T84" fmla="*/ 55 w 107"/>
                  <a:gd name="T85" fmla="*/ 71 h 131"/>
                  <a:gd name="T86" fmla="*/ 44 w 107"/>
                  <a:gd name="T87" fmla="*/ 73 h 131"/>
                  <a:gd name="T88" fmla="*/ 37 w 107"/>
                  <a:gd name="T89" fmla="*/ 76 h 131"/>
                  <a:gd name="T90" fmla="*/ 32 w 107"/>
                  <a:gd name="T91" fmla="*/ 82 h 131"/>
                  <a:gd name="T92" fmla="*/ 30 w 107"/>
                  <a:gd name="T93" fmla="*/ 89 h 131"/>
                  <a:gd name="T94" fmla="*/ 31 w 107"/>
                  <a:gd name="T95" fmla="*/ 97 h 131"/>
                  <a:gd name="T96" fmla="*/ 35 w 107"/>
                  <a:gd name="T97" fmla="*/ 103 h 131"/>
                  <a:gd name="T98" fmla="*/ 41 w 107"/>
                  <a:gd name="T99" fmla="*/ 105 h 131"/>
                  <a:gd name="T100" fmla="*/ 49 w 107"/>
                  <a:gd name="T101" fmla="*/ 105 h 131"/>
                  <a:gd name="T102" fmla="*/ 58 w 107"/>
                  <a:gd name="T103" fmla="*/ 104 h 131"/>
                  <a:gd name="T104" fmla="*/ 65 w 107"/>
                  <a:gd name="T105" fmla="*/ 101 h 131"/>
                  <a:gd name="T106" fmla="*/ 71 w 107"/>
                  <a:gd name="T107" fmla="*/ 98 h 131"/>
                  <a:gd name="T108" fmla="*/ 75 w 107"/>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 h="131">
                    <a:moveTo>
                      <a:pt x="78" y="114"/>
                    </a:moveTo>
                    <a:lnTo>
                      <a:pt x="77" y="114"/>
                    </a:lnTo>
                    <a:lnTo>
                      <a:pt x="77" y="114"/>
                    </a:lnTo>
                    <a:lnTo>
                      <a:pt x="71" y="119"/>
                    </a:lnTo>
                    <a:lnTo>
                      <a:pt x="71" y="119"/>
                    </a:lnTo>
                    <a:lnTo>
                      <a:pt x="64" y="125"/>
                    </a:lnTo>
                    <a:lnTo>
                      <a:pt x="64" y="125"/>
                    </a:lnTo>
                    <a:lnTo>
                      <a:pt x="53" y="129"/>
                    </a:lnTo>
                    <a:lnTo>
                      <a:pt x="53" y="129"/>
                    </a:lnTo>
                    <a:lnTo>
                      <a:pt x="41" y="131"/>
                    </a:lnTo>
                    <a:lnTo>
                      <a:pt x="41" y="131"/>
                    </a:lnTo>
                    <a:lnTo>
                      <a:pt x="32" y="129"/>
                    </a:lnTo>
                    <a:lnTo>
                      <a:pt x="24" y="128"/>
                    </a:lnTo>
                    <a:lnTo>
                      <a:pt x="24" y="128"/>
                    </a:lnTo>
                    <a:lnTo>
                      <a:pt x="18" y="125"/>
                    </a:lnTo>
                    <a:lnTo>
                      <a:pt x="12" y="119"/>
                    </a:lnTo>
                    <a:lnTo>
                      <a:pt x="12" y="119"/>
                    </a:lnTo>
                    <a:lnTo>
                      <a:pt x="6" y="114"/>
                    </a:lnTo>
                    <a:lnTo>
                      <a:pt x="3" y="107"/>
                    </a:lnTo>
                    <a:lnTo>
                      <a:pt x="3" y="107"/>
                    </a:lnTo>
                    <a:lnTo>
                      <a:pt x="0" y="100"/>
                    </a:lnTo>
                    <a:lnTo>
                      <a:pt x="0" y="91"/>
                    </a:lnTo>
                    <a:lnTo>
                      <a:pt x="0" y="91"/>
                    </a:lnTo>
                    <a:lnTo>
                      <a:pt x="0" y="80"/>
                    </a:lnTo>
                    <a:lnTo>
                      <a:pt x="3" y="73"/>
                    </a:lnTo>
                    <a:lnTo>
                      <a:pt x="3" y="73"/>
                    </a:lnTo>
                    <a:lnTo>
                      <a:pt x="7" y="65"/>
                    </a:lnTo>
                    <a:lnTo>
                      <a:pt x="13" y="60"/>
                    </a:lnTo>
                    <a:lnTo>
                      <a:pt x="13" y="60"/>
                    </a:lnTo>
                    <a:lnTo>
                      <a:pt x="21" y="54"/>
                    </a:lnTo>
                    <a:lnTo>
                      <a:pt x="30" y="51"/>
                    </a:lnTo>
                    <a:lnTo>
                      <a:pt x="30" y="51"/>
                    </a:lnTo>
                    <a:lnTo>
                      <a:pt x="38" y="49"/>
                    </a:lnTo>
                    <a:lnTo>
                      <a:pt x="49" y="48"/>
                    </a:lnTo>
                    <a:lnTo>
                      <a:pt x="49" y="48"/>
                    </a:lnTo>
                    <a:lnTo>
                      <a:pt x="64" y="49"/>
                    </a:lnTo>
                    <a:lnTo>
                      <a:pt x="64" y="49"/>
                    </a:lnTo>
                    <a:lnTo>
                      <a:pt x="75" y="51"/>
                    </a:lnTo>
                    <a:lnTo>
                      <a:pt x="75" y="46"/>
                    </a:lnTo>
                    <a:lnTo>
                      <a:pt x="75" y="46"/>
                    </a:lnTo>
                    <a:lnTo>
                      <a:pt x="74" y="37"/>
                    </a:lnTo>
                    <a:lnTo>
                      <a:pt x="74" y="37"/>
                    </a:lnTo>
                    <a:lnTo>
                      <a:pt x="72" y="34"/>
                    </a:lnTo>
                    <a:lnTo>
                      <a:pt x="69" y="31"/>
                    </a:lnTo>
                    <a:lnTo>
                      <a:pt x="69" y="31"/>
                    </a:lnTo>
                    <a:lnTo>
                      <a:pt x="65" y="28"/>
                    </a:lnTo>
                    <a:lnTo>
                      <a:pt x="61" y="25"/>
                    </a:lnTo>
                    <a:lnTo>
                      <a:pt x="61" y="25"/>
                    </a:lnTo>
                    <a:lnTo>
                      <a:pt x="55" y="24"/>
                    </a:lnTo>
                    <a:lnTo>
                      <a:pt x="49" y="24"/>
                    </a:lnTo>
                    <a:lnTo>
                      <a:pt x="49" y="24"/>
                    </a:lnTo>
                    <a:lnTo>
                      <a:pt x="38" y="24"/>
                    </a:lnTo>
                    <a:lnTo>
                      <a:pt x="30" y="25"/>
                    </a:lnTo>
                    <a:lnTo>
                      <a:pt x="30" y="25"/>
                    </a:lnTo>
                    <a:lnTo>
                      <a:pt x="10" y="31"/>
                    </a:lnTo>
                    <a:lnTo>
                      <a:pt x="10" y="8"/>
                    </a:lnTo>
                    <a:lnTo>
                      <a:pt x="10" y="8"/>
                    </a:lnTo>
                    <a:lnTo>
                      <a:pt x="19" y="5"/>
                    </a:lnTo>
                    <a:lnTo>
                      <a:pt x="30" y="2"/>
                    </a:lnTo>
                    <a:lnTo>
                      <a:pt x="30" y="2"/>
                    </a:lnTo>
                    <a:lnTo>
                      <a:pt x="40" y="0"/>
                    </a:lnTo>
                    <a:lnTo>
                      <a:pt x="52" y="0"/>
                    </a:lnTo>
                    <a:lnTo>
                      <a:pt x="52" y="0"/>
                    </a:lnTo>
                    <a:lnTo>
                      <a:pt x="65" y="0"/>
                    </a:lnTo>
                    <a:lnTo>
                      <a:pt x="75" y="3"/>
                    </a:lnTo>
                    <a:lnTo>
                      <a:pt x="75" y="3"/>
                    </a:lnTo>
                    <a:lnTo>
                      <a:pt x="84" y="8"/>
                    </a:lnTo>
                    <a:lnTo>
                      <a:pt x="92" y="12"/>
                    </a:lnTo>
                    <a:lnTo>
                      <a:pt x="92" y="12"/>
                    </a:lnTo>
                    <a:lnTo>
                      <a:pt x="98" y="18"/>
                    </a:lnTo>
                    <a:lnTo>
                      <a:pt x="102" y="25"/>
                    </a:lnTo>
                    <a:lnTo>
                      <a:pt x="102" y="25"/>
                    </a:lnTo>
                    <a:lnTo>
                      <a:pt x="105" y="34"/>
                    </a:lnTo>
                    <a:lnTo>
                      <a:pt x="107" y="43"/>
                    </a:lnTo>
                    <a:lnTo>
                      <a:pt x="107" y="91"/>
                    </a:lnTo>
                    <a:lnTo>
                      <a:pt x="107" y="91"/>
                    </a:lnTo>
                    <a:lnTo>
                      <a:pt x="107" y="111"/>
                    </a:lnTo>
                    <a:lnTo>
                      <a:pt x="107" y="111"/>
                    </a:lnTo>
                    <a:lnTo>
                      <a:pt x="107" y="126"/>
                    </a:lnTo>
                    <a:lnTo>
                      <a:pt x="80" y="126"/>
                    </a:lnTo>
                    <a:lnTo>
                      <a:pt x="78" y="114"/>
                    </a:lnTo>
                    <a:close/>
                    <a:moveTo>
                      <a:pt x="75" y="74"/>
                    </a:moveTo>
                    <a:lnTo>
                      <a:pt x="75" y="74"/>
                    </a:lnTo>
                    <a:lnTo>
                      <a:pt x="65" y="73"/>
                    </a:lnTo>
                    <a:lnTo>
                      <a:pt x="65" y="73"/>
                    </a:lnTo>
                    <a:lnTo>
                      <a:pt x="55" y="71"/>
                    </a:lnTo>
                    <a:lnTo>
                      <a:pt x="55" y="71"/>
                    </a:lnTo>
                    <a:lnTo>
                      <a:pt x="44" y="73"/>
                    </a:lnTo>
                    <a:lnTo>
                      <a:pt x="37" y="76"/>
                    </a:lnTo>
                    <a:lnTo>
                      <a:pt x="37" y="76"/>
                    </a:lnTo>
                    <a:lnTo>
                      <a:pt x="34" y="79"/>
                    </a:lnTo>
                    <a:lnTo>
                      <a:pt x="32" y="82"/>
                    </a:lnTo>
                    <a:lnTo>
                      <a:pt x="31" y="85"/>
                    </a:lnTo>
                    <a:lnTo>
                      <a:pt x="30" y="89"/>
                    </a:lnTo>
                    <a:lnTo>
                      <a:pt x="30" y="89"/>
                    </a:lnTo>
                    <a:lnTo>
                      <a:pt x="31" y="97"/>
                    </a:lnTo>
                    <a:lnTo>
                      <a:pt x="31" y="97"/>
                    </a:lnTo>
                    <a:lnTo>
                      <a:pt x="35" y="103"/>
                    </a:lnTo>
                    <a:lnTo>
                      <a:pt x="35" y="103"/>
                    </a:lnTo>
                    <a:lnTo>
                      <a:pt x="41" y="105"/>
                    </a:lnTo>
                    <a:lnTo>
                      <a:pt x="41" y="105"/>
                    </a:lnTo>
                    <a:lnTo>
                      <a:pt x="49" y="105"/>
                    </a:lnTo>
                    <a:lnTo>
                      <a:pt x="49" y="105"/>
                    </a:lnTo>
                    <a:lnTo>
                      <a:pt x="58" y="104"/>
                    </a:lnTo>
                    <a:lnTo>
                      <a:pt x="58"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3" name="Rectangle 13"/>
              <p:cNvSpPr>
                <a:spLocks noChangeArrowheads="1"/>
              </p:cNvSpPr>
              <p:nvPr userDrawn="1"/>
            </p:nvSpPr>
            <p:spPr bwMode="auto">
              <a:xfrm>
                <a:off x="3405187"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4" name="Freeform 14"/>
              <p:cNvSpPr>
                <a:spLocks noEditPoints="1"/>
              </p:cNvSpPr>
              <p:nvPr userDrawn="1"/>
            </p:nvSpPr>
            <p:spPr bwMode="auto">
              <a:xfrm>
                <a:off x="3436937" y="800495"/>
                <a:ext cx="66675" cy="68263"/>
              </a:xfrm>
              <a:custGeom>
                <a:avLst/>
                <a:gdLst>
                  <a:gd name="T0" fmla="*/ 126 w 126"/>
                  <a:gd name="T1" fmla="*/ 65 h 131"/>
                  <a:gd name="T2" fmla="*/ 122 w 126"/>
                  <a:gd name="T3" fmla="*/ 92 h 131"/>
                  <a:gd name="T4" fmla="*/ 116 w 126"/>
                  <a:gd name="T5" fmla="*/ 103 h 131"/>
                  <a:gd name="T6" fmla="*/ 108 w 126"/>
                  <a:gd name="T7" fmla="*/ 113 h 131"/>
                  <a:gd name="T8" fmla="*/ 89 w 126"/>
                  <a:gd name="T9" fmla="*/ 126 h 131"/>
                  <a:gd name="T10" fmla="*/ 77 w 126"/>
                  <a:gd name="T11" fmla="*/ 129 h 131"/>
                  <a:gd name="T12" fmla="*/ 64 w 126"/>
                  <a:gd name="T13" fmla="*/ 131 h 131"/>
                  <a:gd name="T14" fmla="*/ 37 w 126"/>
                  <a:gd name="T15" fmla="*/ 126 h 131"/>
                  <a:gd name="T16" fmla="*/ 27 w 126"/>
                  <a:gd name="T17" fmla="*/ 120 h 131"/>
                  <a:gd name="T18" fmla="*/ 18 w 126"/>
                  <a:gd name="T19" fmla="*/ 113 h 131"/>
                  <a:gd name="T20" fmla="*/ 5 w 126"/>
                  <a:gd name="T21" fmla="*/ 92 h 131"/>
                  <a:gd name="T22" fmla="*/ 2 w 126"/>
                  <a:gd name="T23" fmla="*/ 79 h 131"/>
                  <a:gd name="T24" fmla="*/ 0 w 126"/>
                  <a:gd name="T25" fmla="*/ 65 h 131"/>
                  <a:gd name="T26" fmla="*/ 5 w 126"/>
                  <a:gd name="T27" fmla="*/ 39 h 131"/>
                  <a:gd name="T28" fmla="*/ 11 w 126"/>
                  <a:gd name="T29" fmla="*/ 27 h 131"/>
                  <a:gd name="T30" fmla="*/ 18 w 126"/>
                  <a:gd name="T31" fmla="*/ 18 h 131"/>
                  <a:gd name="T32" fmla="*/ 37 w 126"/>
                  <a:gd name="T33" fmla="*/ 5 h 131"/>
                  <a:gd name="T34" fmla="*/ 49 w 126"/>
                  <a:gd name="T35" fmla="*/ 0 h 131"/>
                  <a:gd name="T36" fmla="*/ 62 w 126"/>
                  <a:gd name="T37" fmla="*/ 0 h 131"/>
                  <a:gd name="T38" fmla="*/ 89 w 126"/>
                  <a:gd name="T39" fmla="*/ 5 h 131"/>
                  <a:gd name="T40" fmla="*/ 99 w 126"/>
                  <a:gd name="T41" fmla="*/ 11 h 131"/>
                  <a:gd name="T42" fmla="*/ 108 w 126"/>
                  <a:gd name="T43" fmla="*/ 18 h 131"/>
                  <a:gd name="T44" fmla="*/ 122 w 126"/>
                  <a:gd name="T45" fmla="*/ 39 h 131"/>
                  <a:gd name="T46" fmla="*/ 125 w 126"/>
                  <a:gd name="T47" fmla="*/ 51 h 131"/>
                  <a:gd name="T48" fmla="*/ 126 w 126"/>
                  <a:gd name="T49" fmla="*/ 65 h 131"/>
                  <a:gd name="T50" fmla="*/ 94 w 126"/>
                  <a:gd name="T51" fmla="*/ 65 h 131"/>
                  <a:gd name="T52" fmla="*/ 92 w 126"/>
                  <a:gd name="T53" fmla="*/ 48 h 131"/>
                  <a:gd name="T54" fmla="*/ 89 w 126"/>
                  <a:gd name="T55" fmla="*/ 40 h 131"/>
                  <a:gd name="T56" fmla="*/ 86 w 126"/>
                  <a:gd name="T57" fmla="*/ 34 h 131"/>
                  <a:gd name="T58" fmla="*/ 76 w 126"/>
                  <a:gd name="T59" fmla="*/ 27 h 131"/>
                  <a:gd name="T60" fmla="*/ 70 w 126"/>
                  <a:gd name="T61" fmla="*/ 25 h 131"/>
                  <a:gd name="T62" fmla="*/ 62 w 126"/>
                  <a:gd name="T63" fmla="*/ 24 h 131"/>
                  <a:gd name="T64" fmla="*/ 51 w 126"/>
                  <a:gd name="T65" fmla="*/ 27 h 131"/>
                  <a:gd name="T66" fmla="*/ 46 w 126"/>
                  <a:gd name="T67" fmla="*/ 30 h 131"/>
                  <a:gd name="T68" fmla="*/ 40 w 126"/>
                  <a:gd name="T69" fmla="*/ 34 h 131"/>
                  <a:gd name="T70" fmla="*/ 34 w 126"/>
                  <a:gd name="T71" fmla="*/ 48 h 131"/>
                  <a:gd name="T72" fmla="*/ 33 w 126"/>
                  <a:gd name="T73" fmla="*/ 55 h 131"/>
                  <a:gd name="T74" fmla="*/ 33 w 126"/>
                  <a:gd name="T75" fmla="*/ 65 h 131"/>
                  <a:gd name="T76" fmla="*/ 34 w 126"/>
                  <a:gd name="T77" fmla="*/ 82 h 131"/>
                  <a:gd name="T78" fmla="*/ 37 w 126"/>
                  <a:gd name="T79" fmla="*/ 89 h 131"/>
                  <a:gd name="T80" fmla="*/ 42 w 126"/>
                  <a:gd name="T81" fmla="*/ 95 h 131"/>
                  <a:gd name="T82" fmla="*/ 51 w 126"/>
                  <a:gd name="T83" fmla="*/ 103 h 131"/>
                  <a:gd name="T84" fmla="*/ 56 w 126"/>
                  <a:gd name="T85" fmla="*/ 104 h 131"/>
                  <a:gd name="T86" fmla="*/ 64 w 126"/>
                  <a:gd name="T87" fmla="*/ 105 h 131"/>
                  <a:gd name="T88" fmla="*/ 76 w 126"/>
                  <a:gd name="T89" fmla="*/ 103 h 131"/>
                  <a:gd name="T90" fmla="*/ 82 w 126"/>
                  <a:gd name="T91" fmla="*/ 100 h 131"/>
                  <a:gd name="T92" fmla="*/ 86 w 126"/>
                  <a:gd name="T93" fmla="*/ 95 h 131"/>
                  <a:gd name="T94" fmla="*/ 92 w 126"/>
                  <a:gd name="T95" fmla="*/ 82 h 131"/>
                  <a:gd name="T96" fmla="*/ 94 w 126"/>
                  <a:gd name="T97" fmla="*/ 74 h 131"/>
                  <a:gd name="T98" fmla="*/ 94 w 126"/>
                  <a:gd name="T9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131">
                    <a:moveTo>
                      <a:pt x="126" y="65"/>
                    </a:moveTo>
                    <a:lnTo>
                      <a:pt x="126" y="65"/>
                    </a:lnTo>
                    <a:lnTo>
                      <a:pt x="125" y="79"/>
                    </a:lnTo>
                    <a:lnTo>
                      <a:pt x="122" y="92"/>
                    </a:lnTo>
                    <a:lnTo>
                      <a:pt x="122" y="92"/>
                    </a:lnTo>
                    <a:lnTo>
                      <a:pt x="116" y="103"/>
                    </a:lnTo>
                    <a:lnTo>
                      <a:pt x="108" y="113"/>
                    </a:lnTo>
                    <a:lnTo>
                      <a:pt x="108" y="113"/>
                    </a:lnTo>
                    <a:lnTo>
                      <a:pt x="99" y="120"/>
                    </a:lnTo>
                    <a:lnTo>
                      <a:pt x="89" y="126"/>
                    </a:lnTo>
                    <a:lnTo>
                      <a:pt x="89" y="126"/>
                    </a:lnTo>
                    <a:lnTo>
                      <a:pt x="77" y="129"/>
                    </a:lnTo>
                    <a:lnTo>
                      <a:pt x="64" y="131"/>
                    </a:lnTo>
                    <a:lnTo>
                      <a:pt x="64" y="131"/>
                    </a:lnTo>
                    <a:lnTo>
                      <a:pt x="49" y="129"/>
                    </a:lnTo>
                    <a:lnTo>
                      <a:pt x="37" y="126"/>
                    </a:lnTo>
                    <a:lnTo>
                      <a:pt x="37" y="126"/>
                    </a:lnTo>
                    <a:lnTo>
                      <a:pt x="27" y="120"/>
                    </a:lnTo>
                    <a:lnTo>
                      <a:pt x="18" y="113"/>
                    </a:lnTo>
                    <a:lnTo>
                      <a:pt x="18" y="113"/>
                    </a:lnTo>
                    <a:lnTo>
                      <a:pt x="11" y="103"/>
                    </a:lnTo>
                    <a:lnTo>
                      <a:pt x="5" y="92"/>
                    </a:lnTo>
                    <a:lnTo>
                      <a:pt x="5" y="92"/>
                    </a:lnTo>
                    <a:lnTo>
                      <a:pt x="2" y="79"/>
                    </a:lnTo>
                    <a:lnTo>
                      <a:pt x="0" y="65"/>
                    </a:lnTo>
                    <a:lnTo>
                      <a:pt x="0" y="65"/>
                    </a:lnTo>
                    <a:lnTo>
                      <a:pt x="2" y="51"/>
                    </a:lnTo>
                    <a:lnTo>
                      <a:pt x="5" y="39"/>
                    </a:lnTo>
                    <a:lnTo>
                      <a:pt x="5" y="39"/>
                    </a:lnTo>
                    <a:lnTo>
                      <a:pt x="11" y="27"/>
                    </a:lnTo>
                    <a:lnTo>
                      <a:pt x="18" y="18"/>
                    </a:lnTo>
                    <a:lnTo>
                      <a:pt x="18" y="18"/>
                    </a:lnTo>
                    <a:lnTo>
                      <a:pt x="27" y="11"/>
                    </a:lnTo>
                    <a:lnTo>
                      <a:pt x="37" y="5"/>
                    </a:lnTo>
                    <a:lnTo>
                      <a:pt x="37" y="5"/>
                    </a:lnTo>
                    <a:lnTo>
                      <a:pt x="49" y="0"/>
                    </a:lnTo>
                    <a:lnTo>
                      <a:pt x="62" y="0"/>
                    </a:lnTo>
                    <a:lnTo>
                      <a:pt x="62" y="0"/>
                    </a:lnTo>
                    <a:lnTo>
                      <a:pt x="77" y="0"/>
                    </a:lnTo>
                    <a:lnTo>
                      <a:pt x="89" y="5"/>
                    </a:lnTo>
                    <a:lnTo>
                      <a:pt x="89" y="5"/>
                    </a:lnTo>
                    <a:lnTo>
                      <a:pt x="99" y="11"/>
                    </a:lnTo>
                    <a:lnTo>
                      <a:pt x="108" y="18"/>
                    </a:lnTo>
                    <a:lnTo>
                      <a:pt x="108" y="18"/>
                    </a:lnTo>
                    <a:lnTo>
                      <a:pt x="116" y="27"/>
                    </a:lnTo>
                    <a:lnTo>
                      <a:pt x="122" y="39"/>
                    </a:lnTo>
                    <a:lnTo>
                      <a:pt x="122" y="39"/>
                    </a:lnTo>
                    <a:lnTo>
                      <a:pt x="125" y="51"/>
                    </a:lnTo>
                    <a:lnTo>
                      <a:pt x="126" y="65"/>
                    </a:lnTo>
                    <a:lnTo>
                      <a:pt x="126" y="65"/>
                    </a:lnTo>
                    <a:close/>
                    <a:moveTo>
                      <a:pt x="94" y="65"/>
                    </a:moveTo>
                    <a:lnTo>
                      <a:pt x="94" y="65"/>
                    </a:lnTo>
                    <a:lnTo>
                      <a:pt x="94" y="55"/>
                    </a:lnTo>
                    <a:lnTo>
                      <a:pt x="92" y="48"/>
                    </a:lnTo>
                    <a:lnTo>
                      <a:pt x="92" y="48"/>
                    </a:lnTo>
                    <a:lnTo>
                      <a:pt x="89" y="40"/>
                    </a:lnTo>
                    <a:lnTo>
                      <a:pt x="86" y="34"/>
                    </a:lnTo>
                    <a:lnTo>
                      <a:pt x="86" y="34"/>
                    </a:lnTo>
                    <a:lnTo>
                      <a:pt x="82" y="30"/>
                    </a:lnTo>
                    <a:lnTo>
                      <a:pt x="76" y="27"/>
                    </a:lnTo>
                    <a:lnTo>
                      <a:pt x="76" y="27"/>
                    </a:lnTo>
                    <a:lnTo>
                      <a:pt x="70" y="25"/>
                    </a:lnTo>
                    <a:lnTo>
                      <a:pt x="62" y="24"/>
                    </a:lnTo>
                    <a:lnTo>
                      <a:pt x="62" y="24"/>
                    </a:lnTo>
                    <a:lnTo>
                      <a:pt x="56" y="25"/>
                    </a:lnTo>
                    <a:lnTo>
                      <a:pt x="51" y="27"/>
                    </a:lnTo>
                    <a:lnTo>
                      <a:pt x="51" y="27"/>
                    </a:lnTo>
                    <a:lnTo>
                      <a:pt x="46" y="30"/>
                    </a:lnTo>
                    <a:lnTo>
                      <a:pt x="40" y="34"/>
                    </a:lnTo>
                    <a:lnTo>
                      <a:pt x="40" y="34"/>
                    </a:lnTo>
                    <a:lnTo>
                      <a:pt x="37" y="40"/>
                    </a:lnTo>
                    <a:lnTo>
                      <a:pt x="34" y="48"/>
                    </a:lnTo>
                    <a:lnTo>
                      <a:pt x="34" y="48"/>
                    </a:lnTo>
                    <a:lnTo>
                      <a:pt x="33" y="55"/>
                    </a:lnTo>
                    <a:lnTo>
                      <a:pt x="33" y="65"/>
                    </a:lnTo>
                    <a:lnTo>
                      <a:pt x="33" y="65"/>
                    </a:lnTo>
                    <a:lnTo>
                      <a:pt x="33" y="74"/>
                    </a:lnTo>
                    <a:lnTo>
                      <a:pt x="34" y="82"/>
                    </a:lnTo>
                    <a:lnTo>
                      <a:pt x="34" y="82"/>
                    </a:lnTo>
                    <a:lnTo>
                      <a:pt x="37" y="89"/>
                    </a:lnTo>
                    <a:lnTo>
                      <a:pt x="42" y="95"/>
                    </a:lnTo>
                    <a:lnTo>
                      <a:pt x="42" y="95"/>
                    </a:lnTo>
                    <a:lnTo>
                      <a:pt x="46" y="100"/>
                    </a:lnTo>
                    <a:lnTo>
                      <a:pt x="51" y="103"/>
                    </a:lnTo>
                    <a:lnTo>
                      <a:pt x="51" y="103"/>
                    </a:lnTo>
                    <a:lnTo>
                      <a:pt x="56" y="104"/>
                    </a:lnTo>
                    <a:lnTo>
                      <a:pt x="64" y="105"/>
                    </a:lnTo>
                    <a:lnTo>
                      <a:pt x="64" y="105"/>
                    </a:lnTo>
                    <a:lnTo>
                      <a:pt x="70" y="104"/>
                    </a:lnTo>
                    <a:lnTo>
                      <a:pt x="76" y="103"/>
                    </a:lnTo>
                    <a:lnTo>
                      <a:pt x="76" y="103"/>
                    </a:lnTo>
                    <a:lnTo>
                      <a:pt x="82" y="100"/>
                    </a:lnTo>
                    <a:lnTo>
                      <a:pt x="86" y="95"/>
                    </a:lnTo>
                    <a:lnTo>
                      <a:pt x="86" y="95"/>
                    </a:lnTo>
                    <a:lnTo>
                      <a:pt x="89" y="89"/>
                    </a:lnTo>
                    <a:lnTo>
                      <a:pt x="92" y="82"/>
                    </a:lnTo>
                    <a:lnTo>
                      <a:pt x="92" y="82"/>
                    </a:lnTo>
                    <a:lnTo>
                      <a:pt x="94" y="74"/>
                    </a:lnTo>
                    <a:lnTo>
                      <a:pt x="94" y="65"/>
                    </a:lnTo>
                    <a:lnTo>
                      <a:pt x="94" y="65"/>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5" name="Freeform 15"/>
              <p:cNvSpPr>
                <a:spLocks/>
              </p:cNvSpPr>
              <p:nvPr userDrawn="1"/>
            </p:nvSpPr>
            <p:spPr bwMode="auto">
              <a:xfrm>
                <a:off x="3517900" y="802082"/>
                <a:ext cx="58738" cy="66675"/>
              </a:xfrm>
              <a:custGeom>
                <a:avLst/>
                <a:gdLst>
                  <a:gd name="T0" fmla="*/ 56 w 111"/>
                  <a:gd name="T1" fmla="*/ 128 h 128"/>
                  <a:gd name="T2" fmla="*/ 56 w 111"/>
                  <a:gd name="T3" fmla="*/ 128 h 128"/>
                  <a:gd name="T4" fmla="*/ 39 w 111"/>
                  <a:gd name="T5" fmla="*/ 126 h 128"/>
                  <a:gd name="T6" fmla="*/ 31 w 111"/>
                  <a:gd name="T7" fmla="*/ 123 h 128"/>
                  <a:gd name="T8" fmla="*/ 25 w 111"/>
                  <a:gd name="T9" fmla="*/ 120 h 128"/>
                  <a:gd name="T10" fmla="*/ 25 w 111"/>
                  <a:gd name="T11" fmla="*/ 120 h 128"/>
                  <a:gd name="T12" fmla="*/ 14 w 111"/>
                  <a:gd name="T13" fmla="*/ 113 h 128"/>
                  <a:gd name="T14" fmla="*/ 9 w 111"/>
                  <a:gd name="T15" fmla="*/ 108 h 128"/>
                  <a:gd name="T16" fmla="*/ 6 w 111"/>
                  <a:gd name="T17" fmla="*/ 104 h 128"/>
                  <a:gd name="T18" fmla="*/ 6 w 111"/>
                  <a:gd name="T19" fmla="*/ 104 h 128"/>
                  <a:gd name="T20" fmla="*/ 3 w 111"/>
                  <a:gd name="T21" fmla="*/ 98 h 128"/>
                  <a:gd name="T22" fmla="*/ 2 w 111"/>
                  <a:gd name="T23" fmla="*/ 91 h 128"/>
                  <a:gd name="T24" fmla="*/ 2 w 111"/>
                  <a:gd name="T25" fmla="*/ 91 h 128"/>
                  <a:gd name="T26" fmla="*/ 0 w 111"/>
                  <a:gd name="T27" fmla="*/ 76 h 128"/>
                  <a:gd name="T28" fmla="*/ 0 w 111"/>
                  <a:gd name="T29" fmla="*/ 0 h 128"/>
                  <a:gd name="T30" fmla="*/ 30 w 111"/>
                  <a:gd name="T31" fmla="*/ 0 h 128"/>
                  <a:gd name="T32" fmla="*/ 30 w 111"/>
                  <a:gd name="T33" fmla="*/ 73 h 128"/>
                  <a:gd name="T34" fmla="*/ 30 w 111"/>
                  <a:gd name="T35" fmla="*/ 73 h 128"/>
                  <a:gd name="T36" fmla="*/ 31 w 111"/>
                  <a:gd name="T37" fmla="*/ 83 h 128"/>
                  <a:gd name="T38" fmla="*/ 31 w 111"/>
                  <a:gd name="T39" fmla="*/ 83 h 128"/>
                  <a:gd name="T40" fmla="*/ 34 w 111"/>
                  <a:gd name="T41" fmla="*/ 91 h 128"/>
                  <a:gd name="T42" fmla="*/ 34 w 111"/>
                  <a:gd name="T43" fmla="*/ 91 h 128"/>
                  <a:gd name="T44" fmla="*/ 37 w 111"/>
                  <a:gd name="T45" fmla="*/ 97 h 128"/>
                  <a:gd name="T46" fmla="*/ 43 w 111"/>
                  <a:gd name="T47" fmla="*/ 100 h 128"/>
                  <a:gd name="T48" fmla="*/ 43 w 111"/>
                  <a:gd name="T49" fmla="*/ 100 h 128"/>
                  <a:gd name="T50" fmla="*/ 49 w 111"/>
                  <a:gd name="T51" fmla="*/ 101 h 128"/>
                  <a:gd name="T52" fmla="*/ 56 w 111"/>
                  <a:gd name="T53" fmla="*/ 102 h 128"/>
                  <a:gd name="T54" fmla="*/ 56 w 111"/>
                  <a:gd name="T55" fmla="*/ 102 h 128"/>
                  <a:gd name="T56" fmla="*/ 64 w 111"/>
                  <a:gd name="T57" fmla="*/ 101 h 128"/>
                  <a:gd name="T58" fmla="*/ 70 w 111"/>
                  <a:gd name="T59" fmla="*/ 100 h 128"/>
                  <a:gd name="T60" fmla="*/ 70 w 111"/>
                  <a:gd name="T61" fmla="*/ 100 h 128"/>
                  <a:gd name="T62" fmla="*/ 76 w 111"/>
                  <a:gd name="T63" fmla="*/ 95 h 128"/>
                  <a:gd name="T64" fmla="*/ 79 w 111"/>
                  <a:gd name="T65" fmla="*/ 89 h 128"/>
                  <a:gd name="T66" fmla="*/ 79 w 111"/>
                  <a:gd name="T67" fmla="*/ 89 h 128"/>
                  <a:gd name="T68" fmla="*/ 80 w 111"/>
                  <a:gd name="T69" fmla="*/ 83 h 128"/>
                  <a:gd name="T70" fmla="*/ 82 w 111"/>
                  <a:gd name="T71" fmla="*/ 73 h 128"/>
                  <a:gd name="T72" fmla="*/ 82 w 111"/>
                  <a:gd name="T73" fmla="*/ 0 h 128"/>
                  <a:gd name="T74" fmla="*/ 111 w 111"/>
                  <a:gd name="T75" fmla="*/ 0 h 128"/>
                  <a:gd name="T76" fmla="*/ 111 w 111"/>
                  <a:gd name="T77" fmla="*/ 76 h 128"/>
                  <a:gd name="T78" fmla="*/ 111 w 111"/>
                  <a:gd name="T79" fmla="*/ 76 h 128"/>
                  <a:gd name="T80" fmla="*/ 111 w 111"/>
                  <a:gd name="T81" fmla="*/ 89 h 128"/>
                  <a:gd name="T82" fmla="*/ 107 w 111"/>
                  <a:gd name="T83" fmla="*/ 101 h 128"/>
                  <a:gd name="T84" fmla="*/ 107 w 111"/>
                  <a:gd name="T85" fmla="*/ 101 h 128"/>
                  <a:gd name="T86" fmla="*/ 104 w 111"/>
                  <a:gd name="T87" fmla="*/ 107 h 128"/>
                  <a:gd name="T88" fmla="*/ 99 w 111"/>
                  <a:gd name="T89" fmla="*/ 111 h 128"/>
                  <a:gd name="T90" fmla="*/ 99 w 111"/>
                  <a:gd name="T91" fmla="*/ 111 h 128"/>
                  <a:gd name="T92" fmla="*/ 93 w 111"/>
                  <a:gd name="T93" fmla="*/ 116 h 128"/>
                  <a:gd name="T94" fmla="*/ 88 w 111"/>
                  <a:gd name="T95" fmla="*/ 120 h 128"/>
                  <a:gd name="T96" fmla="*/ 88 w 111"/>
                  <a:gd name="T97" fmla="*/ 120 h 128"/>
                  <a:gd name="T98" fmla="*/ 82 w 111"/>
                  <a:gd name="T99" fmla="*/ 123 h 128"/>
                  <a:gd name="T100" fmla="*/ 74 w 111"/>
                  <a:gd name="T101" fmla="*/ 125 h 128"/>
                  <a:gd name="T102" fmla="*/ 74 w 111"/>
                  <a:gd name="T103" fmla="*/ 125 h 128"/>
                  <a:gd name="T104" fmla="*/ 65 w 111"/>
                  <a:gd name="T105" fmla="*/ 126 h 128"/>
                  <a:gd name="T106" fmla="*/ 56 w 111"/>
                  <a:gd name="T107" fmla="*/ 128 h 128"/>
                  <a:gd name="T108" fmla="*/ 56 w 111"/>
                  <a:gd name="T10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128">
                    <a:moveTo>
                      <a:pt x="56" y="128"/>
                    </a:moveTo>
                    <a:lnTo>
                      <a:pt x="56" y="128"/>
                    </a:lnTo>
                    <a:lnTo>
                      <a:pt x="39" y="126"/>
                    </a:lnTo>
                    <a:lnTo>
                      <a:pt x="31" y="123"/>
                    </a:lnTo>
                    <a:lnTo>
                      <a:pt x="25" y="120"/>
                    </a:lnTo>
                    <a:lnTo>
                      <a:pt x="25" y="120"/>
                    </a:lnTo>
                    <a:lnTo>
                      <a:pt x="14" y="113"/>
                    </a:lnTo>
                    <a:lnTo>
                      <a:pt x="9" y="108"/>
                    </a:lnTo>
                    <a:lnTo>
                      <a:pt x="6" y="104"/>
                    </a:lnTo>
                    <a:lnTo>
                      <a:pt x="6" y="104"/>
                    </a:lnTo>
                    <a:lnTo>
                      <a:pt x="3" y="98"/>
                    </a:lnTo>
                    <a:lnTo>
                      <a:pt x="2" y="91"/>
                    </a:lnTo>
                    <a:lnTo>
                      <a:pt x="2" y="91"/>
                    </a:lnTo>
                    <a:lnTo>
                      <a:pt x="0" y="76"/>
                    </a:lnTo>
                    <a:lnTo>
                      <a:pt x="0" y="0"/>
                    </a:lnTo>
                    <a:lnTo>
                      <a:pt x="30" y="0"/>
                    </a:lnTo>
                    <a:lnTo>
                      <a:pt x="30" y="73"/>
                    </a:lnTo>
                    <a:lnTo>
                      <a:pt x="30" y="73"/>
                    </a:lnTo>
                    <a:lnTo>
                      <a:pt x="31" y="83"/>
                    </a:lnTo>
                    <a:lnTo>
                      <a:pt x="31" y="83"/>
                    </a:lnTo>
                    <a:lnTo>
                      <a:pt x="34" y="91"/>
                    </a:lnTo>
                    <a:lnTo>
                      <a:pt x="34" y="91"/>
                    </a:lnTo>
                    <a:lnTo>
                      <a:pt x="37" y="97"/>
                    </a:lnTo>
                    <a:lnTo>
                      <a:pt x="43" y="100"/>
                    </a:lnTo>
                    <a:lnTo>
                      <a:pt x="43" y="100"/>
                    </a:lnTo>
                    <a:lnTo>
                      <a:pt x="49" y="101"/>
                    </a:lnTo>
                    <a:lnTo>
                      <a:pt x="56" y="102"/>
                    </a:lnTo>
                    <a:lnTo>
                      <a:pt x="56" y="102"/>
                    </a:lnTo>
                    <a:lnTo>
                      <a:pt x="64" y="101"/>
                    </a:lnTo>
                    <a:lnTo>
                      <a:pt x="70" y="100"/>
                    </a:lnTo>
                    <a:lnTo>
                      <a:pt x="70" y="100"/>
                    </a:lnTo>
                    <a:lnTo>
                      <a:pt x="76" y="95"/>
                    </a:lnTo>
                    <a:lnTo>
                      <a:pt x="79" y="89"/>
                    </a:lnTo>
                    <a:lnTo>
                      <a:pt x="79" y="89"/>
                    </a:lnTo>
                    <a:lnTo>
                      <a:pt x="80" y="83"/>
                    </a:lnTo>
                    <a:lnTo>
                      <a:pt x="82" y="73"/>
                    </a:lnTo>
                    <a:lnTo>
                      <a:pt x="82" y="0"/>
                    </a:lnTo>
                    <a:lnTo>
                      <a:pt x="111" y="0"/>
                    </a:lnTo>
                    <a:lnTo>
                      <a:pt x="111" y="76"/>
                    </a:lnTo>
                    <a:lnTo>
                      <a:pt x="111" y="76"/>
                    </a:lnTo>
                    <a:lnTo>
                      <a:pt x="111" y="89"/>
                    </a:lnTo>
                    <a:lnTo>
                      <a:pt x="107" y="101"/>
                    </a:lnTo>
                    <a:lnTo>
                      <a:pt x="107" y="101"/>
                    </a:lnTo>
                    <a:lnTo>
                      <a:pt x="104" y="107"/>
                    </a:lnTo>
                    <a:lnTo>
                      <a:pt x="99" y="111"/>
                    </a:lnTo>
                    <a:lnTo>
                      <a:pt x="99" y="111"/>
                    </a:lnTo>
                    <a:lnTo>
                      <a:pt x="93" y="116"/>
                    </a:lnTo>
                    <a:lnTo>
                      <a:pt x="88" y="120"/>
                    </a:lnTo>
                    <a:lnTo>
                      <a:pt x="88" y="120"/>
                    </a:lnTo>
                    <a:lnTo>
                      <a:pt x="82" y="123"/>
                    </a:lnTo>
                    <a:lnTo>
                      <a:pt x="74" y="125"/>
                    </a:lnTo>
                    <a:lnTo>
                      <a:pt x="74" y="125"/>
                    </a:lnTo>
                    <a:lnTo>
                      <a:pt x="65" y="126"/>
                    </a:lnTo>
                    <a:lnTo>
                      <a:pt x="56" y="128"/>
                    </a:lnTo>
                    <a:lnTo>
                      <a:pt x="56" y="12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6" name="Freeform 16"/>
              <p:cNvSpPr>
                <a:spLocks/>
              </p:cNvSpPr>
              <p:nvPr userDrawn="1"/>
            </p:nvSpPr>
            <p:spPr bwMode="auto">
              <a:xfrm>
                <a:off x="3592512" y="800495"/>
                <a:ext cx="47625" cy="68263"/>
              </a:xfrm>
              <a:custGeom>
                <a:avLst/>
                <a:gdLst>
                  <a:gd name="T0" fmla="*/ 61 w 90"/>
                  <a:gd name="T1" fmla="*/ 91 h 131"/>
                  <a:gd name="T2" fmla="*/ 58 w 90"/>
                  <a:gd name="T3" fmla="*/ 85 h 131"/>
                  <a:gd name="T4" fmla="*/ 52 w 90"/>
                  <a:gd name="T5" fmla="*/ 80 h 131"/>
                  <a:gd name="T6" fmla="*/ 44 w 90"/>
                  <a:gd name="T7" fmla="*/ 77 h 131"/>
                  <a:gd name="T8" fmla="*/ 34 w 90"/>
                  <a:gd name="T9" fmla="*/ 74 h 131"/>
                  <a:gd name="T10" fmla="*/ 21 w 90"/>
                  <a:gd name="T11" fmla="*/ 70 h 131"/>
                  <a:gd name="T12" fmla="*/ 15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9 w 90"/>
                  <a:gd name="T25" fmla="*/ 15 h 131"/>
                  <a:gd name="T26" fmla="*/ 13 w 90"/>
                  <a:gd name="T27" fmla="*/ 9 h 131"/>
                  <a:gd name="T28" fmla="*/ 28 w 90"/>
                  <a:gd name="T29" fmla="*/ 2 h 131"/>
                  <a:gd name="T30" fmla="*/ 37 w 90"/>
                  <a:gd name="T31" fmla="*/ 0 h 131"/>
                  <a:gd name="T32" fmla="*/ 46 w 90"/>
                  <a:gd name="T33" fmla="*/ 0 h 131"/>
                  <a:gd name="T34" fmla="*/ 68 w 90"/>
                  <a:gd name="T35" fmla="*/ 2 h 131"/>
                  <a:gd name="T36" fmla="*/ 86 w 90"/>
                  <a:gd name="T37" fmla="*/ 6 h 131"/>
                  <a:gd name="T38" fmla="*/ 86 w 90"/>
                  <a:gd name="T39" fmla="*/ 31 h 131"/>
                  <a:gd name="T40" fmla="*/ 77 w 90"/>
                  <a:gd name="T41" fmla="*/ 28 h 131"/>
                  <a:gd name="T42" fmla="*/ 66 w 90"/>
                  <a:gd name="T43" fmla="*/ 27 h 131"/>
                  <a:gd name="T44" fmla="*/ 58 w 90"/>
                  <a:gd name="T45" fmla="*/ 25 h 131"/>
                  <a:gd name="T46" fmla="*/ 49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6 w 90"/>
                  <a:gd name="T63" fmla="*/ 51 h 131"/>
                  <a:gd name="T64" fmla="*/ 55 w 90"/>
                  <a:gd name="T65" fmla="*/ 54 h 131"/>
                  <a:gd name="T66" fmla="*/ 68 w 90"/>
                  <a:gd name="T67" fmla="*/ 57 h 131"/>
                  <a:gd name="T68" fmla="*/ 78 w 90"/>
                  <a:gd name="T69" fmla="*/ 62 h 131"/>
                  <a:gd name="T70" fmla="*/ 83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5 w 90"/>
                  <a:gd name="T91" fmla="*/ 128 h 131"/>
                  <a:gd name="T92" fmla="*/ 0 w 90"/>
                  <a:gd name="T93" fmla="*/ 123 h 131"/>
                  <a:gd name="T94" fmla="*/ 0 w 90"/>
                  <a:gd name="T95" fmla="*/ 100 h 131"/>
                  <a:gd name="T96" fmla="*/ 18 w 90"/>
                  <a:gd name="T97" fmla="*/ 104 h 131"/>
                  <a:gd name="T98" fmla="*/ 34 w 90"/>
                  <a:gd name="T99" fmla="*/ 105 h 131"/>
                  <a:gd name="T100" fmla="*/ 44 w 90"/>
                  <a:gd name="T101" fmla="*/ 104 h 131"/>
                  <a:gd name="T102" fmla="*/ 53 w 90"/>
                  <a:gd name="T103" fmla="*/ 103 h 131"/>
                  <a:gd name="T104" fmla="*/ 59 w 90"/>
                  <a:gd name="T105" fmla="*/ 98 h 131"/>
                  <a:gd name="T106" fmla="*/ 61 w 90"/>
                  <a:gd name="T107" fmla="*/ 95 h 131"/>
                  <a:gd name="T108" fmla="*/ 61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1" y="91"/>
                    </a:moveTo>
                    <a:lnTo>
                      <a:pt x="61" y="91"/>
                    </a:lnTo>
                    <a:lnTo>
                      <a:pt x="61" y="88"/>
                    </a:lnTo>
                    <a:lnTo>
                      <a:pt x="58" y="85"/>
                    </a:lnTo>
                    <a:lnTo>
                      <a:pt x="58" y="85"/>
                    </a:lnTo>
                    <a:lnTo>
                      <a:pt x="52" y="80"/>
                    </a:lnTo>
                    <a:lnTo>
                      <a:pt x="52" y="80"/>
                    </a:lnTo>
                    <a:lnTo>
                      <a:pt x="44" y="77"/>
                    </a:lnTo>
                    <a:lnTo>
                      <a:pt x="44" y="77"/>
                    </a:lnTo>
                    <a:lnTo>
                      <a:pt x="34" y="74"/>
                    </a:lnTo>
                    <a:lnTo>
                      <a:pt x="34" y="74"/>
                    </a:lnTo>
                    <a:lnTo>
                      <a:pt x="21" y="70"/>
                    </a:lnTo>
                    <a:lnTo>
                      <a:pt x="21" y="70"/>
                    </a:lnTo>
                    <a:lnTo>
                      <a:pt x="15" y="67"/>
                    </a:lnTo>
                    <a:lnTo>
                      <a:pt x="10" y="64"/>
                    </a:lnTo>
                    <a:lnTo>
                      <a:pt x="10" y="64"/>
                    </a:lnTo>
                    <a:lnTo>
                      <a:pt x="6" y="60"/>
                    </a:lnTo>
                    <a:lnTo>
                      <a:pt x="3" y="55"/>
                    </a:lnTo>
                    <a:lnTo>
                      <a:pt x="3" y="55"/>
                    </a:lnTo>
                    <a:lnTo>
                      <a:pt x="1" y="48"/>
                    </a:lnTo>
                    <a:lnTo>
                      <a:pt x="0" y="40"/>
                    </a:lnTo>
                    <a:lnTo>
                      <a:pt x="0" y="40"/>
                    </a:lnTo>
                    <a:lnTo>
                      <a:pt x="1" y="30"/>
                    </a:lnTo>
                    <a:lnTo>
                      <a:pt x="4" y="22"/>
                    </a:lnTo>
                    <a:lnTo>
                      <a:pt x="4" y="22"/>
                    </a:lnTo>
                    <a:lnTo>
                      <a:pt x="9" y="15"/>
                    </a:lnTo>
                    <a:lnTo>
                      <a:pt x="13" y="9"/>
                    </a:lnTo>
                    <a:lnTo>
                      <a:pt x="13" y="9"/>
                    </a:lnTo>
                    <a:lnTo>
                      <a:pt x="21" y="5"/>
                    </a:lnTo>
                    <a:lnTo>
                      <a:pt x="28" y="2"/>
                    </a:lnTo>
                    <a:lnTo>
                      <a:pt x="28" y="2"/>
                    </a:lnTo>
                    <a:lnTo>
                      <a:pt x="37" y="0"/>
                    </a:lnTo>
                    <a:lnTo>
                      <a:pt x="46" y="0"/>
                    </a:lnTo>
                    <a:lnTo>
                      <a:pt x="46" y="0"/>
                    </a:lnTo>
                    <a:lnTo>
                      <a:pt x="58" y="0"/>
                    </a:lnTo>
                    <a:lnTo>
                      <a:pt x="68" y="2"/>
                    </a:lnTo>
                    <a:lnTo>
                      <a:pt x="68" y="2"/>
                    </a:lnTo>
                    <a:lnTo>
                      <a:pt x="86" y="6"/>
                    </a:lnTo>
                    <a:lnTo>
                      <a:pt x="86" y="31"/>
                    </a:lnTo>
                    <a:lnTo>
                      <a:pt x="86" y="31"/>
                    </a:lnTo>
                    <a:lnTo>
                      <a:pt x="77" y="28"/>
                    </a:lnTo>
                    <a:lnTo>
                      <a:pt x="77" y="28"/>
                    </a:lnTo>
                    <a:lnTo>
                      <a:pt x="66" y="27"/>
                    </a:lnTo>
                    <a:lnTo>
                      <a:pt x="66" y="27"/>
                    </a:lnTo>
                    <a:lnTo>
                      <a:pt x="58" y="25"/>
                    </a:lnTo>
                    <a:lnTo>
                      <a:pt x="58" y="25"/>
                    </a:lnTo>
                    <a:lnTo>
                      <a:pt x="49" y="24"/>
                    </a:lnTo>
                    <a:lnTo>
                      <a:pt x="49"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6" y="51"/>
                    </a:lnTo>
                    <a:lnTo>
                      <a:pt x="46" y="51"/>
                    </a:lnTo>
                    <a:lnTo>
                      <a:pt x="55" y="54"/>
                    </a:lnTo>
                    <a:lnTo>
                      <a:pt x="55" y="54"/>
                    </a:lnTo>
                    <a:lnTo>
                      <a:pt x="68" y="57"/>
                    </a:lnTo>
                    <a:lnTo>
                      <a:pt x="68" y="57"/>
                    </a:lnTo>
                    <a:lnTo>
                      <a:pt x="74" y="60"/>
                    </a:lnTo>
                    <a:lnTo>
                      <a:pt x="78" y="62"/>
                    </a:lnTo>
                    <a:lnTo>
                      <a:pt x="78" y="62"/>
                    </a:lnTo>
                    <a:lnTo>
                      <a:pt x="83"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7" y="129"/>
                    </a:lnTo>
                    <a:lnTo>
                      <a:pt x="37" y="131"/>
                    </a:lnTo>
                    <a:lnTo>
                      <a:pt x="37" y="131"/>
                    </a:lnTo>
                    <a:lnTo>
                      <a:pt x="25" y="129"/>
                    </a:lnTo>
                    <a:lnTo>
                      <a:pt x="15" y="128"/>
                    </a:lnTo>
                    <a:lnTo>
                      <a:pt x="15" y="128"/>
                    </a:lnTo>
                    <a:lnTo>
                      <a:pt x="7" y="126"/>
                    </a:lnTo>
                    <a:lnTo>
                      <a:pt x="0" y="123"/>
                    </a:lnTo>
                    <a:lnTo>
                      <a:pt x="0" y="100"/>
                    </a:lnTo>
                    <a:lnTo>
                      <a:pt x="0" y="100"/>
                    </a:lnTo>
                    <a:lnTo>
                      <a:pt x="9" y="103"/>
                    </a:lnTo>
                    <a:lnTo>
                      <a:pt x="18" y="104"/>
                    </a:lnTo>
                    <a:lnTo>
                      <a:pt x="18" y="104"/>
                    </a:lnTo>
                    <a:lnTo>
                      <a:pt x="34" y="105"/>
                    </a:lnTo>
                    <a:lnTo>
                      <a:pt x="34" y="105"/>
                    </a:lnTo>
                    <a:lnTo>
                      <a:pt x="44" y="104"/>
                    </a:lnTo>
                    <a:lnTo>
                      <a:pt x="44" y="104"/>
                    </a:lnTo>
                    <a:lnTo>
                      <a:pt x="53" y="103"/>
                    </a:lnTo>
                    <a:lnTo>
                      <a:pt x="53" y="103"/>
                    </a:lnTo>
                    <a:lnTo>
                      <a:pt x="59" y="98"/>
                    </a:lnTo>
                    <a:lnTo>
                      <a:pt x="59" y="98"/>
                    </a:lnTo>
                    <a:lnTo>
                      <a:pt x="61" y="95"/>
                    </a:lnTo>
                    <a:lnTo>
                      <a:pt x="61" y="91"/>
                    </a:lnTo>
                    <a:lnTo>
                      <a:pt x="61"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7" name="Rectangle 17"/>
              <p:cNvSpPr>
                <a:spLocks noChangeArrowheads="1"/>
              </p:cNvSpPr>
              <p:nvPr userDrawn="1"/>
            </p:nvSpPr>
            <p:spPr bwMode="auto">
              <a:xfrm>
                <a:off x="3656012" y="825895"/>
                <a:ext cx="30163" cy="14288"/>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8" name="Freeform 18"/>
              <p:cNvSpPr>
                <a:spLocks noEditPoints="1"/>
              </p:cNvSpPr>
              <p:nvPr userDrawn="1"/>
            </p:nvSpPr>
            <p:spPr bwMode="auto">
              <a:xfrm>
                <a:off x="3714750" y="768745"/>
                <a:ext cx="36513" cy="131763"/>
              </a:xfrm>
              <a:custGeom>
                <a:avLst/>
                <a:gdLst>
                  <a:gd name="T0" fmla="*/ 71 w 71"/>
                  <a:gd name="T1" fmla="*/ 202 h 249"/>
                  <a:gd name="T2" fmla="*/ 71 w 71"/>
                  <a:gd name="T3" fmla="*/ 202 h 249"/>
                  <a:gd name="T4" fmla="*/ 70 w 71"/>
                  <a:gd name="T5" fmla="*/ 218 h 249"/>
                  <a:gd name="T6" fmla="*/ 68 w 71"/>
                  <a:gd name="T7" fmla="*/ 224 h 249"/>
                  <a:gd name="T8" fmla="*/ 66 w 71"/>
                  <a:gd name="T9" fmla="*/ 230 h 249"/>
                  <a:gd name="T10" fmla="*/ 66 w 71"/>
                  <a:gd name="T11" fmla="*/ 230 h 249"/>
                  <a:gd name="T12" fmla="*/ 63 w 71"/>
                  <a:gd name="T13" fmla="*/ 234 h 249"/>
                  <a:gd name="T14" fmla="*/ 58 w 71"/>
                  <a:gd name="T15" fmla="*/ 239 h 249"/>
                  <a:gd name="T16" fmla="*/ 54 w 71"/>
                  <a:gd name="T17" fmla="*/ 242 h 249"/>
                  <a:gd name="T18" fmla="*/ 49 w 71"/>
                  <a:gd name="T19" fmla="*/ 245 h 249"/>
                  <a:gd name="T20" fmla="*/ 49 w 71"/>
                  <a:gd name="T21" fmla="*/ 245 h 249"/>
                  <a:gd name="T22" fmla="*/ 36 w 71"/>
                  <a:gd name="T23" fmla="*/ 248 h 249"/>
                  <a:gd name="T24" fmla="*/ 23 w 71"/>
                  <a:gd name="T25" fmla="*/ 249 h 249"/>
                  <a:gd name="T26" fmla="*/ 23 w 71"/>
                  <a:gd name="T27" fmla="*/ 249 h 249"/>
                  <a:gd name="T28" fmla="*/ 11 w 71"/>
                  <a:gd name="T29" fmla="*/ 248 h 249"/>
                  <a:gd name="T30" fmla="*/ 11 w 71"/>
                  <a:gd name="T31" fmla="*/ 248 h 249"/>
                  <a:gd name="T32" fmla="*/ 0 w 71"/>
                  <a:gd name="T33" fmla="*/ 246 h 249"/>
                  <a:gd name="T34" fmla="*/ 0 w 71"/>
                  <a:gd name="T35" fmla="*/ 221 h 249"/>
                  <a:gd name="T36" fmla="*/ 0 w 71"/>
                  <a:gd name="T37" fmla="*/ 221 h 249"/>
                  <a:gd name="T38" fmla="*/ 9 w 71"/>
                  <a:gd name="T39" fmla="*/ 222 h 249"/>
                  <a:gd name="T40" fmla="*/ 9 w 71"/>
                  <a:gd name="T41" fmla="*/ 222 h 249"/>
                  <a:gd name="T42" fmla="*/ 18 w 71"/>
                  <a:gd name="T43" fmla="*/ 224 h 249"/>
                  <a:gd name="T44" fmla="*/ 18 w 71"/>
                  <a:gd name="T45" fmla="*/ 224 h 249"/>
                  <a:gd name="T46" fmla="*/ 30 w 71"/>
                  <a:gd name="T47" fmla="*/ 222 h 249"/>
                  <a:gd name="T48" fmla="*/ 30 w 71"/>
                  <a:gd name="T49" fmla="*/ 222 h 249"/>
                  <a:gd name="T50" fmla="*/ 33 w 71"/>
                  <a:gd name="T51" fmla="*/ 221 h 249"/>
                  <a:gd name="T52" fmla="*/ 37 w 71"/>
                  <a:gd name="T53" fmla="*/ 218 h 249"/>
                  <a:gd name="T54" fmla="*/ 37 w 71"/>
                  <a:gd name="T55" fmla="*/ 218 h 249"/>
                  <a:gd name="T56" fmla="*/ 39 w 71"/>
                  <a:gd name="T57" fmla="*/ 215 h 249"/>
                  <a:gd name="T58" fmla="*/ 40 w 71"/>
                  <a:gd name="T59" fmla="*/ 210 h 249"/>
                  <a:gd name="T60" fmla="*/ 40 w 71"/>
                  <a:gd name="T61" fmla="*/ 210 h 249"/>
                  <a:gd name="T62" fmla="*/ 40 w 71"/>
                  <a:gd name="T63" fmla="*/ 200 h 249"/>
                  <a:gd name="T64" fmla="*/ 40 w 71"/>
                  <a:gd name="T65" fmla="*/ 62 h 249"/>
                  <a:gd name="T66" fmla="*/ 71 w 71"/>
                  <a:gd name="T67" fmla="*/ 62 h 249"/>
                  <a:gd name="T68" fmla="*/ 71 w 71"/>
                  <a:gd name="T69" fmla="*/ 202 h 249"/>
                  <a:gd name="T70" fmla="*/ 40 w 71"/>
                  <a:gd name="T71" fmla="*/ 0 h 249"/>
                  <a:gd name="T72" fmla="*/ 71 w 71"/>
                  <a:gd name="T73" fmla="*/ 0 h 249"/>
                  <a:gd name="T74" fmla="*/ 71 w 71"/>
                  <a:gd name="T75" fmla="*/ 34 h 249"/>
                  <a:gd name="T76" fmla="*/ 40 w 71"/>
                  <a:gd name="T77" fmla="*/ 34 h 249"/>
                  <a:gd name="T78" fmla="*/ 40 w 71"/>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249">
                    <a:moveTo>
                      <a:pt x="71" y="202"/>
                    </a:moveTo>
                    <a:lnTo>
                      <a:pt x="71" y="202"/>
                    </a:lnTo>
                    <a:lnTo>
                      <a:pt x="70" y="218"/>
                    </a:lnTo>
                    <a:lnTo>
                      <a:pt x="68" y="224"/>
                    </a:lnTo>
                    <a:lnTo>
                      <a:pt x="66" y="230"/>
                    </a:lnTo>
                    <a:lnTo>
                      <a:pt x="66" y="230"/>
                    </a:lnTo>
                    <a:lnTo>
                      <a:pt x="63" y="234"/>
                    </a:lnTo>
                    <a:lnTo>
                      <a:pt x="58" y="239"/>
                    </a:lnTo>
                    <a:lnTo>
                      <a:pt x="54" y="242"/>
                    </a:lnTo>
                    <a:lnTo>
                      <a:pt x="49" y="245"/>
                    </a:lnTo>
                    <a:lnTo>
                      <a:pt x="49" y="245"/>
                    </a:lnTo>
                    <a:lnTo>
                      <a:pt x="36" y="248"/>
                    </a:lnTo>
                    <a:lnTo>
                      <a:pt x="23" y="249"/>
                    </a:lnTo>
                    <a:lnTo>
                      <a:pt x="23" y="249"/>
                    </a:lnTo>
                    <a:lnTo>
                      <a:pt x="11" y="248"/>
                    </a:lnTo>
                    <a:lnTo>
                      <a:pt x="11" y="248"/>
                    </a:lnTo>
                    <a:lnTo>
                      <a:pt x="0" y="246"/>
                    </a:lnTo>
                    <a:lnTo>
                      <a:pt x="0" y="221"/>
                    </a:lnTo>
                    <a:lnTo>
                      <a:pt x="0" y="221"/>
                    </a:lnTo>
                    <a:lnTo>
                      <a:pt x="9" y="222"/>
                    </a:lnTo>
                    <a:lnTo>
                      <a:pt x="9" y="222"/>
                    </a:lnTo>
                    <a:lnTo>
                      <a:pt x="18" y="224"/>
                    </a:lnTo>
                    <a:lnTo>
                      <a:pt x="18" y="224"/>
                    </a:lnTo>
                    <a:lnTo>
                      <a:pt x="30" y="222"/>
                    </a:lnTo>
                    <a:lnTo>
                      <a:pt x="30" y="222"/>
                    </a:lnTo>
                    <a:lnTo>
                      <a:pt x="33" y="221"/>
                    </a:lnTo>
                    <a:lnTo>
                      <a:pt x="37" y="218"/>
                    </a:lnTo>
                    <a:lnTo>
                      <a:pt x="37" y="218"/>
                    </a:lnTo>
                    <a:lnTo>
                      <a:pt x="39" y="215"/>
                    </a:lnTo>
                    <a:lnTo>
                      <a:pt x="40" y="210"/>
                    </a:lnTo>
                    <a:lnTo>
                      <a:pt x="40" y="210"/>
                    </a:lnTo>
                    <a:lnTo>
                      <a:pt x="40" y="200"/>
                    </a:lnTo>
                    <a:lnTo>
                      <a:pt x="40" y="62"/>
                    </a:lnTo>
                    <a:lnTo>
                      <a:pt x="71" y="62"/>
                    </a:lnTo>
                    <a:lnTo>
                      <a:pt x="71" y="202"/>
                    </a:lnTo>
                    <a:close/>
                    <a:moveTo>
                      <a:pt x="40" y="0"/>
                    </a:moveTo>
                    <a:lnTo>
                      <a:pt x="71" y="0"/>
                    </a:lnTo>
                    <a:lnTo>
                      <a:pt x="71" y="34"/>
                    </a:lnTo>
                    <a:lnTo>
                      <a:pt x="40" y="34"/>
                    </a:lnTo>
                    <a:lnTo>
                      <a:pt x="4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69" name="Freeform 19"/>
              <p:cNvSpPr>
                <a:spLocks noEditPoints="1"/>
              </p:cNvSpPr>
              <p:nvPr userDrawn="1"/>
            </p:nvSpPr>
            <p:spPr bwMode="auto">
              <a:xfrm>
                <a:off x="3768725" y="800495"/>
                <a:ext cx="55563" cy="68263"/>
              </a:xfrm>
              <a:custGeom>
                <a:avLst/>
                <a:gdLst>
                  <a:gd name="T0" fmla="*/ 78 w 106"/>
                  <a:gd name="T1" fmla="*/ 114 h 131"/>
                  <a:gd name="T2" fmla="*/ 71 w 106"/>
                  <a:gd name="T3" fmla="*/ 119 h 131"/>
                  <a:gd name="T4" fmla="*/ 63 w 106"/>
                  <a:gd name="T5" fmla="*/ 125 h 131"/>
                  <a:gd name="T6" fmla="*/ 53 w 106"/>
                  <a:gd name="T7" fmla="*/ 129 h 131"/>
                  <a:gd name="T8" fmla="*/ 41 w 106"/>
                  <a:gd name="T9" fmla="*/ 131 h 131"/>
                  <a:gd name="T10" fmla="*/ 32 w 106"/>
                  <a:gd name="T11" fmla="*/ 129 h 131"/>
                  <a:gd name="T12" fmla="*/ 25 w 106"/>
                  <a:gd name="T13" fmla="*/ 128 h 131"/>
                  <a:gd name="T14" fmla="*/ 11 w 106"/>
                  <a:gd name="T15" fmla="*/ 119 h 131"/>
                  <a:gd name="T16" fmla="*/ 5 w 106"/>
                  <a:gd name="T17" fmla="*/ 114 h 131"/>
                  <a:gd name="T18" fmla="*/ 2 w 106"/>
                  <a:gd name="T19" fmla="*/ 107 h 131"/>
                  <a:gd name="T20" fmla="*/ 0 w 106"/>
                  <a:gd name="T21" fmla="*/ 91 h 131"/>
                  <a:gd name="T22" fmla="*/ 0 w 106"/>
                  <a:gd name="T23" fmla="*/ 80 h 131"/>
                  <a:gd name="T24" fmla="*/ 2 w 106"/>
                  <a:gd name="T25" fmla="*/ 73 h 131"/>
                  <a:gd name="T26" fmla="*/ 13 w 106"/>
                  <a:gd name="T27" fmla="*/ 60 h 131"/>
                  <a:gd name="T28" fmla="*/ 20 w 106"/>
                  <a:gd name="T29" fmla="*/ 54 h 131"/>
                  <a:gd name="T30" fmla="*/ 29 w 106"/>
                  <a:gd name="T31" fmla="*/ 51 h 131"/>
                  <a:gd name="T32" fmla="*/ 48 w 106"/>
                  <a:gd name="T33" fmla="*/ 48 h 131"/>
                  <a:gd name="T34" fmla="*/ 63 w 106"/>
                  <a:gd name="T35" fmla="*/ 49 h 131"/>
                  <a:gd name="T36" fmla="*/ 75 w 106"/>
                  <a:gd name="T37" fmla="*/ 51 h 131"/>
                  <a:gd name="T38" fmla="*/ 75 w 106"/>
                  <a:gd name="T39" fmla="*/ 46 h 131"/>
                  <a:gd name="T40" fmla="*/ 74 w 106"/>
                  <a:gd name="T41" fmla="*/ 37 h 131"/>
                  <a:gd name="T42" fmla="*/ 69 w 106"/>
                  <a:gd name="T43" fmla="*/ 31 h 131"/>
                  <a:gd name="T44" fmla="*/ 65 w 106"/>
                  <a:gd name="T45" fmla="*/ 28 h 131"/>
                  <a:gd name="T46" fmla="*/ 60 w 106"/>
                  <a:gd name="T47" fmla="*/ 25 h 131"/>
                  <a:gd name="T48" fmla="*/ 48 w 106"/>
                  <a:gd name="T49" fmla="*/ 24 h 131"/>
                  <a:gd name="T50" fmla="*/ 38 w 106"/>
                  <a:gd name="T51" fmla="*/ 24 h 131"/>
                  <a:gd name="T52" fmla="*/ 29 w 106"/>
                  <a:gd name="T53" fmla="*/ 25 h 131"/>
                  <a:gd name="T54" fmla="*/ 10 w 106"/>
                  <a:gd name="T55" fmla="*/ 8 h 131"/>
                  <a:gd name="T56" fmla="*/ 19 w 106"/>
                  <a:gd name="T57" fmla="*/ 5 h 131"/>
                  <a:gd name="T58" fmla="*/ 29 w 106"/>
                  <a:gd name="T59" fmla="*/ 2 h 131"/>
                  <a:gd name="T60" fmla="*/ 51 w 106"/>
                  <a:gd name="T61" fmla="*/ 0 h 131"/>
                  <a:gd name="T62" fmla="*/ 65 w 106"/>
                  <a:gd name="T63" fmla="*/ 0 h 131"/>
                  <a:gd name="T64" fmla="*/ 75 w 106"/>
                  <a:gd name="T65" fmla="*/ 3 h 131"/>
                  <a:gd name="T66" fmla="*/ 91 w 106"/>
                  <a:gd name="T67" fmla="*/ 12 h 131"/>
                  <a:gd name="T68" fmla="*/ 99 w 106"/>
                  <a:gd name="T69" fmla="*/ 18 h 131"/>
                  <a:gd name="T70" fmla="*/ 102 w 106"/>
                  <a:gd name="T71" fmla="*/ 25 h 131"/>
                  <a:gd name="T72" fmla="*/ 106 w 106"/>
                  <a:gd name="T73" fmla="*/ 43 h 131"/>
                  <a:gd name="T74" fmla="*/ 106 w 106"/>
                  <a:gd name="T75" fmla="*/ 91 h 131"/>
                  <a:gd name="T76" fmla="*/ 106 w 106"/>
                  <a:gd name="T77" fmla="*/ 111 h 131"/>
                  <a:gd name="T78" fmla="*/ 79 w 106"/>
                  <a:gd name="T79" fmla="*/ 126 h 131"/>
                  <a:gd name="T80" fmla="*/ 75 w 106"/>
                  <a:gd name="T81" fmla="*/ 74 h 131"/>
                  <a:gd name="T82" fmla="*/ 65 w 106"/>
                  <a:gd name="T83" fmla="*/ 73 h 131"/>
                  <a:gd name="T84" fmla="*/ 54 w 106"/>
                  <a:gd name="T85" fmla="*/ 71 h 131"/>
                  <a:gd name="T86" fmla="*/ 44 w 106"/>
                  <a:gd name="T87" fmla="*/ 73 h 131"/>
                  <a:gd name="T88" fmla="*/ 37 w 106"/>
                  <a:gd name="T89" fmla="*/ 76 h 131"/>
                  <a:gd name="T90" fmla="*/ 32 w 106"/>
                  <a:gd name="T91" fmla="*/ 82 h 131"/>
                  <a:gd name="T92" fmla="*/ 31 w 106"/>
                  <a:gd name="T93" fmla="*/ 89 h 131"/>
                  <a:gd name="T94" fmla="*/ 32 w 106"/>
                  <a:gd name="T95" fmla="*/ 97 h 131"/>
                  <a:gd name="T96" fmla="*/ 35 w 106"/>
                  <a:gd name="T97" fmla="*/ 103 h 131"/>
                  <a:gd name="T98" fmla="*/ 41 w 106"/>
                  <a:gd name="T99" fmla="*/ 105 h 131"/>
                  <a:gd name="T100" fmla="*/ 48 w 106"/>
                  <a:gd name="T101" fmla="*/ 105 h 131"/>
                  <a:gd name="T102" fmla="*/ 57 w 106"/>
                  <a:gd name="T103" fmla="*/ 104 h 131"/>
                  <a:gd name="T104" fmla="*/ 65 w 106"/>
                  <a:gd name="T105" fmla="*/ 101 h 131"/>
                  <a:gd name="T106" fmla="*/ 71 w 106"/>
                  <a:gd name="T107" fmla="*/ 98 h 131"/>
                  <a:gd name="T108" fmla="*/ 75 w 106"/>
                  <a:gd name="T109"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 h="131">
                    <a:moveTo>
                      <a:pt x="78" y="114"/>
                    </a:moveTo>
                    <a:lnTo>
                      <a:pt x="78" y="114"/>
                    </a:lnTo>
                    <a:lnTo>
                      <a:pt x="78" y="114"/>
                    </a:lnTo>
                    <a:lnTo>
                      <a:pt x="71" y="119"/>
                    </a:lnTo>
                    <a:lnTo>
                      <a:pt x="71" y="119"/>
                    </a:lnTo>
                    <a:lnTo>
                      <a:pt x="63" y="125"/>
                    </a:lnTo>
                    <a:lnTo>
                      <a:pt x="63" y="125"/>
                    </a:lnTo>
                    <a:lnTo>
                      <a:pt x="53" y="129"/>
                    </a:lnTo>
                    <a:lnTo>
                      <a:pt x="53" y="129"/>
                    </a:lnTo>
                    <a:lnTo>
                      <a:pt x="41" y="131"/>
                    </a:lnTo>
                    <a:lnTo>
                      <a:pt x="41" y="131"/>
                    </a:lnTo>
                    <a:lnTo>
                      <a:pt x="32" y="129"/>
                    </a:lnTo>
                    <a:lnTo>
                      <a:pt x="25" y="128"/>
                    </a:lnTo>
                    <a:lnTo>
                      <a:pt x="25" y="128"/>
                    </a:lnTo>
                    <a:lnTo>
                      <a:pt x="17" y="125"/>
                    </a:lnTo>
                    <a:lnTo>
                      <a:pt x="11" y="119"/>
                    </a:lnTo>
                    <a:lnTo>
                      <a:pt x="11" y="119"/>
                    </a:lnTo>
                    <a:lnTo>
                      <a:pt x="5" y="114"/>
                    </a:lnTo>
                    <a:lnTo>
                      <a:pt x="2" y="107"/>
                    </a:lnTo>
                    <a:lnTo>
                      <a:pt x="2" y="107"/>
                    </a:lnTo>
                    <a:lnTo>
                      <a:pt x="0" y="100"/>
                    </a:lnTo>
                    <a:lnTo>
                      <a:pt x="0" y="91"/>
                    </a:lnTo>
                    <a:lnTo>
                      <a:pt x="0" y="91"/>
                    </a:lnTo>
                    <a:lnTo>
                      <a:pt x="0" y="80"/>
                    </a:lnTo>
                    <a:lnTo>
                      <a:pt x="2" y="73"/>
                    </a:lnTo>
                    <a:lnTo>
                      <a:pt x="2" y="73"/>
                    </a:lnTo>
                    <a:lnTo>
                      <a:pt x="7" y="65"/>
                    </a:lnTo>
                    <a:lnTo>
                      <a:pt x="13" y="60"/>
                    </a:lnTo>
                    <a:lnTo>
                      <a:pt x="13" y="60"/>
                    </a:lnTo>
                    <a:lnTo>
                      <a:pt x="20" y="54"/>
                    </a:lnTo>
                    <a:lnTo>
                      <a:pt x="29" y="51"/>
                    </a:lnTo>
                    <a:lnTo>
                      <a:pt x="29" y="51"/>
                    </a:lnTo>
                    <a:lnTo>
                      <a:pt x="38" y="49"/>
                    </a:lnTo>
                    <a:lnTo>
                      <a:pt x="48" y="48"/>
                    </a:lnTo>
                    <a:lnTo>
                      <a:pt x="48" y="48"/>
                    </a:lnTo>
                    <a:lnTo>
                      <a:pt x="63" y="49"/>
                    </a:lnTo>
                    <a:lnTo>
                      <a:pt x="63" y="49"/>
                    </a:lnTo>
                    <a:lnTo>
                      <a:pt x="75" y="51"/>
                    </a:lnTo>
                    <a:lnTo>
                      <a:pt x="75" y="46"/>
                    </a:lnTo>
                    <a:lnTo>
                      <a:pt x="75" y="46"/>
                    </a:lnTo>
                    <a:lnTo>
                      <a:pt x="74" y="37"/>
                    </a:lnTo>
                    <a:lnTo>
                      <a:pt x="74" y="37"/>
                    </a:lnTo>
                    <a:lnTo>
                      <a:pt x="72" y="34"/>
                    </a:lnTo>
                    <a:lnTo>
                      <a:pt x="69" y="31"/>
                    </a:lnTo>
                    <a:lnTo>
                      <a:pt x="69" y="31"/>
                    </a:lnTo>
                    <a:lnTo>
                      <a:pt x="65" y="28"/>
                    </a:lnTo>
                    <a:lnTo>
                      <a:pt x="60" y="25"/>
                    </a:lnTo>
                    <a:lnTo>
                      <a:pt x="60" y="25"/>
                    </a:lnTo>
                    <a:lnTo>
                      <a:pt x="54" y="24"/>
                    </a:lnTo>
                    <a:lnTo>
                      <a:pt x="48" y="24"/>
                    </a:lnTo>
                    <a:lnTo>
                      <a:pt x="48" y="24"/>
                    </a:lnTo>
                    <a:lnTo>
                      <a:pt x="38" y="24"/>
                    </a:lnTo>
                    <a:lnTo>
                      <a:pt x="29" y="25"/>
                    </a:lnTo>
                    <a:lnTo>
                      <a:pt x="29" y="25"/>
                    </a:lnTo>
                    <a:lnTo>
                      <a:pt x="10" y="31"/>
                    </a:lnTo>
                    <a:lnTo>
                      <a:pt x="10" y="8"/>
                    </a:lnTo>
                    <a:lnTo>
                      <a:pt x="10" y="8"/>
                    </a:lnTo>
                    <a:lnTo>
                      <a:pt x="19" y="5"/>
                    </a:lnTo>
                    <a:lnTo>
                      <a:pt x="29" y="2"/>
                    </a:lnTo>
                    <a:lnTo>
                      <a:pt x="29" y="2"/>
                    </a:lnTo>
                    <a:lnTo>
                      <a:pt x="40" y="0"/>
                    </a:lnTo>
                    <a:lnTo>
                      <a:pt x="51" y="0"/>
                    </a:lnTo>
                    <a:lnTo>
                      <a:pt x="51" y="0"/>
                    </a:lnTo>
                    <a:lnTo>
                      <a:pt x="65" y="0"/>
                    </a:lnTo>
                    <a:lnTo>
                      <a:pt x="75" y="3"/>
                    </a:lnTo>
                    <a:lnTo>
                      <a:pt x="75" y="3"/>
                    </a:lnTo>
                    <a:lnTo>
                      <a:pt x="84" y="8"/>
                    </a:lnTo>
                    <a:lnTo>
                      <a:pt x="91" y="12"/>
                    </a:lnTo>
                    <a:lnTo>
                      <a:pt x="91" y="12"/>
                    </a:lnTo>
                    <a:lnTo>
                      <a:pt x="99" y="18"/>
                    </a:lnTo>
                    <a:lnTo>
                      <a:pt x="102" y="25"/>
                    </a:lnTo>
                    <a:lnTo>
                      <a:pt x="102" y="25"/>
                    </a:lnTo>
                    <a:lnTo>
                      <a:pt x="105" y="34"/>
                    </a:lnTo>
                    <a:lnTo>
                      <a:pt x="106" y="43"/>
                    </a:lnTo>
                    <a:lnTo>
                      <a:pt x="106" y="91"/>
                    </a:lnTo>
                    <a:lnTo>
                      <a:pt x="106" y="91"/>
                    </a:lnTo>
                    <a:lnTo>
                      <a:pt x="106" y="111"/>
                    </a:lnTo>
                    <a:lnTo>
                      <a:pt x="106" y="111"/>
                    </a:lnTo>
                    <a:lnTo>
                      <a:pt x="106" y="126"/>
                    </a:lnTo>
                    <a:lnTo>
                      <a:pt x="79" y="126"/>
                    </a:lnTo>
                    <a:lnTo>
                      <a:pt x="78" y="114"/>
                    </a:lnTo>
                    <a:close/>
                    <a:moveTo>
                      <a:pt x="75" y="74"/>
                    </a:moveTo>
                    <a:lnTo>
                      <a:pt x="75" y="74"/>
                    </a:lnTo>
                    <a:lnTo>
                      <a:pt x="65" y="73"/>
                    </a:lnTo>
                    <a:lnTo>
                      <a:pt x="65" y="73"/>
                    </a:lnTo>
                    <a:lnTo>
                      <a:pt x="54" y="71"/>
                    </a:lnTo>
                    <a:lnTo>
                      <a:pt x="54" y="71"/>
                    </a:lnTo>
                    <a:lnTo>
                      <a:pt x="44" y="73"/>
                    </a:lnTo>
                    <a:lnTo>
                      <a:pt x="37" y="76"/>
                    </a:lnTo>
                    <a:lnTo>
                      <a:pt x="37" y="76"/>
                    </a:lnTo>
                    <a:lnTo>
                      <a:pt x="34" y="79"/>
                    </a:lnTo>
                    <a:lnTo>
                      <a:pt x="32" y="82"/>
                    </a:lnTo>
                    <a:lnTo>
                      <a:pt x="31" y="85"/>
                    </a:lnTo>
                    <a:lnTo>
                      <a:pt x="31" y="89"/>
                    </a:lnTo>
                    <a:lnTo>
                      <a:pt x="31" y="89"/>
                    </a:lnTo>
                    <a:lnTo>
                      <a:pt x="32" y="97"/>
                    </a:lnTo>
                    <a:lnTo>
                      <a:pt x="32" y="97"/>
                    </a:lnTo>
                    <a:lnTo>
                      <a:pt x="35" y="103"/>
                    </a:lnTo>
                    <a:lnTo>
                      <a:pt x="35" y="103"/>
                    </a:lnTo>
                    <a:lnTo>
                      <a:pt x="41" y="105"/>
                    </a:lnTo>
                    <a:lnTo>
                      <a:pt x="41" y="105"/>
                    </a:lnTo>
                    <a:lnTo>
                      <a:pt x="48" y="105"/>
                    </a:lnTo>
                    <a:lnTo>
                      <a:pt x="48" y="105"/>
                    </a:lnTo>
                    <a:lnTo>
                      <a:pt x="57" y="104"/>
                    </a:lnTo>
                    <a:lnTo>
                      <a:pt x="57" y="104"/>
                    </a:lnTo>
                    <a:lnTo>
                      <a:pt x="65" y="101"/>
                    </a:lnTo>
                    <a:lnTo>
                      <a:pt x="65" y="101"/>
                    </a:lnTo>
                    <a:lnTo>
                      <a:pt x="71" y="98"/>
                    </a:lnTo>
                    <a:lnTo>
                      <a:pt x="71" y="98"/>
                    </a:lnTo>
                    <a:lnTo>
                      <a:pt x="75" y="94"/>
                    </a:lnTo>
                    <a:lnTo>
                      <a:pt x="75" y="7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0" name="Freeform 20"/>
              <p:cNvSpPr>
                <a:spLocks/>
              </p:cNvSpPr>
              <p:nvPr userDrawn="1"/>
            </p:nvSpPr>
            <p:spPr bwMode="auto">
              <a:xfrm>
                <a:off x="3865562"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1" name="Freeform 21"/>
              <p:cNvSpPr>
                <a:spLocks/>
              </p:cNvSpPr>
              <p:nvPr userDrawn="1"/>
            </p:nvSpPr>
            <p:spPr bwMode="auto">
              <a:xfrm>
                <a:off x="3946525" y="800495"/>
                <a:ext cx="39688" cy="66675"/>
              </a:xfrm>
              <a:custGeom>
                <a:avLst/>
                <a:gdLst>
                  <a:gd name="T0" fmla="*/ 74 w 74"/>
                  <a:gd name="T1" fmla="*/ 27 h 126"/>
                  <a:gd name="T2" fmla="*/ 71 w 74"/>
                  <a:gd name="T3" fmla="*/ 27 h 126"/>
                  <a:gd name="T4" fmla="*/ 71 w 74"/>
                  <a:gd name="T5" fmla="*/ 27 h 126"/>
                  <a:gd name="T6" fmla="*/ 59 w 74"/>
                  <a:gd name="T7" fmla="*/ 28 h 126"/>
                  <a:gd name="T8" fmla="*/ 47 w 74"/>
                  <a:gd name="T9" fmla="*/ 31 h 126"/>
                  <a:gd name="T10" fmla="*/ 47 w 74"/>
                  <a:gd name="T11" fmla="*/ 31 h 126"/>
                  <a:gd name="T12" fmla="*/ 38 w 74"/>
                  <a:gd name="T13" fmla="*/ 36 h 126"/>
                  <a:gd name="T14" fmla="*/ 31 w 74"/>
                  <a:gd name="T15" fmla="*/ 43 h 126"/>
                  <a:gd name="T16" fmla="*/ 31 w 74"/>
                  <a:gd name="T17" fmla="*/ 126 h 126"/>
                  <a:gd name="T18" fmla="*/ 0 w 74"/>
                  <a:gd name="T19" fmla="*/ 126 h 126"/>
                  <a:gd name="T20" fmla="*/ 0 w 74"/>
                  <a:gd name="T21" fmla="*/ 3 h 126"/>
                  <a:gd name="T22" fmla="*/ 25 w 74"/>
                  <a:gd name="T23" fmla="*/ 3 h 126"/>
                  <a:gd name="T24" fmla="*/ 28 w 74"/>
                  <a:gd name="T25" fmla="*/ 19 h 126"/>
                  <a:gd name="T26" fmla="*/ 29 w 74"/>
                  <a:gd name="T27" fmla="*/ 19 h 126"/>
                  <a:gd name="T28" fmla="*/ 29 w 74"/>
                  <a:gd name="T29" fmla="*/ 19 h 126"/>
                  <a:gd name="T30" fmla="*/ 35 w 74"/>
                  <a:gd name="T31" fmla="*/ 12 h 126"/>
                  <a:gd name="T32" fmla="*/ 43 w 74"/>
                  <a:gd name="T33" fmla="*/ 5 h 126"/>
                  <a:gd name="T34" fmla="*/ 43 w 74"/>
                  <a:gd name="T35" fmla="*/ 5 h 126"/>
                  <a:gd name="T36" fmla="*/ 53 w 74"/>
                  <a:gd name="T37" fmla="*/ 2 h 126"/>
                  <a:gd name="T38" fmla="*/ 66 w 74"/>
                  <a:gd name="T39" fmla="*/ 0 h 126"/>
                  <a:gd name="T40" fmla="*/ 66 w 74"/>
                  <a:gd name="T41" fmla="*/ 0 h 126"/>
                  <a:gd name="T42" fmla="*/ 74 w 74"/>
                  <a:gd name="T43" fmla="*/ 0 h 126"/>
                  <a:gd name="T44" fmla="*/ 74 w 74"/>
                  <a:gd name="T45" fmla="*/ 2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126">
                    <a:moveTo>
                      <a:pt x="74" y="27"/>
                    </a:moveTo>
                    <a:lnTo>
                      <a:pt x="71" y="27"/>
                    </a:lnTo>
                    <a:lnTo>
                      <a:pt x="71" y="27"/>
                    </a:lnTo>
                    <a:lnTo>
                      <a:pt x="59" y="28"/>
                    </a:lnTo>
                    <a:lnTo>
                      <a:pt x="47" y="31"/>
                    </a:lnTo>
                    <a:lnTo>
                      <a:pt x="47" y="31"/>
                    </a:lnTo>
                    <a:lnTo>
                      <a:pt x="38" y="36"/>
                    </a:lnTo>
                    <a:lnTo>
                      <a:pt x="31" y="43"/>
                    </a:lnTo>
                    <a:lnTo>
                      <a:pt x="31" y="126"/>
                    </a:lnTo>
                    <a:lnTo>
                      <a:pt x="0" y="126"/>
                    </a:lnTo>
                    <a:lnTo>
                      <a:pt x="0" y="3"/>
                    </a:lnTo>
                    <a:lnTo>
                      <a:pt x="25" y="3"/>
                    </a:lnTo>
                    <a:lnTo>
                      <a:pt x="28" y="19"/>
                    </a:lnTo>
                    <a:lnTo>
                      <a:pt x="29" y="19"/>
                    </a:lnTo>
                    <a:lnTo>
                      <a:pt x="29" y="19"/>
                    </a:lnTo>
                    <a:lnTo>
                      <a:pt x="35" y="12"/>
                    </a:lnTo>
                    <a:lnTo>
                      <a:pt x="43" y="5"/>
                    </a:lnTo>
                    <a:lnTo>
                      <a:pt x="43" y="5"/>
                    </a:lnTo>
                    <a:lnTo>
                      <a:pt x="53" y="2"/>
                    </a:lnTo>
                    <a:lnTo>
                      <a:pt x="66" y="0"/>
                    </a:lnTo>
                    <a:lnTo>
                      <a:pt x="66" y="0"/>
                    </a:lnTo>
                    <a:lnTo>
                      <a:pt x="74" y="0"/>
                    </a:lnTo>
                    <a:lnTo>
                      <a:pt x="74" y="27"/>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2" name="Freeform 22"/>
              <p:cNvSpPr>
                <a:spLocks noEditPoints="1"/>
              </p:cNvSpPr>
              <p:nvPr userDrawn="1"/>
            </p:nvSpPr>
            <p:spPr bwMode="auto">
              <a:xfrm>
                <a:off x="3995737" y="768745"/>
                <a:ext cx="17463" cy="98425"/>
              </a:xfrm>
              <a:custGeom>
                <a:avLst/>
                <a:gdLst>
                  <a:gd name="T0" fmla="*/ 0 w 33"/>
                  <a:gd name="T1" fmla="*/ 0 h 185"/>
                  <a:gd name="T2" fmla="*/ 33 w 33"/>
                  <a:gd name="T3" fmla="*/ 0 h 185"/>
                  <a:gd name="T4" fmla="*/ 33 w 33"/>
                  <a:gd name="T5" fmla="*/ 34 h 185"/>
                  <a:gd name="T6" fmla="*/ 0 w 33"/>
                  <a:gd name="T7" fmla="*/ 34 h 185"/>
                  <a:gd name="T8" fmla="*/ 0 w 33"/>
                  <a:gd name="T9" fmla="*/ 0 h 185"/>
                  <a:gd name="T10" fmla="*/ 2 w 33"/>
                  <a:gd name="T11" fmla="*/ 62 h 185"/>
                  <a:gd name="T12" fmla="*/ 31 w 33"/>
                  <a:gd name="T13" fmla="*/ 62 h 185"/>
                  <a:gd name="T14" fmla="*/ 31 w 33"/>
                  <a:gd name="T15" fmla="*/ 185 h 185"/>
                  <a:gd name="T16" fmla="*/ 2 w 33"/>
                  <a:gd name="T17" fmla="*/ 185 h 185"/>
                  <a:gd name="T18" fmla="*/ 2 w 33"/>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185">
                    <a:moveTo>
                      <a:pt x="0" y="0"/>
                    </a:moveTo>
                    <a:lnTo>
                      <a:pt x="33" y="0"/>
                    </a:lnTo>
                    <a:lnTo>
                      <a:pt x="33" y="34"/>
                    </a:lnTo>
                    <a:lnTo>
                      <a:pt x="0" y="34"/>
                    </a:lnTo>
                    <a:lnTo>
                      <a:pt x="0" y="0"/>
                    </a:lnTo>
                    <a:close/>
                    <a:moveTo>
                      <a:pt x="2" y="62"/>
                    </a:moveTo>
                    <a:lnTo>
                      <a:pt x="31" y="62"/>
                    </a:lnTo>
                    <a:lnTo>
                      <a:pt x="31" y="185"/>
                    </a:lnTo>
                    <a:lnTo>
                      <a:pt x="2" y="185"/>
                    </a:lnTo>
                    <a:lnTo>
                      <a:pt x="2"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3" name="Freeform 23"/>
              <p:cNvSpPr>
                <a:spLocks/>
              </p:cNvSpPr>
              <p:nvPr userDrawn="1"/>
            </p:nvSpPr>
            <p:spPr bwMode="auto">
              <a:xfrm>
                <a:off x="4024312" y="783032"/>
                <a:ext cx="47625" cy="85725"/>
              </a:xfrm>
              <a:custGeom>
                <a:avLst/>
                <a:gdLst>
                  <a:gd name="T0" fmla="*/ 92 w 92"/>
                  <a:gd name="T1" fmla="*/ 158 h 163"/>
                  <a:gd name="T2" fmla="*/ 92 w 92"/>
                  <a:gd name="T3" fmla="*/ 158 h 163"/>
                  <a:gd name="T4" fmla="*/ 80 w 92"/>
                  <a:gd name="T5" fmla="*/ 161 h 163"/>
                  <a:gd name="T6" fmla="*/ 80 w 92"/>
                  <a:gd name="T7" fmla="*/ 161 h 163"/>
                  <a:gd name="T8" fmla="*/ 67 w 92"/>
                  <a:gd name="T9" fmla="*/ 163 h 163"/>
                  <a:gd name="T10" fmla="*/ 67 w 92"/>
                  <a:gd name="T11" fmla="*/ 163 h 163"/>
                  <a:gd name="T12" fmla="*/ 52 w 92"/>
                  <a:gd name="T13" fmla="*/ 161 h 163"/>
                  <a:gd name="T14" fmla="*/ 40 w 92"/>
                  <a:gd name="T15" fmla="*/ 157 h 163"/>
                  <a:gd name="T16" fmla="*/ 40 w 92"/>
                  <a:gd name="T17" fmla="*/ 157 h 163"/>
                  <a:gd name="T18" fmla="*/ 33 w 92"/>
                  <a:gd name="T19" fmla="*/ 151 h 163"/>
                  <a:gd name="T20" fmla="*/ 30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91 w 92"/>
                  <a:gd name="T45" fmla="*/ 35 h 163"/>
                  <a:gd name="T46" fmla="*/ 91 w 92"/>
                  <a:gd name="T47" fmla="*/ 60 h 163"/>
                  <a:gd name="T48" fmla="*/ 54 w 92"/>
                  <a:gd name="T49" fmla="*/ 60 h 163"/>
                  <a:gd name="T50" fmla="*/ 54 w 92"/>
                  <a:gd name="T51" fmla="*/ 120 h 163"/>
                  <a:gd name="T52" fmla="*/ 54 w 92"/>
                  <a:gd name="T53" fmla="*/ 120 h 163"/>
                  <a:gd name="T54" fmla="*/ 55 w 92"/>
                  <a:gd name="T55" fmla="*/ 127 h 163"/>
                  <a:gd name="T56" fmla="*/ 56 w 92"/>
                  <a:gd name="T57" fmla="*/ 130 h 163"/>
                  <a:gd name="T58" fmla="*/ 56 w 92"/>
                  <a:gd name="T59" fmla="*/ 130 h 163"/>
                  <a:gd name="T60" fmla="*/ 58 w 92"/>
                  <a:gd name="T61" fmla="*/ 133 h 163"/>
                  <a:gd name="T62" fmla="*/ 62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80" y="161"/>
                    </a:lnTo>
                    <a:lnTo>
                      <a:pt x="80" y="161"/>
                    </a:lnTo>
                    <a:lnTo>
                      <a:pt x="67" y="163"/>
                    </a:lnTo>
                    <a:lnTo>
                      <a:pt x="67" y="163"/>
                    </a:lnTo>
                    <a:lnTo>
                      <a:pt x="52" y="161"/>
                    </a:lnTo>
                    <a:lnTo>
                      <a:pt x="40" y="157"/>
                    </a:lnTo>
                    <a:lnTo>
                      <a:pt x="40" y="157"/>
                    </a:lnTo>
                    <a:lnTo>
                      <a:pt x="33" y="151"/>
                    </a:lnTo>
                    <a:lnTo>
                      <a:pt x="30"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91" y="35"/>
                    </a:lnTo>
                    <a:lnTo>
                      <a:pt x="91" y="60"/>
                    </a:lnTo>
                    <a:lnTo>
                      <a:pt x="54" y="60"/>
                    </a:lnTo>
                    <a:lnTo>
                      <a:pt x="54" y="120"/>
                    </a:lnTo>
                    <a:lnTo>
                      <a:pt x="54" y="120"/>
                    </a:lnTo>
                    <a:lnTo>
                      <a:pt x="55" y="127"/>
                    </a:lnTo>
                    <a:lnTo>
                      <a:pt x="56" y="130"/>
                    </a:lnTo>
                    <a:lnTo>
                      <a:pt x="56" y="130"/>
                    </a:lnTo>
                    <a:lnTo>
                      <a:pt x="58" y="133"/>
                    </a:lnTo>
                    <a:lnTo>
                      <a:pt x="62"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4" name="Freeform 24"/>
              <p:cNvSpPr>
                <a:spLocks/>
              </p:cNvSpPr>
              <p:nvPr userDrawn="1"/>
            </p:nvSpPr>
            <p:spPr bwMode="auto">
              <a:xfrm>
                <a:off x="4078287" y="783032"/>
                <a:ext cx="47625" cy="85725"/>
              </a:xfrm>
              <a:custGeom>
                <a:avLst/>
                <a:gdLst>
                  <a:gd name="T0" fmla="*/ 92 w 92"/>
                  <a:gd name="T1" fmla="*/ 158 h 163"/>
                  <a:gd name="T2" fmla="*/ 92 w 92"/>
                  <a:gd name="T3" fmla="*/ 158 h 163"/>
                  <a:gd name="T4" fmla="*/ 79 w 92"/>
                  <a:gd name="T5" fmla="*/ 161 h 163"/>
                  <a:gd name="T6" fmla="*/ 79 w 92"/>
                  <a:gd name="T7" fmla="*/ 161 h 163"/>
                  <a:gd name="T8" fmla="*/ 66 w 92"/>
                  <a:gd name="T9" fmla="*/ 163 h 163"/>
                  <a:gd name="T10" fmla="*/ 66 w 92"/>
                  <a:gd name="T11" fmla="*/ 163 h 163"/>
                  <a:gd name="T12" fmla="*/ 52 w 92"/>
                  <a:gd name="T13" fmla="*/ 161 h 163"/>
                  <a:gd name="T14" fmla="*/ 40 w 92"/>
                  <a:gd name="T15" fmla="*/ 157 h 163"/>
                  <a:gd name="T16" fmla="*/ 40 w 92"/>
                  <a:gd name="T17" fmla="*/ 157 h 163"/>
                  <a:gd name="T18" fmla="*/ 31 w 92"/>
                  <a:gd name="T19" fmla="*/ 151 h 163"/>
                  <a:gd name="T20" fmla="*/ 29 w 92"/>
                  <a:gd name="T21" fmla="*/ 146 h 163"/>
                  <a:gd name="T22" fmla="*/ 27 w 92"/>
                  <a:gd name="T23" fmla="*/ 142 h 163"/>
                  <a:gd name="T24" fmla="*/ 27 w 92"/>
                  <a:gd name="T25" fmla="*/ 142 h 163"/>
                  <a:gd name="T26" fmla="*/ 24 w 92"/>
                  <a:gd name="T27" fmla="*/ 135 h 163"/>
                  <a:gd name="T28" fmla="*/ 24 w 92"/>
                  <a:gd name="T29" fmla="*/ 124 h 163"/>
                  <a:gd name="T30" fmla="*/ 24 w 92"/>
                  <a:gd name="T31" fmla="*/ 60 h 163"/>
                  <a:gd name="T32" fmla="*/ 0 w 92"/>
                  <a:gd name="T33" fmla="*/ 60 h 163"/>
                  <a:gd name="T34" fmla="*/ 0 w 92"/>
                  <a:gd name="T35" fmla="*/ 35 h 163"/>
                  <a:gd name="T36" fmla="*/ 24 w 92"/>
                  <a:gd name="T37" fmla="*/ 35 h 163"/>
                  <a:gd name="T38" fmla="*/ 24 w 92"/>
                  <a:gd name="T39" fmla="*/ 0 h 163"/>
                  <a:gd name="T40" fmla="*/ 54 w 92"/>
                  <a:gd name="T41" fmla="*/ 0 h 163"/>
                  <a:gd name="T42" fmla="*/ 54 w 92"/>
                  <a:gd name="T43" fmla="*/ 35 h 163"/>
                  <a:gd name="T44" fmla="*/ 89 w 92"/>
                  <a:gd name="T45" fmla="*/ 35 h 163"/>
                  <a:gd name="T46" fmla="*/ 89 w 92"/>
                  <a:gd name="T47" fmla="*/ 60 h 163"/>
                  <a:gd name="T48" fmla="*/ 54 w 92"/>
                  <a:gd name="T49" fmla="*/ 60 h 163"/>
                  <a:gd name="T50" fmla="*/ 54 w 92"/>
                  <a:gd name="T51" fmla="*/ 120 h 163"/>
                  <a:gd name="T52" fmla="*/ 54 w 92"/>
                  <a:gd name="T53" fmla="*/ 120 h 163"/>
                  <a:gd name="T54" fmla="*/ 55 w 92"/>
                  <a:gd name="T55" fmla="*/ 127 h 163"/>
                  <a:gd name="T56" fmla="*/ 57 w 92"/>
                  <a:gd name="T57" fmla="*/ 130 h 163"/>
                  <a:gd name="T58" fmla="*/ 57 w 92"/>
                  <a:gd name="T59" fmla="*/ 130 h 163"/>
                  <a:gd name="T60" fmla="*/ 58 w 92"/>
                  <a:gd name="T61" fmla="*/ 133 h 163"/>
                  <a:gd name="T62" fmla="*/ 63 w 92"/>
                  <a:gd name="T63" fmla="*/ 135 h 163"/>
                  <a:gd name="T64" fmla="*/ 71 w 92"/>
                  <a:gd name="T65" fmla="*/ 136 h 163"/>
                  <a:gd name="T66" fmla="*/ 71 w 92"/>
                  <a:gd name="T67" fmla="*/ 136 h 163"/>
                  <a:gd name="T68" fmla="*/ 82 w 92"/>
                  <a:gd name="T69" fmla="*/ 136 h 163"/>
                  <a:gd name="T70" fmla="*/ 82 w 92"/>
                  <a:gd name="T71" fmla="*/ 136 h 163"/>
                  <a:gd name="T72" fmla="*/ 92 w 92"/>
                  <a:gd name="T73" fmla="*/ 133 h 163"/>
                  <a:gd name="T74" fmla="*/ 92 w 92"/>
                  <a:gd name="T75" fmla="*/ 1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163">
                    <a:moveTo>
                      <a:pt x="92" y="158"/>
                    </a:moveTo>
                    <a:lnTo>
                      <a:pt x="92" y="158"/>
                    </a:lnTo>
                    <a:lnTo>
                      <a:pt x="79" y="161"/>
                    </a:lnTo>
                    <a:lnTo>
                      <a:pt x="79" y="161"/>
                    </a:lnTo>
                    <a:lnTo>
                      <a:pt x="66" y="163"/>
                    </a:lnTo>
                    <a:lnTo>
                      <a:pt x="66" y="163"/>
                    </a:lnTo>
                    <a:lnTo>
                      <a:pt x="52" y="161"/>
                    </a:lnTo>
                    <a:lnTo>
                      <a:pt x="40" y="157"/>
                    </a:lnTo>
                    <a:lnTo>
                      <a:pt x="40" y="157"/>
                    </a:lnTo>
                    <a:lnTo>
                      <a:pt x="31" y="151"/>
                    </a:lnTo>
                    <a:lnTo>
                      <a:pt x="29" y="146"/>
                    </a:lnTo>
                    <a:lnTo>
                      <a:pt x="27" y="142"/>
                    </a:lnTo>
                    <a:lnTo>
                      <a:pt x="27" y="142"/>
                    </a:lnTo>
                    <a:lnTo>
                      <a:pt x="24" y="135"/>
                    </a:lnTo>
                    <a:lnTo>
                      <a:pt x="24" y="124"/>
                    </a:lnTo>
                    <a:lnTo>
                      <a:pt x="24" y="60"/>
                    </a:lnTo>
                    <a:lnTo>
                      <a:pt x="0" y="60"/>
                    </a:lnTo>
                    <a:lnTo>
                      <a:pt x="0" y="35"/>
                    </a:lnTo>
                    <a:lnTo>
                      <a:pt x="24" y="35"/>
                    </a:lnTo>
                    <a:lnTo>
                      <a:pt x="24" y="0"/>
                    </a:lnTo>
                    <a:lnTo>
                      <a:pt x="54" y="0"/>
                    </a:lnTo>
                    <a:lnTo>
                      <a:pt x="54" y="35"/>
                    </a:lnTo>
                    <a:lnTo>
                      <a:pt x="89" y="35"/>
                    </a:lnTo>
                    <a:lnTo>
                      <a:pt x="89" y="60"/>
                    </a:lnTo>
                    <a:lnTo>
                      <a:pt x="54" y="60"/>
                    </a:lnTo>
                    <a:lnTo>
                      <a:pt x="54" y="120"/>
                    </a:lnTo>
                    <a:lnTo>
                      <a:pt x="54" y="120"/>
                    </a:lnTo>
                    <a:lnTo>
                      <a:pt x="55" y="127"/>
                    </a:lnTo>
                    <a:lnTo>
                      <a:pt x="57" y="130"/>
                    </a:lnTo>
                    <a:lnTo>
                      <a:pt x="57" y="130"/>
                    </a:lnTo>
                    <a:lnTo>
                      <a:pt x="58" y="133"/>
                    </a:lnTo>
                    <a:lnTo>
                      <a:pt x="63" y="135"/>
                    </a:lnTo>
                    <a:lnTo>
                      <a:pt x="71" y="136"/>
                    </a:lnTo>
                    <a:lnTo>
                      <a:pt x="71" y="136"/>
                    </a:lnTo>
                    <a:lnTo>
                      <a:pt x="82" y="136"/>
                    </a:lnTo>
                    <a:lnTo>
                      <a:pt x="82" y="136"/>
                    </a:lnTo>
                    <a:lnTo>
                      <a:pt x="92" y="133"/>
                    </a:lnTo>
                    <a:lnTo>
                      <a:pt x="92" y="158"/>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5" name="Freeform 25"/>
              <p:cNvSpPr>
                <a:spLocks noEditPoints="1"/>
              </p:cNvSpPr>
              <p:nvPr userDrawn="1"/>
            </p:nvSpPr>
            <p:spPr bwMode="auto">
              <a:xfrm>
                <a:off x="4137025" y="770332"/>
                <a:ext cx="57150" cy="98425"/>
              </a:xfrm>
              <a:custGeom>
                <a:avLst/>
                <a:gdLst>
                  <a:gd name="T0" fmla="*/ 79 w 109"/>
                  <a:gd name="T1" fmla="*/ 169 h 186"/>
                  <a:gd name="T2" fmla="*/ 73 w 109"/>
                  <a:gd name="T3" fmla="*/ 174 h 186"/>
                  <a:gd name="T4" fmla="*/ 64 w 109"/>
                  <a:gd name="T5" fmla="*/ 180 h 186"/>
                  <a:gd name="T6" fmla="*/ 55 w 109"/>
                  <a:gd name="T7" fmla="*/ 184 h 186"/>
                  <a:gd name="T8" fmla="*/ 42 w 109"/>
                  <a:gd name="T9" fmla="*/ 186 h 186"/>
                  <a:gd name="T10" fmla="*/ 34 w 109"/>
                  <a:gd name="T11" fmla="*/ 184 h 186"/>
                  <a:gd name="T12" fmla="*/ 26 w 109"/>
                  <a:gd name="T13" fmla="*/ 183 h 186"/>
                  <a:gd name="T14" fmla="*/ 12 w 109"/>
                  <a:gd name="T15" fmla="*/ 174 h 186"/>
                  <a:gd name="T16" fmla="*/ 8 w 109"/>
                  <a:gd name="T17" fmla="*/ 169 h 186"/>
                  <a:gd name="T18" fmla="*/ 3 w 109"/>
                  <a:gd name="T19" fmla="*/ 162 h 186"/>
                  <a:gd name="T20" fmla="*/ 0 w 109"/>
                  <a:gd name="T21" fmla="*/ 146 h 186"/>
                  <a:gd name="T22" fmla="*/ 2 w 109"/>
                  <a:gd name="T23" fmla="*/ 135 h 186"/>
                  <a:gd name="T24" fmla="*/ 5 w 109"/>
                  <a:gd name="T25" fmla="*/ 128 h 186"/>
                  <a:gd name="T26" fmla="*/ 15 w 109"/>
                  <a:gd name="T27" fmla="*/ 115 h 186"/>
                  <a:gd name="T28" fmla="*/ 21 w 109"/>
                  <a:gd name="T29" fmla="*/ 109 h 186"/>
                  <a:gd name="T30" fmla="*/ 30 w 109"/>
                  <a:gd name="T31" fmla="*/ 106 h 186"/>
                  <a:gd name="T32" fmla="*/ 51 w 109"/>
                  <a:gd name="T33" fmla="*/ 103 h 186"/>
                  <a:gd name="T34" fmla="*/ 66 w 109"/>
                  <a:gd name="T35" fmla="*/ 104 h 186"/>
                  <a:gd name="T36" fmla="*/ 77 w 109"/>
                  <a:gd name="T37" fmla="*/ 106 h 186"/>
                  <a:gd name="T38" fmla="*/ 77 w 109"/>
                  <a:gd name="T39" fmla="*/ 101 h 186"/>
                  <a:gd name="T40" fmla="*/ 76 w 109"/>
                  <a:gd name="T41" fmla="*/ 92 h 186"/>
                  <a:gd name="T42" fmla="*/ 71 w 109"/>
                  <a:gd name="T43" fmla="*/ 86 h 186"/>
                  <a:gd name="T44" fmla="*/ 67 w 109"/>
                  <a:gd name="T45" fmla="*/ 83 h 186"/>
                  <a:gd name="T46" fmla="*/ 63 w 109"/>
                  <a:gd name="T47" fmla="*/ 80 h 186"/>
                  <a:gd name="T48" fmla="*/ 49 w 109"/>
                  <a:gd name="T49" fmla="*/ 79 h 186"/>
                  <a:gd name="T50" fmla="*/ 40 w 109"/>
                  <a:gd name="T51" fmla="*/ 79 h 186"/>
                  <a:gd name="T52" fmla="*/ 32 w 109"/>
                  <a:gd name="T53" fmla="*/ 80 h 186"/>
                  <a:gd name="T54" fmla="*/ 11 w 109"/>
                  <a:gd name="T55" fmla="*/ 63 h 186"/>
                  <a:gd name="T56" fmla="*/ 21 w 109"/>
                  <a:gd name="T57" fmla="*/ 60 h 186"/>
                  <a:gd name="T58" fmla="*/ 32 w 109"/>
                  <a:gd name="T59" fmla="*/ 57 h 186"/>
                  <a:gd name="T60" fmla="*/ 54 w 109"/>
                  <a:gd name="T61" fmla="*/ 55 h 186"/>
                  <a:gd name="T62" fmla="*/ 66 w 109"/>
                  <a:gd name="T63" fmla="*/ 55 h 186"/>
                  <a:gd name="T64" fmla="*/ 77 w 109"/>
                  <a:gd name="T65" fmla="*/ 58 h 186"/>
                  <a:gd name="T66" fmla="*/ 94 w 109"/>
                  <a:gd name="T67" fmla="*/ 67 h 186"/>
                  <a:gd name="T68" fmla="*/ 100 w 109"/>
                  <a:gd name="T69" fmla="*/ 73 h 186"/>
                  <a:gd name="T70" fmla="*/ 104 w 109"/>
                  <a:gd name="T71" fmla="*/ 80 h 186"/>
                  <a:gd name="T72" fmla="*/ 107 w 109"/>
                  <a:gd name="T73" fmla="*/ 98 h 186"/>
                  <a:gd name="T74" fmla="*/ 107 w 109"/>
                  <a:gd name="T75" fmla="*/ 146 h 186"/>
                  <a:gd name="T76" fmla="*/ 109 w 109"/>
                  <a:gd name="T77" fmla="*/ 166 h 186"/>
                  <a:gd name="T78" fmla="*/ 80 w 109"/>
                  <a:gd name="T79" fmla="*/ 181 h 186"/>
                  <a:gd name="T80" fmla="*/ 17 w 109"/>
                  <a:gd name="T81" fmla="*/ 0 h 186"/>
                  <a:gd name="T82" fmla="*/ 45 w 109"/>
                  <a:gd name="T83" fmla="*/ 30 h 186"/>
                  <a:gd name="T84" fmla="*/ 17 w 109"/>
                  <a:gd name="T85" fmla="*/ 0 h 186"/>
                  <a:gd name="T86" fmla="*/ 77 w 109"/>
                  <a:gd name="T87" fmla="*/ 129 h 186"/>
                  <a:gd name="T88" fmla="*/ 67 w 109"/>
                  <a:gd name="T89" fmla="*/ 128 h 186"/>
                  <a:gd name="T90" fmla="*/ 55 w 109"/>
                  <a:gd name="T91" fmla="*/ 126 h 186"/>
                  <a:gd name="T92" fmla="*/ 39 w 109"/>
                  <a:gd name="T93" fmla="*/ 131 h 186"/>
                  <a:gd name="T94" fmla="*/ 36 w 109"/>
                  <a:gd name="T95" fmla="*/ 134 h 186"/>
                  <a:gd name="T96" fmla="*/ 32 w 109"/>
                  <a:gd name="T97" fmla="*/ 140 h 186"/>
                  <a:gd name="T98" fmla="*/ 32 w 109"/>
                  <a:gd name="T99" fmla="*/ 144 h 186"/>
                  <a:gd name="T100" fmla="*/ 33 w 109"/>
                  <a:gd name="T101" fmla="*/ 152 h 186"/>
                  <a:gd name="T102" fmla="*/ 37 w 109"/>
                  <a:gd name="T103" fmla="*/ 158 h 186"/>
                  <a:gd name="T104" fmla="*/ 43 w 109"/>
                  <a:gd name="T105" fmla="*/ 160 h 186"/>
                  <a:gd name="T106" fmla="*/ 51 w 109"/>
                  <a:gd name="T107" fmla="*/ 160 h 186"/>
                  <a:gd name="T108" fmla="*/ 58 w 109"/>
                  <a:gd name="T109" fmla="*/ 159 h 186"/>
                  <a:gd name="T110" fmla="*/ 66 w 109"/>
                  <a:gd name="T111" fmla="*/ 156 h 186"/>
                  <a:gd name="T112" fmla="*/ 73 w 109"/>
                  <a:gd name="T113" fmla="*/ 153 h 186"/>
                  <a:gd name="T114" fmla="*/ 77 w 109"/>
                  <a:gd name="T115" fmla="*/ 129 h 186"/>
                  <a:gd name="T116" fmla="*/ 97 w 109"/>
                  <a:gd name="T117" fmla="*/ 0 h 186"/>
                  <a:gd name="T118" fmla="*/ 69 w 109"/>
                  <a:gd name="T119" fmla="*/ 3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 h="186">
                    <a:moveTo>
                      <a:pt x="79" y="169"/>
                    </a:moveTo>
                    <a:lnTo>
                      <a:pt x="79" y="169"/>
                    </a:lnTo>
                    <a:lnTo>
                      <a:pt x="79" y="169"/>
                    </a:lnTo>
                    <a:lnTo>
                      <a:pt x="73" y="174"/>
                    </a:lnTo>
                    <a:lnTo>
                      <a:pt x="73" y="174"/>
                    </a:lnTo>
                    <a:lnTo>
                      <a:pt x="64" y="180"/>
                    </a:lnTo>
                    <a:lnTo>
                      <a:pt x="64" y="180"/>
                    </a:lnTo>
                    <a:lnTo>
                      <a:pt x="55" y="184"/>
                    </a:lnTo>
                    <a:lnTo>
                      <a:pt x="55" y="184"/>
                    </a:lnTo>
                    <a:lnTo>
                      <a:pt x="42" y="186"/>
                    </a:lnTo>
                    <a:lnTo>
                      <a:pt x="42" y="186"/>
                    </a:lnTo>
                    <a:lnTo>
                      <a:pt x="34" y="184"/>
                    </a:lnTo>
                    <a:lnTo>
                      <a:pt x="26" y="183"/>
                    </a:lnTo>
                    <a:lnTo>
                      <a:pt x="26" y="183"/>
                    </a:lnTo>
                    <a:lnTo>
                      <a:pt x="18" y="180"/>
                    </a:lnTo>
                    <a:lnTo>
                      <a:pt x="12" y="174"/>
                    </a:lnTo>
                    <a:lnTo>
                      <a:pt x="12" y="174"/>
                    </a:lnTo>
                    <a:lnTo>
                      <a:pt x="8" y="169"/>
                    </a:lnTo>
                    <a:lnTo>
                      <a:pt x="3" y="162"/>
                    </a:lnTo>
                    <a:lnTo>
                      <a:pt x="3" y="162"/>
                    </a:lnTo>
                    <a:lnTo>
                      <a:pt x="2" y="155"/>
                    </a:lnTo>
                    <a:lnTo>
                      <a:pt x="0" y="146"/>
                    </a:lnTo>
                    <a:lnTo>
                      <a:pt x="0" y="146"/>
                    </a:lnTo>
                    <a:lnTo>
                      <a:pt x="2" y="135"/>
                    </a:lnTo>
                    <a:lnTo>
                      <a:pt x="5" y="128"/>
                    </a:lnTo>
                    <a:lnTo>
                      <a:pt x="5" y="128"/>
                    </a:lnTo>
                    <a:lnTo>
                      <a:pt x="9" y="120"/>
                    </a:lnTo>
                    <a:lnTo>
                      <a:pt x="15" y="115"/>
                    </a:lnTo>
                    <a:lnTo>
                      <a:pt x="15" y="115"/>
                    </a:lnTo>
                    <a:lnTo>
                      <a:pt x="21" y="109"/>
                    </a:lnTo>
                    <a:lnTo>
                      <a:pt x="30" y="106"/>
                    </a:lnTo>
                    <a:lnTo>
                      <a:pt x="30" y="106"/>
                    </a:lnTo>
                    <a:lnTo>
                      <a:pt x="40" y="104"/>
                    </a:lnTo>
                    <a:lnTo>
                      <a:pt x="51" y="103"/>
                    </a:lnTo>
                    <a:lnTo>
                      <a:pt x="51" y="103"/>
                    </a:lnTo>
                    <a:lnTo>
                      <a:pt x="66" y="104"/>
                    </a:lnTo>
                    <a:lnTo>
                      <a:pt x="66" y="104"/>
                    </a:lnTo>
                    <a:lnTo>
                      <a:pt x="77" y="106"/>
                    </a:lnTo>
                    <a:lnTo>
                      <a:pt x="77" y="101"/>
                    </a:lnTo>
                    <a:lnTo>
                      <a:pt x="77" y="101"/>
                    </a:lnTo>
                    <a:lnTo>
                      <a:pt x="76" y="92"/>
                    </a:lnTo>
                    <a:lnTo>
                      <a:pt x="76" y="92"/>
                    </a:lnTo>
                    <a:lnTo>
                      <a:pt x="74" y="89"/>
                    </a:lnTo>
                    <a:lnTo>
                      <a:pt x="71" y="86"/>
                    </a:lnTo>
                    <a:lnTo>
                      <a:pt x="71" y="86"/>
                    </a:lnTo>
                    <a:lnTo>
                      <a:pt x="67" y="83"/>
                    </a:lnTo>
                    <a:lnTo>
                      <a:pt x="63" y="80"/>
                    </a:lnTo>
                    <a:lnTo>
                      <a:pt x="63" y="80"/>
                    </a:lnTo>
                    <a:lnTo>
                      <a:pt x="57" y="79"/>
                    </a:lnTo>
                    <a:lnTo>
                      <a:pt x="49" y="79"/>
                    </a:lnTo>
                    <a:lnTo>
                      <a:pt x="49" y="79"/>
                    </a:lnTo>
                    <a:lnTo>
                      <a:pt x="40" y="79"/>
                    </a:lnTo>
                    <a:lnTo>
                      <a:pt x="32" y="80"/>
                    </a:lnTo>
                    <a:lnTo>
                      <a:pt x="32" y="80"/>
                    </a:lnTo>
                    <a:lnTo>
                      <a:pt x="11" y="86"/>
                    </a:lnTo>
                    <a:lnTo>
                      <a:pt x="11" y="63"/>
                    </a:lnTo>
                    <a:lnTo>
                      <a:pt x="11" y="63"/>
                    </a:lnTo>
                    <a:lnTo>
                      <a:pt x="21" y="60"/>
                    </a:lnTo>
                    <a:lnTo>
                      <a:pt x="32" y="57"/>
                    </a:lnTo>
                    <a:lnTo>
                      <a:pt x="32" y="57"/>
                    </a:lnTo>
                    <a:lnTo>
                      <a:pt x="42" y="55"/>
                    </a:lnTo>
                    <a:lnTo>
                      <a:pt x="54" y="55"/>
                    </a:lnTo>
                    <a:lnTo>
                      <a:pt x="54" y="55"/>
                    </a:lnTo>
                    <a:lnTo>
                      <a:pt x="66" y="55"/>
                    </a:lnTo>
                    <a:lnTo>
                      <a:pt x="77" y="58"/>
                    </a:lnTo>
                    <a:lnTo>
                      <a:pt x="77" y="58"/>
                    </a:lnTo>
                    <a:lnTo>
                      <a:pt x="86" y="63"/>
                    </a:lnTo>
                    <a:lnTo>
                      <a:pt x="94" y="67"/>
                    </a:lnTo>
                    <a:lnTo>
                      <a:pt x="94" y="67"/>
                    </a:lnTo>
                    <a:lnTo>
                      <a:pt x="100" y="73"/>
                    </a:lnTo>
                    <a:lnTo>
                      <a:pt x="104" y="80"/>
                    </a:lnTo>
                    <a:lnTo>
                      <a:pt x="104" y="80"/>
                    </a:lnTo>
                    <a:lnTo>
                      <a:pt x="107" y="89"/>
                    </a:lnTo>
                    <a:lnTo>
                      <a:pt x="107" y="98"/>
                    </a:lnTo>
                    <a:lnTo>
                      <a:pt x="107" y="146"/>
                    </a:lnTo>
                    <a:lnTo>
                      <a:pt x="107" y="146"/>
                    </a:lnTo>
                    <a:lnTo>
                      <a:pt x="109" y="166"/>
                    </a:lnTo>
                    <a:lnTo>
                      <a:pt x="109" y="166"/>
                    </a:lnTo>
                    <a:lnTo>
                      <a:pt x="109" y="181"/>
                    </a:lnTo>
                    <a:lnTo>
                      <a:pt x="80" y="181"/>
                    </a:lnTo>
                    <a:lnTo>
                      <a:pt x="79" y="169"/>
                    </a:lnTo>
                    <a:close/>
                    <a:moveTo>
                      <a:pt x="17" y="0"/>
                    </a:moveTo>
                    <a:lnTo>
                      <a:pt x="45" y="0"/>
                    </a:lnTo>
                    <a:lnTo>
                      <a:pt x="45" y="30"/>
                    </a:lnTo>
                    <a:lnTo>
                      <a:pt x="17" y="30"/>
                    </a:lnTo>
                    <a:lnTo>
                      <a:pt x="17" y="0"/>
                    </a:lnTo>
                    <a:close/>
                    <a:moveTo>
                      <a:pt x="77" y="129"/>
                    </a:moveTo>
                    <a:lnTo>
                      <a:pt x="77" y="129"/>
                    </a:lnTo>
                    <a:lnTo>
                      <a:pt x="67" y="128"/>
                    </a:lnTo>
                    <a:lnTo>
                      <a:pt x="67" y="128"/>
                    </a:lnTo>
                    <a:lnTo>
                      <a:pt x="55" y="126"/>
                    </a:lnTo>
                    <a:lnTo>
                      <a:pt x="55" y="126"/>
                    </a:lnTo>
                    <a:lnTo>
                      <a:pt x="46" y="128"/>
                    </a:lnTo>
                    <a:lnTo>
                      <a:pt x="39" y="131"/>
                    </a:lnTo>
                    <a:lnTo>
                      <a:pt x="39" y="131"/>
                    </a:lnTo>
                    <a:lnTo>
                      <a:pt x="36" y="134"/>
                    </a:lnTo>
                    <a:lnTo>
                      <a:pt x="33" y="137"/>
                    </a:lnTo>
                    <a:lnTo>
                      <a:pt x="32" y="140"/>
                    </a:lnTo>
                    <a:lnTo>
                      <a:pt x="32" y="144"/>
                    </a:lnTo>
                    <a:lnTo>
                      <a:pt x="32" y="144"/>
                    </a:lnTo>
                    <a:lnTo>
                      <a:pt x="33" y="152"/>
                    </a:lnTo>
                    <a:lnTo>
                      <a:pt x="33" y="152"/>
                    </a:lnTo>
                    <a:lnTo>
                      <a:pt x="37" y="158"/>
                    </a:lnTo>
                    <a:lnTo>
                      <a:pt x="37" y="158"/>
                    </a:lnTo>
                    <a:lnTo>
                      <a:pt x="43" y="160"/>
                    </a:lnTo>
                    <a:lnTo>
                      <a:pt x="43" y="160"/>
                    </a:lnTo>
                    <a:lnTo>
                      <a:pt x="51" y="160"/>
                    </a:lnTo>
                    <a:lnTo>
                      <a:pt x="51" y="160"/>
                    </a:lnTo>
                    <a:lnTo>
                      <a:pt x="58" y="159"/>
                    </a:lnTo>
                    <a:lnTo>
                      <a:pt x="58" y="159"/>
                    </a:lnTo>
                    <a:lnTo>
                      <a:pt x="66" y="156"/>
                    </a:lnTo>
                    <a:lnTo>
                      <a:pt x="66" y="156"/>
                    </a:lnTo>
                    <a:lnTo>
                      <a:pt x="73" y="153"/>
                    </a:lnTo>
                    <a:lnTo>
                      <a:pt x="73" y="153"/>
                    </a:lnTo>
                    <a:lnTo>
                      <a:pt x="77" y="149"/>
                    </a:lnTo>
                    <a:lnTo>
                      <a:pt x="77" y="129"/>
                    </a:lnTo>
                    <a:close/>
                    <a:moveTo>
                      <a:pt x="69" y="0"/>
                    </a:moveTo>
                    <a:lnTo>
                      <a:pt x="97" y="0"/>
                    </a:lnTo>
                    <a:lnTo>
                      <a:pt x="97" y="30"/>
                    </a:lnTo>
                    <a:lnTo>
                      <a:pt x="69" y="30"/>
                    </a:lnTo>
                    <a:lnTo>
                      <a:pt x="69"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6" name="Freeform 26"/>
              <p:cNvSpPr>
                <a:spLocks noEditPoints="1"/>
              </p:cNvSpPr>
              <p:nvPr userDrawn="1"/>
            </p:nvSpPr>
            <p:spPr bwMode="auto">
              <a:xfrm>
                <a:off x="4192587" y="768745"/>
                <a:ext cx="39688" cy="131763"/>
              </a:xfrm>
              <a:custGeom>
                <a:avLst/>
                <a:gdLst>
                  <a:gd name="T0" fmla="*/ 73 w 73"/>
                  <a:gd name="T1" fmla="*/ 202 h 249"/>
                  <a:gd name="T2" fmla="*/ 73 w 73"/>
                  <a:gd name="T3" fmla="*/ 202 h 249"/>
                  <a:gd name="T4" fmla="*/ 71 w 73"/>
                  <a:gd name="T5" fmla="*/ 218 h 249"/>
                  <a:gd name="T6" fmla="*/ 70 w 73"/>
                  <a:gd name="T7" fmla="*/ 224 h 249"/>
                  <a:gd name="T8" fmla="*/ 67 w 73"/>
                  <a:gd name="T9" fmla="*/ 230 h 249"/>
                  <a:gd name="T10" fmla="*/ 67 w 73"/>
                  <a:gd name="T11" fmla="*/ 230 h 249"/>
                  <a:gd name="T12" fmla="*/ 64 w 73"/>
                  <a:gd name="T13" fmla="*/ 234 h 249"/>
                  <a:gd name="T14" fmla="*/ 59 w 73"/>
                  <a:gd name="T15" fmla="*/ 239 h 249"/>
                  <a:gd name="T16" fmla="*/ 55 w 73"/>
                  <a:gd name="T17" fmla="*/ 242 h 249"/>
                  <a:gd name="T18" fmla="*/ 49 w 73"/>
                  <a:gd name="T19" fmla="*/ 245 h 249"/>
                  <a:gd name="T20" fmla="*/ 49 w 73"/>
                  <a:gd name="T21" fmla="*/ 245 h 249"/>
                  <a:gd name="T22" fmla="*/ 37 w 73"/>
                  <a:gd name="T23" fmla="*/ 248 h 249"/>
                  <a:gd name="T24" fmla="*/ 24 w 73"/>
                  <a:gd name="T25" fmla="*/ 249 h 249"/>
                  <a:gd name="T26" fmla="*/ 24 w 73"/>
                  <a:gd name="T27" fmla="*/ 249 h 249"/>
                  <a:gd name="T28" fmla="*/ 10 w 73"/>
                  <a:gd name="T29" fmla="*/ 248 h 249"/>
                  <a:gd name="T30" fmla="*/ 10 w 73"/>
                  <a:gd name="T31" fmla="*/ 248 h 249"/>
                  <a:gd name="T32" fmla="*/ 0 w 73"/>
                  <a:gd name="T33" fmla="*/ 246 h 249"/>
                  <a:gd name="T34" fmla="*/ 0 w 73"/>
                  <a:gd name="T35" fmla="*/ 221 h 249"/>
                  <a:gd name="T36" fmla="*/ 0 w 73"/>
                  <a:gd name="T37" fmla="*/ 221 h 249"/>
                  <a:gd name="T38" fmla="*/ 10 w 73"/>
                  <a:gd name="T39" fmla="*/ 222 h 249"/>
                  <a:gd name="T40" fmla="*/ 10 w 73"/>
                  <a:gd name="T41" fmla="*/ 222 h 249"/>
                  <a:gd name="T42" fmla="*/ 19 w 73"/>
                  <a:gd name="T43" fmla="*/ 224 h 249"/>
                  <a:gd name="T44" fmla="*/ 19 w 73"/>
                  <a:gd name="T45" fmla="*/ 224 h 249"/>
                  <a:gd name="T46" fmla="*/ 30 w 73"/>
                  <a:gd name="T47" fmla="*/ 222 h 249"/>
                  <a:gd name="T48" fmla="*/ 30 w 73"/>
                  <a:gd name="T49" fmla="*/ 222 h 249"/>
                  <a:gd name="T50" fmla="*/ 34 w 73"/>
                  <a:gd name="T51" fmla="*/ 221 h 249"/>
                  <a:gd name="T52" fmla="*/ 37 w 73"/>
                  <a:gd name="T53" fmla="*/ 218 h 249"/>
                  <a:gd name="T54" fmla="*/ 37 w 73"/>
                  <a:gd name="T55" fmla="*/ 218 h 249"/>
                  <a:gd name="T56" fmla="*/ 40 w 73"/>
                  <a:gd name="T57" fmla="*/ 215 h 249"/>
                  <a:gd name="T58" fmla="*/ 41 w 73"/>
                  <a:gd name="T59" fmla="*/ 210 h 249"/>
                  <a:gd name="T60" fmla="*/ 41 w 73"/>
                  <a:gd name="T61" fmla="*/ 210 h 249"/>
                  <a:gd name="T62" fmla="*/ 41 w 73"/>
                  <a:gd name="T63" fmla="*/ 200 h 249"/>
                  <a:gd name="T64" fmla="*/ 41 w 73"/>
                  <a:gd name="T65" fmla="*/ 62 h 249"/>
                  <a:gd name="T66" fmla="*/ 73 w 73"/>
                  <a:gd name="T67" fmla="*/ 62 h 249"/>
                  <a:gd name="T68" fmla="*/ 73 w 73"/>
                  <a:gd name="T69" fmla="*/ 202 h 249"/>
                  <a:gd name="T70" fmla="*/ 41 w 73"/>
                  <a:gd name="T71" fmla="*/ 0 h 249"/>
                  <a:gd name="T72" fmla="*/ 73 w 73"/>
                  <a:gd name="T73" fmla="*/ 0 h 249"/>
                  <a:gd name="T74" fmla="*/ 73 w 73"/>
                  <a:gd name="T75" fmla="*/ 34 h 249"/>
                  <a:gd name="T76" fmla="*/ 41 w 73"/>
                  <a:gd name="T77" fmla="*/ 34 h 249"/>
                  <a:gd name="T78" fmla="*/ 41 w 73"/>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249">
                    <a:moveTo>
                      <a:pt x="73" y="202"/>
                    </a:moveTo>
                    <a:lnTo>
                      <a:pt x="73" y="202"/>
                    </a:lnTo>
                    <a:lnTo>
                      <a:pt x="71" y="218"/>
                    </a:lnTo>
                    <a:lnTo>
                      <a:pt x="70" y="224"/>
                    </a:lnTo>
                    <a:lnTo>
                      <a:pt x="67" y="230"/>
                    </a:lnTo>
                    <a:lnTo>
                      <a:pt x="67" y="230"/>
                    </a:lnTo>
                    <a:lnTo>
                      <a:pt x="64" y="234"/>
                    </a:lnTo>
                    <a:lnTo>
                      <a:pt x="59" y="239"/>
                    </a:lnTo>
                    <a:lnTo>
                      <a:pt x="55" y="242"/>
                    </a:lnTo>
                    <a:lnTo>
                      <a:pt x="49" y="245"/>
                    </a:lnTo>
                    <a:lnTo>
                      <a:pt x="49" y="245"/>
                    </a:lnTo>
                    <a:lnTo>
                      <a:pt x="37" y="248"/>
                    </a:lnTo>
                    <a:lnTo>
                      <a:pt x="24" y="249"/>
                    </a:lnTo>
                    <a:lnTo>
                      <a:pt x="24" y="249"/>
                    </a:lnTo>
                    <a:lnTo>
                      <a:pt x="10" y="248"/>
                    </a:lnTo>
                    <a:lnTo>
                      <a:pt x="10" y="248"/>
                    </a:lnTo>
                    <a:lnTo>
                      <a:pt x="0" y="246"/>
                    </a:lnTo>
                    <a:lnTo>
                      <a:pt x="0" y="221"/>
                    </a:lnTo>
                    <a:lnTo>
                      <a:pt x="0" y="221"/>
                    </a:lnTo>
                    <a:lnTo>
                      <a:pt x="10" y="222"/>
                    </a:lnTo>
                    <a:lnTo>
                      <a:pt x="10" y="222"/>
                    </a:lnTo>
                    <a:lnTo>
                      <a:pt x="19" y="224"/>
                    </a:lnTo>
                    <a:lnTo>
                      <a:pt x="19" y="224"/>
                    </a:lnTo>
                    <a:lnTo>
                      <a:pt x="30" y="222"/>
                    </a:lnTo>
                    <a:lnTo>
                      <a:pt x="30" y="222"/>
                    </a:lnTo>
                    <a:lnTo>
                      <a:pt x="34" y="221"/>
                    </a:lnTo>
                    <a:lnTo>
                      <a:pt x="37" y="218"/>
                    </a:lnTo>
                    <a:lnTo>
                      <a:pt x="37" y="218"/>
                    </a:lnTo>
                    <a:lnTo>
                      <a:pt x="40" y="215"/>
                    </a:lnTo>
                    <a:lnTo>
                      <a:pt x="41" y="210"/>
                    </a:lnTo>
                    <a:lnTo>
                      <a:pt x="41" y="210"/>
                    </a:lnTo>
                    <a:lnTo>
                      <a:pt x="41" y="200"/>
                    </a:lnTo>
                    <a:lnTo>
                      <a:pt x="41" y="62"/>
                    </a:lnTo>
                    <a:lnTo>
                      <a:pt x="73" y="62"/>
                    </a:lnTo>
                    <a:lnTo>
                      <a:pt x="73" y="202"/>
                    </a:lnTo>
                    <a:close/>
                    <a:moveTo>
                      <a:pt x="41" y="0"/>
                    </a:moveTo>
                    <a:lnTo>
                      <a:pt x="73" y="0"/>
                    </a:lnTo>
                    <a:lnTo>
                      <a:pt x="73" y="34"/>
                    </a:lnTo>
                    <a:lnTo>
                      <a:pt x="41" y="34"/>
                    </a:lnTo>
                    <a:lnTo>
                      <a:pt x="41"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7" name="Freeform 27"/>
              <p:cNvSpPr>
                <a:spLocks/>
              </p:cNvSpPr>
              <p:nvPr userDrawn="1"/>
            </p:nvSpPr>
            <p:spPr bwMode="auto">
              <a:xfrm>
                <a:off x="4241800" y="802082"/>
                <a:ext cx="69850" cy="96838"/>
              </a:xfrm>
              <a:custGeom>
                <a:avLst/>
                <a:gdLst>
                  <a:gd name="T0" fmla="*/ 0 w 132"/>
                  <a:gd name="T1" fmla="*/ 0 h 184"/>
                  <a:gd name="T2" fmla="*/ 33 w 132"/>
                  <a:gd name="T3" fmla="*/ 0 h 184"/>
                  <a:gd name="T4" fmla="*/ 52 w 132"/>
                  <a:gd name="T5" fmla="*/ 45 h 184"/>
                  <a:gd name="T6" fmla="*/ 52 w 132"/>
                  <a:gd name="T7" fmla="*/ 45 h 184"/>
                  <a:gd name="T8" fmla="*/ 67 w 132"/>
                  <a:gd name="T9" fmla="*/ 83 h 184"/>
                  <a:gd name="T10" fmla="*/ 67 w 132"/>
                  <a:gd name="T11" fmla="*/ 83 h 184"/>
                  <a:gd name="T12" fmla="*/ 67 w 132"/>
                  <a:gd name="T13" fmla="*/ 83 h 184"/>
                  <a:gd name="T14" fmla="*/ 80 w 132"/>
                  <a:gd name="T15" fmla="*/ 48 h 184"/>
                  <a:gd name="T16" fmla="*/ 100 w 132"/>
                  <a:gd name="T17" fmla="*/ 0 h 184"/>
                  <a:gd name="T18" fmla="*/ 132 w 132"/>
                  <a:gd name="T19" fmla="*/ 0 h 184"/>
                  <a:gd name="T20" fmla="*/ 52 w 132"/>
                  <a:gd name="T21" fmla="*/ 184 h 184"/>
                  <a:gd name="T22" fmla="*/ 23 w 132"/>
                  <a:gd name="T23" fmla="*/ 184 h 184"/>
                  <a:gd name="T24" fmla="*/ 51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2" y="45"/>
                    </a:lnTo>
                    <a:lnTo>
                      <a:pt x="52" y="45"/>
                    </a:lnTo>
                    <a:lnTo>
                      <a:pt x="67" y="83"/>
                    </a:lnTo>
                    <a:lnTo>
                      <a:pt x="67" y="83"/>
                    </a:lnTo>
                    <a:lnTo>
                      <a:pt x="67" y="83"/>
                    </a:lnTo>
                    <a:lnTo>
                      <a:pt x="80" y="48"/>
                    </a:lnTo>
                    <a:lnTo>
                      <a:pt x="100" y="0"/>
                    </a:lnTo>
                    <a:lnTo>
                      <a:pt x="132" y="0"/>
                    </a:lnTo>
                    <a:lnTo>
                      <a:pt x="52" y="184"/>
                    </a:lnTo>
                    <a:lnTo>
                      <a:pt x="23" y="184"/>
                    </a:lnTo>
                    <a:lnTo>
                      <a:pt x="51"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8" name="Freeform 28"/>
              <p:cNvSpPr>
                <a:spLocks/>
              </p:cNvSpPr>
              <p:nvPr userDrawn="1"/>
            </p:nvSpPr>
            <p:spPr bwMode="auto">
              <a:xfrm>
                <a:off x="4314825" y="802082"/>
                <a:ext cx="69850" cy="96838"/>
              </a:xfrm>
              <a:custGeom>
                <a:avLst/>
                <a:gdLst>
                  <a:gd name="T0" fmla="*/ 0 w 132"/>
                  <a:gd name="T1" fmla="*/ 0 h 184"/>
                  <a:gd name="T2" fmla="*/ 33 w 132"/>
                  <a:gd name="T3" fmla="*/ 0 h 184"/>
                  <a:gd name="T4" fmla="*/ 50 w 132"/>
                  <a:gd name="T5" fmla="*/ 45 h 184"/>
                  <a:gd name="T6" fmla="*/ 50 w 132"/>
                  <a:gd name="T7" fmla="*/ 45 h 184"/>
                  <a:gd name="T8" fmla="*/ 65 w 132"/>
                  <a:gd name="T9" fmla="*/ 83 h 184"/>
                  <a:gd name="T10" fmla="*/ 67 w 132"/>
                  <a:gd name="T11" fmla="*/ 83 h 184"/>
                  <a:gd name="T12" fmla="*/ 67 w 132"/>
                  <a:gd name="T13" fmla="*/ 83 h 184"/>
                  <a:gd name="T14" fmla="*/ 80 w 132"/>
                  <a:gd name="T15" fmla="*/ 48 h 184"/>
                  <a:gd name="T16" fmla="*/ 99 w 132"/>
                  <a:gd name="T17" fmla="*/ 0 h 184"/>
                  <a:gd name="T18" fmla="*/ 132 w 132"/>
                  <a:gd name="T19" fmla="*/ 0 h 184"/>
                  <a:gd name="T20" fmla="*/ 52 w 132"/>
                  <a:gd name="T21" fmla="*/ 184 h 184"/>
                  <a:gd name="T22" fmla="*/ 22 w 132"/>
                  <a:gd name="T23" fmla="*/ 184 h 184"/>
                  <a:gd name="T24" fmla="*/ 50 w 132"/>
                  <a:gd name="T25" fmla="*/ 117 h 184"/>
                  <a:gd name="T26" fmla="*/ 0 w 132"/>
                  <a:gd name="T27"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84">
                    <a:moveTo>
                      <a:pt x="0" y="0"/>
                    </a:moveTo>
                    <a:lnTo>
                      <a:pt x="33" y="0"/>
                    </a:lnTo>
                    <a:lnTo>
                      <a:pt x="50" y="45"/>
                    </a:lnTo>
                    <a:lnTo>
                      <a:pt x="50" y="45"/>
                    </a:lnTo>
                    <a:lnTo>
                      <a:pt x="65" y="83"/>
                    </a:lnTo>
                    <a:lnTo>
                      <a:pt x="67" y="83"/>
                    </a:lnTo>
                    <a:lnTo>
                      <a:pt x="67" y="83"/>
                    </a:lnTo>
                    <a:lnTo>
                      <a:pt x="80" y="48"/>
                    </a:lnTo>
                    <a:lnTo>
                      <a:pt x="99" y="0"/>
                    </a:lnTo>
                    <a:lnTo>
                      <a:pt x="132" y="0"/>
                    </a:lnTo>
                    <a:lnTo>
                      <a:pt x="52" y="184"/>
                    </a:lnTo>
                    <a:lnTo>
                      <a:pt x="22" y="184"/>
                    </a:lnTo>
                    <a:lnTo>
                      <a:pt x="50" y="117"/>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79" name="Freeform 29"/>
              <p:cNvSpPr>
                <a:spLocks/>
              </p:cNvSpPr>
              <p:nvPr userDrawn="1"/>
            </p:nvSpPr>
            <p:spPr bwMode="auto">
              <a:xfrm>
                <a:off x="4392612" y="800495"/>
                <a:ext cx="47625" cy="68263"/>
              </a:xfrm>
              <a:custGeom>
                <a:avLst/>
                <a:gdLst>
                  <a:gd name="T0" fmla="*/ 60 w 90"/>
                  <a:gd name="T1" fmla="*/ 91 h 131"/>
                  <a:gd name="T2" fmla="*/ 57 w 90"/>
                  <a:gd name="T3" fmla="*/ 85 h 131"/>
                  <a:gd name="T4" fmla="*/ 51 w 90"/>
                  <a:gd name="T5" fmla="*/ 80 h 131"/>
                  <a:gd name="T6" fmla="*/ 44 w 90"/>
                  <a:gd name="T7" fmla="*/ 77 h 131"/>
                  <a:gd name="T8" fmla="*/ 34 w 90"/>
                  <a:gd name="T9" fmla="*/ 74 h 131"/>
                  <a:gd name="T10" fmla="*/ 20 w 90"/>
                  <a:gd name="T11" fmla="*/ 70 h 131"/>
                  <a:gd name="T12" fmla="*/ 14 w 90"/>
                  <a:gd name="T13" fmla="*/ 67 h 131"/>
                  <a:gd name="T14" fmla="*/ 10 w 90"/>
                  <a:gd name="T15" fmla="*/ 64 h 131"/>
                  <a:gd name="T16" fmla="*/ 3 w 90"/>
                  <a:gd name="T17" fmla="*/ 55 h 131"/>
                  <a:gd name="T18" fmla="*/ 1 w 90"/>
                  <a:gd name="T19" fmla="*/ 48 h 131"/>
                  <a:gd name="T20" fmla="*/ 0 w 90"/>
                  <a:gd name="T21" fmla="*/ 40 h 131"/>
                  <a:gd name="T22" fmla="*/ 4 w 90"/>
                  <a:gd name="T23" fmla="*/ 22 h 131"/>
                  <a:gd name="T24" fmla="*/ 8 w 90"/>
                  <a:gd name="T25" fmla="*/ 15 h 131"/>
                  <a:gd name="T26" fmla="*/ 13 w 90"/>
                  <a:gd name="T27" fmla="*/ 9 h 131"/>
                  <a:gd name="T28" fmla="*/ 28 w 90"/>
                  <a:gd name="T29" fmla="*/ 2 h 131"/>
                  <a:gd name="T30" fmla="*/ 37 w 90"/>
                  <a:gd name="T31" fmla="*/ 0 h 131"/>
                  <a:gd name="T32" fmla="*/ 45 w 90"/>
                  <a:gd name="T33" fmla="*/ 0 h 131"/>
                  <a:gd name="T34" fmla="*/ 68 w 90"/>
                  <a:gd name="T35" fmla="*/ 2 h 131"/>
                  <a:gd name="T36" fmla="*/ 85 w 90"/>
                  <a:gd name="T37" fmla="*/ 6 h 131"/>
                  <a:gd name="T38" fmla="*/ 85 w 90"/>
                  <a:gd name="T39" fmla="*/ 31 h 131"/>
                  <a:gd name="T40" fmla="*/ 77 w 90"/>
                  <a:gd name="T41" fmla="*/ 28 h 131"/>
                  <a:gd name="T42" fmla="*/ 68 w 90"/>
                  <a:gd name="T43" fmla="*/ 27 h 131"/>
                  <a:gd name="T44" fmla="*/ 57 w 90"/>
                  <a:gd name="T45" fmla="*/ 25 h 131"/>
                  <a:gd name="T46" fmla="*/ 48 w 90"/>
                  <a:gd name="T47" fmla="*/ 24 h 131"/>
                  <a:gd name="T48" fmla="*/ 40 w 90"/>
                  <a:gd name="T49" fmla="*/ 25 h 131"/>
                  <a:gd name="T50" fmla="*/ 34 w 90"/>
                  <a:gd name="T51" fmla="*/ 28 h 131"/>
                  <a:gd name="T52" fmla="*/ 31 w 90"/>
                  <a:gd name="T53" fmla="*/ 31 h 131"/>
                  <a:gd name="T54" fmla="*/ 29 w 90"/>
                  <a:gd name="T55" fmla="*/ 37 h 131"/>
                  <a:gd name="T56" fmla="*/ 31 w 90"/>
                  <a:gd name="T57" fmla="*/ 43 h 131"/>
                  <a:gd name="T58" fmla="*/ 34 w 90"/>
                  <a:gd name="T59" fmla="*/ 46 h 131"/>
                  <a:gd name="T60" fmla="*/ 38 w 90"/>
                  <a:gd name="T61" fmla="*/ 48 h 131"/>
                  <a:gd name="T62" fmla="*/ 45 w 90"/>
                  <a:gd name="T63" fmla="*/ 51 h 131"/>
                  <a:gd name="T64" fmla="*/ 54 w 90"/>
                  <a:gd name="T65" fmla="*/ 54 h 131"/>
                  <a:gd name="T66" fmla="*/ 68 w 90"/>
                  <a:gd name="T67" fmla="*/ 57 h 131"/>
                  <a:gd name="T68" fmla="*/ 78 w 90"/>
                  <a:gd name="T69" fmla="*/ 62 h 131"/>
                  <a:gd name="T70" fmla="*/ 84 w 90"/>
                  <a:gd name="T71" fmla="*/ 67 h 131"/>
                  <a:gd name="T72" fmla="*/ 87 w 90"/>
                  <a:gd name="T73" fmla="*/ 73 h 131"/>
                  <a:gd name="T74" fmla="*/ 90 w 90"/>
                  <a:gd name="T75" fmla="*/ 89 h 131"/>
                  <a:gd name="T76" fmla="*/ 90 w 90"/>
                  <a:gd name="T77" fmla="*/ 98 h 131"/>
                  <a:gd name="T78" fmla="*/ 87 w 90"/>
                  <a:gd name="T79" fmla="*/ 107 h 131"/>
                  <a:gd name="T80" fmla="*/ 75 w 90"/>
                  <a:gd name="T81" fmla="*/ 120 h 131"/>
                  <a:gd name="T82" fmla="*/ 68 w 90"/>
                  <a:gd name="T83" fmla="*/ 125 h 131"/>
                  <a:gd name="T84" fmla="*/ 59 w 90"/>
                  <a:gd name="T85" fmla="*/ 128 h 131"/>
                  <a:gd name="T86" fmla="*/ 37 w 90"/>
                  <a:gd name="T87" fmla="*/ 131 h 131"/>
                  <a:gd name="T88" fmla="*/ 25 w 90"/>
                  <a:gd name="T89" fmla="*/ 129 h 131"/>
                  <a:gd name="T90" fmla="*/ 16 w 90"/>
                  <a:gd name="T91" fmla="*/ 128 h 131"/>
                  <a:gd name="T92" fmla="*/ 0 w 90"/>
                  <a:gd name="T93" fmla="*/ 123 h 131"/>
                  <a:gd name="T94" fmla="*/ 0 w 90"/>
                  <a:gd name="T95" fmla="*/ 100 h 131"/>
                  <a:gd name="T96" fmla="*/ 17 w 90"/>
                  <a:gd name="T97" fmla="*/ 104 h 131"/>
                  <a:gd name="T98" fmla="*/ 34 w 90"/>
                  <a:gd name="T99" fmla="*/ 105 h 131"/>
                  <a:gd name="T100" fmla="*/ 44 w 90"/>
                  <a:gd name="T101" fmla="*/ 104 h 131"/>
                  <a:gd name="T102" fmla="*/ 53 w 90"/>
                  <a:gd name="T103" fmla="*/ 103 h 131"/>
                  <a:gd name="T104" fmla="*/ 59 w 90"/>
                  <a:gd name="T105" fmla="*/ 98 h 131"/>
                  <a:gd name="T106" fmla="*/ 60 w 90"/>
                  <a:gd name="T107" fmla="*/ 95 h 131"/>
                  <a:gd name="T108" fmla="*/ 60 w 90"/>
                  <a:gd name="T109" fmla="*/ 9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 h="131">
                    <a:moveTo>
                      <a:pt x="60" y="91"/>
                    </a:moveTo>
                    <a:lnTo>
                      <a:pt x="60" y="91"/>
                    </a:lnTo>
                    <a:lnTo>
                      <a:pt x="60" y="88"/>
                    </a:lnTo>
                    <a:lnTo>
                      <a:pt x="57" y="85"/>
                    </a:lnTo>
                    <a:lnTo>
                      <a:pt x="57" y="85"/>
                    </a:lnTo>
                    <a:lnTo>
                      <a:pt x="51" y="80"/>
                    </a:lnTo>
                    <a:lnTo>
                      <a:pt x="51" y="80"/>
                    </a:lnTo>
                    <a:lnTo>
                      <a:pt x="44" y="77"/>
                    </a:lnTo>
                    <a:lnTo>
                      <a:pt x="44" y="77"/>
                    </a:lnTo>
                    <a:lnTo>
                      <a:pt x="34" y="74"/>
                    </a:lnTo>
                    <a:lnTo>
                      <a:pt x="34" y="74"/>
                    </a:lnTo>
                    <a:lnTo>
                      <a:pt x="20" y="70"/>
                    </a:lnTo>
                    <a:lnTo>
                      <a:pt x="20" y="70"/>
                    </a:lnTo>
                    <a:lnTo>
                      <a:pt x="14" y="67"/>
                    </a:lnTo>
                    <a:lnTo>
                      <a:pt x="10" y="64"/>
                    </a:lnTo>
                    <a:lnTo>
                      <a:pt x="10" y="64"/>
                    </a:lnTo>
                    <a:lnTo>
                      <a:pt x="6" y="60"/>
                    </a:lnTo>
                    <a:lnTo>
                      <a:pt x="3" y="55"/>
                    </a:lnTo>
                    <a:lnTo>
                      <a:pt x="3" y="55"/>
                    </a:lnTo>
                    <a:lnTo>
                      <a:pt x="1" y="48"/>
                    </a:lnTo>
                    <a:lnTo>
                      <a:pt x="0" y="40"/>
                    </a:lnTo>
                    <a:lnTo>
                      <a:pt x="0" y="40"/>
                    </a:lnTo>
                    <a:lnTo>
                      <a:pt x="1" y="30"/>
                    </a:lnTo>
                    <a:lnTo>
                      <a:pt x="4" y="22"/>
                    </a:lnTo>
                    <a:lnTo>
                      <a:pt x="4" y="22"/>
                    </a:lnTo>
                    <a:lnTo>
                      <a:pt x="8" y="15"/>
                    </a:lnTo>
                    <a:lnTo>
                      <a:pt x="13" y="9"/>
                    </a:lnTo>
                    <a:lnTo>
                      <a:pt x="13" y="9"/>
                    </a:lnTo>
                    <a:lnTo>
                      <a:pt x="20" y="5"/>
                    </a:lnTo>
                    <a:lnTo>
                      <a:pt x="28" y="2"/>
                    </a:lnTo>
                    <a:lnTo>
                      <a:pt x="28" y="2"/>
                    </a:lnTo>
                    <a:lnTo>
                      <a:pt x="37" y="0"/>
                    </a:lnTo>
                    <a:lnTo>
                      <a:pt x="45" y="0"/>
                    </a:lnTo>
                    <a:lnTo>
                      <a:pt x="45" y="0"/>
                    </a:lnTo>
                    <a:lnTo>
                      <a:pt x="57" y="0"/>
                    </a:lnTo>
                    <a:lnTo>
                      <a:pt x="68" y="2"/>
                    </a:lnTo>
                    <a:lnTo>
                      <a:pt x="68" y="2"/>
                    </a:lnTo>
                    <a:lnTo>
                      <a:pt x="85" y="6"/>
                    </a:lnTo>
                    <a:lnTo>
                      <a:pt x="85" y="31"/>
                    </a:lnTo>
                    <a:lnTo>
                      <a:pt x="85" y="31"/>
                    </a:lnTo>
                    <a:lnTo>
                      <a:pt x="77" y="28"/>
                    </a:lnTo>
                    <a:lnTo>
                      <a:pt x="77" y="28"/>
                    </a:lnTo>
                    <a:lnTo>
                      <a:pt x="68" y="27"/>
                    </a:lnTo>
                    <a:lnTo>
                      <a:pt x="68" y="27"/>
                    </a:lnTo>
                    <a:lnTo>
                      <a:pt x="57" y="25"/>
                    </a:lnTo>
                    <a:lnTo>
                      <a:pt x="57" y="25"/>
                    </a:lnTo>
                    <a:lnTo>
                      <a:pt x="48" y="24"/>
                    </a:lnTo>
                    <a:lnTo>
                      <a:pt x="48" y="24"/>
                    </a:lnTo>
                    <a:lnTo>
                      <a:pt x="40" y="25"/>
                    </a:lnTo>
                    <a:lnTo>
                      <a:pt x="40" y="25"/>
                    </a:lnTo>
                    <a:lnTo>
                      <a:pt x="34" y="28"/>
                    </a:lnTo>
                    <a:lnTo>
                      <a:pt x="34" y="28"/>
                    </a:lnTo>
                    <a:lnTo>
                      <a:pt x="31" y="31"/>
                    </a:lnTo>
                    <a:lnTo>
                      <a:pt x="31" y="31"/>
                    </a:lnTo>
                    <a:lnTo>
                      <a:pt x="29" y="37"/>
                    </a:lnTo>
                    <a:lnTo>
                      <a:pt x="29" y="37"/>
                    </a:lnTo>
                    <a:lnTo>
                      <a:pt x="29" y="40"/>
                    </a:lnTo>
                    <a:lnTo>
                      <a:pt x="31" y="43"/>
                    </a:lnTo>
                    <a:lnTo>
                      <a:pt x="31" y="43"/>
                    </a:lnTo>
                    <a:lnTo>
                      <a:pt x="34" y="46"/>
                    </a:lnTo>
                    <a:lnTo>
                      <a:pt x="38" y="48"/>
                    </a:lnTo>
                    <a:lnTo>
                      <a:pt x="38" y="48"/>
                    </a:lnTo>
                    <a:lnTo>
                      <a:pt x="45" y="51"/>
                    </a:lnTo>
                    <a:lnTo>
                      <a:pt x="45" y="51"/>
                    </a:lnTo>
                    <a:lnTo>
                      <a:pt x="54" y="54"/>
                    </a:lnTo>
                    <a:lnTo>
                      <a:pt x="54" y="54"/>
                    </a:lnTo>
                    <a:lnTo>
                      <a:pt x="68" y="57"/>
                    </a:lnTo>
                    <a:lnTo>
                      <a:pt x="68" y="57"/>
                    </a:lnTo>
                    <a:lnTo>
                      <a:pt x="74" y="60"/>
                    </a:lnTo>
                    <a:lnTo>
                      <a:pt x="78" y="62"/>
                    </a:lnTo>
                    <a:lnTo>
                      <a:pt x="78" y="62"/>
                    </a:lnTo>
                    <a:lnTo>
                      <a:pt x="84" y="67"/>
                    </a:lnTo>
                    <a:lnTo>
                      <a:pt x="87" y="73"/>
                    </a:lnTo>
                    <a:lnTo>
                      <a:pt x="87" y="73"/>
                    </a:lnTo>
                    <a:lnTo>
                      <a:pt x="90" y="80"/>
                    </a:lnTo>
                    <a:lnTo>
                      <a:pt x="90" y="89"/>
                    </a:lnTo>
                    <a:lnTo>
                      <a:pt x="90" y="89"/>
                    </a:lnTo>
                    <a:lnTo>
                      <a:pt x="90" y="98"/>
                    </a:lnTo>
                    <a:lnTo>
                      <a:pt x="87" y="107"/>
                    </a:lnTo>
                    <a:lnTo>
                      <a:pt x="87" y="107"/>
                    </a:lnTo>
                    <a:lnTo>
                      <a:pt x="81" y="114"/>
                    </a:lnTo>
                    <a:lnTo>
                      <a:pt x="75" y="120"/>
                    </a:lnTo>
                    <a:lnTo>
                      <a:pt x="75" y="120"/>
                    </a:lnTo>
                    <a:lnTo>
                      <a:pt x="68" y="125"/>
                    </a:lnTo>
                    <a:lnTo>
                      <a:pt x="59" y="128"/>
                    </a:lnTo>
                    <a:lnTo>
                      <a:pt x="59" y="128"/>
                    </a:lnTo>
                    <a:lnTo>
                      <a:pt x="48" y="129"/>
                    </a:lnTo>
                    <a:lnTo>
                      <a:pt x="37" y="131"/>
                    </a:lnTo>
                    <a:lnTo>
                      <a:pt x="37" y="131"/>
                    </a:lnTo>
                    <a:lnTo>
                      <a:pt x="25" y="129"/>
                    </a:lnTo>
                    <a:lnTo>
                      <a:pt x="16" y="128"/>
                    </a:lnTo>
                    <a:lnTo>
                      <a:pt x="16" y="128"/>
                    </a:lnTo>
                    <a:lnTo>
                      <a:pt x="7" y="126"/>
                    </a:lnTo>
                    <a:lnTo>
                      <a:pt x="0" y="123"/>
                    </a:lnTo>
                    <a:lnTo>
                      <a:pt x="0" y="100"/>
                    </a:lnTo>
                    <a:lnTo>
                      <a:pt x="0" y="100"/>
                    </a:lnTo>
                    <a:lnTo>
                      <a:pt x="8" y="103"/>
                    </a:lnTo>
                    <a:lnTo>
                      <a:pt x="17" y="104"/>
                    </a:lnTo>
                    <a:lnTo>
                      <a:pt x="17" y="104"/>
                    </a:lnTo>
                    <a:lnTo>
                      <a:pt x="34" y="105"/>
                    </a:lnTo>
                    <a:lnTo>
                      <a:pt x="34" y="105"/>
                    </a:lnTo>
                    <a:lnTo>
                      <a:pt x="44" y="104"/>
                    </a:lnTo>
                    <a:lnTo>
                      <a:pt x="44" y="104"/>
                    </a:lnTo>
                    <a:lnTo>
                      <a:pt x="53" y="103"/>
                    </a:lnTo>
                    <a:lnTo>
                      <a:pt x="53" y="103"/>
                    </a:lnTo>
                    <a:lnTo>
                      <a:pt x="59" y="98"/>
                    </a:lnTo>
                    <a:lnTo>
                      <a:pt x="59" y="98"/>
                    </a:lnTo>
                    <a:lnTo>
                      <a:pt x="60" y="95"/>
                    </a:lnTo>
                    <a:lnTo>
                      <a:pt x="60" y="91"/>
                    </a:lnTo>
                    <a:lnTo>
                      <a:pt x="60" y="91"/>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0" name="Freeform 30"/>
              <p:cNvSpPr>
                <a:spLocks noEditPoints="1"/>
              </p:cNvSpPr>
              <p:nvPr userDrawn="1"/>
            </p:nvSpPr>
            <p:spPr bwMode="auto">
              <a:xfrm>
                <a:off x="4456112" y="800495"/>
                <a:ext cx="61913" cy="98425"/>
              </a:xfrm>
              <a:custGeom>
                <a:avLst/>
                <a:gdLst>
                  <a:gd name="T0" fmla="*/ 62 w 116"/>
                  <a:gd name="T1" fmla="*/ 131 h 187"/>
                  <a:gd name="T2" fmla="*/ 42 w 116"/>
                  <a:gd name="T3" fmla="*/ 126 h 187"/>
                  <a:gd name="T4" fmla="*/ 35 w 116"/>
                  <a:gd name="T5" fmla="*/ 122 h 187"/>
                  <a:gd name="T6" fmla="*/ 29 w 116"/>
                  <a:gd name="T7" fmla="*/ 117 h 187"/>
                  <a:gd name="T8" fmla="*/ 29 w 116"/>
                  <a:gd name="T9" fmla="*/ 125 h 187"/>
                  <a:gd name="T10" fmla="*/ 29 w 116"/>
                  <a:gd name="T11" fmla="*/ 135 h 187"/>
                  <a:gd name="T12" fmla="*/ 0 w 116"/>
                  <a:gd name="T13" fmla="*/ 187 h 187"/>
                  <a:gd name="T14" fmla="*/ 26 w 116"/>
                  <a:gd name="T15" fmla="*/ 3 h 187"/>
                  <a:gd name="T16" fmla="*/ 28 w 116"/>
                  <a:gd name="T17" fmla="*/ 17 h 187"/>
                  <a:gd name="T18" fmla="*/ 34 w 116"/>
                  <a:gd name="T19" fmla="*/ 11 h 187"/>
                  <a:gd name="T20" fmla="*/ 42 w 116"/>
                  <a:gd name="T21" fmla="*/ 5 h 187"/>
                  <a:gd name="T22" fmla="*/ 63 w 116"/>
                  <a:gd name="T23" fmla="*/ 0 h 187"/>
                  <a:gd name="T24" fmla="*/ 72 w 116"/>
                  <a:gd name="T25" fmla="*/ 0 h 187"/>
                  <a:gd name="T26" fmla="*/ 82 w 116"/>
                  <a:gd name="T27" fmla="*/ 3 h 187"/>
                  <a:gd name="T28" fmla="*/ 100 w 116"/>
                  <a:gd name="T29" fmla="*/ 15 h 187"/>
                  <a:gd name="T30" fmla="*/ 106 w 116"/>
                  <a:gd name="T31" fmla="*/ 24 h 187"/>
                  <a:gd name="T32" fmla="*/ 112 w 116"/>
                  <a:gd name="T33" fmla="*/ 34 h 187"/>
                  <a:gd name="T34" fmla="*/ 116 w 116"/>
                  <a:gd name="T35" fmla="*/ 62 h 187"/>
                  <a:gd name="T36" fmla="*/ 115 w 116"/>
                  <a:gd name="T37" fmla="*/ 79 h 187"/>
                  <a:gd name="T38" fmla="*/ 112 w 116"/>
                  <a:gd name="T39" fmla="*/ 94 h 187"/>
                  <a:gd name="T40" fmla="*/ 99 w 116"/>
                  <a:gd name="T41" fmla="*/ 114 h 187"/>
                  <a:gd name="T42" fmla="*/ 90 w 116"/>
                  <a:gd name="T43" fmla="*/ 122 h 187"/>
                  <a:gd name="T44" fmla="*/ 81 w 116"/>
                  <a:gd name="T45" fmla="*/ 126 h 187"/>
                  <a:gd name="T46" fmla="*/ 62 w 116"/>
                  <a:gd name="T47" fmla="*/ 131 h 187"/>
                  <a:gd name="T48" fmla="*/ 57 w 116"/>
                  <a:gd name="T49" fmla="*/ 24 h 187"/>
                  <a:gd name="T50" fmla="*/ 50 w 116"/>
                  <a:gd name="T51" fmla="*/ 25 h 187"/>
                  <a:gd name="T52" fmla="*/ 42 w 116"/>
                  <a:gd name="T53" fmla="*/ 28 h 187"/>
                  <a:gd name="T54" fmla="*/ 29 w 116"/>
                  <a:gd name="T55" fmla="*/ 39 h 187"/>
                  <a:gd name="T56" fmla="*/ 29 w 116"/>
                  <a:gd name="T57" fmla="*/ 94 h 187"/>
                  <a:gd name="T58" fmla="*/ 34 w 116"/>
                  <a:gd name="T59" fmla="*/ 98 h 187"/>
                  <a:gd name="T60" fmla="*/ 39 w 116"/>
                  <a:gd name="T61" fmla="*/ 103 h 187"/>
                  <a:gd name="T62" fmla="*/ 47 w 116"/>
                  <a:gd name="T63" fmla="*/ 105 h 187"/>
                  <a:gd name="T64" fmla="*/ 56 w 116"/>
                  <a:gd name="T65" fmla="*/ 105 h 187"/>
                  <a:gd name="T66" fmla="*/ 69 w 116"/>
                  <a:gd name="T67" fmla="*/ 103 h 187"/>
                  <a:gd name="T68" fmla="*/ 74 w 116"/>
                  <a:gd name="T69" fmla="*/ 100 h 187"/>
                  <a:gd name="T70" fmla="*/ 78 w 116"/>
                  <a:gd name="T71" fmla="*/ 95 h 187"/>
                  <a:gd name="T72" fmla="*/ 82 w 116"/>
                  <a:gd name="T73" fmla="*/ 82 h 187"/>
                  <a:gd name="T74" fmla="*/ 84 w 116"/>
                  <a:gd name="T75" fmla="*/ 73 h 187"/>
                  <a:gd name="T76" fmla="*/ 85 w 116"/>
                  <a:gd name="T77" fmla="*/ 64 h 187"/>
                  <a:gd name="T78" fmla="*/ 82 w 116"/>
                  <a:gd name="T79" fmla="*/ 46 h 187"/>
                  <a:gd name="T80" fmla="*/ 81 w 116"/>
                  <a:gd name="T81" fmla="*/ 40 h 187"/>
                  <a:gd name="T82" fmla="*/ 78 w 116"/>
                  <a:gd name="T83" fmla="*/ 34 h 187"/>
                  <a:gd name="T84" fmla="*/ 69 w 116"/>
                  <a:gd name="T85" fmla="*/ 27 h 187"/>
                  <a:gd name="T86" fmla="*/ 63 w 116"/>
                  <a:gd name="T87" fmla="*/ 24 h 187"/>
                  <a:gd name="T88" fmla="*/ 57 w 116"/>
                  <a:gd name="T89" fmla="*/ 2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87">
                    <a:moveTo>
                      <a:pt x="62" y="131"/>
                    </a:moveTo>
                    <a:lnTo>
                      <a:pt x="62" y="131"/>
                    </a:lnTo>
                    <a:lnTo>
                      <a:pt x="51" y="129"/>
                    </a:lnTo>
                    <a:lnTo>
                      <a:pt x="42" y="126"/>
                    </a:lnTo>
                    <a:lnTo>
                      <a:pt x="42" y="126"/>
                    </a:lnTo>
                    <a:lnTo>
                      <a:pt x="35" y="122"/>
                    </a:lnTo>
                    <a:lnTo>
                      <a:pt x="29" y="117"/>
                    </a:lnTo>
                    <a:lnTo>
                      <a:pt x="29" y="117"/>
                    </a:lnTo>
                    <a:lnTo>
                      <a:pt x="29" y="117"/>
                    </a:lnTo>
                    <a:lnTo>
                      <a:pt x="29" y="125"/>
                    </a:lnTo>
                    <a:lnTo>
                      <a:pt x="29" y="125"/>
                    </a:lnTo>
                    <a:lnTo>
                      <a:pt x="29" y="135"/>
                    </a:lnTo>
                    <a:lnTo>
                      <a:pt x="29" y="187"/>
                    </a:lnTo>
                    <a:lnTo>
                      <a:pt x="0" y="187"/>
                    </a:lnTo>
                    <a:lnTo>
                      <a:pt x="0" y="3"/>
                    </a:lnTo>
                    <a:lnTo>
                      <a:pt x="26" y="3"/>
                    </a:lnTo>
                    <a:lnTo>
                      <a:pt x="28" y="17"/>
                    </a:lnTo>
                    <a:lnTo>
                      <a:pt x="28" y="17"/>
                    </a:lnTo>
                    <a:lnTo>
                      <a:pt x="28" y="17"/>
                    </a:lnTo>
                    <a:lnTo>
                      <a:pt x="34" y="11"/>
                    </a:lnTo>
                    <a:lnTo>
                      <a:pt x="42" y="5"/>
                    </a:lnTo>
                    <a:lnTo>
                      <a:pt x="42" y="5"/>
                    </a:lnTo>
                    <a:lnTo>
                      <a:pt x="51" y="0"/>
                    </a:lnTo>
                    <a:lnTo>
                      <a:pt x="63" y="0"/>
                    </a:lnTo>
                    <a:lnTo>
                      <a:pt x="63" y="0"/>
                    </a:lnTo>
                    <a:lnTo>
                      <a:pt x="72" y="0"/>
                    </a:lnTo>
                    <a:lnTo>
                      <a:pt x="82" y="3"/>
                    </a:lnTo>
                    <a:lnTo>
                      <a:pt x="82" y="3"/>
                    </a:lnTo>
                    <a:lnTo>
                      <a:pt x="91" y="8"/>
                    </a:lnTo>
                    <a:lnTo>
                      <a:pt x="100" y="15"/>
                    </a:lnTo>
                    <a:lnTo>
                      <a:pt x="100" y="15"/>
                    </a:lnTo>
                    <a:lnTo>
                      <a:pt x="106" y="24"/>
                    </a:lnTo>
                    <a:lnTo>
                      <a:pt x="112" y="34"/>
                    </a:lnTo>
                    <a:lnTo>
                      <a:pt x="112" y="34"/>
                    </a:lnTo>
                    <a:lnTo>
                      <a:pt x="115" y="48"/>
                    </a:lnTo>
                    <a:lnTo>
                      <a:pt x="116" y="62"/>
                    </a:lnTo>
                    <a:lnTo>
                      <a:pt x="116" y="62"/>
                    </a:lnTo>
                    <a:lnTo>
                      <a:pt x="115" y="79"/>
                    </a:lnTo>
                    <a:lnTo>
                      <a:pt x="112" y="94"/>
                    </a:lnTo>
                    <a:lnTo>
                      <a:pt x="112" y="94"/>
                    </a:lnTo>
                    <a:lnTo>
                      <a:pt x="106" y="104"/>
                    </a:lnTo>
                    <a:lnTo>
                      <a:pt x="99" y="114"/>
                    </a:lnTo>
                    <a:lnTo>
                      <a:pt x="99" y="114"/>
                    </a:lnTo>
                    <a:lnTo>
                      <a:pt x="90" y="122"/>
                    </a:lnTo>
                    <a:lnTo>
                      <a:pt x="81" y="126"/>
                    </a:lnTo>
                    <a:lnTo>
                      <a:pt x="81" y="126"/>
                    </a:lnTo>
                    <a:lnTo>
                      <a:pt x="71" y="129"/>
                    </a:lnTo>
                    <a:lnTo>
                      <a:pt x="62" y="131"/>
                    </a:lnTo>
                    <a:lnTo>
                      <a:pt x="62" y="131"/>
                    </a:lnTo>
                    <a:close/>
                    <a:moveTo>
                      <a:pt x="57" y="24"/>
                    </a:moveTo>
                    <a:lnTo>
                      <a:pt x="57" y="24"/>
                    </a:lnTo>
                    <a:lnTo>
                      <a:pt x="50" y="25"/>
                    </a:lnTo>
                    <a:lnTo>
                      <a:pt x="42" y="28"/>
                    </a:lnTo>
                    <a:lnTo>
                      <a:pt x="42" y="28"/>
                    </a:lnTo>
                    <a:lnTo>
                      <a:pt x="35" y="33"/>
                    </a:lnTo>
                    <a:lnTo>
                      <a:pt x="29" y="39"/>
                    </a:lnTo>
                    <a:lnTo>
                      <a:pt x="29" y="94"/>
                    </a:lnTo>
                    <a:lnTo>
                      <a:pt x="29" y="94"/>
                    </a:lnTo>
                    <a:lnTo>
                      <a:pt x="34" y="98"/>
                    </a:lnTo>
                    <a:lnTo>
                      <a:pt x="34" y="98"/>
                    </a:lnTo>
                    <a:lnTo>
                      <a:pt x="39" y="103"/>
                    </a:lnTo>
                    <a:lnTo>
                      <a:pt x="39" y="103"/>
                    </a:lnTo>
                    <a:lnTo>
                      <a:pt x="47" y="105"/>
                    </a:lnTo>
                    <a:lnTo>
                      <a:pt x="47" y="105"/>
                    </a:lnTo>
                    <a:lnTo>
                      <a:pt x="56" y="105"/>
                    </a:lnTo>
                    <a:lnTo>
                      <a:pt x="56" y="105"/>
                    </a:lnTo>
                    <a:lnTo>
                      <a:pt x="63" y="105"/>
                    </a:lnTo>
                    <a:lnTo>
                      <a:pt x="69" y="103"/>
                    </a:lnTo>
                    <a:lnTo>
                      <a:pt x="69" y="103"/>
                    </a:lnTo>
                    <a:lnTo>
                      <a:pt x="74" y="100"/>
                    </a:lnTo>
                    <a:lnTo>
                      <a:pt x="78" y="95"/>
                    </a:lnTo>
                    <a:lnTo>
                      <a:pt x="78" y="95"/>
                    </a:lnTo>
                    <a:lnTo>
                      <a:pt x="81" y="88"/>
                    </a:lnTo>
                    <a:lnTo>
                      <a:pt x="82" y="82"/>
                    </a:lnTo>
                    <a:lnTo>
                      <a:pt x="82" y="82"/>
                    </a:lnTo>
                    <a:lnTo>
                      <a:pt x="84" y="73"/>
                    </a:lnTo>
                    <a:lnTo>
                      <a:pt x="85" y="64"/>
                    </a:lnTo>
                    <a:lnTo>
                      <a:pt x="85" y="64"/>
                    </a:lnTo>
                    <a:lnTo>
                      <a:pt x="84" y="55"/>
                    </a:lnTo>
                    <a:lnTo>
                      <a:pt x="82" y="46"/>
                    </a:lnTo>
                    <a:lnTo>
                      <a:pt x="82" y="46"/>
                    </a:lnTo>
                    <a:lnTo>
                      <a:pt x="81" y="40"/>
                    </a:lnTo>
                    <a:lnTo>
                      <a:pt x="78" y="34"/>
                    </a:lnTo>
                    <a:lnTo>
                      <a:pt x="78" y="34"/>
                    </a:lnTo>
                    <a:lnTo>
                      <a:pt x="74" y="30"/>
                    </a:lnTo>
                    <a:lnTo>
                      <a:pt x="69" y="27"/>
                    </a:lnTo>
                    <a:lnTo>
                      <a:pt x="69" y="27"/>
                    </a:lnTo>
                    <a:lnTo>
                      <a:pt x="63" y="24"/>
                    </a:lnTo>
                    <a:lnTo>
                      <a:pt x="57" y="24"/>
                    </a:lnTo>
                    <a:lnTo>
                      <a:pt x="57"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1" name="Freeform 31"/>
              <p:cNvSpPr>
                <a:spLocks noEditPoints="1"/>
              </p:cNvSpPr>
              <p:nvPr userDrawn="1"/>
            </p:nvSpPr>
            <p:spPr bwMode="auto">
              <a:xfrm>
                <a:off x="4530725" y="800495"/>
                <a:ext cx="60325" cy="68263"/>
              </a:xfrm>
              <a:custGeom>
                <a:avLst/>
                <a:gdLst>
                  <a:gd name="T0" fmla="*/ 70 w 113"/>
                  <a:gd name="T1" fmla="*/ 105 h 131"/>
                  <a:gd name="T2" fmla="*/ 88 w 113"/>
                  <a:gd name="T3" fmla="*/ 104 h 131"/>
                  <a:gd name="T4" fmla="*/ 108 w 113"/>
                  <a:gd name="T5" fmla="*/ 123 h 131"/>
                  <a:gd name="T6" fmla="*/ 101 w 113"/>
                  <a:gd name="T7" fmla="*/ 126 h 131"/>
                  <a:gd name="T8" fmla="*/ 89 w 113"/>
                  <a:gd name="T9" fmla="*/ 128 h 131"/>
                  <a:gd name="T10" fmla="*/ 64 w 113"/>
                  <a:gd name="T11" fmla="*/ 131 h 131"/>
                  <a:gd name="T12" fmla="*/ 52 w 113"/>
                  <a:gd name="T13" fmla="*/ 129 h 131"/>
                  <a:gd name="T14" fmla="*/ 39 w 113"/>
                  <a:gd name="T15" fmla="*/ 126 h 131"/>
                  <a:gd name="T16" fmla="*/ 19 w 113"/>
                  <a:gd name="T17" fmla="*/ 116 h 131"/>
                  <a:gd name="T18" fmla="*/ 11 w 113"/>
                  <a:gd name="T19" fmla="*/ 107 h 131"/>
                  <a:gd name="T20" fmla="*/ 5 w 113"/>
                  <a:gd name="T21" fmla="*/ 97 h 131"/>
                  <a:gd name="T22" fmla="*/ 0 w 113"/>
                  <a:gd name="T23" fmla="*/ 67 h 131"/>
                  <a:gd name="T24" fmla="*/ 0 w 113"/>
                  <a:gd name="T25" fmla="*/ 51 h 131"/>
                  <a:gd name="T26" fmla="*/ 5 w 113"/>
                  <a:gd name="T27" fmla="*/ 37 h 131"/>
                  <a:gd name="T28" fmla="*/ 18 w 113"/>
                  <a:gd name="T29" fmla="*/ 17 h 131"/>
                  <a:gd name="T30" fmla="*/ 27 w 113"/>
                  <a:gd name="T31" fmla="*/ 9 h 131"/>
                  <a:gd name="T32" fmla="*/ 36 w 113"/>
                  <a:gd name="T33" fmla="*/ 3 h 131"/>
                  <a:gd name="T34" fmla="*/ 58 w 113"/>
                  <a:gd name="T35" fmla="*/ 0 h 131"/>
                  <a:gd name="T36" fmla="*/ 70 w 113"/>
                  <a:gd name="T37" fmla="*/ 0 h 131"/>
                  <a:gd name="T38" fmla="*/ 80 w 113"/>
                  <a:gd name="T39" fmla="*/ 3 h 131"/>
                  <a:gd name="T40" fmla="*/ 96 w 113"/>
                  <a:gd name="T41" fmla="*/ 15 h 131"/>
                  <a:gd name="T42" fmla="*/ 104 w 113"/>
                  <a:gd name="T43" fmla="*/ 24 h 131"/>
                  <a:gd name="T44" fmla="*/ 108 w 113"/>
                  <a:gd name="T45" fmla="*/ 34 h 131"/>
                  <a:gd name="T46" fmla="*/ 113 w 113"/>
                  <a:gd name="T47" fmla="*/ 62 h 131"/>
                  <a:gd name="T48" fmla="*/ 111 w 113"/>
                  <a:gd name="T49" fmla="*/ 74 h 131"/>
                  <a:gd name="T50" fmla="*/ 30 w 113"/>
                  <a:gd name="T51" fmla="*/ 74 h 131"/>
                  <a:gd name="T52" fmla="*/ 34 w 113"/>
                  <a:gd name="T53" fmla="*/ 89 h 131"/>
                  <a:gd name="T54" fmla="*/ 39 w 113"/>
                  <a:gd name="T55" fmla="*/ 94 h 131"/>
                  <a:gd name="T56" fmla="*/ 43 w 113"/>
                  <a:gd name="T57" fmla="*/ 98 h 131"/>
                  <a:gd name="T58" fmla="*/ 55 w 113"/>
                  <a:gd name="T59" fmla="*/ 104 h 131"/>
                  <a:gd name="T60" fmla="*/ 62 w 113"/>
                  <a:gd name="T61" fmla="*/ 105 h 131"/>
                  <a:gd name="T62" fmla="*/ 70 w 113"/>
                  <a:gd name="T63" fmla="*/ 105 h 131"/>
                  <a:gd name="T64" fmla="*/ 58 w 113"/>
                  <a:gd name="T65" fmla="*/ 24 h 131"/>
                  <a:gd name="T66" fmla="*/ 48 w 113"/>
                  <a:gd name="T67" fmla="*/ 25 h 131"/>
                  <a:gd name="T68" fmla="*/ 43 w 113"/>
                  <a:gd name="T69" fmla="*/ 28 h 131"/>
                  <a:gd name="T70" fmla="*/ 40 w 113"/>
                  <a:gd name="T71" fmla="*/ 31 h 131"/>
                  <a:gd name="T72" fmla="*/ 34 w 113"/>
                  <a:gd name="T73" fmla="*/ 40 h 131"/>
                  <a:gd name="T74" fmla="*/ 31 w 113"/>
                  <a:gd name="T75" fmla="*/ 51 h 131"/>
                  <a:gd name="T76" fmla="*/ 80 w 113"/>
                  <a:gd name="T77" fmla="*/ 51 h 131"/>
                  <a:gd name="T78" fmla="*/ 79 w 113"/>
                  <a:gd name="T79" fmla="*/ 40 h 131"/>
                  <a:gd name="T80" fmla="*/ 74 w 113"/>
                  <a:gd name="T81" fmla="*/ 31 h 131"/>
                  <a:gd name="T82" fmla="*/ 71 w 113"/>
                  <a:gd name="T83" fmla="*/ 28 h 131"/>
                  <a:gd name="T84" fmla="*/ 68 w 113"/>
                  <a:gd name="T85" fmla="*/ 25 h 131"/>
                  <a:gd name="T86" fmla="*/ 58 w 113"/>
                  <a:gd name="T8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31">
                    <a:moveTo>
                      <a:pt x="70" y="105"/>
                    </a:moveTo>
                    <a:lnTo>
                      <a:pt x="70" y="105"/>
                    </a:lnTo>
                    <a:lnTo>
                      <a:pt x="88" y="104"/>
                    </a:lnTo>
                    <a:lnTo>
                      <a:pt x="88" y="104"/>
                    </a:lnTo>
                    <a:lnTo>
                      <a:pt x="108" y="98"/>
                    </a:lnTo>
                    <a:lnTo>
                      <a:pt x="108" y="123"/>
                    </a:lnTo>
                    <a:lnTo>
                      <a:pt x="108" y="123"/>
                    </a:lnTo>
                    <a:lnTo>
                      <a:pt x="101" y="126"/>
                    </a:lnTo>
                    <a:lnTo>
                      <a:pt x="89" y="128"/>
                    </a:lnTo>
                    <a:lnTo>
                      <a:pt x="89" y="128"/>
                    </a:lnTo>
                    <a:lnTo>
                      <a:pt x="77" y="129"/>
                    </a:lnTo>
                    <a:lnTo>
                      <a:pt x="64" y="131"/>
                    </a:lnTo>
                    <a:lnTo>
                      <a:pt x="64" y="131"/>
                    </a:lnTo>
                    <a:lnTo>
                      <a:pt x="52" y="129"/>
                    </a:lnTo>
                    <a:lnTo>
                      <a:pt x="39" y="126"/>
                    </a:lnTo>
                    <a:lnTo>
                      <a:pt x="39" y="126"/>
                    </a:lnTo>
                    <a:lnTo>
                      <a:pt x="28" y="122"/>
                    </a:lnTo>
                    <a:lnTo>
                      <a:pt x="19" y="116"/>
                    </a:lnTo>
                    <a:lnTo>
                      <a:pt x="19" y="116"/>
                    </a:lnTo>
                    <a:lnTo>
                      <a:pt x="11" y="107"/>
                    </a:lnTo>
                    <a:lnTo>
                      <a:pt x="5" y="97"/>
                    </a:lnTo>
                    <a:lnTo>
                      <a:pt x="5" y="97"/>
                    </a:lnTo>
                    <a:lnTo>
                      <a:pt x="0" y="83"/>
                    </a:lnTo>
                    <a:lnTo>
                      <a:pt x="0" y="67"/>
                    </a:lnTo>
                    <a:lnTo>
                      <a:pt x="0" y="67"/>
                    </a:lnTo>
                    <a:lnTo>
                      <a:pt x="0" y="51"/>
                    </a:lnTo>
                    <a:lnTo>
                      <a:pt x="5" y="37"/>
                    </a:lnTo>
                    <a:lnTo>
                      <a:pt x="5" y="37"/>
                    </a:lnTo>
                    <a:lnTo>
                      <a:pt x="11" y="25"/>
                    </a:lnTo>
                    <a:lnTo>
                      <a:pt x="18" y="17"/>
                    </a:lnTo>
                    <a:lnTo>
                      <a:pt x="18" y="17"/>
                    </a:lnTo>
                    <a:lnTo>
                      <a:pt x="27" y="9"/>
                    </a:lnTo>
                    <a:lnTo>
                      <a:pt x="36" y="3"/>
                    </a:lnTo>
                    <a:lnTo>
                      <a:pt x="36" y="3"/>
                    </a:lnTo>
                    <a:lnTo>
                      <a:pt x="48" y="0"/>
                    </a:lnTo>
                    <a:lnTo>
                      <a:pt x="58" y="0"/>
                    </a:lnTo>
                    <a:lnTo>
                      <a:pt x="58" y="0"/>
                    </a:lnTo>
                    <a:lnTo>
                      <a:pt x="70" y="0"/>
                    </a:lnTo>
                    <a:lnTo>
                      <a:pt x="80" y="3"/>
                    </a:lnTo>
                    <a:lnTo>
                      <a:pt x="80" y="3"/>
                    </a:lnTo>
                    <a:lnTo>
                      <a:pt x="89" y="8"/>
                    </a:lnTo>
                    <a:lnTo>
                      <a:pt x="96" y="15"/>
                    </a:lnTo>
                    <a:lnTo>
                      <a:pt x="96" y="15"/>
                    </a:lnTo>
                    <a:lnTo>
                      <a:pt x="104" y="24"/>
                    </a:lnTo>
                    <a:lnTo>
                      <a:pt x="108" y="34"/>
                    </a:lnTo>
                    <a:lnTo>
                      <a:pt x="108" y="34"/>
                    </a:lnTo>
                    <a:lnTo>
                      <a:pt x="111" y="48"/>
                    </a:lnTo>
                    <a:lnTo>
                      <a:pt x="113" y="62"/>
                    </a:lnTo>
                    <a:lnTo>
                      <a:pt x="113" y="62"/>
                    </a:lnTo>
                    <a:lnTo>
                      <a:pt x="111" y="74"/>
                    </a:lnTo>
                    <a:lnTo>
                      <a:pt x="30" y="74"/>
                    </a:lnTo>
                    <a:lnTo>
                      <a:pt x="30" y="74"/>
                    </a:lnTo>
                    <a:lnTo>
                      <a:pt x="31" y="82"/>
                    </a:lnTo>
                    <a:lnTo>
                      <a:pt x="34" y="89"/>
                    </a:lnTo>
                    <a:lnTo>
                      <a:pt x="34" y="89"/>
                    </a:lnTo>
                    <a:lnTo>
                      <a:pt x="39" y="94"/>
                    </a:lnTo>
                    <a:lnTo>
                      <a:pt x="43" y="98"/>
                    </a:lnTo>
                    <a:lnTo>
                      <a:pt x="43" y="98"/>
                    </a:lnTo>
                    <a:lnTo>
                      <a:pt x="49" y="101"/>
                    </a:lnTo>
                    <a:lnTo>
                      <a:pt x="55" y="104"/>
                    </a:lnTo>
                    <a:lnTo>
                      <a:pt x="55" y="104"/>
                    </a:lnTo>
                    <a:lnTo>
                      <a:pt x="62" y="105"/>
                    </a:lnTo>
                    <a:lnTo>
                      <a:pt x="70" y="105"/>
                    </a:lnTo>
                    <a:lnTo>
                      <a:pt x="70" y="105"/>
                    </a:lnTo>
                    <a:close/>
                    <a:moveTo>
                      <a:pt x="58" y="24"/>
                    </a:moveTo>
                    <a:lnTo>
                      <a:pt x="58" y="24"/>
                    </a:lnTo>
                    <a:lnTo>
                      <a:pt x="52" y="24"/>
                    </a:lnTo>
                    <a:lnTo>
                      <a:pt x="48" y="25"/>
                    </a:lnTo>
                    <a:lnTo>
                      <a:pt x="48" y="25"/>
                    </a:lnTo>
                    <a:lnTo>
                      <a:pt x="43" y="28"/>
                    </a:lnTo>
                    <a:lnTo>
                      <a:pt x="40" y="31"/>
                    </a:lnTo>
                    <a:lnTo>
                      <a:pt x="40" y="31"/>
                    </a:lnTo>
                    <a:lnTo>
                      <a:pt x="37" y="36"/>
                    </a:lnTo>
                    <a:lnTo>
                      <a:pt x="34" y="40"/>
                    </a:lnTo>
                    <a:lnTo>
                      <a:pt x="34" y="40"/>
                    </a:lnTo>
                    <a:lnTo>
                      <a:pt x="31" y="51"/>
                    </a:lnTo>
                    <a:lnTo>
                      <a:pt x="80" y="51"/>
                    </a:lnTo>
                    <a:lnTo>
                      <a:pt x="80" y="51"/>
                    </a:lnTo>
                    <a:lnTo>
                      <a:pt x="79" y="40"/>
                    </a:lnTo>
                    <a:lnTo>
                      <a:pt x="79" y="40"/>
                    </a:lnTo>
                    <a:lnTo>
                      <a:pt x="77" y="36"/>
                    </a:lnTo>
                    <a:lnTo>
                      <a:pt x="74" y="31"/>
                    </a:lnTo>
                    <a:lnTo>
                      <a:pt x="74" y="31"/>
                    </a:lnTo>
                    <a:lnTo>
                      <a:pt x="71" y="28"/>
                    </a:lnTo>
                    <a:lnTo>
                      <a:pt x="68" y="25"/>
                    </a:lnTo>
                    <a:lnTo>
                      <a:pt x="68" y="25"/>
                    </a:lnTo>
                    <a:lnTo>
                      <a:pt x="62" y="24"/>
                    </a:lnTo>
                    <a:lnTo>
                      <a:pt x="58" y="24"/>
                    </a:lnTo>
                    <a:lnTo>
                      <a:pt x="58" y="24"/>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2" name="Rectangle 32"/>
              <p:cNvSpPr>
                <a:spLocks noChangeArrowheads="1"/>
              </p:cNvSpPr>
              <p:nvPr userDrawn="1"/>
            </p:nvSpPr>
            <p:spPr bwMode="auto">
              <a:xfrm>
                <a:off x="4606925" y="768745"/>
                <a:ext cx="15875" cy="98425"/>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3" name="Freeform 33"/>
              <p:cNvSpPr>
                <a:spLocks noEditPoints="1"/>
              </p:cNvSpPr>
              <p:nvPr userDrawn="1"/>
            </p:nvSpPr>
            <p:spPr bwMode="auto">
              <a:xfrm>
                <a:off x="4643437" y="768745"/>
                <a:ext cx="15875" cy="98425"/>
              </a:xfrm>
              <a:custGeom>
                <a:avLst/>
                <a:gdLst>
                  <a:gd name="T0" fmla="*/ 0 w 31"/>
                  <a:gd name="T1" fmla="*/ 0 h 185"/>
                  <a:gd name="T2" fmla="*/ 31 w 31"/>
                  <a:gd name="T3" fmla="*/ 0 h 185"/>
                  <a:gd name="T4" fmla="*/ 31 w 31"/>
                  <a:gd name="T5" fmla="*/ 34 h 185"/>
                  <a:gd name="T6" fmla="*/ 0 w 31"/>
                  <a:gd name="T7" fmla="*/ 34 h 185"/>
                  <a:gd name="T8" fmla="*/ 0 w 31"/>
                  <a:gd name="T9" fmla="*/ 0 h 185"/>
                  <a:gd name="T10" fmla="*/ 0 w 31"/>
                  <a:gd name="T11" fmla="*/ 62 h 185"/>
                  <a:gd name="T12" fmla="*/ 31 w 31"/>
                  <a:gd name="T13" fmla="*/ 62 h 185"/>
                  <a:gd name="T14" fmla="*/ 31 w 31"/>
                  <a:gd name="T15" fmla="*/ 185 h 185"/>
                  <a:gd name="T16" fmla="*/ 0 w 31"/>
                  <a:gd name="T17" fmla="*/ 185 h 185"/>
                  <a:gd name="T18" fmla="*/ 0 w 31"/>
                  <a:gd name="T19" fmla="*/ 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85">
                    <a:moveTo>
                      <a:pt x="0" y="0"/>
                    </a:moveTo>
                    <a:lnTo>
                      <a:pt x="31" y="0"/>
                    </a:lnTo>
                    <a:lnTo>
                      <a:pt x="31" y="34"/>
                    </a:lnTo>
                    <a:lnTo>
                      <a:pt x="0" y="34"/>
                    </a:lnTo>
                    <a:lnTo>
                      <a:pt x="0" y="0"/>
                    </a:lnTo>
                    <a:close/>
                    <a:moveTo>
                      <a:pt x="0" y="62"/>
                    </a:moveTo>
                    <a:lnTo>
                      <a:pt x="31" y="62"/>
                    </a:lnTo>
                    <a:lnTo>
                      <a:pt x="31" y="185"/>
                    </a:lnTo>
                    <a:lnTo>
                      <a:pt x="0" y="185"/>
                    </a:lnTo>
                    <a:lnTo>
                      <a:pt x="0" y="62"/>
                    </a:lnTo>
                    <a:close/>
                  </a:path>
                </a:pathLst>
              </a:custGeom>
              <a:solidFill>
                <a:srgbClr val="6D6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4" name="Freeform 34"/>
              <p:cNvSpPr>
                <a:spLocks noEditPoints="1"/>
              </p:cNvSpPr>
              <p:nvPr userDrawn="1"/>
            </p:nvSpPr>
            <p:spPr bwMode="auto">
              <a:xfrm>
                <a:off x="3384550" y="322657"/>
                <a:ext cx="52388" cy="377825"/>
              </a:xfrm>
              <a:custGeom>
                <a:avLst/>
                <a:gdLst>
                  <a:gd name="T0" fmla="*/ 0 w 100"/>
                  <a:gd name="T1" fmla="*/ 252 h 714"/>
                  <a:gd name="T2" fmla="*/ 1 w 100"/>
                  <a:gd name="T3" fmla="*/ 243 h 714"/>
                  <a:gd name="T4" fmla="*/ 8 w 100"/>
                  <a:gd name="T5" fmla="*/ 225 h 714"/>
                  <a:gd name="T6" fmla="*/ 22 w 100"/>
                  <a:gd name="T7" fmla="*/ 210 h 714"/>
                  <a:gd name="T8" fmla="*/ 40 w 100"/>
                  <a:gd name="T9" fmla="*/ 203 h 714"/>
                  <a:gd name="T10" fmla="*/ 50 w 100"/>
                  <a:gd name="T11" fmla="*/ 203 h 714"/>
                  <a:gd name="T12" fmla="*/ 71 w 100"/>
                  <a:gd name="T13" fmla="*/ 206 h 714"/>
                  <a:gd name="T14" fmla="*/ 85 w 100"/>
                  <a:gd name="T15" fmla="*/ 218 h 714"/>
                  <a:gd name="T16" fmla="*/ 97 w 100"/>
                  <a:gd name="T17" fmla="*/ 232 h 714"/>
                  <a:gd name="T18" fmla="*/ 100 w 100"/>
                  <a:gd name="T19" fmla="*/ 252 h 714"/>
                  <a:gd name="T20" fmla="*/ 100 w 100"/>
                  <a:gd name="T21" fmla="*/ 664 h 714"/>
                  <a:gd name="T22" fmla="*/ 97 w 100"/>
                  <a:gd name="T23" fmla="*/ 683 h 714"/>
                  <a:gd name="T24" fmla="*/ 85 w 100"/>
                  <a:gd name="T25" fmla="*/ 700 h 714"/>
                  <a:gd name="T26" fmla="*/ 71 w 100"/>
                  <a:gd name="T27" fmla="*/ 710 h 714"/>
                  <a:gd name="T28" fmla="*/ 50 w 100"/>
                  <a:gd name="T29" fmla="*/ 714 h 714"/>
                  <a:gd name="T30" fmla="*/ 40 w 100"/>
                  <a:gd name="T31" fmla="*/ 713 h 714"/>
                  <a:gd name="T32" fmla="*/ 22 w 100"/>
                  <a:gd name="T33" fmla="*/ 705 h 714"/>
                  <a:gd name="T34" fmla="*/ 8 w 100"/>
                  <a:gd name="T35" fmla="*/ 692 h 714"/>
                  <a:gd name="T36" fmla="*/ 1 w 100"/>
                  <a:gd name="T37" fmla="*/ 674 h 714"/>
                  <a:gd name="T38" fmla="*/ 14 w 100"/>
                  <a:gd name="T39" fmla="*/ 86 h 714"/>
                  <a:gd name="T40" fmla="*/ 8 w 100"/>
                  <a:gd name="T41" fmla="*/ 78 h 714"/>
                  <a:gd name="T42" fmla="*/ 1 w 100"/>
                  <a:gd name="T43" fmla="*/ 60 h 714"/>
                  <a:gd name="T44" fmla="*/ 0 w 100"/>
                  <a:gd name="T45" fmla="*/ 50 h 714"/>
                  <a:gd name="T46" fmla="*/ 4 w 100"/>
                  <a:gd name="T47" fmla="*/ 31 h 714"/>
                  <a:gd name="T48" fmla="*/ 14 w 100"/>
                  <a:gd name="T49" fmla="*/ 14 h 714"/>
                  <a:gd name="T50" fmla="*/ 23 w 100"/>
                  <a:gd name="T51" fmla="*/ 8 h 714"/>
                  <a:gd name="T52" fmla="*/ 41 w 100"/>
                  <a:gd name="T53" fmla="*/ 0 h 714"/>
                  <a:gd name="T54" fmla="*/ 50 w 100"/>
                  <a:gd name="T55" fmla="*/ 0 h 714"/>
                  <a:gd name="T56" fmla="*/ 71 w 100"/>
                  <a:gd name="T57" fmla="*/ 4 h 714"/>
                  <a:gd name="T58" fmla="*/ 87 w 100"/>
                  <a:gd name="T59" fmla="*/ 14 h 714"/>
                  <a:gd name="T60" fmla="*/ 93 w 100"/>
                  <a:gd name="T61" fmla="*/ 22 h 714"/>
                  <a:gd name="T62" fmla="*/ 100 w 100"/>
                  <a:gd name="T63" fmla="*/ 40 h 714"/>
                  <a:gd name="T64" fmla="*/ 100 w 100"/>
                  <a:gd name="T65" fmla="*/ 50 h 714"/>
                  <a:gd name="T66" fmla="*/ 97 w 100"/>
                  <a:gd name="T67" fmla="*/ 69 h 714"/>
                  <a:gd name="T68" fmla="*/ 87 w 100"/>
                  <a:gd name="T69" fmla="*/ 86 h 714"/>
                  <a:gd name="T70" fmla="*/ 78 w 100"/>
                  <a:gd name="T71" fmla="*/ 92 h 714"/>
                  <a:gd name="T72" fmla="*/ 60 w 100"/>
                  <a:gd name="T73" fmla="*/ 99 h 714"/>
                  <a:gd name="T74" fmla="*/ 50 w 100"/>
                  <a:gd name="T75" fmla="*/ 100 h 714"/>
                  <a:gd name="T76" fmla="*/ 31 w 100"/>
                  <a:gd name="T77" fmla="*/ 96 h 714"/>
                  <a:gd name="T78" fmla="*/ 14 w 100"/>
                  <a:gd name="T79" fmla="*/ 86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714">
                    <a:moveTo>
                      <a:pt x="0" y="664"/>
                    </a:moveTo>
                    <a:lnTo>
                      <a:pt x="0" y="252"/>
                    </a:lnTo>
                    <a:lnTo>
                      <a:pt x="0" y="252"/>
                    </a:lnTo>
                    <a:lnTo>
                      <a:pt x="1" y="243"/>
                    </a:lnTo>
                    <a:lnTo>
                      <a:pt x="4" y="232"/>
                    </a:lnTo>
                    <a:lnTo>
                      <a:pt x="8" y="225"/>
                    </a:lnTo>
                    <a:lnTo>
                      <a:pt x="14" y="218"/>
                    </a:lnTo>
                    <a:lnTo>
                      <a:pt x="22" y="210"/>
                    </a:lnTo>
                    <a:lnTo>
                      <a:pt x="31" y="206"/>
                    </a:lnTo>
                    <a:lnTo>
                      <a:pt x="40" y="203"/>
                    </a:lnTo>
                    <a:lnTo>
                      <a:pt x="50" y="203"/>
                    </a:lnTo>
                    <a:lnTo>
                      <a:pt x="50" y="203"/>
                    </a:lnTo>
                    <a:lnTo>
                      <a:pt x="60" y="203"/>
                    </a:lnTo>
                    <a:lnTo>
                      <a:pt x="71" y="206"/>
                    </a:lnTo>
                    <a:lnTo>
                      <a:pt x="78" y="210"/>
                    </a:lnTo>
                    <a:lnTo>
                      <a:pt x="85" y="218"/>
                    </a:lnTo>
                    <a:lnTo>
                      <a:pt x="91" y="225"/>
                    </a:lnTo>
                    <a:lnTo>
                      <a:pt x="97" y="232"/>
                    </a:lnTo>
                    <a:lnTo>
                      <a:pt x="100" y="243"/>
                    </a:lnTo>
                    <a:lnTo>
                      <a:pt x="100" y="252"/>
                    </a:lnTo>
                    <a:lnTo>
                      <a:pt x="100" y="664"/>
                    </a:lnTo>
                    <a:lnTo>
                      <a:pt x="100" y="664"/>
                    </a:lnTo>
                    <a:lnTo>
                      <a:pt x="100" y="674"/>
                    </a:lnTo>
                    <a:lnTo>
                      <a:pt x="97" y="683"/>
                    </a:lnTo>
                    <a:lnTo>
                      <a:pt x="91" y="692"/>
                    </a:lnTo>
                    <a:lnTo>
                      <a:pt x="85" y="700"/>
                    </a:lnTo>
                    <a:lnTo>
                      <a:pt x="78" y="705"/>
                    </a:lnTo>
                    <a:lnTo>
                      <a:pt x="71" y="710"/>
                    </a:lnTo>
                    <a:lnTo>
                      <a:pt x="60" y="713"/>
                    </a:lnTo>
                    <a:lnTo>
                      <a:pt x="50" y="714"/>
                    </a:lnTo>
                    <a:lnTo>
                      <a:pt x="50" y="714"/>
                    </a:lnTo>
                    <a:lnTo>
                      <a:pt x="40" y="713"/>
                    </a:lnTo>
                    <a:lnTo>
                      <a:pt x="31" y="710"/>
                    </a:lnTo>
                    <a:lnTo>
                      <a:pt x="22" y="705"/>
                    </a:lnTo>
                    <a:lnTo>
                      <a:pt x="14" y="700"/>
                    </a:lnTo>
                    <a:lnTo>
                      <a:pt x="8" y="692"/>
                    </a:lnTo>
                    <a:lnTo>
                      <a:pt x="4" y="683"/>
                    </a:lnTo>
                    <a:lnTo>
                      <a:pt x="1" y="674"/>
                    </a:lnTo>
                    <a:lnTo>
                      <a:pt x="0" y="664"/>
                    </a:lnTo>
                    <a:close/>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5" name="Freeform 35"/>
              <p:cNvSpPr>
                <a:spLocks/>
              </p:cNvSpPr>
              <p:nvPr userDrawn="1"/>
            </p:nvSpPr>
            <p:spPr bwMode="auto">
              <a:xfrm>
                <a:off x="3384550" y="430607"/>
                <a:ext cx="52388" cy="269875"/>
              </a:xfrm>
              <a:custGeom>
                <a:avLst/>
                <a:gdLst>
                  <a:gd name="T0" fmla="*/ 0 w 100"/>
                  <a:gd name="T1" fmla="*/ 461 h 511"/>
                  <a:gd name="T2" fmla="*/ 0 w 100"/>
                  <a:gd name="T3" fmla="*/ 49 h 511"/>
                  <a:gd name="T4" fmla="*/ 0 w 100"/>
                  <a:gd name="T5" fmla="*/ 49 h 511"/>
                  <a:gd name="T6" fmla="*/ 1 w 100"/>
                  <a:gd name="T7" fmla="*/ 40 h 511"/>
                  <a:gd name="T8" fmla="*/ 4 w 100"/>
                  <a:gd name="T9" fmla="*/ 29 h 511"/>
                  <a:gd name="T10" fmla="*/ 8 w 100"/>
                  <a:gd name="T11" fmla="*/ 22 h 511"/>
                  <a:gd name="T12" fmla="*/ 14 w 100"/>
                  <a:gd name="T13" fmla="*/ 15 h 511"/>
                  <a:gd name="T14" fmla="*/ 22 w 100"/>
                  <a:gd name="T15" fmla="*/ 7 h 511"/>
                  <a:gd name="T16" fmla="*/ 31 w 100"/>
                  <a:gd name="T17" fmla="*/ 3 h 511"/>
                  <a:gd name="T18" fmla="*/ 40 w 100"/>
                  <a:gd name="T19" fmla="*/ 0 h 511"/>
                  <a:gd name="T20" fmla="*/ 50 w 100"/>
                  <a:gd name="T21" fmla="*/ 0 h 511"/>
                  <a:gd name="T22" fmla="*/ 50 w 100"/>
                  <a:gd name="T23" fmla="*/ 0 h 511"/>
                  <a:gd name="T24" fmla="*/ 60 w 100"/>
                  <a:gd name="T25" fmla="*/ 0 h 511"/>
                  <a:gd name="T26" fmla="*/ 71 w 100"/>
                  <a:gd name="T27" fmla="*/ 3 h 511"/>
                  <a:gd name="T28" fmla="*/ 78 w 100"/>
                  <a:gd name="T29" fmla="*/ 7 h 511"/>
                  <a:gd name="T30" fmla="*/ 85 w 100"/>
                  <a:gd name="T31" fmla="*/ 15 h 511"/>
                  <a:gd name="T32" fmla="*/ 91 w 100"/>
                  <a:gd name="T33" fmla="*/ 22 h 511"/>
                  <a:gd name="T34" fmla="*/ 97 w 100"/>
                  <a:gd name="T35" fmla="*/ 29 h 511"/>
                  <a:gd name="T36" fmla="*/ 100 w 100"/>
                  <a:gd name="T37" fmla="*/ 40 h 511"/>
                  <a:gd name="T38" fmla="*/ 100 w 100"/>
                  <a:gd name="T39" fmla="*/ 49 h 511"/>
                  <a:gd name="T40" fmla="*/ 100 w 100"/>
                  <a:gd name="T41" fmla="*/ 461 h 511"/>
                  <a:gd name="T42" fmla="*/ 100 w 100"/>
                  <a:gd name="T43" fmla="*/ 461 h 511"/>
                  <a:gd name="T44" fmla="*/ 100 w 100"/>
                  <a:gd name="T45" fmla="*/ 471 h 511"/>
                  <a:gd name="T46" fmla="*/ 97 w 100"/>
                  <a:gd name="T47" fmla="*/ 480 h 511"/>
                  <a:gd name="T48" fmla="*/ 91 w 100"/>
                  <a:gd name="T49" fmla="*/ 489 h 511"/>
                  <a:gd name="T50" fmla="*/ 85 w 100"/>
                  <a:gd name="T51" fmla="*/ 497 h 511"/>
                  <a:gd name="T52" fmla="*/ 78 w 100"/>
                  <a:gd name="T53" fmla="*/ 502 h 511"/>
                  <a:gd name="T54" fmla="*/ 71 w 100"/>
                  <a:gd name="T55" fmla="*/ 507 h 511"/>
                  <a:gd name="T56" fmla="*/ 60 w 100"/>
                  <a:gd name="T57" fmla="*/ 510 h 511"/>
                  <a:gd name="T58" fmla="*/ 50 w 100"/>
                  <a:gd name="T59" fmla="*/ 511 h 511"/>
                  <a:gd name="T60" fmla="*/ 50 w 100"/>
                  <a:gd name="T61" fmla="*/ 511 h 511"/>
                  <a:gd name="T62" fmla="*/ 40 w 100"/>
                  <a:gd name="T63" fmla="*/ 510 h 511"/>
                  <a:gd name="T64" fmla="*/ 31 w 100"/>
                  <a:gd name="T65" fmla="*/ 507 h 511"/>
                  <a:gd name="T66" fmla="*/ 22 w 100"/>
                  <a:gd name="T67" fmla="*/ 502 h 511"/>
                  <a:gd name="T68" fmla="*/ 14 w 100"/>
                  <a:gd name="T69" fmla="*/ 497 h 511"/>
                  <a:gd name="T70" fmla="*/ 8 w 100"/>
                  <a:gd name="T71" fmla="*/ 489 h 511"/>
                  <a:gd name="T72" fmla="*/ 4 w 100"/>
                  <a:gd name="T73" fmla="*/ 480 h 511"/>
                  <a:gd name="T74" fmla="*/ 1 w 100"/>
                  <a:gd name="T75" fmla="*/ 471 h 511"/>
                  <a:gd name="T76" fmla="*/ 0 w 100"/>
                  <a:gd name="T77" fmla="*/ 46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511">
                    <a:moveTo>
                      <a:pt x="0" y="461"/>
                    </a:moveTo>
                    <a:lnTo>
                      <a:pt x="0" y="49"/>
                    </a:lnTo>
                    <a:lnTo>
                      <a:pt x="0" y="49"/>
                    </a:lnTo>
                    <a:lnTo>
                      <a:pt x="1" y="40"/>
                    </a:lnTo>
                    <a:lnTo>
                      <a:pt x="4" y="29"/>
                    </a:lnTo>
                    <a:lnTo>
                      <a:pt x="8" y="22"/>
                    </a:lnTo>
                    <a:lnTo>
                      <a:pt x="14" y="15"/>
                    </a:lnTo>
                    <a:lnTo>
                      <a:pt x="22" y="7"/>
                    </a:lnTo>
                    <a:lnTo>
                      <a:pt x="31" y="3"/>
                    </a:lnTo>
                    <a:lnTo>
                      <a:pt x="40" y="0"/>
                    </a:lnTo>
                    <a:lnTo>
                      <a:pt x="50" y="0"/>
                    </a:lnTo>
                    <a:lnTo>
                      <a:pt x="50" y="0"/>
                    </a:lnTo>
                    <a:lnTo>
                      <a:pt x="60" y="0"/>
                    </a:lnTo>
                    <a:lnTo>
                      <a:pt x="71" y="3"/>
                    </a:lnTo>
                    <a:lnTo>
                      <a:pt x="78" y="7"/>
                    </a:lnTo>
                    <a:lnTo>
                      <a:pt x="85" y="15"/>
                    </a:lnTo>
                    <a:lnTo>
                      <a:pt x="91" y="22"/>
                    </a:lnTo>
                    <a:lnTo>
                      <a:pt x="97" y="29"/>
                    </a:lnTo>
                    <a:lnTo>
                      <a:pt x="100" y="40"/>
                    </a:lnTo>
                    <a:lnTo>
                      <a:pt x="100" y="49"/>
                    </a:lnTo>
                    <a:lnTo>
                      <a:pt x="100" y="461"/>
                    </a:lnTo>
                    <a:lnTo>
                      <a:pt x="100" y="461"/>
                    </a:lnTo>
                    <a:lnTo>
                      <a:pt x="100" y="471"/>
                    </a:lnTo>
                    <a:lnTo>
                      <a:pt x="97" y="480"/>
                    </a:lnTo>
                    <a:lnTo>
                      <a:pt x="91" y="489"/>
                    </a:lnTo>
                    <a:lnTo>
                      <a:pt x="85" y="497"/>
                    </a:lnTo>
                    <a:lnTo>
                      <a:pt x="78" y="502"/>
                    </a:lnTo>
                    <a:lnTo>
                      <a:pt x="71" y="507"/>
                    </a:lnTo>
                    <a:lnTo>
                      <a:pt x="60" y="510"/>
                    </a:lnTo>
                    <a:lnTo>
                      <a:pt x="50" y="511"/>
                    </a:lnTo>
                    <a:lnTo>
                      <a:pt x="50" y="511"/>
                    </a:lnTo>
                    <a:lnTo>
                      <a:pt x="40" y="510"/>
                    </a:lnTo>
                    <a:lnTo>
                      <a:pt x="31" y="507"/>
                    </a:lnTo>
                    <a:lnTo>
                      <a:pt x="22" y="502"/>
                    </a:lnTo>
                    <a:lnTo>
                      <a:pt x="14" y="497"/>
                    </a:lnTo>
                    <a:lnTo>
                      <a:pt x="8" y="489"/>
                    </a:lnTo>
                    <a:lnTo>
                      <a:pt x="4" y="480"/>
                    </a:lnTo>
                    <a:lnTo>
                      <a:pt x="1" y="471"/>
                    </a:lnTo>
                    <a:lnTo>
                      <a:pt x="0" y="4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6" name="Freeform 36"/>
              <p:cNvSpPr>
                <a:spLocks/>
              </p:cNvSpPr>
              <p:nvPr userDrawn="1"/>
            </p:nvSpPr>
            <p:spPr bwMode="auto">
              <a:xfrm>
                <a:off x="3384550" y="322657"/>
                <a:ext cx="52388" cy="53975"/>
              </a:xfrm>
              <a:custGeom>
                <a:avLst/>
                <a:gdLst>
                  <a:gd name="T0" fmla="*/ 14 w 100"/>
                  <a:gd name="T1" fmla="*/ 86 h 100"/>
                  <a:gd name="T2" fmla="*/ 14 w 100"/>
                  <a:gd name="T3" fmla="*/ 86 h 100"/>
                  <a:gd name="T4" fmla="*/ 8 w 100"/>
                  <a:gd name="T5" fmla="*/ 78 h 100"/>
                  <a:gd name="T6" fmla="*/ 4 w 100"/>
                  <a:gd name="T7" fmla="*/ 69 h 100"/>
                  <a:gd name="T8" fmla="*/ 1 w 100"/>
                  <a:gd name="T9" fmla="*/ 60 h 100"/>
                  <a:gd name="T10" fmla="*/ 0 w 100"/>
                  <a:gd name="T11" fmla="*/ 50 h 100"/>
                  <a:gd name="T12" fmla="*/ 0 w 100"/>
                  <a:gd name="T13" fmla="*/ 50 h 100"/>
                  <a:gd name="T14" fmla="*/ 1 w 100"/>
                  <a:gd name="T15" fmla="*/ 40 h 100"/>
                  <a:gd name="T16" fmla="*/ 4 w 100"/>
                  <a:gd name="T17" fmla="*/ 31 h 100"/>
                  <a:gd name="T18" fmla="*/ 8 w 100"/>
                  <a:gd name="T19" fmla="*/ 22 h 100"/>
                  <a:gd name="T20" fmla="*/ 14 w 100"/>
                  <a:gd name="T21" fmla="*/ 14 h 100"/>
                  <a:gd name="T22" fmla="*/ 14 w 100"/>
                  <a:gd name="T23" fmla="*/ 14 h 100"/>
                  <a:gd name="T24" fmla="*/ 23 w 100"/>
                  <a:gd name="T25" fmla="*/ 8 h 100"/>
                  <a:gd name="T26" fmla="*/ 31 w 100"/>
                  <a:gd name="T27" fmla="*/ 4 h 100"/>
                  <a:gd name="T28" fmla="*/ 41 w 100"/>
                  <a:gd name="T29" fmla="*/ 0 h 100"/>
                  <a:gd name="T30" fmla="*/ 50 w 100"/>
                  <a:gd name="T31" fmla="*/ 0 h 100"/>
                  <a:gd name="T32" fmla="*/ 50 w 100"/>
                  <a:gd name="T33" fmla="*/ 0 h 100"/>
                  <a:gd name="T34" fmla="*/ 60 w 100"/>
                  <a:gd name="T35" fmla="*/ 0 h 100"/>
                  <a:gd name="T36" fmla="*/ 71 w 100"/>
                  <a:gd name="T37" fmla="*/ 4 h 100"/>
                  <a:gd name="T38" fmla="*/ 78 w 100"/>
                  <a:gd name="T39" fmla="*/ 8 h 100"/>
                  <a:gd name="T40" fmla="*/ 87 w 100"/>
                  <a:gd name="T41" fmla="*/ 14 h 100"/>
                  <a:gd name="T42" fmla="*/ 87 w 100"/>
                  <a:gd name="T43" fmla="*/ 14 h 100"/>
                  <a:gd name="T44" fmla="*/ 93 w 100"/>
                  <a:gd name="T45" fmla="*/ 22 h 100"/>
                  <a:gd name="T46" fmla="*/ 97 w 100"/>
                  <a:gd name="T47" fmla="*/ 31 h 100"/>
                  <a:gd name="T48" fmla="*/ 100 w 100"/>
                  <a:gd name="T49" fmla="*/ 40 h 100"/>
                  <a:gd name="T50" fmla="*/ 100 w 100"/>
                  <a:gd name="T51" fmla="*/ 50 h 100"/>
                  <a:gd name="T52" fmla="*/ 100 w 100"/>
                  <a:gd name="T53" fmla="*/ 50 h 100"/>
                  <a:gd name="T54" fmla="*/ 100 w 100"/>
                  <a:gd name="T55" fmla="*/ 60 h 100"/>
                  <a:gd name="T56" fmla="*/ 97 w 100"/>
                  <a:gd name="T57" fmla="*/ 69 h 100"/>
                  <a:gd name="T58" fmla="*/ 93 w 100"/>
                  <a:gd name="T59" fmla="*/ 78 h 100"/>
                  <a:gd name="T60" fmla="*/ 87 w 100"/>
                  <a:gd name="T61" fmla="*/ 86 h 100"/>
                  <a:gd name="T62" fmla="*/ 87 w 100"/>
                  <a:gd name="T63" fmla="*/ 86 h 100"/>
                  <a:gd name="T64" fmla="*/ 78 w 100"/>
                  <a:gd name="T65" fmla="*/ 92 h 100"/>
                  <a:gd name="T66" fmla="*/ 71 w 100"/>
                  <a:gd name="T67" fmla="*/ 96 h 100"/>
                  <a:gd name="T68" fmla="*/ 60 w 100"/>
                  <a:gd name="T69" fmla="*/ 99 h 100"/>
                  <a:gd name="T70" fmla="*/ 50 w 100"/>
                  <a:gd name="T71" fmla="*/ 100 h 100"/>
                  <a:gd name="T72" fmla="*/ 50 w 100"/>
                  <a:gd name="T73" fmla="*/ 100 h 100"/>
                  <a:gd name="T74" fmla="*/ 41 w 100"/>
                  <a:gd name="T75" fmla="*/ 99 h 100"/>
                  <a:gd name="T76" fmla="*/ 31 w 100"/>
                  <a:gd name="T77" fmla="*/ 96 h 100"/>
                  <a:gd name="T78" fmla="*/ 23 w 100"/>
                  <a:gd name="T79" fmla="*/ 92 h 100"/>
                  <a:gd name="T80" fmla="*/ 14 w 100"/>
                  <a:gd name="T81"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 h="100">
                    <a:moveTo>
                      <a:pt x="14" y="86"/>
                    </a:moveTo>
                    <a:lnTo>
                      <a:pt x="14" y="86"/>
                    </a:lnTo>
                    <a:lnTo>
                      <a:pt x="8" y="78"/>
                    </a:lnTo>
                    <a:lnTo>
                      <a:pt x="4" y="69"/>
                    </a:lnTo>
                    <a:lnTo>
                      <a:pt x="1" y="60"/>
                    </a:lnTo>
                    <a:lnTo>
                      <a:pt x="0" y="50"/>
                    </a:lnTo>
                    <a:lnTo>
                      <a:pt x="0" y="50"/>
                    </a:lnTo>
                    <a:lnTo>
                      <a:pt x="1" y="40"/>
                    </a:lnTo>
                    <a:lnTo>
                      <a:pt x="4" y="31"/>
                    </a:lnTo>
                    <a:lnTo>
                      <a:pt x="8" y="22"/>
                    </a:lnTo>
                    <a:lnTo>
                      <a:pt x="14" y="14"/>
                    </a:lnTo>
                    <a:lnTo>
                      <a:pt x="14" y="14"/>
                    </a:lnTo>
                    <a:lnTo>
                      <a:pt x="23" y="8"/>
                    </a:lnTo>
                    <a:lnTo>
                      <a:pt x="31" y="4"/>
                    </a:lnTo>
                    <a:lnTo>
                      <a:pt x="41" y="0"/>
                    </a:lnTo>
                    <a:lnTo>
                      <a:pt x="50" y="0"/>
                    </a:lnTo>
                    <a:lnTo>
                      <a:pt x="50" y="0"/>
                    </a:lnTo>
                    <a:lnTo>
                      <a:pt x="60" y="0"/>
                    </a:lnTo>
                    <a:lnTo>
                      <a:pt x="71" y="4"/>
                    </a:lnTo>
                    <a:lnTo>
                      <a:pt x="78" y="8"/>
                    </a:lnTo>
                    <a:lnTo>
                      <a:pt x="87" y="14"/>
                    </a:lnTo>
                    <a:lnTo>
                      <a:pt x="87" y="14"/>
                    </a:lnTo>
                    <a:lnTo>
                      <a:pt x="93" y="22"/>
                    </a:lnTo>
                    <a:lnTo>
                      <a:pt x="97" y="31"/>
                    </a:lnTo>
                    <a:lnTo>
                      <a:pt x="100" y="40"/>
                    </a:lnTo>
                    <a:lnTo>
                      <a:pt x="100" y="50"/>
                    </a:lnTo>
                    <a:lnTo>
                      <a:pt x="100" y="50"/>
                    </a:lnTo>
                    <a:lnTo>
                      <a:pt x="100" y="60"/>
                    </a:lnTo>
                    <a:lnTo>
                      <a:pt x="97" y="69"/>
                    </a:lnTo>
                    <a:lnTo>
                      <a:pt x="93" y="78"/>
                    </a:lnTo>
                    <a:lnTo>
                      <a:pt x="87" y="86"/>
                    </a:lnTo>
                    <a:lnTo>
                      <a:pt x="87" y="86"/>
                    </a:lnTo>
                    <a:lnTo>
                      <a:pt x="78" y="92"/>
                    </a:lnTo>
                    <a:lnTo>
                      <a:pt x="71" y="96"/>
                    </a:lnTo>
                    <a:lnTo>
                      <a:pt x="60" y="99"/>
                    </a:lnTo>
                    <a:lnTo>
                      <a:pt x="50" y="100"/>
                    </a:lnTo>
                    <a:lnTo>
                      <a:pt x="50" y="100"/>
                    </a:lnTo>
                    <a:lnTo>
                      <a:pt x="41" y="99"/>
                    </a:lnTo>
                    <a:lnTo>
                      <a:pt x="31" y="96"/>
                    </a:lnTo>
                    <a:lnTo>
                      <a:pt x="23" y="92"/>
                    </a:lnTo>
                    <a:lnTo>
                      <a:pt x="14"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7" name="Freeform 37"/>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8" name="Freeform 38"/>
              <p:cNvSpPr>
                <a:spLocks/>
              </p:cNvSpPr>
              <p:nvPr userDrawn="1"/>
            </p:nvSpPr>
            <p:spPr bwMode="auto">
              <a:xfrm>
                <a:off x="3494087" y="430607"/>
                <a:ext cx="161925" cy="269875"/>
              </a:xfrm>
              <a:custGeom>
                <a:avLst/>
                <a:gdLst>
                  <a:gd name="T0" fmla="*/ 307 w 307"/>
                  <a:gd name="T1" fmla="*/ 49 h 511"/>
                  <a:gd name="T2" fmla="*/ 304 w 307"/>
                  <a:gd name="T3" fmla="*/ 69 h 511"/>
                  <a:gd name="T4" fmla="*/ 292 w 307"/>
                  <a:gd name="T5" fmla="*/ 86 h 511"/>
                  <a:gd name="T6" fmla="*/ 276 w 307"/>
                  <a:gd name="T7" fmla="*/ 96 h 511"/>
                  <a:gd name="T8" fmla="*/ 256 w 307"/>
                  <a:gd name="T9" fmla="*/ 101 h 511"/>
                  <a:gd name="T10" fmla="*/ 240 w 307"/>
                  <a:gd name="T11" fmla="*/ 101 h 511"/>
                  <a:gd name="T12" fmla="*/ 211 w 307"/>
                  <a:gd name="T13" fmla="*/ 107 h 511"/>
                  <a:gd name="T14" fmla="*/ 182 w 307"/>
                  <a:gd name="T15" fmla="*/ 118 h 511"/>
                  <a:gd name="T16" fmla="*/ 157 w 307"/>
                  <a:gd name="T17" fmla="*/ 136 h 511"/>
                  <a:gd name="T18" fmla="*/ 137 w 307"/>
                  <a:gd name="T19" fmla="*/ 157 h 511"/>
                  <a:gd name="T20" fmla="*/ 120 w 307"/>
                  <a:gd name="T21" fmla="*/ 182 h 511"/>
                  <a:gd name="T22" fmla="*/ 108 w 307"/>
                  <a:gd name="T23" fmla="*/ 209 h 511"/>
                  <a:gd name="T24" fmla="*/ 102 w 307"/>
                  <a:gd name="T25" fmla="*/ 240 h 511"/>
                  <a:gd name="T26" fmla="*/ 101 w 307"/>
                  <a:gd name="T27" fmla="*/ 461 h 511"/>
                  <a:gd name="T28" fmla="*/ 101 w 307"/>
                  <a:gd name="T29" fmla="*/ 471 h 511"/>
                  <a:gd name="T30" fmla="*/ 94 w 307"/>
                  <a:gd name="T31" fmla="*/ 489 h 511"/>
                  <a:gd name="T32" fmla="*/ 79 w 307"/>
                  <a:gd name="T33" fmla="*/ 502 h 511"/>
                  <a:gd name="T34" fmla="*/ 61 w 307"/>
                  <a:gd name="T35" fmla="*/ 510 h 511"/>
                  <a:gd name="T36" fmla="*/ 52 w 307"/>
                  <a:gd name="T37" fmla="*/ 511 h 511"/>
                  <a:gd name="T38" fmla="*/ 31 w 307"/>
                  <a:gd name="T39" fmla="*/ 507 h 511"/>
                  <a:gd name="T40" fmla="*/ 15 w 307"/>
                  <a:gd name="T41" fmla="*/ 497 h 511"/>
                  <a:gd name="T42" fmla="*/ 5 w 307"/>
                  <a:gd name="T43" fmla="*/ 480 h 511"/>
                  <a:gd name="T44" fmla="*/ 0 w 307"/>
                  <a:gd name="T45" fmla="*/ 461 h 511"/>
                  <a:gd name="T46" fmla="*/ 0 w 307"/>
                  <a:gd name="T47" fmla="*/ 255 h 511"/>
                  <a:gd name="T48" fmla="*/ 6 w 307"/>
                  <a:gd name="T49" fmla="*/ 204 h 511"/>
                  <a:gd name="T50" fmla="*/ 21 w 307"/>
                  <a:gd name="T51" fmla="*/ 155 h 511"/>
                  <a:gd name="T52" fmla="*/ 45 w 307"/>
                  <a:gd name="T53" fmla="*/ 112 h 511"/>
                  <a:gd name="T54" fmla="*/ 76 w 307"/>
                  <a:gd name="T55" fmla="*/ 74 h 511"/>
                  <a:gd name="T56" fmla="*/ 114 w 307"/>
                  <a:gd name="T57" fmla="*/ 43 h 511"/>
                  <a:gd name="T58" fmla="*/ 157 w 307"/>
                  <a:gd name="T59" fmla="*/ 19 h 511"/>
                  <a:gd name="T60" fmla="*/ 205 w 307"/>
                  <a:gd name="T61" fmla="*/ 4 h 511"/>
                  <a:gd name="T62" fmla="*/ 256 w 307"/>
                  <a:gd name="T63" fmla="*/ 0 h 511"/>
                  <a:gd name="T64" fmla="*/ 267 w 307"/>
                  <a:gd name="T65" fmla="*/ 0 h 511"/>
                  <a:gd name="T66" fmla="*/ 285 w 307"/>
                  <a:gd name="T67" fmla="*/ 7 h 511"/>
                  <a:gd name="T68" fmla="*/ 299 w 307"/>
                  <a:gd name="T69" fmla="*/ 22 h 511"/>
                  <a:gd name="T70" fmla="*/ 307 w 307"/>
                  <a:gd name="T71"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511">
                    <a:moveTo>
                      <a:pt x="307" y="49"/>
                    </a:moveTo>
                    <a:lnTo>
                      <a:pt x="307" y="49"/>
                    </a:lnTo>
                    <a:lnTo>
                      <a:pt x="307" y="59"/>
                    </a:lnTo>
                    <a:lnTo>
                      <a:pt x="304" y="69"/>
                    </a:lnTo>
                    <a:lnTo>
                      <a:pt x="299" y="77"/>
                    </a:lnTo>
                    <a:lnTo>
                      <a:pt x="292" y="86"/>
                    </a:lnTo>
                    <a:lnTo>
                      <a:pt x="285" y="92"/>
                    </a:lnTo>
                    <a:lnTo>
                      <a:pt x="276" y="96"/>
                    </a:lnTo>
                    <a:lnTo>
                      <a:pt x="267" y="99"/>
                    </a:lnTo>
                    <a:lnTo>
                      <a:pt x="256" y="101"/>
                    </a:lnTo>
                    <a:lnTo>
                      <a:pt x="256" y="101"/>
                    </a:lnTo>
                    <a:lnTo>
                      <a:pt x="240" y="101"/>
                    </a:lnTo>
                    <a:lnTo>
                      <a:pt x="225" y="104"/>
                    </a:lnTo>
                    <a:lnTo>
                      <a:pt x="211" y="107"/>
                    </a:lnTo>
                    <a:lnTo>
                      <a:pt x="196" y="112"/>
                    </a:lnTo>
                    <a:lnTo>
                      <a:pt x="182" y="118"/>
                    </a:lnTo>
                    <a:lnTo>
                      <a:pt x="169" y="127"/>
                    </a:lnTo>
                    <a:lnTo>
                      <a:pt x="157" y="136"/>
                    </a:lnTo>
                    <a:lnTo>
                      <a:pt x="147" y="145"/>
                    </a:lnTo>
                    <a:lnTo>
                      <a:pt x="137" y="157"/>
                    </a:lnTo>
                    <a:lnTo>
                      <a:pt x="128" y="169"/>
                    </a:lnTo>
                    <a:lnTo>
                      <a:pt x="120" y="182"/>
                    </a:lnTo>
                    <a:lnTo>
                      <a:pt x="114" y="195"/>
                    </a:lnTo>
                    <a:lnTo>
                      <a:pt x="108" y="209"/>
                    </a:lnTo>
                    <a:lnTo>
                      <a:pt x="104" y="224"/>
                    </a:lnTo>
                    <a:lnTo>
                      <a:pt x="102" y="240"/>
                    </a:lnTo>
                    <a:lnTo>
                      <a:pt x="101" y="255"/>
                    </a:lnTo>
                    <a:lnTo>
                      <a:pt x="101" y="461"/>
                    </a:lnTo>
                    <a:lnTo>
                      <a:pt x="101" y="461"/>
                    </a:lnTo>
                    <a:lnTo>
                      <a:pt x="101" y="471"/>
                    </a:lnTo>
                    <a:lnTo>
                      <a:pt x="98" y="480"/>
                    </a:lnTo>
                    <a:lnTo>
                      <a:pt x="94" y="489"/>
                    </a:lnTo>
                    <a:lnTo>
                      <a:pt x="86" y="497"/>
                    </a:lnTo>
                    <a:lnTo>
                      <a:pt x="79" y="502"/>
                    </a:lnTo>
                    <a:lnTo>
                      <a:pt x="71" y="507"/>
                    </a:lnTo>
                    <a:lnTo>
                      <a:pt x="61" y="510"/>
                    </a:lnTo>
                    <a:lnTo>
                      <a:pt x="52" y="511"/>
                    </a:lnTo>
                    <a:lnTo>
                      <a:pt x="52" y="511"/>
                    </a:lnTo>
                    <a:lnTo>
                      <a:pt x="42" y="510"/>
                    </a:lnTo>
                    <a:lnTo>
                      <a:pt x="31" y="507"/>
                    </a:lnTo>
                    <a:lnTo>
                      <a:pt x="23" y="502"/>
                    </a:lnTo>
                    <a:lnTo>
                      <a:pt x="15" y="497"/>
                    </a:lnTo>
                    <a:lnTo>
                      <a:pt x="9" y="489"/>
                    </a:lnTo>
                    <a:lnTo>
                      <a:pt x="5" y="480"/>
                    </a:lnTo>
                    <a:lnTo>
                      <a:pt x="2" y="471"/>
                    </a:lnTo>
                    <a:lnTo>
                      <a:pt x="0" y="461"/>
                    </a:lnTo>
                    <a:lnTo>
                      <a:pt x="0" y="255"/>
                    </a:lnTo>
                    <a:lnTo>
                      <a:pt x="0" y="255"/>
                    </a:lnTo>
                    <a:lnTo>
                      <a:pt x="2" y="230"/>
                    </a:lnTo>
                    <a:lnTo>
                      <a:pt x="6" y="204"/>
                    </a:lnTo>
                    <a:lnTo>
                      <a:pt x="12" y="179"/>
                    </a:lnTo>
                    <a:lnTo>
                      <a:pt x="21" y="155"/>
                    </a:lnTo>
                    <a:lnTo>
                      <a:pt x="31" y="133"/>
                    </a:lnTo>
                    <a:lnTo>
                      <a:pt x="45" y="112"/>
                    </a:lnTo>
                    <a:lnTo>
                      <a:pt x="60" y="92"/>
                    </a:lnTo>
                    <a:lnTo>
                      <a:pt x="76" y="74"/>
                    </a:lnTo>
                    <a:lnTo>
                      <a:pt x="94" y="58"/>
                    </a:lnTo>
                    <a:lnTo>
                      <a:pt x="114" y="43"/>
                    </a:lnTo>
                    <a:lnTo>
                      <a:pt x="135" y="29"/>
                    </a:lnTo>
                    <a:lnTo>
                      <a:pt x="157" y="19"/>
                    </a:lnTo>
                    <a:lnTo>
                      <a:pt x="181" y="10"/>
                    </a:lnTo>
                    <a:lnTo>
                      <a:pt x="205" y="4"/>
                    </a:lnTo>
                    <a:lnTo>
                      <a:pt x="230" y="1"/>
                    </a:lnTo>
                    <a:lnTo>
                      <a:pt x="256" y="0"/>
                    </a:lnTo>
                    <a:lnTo>
                      <a:pt x="256" y="0"/>
                    </a:lnTo>
                    <a:lnTo>
                      <a:pt x="267" y="0"/>
                    </a:lnTo>
                    <a:lnTo>
                      <a:pt x="276" y="3"/>
                    </a:lnTo>
                    <a:lnTo>
                      <a:pt x="285" y="7"/>
                    </a:lnTo>
                    <a:lnTo>
                      <a:pt x="292" y="15"/>
                    </a:lnTo>
                    <a:lnTo>
                      <a:pt x="299" y="22"/>
                    </a:lnTo>
                    <a:lnTo>
                      <a:pt x="304" y="29"/>
                    </a:lnTo>
                    <a:lnTo>
                      <a:pt x="307" y="40"/>
                    </a:lnTo>
                    <a:lnTo>
                      <a:pt x="307"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89" name="Freeform 39"/>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0" name="Freeform 40"/>
              <p:cNvSpPr>
                <a:spLocks/>
              </p:cNvSpPr>
              <p:nvPr userDrawn="1"/>
            </p:nvSpPr>
            <p:spPr bwMode="auto">
              <a:xfrm>
                <a:off x="3681412" y="430607"/>
                <a:ext cx="255588" cy="269875"/>
              </a:xfrm>
              <a:custGeom>
                <a:avLst/>
                <a:gdLst>
                  <a:gd name="T0" fmla="*/ 2 w 484"/>
                  <a:gd name="T1" fmla="*/ 230 h 511"/>
                  <a:gd name="T2" fmla="*/ 21 w 484"/>
                  <a:gd name="T3" fmla="*/ 155 h 511"/>
                  <a:gd name="T4" fmla="*/ 58 w 484"/>
                  <a:gd name="T5" fmla="*/ 92 h 511"/>
                  <a:gd name="T6" fmla="*/ 113 w 484"/>
                  <a:gd name="T7" fmla="*/ 43 h 511"/>
                  <a:gd name="T8" fmla="*/ 179 w 484"/>
                  <a:gd name="T9" fmla="*/ 10 h 511"/>
                  <a:gd name="T10" fmla="*/ 255 w 484"/>
                  <a:gd name="T11" fmla="*/ 0 h 511"/>
                  <a:gd name="T12" fmla="*/ 289 w 484"/>
                  <a:gd name="T13" fmla="*/ 1 h 511"/>
                  <a:gd name="T14" fmla="*/ 338 w 484"/>
                  <a:gd name="T15" fmla="*/ 13 h 511"/>
                  <a:gd name="T16" fmla="*/ 384 w 484"/>
                  <a:gd name="T17" fmla="*/ 34 h 511"/>
                  <a:gd name="T18" fmla="*/ 424 w 484"/>
                  <a:gd name="T19" fmla="*/ 62 h 511"/>
                  <a:gd name="T20" fmla="*/ 458 w 484"/>
                  <a:gd name="T21" fmla="*/ 99 h 511"/>
                  <a:gd name="T22" fmla="*/ 477 w 484"/>
                  <a:gd name="T23" fmla="*/ 127 h 511"/>
                  <a:gd name="T24" fmla="*/ 484 w 484"/>
                  <a:gd name="T25" fmla="*/ 155 h 511"/>
                  <a:gd name="T26" fmla="*/ 474 w 484"/>
                  <a:gd name="T27" fmla="*/ 182 h 511"/>
                  <a:gd name="T28" fmla="*/ 459 w 484"/>
                  <a:gd name="T29" fmla="*/ 195 h 511"/>
                  <a:gd name="T30" fmla="*/ 430 w 484"/>
                  <a:gd name="T31" fmla="*/ 203 h 511"/>
                  <a:gd name="T32" fmla="*/ 403 w 484"/>
                  <a:gd name="T33" fmla="*/ 193 h 511"/>
                  <a:gd name="T34" fmla="*/ 390 w 484"/>
                  <a:gd name="T35" fmla="*/ 178 h 511"/>
                  <a:gd name="T36" fmla="*/ 350 w 484"/>
                  <a:gd name="T37" fmla="*/ 132 h 511"/>
                  <a:gd name="T38" fmla="*/ 296 w 484"/>
                  <a:gd name="T39" fmla="*/ 105 h 511"/>
                  <a:gd name="T40" fmla="*/ 255 w 484"/>
                  <a:gd name="T41" fmla="*/ 101 h 511"/>
                  <a:gd name="T42" fmla="*/ 209 w 484"/>
                  <a:gd name="T43" fmla="*/ 107 h 511"/>
                  <a:gd name="T44" fmla="*/ 169 w 484"/>
                  <a:gd name="T45" fmla="*/ 127 h 511"/>
                  <a:gd name="T46" fmla="*/ 136 w 484"/>
                  <a:gd name="T47" fmla="*/ 157 h 511"/>
                  <a:gd name="T48" fmla="*/ 113 w 484"/>
                  <a:gd name="T49" fmla="*/ 195 h 511"/>
                  <a:gd name="T50" fmla="*/ 101 w 484"/>
                  <a:gd name="T51" fmla="*/ 240 h 511"/>
                  <a:gd name="T52" fmla="*/ 101 w 484"/>
                  <a:gd name="T53" fmla="*/ 271 h 511"/>
                  <a:gd name="T54" fmla="*/ 113 w 484"/>
                  <a:gd name="T55" fmla="*/ 316 h 511"/>
                  <a:gd name="T56" fmla="*/ 136 w 484"/>
                  <a:gd name="T57" fmla="*/ 354 h 511"/>
                  <a:gd name="T58" fmla="*/ 169 w 484"/>
                  <a:gd name="T59" fmla="*/ 384 h 511"/>
                  <a:gd name="T60" fmla="*/ 209 w 484"/>
                  <a:gd name="T61" fmla="*/ 403 h 511"/>
                  <a:gd name="T62" fmla="*/ 255 w 484"/>
                  <a:gd name="T63" fmla="*/ 411 h 511"/>
                  <a:gd name="T64" fmla="*/ 293 w 484"/>
                  <a:gd name="T65" fmla="*/ 406 h 511"/>
                  <a:gd name="T66" fmla="*/ 345 w 484"/>
                  <a:gd name="T67" fmla="*/ 381 h 511"/>
                  <a:gd name="T68" fmla="*/ 385 w 484"/>
                  <a:gd name="T69" fmla="*/ 339 h 511"/>
                  <a:gd name="T70" fmla="*/ 400 w 484"/>
                  <a:gd name="T71" fmla="*/ 325 h 511"/>
                  <a:gd name="T72" fmla="*/ 427 w 484"/>
                  <a:gd name="T73" fmla="*/ 316 h 511"/>
                  <a:gd name="T74" fmla="*/ 456 w 484"/>
                  <a:gd name="T75" fmla="*/ 325 h 511"/>
                  <a:gd name="T76" fmla="*/ 470 w 484"/>
                  <a:gd name="T77" fmla="*/ 338 h 511"/>
                  <a:gd name="T78" fmla="*/ 478 w 484"/>
                  <a:gd name="T79" fmla="*/ 366 h 511"/>
                  <a:gd name="T80" fmla="*/ 470 w 484"/>
                  <a:gd name="T81" fmla="*/ 394 h 511"/>
                  <a:gd name="T82" fmla="*/ 450 w 484"/>
                  <a:gd name="T83" fmla="*/ 421 h 511"/>
                  <a:gd name="T84" fmla="*/ 416 w 484"/>
                  <a:gd name="T85" fmla="*/ 454 h 511"/>
                  <a:gd name="T86" fmla="*/ 378 w 484"/>
                  <a:gd name="T87" fmla="*/ 480 h 511"/>
                  <a:gd name="T88" fmla="*/ 335 w 484"/>
                  <a:gd name="T89" fmla="*/ 499 h 511"/>
                  <a:gd name="T90" fmla="*/ 287 w 484"/>
                  <a:gd name="T91" fmla="*/ 510 h 511"/>
                  <a:gd name="T92" fmla="*/ 255 w 484"/>
                  <a:gd name="T93" fmla="*/ 511 h 511"/>
                  <a:gd name="T94" fmla="*/ 179 w 484"/>
                  <a:gd name="T95" fmla="*/ 499 h 511"/>
                  <a:gd name="T96" fmla="*/ 113 w 484"/>
                  <a:gd name="T97" fmla="*/ 468 h 511"/>
                  <a:gd name="T98" fmla="*/ 58 w 484"/>
                  <a:gd name="T99" fmla="*/ 418 h 511"/>
                  <a:gd name="T100" fmla="*/ 21 w 484"/>
                  <a:gd name="T101" fmla="*/ 354 h 511"/>
                  <a:gd name="T102" fmla="*/ 2 w 484"/>
                  <a:gd name="T103" fmla="*/ 28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4" h="511">
                    <a:moveTo>
                      <a:pt x="0" y="255"/>
                    </a:moveTo>
                    <a:lnTo>
                      <a:pt x="0" y="255"/>
                    </a:lnTo>
                    <a:lnTo>
                      <a:pt x="2" y="230"/>
                    </a:lnTo>
                    <a:lnTo>
                      <a:pt x="5" y="204"/>
                    </a:lnTo>
                    <a:lnTo>
                      <a:pt x="12" y="179"/>
                    </a:lnTo>
                    <a:lnTo>
                      <a:pt x="21" y="155"/>
                    </a:lnTo>
                    <a:lnTo>
                      <a:pt x="31" y="133"/>
                    </a:lnTo>
                    <a:lnTo>
                      <a:pt x="43" y="112"/>
                    </a:lnTo>
                    <a:lnTo>
                      <a:pt x="58" y="92"/>
                    </a:lnTo>
                    <a:lnTo>
                      <a:pt x="74" y="74"/>
                    </a:lnTo>
                    <a:lnTo>
                      <a:pt x="93" y="58"/>
                    </a:lnTo>
                    <a:lnTo>
                      <a:pt x="113" y="43"/>
                    </a:lnTo>
                    <a:lnTo>
                      <a:pt x="133" y="29"/>
                    </a:lnTo>
                    <a:lnTo>
                      <a:pt x="156" y="19"/>
                    </a:lnTo>
                    <a:lnTo>
                      <a:pt x="179" y="10"/>
                    </a:lnTo>
                    <a:lnTo>
                      <a:pt x="203" y="4"/>
                    </a:lnTo>
                    <a:lnTo>
                      <a:pt x="228" y="1"/>
                    </a:lnTo>
                    <a:lnTo>
                      <a:pt x="255" y="0"/>
                    </a:lnTo>
                    <a:lnTo>
                      <a:pt x="255" y="0"/>
                    </a:lnTo>
                    <a:lnTo>
                      <a:pt x="273" y="0"/>
                    </a:lnTo>
                    <a:lnTo>
                      <a:pt x="289" y="1"/>
                    </a:lnTo>
                    <a:lnTo>
                      <a:pt x="305" y="4"/>
                    </a:lnTo>
                    <a:lnTo>
                      <a:pt x="321" y="9"/>
                    </a:lnTo>
                    <a:lnTo>
                      <a:pt x="338" y="13"/>
                    </a:lnTo>
                    <a:lnTo>
                      <a:pt x="354" y="19"/>
                    </a:lnTo>
                    <a:lnTo>
                      <a:pt x="369" y="26"/>
                    </a:lnTo>
                    <a:lnTo>
                      <a:pt x="384" y="34"/>
                    </a:lnTo>
                    <a:lnTo>
                      <a:pt x="397" y="43"/>
                    </a:lnTo>
                    <a:lnTo>
                      <a:pt x="410" y="52"/>
                    </a:lnTo>
                    <a:lnTo>
                      <a:pt x="424" y="62"/>
                    </a:lnTo>
                    <a:lnTo>
                      <a:pt x="435" y="74"/>
                    </a:lnTo>
                    <a:lnTo>
                      <a:pt x="447" y="86"/>
                    </a:lnTo>
                    <a:lnTo>
                      <a:pt x="458" y="99"/>
                    </a:lnTo>
                    <a:lnTo>
                      <a:pt x="468" y="112"/>
                    </a:lnTo>
                    <a:lnTo>
                      <a:pt x="477" y="127"/>
                    </a:lnTo>
                    <a:lnTo>
                      <a:pt x="477" y="127"/>
                    </a:lnTo>
                    <a:lnTo>
                      <a:pt x="481" y="136"/>
                    </a:lnTo>
                    <a:lnTo>
                      <a:pt x="483" y="147"/>
                    </a:lnTo>
                    <a:lnTo>
                      <a:pt x="484" y="155"/>
                    </a:lnTo>
                    <a:lnTo>
                      <a:pt x="481" y="166"/>
                    </a:lnTo>
                    <a:lnTo>
                      <a:pt x="478" y="175"/>
                    </a:lnTo>
                    <a:lnTo>
                      <a:pt x="474" y="182"/>
                    </a:lnTo>
                    <a:lnTo>
                      <a:pt x="467" y="190"/>
                    </a:lnTo>
                    <a:lnTo>
                      <a:pt x="459" y="195"/>
                    </a:lnTo>
                    <a:lnTo>
                      <a:pt x="459" y="195"/>
                    </a:lnTo>
                    <a:lnTo>
                      <a:pt x="449" y="200"/>
                    </a:lnTo>
                    <a:lnTo>
                      <a:pt x="440" y="203"/>
                    </a:lnTo>
                    <a:lnTo>
                      <a:pt x="430" y="203"/>
                    </a:lnTo>
                    <a:lnTo>
                      <a:pt x="421" y="201"/>
                    </a:lnTo>
                    <a:lnTo>
                      <a:pt x="412" y="197"/>
                    </a:lnTo>
                    <a:lnTo>
                      <a:pt x="403" y="193"/>
                    </a:lnTo>
                    <a:lnTo>
                      <a:pt x="396" y="187"/>
                    </a:lnTo>
                    <a:lnTo>
                      <a:pt x="390" y="178"/>
                    </a:lnTo>
                    <a:lnTo>
                      <a:pt x="390" y="178"/>
                    </a:lnTo>
                    <a:lnTo>
                      <a:pt x="378" y="161"/>
                    </a:lnTo>
                    <a:lnTo>
                      <a:pt x="364" y="145"/>
                    </a:lnTo>
                    <a:lnTo>
                      <a:pt x="350" y="132"/>
                    </a:lnTo>
                    <a:lnTo>
                      <a:pt x="333" y="121"/>
                    </a:lnTo>
                    <a:lnTo>
                      <a:pt x="316" y="112"/>
                    </a:lnTo>
                    <a:lnTo>
                      <a:pt x="296" y="105"/>
                    </a:lnTo>
                    <a:lnTo>
                      <a:pt x="276" y="102"/>
                    </a:lnTo>
                    <a:lnTo>
                      <a:pt x="255" y="101"/>
                    </a:lnTo>
                    <a:lnTo>
                      <a:pt x="255" y="101"/>
                    </a:lnTo>
                    <a:lnTo>
                      <a:pt x="239" y="101"/>
                    </a:lnTo>
                    <a:lnTo>
                      <a:pt x="224" y="104"/>
                    </a:lnTo>
                    <a:lnTo>
                      <a:pt x="209" y="107"/>
                    </a:lnTo>
                    <a:lnTo>
                      <a:pt x="196" y="112"/>
                    </a:lnTo>
                    <a:lnTo>
                      <a:pt x="181" y="118"/>
                    </a:lnTo>
                    <a:lnTo>
                      <a:pt x="169" y="127"/>
                    </a:lnTo>
                    <a:lnTo>
                      <a:pt x="157" y="136"/>
                    </a:lnTo>
                    <a:lnTo>
                      <a:pt x="145" y="145"/>
                    </a:lnTo>
                    <a:lnTo>
                      <a:pt x="136" y="157"/>
                    </a:lnTo>
                    <a:lnTo>
                      <a:pt x="126" y="169"/>
                    </a:lnTo>
                    <a:lnTo>
                      <a:pt x="119" y="182"/>
                    </a:lnTo>
                    <a:lnTo>
                      <a:pt x="113" y="195"/>
                    </a:lnTo>
                    <a:lnTo>
                      <a:pt x="107" y="209"/>
                    </a:lnTo>
                    <a:lnTo>
                      <a:pt x="104" y="224"/>
                    </a:lnTo>
                    <a:lnTo>
                      <a:pt x="101" y="240"/>
                    </a:lnTo>
                    <a:lnTo>
                      <a:pt x="99" y="255"/>
                    </a:lnTo>
                    <a:lnTo>
                      <a:pt x="99" y="255"/>
                    </a:lnTo>
                    <a:lnTo>
                      <a:pt x="101" y="271"/>
                    </a:lnTo>
                    <a:lnTo>
                      <a:pt x="104" y="286"/>
                    </a:lnTo>
                    <a:lnTo>
                      <a:pt x="107" y="301"/>
                    </a:lnTo>
                    <a:lnTo>
                      <a:pt x="113" y="316"/>
                    </a:lnTo>
                    <a:lnTo>
                      <a:pt x="119" y="329"/>
                    </a:lnTo>
                    <a:lnTo>
                      <a:pt x="126" y="342"/>
                    </a:lnTo>
                    <a:lnTo>
                      <a:pt x="136" y="354"/>
                    </a:lnTo>
                    <a:lnTo>
                      <a:pt x="145" y="365"/>
                    </a:lnTo>
                    <a:lnTo>
                      <a:pt x="157" y="375"/>
                    </a:lnTo>
                    <a:lnTo>
                      <a:pt x="169" y="384"/>
                    </a:lnTo>
                    <a:lnTo>
                      <a:pt x="181" y="391"/>
                    </a:lnTo>
                    <a:lnTo>
                      <a:pt x="196" y="399"/>
                    </a:lnTo>
                    <a:lnTo>
                      <a:pt x="209" y="403"/>
                    </a:lnTo>
                    <a:lnTo>
                      <a:pt x="224" y="408"/>
                    </a:lnTo>
                    <a:lnTo>
                      <a:pt x="239" y="409"/>
                    </a:lnTo>
                    <a:lnTo>
                      <a:pt x="255" y="411"/>
                    </a:lnTo>
                    <a:lnTo>
                      <a:pt x="255" y="411"/>
                    </a:lnTo>
                    <a:lnTo>
                      <a:pt x="274" y="409"/>
                    </a:lnTo>
                    <a:lnTo>
                      <a:pt x="293" y="406"/>
                    </a:lnTo>
                    <a:lnTo>
                      <a:pt x="313" y="400"/>
                    </a:lnTo>
                    <a:lnTo>
                      <a:pt x="329" y="391"/>
                    </a:lnTo>
                    <a:lnTo>
                      <a:pt x="345" y="381"/>
                    </a:lnTo>
                    <a:lnTo>
                      <a:pt x="360" y="369"/>
                    </a:lnTo>
                    <a:lnTo>
                      <a:pt x="373" y="356"/>
                    </a:lnTo>
                    <a:lnTo>
                      <a:pt x="385" y="339"/>
                    </a:lnTo>
                    <a:lnTo>
                      <a:pt x="385" y="339"/>
                    </a:lnTo>
                    <a:lnTo>
                      <a:pt x="391" y="330"/>
                    </a:lnTo>
                    <a:lnTo>
                      <a:pt x="400" y="325"/>
                    </a:lnTo>
                    <a:lnTo>
                      <a:pt x="409" y="320"/>
                    </a:lnTo>
                    <a:lnTo>
                      <a:pt x="418" y="317"/>
                    </a:lnTo>
                    <a:lnTo>
                      <a:pt x="427" y="316"/>
                    </a:lnTo>
                    <a:lnTo>
                      <a:pt x="437" y="317"/>
                    </a:lnTo>
                    <a:lnTo>
                      <a:pt x="446" y="320"/>
                    </a:lnTo>
                    <a:lnTo>
                      <a:pt x="456" y="325"/>
                    </a:lnTo>
                    <a:lnTo>
                      <a:pt x="456" y="325"/>
                    </a:lnTo>
                    <a:lnTo>
                      <a:pt x="464" y="330"/>
                    </a:lnTo>
                    <a:lnTo>
                      <a:pt x="470" y="338"/>
                    </a:lnTo>
                    <a:lnTo>
                      <a:pt x="474" y="347"/>
                    </a:lnTo>
                    <a:lnTo>
                      <a:pt x="477" y="356"/>
                    </a:lnTo>
                    <a:lnTo>
                      <a:pt x="478" y="366"/>
                    </a:lnTo>
                    <a:lnTo>
                      <a:pt x="477" y="375"/>
                    </a:lnTo>
                    <a:lnTo>
                      <a:pt x="474" y="385"/>
                    </a:lnTo>
                    <a:lnTo>
                      <a:pt x="470" y="394"/>
                    </a:lnTo>
                    <a:lnTo>
                      <a:pt x="470" y="394"/>
                    </a:lnTo>
                    <a:lnTo>
                      <a:pt x="461" y="408"/>
                    </a:lnTo>
                    <a:lnTo>
                      <a:pt x="450" y="421"/>
                    </a:lnTo>
                    <a:lnTo>
                      <a:pt x="440" y="433"/>
                    </a:lnTo>
                    <a:lnTo>
                      <a:pt x="430" y="443"/>
                    </a:lnTo>
                    <a:lnTo>
                      <a:pt x="416" y="454"/>
                    </a:lnTo>
                    <a:lnTo>
                      <a:pt x="404" y="464"/>
                    </a:lnTo>
                    <a:lnTo>
                      <a:pt x="391" y="473"/>
                    </a:lnTo>
                    <a:lnTo>
                      <a:pt x="378" y="480"/>
                    </a:lnTo>
                    <a:lnTo>
                      <a:pt x="363" y="488"/>
                    </a:lnTo>
                    <a:lnTo>
                      <a:pt x="350" y="494"/>
                    </a:lnTo>
                    <a:lnTo>
                      <a:pt x="335" y="499"/>
                    </a:lnTo>
                    <a:lnTo>
                      <a:pt x="319" y="504"/>
                    </a:lnTo>
                    <a:lnTo>
                      <a:pt x="304" y="507"/>
                    </a:lnTo>
                    <a:lnTo>
                      <a:pt x="287" y="510"/>
                    </a:lnTo>
                    <a:lnTo>
                      <a:pt x="271" y="511"/>
                    </a:lnTo>
                    <a:lnTo>
                      <a:pt x="255" y="511"/>
                    </a:lnTo>
                    <a:lnTo>
                      <a:pt x="255" y="511"/>
                    </a:lnTo>
                    <a:lnTo>
                      <a:pt x="228" y="510"/>
                    </a:lnTo>
                    <a:lnTo>
                      <a:pt x="203" y="507"/>
                    </a:lnTo>
                    <a:lnTo>
                      <a:pt x="179" y="499"/>
                    </a:lnTo>
                    <a:lnTo>
                      <a:pt x="156" y="491"/>
                    </a:lnTo>
                    <a:lnTo>
                      <a:pt x="133" y="480"/>
                    </a:lnTo>
                    <a:lnTo>
                      <a:pt x="113" y="468"/>
                    </a:lnTo>
                    <a:lnTo>
                      <a:pt x="93" y="454"/>
                    </a:lnTo>
                    <a:lnTo>
                      <a:pt x="74" y="436"/>
                    </a:lnTo>
                    <a:lnTo>
                      <a:pt x="58" y="418"/>
                    </a:lnTo>
                    <a:lnTo>
                      <a:pt x="43" y="399"/>
                    </a:lnTo>
                    <a:lnTo>
                      <a:pt x="31" y="378"/>
                    </a:lnTo>
                    <a:lnTo>
                      <a:pt x="21" y="354"/>
                    </a:lnTo>
                    <a:lnTo>
                      <a:pt x="12" y="332"/>
                    </a:lnTo>
                    <a:lnTo>
                      <a:pt x="5" y="307"/>
                    </a:lnTo>
                    <a:lnTo>
                      <a:pt x="2" y="281"/>
                    </a:lnTo>
                    <a:lnTo>
                      <a:pt x="0" y="2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1" name="Freeform 41"/>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close/>
                  </a:path>
                </a:pathLst>
              </a:custGeom>
              <a:solidFill>
                <a:srgbClr val="75C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2" name="Freeform 42"/>
              <p:cNvSpPr>
                <a:spLocks/>
              </p:cNvSpPr>
              <p:nvPr userDrawn="1"/>
            </p:nvSpPr>
            <p:spPr bwMode="auto">
              <a:xfrm>
                <a:off x="3997325" y="430607"/>
                <a:ext cx="219075" cy="269875"/>
              </a:xfrm>
              <a:custGeom>
                <a:avLst/>
                <a:gdLst>
                  <a:gd name="T0" fmla="*/ 413 w 413"/>
                  <a:gd name="T1" fmla="*/ 305 h 511"/>
                  <a:gd name="T2" fmla="*/ 413 w 413"/>
                  <a:gd name="T3" fmla="*/ 307 h 511"/>
                  <a:gd name="T4" fmla="*/ 409 w 413"/>
                  <a:gd name="T5" fmla="*/ 348 h 511"/>
                  <a:gd name="T6" fmla="*/ 397 w 413"/>
                  <a:gd name="T7" fmla="*/ 387 h 511"/>
                  <a:gd name="T8" fmla="*/ 377 w 413"/>
                  <a:gd name="T9" fmla="*/ 421 h 511"/>
                  <a:gd name="T10" fmla="*/ 352 w 413"/>
                  <a:gd name="T11" fmla="*/ 452 h 511"/>
                  <a:gd name="T12" fmla="*/ 321 w 413"/>
                  <a:gd name="T13" fmla="*/ 477 h 511"/>
                  <a:gd name="T14" fmla="*/ 287 w 413"/>
                  <a:gd name="T15" fmla="*/ 495 h 511"/>
                  <a:gd name="T16" fmla="*/ 247 w 413"/>
                  <a:gd name="T17" fmla="*/ 507 h 511"/>
                  <a:gd name="T18" fmla="*/ 206 w 413"/>
                  <a:gd name="T19" fmla="*/ 511 h 511"/>
                  <a:gd name="T20" fmla="*/ 185 w 413"/>
                  <a:gd name="T21" fmla="*/ 510 h 511"/>
                  <a:gd name="T22" fmla="*/ 145 w 413"/>
                  <a:gd name="T23" fmla="*/ 502 h 511"/>
                  <a:gd name="T24" fmla="*/ 108 w 413"/>
                  <a:gd name="T25" fmla="*/ 486 h 511"/>
                  <a:gd name="T26" fmla="*/ 75 w 413"/>
                  <a:gd name="T27" fmla="*/ 465 h 511"/>
                  <a:gd name="T28" fmla="*/ 47 w 413"/>
                  <a:gd name="T29" fmla="*/ 437 h 511"/>
                  <a:gd name="T30" fmla="*/ 25 w 413"/>
                  <a:gd name="T31" fmla="*/ 405 h 511"/>
                  <a:gd name="T32" fmla="*/ 10 w 413"/>
                  <a:gd name="T33" fmla="*/ 368 h 511"/>
                  <a:gd name="T34" fmla="*/ 1 w 413"/>
                  <a:gd name="T35" fmla="*/ 327 h 511"/>
                  <a:gd name="T36" fmla="*/ 0 w 413"/>
                  <a:gd name="T37" fmla="*/ 305 h 511"/>
                  <a:gd name="T38" fmla="*/ 0 w 413"/>
                  <a:gd name="T39" fmla="*/ 49 h 511"/>
                  <a:gd name="T40" fmla="*/ 4 w 413"/>
                  <a:gd name="T41" fmla="*/ 29 h 511"/>
                  <a:gd name="T42" fmla="*/ 15 w 413"/>
                  <a:gd name="T43" fmla="*/ 15 h 511"/>
                  <a:gd name="T44" fmla="*/ 31 w 413"/>
                  <a:gd name="T45" fmla="*/ 3 h 511"/>
                  <a:gd name="T46" fmla="*/ 50 w 413"/>
                  <a:gd name="T47" fmla="*/ 0 h 511"/>
                  <a:gd name="T48" fmla="*/ 61 w 413"/>
                  <a:gd name="T49" fmla="*/ 0 h 511"/>
                  <a:gd name="T50" fmla="*/ 78 w 413"/>
                  <a:gd name="T51" fmla="*/ 7 h 511"/>
                  <a:gd name="T52" fmla="*/ 93 w 413"/>
                  <a:gd name="T53" fmla="*/ 22 h 511"/>
                  <a:gd name="T54" fmla="*/ 101 w 413"/>
                  <a:gd name="T55" fmla="*/ 40 h 511"/>
                  <a:gd name="T56" fmla="*/ 101 w 413"/>
                  <a:gd name="T57" fmla="*/ 304 h 511"/>
                  <a:gd name="T58" fmla="*/ 102 w 413"/>
                  <a:gd name="T59" fmla="*/ 316 h 511"/>
                  <a:gd name="T60" fmla="*/ 106 w 413"/>
                  <a:gd name="T61" fmla="*/ 336 h 511"/>
                  <a:gd name="T62" fmla="*/ 114 w 413"/>
                  <a:gd name="T63" fmla="*/ 354 h 511"/>
                  <a:gd name="T64" fmla="*/ 126 w 413"/>
                  <a:gd name="T65" fmla="*/ 372 h 511"/>
                  <a:gd name="T66" fmla="*/ 139 w 413"/>
                  <a:gd name="T67" fmla="*/ 387 h 511"/>
                  <a:gd name="T68" fmla="*/ 155 w 413"/>
                  <a:gd name="T69" fmla="*/ 397 h 511"/>
                  <a:gd name="T70" fmla="*/ 175 w 413"/>
                  <a:gd name="T71" fmla="*/ 406 h 511"/>
                  <a:gd name="T72" fmla="*/ 195 w 413"/>
                  <a:gd name="T73" fmla="*/ 411 h 511"/>
                  <a:gd name="T74" fmla="*/ 206 w 413"/>
                  <a:gd name="T75" fmla="*/ 411 h 511"/>
                  <a:gd name="T76" fmla="*/ 228 w 413"/>
                  <a:gd name="T77" fmla="*/ 409 h 511"/>
                  <a:gd name="T78" fmla="*/ 247 w 413"/>
                  <a:gd name="T79" fmla="*/ 402 h 511"/>
                  <a:gd name="T80" fmla="*/ 265 w 413"/>
                  <a:gd name="T81" fmla="*/ 393 h 511"/>
                  <a:gd name="T82" fmla="*/ 281 w 413"/>
                  <a:gd name="T83" fmla="*/ 379 h 511"/>
                  <a:gd name="T84" fmla="*/ 295 w 413"/>
                  <a:gd name="T85" fmla="*/ 363 h 511"/>
                  <a:gd name="T86" fmla="*/ 303 w 413"/>
                  <a:gd name="T87" fmla="*/ 345 h 511"/>
                  <a:gd name="T88" fmla="*/ 309 w 413"/>
                  <a:gd name="T89" fmla="*/ 326 h 511"/>
                  <a:gd name="T90" fmla="*/ 312 w 413"/>
                  <a:gd name="T91" fmla="*/ 304 h 511"/>
                  <a:gd name="T92" fmla="*/ 312 w 413"/>
                  <a:gd name="T93" fmla="*/ 49 h 511"/>
                  <a:gd name="T94" fmla="*/ 317 w 413"/>
                  <a:gd name="T95" fmla="*/ 29 h 511"/>
                  <a:gd name="T96" fmla="*/ 327 w 413"/>
                  <a:gd name="T97" fmla="*/ 15 h 511"/>
                  <a:gd name="T98" fmla="*/ 343 w 413"/>
                  <a:gd name="T99" fmla="*/ 3 h 511"/>
                  <a:gd name="T100" fmla="*/ 363 w 413"/>
                  <a:gd name="T101" fmla="*/ 0 h 511"/>
                  <a:gd name="T102" fmla="*/ 373 w 413"/>
                  <a:gd name="T103" fmla="*/ 0 h 511"/>
                  <a:gd name="T104" fmla="*/ 391 w 413"/>
                  <a:gd name="T105" fmla="*/ 7 h 511"/>
                  <a:gd name="T106" fmla="*/ 404 w 413"/>
                  <a:gd name="T107" fmla="*/ 22 h 511"/>
                  <a:gd name="T108" fmla="*/ 411 w 413"/>
                  <a:gd name="T109" fmla="*/ 4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3" h="511">
                    <a:moveTo>
                      <a:pt x="413" y="49"/>
                    </a:moveTo>
                    <a:lnTo>
                      <a:pt x="413" y="305"/>
                    </a:lnTo>
                    <a:lnTo>
                      <a:pt x="413" y="307"/>
                    </a:lnTo>
                    <a:lnTo>
                      <a:pt x="413" y="307"/>
                    </a:lnTo>
                    <a:lnTo>
                      <a:pt x="411" y="327"/>
                    </a:lnTo>
                    <a:lnTo>
                      <a:pt x="409" y="348"/>
                    </a:lnTo>
                    <a:lnTo>
                      <a:pt x="403" y="368"/>
                    </a:lnTo>
                    <a:lnTo>
                      <a:pt x="397" y="387"/>
                    </a:lnTo>
                    <a:lnTo>
                      <a:pt x="388" y="405"/>
                    </a:lnTo>
                    <a:lnTo>
                      <a:pt x="377" y="421"/>
                    </a:lnTo>
                    <a:lnTo>
                      <a:pt x="366" y="437"/>
                    </a:lnTo>
                    <a:lnTo>
                      <a:pt x="352" y="452"/>
                    </a:lnTo>
                    <a:lnTo>
                      <a:pt x="337" y="465"/>
                    </a:lnTo>
                    <a:lnTo>
                      <a:pt x="321" y="477"/>
                    </a:lnTo>
                    <a:lnTo>
                      <a:pt x="305" y="486"/>
                    </a:lnTo>
                    <a:lnTo>
                      <a:pt x="287" y="495"/>
                    </a:lnTo>
                    <a:lnTo>
                      <a:pt x="268" y="502"/>
                    </a:lnTo>
                    <a:lnTo>
                      <a:pt x="247" y="507"/>
                    </a:lnTo>
                    <a:lnTo>
                      <a:pt x="228" y="510"/>
                    </a:lnTo>
                    <a:lnTo>
                      <a:pt x="206" y="511"/>
                    </a:lnTo>
                    <a:lnTo>
                      <a:pt x="206" y="511"/>
                    </a:lnTo>
                    <a:lnTo>
                      <a:pt x="185" y="510"/>
                    </a:lnTo>
                    <a:lnTo>
                      <a:pt x="164" y="507"/>
                    </a:lnTo>
                    <a:lnTo>
                      <a:pt x="145" y="502"/>
                    </a:lnTo>
                    <a:lnTo>
                      <a:pt x="126" y="495"/>
                    </a:lnTo>
                    <a:lnTo>
                      <a:pt x="108" y="486"/>
                    </a:lnTo>
                    <a:lnTo>
                      <a:pt x="92" y="477"/>
                    </a:lnTo>
                    <a:lnTo>
                      <a:pt x="75" y="465"/>
                    </a:lnTo>
                    <a:lnTo>
                      <a:pt x="61" y="452"/>
                    </a:lnTo>
                    <a:lnTo>
                      <a:pt x="47" y="437"/>
                    </a:lnTo>
                    <a:lnTo>
                      <a:pt x="35" y="421"/>
                    </a:lnTo>
                    <a:lnTo>
                      <a:pt x="25" y="405"/>
                    </a:lnTo>
                    <a:lnTo>
                      <a:pt x="18" y="387"/>
                    </a:lnTo>
                    <a:lnTo>
                      <a:pt x="10" y="368"/>
                    </a:lnTo>
                    <a:lnTo>
                      <a:pt x="4" y="348"/>
                    </a:lnTo>
                    <a:lnTo>
                      <a:pt x="1" y="327"/>
                    </a:lnTo>
                    <a:lnTo>
                      <a:pt x="0" y="307"/>
                    </a:lnTo>
                    <a:lnTo>
                      <a:pt x="0" y="305"/>
                    </a:lnTo>
                    <a:lnTo>
                      <a:pt x="0" y="49"/>
                    </a:lnTo>
                    <a:lnTo>
                      <a:pt x="0" y="49"/>
                    </a:lnTo>
                    <a:lnTo>
                      <a:pt x="1" y="40"/>
                    </a:lnTo>
                    <a:lnTo>
                      <a:pt x="4" y="29"/>
                    </a:lnTo>
                    <a:lnTo>
                      <a:pt x="9" y="22"/>
                    </a:lnTo>
                    <a:lnTo>
                      <a:pt x="15" y="15"/>
                    </a:lnTo>
                    <a:lnTo>
                      <a:pt x="22" y="7"/>
                    </a:lnTo>
                    <a:lnTo>
                      <a:pt x="31" y="3"/>
                    </a:lnTo>
                    <a:lnTo>
                      <a:pt x="40" y="0"/>
                    </a:lnTo>
                    <a:lnTo>
                      <a:pt x="50" y="0"/>
                    </a:lnTo>
                    <a:lnTo>
                      <a:pt x="50" y="0"/>
                    </a:lnTo>
                    <a:lnTo>
                      <a:pt x="61" y="0"/>
                    </a:lnTo>
                    <a:lnTo>
                      <a:pt x="69" y="3"/>
                    </a:lnTo>
                    <a:lnTo>
                      <a:pt x="78" y="7"/>
                    </a:lnTo>
                    <a:lnTo>
                      <a:pt x="86" y="15"/>
                    </a:lnTo>
                    <a:lnTo>
                      <a:pt x="93" y="22"/>
                    </a:lnTo>
                    <a:lnTo>
                      <a:pt x="98" y="29"/>
                    </a:lnTo>
                    <a:lnTo>
                      <a:pt x="101" y="40"/>
                    </a:lnTo>
                    <a:lnTo>
                      <a:pt x="101" y="49"/>
                    </a:lnTo>
                    <a:lnTo>
                      <a:pt x="101" y="304"/>
                    </a:lnTo>
                    <a:lnTo>
                      <a:pt x="101" y="304"/>
                    </a:lnTo>
                    <a:lnTo>
                      <a:pt x="102" y="316"/>
                    </a:lnTo>
                    <a:lnTo>
                      <a:pt x="104" y="326"/>
                    </a:lnTo>
                    <a:lnTo>
                      <a:pt x="106" y="336"/>
                    </a:lnTo>
                    <a:lnTo>
                      <a:pt x="109" y="345"/>
                    </a:lnTo>
                    <a:lnTo>
                      <a:pt x="114" y="354"/>
                    </a:lnTo>
                    <a:lnTo>
                      <a:pt x="118" y="363"/>
                    </a:lnTo>
                    <a:lnTo>
                      <a:pt x="126" y="372"/>
                    </a:lnTo>
                    <a:lnTo>
                      <a:pt x="132" y="379"/>
                    </a:lnTo>
                    <a:lnTo>
                      <a:pt x="139" y="387"/>
                    </a:lnTo>
                    <a:lnTo>
                      <a:pt x="148" y="393"/>
                    </a:lnTo>
                    <a:lnTo>
                      <a:pt x="155" y="397"/>
                    </a:lnTo>
                    <a:lnTo>
                      <a:pt x="166" y="402"/>
                    </a:lnTo>
                    <a:lnTo>
                      <a:pt x="175" y="406"/>
                    </a:lnTo>
                    <a:lnTo>
                      <a:pt x="185" y="409"/>
                    </a:lnTo>
                    <a:lnTo>
                      <a:pt x="195" y="411"/>
                    </a:lnTo>
                    <a:lnTo>
                      <a:pt x="206" y="411"/>
                    </a:lnTo>
                    <a:lnTo>
                      <a:pt x="206" y="411"/>
                    </a:lnTo>
                    <a:lnTo>
                      <a:pt x="218" y="411"/>
                    </a:lnTo>
                    <a:lnTo>
                      <a:pt x="228" y="409"/>
                    </a:lnTo>
                    <a:lnTo>
                      <a:pt x="238" y="406"/>
                    </a:lnTo>
                    <a:lnTo>
                      <a:pt x="247" y="402"/>
                    </a:lnTo>
                    <a:lnTo>
                      <a:pt x="258" y="397"/>
                    </a:lnTo>
                    <a:lnTo>
                      <a:pt x="265" y="393"/>
                    </a:lnTo>
                    <a:lnTo>
                      <a:pt x="274" y="387"/>
                    </a:lnTo>
                    <a:lnTo>
                      <a:pt x="281" y="379"/>
                    </a:lnTo>
                    <a:lnTo>
                      <a:pt x="289" y="372"/>
                    </a:lnTo>
                    <a:lnTo>
                      <a:pt x="295" y="363"/>
                    </a:lnTo>
                    <a:lnTo>
                      <a:pt x="299" y="354"/>
                    </a:lnTo>
                    <a:lnTo>
                      <a:pt x="303" y="345"/>
                    </a:lnTo>
                    <a:lnTo>
                      <a:pt x="308" y="336"/>
                    </a:lnTo>
                    <a:lnTo>
                      <a:pt x="309" y="326"/>
                    </a:lnTo>
                    <a:lnTo>
                      <a:pt x="311" y="316"/>
                    </a:lnTo>
                    <a:lnTo>
                      <a:pt x="312" y="304"/>
                    </a:lnTo>
                    <a:lnTo>
                      <a:pt x="312" y="49"/>
                    </a:lnTo>
                    <a:lnTo>
                      <a:pt x="312" y="49"/>
                    </a:lnTo>
                    <a:lnTo>
                      <a:pt x="314" y="40"/>
                    </a:lnTo>
                    <a:lnTo>
                      <a:pt x="317" y="29"/>
                    </a:lnTo>
                    <a:lnTo>
                      <a:pt x="321" y="22"/>
                    </a:lnTo>
                    <a:lnTo>
                      <a:pt x="327" y="15"/>
                    </a:lnTo>
                    <a:lnTo>
                      <a:pt x="334" y="7"/>
                    </a:lnTo>
                    <a:lnTo>
                      <a:pt x="343" y="3"/>
                    </a:lnTo>
                    <a:lnTo>
                      <a:pt x="352" y="0"/>
                    </a:lnTo>
                    <a:lnTo>
                      <a:pt x="363" y="0"/>
                    </a:lnTo>
                    <a:lnTo>
                      <a:pt x="363" y="0"/>
                    </a:lnTo>
                    <a:lnTo>
                      <a:pt x="373" y="0"/>
                    </a:lnTo>
                    <a:lnTo>
                      <a:pt x="382" y="3"/>
                    </a:lnTo>
                    <a:lnTo>
                      <a:pt x="391" y="7"/>
                    </a:lnTo>
                    <a:lnTo>
                      <a:pt x="398" y="15"/>
                    </a:lnTo>
                    <a:lnTo>
                      <a:pt x="404" y="22"/>
                    </a:lnTo>
                    <a:lnTo>
                      <a:pt x="409" y="29"/>
                    </a:lnTo>
                    <a:lnTo>
                      <a:pt x="411" y="40"/>
                    </a:lnTo>
                    <a:lnTo>
                      <a:pt x="413"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3" name="Freeform 43"/>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4" name="Freeform 44"/>
              <p:cNvSpPr>
                <a:spLocks/>
              </p:cNvSpPr>
              <p:nvPr userDrawn="1"/>
            </p:nvSpPr>
            <p:spPr bwMode="auto">
              <a:xfrm>
                <a:off x="4276725" y="281382"/>
                <a:ext cx="52388" cy="419100"/>
              </a:xfrm>
              <a:custGeom>
                <a:avLst/>
                <a:gdLst>
                  <a:gd name="T0" fmla="*/ 0 w 101"/>
                  <a:gd name="T1" fmla="*/ 743 h 793"/>
                  <a:gd name="T2" fmla="*/ 0 w 101"/>
                  <a:gd name="T3" fmla="*/ 49 h 793"/>
                  <a:gd name="T4" fmla="*/ 0 w 101"/>
                  <a:gd name="T5" fmla="*/ 49 h 793"/>
                  <a:gd name="T6" fmla="*/ 1 w 101"/>
                  <a:gd name="T7" fmla="*/ 40 h 793"/>
                  <a:gd name="T8" fmla="*/ 4 w 101"/>
                  <a:gd name="T9" fmla="*/ 30 h 793"/>
                  <a:gd name="T10" fmla="*/ 9 w 101"/>
                  <a:gd name="T11" fmla="*/ 21 h 793"/>
                  <a:gd name="T12" fmla="*/ 15 w 101"/>
                  <a:gd name="T13" fmla="*/ 13 h 793"/>
                  <a:gd name="T14" fmla="*/ 22 w 101"/>
                  <a:gd name="T15" fmla="*/ 7 h 793"/>
                  <a:gd name="T16" fmla="*/ 31 w 101"/>
                  <a:gd name="T17" fmla="*/ 3 h 793"/>
                  <a:gd name="T18" fmla="*/ 40 w 101"/>
                  <a:gd name="T19" fmla="*/ 0 h 793"/>
                  <a:gd name="T20" fmla="*/ 50 w 101"/>
                  <a:gd name="T21" fmla="*/ 0 h 793"/>
                  <a:gd name="T22" fmla="*/ 50 w 101"/>
                  <a:gd name="T23" fmla="*/ 0 h 793"/>
                  <a:gd name="T24" fmla="*/ 61 w 101"/>
                  <a:gd name="T25" fmla="*/ 0 h 793"/>
                  <a:gd name="T26" fmla="*/ 71 w 101"/>
                  <a:gd name="T27" fmla="*/ 3 h 793"/>
                  <a:gd name="T28" fmla="*/ 78 w 101"/>
                  <a:gd name="T29" fmla="*/ 7 h 793"/>
                  <a:gd name="T30" fmla="*/ 86 w 101"/>
                  <a:gd name="T31" fmla="*/ 13 h 793"/>
                  <a:gd name="T32" fmla="*/ 92 w 101"/>
                  <a:gd name="T33" fmla="*/ 21 h 793"/>
                  <a:gd name="T34" fmla="*/ 98 w 101"/>
                  <a:gd name="T35" fmla="*/ 30 h 793"/>
                  <a:gd name="T36" fmla="*/ 101 w 101"/>
                  <a:gd name="T37" fmla="*/ 40 h 793"/>
                  <a:gd name="T38" fmla="*/ 101 w 101"/>
                  <a:gd name="T39" fmla="*/ 49 h 793"/>
                  <a:gd name="T40" fmla="*/ 101 w 101"/>
                  <a:gd name="T41" fmla="*/ 743 h 793"/>
                  <a:gd name="T42" fmla="*/ 101 w 101"/>
                  <a:gd name="T43" fmla="*/ 743 h 793"/>
                  <a:gd name="T44" fmla="*/ 101 w 101"/>
                  <a:gd name="T45" fmla="*/ 753 h 793"/>
                  <a:gd name="T46" fmla="*/ 98 w 101"/>
                  <a:gd name="T47" fmla="*/ 762 h 793"/>
                  <a:gd name="T48" fmla="*/ 92 w 101"/>
                  <a:gd name="T49" fmla="*/ 771 h 793"/>
                  <a:gd name="T50" fmla="*/ 86 w 101"/>
                  <a:gd name="T51" fmla="*/ 779 h 793"/>
                  <a:gd name="T52" fmla="*/ 78 w 101"/>
                  <a:gd name="T53" fmla="*/ 784 h 793"/>
                  <a:gd name="T54" fmla="*/ 71 w 101"/>
                  <a:gd name="T55" fmla="*/ 789 h 793"/>
                  <a:gd name="T56" fmla="*/ 61 w 101"/>
                  <a:gd name="T57" fmla="*/ 792 h 793"/>
                  <a:gd name="T58" fmla="*/ 50 w 101"/>
                  <a:gd name="T59" fmla="*/ 793 h 793"/>
                  <a:gd name="T60" fmla="*/ 50 w 101"/>
                  <a:gd name="T61" fmla="*/ 793 h 793"/>
                  <a:gd name="T62" fmla="*/ 40 w 101"/>
                  <a:gd name="T63" fmla="*/ 792 h 793"/>
                  <a:gd name="T64" fmla="*/ 31 w 101"/>
                  <a:gd name="T65" fmla="*/ 789 h 793"/>
                  <a:gd name="T66" fmla="*/ 22 w 101"/>
                  <a:gd name="T67" fmla="*/ 784 h 793"/>
                  <a:gd name="T68" fmla="*/ 15 w 101"/>
                  <a:gd name="T69" fmla="*/ 779 h 793"/>
                  <a:gd name="T70" fmla="*/ 9 w 101"/>
                  <a:gd name="T71" fmla="*/ 771 h 793"/>
                  <a:gd name="T72" fmla="*/ 4 w 101"/>
                  <a:gd name="T73" fmla="*/ 762 h 793"/>
                  <a:gd name="T74" fmla="*/ 1 w 101"/>
                  <a:gd name="T75" fmla="*/ 753 h 793"/>
                  <a:gd name="T76" fmla="*/ 0 w 101"/>
                  <a:gd name="T77" fmla="*/ 74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793">
                    <a:moveTo>
                      <a:pt x="0" y="743"/>
                    </a:moveTo>
                    <a:lnTo>
                      <a:pt x="0" y="49"/>
                    </a:lnTo>
                    <a:lnTo>
                      <a:pt x="0" y="49"/>
                    </a:lnTo>
                    <a:lnTo>
                      <a:pt x="1" y="40"/>
                    </a:lnTo>
                    <a:lnTo>
                      <a:pt x="4" y="30"/>
                    </a:lnTo>
                    <a:lnTo>
                      <a:pt x="9" y="21"/>
                    </a:lnTo>
                    <a:lnTo>
                      <a:pt x="15" y="13"/>
                    </a:lnTo>
                    <a:lnTo>
                      <a:pt x="22" y="7"/>
                    </a:lnTo>
                    <a:lnTo>
                      <a:pt x="31" y="3"/>
                    </a:lnTo>
                    <a:lnTo>
                      <a:pt x="40" y="0"/>
                    </a:lnTo>
                    <a:lnTo>
                      <a:pt x="50" y="0"/>
                    </a:lnTo>
                    <a:lnTo>
                      <a:pt x="50" y="0"/>
                    </a:lnTo>
                    <a:lnTo>
                      <a:pt x="61" y="0"/>
                    </a:lnTo>
                    <a:lnTo>
                      <a:pt x="71" y="3"/>
                    </a:lnTo>
                    <a:lnTo>
                      <a:pt x="78" y="7"/>
                    </a:lnTo>
                    <a:lnTo>
                      <a:pt x="86" y="13"/>
                    </a:lnTo>
                    <a:lnTo>
                      <a:pt x="92" y="21"/>
                    </a:lnTo>
                    <a:lnTo>
                      <a:pt x="98" y="30"/>
                    </a:lnTo>
                    <a:lnTo>
                      <a:pt x="101" y="40"/>
                    </a:lnTo>
                    <a:lnTo>
                      <a:pt x="101" y="49"/>
                    </a:lnTo>
                    <a:lnTo>
                      <a:pt x="101" y="743"/>
                    </a:lnTo>
                    <a:lnTo>
                      <a:pt x="101" y="743"/>
                    </a:lnTo>
                    <a:lnTo>
                      <a:pt x="101" y="753"/>
                    </a:lnTo>
                    <a:lnTo>
                      <a:pt x="98" y="762"/>
                    </a:lnTo>
                    <a:lnTo>
                      <a:pt x="92" y="771"/>
                    </a:lnTo>
                    <a:lnTo>
                      <a:pt x="86" y="779"/>
                    </a:lnTo>
                    <a:lnTo>
                      <a:pt x="78" y="784"/>
                    </a:lnTo>
                    <a:lnTo>
                      <a:pt x="71" y="789"/>
                    </a:lnTo>
                    <a:lnTo>
                      <a:pt x="61" y="792"/>
                    </a:lnTo>
                    <a:lnTo>
                      <a:pt x="50" y="793"/>
                    </a:lnTo>
                    <a:lnTo>
                      <a:pt x="50" y="793"/>
                    </a:lnTo>
                    <a:lnTo>
                      <a:pt x="40" y="792"/>
                    </a:lnTo>
                    <a:lnTo>
                      <a:pt x="31" y="789"/>
                    </a:lnTo>
                    <a:lnTo>
                      <a:pt x="22" y="784"/>
                    </a:lnTo>
                    <a:lnTo>
                      <a:pt x="15" y="779"/>
                    </a:lnTo>
                    <a:lnTo>
                      <a:pt x="9" y="771"/>
                    </a:lnTo>
                    <a:lnTo>
                      <a:pt x="4" y="762"/>
                    </a:lnTo>
                    <a:lnTo>
                      <a:pt x="1" y="753"/>
                    </a:lnTo>
                    <a:lnTo>
                      <a:pt x="0" y="7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5" name="Freeform 45"/>
              <p:cNvSpPr>
                <a:spLocks noEditPoints="1"/>
              </p:cNvSpPr>
              <p:nvPr userDrawn="1"/>
            </p:nvSpPr>
            <p:spPr bwMode="auto">
              <a:xfrm>
                <a:off x="4389437" y="430607"/>
                <a:ext cx="268288" cy="269875"/>
              </a:xfrm>
              <a:custGeom>
                <a:avLst/>
                <a:gdLst>
                  <a:gd name="T0" fmla="*/ 407 w 508"/>
                  <a:gd name="T1" fmla="*/ 243 h 510"/>
                  <a:gd name="T2" fmla="*/ 397 w 508"/>
                  <a:gd name="T3" fmla="*/ 197 h 510"/>
                  <a:gd name="T4" fmla="*/ 375 w 508"/>
                  <a:gd name="T5" fmla="*/ 158 h 510"/>
                  <a:gd name="T6" fmla="*/ 344 w 508"/>
                  <a:gd name="T7" fmla="*/ 127 h 510"/>
                  <a:gd name="T8" fmla="*/ 304 w 508"/>
                  <a:gd name="T9" fmla="*/ 108 h 510"/>
                  <a:gd name="T10" fmla="*/ 258 w 508"/>
                  <a:gd name="T11" fmla="*/ 101 h 510"/>
                  <a:gd name="T12" fmla="*/ 227 w 508"/>
                  <a:gd name="T13" fmla="*/ 104 h 510"/>
                  <a:gd name="T14" fmla="*/ 184 w 508"/>
                  <a:gd name="T15" fmla="*/ 120 h 510"/>
                  <a:gd name="T16" fmla="*/ 147 w 508"/>
                  <a:gd name="T17" fmla="*/ 147 h 510"/>
                  <a:gd name="T18" fmla="*/ 119 w 508"/>
                  <a:gd name="T19" fmla="*/ 184 h 510"/>
                  <a:gd name="T20" fmla="*/ 104 w 508"/>
                  <a:gd name="T21" fmla="*/ 227 h 510"/>
                  <a:gd name="T22" fmla="*/ 99 w 508"/>
                  <a:gd name="T23" fmla="*/ 258 h 510"/>
                  <a:gd name="T24" fmla="*/ 107 w 508"/>
                  <a:gd name="T25" fmla="*/ 304 h 510"/>
                  <a:gd name="T26" fmla="*/ 128 w 508"/>
                  <a:gd name="T27" fmla="*/ 344 h 510"/>
                  <a:gd name="T28" fmla="*/ 159 w 508"/>
                  <a:gd name="T29" fmla="*/ 376 h 510"/>
                  <a:gd name="T30" fmla="*/ 197 w 508"/>
                  <a:gd name="T31" fmla="*/ 399 h 510"/>
                  <a:gd name="T32" fmla="*/ 242 w 508"/>
                  <a:gd name="T33" fmla="*/ 409 h 510"/>
                  <a:gd name="T34" fmla="*/ 274 w 508"/>
                  <a:gd name="T35" fmla="*/ 409 h 510"/>
                  <a:gd name="T36" fmla="*/ 317 w 508"/>
                  <a:gd name="T37" fmla="*/ 399 h 510"/>
                  <a:gd name="T38" fmla="*/ 354 w 508"/>
                  <a:gd name="T39" fmla="*/ 376 h 510"/>
                  <a:gd name="T40" fmla="*/ 384 w 508"/>
                  <a:gd name="T41" fmla="*/ 344 h 510"/>
                  <a:gd name="T42" fmla="*/ 401 w 508"/>
                  <a:gd name="T43" fmla="*/ 304 h 510"/>
                  <a:gd name="T44" fmla="*/ 409 w 508"/>
                  <a:gd name="T45" fmla="*/ 258 h 510"/>
                  <a:gd name="T46" fmla="*/ 508 w 508"/>
                  <a:gd name="T47" fmla="*/ 458 h 510"/>
                  <a:gd name="T48" fmla="*/ 501 w 508"/>
                  <a:gd name="T49" fmla="*/ 488 h 510"/>
                  <a:gd name="T50" fmla="*/ 478 w 508"/>
                  <a:gd name="T51" fmla="*/ 505 h 510"/>
                  <a:gd name="T52" fmla="*/ 458 w 508"/>
                  <a:gd name="T53" fmla="*/ 510 h 510"/>
                  <a:gd name="T54" fmla="*/ 433 w 508"/>
                  <a:gd name="T55" fmla="*/ 501 h 510"/>
                  <a:gd name="T56" fmla="*/ 413 w 508"/>
                  <a:gd name="T57" fmla="*/ 479 h 510"/>
                  <a:gd name="T58" fmla="*/ 409 w 508"/>
                  <a:gd name="T59" fmla="*/ 458 h 510"/>
                  <a:gd name="T60" fmla="*/ 357 w 508"/>
                  <a:gd name="T61" fmla="*/ 491 h 510"/>
                  <a:gd name="T62" fmla="*/ 299 w 508"/>
                  <a:gd name="T63" fmla="*/ 507 h 510"/>
                  <a:gd name="T64" fmla="*/ 258 w 508"/>
                  <a:gd name="T65" fmla="*/ 510 h 510"/>
                  <a:gd name="T66" fmla="*/ 181 w 508"/>
                  <a:gd name="T67" fmla="*/ 498 h 510"/>
                  <a:gd name="T68" fmla="*/ 113 w 508"/>
                  <a:gd name="T69" fmla="*/ 468 h 510"/>
                  <a:gd name="T70" fmla="*/ 58 w 508"/>
                  <a:gd name="T71" fmla="*/ 421 h 510"/>
                  <a:gd name="T72" fmla="*/ 19 w 508"/>
                  <a:gd name="T73" fmla="*/ 359 h 510"/>
                  <a:gd name="T74" fmla="*/ 2 w 508"/>
                  <a:gd name="T75" fmla="*/ 284 h 510"/>
                  <a:gd name="T76" fmla="*/ 2 w 508"/>
                  <a:gd name="T77" fmla="*/ 233 h 510"/>
                  <a:gd name="T78" fmla="*/ 19 w 508"/>
                  <a:gd name="T79" fmla="*/ 157 h 510"/>
                  <a:gd name="T80" fmla="*/ 58 w 508"/>
                  <a:gd name="T81" fmla="*/ 93 h 510"/>
                  <a:gd name="T82" fmla="*/ 113 w 508"/>
                  <a:gd name="T83" fmla="*/ 44 h 510"/>
                  <a:gd name="T84" fmla="*/ 181 w 508"/>
                  <a:gd name="T85" fmla="*/ 12 h 510"/>
                  <a:gd name="T86" fmla="*/ 258 w 508"/>
                  <a:gd name="T87" fmla="*/ 0 h 510"/>
                  <a:gd name="T88" fmla="*/ 310 w 508"/>
                  <a:gd name="T89" fmla="*/ 6 h 510"/>
                  <a:gd name="T90" fmla="*/ 379 w 508"/>
                  <a:gd name="T91" fmla="*/ 31 h 510"/>
                  <a:gd name="T92" fmla="*/ 437 w 508"/>
                  <a:gd name="T93" fmla="*/ 75 h 510"/>
                  <a:gd name="T94" fmla="*/ 480 w 508"/>
                  <a:gd name="T95" fmla="*/ 135 h 510"/>
                  <a:gd name="T96" fmla="*/ 504 w 508"/>
                  <a:gd name="T97" fmla="*/ 20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8" h="510">
                    <a:moveTo>
                      <a:pt x="409" y="258"/>
                    </a:moveTo>
                    <a:lnTo>
                      <a:pt x="409" y="258"/>
                    </a:lnTo>
                    <a:lnTo>
                      <a:pt x="407" y="243"/>
                    </a:lnTo>
                    <a:lnTo>
                      <a:pt x="406" y="227"/>
                    </a:lnTo>
                    <a:lnTo>
                      <a:pt x="401" y="212"/>
                    </a:lnTo>
                    <a:lnTo>
                      <a:pt x="397" y="197"/>
                    </a:lnTo>
                    <a:lnTo>
                      <a:pt x="391" y="184"/>
                    </a:lnTo>
                    <a:lnTo>
                      <a:pt x="384" y="170"/>
                    </a:lnTo>
                    <a:lnTo>
                      <a:pt x="375" y="158"/>
                    </a:lnTo>
                    <a:lnTo>
                      <a:pt x="366" y="147"/>
                    </a:lnTo>
                    <a:lnTo>
                      <a:pt x="354" y="136"/>
                    </a:lnTo>
                    <a:lnTo>
                      <a:pt x="344" y="127"/>
                    </a:lnTo>
                    <a:lnTo>
                      <a:pt x="330" y="120"/>
                    </a:lnTo>
                    <a:lnTo>
                      <a:pt x="317" y="112"/>
                    </a:lnTo>
                    <a:lnTo>
                      <a:pt x="304" y="108"/>
                    </a:lnTo>
                    <a:lnTo>
                      <a:pt x="289" y="104"/>
                    </a:lnTo>
                    <a:lnTo>
                      <a:pt x="274" y="101"/>
                    </a:lnTo>
                    <a:lnTo>
                      <a:pt x="258" y="101"/>
                    </a:lnTo>
                    <a:lnTo>
                      <a:pt x="258" y="101"/>
                    </a:lnTo>
                    <a:lnTo>
                      <a:pt x="242" y="101"/>
                    </a:lnTo>
                    <a:lnTo>
                      <a:pt x="227" y="104"/>
                    </a:lnTo>
                    <a:lnTo>
                      <a:pt x="212" y="108"/>
                    </a:lnTo>
                    <a:lnTo>
                      <a:pt x="197" y="112"/>
                    </a:lnTo>
                    <a:lnTo>
                      <a:pt x="184" y="120"/>
                    </a:lnTo>
                    <a:lnTo>
                      <a:pt x="170" y="127"/>
                    </a:lnTo>
                    <a:lnTo>
                      <a:pt x="159" y="136"/>
                    </a:lnTo>
                    <a:lnTo>
                      <a:pt x="147" y="147"/>
                    </a:lnTo>
                    <a:lnTo>
                      <a:pt x="136" y="158"/>
                    </a:lnTo>
                    <a:lnTo>
                      <a:pt x="128" y="170"/>
                    </a:lnTo>
                    <a:lnTo>
                      <a:pt x="119" y="184"/>
                    </a:lnTo>
                    <a:lnTo>
                      <a:pt x="113" y="197"/>
                    </a:lnTo>
                    <a:lnTo>
                      <a:pt x="107" y="212"/>
                    </a:lnTo>
                    <a:lnTo>
                      <a:pt x="104" y="227"/>
                    </a:lnTo>
                    <a:lnTo>
                      <a:pt x="101" y="243"/>
                    </a:lnTo>
                    <a:lnTo>
                      <a:pt x="99" y="258"/>
                    </a:lnTo>
                    <a:lnTo>
                      <a:pt x="99" y="258"/>
                    </a:lnTo>
                    <a:lnTo>
                      <a:pt x="101" y="274"/>
                    </a:lnTo>
                    <a:lnTo>
                      <a:pt x="104" y="289"/>
                    </a:lnTo>
                    <a:lnTo>
                      <a:pt x="107" y="304"/>
                    </a:lnTo>
                    <a:lnTo>
                      <a:pt x="113" y="319"/>
                    </a:lnTo>
                    <a:lnTo>
                      <a:pt x="119" y="332"/>
                    </a:lnTo>
                    <a:lnTo>
                      <a:pt x="128" y="344"/>
                    </a:lnTo>
                    <a:lnTo>
                      <a:pt x="136" y="356"/>
                    </a:lnTo>
                    <a:lnTo>
                      <a:pt x="147" y="366"/>
                    </a:lnTo>
                    <a:lnTo>
                      <a:pt x="159" y="376"/>
                    </a:lnTo>
                    <a:lnTo>
                      <a:pt x="170" y="384"/>
                    </a:lnTo>
                    <a:lnTo>
                      <a:pt x="184" y="391"/>
                    </a:lnTo>
                    <a:lnTo>
                      <a:pt x="197" y="399"/>
                    </a:lnTo>
                    <a:lnTo>
                      <a:pt x="212" y="403"/>
                    </a:lnTo>
                    <a:lnTo>
                      <a:pt x="227" y="406"/>
                    </a:lnTo>
                    <a:lnTo>
                      <a:pt x="242" y="409"/>
                    </a:lnTo>
                    <a:lnTo>
                      <a:pt x="258" y="409"/>
                    </a:lnTo>
                    <a:lnTo>
                      <a:pt x="258" y="409"/>
                    </a:lnTo>
                    <a:lnTo>
                      <a:pt x="274" y="409"/>
                    </a:lnTo>
                    <a:lnTo>
                      <a:pt x="289" y="406"/>
                    </a:lnTo>
                    <a:lnTo>
                      <a:pt x="304" y="403"/>
                    </a:lnTo>
                    <a:lnTo>
                      <a:pt x="317" y="399"/>
                    </a:lnTo>
                    <a:lnTo>
                      <a:pt x="330" y="391"/>
                    </a:lnTo>
                    <a:lnTo>
                      <a:pt x="344" y="384"/>
                    </a:lnTo>
                    <a:lnTo>
                      <a:pt x="354" y="376"/>
                    </a:lnTo>
                    <a:lnTo>
                      <a:pt x="366" y="366"/>
                    </a:lnTo>
                    <a:lnTo>
                      <a:pt x="375" y="356"/>
                    </a:lnTo>
                    <a:lnTo>
                      <a:pt x="384" y="344"/>
                    </a:lnTo>
                    <a:lnTo>
                      <a:pt x="391" y="332"/>
                    </a:lnTo>
                    <a:lnTo>
                      <a:pt x="397" y="319"/>
                    </a:lnTo>
                    <a:lnTo>
                      <a:pt x="401" y="304"/>
                    </a:lnTo>
                    <a:lnTo>
                      <a:pt x="406" y="289"/>
                    </a:lnTo>
                    <a:lnTo>
                      <a:pt x="407" y="274"/>
                    </a:lnTo>
                    <a:lnTo>
                      <a:pt x="409" y="258"/>
                    </a:lnTo>
                    <a:close/>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close/>
                  </a:path>
                </a:pathLst>
              </a:custGeom>
              <a:solidFill>
                <a:srgbClr val="F15A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6" name="Freeform 46"/>
              <p:cNvSpPr>
                <a:spLocks/>
              </p:cNvSpPr>
              <p:nvPr userDrawn="1"/>
            </p:nvSpPr>
            <p:spPr bwMode="auto">
              <a:xfrm>
                <a:off x="4441825" y="484582"/>
                <a:ext cx="163513" cy="161925"/>
              </a:xfrm>
              <a:custGeom>
                <a:avLst/>
                <a:gdLst>
                  <a:gd name="T0" fmla="*/ 310 w 310"/>
                  <a:gd name="T1" fmla="*/ 157 h 308"/>
                  <a:gd name="T2" fmla="*/ 307 w 310"/>
                  <a:gd name="T3" fmla="*/ 126 h 308"/>
                  <a:gd name="T4" fmla="*/ 298 w 310"/>
                  <a:gd name="T5" fmla="*/ 96 h 308"/>
                  <a:gd name="T6" fmla="*/ 285 w 310"/>
                  <a:gd name="T7" fmla="*/ 69 h 308"/>
                  <a:gd name="T8" fmla="*/ 267 w 310"/>
                  <a:gd name="T9" fmla="*/ 46 h 308"/>
                  <a:gd name="T10" fmla="*/ 245 w 310"/>
                  <a:gd name="T11" fmla="*/ 26 h 308"/>
                  <a:gd name="T12" fmla="*/ 218 w 310"/>
                  <a:gd name="T13" fmla="*/ 11 h 308"/>
                  <a:gd name="T14" fmla="*/ 190 w 310"/>
                  <a:gd name="T15" fmla="*/ 3 h 308"/>
                  <a:gd name="T16" fmla="*/ 159 w 310"/>
                  <a:gd name="T17" fmla="*/ 0 h 308"/>
                  <a:gd name="T18" fmla="*/ 143 w 310"/>
                  <a:gd name="T19" fmla="*/ 0 h 308"/>
                  <a:gd name="T20" fmla="*/ 113 w 310"/>
                  <a:gd name="T21" fmla="*/ 7 h 308"/>
                  <a:gd name="T22" fmla="*/ 85 w 310"/>
                  <a:gd name="T23" fmla="*/ 19 h 308"/>
                  <a:gd name="T24" fmla="*/ 60 w 310"/>
                  <a:gd name="T25" fmla="*/ 35 h 308"/>
                  <a:gd name="T26" fmla="*/ 37 w 310"/>
                  <a:gd name="T27" fmla="*/ 57 h 308"/>
                  <a:gd name="T28" fmla="*/ 20 w 310"/>
                  <a:gd name="T29" fmla="*/ 83 h 308"/>
                  <a:gd name="T30" fmla="*/ 8 w 310"/>
                  <a:gd name="T31" fmla="*/ 111 h 308"/>
                  <a:gd name="T32" fmla="*/ 2 w 310"/>
                  <a:gd name="T33" fmla="*/ 142 h 308"/>
                  <a:gd name="T34" fmla="*/ 0 w 310"/>
                  <a:gd name="T35" fmla="*/ 157 h 308"/>
                  <a:gd name="T36" fmla="*/ 5 w 310"/>
                  <a:gd name="T37" fmla="*/ 188 h 308"/>
                  <a:gd name="T38" fmla="*/ 14 w 310"/>
                  <a:gd name="T39" fmla="*/ 218 h 308"/>
                  <a:gd name="T40" fmla="*/ 29 w 310"/>
                  <a:gd name="T41" fmla="*/ 243 h 308"/>
                  <a:gd name="T42" fmla="*/ 48 w 310"/>
                  <a:gd name="T43" fmla="*/ 265 h 308"/>
                  <a:gd name="T44" fmla="*/ 71 w 310"/>
                  <a:gd name="T45" fmla="*/ 283 h 308"/>
                  <a:gd name="T46" fmla="*/ 98 w 310"/>
                  <a:gd name="T47" fmla="*/ 298 h 308"/>
                  <a:gd name="T48" fmla="*/ 128 w 310"/>
                  <a:gd name="T49" fmla="*/ 305 h 308"/>
                  <a:gd name="T50" fmla="*/ 159 w 310"/>
                  <a:gd name="T51" fmla="*/ 308 h 308"/>
                  <a:gd name="T52" fmla="*/ 175 w 310"/>
                  <a:gd name="T53" fmla="*/ 308 h 308"/>
                  <a:gd name="T54" fmla="*/ 205 w 310"/>
                  <a:gd name="T55" fmla="*/ 302 h 308"/>
                  <a:gd name="T56" fmla="*/ 231 w 310"/>
                  <a:gd name="T57" fmla="*/ 290 h 308"/>
                  <a:gd name="T58" fmla="*/ 255 w 310"/>
                  <a:gd name="T59" fmla="*/ 275 h 308"/>
                  <a:gd name="T60" fmla="*/ 276 w 310"/>
                  <a:gd name="T61" fmla="*/ 255 h 308"/>
                  <a:gd name="T62" fmla="*/ 292 w 310"/>
                  <a:gd name="T63" fmla="*/ 231 h 308"/>
                  <a:gd name="T64" fmla="*/ 302 w 310"/>
                  <a:gd name="T65" fmla="*/ 203 h 308"/>
                  <a:gd name="T66" fmla="*/ 308 w 310"/>
                  <a:gd name="T67" fmla="*/ 17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308">
                    <a:moveTo>
                      <a:pt x="310" y="157"/>
                    </a:moveTo>
                    <a:lnTo>
                      <a:pt x="310" y="157"/>
                    </a:lnTo>
                    <a:lnTo>
                      <a:pt x="308" y="142"/>
                    </a:lnTo>
                    <a:lnTo>
                      <a:pt x="307" y="126"/>
                    </a:lnTo>
                    <a:lnTo>
                      <a:pt x="302" y="111"/>
                    </a:lnTo>
                    <a:lnTo>
                      <a:pt x="298" y="96"/>
                    </a:lnTo>
                    <a:lnTo>
                      <a:pt x="292" y="83"/>
                    </a:lnTo>
                    <a:lnTo>
                      <a:pt x="285" y="69"/>
                    </a:lnTo>
                    <a:lnTo>
                      <a:pt x="276" y="57"/>
                    </a:lnTo>
                    <a:lnTo>
                      <a:pt x="267" y="46"/>
                    </a:lnTo>
                    <a:lnTo>
                      <a:pt x="255" y="35"/>
                    </a:lnTo>
                    <a:lnTo>
                      <a:pt x="245" y="26"/>
                    </a:lnTo>
                    <a:lnTo>
                      <a:pt x="231" y="19"/>
                    </a:lnTo>
                    <a:lnTo>
                      <a:pt x="218" y="11"/>
                    </a:lnTo>
                    <a:lnTo>
                      <a:pt x="205" y="7"/>
                    </a:lnTo>
                    <a:lnTo>
                      <a:pt x="190" y="3"/>
                    </a:lnTo>
                    <a:lnTo>
                      <a:pt x="175" y="0"/>
                    </a:lnTo>
                    <a:lnTo>
                      <a:pt x="159" y="0"/>
                    </a:lnTo>
                    <a:lnTo>
                      <a:pt x="159" y="0"/>
                    </a:lnTo>
                    <a:lnTo>
                      <a:pt x="143" y="0"/>
                    </a:lnTo>
                    <a:lnTo>
                      <a:pt x="128" y="3"/>
                    </a:lnTo>
                    <a:lnTo>
                      <a:pt x="113" y="7"/>
                    </a:lnTo>
                    <a:lnTo>
                      <a:pt x="98" y="11"/>
                    </a:lnTo>
                    <a:lnTo>
                      <a:pt x="85" y="19"/>
                    </a:lnTo>
                    <a:lnTo>
                      <a:pt x="71" y="26"/>
                    </a:lnTo>
                    <a:lnTo>
                      <a:pt x="60" y="35"/>
                    </a:lnTo>
                    <a:lnTo>
                      <a:pt x="48" y="46"/>
                    </a:lnTo>
                    <a:lnTo>
                      <a:pt x="37" y="57"/>
                    </a:lnTo>
                    <a:lnTo>
                      <a:pt x="29" y="69"/>
                    </a:lnTo>
                    <a:lnTo>
                      <a:pt x="20" y="83"/>
                    </a:lnTo>
                    <a:lnTo>
                      <a:pt x="14" y="96"/>
                    </a:lnTo>
                    <a:lnTo>
                      <a:pt x="8" y="111"/>
                    </a:lnTo>
                    <a:lnTo>
                      <a:pt x="5" y="126"/>
                    </a:lnTo>
                    <a:lnTo>
                      <a:pt x="2" y="142"/>
                    </a:lnTo>
                    <a:lnTo>
                      <a:pt x="0" y="157"/>
                    </a:lnTo>
                    <a:lnTo>
                      <a:pt x="0" y="157"/>
                    </a:lnTo>
                    <a:lnTo>
                      <a:pt x="2" y="173"/>
                    </a:lnTo>
                    <a:lnTo>
                      <a:pt x="5" y="188"/>
                    </a:lnTo>
                    <a:lnTo>
                      <a:pt x="8" y="203"/>
                    </a:lnTo>
                    <a:lnTo>
                      <a:pt x="14" y="218"/>
                    </a:lnTo>
                    <a:lnTo>
                      <a:pt x="20" y="231"/>
                    </a:lnTo>
                    <a:lnTo>
                      <a:pt x="29" y="243"/>
                    </a:lnTo>
                    <a:lnTo>
                      <a:pt x="37" y="255"/>
                    </a:lnTo>
                    <a:lnTo>
                      <a:pt x="48" y="265"/>
                    </a:lnTo>
                    <a:lnTo>
                      <a:pt x="60" y="275"/>
                    </a:lnTo>
                    <a:lnTo>
                      <a:pt x="71" y="283"/>
                    </a:lnTo>
                    <a:lnTo>
                      <a:pt x="85" y="290"/>
                    </a:lnTo>
                    <a:lnTo>
                      <a:pt x="98" y="298"/>
                    </a:lnTo>
                    <a:lnTo>
                      <a:pt x="113" y="302"/>
                    </a:lnTo>
                    <a:lnTo>
                      <a:pt x="128" y="305"/>
                    </a:lnTo>
                    <a:lnTo>
                      <a:pt x="143" y="308"/>
                    </a:lnTo>
                    <a:lnTo>
                      <a:pt x="159" y="308"/>
                    </a:lnTo>
                    <a:lnTo>
                      <a:pt x="159" y="308"/>
                    </a:lnTo>
                    <a:lnTo>
                      <a:pt x="175" y="308"/>
                    </a:lnTo>
                    <a:lnTo>
                      <a:pt x="190" y="305"/>
                    </a:lnTo>
                    <a:lnTo>
                      <a:pt x="205" y="302"/>
                    </a:lnTo>
                    <a:lnTo>
                      <a:pt x="218" y="298"/>
                    </a:lnTo>
                    <a:lnTo>
                      <a:pt x="231" y="290"/>
                    </a:lnTo>
                    <a:lnTo>
                      <a:pt x="245" y="283"/>
                    </a:lnTo>
                    <a:lnTo>
                      <a:pt x="255" y="275"/>
                    </a:lnTo>
                    <a:lnTo>
                      <a:pt x="267" y="265"/>
                    </a:lnTo>
                    <a:lnTo>
                      <a:pt x="276" y="255"/>
                    </a:lnTo>
                    <a:lnTo>
                      <a:pt x="285" y="243"/>
                    </a:lnTo>
                    <a:lnTo>
                      <a:pt x="292" y="231"/>
                    </a:lnTo>
                    <a:lnTo>
                      <a:pt x="298" y="218"/>
                    </a:lnTo>
                    <a:lnTo>
                      <a:pt x="302" y="203"/>
                    </a:lnTo>
                    <a:lnTo>
                      <a:pt x="307" y="188"/>
                    </a:lnTo>
                    <a:lnTo>
                      <a:pt x="308" y="173"/>
                    </a:lnTo>
                    <a:lnTo>
                      <a:pt x="310" y="1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7" name="Freeform 47"/>
              <p:cNvSpPr>
                <a:spLocks/>
              </p:cNvSpPr>
              <p:nvPr userDrawn="1"/>
            </p:nvSpPr>
            <p:spPr bwMode="auto">
              <a:xfrm>
                <a:off x="4389437" y="430607"/>
                <a:ext cx="268288" cy="269875"/>
              </a:xfrm>
              <a:custGeom>
                <a:avLst/>
                <a:gdLst>
                  <a:gd name="T0" fmla="*/ 508 w 508"/>
                  <a:gd name="T1" fmla="*/ 458 h 510"/>
                  <a:gd name="T2" fmla="*/ 508 w 508"/>
                  <a:gd name="T3" fmla="*/ 470 h 510"/>
                  <a:gd name="T4" fmla="*/ 501 w 508"/>
                  <a:gd name="T5" fmla="*/ 488 h 510"/>
                  <a:gd name="T6" fmla="*/ 487 w 508"/>
                  <a:gd name="T7" fmla="*/ 501 h 510"/>
                  <a:gd name="T8" fmla="*/ 468 w 508"/>
                  <a:gd name="T9" fmla="*/ 508 h 510"/>
                  <a:gd name="T10" fmla="*/ 458 w 508"/>
                  <a:gd name="T11" fmla="*/ 510 h 510"/>
                  <a:gd name="T12" fmla="*/ 441 w 508"/>
                  <a:gd name="T13" fmla="*/ 505 h 510"/>
                  <a:gd name="T14" fmla="*/ 425 w 508"/>
                  <a:gd name="T15" fmla="*/ 495 h 510"/>
                  <a:gd name="T16" fmla="*/ 413 w 508"/>
                  <a:gd name="T17" fmla="*/ 479 h 510"/>
                  <a:gd name="T18" fmla="*/ 409 w 508"/>
                  <a:gd name="T19" fmla="*/ 458 h 510"/>
                  <a:gd name="T20" fmla="*/ 393 w 508"/>
                  <a:gd name="T21" fmla="*/ 471 h 510"/>
                  <a:gd name="T22" fmla="*/ 357 w 508"/>
                  <a:gd name="T23" fmla="*/ 491 h 510"/>
                  <a:gd name="T24" fmla="*/ 320 w 508"/>
                  <a:gd name="T25" fmla="*/ 502 h 510"/>
                  <a:gd name="T26" fmla="*/ 279 w 508"/>
                  <a:gd name="T27" fmla="*/ 508 h 510"/>
                  <a:gd name="T28" fmla="*/ 258 w 508"/>
                  <a:gd name="T29" fmla="*/ 510 h 510"/>
                  <a:gd name="T30" fmla="*/ 206 w 508"/>
                  <a:gd name="T31" fmla="*/ 504 h 510"/>
                  <a:gd name="T32" fmla="*/ 157 w 508"/>
                  <a:gd name="T33" fmla="*/ 491 h 510"/>
                  <a:gd name="T34" fmla="*/ 113 w 508"/>
                  <a:gd name="T35" fmla="*/ 468 h 510"/>
                  <a:gd name="T36" fmla="*/ 76 w 508"/>
                  <a:gd name="T37" fmla="*/ 437 h 510"/>
                  <a:gd name="T38" fmla="*/ 43 w 508"/>
                  <a:gd name="T39" fmla="*/ 402 h 510"/>
                  <a:gd name="T40" fmla="*/ 19 w 508"/>
                  <a:gd name="T41" fmla="*/ 359 h 510"/>
                  <a:gd name="T42" fmla="*/ 5 w 508"/>
                  <a:gd name="T43" fmla="*/ 311 h 510"/>
                  <a:gd name="T44" fmla="*/ 0 w 508"/>
                  <a:gd name="T45" fmla="*/ 258 h 510"/>
                  <a:gd name="T46" fmla="*/ 2 w 508"/>
                  <a:gd name="T47" fmla="*/ 233 h 510"/>
                  <a:gd name="T48" fmla="*/ 12 w 508"/>
                  <a:gd name="T49" fmla="*/ 181 h 510"/>
                  <a:gd name="T50" fmla="*/ 31 w 508"/>
                  <a:gd name="T51" fmla="*/ 135 h 510"/>
                  <a:gd name="T52" fmla="*/ 58 w 508"/>
                  <a:gd name="T53" fmla="*/ 93 h 510"/>
                  <a:gd name="T54" fmla="*/ 93 w 508"/>
                  <a:gd name="T55" fmla="*/ 59 h 510"/>
                  <a:gd name="T56" fmla="*/ 135 w 508"/>
                  <a:gd name="T57" fmla="*/ 31 h 510"/>
                  <a:gd name="T58" fmla="*/ 181 w 508"/>
                  <a:gd name="T59" fmla="*/ 12 h 510"/>
                  <a:gd name="T60" fmla="*/ 231 w 508"/>
                  <a:gd name="T61" fmla="*/ 1 h 510"/>
                  <a:gd name="T62" fmla="*/ 258 w 508"/>
                  <a:gd name="T63" fmla="*/ 0 h 510"/>
                  <a:gd name="T64" fmla="*/ 310 w 508"/>
                  <a:gd name="T65" fmla="*/ 6 h 510"/>
                  <a:gd name="T66" fmla="*/ 357 w 508"/>
                  <a:gd name="T67" fmla="*/ 21 h 510"/>
                  <a:gd name="T68" fmla="*/ 400 w 508"/>
                  <a:gd name="T69" fmla="*/ 44 h 510"/>
                  <a:gd name="T70" fmla="*/ 437 w 508"/>
                  <a:gd name="T71" fmla="*/ 75 h 510"/>
                  <a:gd name="T72" fmla="*/ 467 w 508"/>
                  <a:gd name="T73" fmla="*/ 114 h 510"/>
                  <a:gd name="T74" fmla="*/ 490 w 508"/>
                  <a:gd name="T75" fmla="*/ 157 h 510"/>
                  <a:gd name="T76" fmla="*/ 504 w 508"/>
                  <a:gd name="T77" fmla="*/ 206 h 510"/>
                  <a:gd name="T78" fmla="*/ 508 w 508"/>
                  <a:gd name="T79" fmla="*/ 258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8" h="510">
                    <a:moveTo>
                      <a:pt x="508" y="258"/>
                    </a:moveTo>
                    <a:lnTo>
                      <a:pt x="508" y="458"/>
                    </a:lnTo>
                    <a:lnTo>
                      <a:pt x="508" y="458"/>
                    </a:lnTo>
                    <a:lnTo>
                      <a:pt x="508" y="470"/>
                    </a:lnTo>
                    <a:lnTo>
                      <a:pt x="505" y="479"/>
                    </a:lnTo>
                    <a:lnTo>
                      <a:pt x="501" y="488"/>
                    </a:lnTo>
                    <a:lnTo>
                      <a:pt x="495" y="495"/>
                    </a:lnTo>
                    <a:lnTo>
                      <a:pt x="487" y="501"/>
                    </a:lnTo>
                    <a:lnTo>
                      <a:pt x="478" y="505"/>
                    </a:lnTo>
                    <a:lnTo>
                      <a:pt x="468" y="508"/>
                    </a:lnTo>
                    <a:lnTo>
                      <a:pt x="458" y="510"/>
                    </a:lnTo>
                    <a:lnTo>
                      <a:pt x="458" y="510"/>
                    </a:lnTo>
                    <a:lnTo>
                      <a:pt x="450" y="508"/>
                    </a:lnTo>
                    <a:lnTo>
                      <a:pt x="441" y="505"/>
                    </a:lnTo>
                    <a:lnTo>
                      <a:pt x="433" y="501"/>
                    </a:lnTo>
                    <a:lnTo>
                      <a:pt x="425" y="495"/>
                    </a:lnTo>
                    <a:lnTo>
                      <a:pt x="419" y="488"/>
                    </a:lnTo>
                    <a:lnTo>
                      <a:pt x="413" y="479"/>
                    </a:lnTo>
                    <a:lnTo>
                      <a:pt x="410" y="470"/>
                    </a:lnTo>
                    <a:lnTo>
                      <a:pt x="409" y="458"/>
                    </a:lnTo>
                    <a:lnTo>
                      <a:pt x="409" y="458"/>
                    </a:lnTo>
                    <a:lnTo>
                      <a:pt x="393" y="471"/>
                    </a:lnTo>
                    <a:lnTo>
                      <a:pt x="375" y="482"/>
                    </a:lnTo>
                    <a:lnTo>
                      <a:pt x="357" y="491"/>
                    </a:lnTo>
                    <a:lnTo>
                      <a:pt x="339" y="498"/>
                    </a:lnTo>
                    <a:lnTo>
                      <a:pt x="320" y="502"/>
                    </a:lnTo>
                    <a:lnTo>
                      <a:pt x="299" y="507"/>
                    </a:lnTo>
                    <a:lnTo>
                      <a:pt x="279" y="508"/>
                    </a:lnTo>
                    <a:lnTo>
                      <a:pt x="258" y="510"/>
                    </a:lnTo>
                    <a:lnTo>
                      <a:pt x="258" y="510"/>
                    </a:lnTo>
                    <a:lnTo>
                      <a:pt x="231" y="508"/>
                    </a:lnTo>
                    <a:lnTo>
                      <a:pt x="206" y="504"/>
                    </a:lnTo>
                    <a:lnTo>
                      <a:pt x="181" y="498"/>
                    </a:lnTo>
                    <a:lnTo>
                      <a:pt x="157" y="491"/>
                    </a:lnTo>
                    <a:lnTo>
                      <a:pt x="135" y="480"/>
                    </a:lnTo>
                    <a:lnTo>
                      <a:pt x="113" y="468"/>
                    </a:lnTo>
                    <a:lnTo>
                      <a:pt x="93" y="454"/>
                    </a:lnTo>
                    <a:lnTo>
                      <a:pt x="76" y="437"/>
                    </a:lnTo>
                    <a:lnTo>
                      <a:pt x="58" y="421"/>
                    </a:lnTo>
                    <a:lnTo>
                      <a:pt x="43" y="402"/>
                    </a:lnTo>
                    <a:lnTo>
                      <a:pt x="31" y="381"/>
                    </a:lnTo>
                    <a:lnTo>
                      <a:pt x="19" y="359"/>
                    </a:lnTo>
                    <a:lnTo>
                      <a:pt x="12" y="335"/>
                    </a:lnTo>
                    <a:lnTo>
                      <a:pt x="5" y="311"/>
                    </a:lnTo>
                    <a:lnTo>
                      <a:pt x="2" y="284"/>
                    </a:lnTo>
                    <a:lnTo>
                      <a:pt x="0" y="258"/>
                    </a:lnTo>
                    <a:lnTo>
                      <a:pt x="0" y="258"/>
                    </a:lnTo>
                    <a:lnTo>
                      <a:pt x="2" y="233"/>
                    </a:lnTo>
                    <a:lnTo>
                      <a:pt x="5" y="206"/>
                    </a:lnTo>
                    <a:lnTo>
                      <a:pt x="12" y="181"/>
                    </a:lnTo>
                    <a:lnTo>
                      <a:pt x="19" y="157"/>
                    </a:lnTo>
                    <a:lnTo>
                      <a:pt x="31" y="135"/>
                    </a:lnTo>
                    <a:lnTo>
                      <a:pt x="43" y="114"/>
                    </a:lnTo>
                    <a:lnTo>
                      <a:pt x="58" y="93"/>
                    </a:lnTo>
                    <a:lnTo>
                      <a:pt x="76" y="75"/>
                    </a:lnTo>
                    <a:lnTo>
                      <a:pt x="93" y="59"/>
                    </a:lnTo>
                    <a:lnTo>
                      <a:pt x="113" y="44"/>
                    </a:lnTo>
                    <a:lnTo>
                      <a:pt x="135" y="31"/>
                    </a:lnTo>
                    <a:lnTo>
                      <a:pt x="157" y="21"/>
                    </a:lnTo>
                    <a:lnTo>
                      <a:pt x="181" y="12"/>
                    </a:lnTo>
                    <a:lnTo>
                      <a:pt x="206" y="6"/>
                    </a:lnTo>
                    <a:lnTo>
                      <a:pt x="231" y="1"/>
                    </a:lnTo>
                    <a:lnTo>
                      <a:pt x="258" y="0"/>
                    </a:lnTo>
                    <a:lnTo>
                      <a:pt x="258" y="0"/>
                    </a:lnTo>
                    <a:lnTo>
                      <a:pt x="284" y="1"/>
                    </a:lnTo>
                    <a:lnTo>
                      <a:pt x="310" y="6"/>
                    </a:lnTo>
                    <a:lnTo>
                      <a:pt x="335" y="12"/>
                    </a:lnTo>
                    <a:lnTo>
                      <a:pt x="357" y="21"/>
                    </a:lnTo>
                    <a:lnTo>
                      <a:pt x="379" y="31"/>
                    </a:lnTo>
                    <a:lnTo>
                      <a:pt x="400" y="44"/>
                    </a:lnTo>
                    <a:lnTo>
                      <a:pt x="419" y="59"/>
                    </a:lnTo>
                    <a:lnTo>
                      <a:pt x="437" y="75"/>
                    </a:lnTo>
                    <a:lnTo>
                      <a:pt x="453" y="93"/>
                    </a:lnTo>
                    <a:lnTo>
                      <a:pt x="467" y="114"/>
                    </a:lnTo>
                    <a:lnTo>
                      <a:pt x="480" y="135"/>
                    </a:lnTo>
                    <a:lnTo>
                      <a:pt x="490" y="157"/>
                    </a:lnTo>
                    <a:lnTo>
                      <a:pt x="498" y="181"/>
                    </a:lnTo>
                    <a:lnTo>
                      <a:pt x="504" y="206"/>
                    </a:lnTo>
                    <a:lnTo>
                      <a:pt x="507" y="233"/>
                    </a:lnTo>
                    <a:lnTo>
                      <a:pt x="508" y="2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8" name="Freeform 48"/>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399" name="Freeform 49"/>
              <p:cNvSpPr>
                <a:spLocks/>
              </p:cNvSpPr>
              <p:nvPr userDrawn="1"/>
            </p:nvSpPr>
            <p:spPr bwMode="auto">
              <a:xfrm>
                <a:off x="2922587" y="281382"/>
                <a:ext cx="419100" cy="203200"/>
              </a:xfrm>
              <a:custGeom>
                <a:avLst/>
                <a:gdLst>
                  <a:gd name="T0" fmla="*/ 769 w 793"/>
                  <a:gd name="T1" fmla="*/ 154 h 383"/>
                  <a:gd name="T2" fmla="*/ 756 w 793"/>
                  <a:gd name="T3" fmla="*/ 151 h 383"/>
                  <a:gd name="T4" fmla="*/ 742 w 793"/>
                  <a:gd name="T5" fmla="*/ 153 h 383"/>
                  <a:gd name="T6" fmla="*/ 730 w 793"/>
                  <a:gd name="T7" fmla="*/ 159 h 383"/>
                  <a:gd name="T8" fmla="*/ 722 w 793"/>
                  <a:gd name="T9" fmla="*/ 168 h 383"/>
                  <a:gd name="T10" fmla="*/ 708 w 793"/>
                  <a:gd name="T11" fmla="*/ 148 h 383"/>
                  <a:gd name="T12" fmla="*/ 677 w 793"/>
                  <a:gd name="T13" fmla="*/ 114 h 383"/>
                  <a:gd name="T14" fmla="*/ 642 w 793"/>
                  <a:gd name="T15" fmla="*/ 83 h 383"/>
                  <a:gd name="T16" fmla="*/ 605 w 793"/>
                  <a:gd name="T17" fmla="*/ 56 h 383"/>
                  <a:gd name="T18" fmla="*/ 563 w 793"/>
                  <a:gd name="T19" fmla="*/ 34 h 383"/>
                  <a:gd name="T20" fmla="*/ 519 w 793"/>
                  <a:gd name="T21" fmla="*/ 18 h 383"/>
                  <a:gd name="T22" fmla="*/ 473 w 793"/>
                  <a:gd name="T23" fmla="*/ 7 h 383"/>
                  <a:gd name="T24" fmla="*/ 425 w 793"/>
                  <a:gd name="T25" fmla="*/ 1 h 383"/>
                  <a:gd name="T26" fmla="*/ 400 w 793"/>
                  <a:gd name="T27" fmla="*/ 0 h 383"/>
                  <a:gd name="T28" fmla="*/ 331 w 793"/>
                  <a:gd name="T29" fmla="*/ 7 h 383"/>
                  <a:gd name="T30" fmla="*/ 263 w 793"/>
                  <a:gd name="T31" fmla="*/ 25 h 383"/>
                  <a:gd name="T32" fmla="*/ 199 w 793"/>
                  <a:gd name="T33" fmla="*/ 56 h 383"/>
                  <a:gd name="T34" fmla="*/ 141 w 793"/>
                  <a:gd name="T35" fmla="*/ 98 h 383"/>
                  <a:gd name="T36" fmla="*/ 114 w 793"/>
                  <a:gd name="T37" fmla="*/ 122 h 383"/>
                  <a:gd name="T38" fmla="*/ 70 w 793"/>
                  <a:gd name="T39" fmla="*/ 176 h 383"/>
                  <a:gd name="T40" fmla="*/ 36 w 793"/>
                  <a:gd name="T41" fmla="*/ 237 h 383"/>
                  <a:gd name="T42" fmla="*/ 14 w 793"/>
                  <a:gd name="T43" fmla="*/ 304 h 383"/>
                  <a:gd name="T44" fmla="*/ 0 w 793"/>
                  <a:gd name="T45" fmla="*/ 383 h 383"/>
                  <a:gd name="T46" fmla="*/ 57 w 793"/>
                  <a:gd name="T47" fmla="*/ 313 h 383"/>
                  <a:gd name="T48" fmla="*/ 58 w 793"/>
                  <a:gd name="T49" fmla="*/ 311 h 383"/>
                  <a:gd name="T50" fmla="*/ 67 w 793"/>
                  <a:gd name="T51" fmla="*/ 304 h 383"/>
                  <a:gd name="T52" fmla="*/ 77 w 793"/>
                  <a:gd name="T53" fmla="*/ 303 h 383"/>
                  <a:gd name="T54" fmla="*/ 88 w 793"/>
                  <a:gd name="T55" fmla="*/ 304 h 383"/>
                  <a:gd name="T56" fmla="*/ 143 w 793"/>
                  <a:gd name="T57" fmla="*/ 347 h 383"/>
                  <a:gd name="T58" fmla="*/ 147 w 793"/>
                  <a:gd name="T59" fmla="*/ 329 h 383"/>
                  <a:gd name="T60" fmla="*/ 163 w 793"/>
                  <a:gd name="T61" fmla="*/ 288 h 383"/>
                  <a:gd name="T62" fmla="*/ 184 w 793"/>
                  <a:gd name="T63" fmla="*/ 251 h 383"/>
                  <a:gd name="T64" fmla="*/ 211 w 793"/>
                  <a:gd name="T65" fmla="*/ 218 h 383"/>
                  <a:gd name="T66" fmla="*/ 242 w 793"/>
                  <a:gd name="T67" fmla="*/ 190 h 383"/>
                  <a:gd name="T68" fmla="*/ 277 w 793"/>
                  <a:gd name="T69" fmla="*/ 168 h 383"/>
                  <a:gd name="T70" fmla="*/ 316 w 793"/>
                  <a:gd name="T71" fmla="*/ 151 h 383"/>
                  <a:gd name="T72" fmla="*/ 357 w 793"/>
                  <a:gd name="T73" fmla="*/ 141 h 383"/>
                  <a:gd name="T74" fmla="*/ 400 w 793"/>
                  <a:gd name="T75" fmla="*/ 136 h 383"/>
                  <a:gd name="T76" fmla="*/ 428 w 793"/>
                  <a:gd name="T77" fmla="*/ 138 h 383"/>
                  <a:gd name="T78" fmla="*/ 480 w 793"/>
                  <a:gd name="T79" fmla="*/ 150 h 383"/>
                  <a:gd name="T80" fmla="*/ 529 w 793"/>
                  <a:gd name="T81" fmla="*/ 171 h 383"/>
                  <a:gd name="T82" fmla="*/ 572 w 793"/>
                  <a:gd name="T83" fmla="*/ 202 h 383"/>
                  <a:gd name="T84" fmla="*/ 591 w 793"/>
                  <a:gd name="T85" fmla="*/ 221 h 383"/>
                  <a:gd name="T86" fmla="*/ 578 w 793"/>
                  <a:gd name="T87" fmla="*/ 221 h 383"/>
                  <a:gd name="T88" fmla="*/ 566 w 793"/>
                  <a:gd name="T89" fmla="*/ 225 h 383"/>
                  <a:gd name="T90" fmla="*/ 554 w 793"/>
                  <a:gd name="T91" fmla="*/ 233 h 383"/>
                  <a:gd name="T92" fmla="*/ 547 w 793"/>
                  <a:gd name="T93" fmla="*/ 245 h 383"/>
                  <a:gd name="T94" fmla="*/ 545 w 793"/>
                  <a:gd name="T95" fmla="*/ 252 h 383"/>
                  <a:gd name="T96" fmla="*/ 545 w 793"/>
                  <a:gd name="T97" fmla="*/ 267 h 383"/>
                  <a:gd name="T98" fmla="*/ 551 w 793"/>
                  <a:gd name="T99" fmla="*/ 282 h 383"/>
                  <a:gd name="T100" fmla="*/ 562 w 793"/>
                  <a:gd name="T101" fmla="*/ 292 h 383"/>
                  <a:gd name="T102" fmla="*/ 689 w 793"/>
                  <a:gd name="T103" fmla="*/ 346 h 383"/>
                  <a:gd name="T104" fmla="*/ 696 w 793"/>
                  <a:gd name="T105" fmla="*/ 348 h 383"/>
                  <a:gd name="T106" fmla="*/ 711 w 793"/>
                  <a:gd name="T107" fmla="*/ 348 h 383"/>
                  <a:gd name="T108" fmla="*/ 726 w 793"/>
                  <a:gd name="T109" fmla="*/ 343 h 383"/>
                  <a:gd name="T110" fmla="*/ 736 w 793"/>
                  <a:gd name="T111" fmla="*/ 332 h 383"/>
                  <a:gd name="T112" fmla="*/ 741 w 793"/>
                  <a:gd name="T113" fmla="*/ 325 h 383"/>
                  <a:gd name="T114" fmla="*/ 790 w 793"/>
                  <a:gd name="T115" fmla="*/ 205 h 383"/>
                  <a:gd name="T116" fmla="*/ 793 w 793"/>
                  <a:gd name="T117" fmla="*/ 197 h 383"/>
                  <a:gd name="T118" fmla="*/ 793 w 793"/>
                  <a:gd name="T119" fmla="*/ 182 h 383"/>
                  <a:gd name="T120" fmla="*/ 787 w 793"/>
                  <a:gd name="T121" fmla="*/ 169 h 383"/>
                  <a:gd name="T122" fmla="*/ 776 w 793"/>
                  <a:gd name="T123" fmla="*/ 15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3" h="383">
                    <a:moveTo>
                      <a:pt x="769" y="154"/>
                    </a:moveTo>
                    <a:lnTo>
                      <a:pt x="769" y="154"/>
                    </a:lnTo>
                    <a:lnTo>
                      <a:pt x="763" y="151"/>
                    </a:lnTo>
                    <a:lnTo>
                      <a:pt x="756" y="151"/>
                    </a:lnTo>
                    <a:lnTo>
                      <a:pt x="750" y="151"/>
                    </a:lnTo>
                    <a:lnTo>
                      <a:pt x="742" y="153"/>
                    </a:lnTo>
                    <a:lnTo>
                      <a:pt x="736" y="156"/>
                    </a:lnTo>
                    <a:lnTo>
                      <a:pt x="730" y="159"/>
                    </a:lnTo>
                    <a:lnTo>
                      <a:pt x="726" y="163"/>
                    </a:lnTo>
                    <a:lnTo>
                      <a:pt x="722" y="168"/>
                    </a:lnTo>
                    <a:lnTo>
                      <a:pt x="722" y="168"/>
                    </a:lnTo>
                    <a:lnTo>
                      <a:pt x="708" y="148"/>
                    </a:lnTo>
                    <a:lnTo>
                      <a:pt x="693" y="130"/>
                    </a:lnTo>
                    <a:lnTo>
                      <a:pt x="677" y="114"/>
                    </a:lnTo>
                    <a:lnTo>
                      <a:pt x="659" y="98"/>
                    </a:lnTo>
                    <a:lnTo>
                      <a:pt x="642" y="83"/>
                    </a:lnTo>
                    <a:lnTo>
                      <a:pt x="624" y="68"/>
                    </a:lnTo>
                    <a:lnTo>
                      <a:pt x="605" y="56"/>
                    </a:lnTo>
                    <a:lnTo>
                      <a:pt x="584" y="44"/>
                    </a:lnTo>
                    <a:lnTo>
                      <a:pt x="563" y="34"/>
                    </a:lnTo>
                    <a:lnTo>
                      <a:pt x="541" y="25"/>
                    </a:lnTo>
                    <a:lnTo>
                      <a:pt x="519" y="18"/>
                    </a:lnTo>
                    <a:lnTo>
                      <a:pt x="496" y="12"/>
                    </a:lnTo>
                    <a:lnTo>
                      <a:pt x="473" y="7"/>
                    </a:lnTo>
                    <a:lnTo>
                      <a:pt x="449" y="3"/>
                    </a:lnTo>
                    <a:lnTo>
                      <a:pt x="425" y="1"/>
                    </a:lnTo>
                    <a:lnTo>
                      <a:pt x="400" y="0"/>
                    </a:lnTo>
                    <a:lnTo>
                      <a:pt x="400" y="0"/>
                    </a:lnTo>
                    <a:lnTo>
                      <a:pt x="365" y="3"/>
                    </a:lnTo>
                    <a:lnTo>
                      <a:pt x="331" y="7"/>
                    </a:lnTo>
                    <a:lnTo>
                      <a:pt x="295" y="15"/>
                    </a:lnTo>
                    <a:lnTo>
                      <a:pt x="263" y="25"/>
                    </a:lnTo>
                    <a:lnTo>
                      <a:pt x="230" y="40"/>
                    </a:lnTo>
                    <a:lnTo>
                      <a:pt x="199" y="56"/>
                    </a:lnTo>
                    <a:lnTo>
                      <a:pt x="169" y="76"/>
                    </a:lnTo>
                    <a:lnTo>
                      <a:pt x="141" y="98"/>
                    </a:lnTo>
                    <a:lnTo>
                      <a:pt x="141" y="98"/>
                    </a:lnTo>
                    <a:lnTo>
                      <a:pt x="114" y="122"/>
                    </a:lnTo>
                    <a:lnTo>
                      <a:pt x="91" y="148"/>
                    </a:lnTo>
                    <a:lnTo>
                      <a:pt x="70" y="176"/>
                    </a:lnTo>
                    <a:lnTo>
                      <a:pt x="52" y="206"/>
                    </a:lnTo>
                    <a:lnTo>
                      <a:pt x="36" y="237"/>
                    </a:lnTo>
                    <a:lnTo>
                      <a:pt x="23" y="270"/>
                    </a:lnTo>
                    <a:lnTo>
                      <a:pt x="14" y="304"/>
                    </a:lnTo>
                    <a:lnTo>
                      <a:pt x="6" y="340"/>
                    </a:lnTo>
                    <a:lnTo>
                      <a:pt x="0" y="383"/>
                    </a:lnTo>
                    <a:lnTo>
                      <a:pt x="55" y="314"/>
                    </a:lnTo>
                    <a:lnTo>
                      <a:pt x="57" y="313"/>
                    </a:lnTo>
                    <a:lnTo>
                      <a:pt x="58" y="311"/>
                    </a:lnTo>
                    <a:lnTo>
                      <a:pt x="58" y="311"/>
                    </a:lnTo>
                    <a:lnTo>
                      <a:pt x="61" y="307"/>
                    </a:lnTo>
                    <a:lnTo>
                      <a:pt x="67" y="304"/>
                    </a:lnTo>
                    <a:lnTo>
                      <a:pt x="72" y="303"/>
                    </a:lnTo>
                    <a:lnTo>
                      <a:pt x="77" y="303"/>
                    </a:lnTo>
                    <a:lnTo>
                      <a:pt x="77" y="303"/>
                    </a:lnTo>
                    <a:lnTo>
                      <a:pt x="88" y="304"/>
                    </a:lnTo>
                    <a:lnTo>
                      <a:pt x="95" y="308"/>
                    </a:lnTo>
                    <a:lnTo>
                      <a:pt x="143" y="347"/>
                    </a:lnTo>
                    <a:lnTo>
                      <a:pt x="147" y="329"/>
                    </a:lnTo>
                    <a:lnTo>
                      <a:pt x="147" y="329"/>
                    </a:lnTo>
                    <a:lnTo>
                      <a:pt x="154" y="308"/>
                    </a:lnTo>
                    <a:lnTo>
                      <a:pt x="163" y="288"/>
                    </a:lnTo>
                    <a:lnTo>
                      <a:pt x="172" y="270"/>
                    </a:lnTo>
                    <a:lnTo>
                      <a:pt x="184" y="251"/>
                    </a:lnTo>
                    <a:lnTo>
                      <a:pt x="197" y="234"/>
                    </a:lnTo>
                    <a:lnTo>
                      <a:pt x="211" y="218"/>
                    </a:lnTo>
                    <a:lnTo>
                      <a:pt x="226" y="203"/>
                    </a:lnTo>
                    <a:lnTo>
                      <a:pt x="242" y="190"/>
                    </a:lnTo>
                    <a:lnTo>
                      <a:pt x="260" y="178"/>
                    </a:lnTo>
                    <a:lnTo>
                      <a:pt x="277" y="168"/>
                    </a:lnTo>
                    <a:lnTo>
                      <a:pt x="297" y="159"/>
                    </a:lnTo>
                    <a:lnTo>
                      <a:pt x="316" y="151"/>
                    </a:lnTo>
                    <a:lnTo>
                      <a:pt x="337" y="145"/>
                    </a:lnTo>
                    <a:lnTo>
                      <a:pt x="357" y="141"/>
                    </a:lnTo>
                    <a:lnTo>
                      <a:pt x="379" y="138"/>
                    </a:lnTo>
                    <a:lnTo>
                      <a:pt x="400" y="136"/>
                    </a:lnTo>
                    <a:lnTo>
                      <a:pt x="400" y="136"/>
                    </a:lnTo>
                    <a:lnTo>
                      <a:pt x="428" y="138"/>
                    </a:lnTo>
                    <a:lnTo>
                      <a:pt x="455" y="142"/>
                    </a:lnTo>
                    <a:lnTo>
                      <a:pt x="480" y="150"/>
                    </a:lnTo>
                    <a:lnTo>
                      <a:pt x="505" y="159"/>
                    </a:lnTo>
                    <a:lnTo>
                      <a:pt x="529" y="171"/>
                    </a:lnTo>
                    <a:lnTo>
                      <a:pt x="551" y="185"/>
                    </a:lnTo>
                    <a:lnTo>
                      <a:pt x="572" y="202"/>
                    </a:lnTo>
                    <a:lnTo>
                      <a:pt x="591" y="221"/>
                    </a:lnTo>
                    <a:lnTo>
                      <a:pt x="591" y="221"/>
                    </a:lnTo>
                    <a:lnTo>
                      <a:pt x="585" y="221"/>
                    </a:lnTo>
                    <a:lnTo>
                      <a:pt x="578" y="221"/>
                    </a:lnTo>
                    <a:lnTo>
                      <a:pt x="572" y="222"/>
                    </a:lnTo>
                    <a:lnTo>
                      <a:pt x="566" y="225"/>
                    </a:lnTo>
                    <a:lnTo>
                      <a:pt x="560" y="228"/>
                    </a:lnTo>
                    <a:lnTo>
                      <a:pt x="554" y="233"/>
                    </a:lnTo>
                    <a:lnTo>
                      <a:pt x="550" y="239"/>
                    </a:lnTo>
                    <a:lnTo>
                      <a:pt x="547" y="245"/>
                    </a:lnTo>
                    <a:lnTo>
                      <a:pt x="547" y="245"/>
                    </a:lnTo>
                    <a:lnTo>
                      <a:pt x="545" y="252"/>
                    </a:lnTo>
                    <a:lnTo>
                      <a:pt x="544" y="260"/>
                    </a:lnTo>
                    <a:lnTo>
                      <a:pt x="545" y="267"/>
                    </a:lnTo>
                    <a:lnTo>
                      <a:pt x="547" y="274"/>
                    </a:lnTo>
                    <a:lnTo>
                      <a:pt x="551" y="282"/>
                    </a:lnTo>
                    <a:lnTo>
                      <a:pt x="556" y="288"/>
                    </a:lnTo>
                    <a:lnTo>
                      <a:pt x="562" y="292"/>
                    </a:lnTo>
                    <a:lnTo>
                      <a:pt x="568" y="297"/>
                    </a:lnTo>
                    <a:lnTo>
                      <a:pt x="689" y="346"/>
                    </a:lnTo>
                    <a:lnTo>
                      <a:pt x="689" y="346"/>
                    </a:lnTo>
                    <a:lnTo>
                      <a:pt x="696" y="348"/>
                    </a:lnTo>
                    <a:lnTo>
                      <a:pt x="704" y="348"/>
                    </a:lnTo>
                    <a:lnTo>
                      <a:pt x="711" y="348"/>
                    </a:lnTo>
                    <a:lnTo>
                      <a:pt x="719" y="346"/>
                    </a:lnTo>
                    <a:lnTo>
                      <a:pt x="726" y="343"/>
                    </a:lnTo>
                    <a:lnTo>
                      <a:pt x="732" y="338"/>
                    </a:lnTo>
                    <a:lnTo>
                      <a:pt x="736" y="332"/>
                    </a:lnTo>
                    <a:lnTo>
                      <a:pt x="741" y="325"/>
                    </a:lnTo>
                    <a:lnTo>
                      <a:pt x="741" y="325"/>
                    </a:lnTo>
                    <a:lnTo>
                      <a:pt x="741" y="325"/>
                    </a:lnTo>
                    <a:lnTo>
                      <a:pt x="790" y="205"/>
                    </a:lnTo>
                    <a:lnTo>
                      <a:pt x="790" y="205"/>
                    </a:lnTo>
                    <a:lnTo>
                      <a:pt x="793" y="197"/>
                    </a:lnTo>
                    <a:lnTo>
                      <a:pt x="793" y="190"/>
                    </a:lnTo>
                    <a:lnTo>
                      <a:pt x="793" y="182"/>
                    </a:lnTo>
                    <a:lnTo>
                      <a:pt x="790" y="175"/>
                    </a:lnTo>
                    <a:lnTo>
                      <a:pt x="787" y="169"/>
                    </a:lnTo>
                    <a:lnTo>
                      <a:pt x="782" y="163"/>
                    </a:lnTo>
                    <a:lnTo>
                      <a:pt x="776" y="157"/>
                    </a:lnTo>
                    <a:lnTo>
                      <a:pt x="769"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00" name="Freeform 50"/>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close/>
                  </a:path>
                </a:pathLst>
              </a:custGeom>
              <a:solidFill>
                <a:srgbClr val="00B3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sp>
            <p:nvSpPr>
              <p:cNvPr id="401" name="Freeform 51"/>
              <p:cNvSpPr>
                <a:spLocks/>
              </p:cNvSpPr>
              <p:nvPr userDrawn="1"/>
            </p:nvSpPr>
            <p:spPr bwMode="auto">
              <a:xfrm>
                <a:off x="2901950" y="470295"/>
                <a:ext cx="414338" cy="230188"/>
              </a:xfrm>
              <a:custGeom>
                <a:avLst/>
                <a:gdLst>
                  <a:gd name="T0" fmla="*/ 740 w 782"/>
                  <a:gd name="T1" fmla="*/ 160 h 437"/>
                  <a:gd name="T2" fmla="*/ 711 w 782"/>
                  <a:gd name="T3" fmla="*/ 151 h 437"/>
                  <a:gd name="T4" fmla="*/ 694 w 782"/>
                  <a:gd name="T5" fmla="*/ 154 h 437"/>
                  <a:gd name="T6" fmla="*/ 672 w 782"/>
                  <a:gd name="T7" fmla="*/ 164 h 437"/>
                  <a:gd name="T8" fmla="*/ 657 w 782"/>
                  <a:gd name="T9" fmla="*/ 182 h 437"/>
                  <a:gd name="T10" fmla="*/ 638 w 782"/>
                  <a:gd name="T11" fmla="*/ 209 h 437"/>
                  <a:gd name="T12" fmla="*/ 603 w 782"/>
                  <a:gd name="T13" fmla="*/ 243 h 437"/>
                  <a:gd name="T14" fmla="*/ 563 w 782"/>
                  <a:gd name="T15" fmla="*/ 270 h 437"/>
                  <a:gd name="T16" fmla="*/ 518 w 782"/>
                  <a:gd name="T17" fmla="*/ 289 h 437"/>
                  <a:gd name="T18" fmla="*/ 471 w 782"/>
                  <a:gd name="T19" fmla="*/ 299 h 437"/>
                  <a:gd name="T20" fmla="*/ 438 w 782"/>
                  <a:gd name="T21" fmla="*/ 301 h 437"/>
                  <a:gd name="T22" fmla="*/ 382 w 782"/>
                  <a:gd name="T23" fmla="*/ 295 h 437"/>
                  <a:gd name="T24" fmla="*/ 330 w 782"/>
                  <a:gd name="T25" fmla="*/ 279 h 437"/>
                  <a:gd name="T26" fmla="*/ 283 w 782"/>
                  <a:gd name="T27" fmla="*/ 252 h 437"/>
                  <a:gd name="T28" fmla="*/ 243 w 782"/>
                  <a:gd name="T29" fmla="*/ 218 h 437"/>
                  <a:gd name="T30" fmla="*/ 212 w 782"/>
                  <a:gd name="T31" fmla="*/ 175 h 437"/>
                  <a:gd name="T32" fmla="*/ 209 w 782"/>
                  <a:gd name="T33" fmla="*/ 162 h 437"/>
                  <a:gd name="T34" fmla="*/ 228 w 782"/>
                  <a:gd name="T35" fmla="*/ 163 h 437"/>
                  <a:gd name="T36" fmla="*/ 247 w 782"/>
                  <a:gd name="T37" fmla="*/ 156 h 437"/>
                  <a:gd name="T38" fmla="*/ 256 w 782"/>
                  <a:gd name="T39" fmla="*/ 144 h 437"/>
                  <a:gd name="T40" fmla="*/ 261 w 782"/>
                  <a:gd name="T41" fmla="*/ 123 h 437"/>
                  <a:gd name="T42" fmla="*/ 253 w 782"/>
                  <a:gd name="T43" fmla="*/ 101 h 437"/>
                  <a:gd name="T44" fmla="*/ 150 w 782"/>
                  <a:gd name="T45" fmla="*/ 10 h 437"/>
                  <a:gd name="T46" fmla="*/ 136 w 782"/>
                  <a:gd name="T47" fmla="*/ 3 h 437"/>
                  <a:gd name="T48" fmla="*/ 114 w 782"/>
                  <a:gd name="T49" fmla="*/ 1 h 437"/>
                  <a:gd name="T50" fmla="*/ 95 w 782"/>
                  <a:gd name="T51" fmla="*/ 13 h 437"/>
                  <a:gd name="T52" fmla="*/ 49 w 782"/>
                  <a:gd name="T53" fmla="*/ 65 h 437"/>
                  <a:gd name="T54" fmla="*/ 41 w 782"/>
                  <a:gd name="T55" fmla="*/ 74 h 437"/>
                  <a:gd name="T56" fmla="*/ 4 w 782"/>
                  <a:gd name="T57" fmla="*/ 119 h 437"/>
                  <a:gd name="T58" fmla="*/ 0 w 782"/>
                  <a:gd name="T59" fmla="*/ 139 h 437"/>
                  <a:gd name="T60" fmla="*/ 7 w 782"/>
                  <a:gd name="T61" fmla="*/ 162 h 437"/>
                  <a:gd name="T62" fmla="*/ 18 w 782"/>
                  <a:gd name="T63" fmla="*/ 170 h 437"/>
                  <a:gd name="T64" fmla="*/ 37 w 782"/>
                  <a:gd name="T65" fmla="*/ 176 h 437"/>
                  <a:gd name="T66" fmla="*/ 55 w 782"/>
                  <a:gd name="T67" fmla="*/ 172 h 437"/>
                  <a:gd name="T68" fmla="*/ 73 w 782"/>
                  <a:gd name="T69" fmla="*/ 197 h 437"/>
                  <a:gd name="T70" fmla="*/ 118 w 782"/>
                  <a:gd name="T71" fmla="*/ 277 h 437"/>
                  <a:gd name="T72" fmla="*/ 181 w 782"/>
                  <a:gd name="T73" fmla="*/ 342 h 437"/>
                  <a:gd name="T74" fmla="*/ 258 w 782"/>
                  <a:gd name="T75" fmla="*/ 394 h 437"/>
                  <a:gd name="T76" fmla="*/ 345 w 782"/>
                  <a:gd name="T77" fmla="*/ 425 h 437"/>
                  <a:gd name="T78" fmla="*/ 438 w 782"/>
                  <a:gd name="T79" fmla="*/ 437 h 437"/>
                  <a:gd name="T80" fmla="*/ 489 w 782"/>
                  <a:gd name="T81" fmla="*/ 434 h 437"/>
                  <a:gd name="T82" fmla="*/ 560 w 782"/>
                  <a:gd name="T83" fmla="*/ 418 h 437"/>
                  <a:gd name="T84" fmla="*/ 626 w 782"/>
                  <a:gd name="T85" fmla="*/ 390 h 437"/>
                  <a:gd name="T86" fmla="*/ 687 w 782"/>
                  <a:gd name="T87" fmla="*/ 348 h 437"/>
                  <a:gd name="T88" fmla="*/ 739 w 782"/>
                  <a:gd name="T89" fmla="*/ 296 h 437"/>
                  <a:gd name="T90" fmla="*/ 770 w 782"/>
                  <a:gd name="T91" fmla="*/ 255 h 437"/>
                  <a:gd name="T92" fmla="*/ 782 w 782"/>
                  <a:gd name="T93" fmla="*/ 221 h 437"/>
                  <a:gd name="T94" fmla="*/ 776 w 782"/>
                  <a:gd name="T95" fmla="*/ 196 h 437"/>
                  <a:gd name="T96" fmla="*/ 748 w 782"/>
                  <a:gd name="T97" fmla="*/ 16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2" h="437">
                    <a:moveTo>
                      <a:pt x="748" y="166"/>
                    </a:moveTo>
                    <a:lnTo>
                      <a:pt x="748" y="166"/>
                    </a:lnTo>
                    <a:lnTo>
                      <a:pt x="740" y="160"/>
                    </a:lnTo>
                    <a:lnTo>
                      <a:pt x="731" y="156"/>
                    </a:lnTo>
                    <a:lnTo>
                      <a:pt x="721" y="153"/>
                    </a:lnTo>
                    <a:lnTo>
                      <a:pt x="711" y="151"/>
                    </a:lnTo>
                    <a:lnTo>
                      <a:pt x="711" y="151"/>
                    </a:lnTo>
                    <a:lnTo>
                      <a:pt x="703" y="153"/>
                    </a:lnTo>
                    <a:lnTo>
                      <a:pt x="694" y="154"/>
                    </a:lnTo>
                    <a:lnTo>
                      <a:pt x="687" y="157"/>
                    </a:lnTo>
                    <a:lnTo>
                      <a:pt x="680" y="160"/>
                    </a:lnTo>
                    <a:lnTo>
                      <a:pt x="672" y="164"/>
                    </a:lnTo>
                    <a:lnTo>
                      <a:pt x="666" y="169"/>
                    </a:lnTo>
                    <a:lnTo>
                      <a:pt x="662" y="176"/>
                    </a:lnTo>
                    <a:lnTo>
                      <a:pt x="657" y="182"/>
                    </a:lnTo>
                    <a:lnTo>
                      <a:pt x="657" y="182"/>
                    </a:lnTo>
                    <a:lnTo>
                      <a:pt x="648" y="196"/>
                    </a:lnTo>
                    <a:lnTo>
                      <a:pt x="638" y="209"/>
                    </a:lnTo>
                    <a:lnTo>
                      <a:pt x="626" y="221"/>
                    </a:lnTo>
                    <a:lnTo>
                      <a:pt x="614" y="233"/>
                    </a:lnTo>
                    <a:lnTo>
                      <a:pt x="603" y="243"/>
                    </a:lnTo>
                    <a:lnTo>
                      <a:pt x="591" y="253"/>
                    </a:lnTo>
                    <a:lnTo>
                      <a:pt x="577" y="262"/>
                    </a:lnTo>
                    <a:lnTo>
                      <a:pt x="563" y="270"/>
                    </a:lnTo>
                    <a:lnTo>
                      <a:pt x="548" y="277"/>
                    </a:lnTo>
                    <a:lnTo>
                      <a:pt x="534" y="283"/>
                    </a:lnTo>
                    <a:lnTo>
                      <a:pt x="518" y="289"/>
                    </a:lnTo>
                    <a:lnTo>
                      <a:pt x="503" y="294"/>
                    </a:lnTo>
                    <a:lnTo>
                      <a:pt x="487" y="296"/>
                    </a:lnTo>
                    <a:lnTo>
                      <a:pt x="471" y="299"/>
                    </a:lnTo>
                    <a:lnTo>
                      <a:pt x="455" y="301"/>
                    </a:lnTo>
                    <a:lnTo>
                      <a:pt x="438" y="301"/>
                    </a:lnTo>
                    <a:lnTo>
                      <a:pt x="438" y="301"/>
                    </a:lnTo>
                    <a:lnTo>
                      <a:pt x="419" y="301"/>
                    </a:lnTo>
                    <a:lnTo>
                      <a:pt x="401" y="299"/>
                    </a:lnTo>
                    <a:lnTo>
                      <a:pt x="382" y="295"/>
                    </a:lnTo>
                    <a:lnTo>
                      <a:pt x="364" y="292"/>
                    </a:lnTo>
                    <a:lnTo>
                      <a:pt x="346" y="286"/>
                    </a:lnTo>
                    <a:lnTo>
                      <a:pt x="330" y="279"/>
                    </a:lnTo>
                    <a:lnTo>
                      <a:pt x="314" y="271"/>
                    </a:lnTo>
                    <a:lnTo>
                      <a:pt x="299" y="262"/>
                    </a:lnTo>
                    <a:lnTo>
                      <a:pt x="283" y="252"/>
                    </a:lnTo>
                    <a:lnTo>
                      <a:pt x="269" y="242"/>
                    </a:lnTo>
                    <a:lnTo>
                      <a:pt x="256" y="230"/>
                    </a:lnTo>
                    <a:lnTo>
                      <a:pt x="243" y="218"/>
                    </a:lnTo>
                    <a:lnTo>
                      <a:pt x="232" y="203"/>
                    </a:lnTo>
                    <a:lnTo>
                      <a:pt x="221" y="190"/>
                    </a:lnTo>
                    <a:lnTo>
                      <a:pt x="212" y="175"/>
                    </a:lnTo>
                    <a:lnTo>
                      <a:pt x="203" y="159"/>
                    </a:lnTo>
                    <a:lnTo>
                      <a:pt x="203" y="159"/>
                    </a:lnTo>
                    <a:lnTo>
                      <a:pt x="209" y="162"/>
                    </a:lnTo>
                    <a:lnTo>
                      <a:pt x="215" y="163"/>
                    </a:lnTo>
                    <a:lnTo>
                      <a:pt x="222" y="164"/>
                    </a:lnTo>
                    <a:lnTo>
                      <a:pt x="228" y="163"/>
                    </a:lnTo>
                    <a:lnTo>
                      <a:pt x="235" y="162"/>
                    </a:lnTo>
                    <a:lnTo>
                      <a:pt x="241" y="159"/>
                    </a:lnTo>
                    <a:lnTo>
                      <a:pt x="247" y="156"/>
                    </a:lnTo>
                    <a:lnTo>
                      <a:pt x="252" y="151"/>
                    </a:lnTo>
                    <a:lnTo>
                      <a:pt x="252" y="151"/>
                    </a:lnTo>
                    <a:lnTo>
                      <a:pt x="256" y="144"/>
                    </a:lnTo>
                    <a:lnTo>
                      <a:pt x="259" y="138"/>
                    </a:lnTo>
                    <a:lnTo>
                      <a:pt x="261" y="130"/>
                    </a:lnTo>
                    <a:lnTo>
                      <a:pt x="261" y="123"/>
                    </a:lnTo>
                    <a:lnTo>
                      <a:pt x="261" y="116"/>
                    </a:lnTo>
                    <a:lnTo>
                      <a:pt x="258" y="108"/>
                    </a:lnTo>
                    <a:lnTo>
                      <a:pt x="253" y="101"/>
                    </a:lnTo>
                    <a:lnTo>
                      <a:pt x="249" y="95"/>
                    </a:lnTo>
                    <a:lnTo>
                      <a:pt x="187" y="41"/>
                    </a:lnTo>
                    <a:lnTo>
                      <a:pt x="150" y="10"/>
                    </a:lnTo>
                    <a:lnTo>
                      <a:pt x="150" y="10"/>
                    </a:lnTo>
                    <a:lnTo>
                      <a:pt x="144" y="6"/>
                    </a:lnTo>
                    <a:lnTo>
                      <a:pt x="136" y="3"/>
                    </a:lnTo>
                    <a:lnTo>
                      <a:pt x="129" y="0"/>
                    </a:lnTo>
                    <a:lnTo>
                      <a:pt x="121" y="0"/>
                    </a:lnTo>
                    <a:lnTo>
                      <a:pt x="114" y="1"/>
                    </a:lnTo>
                    <a:lnTo>
                      <a:pt x="107" y="4"/>
                    </a:lnTo>
                    <a:lnTo>
                      <a:pt x="101" y="7"/>
                    </a:lnTo>
                    <a:lnTo>
                      <a:pt x="95" y="13"/>
                    </a:lnTo>
                    <a:lnTo>
                      <a:pt x="95" y="13"/>
                    </a:lnTo>
                    <a:lnTo>
                      <a:pt x="95" y="13"/>
                    </a:lnTo>
                    <a:lnTo>
                      <a:pt x="49" y="65"/>
                    </a:lnTo>
                    <a:lnTo>
                      <a:pt x="47" y="67"/>
                    </a:lnTo>
                    <a:lnTo>
                      <a:pt x="40" y="71"/>
                    </a:lnTo>
                    <a:lnTo>
                      <a:pt x="41" y="74"/>
                    </a:lnTo>
                    <a:lnTo>
                      <a:pt x="9" y="111"/>
                    </a:lnTo>
                    <a:lnTo>
                      <a:pt x="9" y="111"/>
                    </a:lnTo>
                    <a:lnTo>
                      <a:pt x="4" y="119"/>
                    </a:lnTo>
                    <a:lnTo>
                      <a:pt x="1" y="124"/>
                    </a:lnTo>
                    <a:lnTo>
                      <a:pt x="0" y="132"/>
                    </a:lnTo>
                    <a:lnTo>
                      <a:pt x="0" y="139"/>
                    </a:lnTo>
                    <a:lnTo>
                      <a:pt x="0" y="147"/>
                    </a:lnTo>
                    <a:lnTo>
                      <a:pt x="3" y="154"/>
                    </a:lnTo>
                    <a:lnTo>
                      <a:pt x="7" y="162"/>
                    </a:lnTo>
                    <a:lnTo>
                      <a:pt x="13" y="166"/>
                    </a:lnTo>
                    <a:lnTo>
                      <a:pt x="13" y="166"/>
                    </a:lnTo>
                    <a:lnTo>
                      <a:pt x="18" y="170"/>
                    </a:lnTo>
                    <a:lnTo>
                      <a:pt x="24" y="173"/>
                    </a:lnTo>
                    <a:lnTo>
                      <a:pt x="30" y="175"/>
                    </a:lnTo>
                    <a:lnTo>
                      <a:pt x="37" y="176"/>
                    </a:lnTo>
                    <a:lnTo>
                      <a:pt x="43" y="176"/>
                    </a:lnTo>
                    <a:lnTo>
                      <a:pt x="49" y="175"/>
                    </a:lnTo>
                    <a:lnTo>
                      <a:pt x="55" y="172"/>
                    </a:lnTo>
                    <a:lnTo>
                      <a:pt x="61" y="169"/>
                    </a:lnTo>
                    <a:lnTo>
                      <a:pt x="61" y="169"/>
                    </a:lnTo>
                    <a:lnTo>
                      <a:pt x="73" y="197"/>
                    </a:lnTo>
                    <a:lnTo>
                      <a:pt x="86" y="225"/>
                    </a:lnTo>
                    <a:lnTo>
                      <a:pt x="101" y="252"/>
                    </a:lnTo>
                    <a:lnTo>
                      <a:pt x="118" y="277"/>
                    </a:lnTo>
                    <a:lnTo>
                      <a:pt x="138" y="301"/>
                    </a:lnTo>
                    <a:lnTo>
                      <a:pt x="158" y="323"/>
                    </a:lnTo>
                    <a:lnTo>
                      <a:pt x="181" y="342"/>
                    </a:lnTo>
                    <a:lnTo>
                      <a:pt x="206" y="362"/>
                    </a:lnTo>
                    <a:lnTo>
                      <a:pt x="231" y="378"/>
                    </a:lnTo>
                    <a:lnTo>
                      <a:pt x="258" y="394"/>
                    </a:lnTo>
                    <a:lnTo>
                      <a:pt x="286" y="406"/>
                    </a:lnTo>
                    <a:lnTo>
                      <a:pt x="314" y="418"/>
                    </a:lnTo>
                    <a:lnTo>
                      <a:pt x="345" y="425"/>
                    </a:lnTo>
                    <a:lnTo>
                      <a:pt x="375" y="433"/>
                    </a:lnTo>
                    <a:lnTo>
                      <a:pt x="407" y="436"/>
                    </a:lnTo>
                    <a:lnTo>
                      <a:pt x="438" y="437"/>
                    </a:lnTo>
                    <a:lnTo>
                      <a:pt x="438" y="437"/>
                    </a:lnTo>
                    <a:lnTo>
                      <a:pt x="463" y="437"/>
                    </a:lnTo>
                    <a:lnTo>
                      <a:pt x="489" y="434"/>
                    </a:lnTo>
                    <a:lnTo>
                      <a:pt x="512" y="430"/>
                    </a:lnTo>
                    <a:lnTo>
                      <a:pt x="537" y="425"/>
                    </a:lnTo>
                    <a:lnTo>
                      <a:pt x="560" y="418"/>
                    </a:lnTo>
                    <a:lnTo>
                      <a:pt x="583" y="411"/>
                    </a:lnTo>
                    <a:lnTo>
                      <a:pt x="606" y="400"/>
                    </a:lnTo>
                    <a:lnTo>
                      <a:pt x="626" y="390"/>
                    </a:lnTo>
                    <a:lnTo>
                      <a:pt x="647" y="377"/>
                    </a:lnTo>
                    <a:lnTo>
                      <a:pt x="668" y="363"/>
                    </a:lnTo>
                    <a:lnTo>
                      <a:pt x="687" y="348"/>
                    </a:lnTo>
                    <a:lnTo>
                      <a:pt x="705" y="332"/>
                    </a:lnTo>
                    <a:lnTo>
                      <a:pt x="723" y="314"/>
                    </a:lnTo>
                    <a:lnTo>
                      <a:pt x="739" y="296"/>
                    </a:lnTo>
                    <a:lnTo>
                      <a:pt x="755" y="276"/>
                    </a:lnTo>
                    <a:lnTo>
                      <a:pt x="770" y="255"/>
                    </a:lnTo>
                    <a:lnTo>
                      <a:pt x="770" y="255"/>
                    </a:lnTo>
                    <a:lnTo>
                      <a:pt x="776" y="245"/>
                    </a:lnTo>
                    <a:lnTo>
                      <a:pt x="780" y="233"/>
                    </a:lnTo>
                    <a:lnTo>
                      <a:pt x="782" y="221"/>
                    </a:lnTo>
                    <a:lnTo>
                      <a:pt x="780" y="207"/>
                    </a:lnTo>
                    <a:lnTo>
                      <a:pt x="780" y="207"/>
                    </a:lnTo>
                    <a:lnTo>
                      <a:pt x="776" y="196"/>
                    </a:lnTo>
                    <a:lnTo>
                      <a:pt x="768" y="184"/>
                    </a:lnTo>
                    <a:lnTo>
                      <a:pt x="760" y="173"/>
                    </a:lnTo>
                    <a:lnTo>
                      <a:pt x="748" y="1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633"/>
              </a:p>
            </p:txBody>
          </p:sp>
        </p:grpSp>
      </p:grpSp>
    </p:spTree>
    <p:extLst>
      <p:ext uri="{BB962C8B-B14F-4D97-AF65-F5344CB8AC3E}">
        <p14:creationId xmlns:p14="http://schemas.microsoft.com/office/powerpoint/2010/main" val="1677181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2801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0446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9496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021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28.4.2024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316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4845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1315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074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98200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8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647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28.4.2024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28.4.2024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28.4.2024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28.4.2024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ABAE3-D89C-4001-9AEC-5083F82B749C}" type="datetimeFigureOut">
              <a:rPr lang="fi-FI" smtClean="0"/>
              <a:t>28.4.2024</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52C52-4791-4953-98AE-3E4E955B39B8}" type="datetimeFigureOut">
              <a:rPr lang="fi-FI" smtClean="0"/>
              <a:t>28.4.2024</a:t>
            </a:fld>
            <a:endParaRPr lang="fi-FI"/>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0DDC7-442E-4468-BB93-3BB7CBE32BA9}" type="slidenum">
              <a:rPr lang="fi-FI" smtClean="0"/>
              <a:t>‹#›</a:t>
            </a:fld>
            <a:endParaRPr lang="fi-FI"/>
          </a:p>
        </p:txBody>
      </p:sp>
    </p:spTree>
    <p:extLst>
      <p:ext uri="{BB962C8B-B14F-4D97-AF65-F5344CB8AC3E}">
        <p14:creationId xmlns:p14="http://schemas.microsoft.com/office/powerpoint/2010/main" val="466805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0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4" indent="-228602" algn="l" defTabSz="91440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8" indent="-228602" algn="l" defTabSz="91440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0"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1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7"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9"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23"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25" indent="-228602" algn="l" defTabSz="91440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6" rtl="0" eaLnBrk="1" latinLnBrk="0" hangingPunct="1">
        <a:defRPr sz="1800" kern="1200">
          <a:solidFill>
            <a:schemeClr val="tx1"/>
          </a:solidFill>
          <a:latin typeface="+mn-lt"/>
          <a:ea typeface="+mn-ea"/>
          <a:cs typeface="+mn-cs"/>
        </a:defRPr>
      </a:lvl1pPr>
      <a:lvl2pPr marL="457203" algn="l" defTabSz="914406" rtl="0" eaLnBrk="1" latinLnBrk="0" hangingPunct="1">
        <a:defRPr sz="1800" kern="1200">
          <a:solidFill>
            <a:schemeClr val="tx1"/>
          </a:solidFill>
          <a:latin typeface="+mn-lt"/>
          <a:ea typeface="+mn-ea"/>
          <a:cs typeface="+mn-cs"/>
        </a:defRPr>
      </a:lvl2pPr>
      <a:lvl3pPr marL="914406" algn="l" defTabSz="914406" rtl="0" eaLnBrk="1" latinLnBrk="0" hangingPunct="1">
        <a:defRPr sz="1800" kern="1200">
          <a:solidFill>
            <a:schemeClr val="tx1"/>
          </a:solidFill>
          <a:latin typeface="+mn-lt"/>
          <a:ea typeface="+mn-ea"/>
          <a:cs typeface="+mn-cs"/>
        </a:defRPr>
      </a:lvl3pPr>
      <a:lvl4pPr marL="1371609" algn="l" defTabSz="914406" rtl="0" eaLnBrk="1" latinLnBrk="0" hangingPunct="1">
        <a:defRPr sz="1800" kern="1200">
          <a:solidFill>
            <a:schemeClr val="tx1"/>
          </a:solidFill>
          <a:latin typeface="+mn-lt"/>
          <a:ea typeface="+mn-ea"/>
          <a:cs typeface="+mn-cs"/>
        </a:defRPr>
      </a:lvl4pPr>
      <a:lvl5pPr marL="1828812" algn="l" defTabSz="914406" rtl="0" eaLnBrk="1" latinLnBrk="0" hangingPunct="1">
        <a:defRPr sz="1800" kern="1200">
          <a:solidFill>
            <a:schemeClr val="tx1"/>
          </a:solidFill>
          <a:latin typeface="+mn-lt"/>
          <a:ea typeface="+mn-ea"/>
          <a:cs typeface="+mn-cs"/>
        </a:defRPr>
      </a:lvl5pPr>
      <a:lvl6pPr marL="2286015" algn="l" defTabSz="914406" rtl="0" eaLnBrk="1" latinLnBrk="0" hangingPunct="1">
        <a:defRPr sz="1800" kern="1200">
          <a:solidFill>
            <a:schemeClr val="tx1"/>
          </a:solidFill>
          <a:latin typeface="+mn-lt"/>
          <a:ea typeface="+mn-ea"/>
          <a:cs typeface="+mn-cs"/>
        </a:defRPr>
      </a:lvl6pPr>
      <a:lvl7pPr marL="2743218" algn="l" defTabSz="914406" rtl="0" eaLnBrk="1" latinLnBrk="0" hangingPunct="1">
        <a:defRPr sz="1800" kern="1200">
          <a:solidFill>
            <a:schemeClr val="tx1"/>
          </a:solidFill>
          <a:latin typeface="+mn-lt"/>
          <a:ea typeface="+mn-ea"/>
          <a:cs typeface="+mn-cs"/>
        </a:defRPr>
      </a:lvl7pPr>
      <a:lvl8pPr marL="3200421" algn="l" defTabSz="914406" rtl="0" eaLnBrk="1" latinLnBrk="0" hangingPunct="1">
        <a:defRPr sz="1800" kern="1200">
          <a:solidFill>
            <a:schemeClr val="tx1"/>
          </a:solidFill>
          <a:latin typeface="+mn-lt"/>
          <a:ea typeface="+mn-ea"/>
          <a:cs typeface="+mn-cs"/>
        </a:defRPr>
      </a:lvl8pPr>
      <a:lvl9pPr marL="3657624" algn="l" defTabSz="9144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4173007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ube.com/watch?v=unbonKOZfF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youtube.com/watch?v=yzmUzr4eK4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youtube.com/watch?v=HVy8tIFTQl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4.jpeg"/><Relationship Id="rId5" Type="http://schemas.openxmlformats.org/officeDocument/2006/relationships/diagramQuickStyle" Target="../diagrams/quickStyle1.xml"/><Relationship Id="rId10" Type="http://schemas.openxmlformats.org/officeDocument/2006/relationships/image" Target="../media/image3.jpeg"/><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mQSnwf3PIck" TargetMode="External"/><Relationship Id="rId2" Type="http://schemas.openxmlformats.org/officeDocument/2006/relationships/hyperlink" Target="https://circula.fi/opettajalle/" TargetMode="External"/><Relationship Id="rId1" Type="http://schemas.openxmlformats.org/officeDocument/2006/relationships/slideLayout" Target="../slideLayouts/slideLayout4.xml"/><Relationship Id="rId4" Type="http://schemas.openxmlformats.org/officeDocument/2006/relationships/hyperlink" Target="https://www.youtube.com/watch?v=l4fx-U1l3e4&amp;list=PLvCdSwoB72ugqm4gwCB4h1d5K_4JQ-XnD&amp;index=7"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rive.google.com/file/d/1IYNf1DkoPHGFdUp_JZLVijO9r-iAscDJ/view?usp=sharing" TargetMode="External"/><Relationship Id="rId7" Type="http://schemas.openxmlformats.org/officeDocument/2006/relationships/hyperlink" Target="https://drive.google.com/file/d/1Hr8asn7LCPxPxt1mv9-8SAiHR6Bsfq-y/view?usp=sharing" TargetMode="External"/><Relationship Id="rId2" Type="http://schemas.openxmlformats.org/officeDocument/2006/relationships/hyperlink" Target="https://drive.google.com/file/d/17g9r0of6yTw3NMHmQbOy5kHKSt5h2vgN/view?usp=sharing" TargetMode="External"/><Relationship Id="rId1" Type="http://schemas.openxmlformats.org/officeDocument/2006/relationships/slideLayout" Target="../slideLayouts/slideLayout4.xml"/><Relationship Id="rId6" Type="http://schemas.openxmlformats.org/officeDocument/2006/relationships/hyperlink" Target="https://docs.google.com/presentation/d/1MKvrUVtBUlcdK1JFL4PYhpu2JdbsQc4c/edit?usp=sharing&amp;ouid=108746060798704962913&amp;rtpof=true&amp;sd=true" TargetMode="External"/><Relationship Id="rId5" Type="http://schemas.openxmlformats.org/officeDocument/2006/relationships/hyperlink" Target="https://drive.google.com/drive/folders/1I-0R9-pG5jS_7kasW-UWWH7T1D-tMAuy" TargetMode="External"/><Relationship Id="rId4" Type="http://schemas.openxmlformats.org/officeDocument/2006/relationships/hyperlink" Target="https://drive.google.com/file/d/1n7ev2ZNOyUigfO8BIK5qZ0gdMBfzGnVX/view?usp=sharing"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drive.google.com/file/d/17E2Us0RN0Z3oZZAPtgEHWMNxylUT2LIm/view?usp=sharing"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kiertotaloussuomi.fi/tieto/kiertotalous/" TargetMode="External"/><Relationship Id="rId2" Type="http://schemas.openxmlformats.org/officeDocument/2006/relationships/hyperlink" Target="https://kiertotaloudestakasvua.fi/kiertotalous-tyoelamataitona/" TargetMode="Externa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5" name="Kuva 4" descr="Kuva, joka sisältää kohteen teksti, kuvakaappaus&#10;&#10;Kuvaus luotu automaattisesti">
            <a:extLst>
              <a:ext uri="{FF2B5EF4-FFF2-40B4-BE49-F238E27FC236}">
                <a16:creationId xmlns:a16="http://schemas.microsoft.com/office/drawing/2014/main" id="{D78A1E98-45CE-2E90-64A9-611DEA1E2FE2}"/>
              </a:ext>
            </a:extLst>
          </p:cNvPr>
          <p:cNvPicPr>
            <a:picLocks noChangeAspect="1"/>
          </p:cNvPicPr>
          <p:nvPr/>
        </p:nvPicPr>
        <p:blipFill rotWithShape="1">
          <a:blip r:embed="rId3">
            <a:extLst>
              <a:ext uri="{28A0092B-C50C-407E-A947-70E740481C1C}">
                <a14:useLocalDpi xmlns:a14="http://schemas.microsoft.com/office/drawing/2010/main" val="0"/>
              </a:ext>
            </a:extLst>
          </a:blip>
          <a:srcRect t="25074" b="521"/>
          <a:stretch/>
        </p:blipFill>
        <p:spPr>
          <a:xfrm>
            <a:off x="20" y="326571"/>
            <a:ext cx="12191980" cy="6530147"/>
          </a:xfrm>
          <a:prstGeom prst="rect">
            <a:avLst/>
          </a:prstGeom>
        </p:spPr>
      </p:pic>
      <p:sp>
        <p:nvSpPr>
          <p:cNvPr id="6" name="Nuoli: Oikea 5">
            <a:extLst>
              <a:ext uri="{FF2B5EF4-FFF2-40B4-BE49-F238E27FC236}">
                <a16:creationId xmlns:a16="http://schemas.microsoft.com/office/drawing/2014/main" id="{0134F2A5-FD3E-3DB6-CC2B-B60A31B7B862}"/>
              </a:ext>
            </a:extLst>
          </p:cNvPr>
          <p:cNvSpPr/>
          <p:nvPr/>
        </p:nvSpPr>
        <p:spPr>
          <a:xfrm>
            <a:off x="7870371" y="2911421"/>
            <a:ext cx="1662823" cy="278093"/>
          </a:xfrm>
          <a:prstGeom prst="rightArrow">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0322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A23381-B4DC-852F-51B3-7715B63B1376}"/>
              </a:ext>
            </a:extLst>
          </p:cNvPr>
          <p:cNvSpPr>
            <a:spLocks noGrp="1"/>
          </p:cNvSpPr>
          <p:nvPr>
            <p:ph type="title"/>
          </p:nvPr>
        </p:nvSpPr>
        <p:spPr>
          <a:xfrm>
            <a:off x="838200" y="545555"/>
            <a:ext cx="9518151" cy="1325563"/>
          </a:xfrm>
        </p:spPr>
        <p:txBody>
          <a:bodyPr/>
          <a:lstStyle/>
          <a:p>
            <a:r>
              <a:rPr lang="fi-FI"/>
              <a:t>Millaisia yrityksiä Oulun seudulla toimii?</a:t>
            </a:r>
          </a:p>
        </p:txBody>
      </p:sp>
      <p:sp>
        <p:nvSpPr>
          <p:cNvPr id="3" name="Sisällön paikkamerkki 2">
            <a:extLst>
              <a:ext uri="{FF2B5EF4-FFF2-40B4-BE49-F238E27FC236}">
                <a16:creationId xmlns:a16="http://schemas.microsoft.com/office/drawing/2014/main" id="{0D248AB6-3A9F-A146-7442-9B22B48F5BBE}"/>
              </a:ext>
            </a:extLst>
          </p:cNvPr>
          <p:cNvSpPr>
            <a:spLocks noGrp="1"/>
          </p:cNvSpPr>
          <p:nvPr>
            <p:ph idx="1"/>
          </p:nvPr>
        </p:nvSpPr>
        <p:spPr>
          <a:xfrm>
            <a:off x="838200" y="2092753"/>
            <a:ext cx="10515600" cy="4351338"/>
          </a:xfrm>
        </p:spPr>
        <p:txBody>
          <a:bodyPr vert="horz" lIns="91440" tIns="45720" rIns="91440" bIns="45720" rtlCol="0" anchor="t">
            <a:normAutofit/>
          </a:bodyPr>
          <a:lstStyle/>
          <a:p>
            <a:pPr marL="0" indent="0">
              <a:buNone/>
            </a:pPr>
            <a:r>
              <a:rPr lang="fi-FI" sz="3200"/>
              <a:t>https://oulu.com/kiertotalousklusteri/</a:t>
            </a:r>
          </a:p>
        </p:txBody>
      </p:sp>
      <p:pic>
        <p:nvPicPr>
          <p:cNvPr id="4" name="Sisällön paikkamerkki 3" descr="Kuva, joka sisältää kohteen teksti, clipart, Grafiikka, diagrammi&#10;&#10;Kuvaus luotu automaattisesti">
            <a:extLst>
              <a:ext uri="{FF2B5EF4-FFF2-40B4-BE49-F238E27FC236}">
                <a16:creationId xmlns:a16="http://schemas.microsoft.com/office/drawing/2014/main" id="{815B344C-B851-19DD-30BE-821D019866F6}"/>
              </a:ext>
            </a:extLst>
          </p:cNvPr>
          <p:cNvPicPr>
            <a:picLocks noChangeAspect="1"/>
          </p:cNvPicPr>
          <p:nvPr/>
        </p:nvPicPr>
        <p:blipFill>
          <a:blip r:embed="rId3"/>
          <a:stretch>
            <a:fillRect/>
          </a:stretch>
        </p:blipFill>
        <p:spPr>
          <a:xfrm>
            <a:off x="6746360" y="2823965"/>
            <a:ext cx="5396150" cy="3962598"/>
          </a:xfrm>
          <a:prstGeom prst="rect">
            <a:avLst/>
          </a:prstGeom>
        </p:spPr>
      </p:pic>
      <p:sp>
        <p:nvSpPr>
          <p:cNvPr id="5" name="Tekstiruutu 4">
            <a:extLst>
              <a:ext uri="{FF2B5EF4-FFF2-40B4-BE49-F238E27FC236}">
                <a16:creationId xmlns:a16="http://schemas.microsoft.com/office/drawing/2014/main" id="{5571D43E-B6FC-B3F8-3DAB-30806E54E32A}"/>
              </a:ext>
            </a:extLst>
          </p:cNvPr>
          <p:cNvSpPr txBox="1"/>
          <p:nvPr/>
        </p:nvSpPr>
        <p:spPr>
          <a:xfrm>
            <a:off x="838200" y="3077964"/>
            <a:ext cx="5401734" cy="923330"/>
          </a:xfrm>
          <a:prstGeom prst="rect">
            <a:avLst/>
          </a:prstGeom>
          <a:noFill/>
        </p:spPr>
        <p:txBody>
          <a:bodyPr wrap="square" rtlCol="0">
            <a:spAutoFit/>
          </a:bodyPr>
          <a:lstStyle/>
          <a:p>
            <a:r>
              <a:rPr lang="fi-FI" b="0" i="0">
                <a:solidFill>
                  <a:srgbClr val="000000"/>
                </a:solidFill>
                <a:effectLst/>
                <a:latin typeface="Open Sans" panose="020B0606030504020204" pitchFamily="34" charset="0"/>
              </a:rPr>
              <a:t>Kiertotalouden liiketoimintamallit eivät ole aina selkeästi erotettavissa toisistaan. Useampi liiketoimintamalli voi toimia myös päällekkäin. </a:t>
            </a:r>
            <a:endParaRPr lang="fi-FI"/>
          </a:p>
        </p:txBody>
      </p:sp>
    </p:spTree>
    <p:extLst>
      <p:ext uri="{BB962C8B-B14F-4D97-AF65-F5344CB8AC3E}">
        <p14:creationId xmlns:p14="http://schemas.microsoft.com/office/powerpoint/2010/main" val="148596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isällön paikkamerkki 3" descr="Kuva, joka sisältää kohteen teksti, Grafiikka, Fontti, logo&#10;&#10;Kuvaus luotu automaattisesti">
            <a:extLst>
              <a:ext uri="{FF2B5EF4-FFF2-40B4-BE49-F238E27FC236}">
                <a16:creationId xmlns:a16="http://schemas.microsoft.com/office/drawing/2014/main" id="{53E6C3E2-A38E-1D32-DD34-C36FE1907D57}"/>
              </a:ext>
            </a:extLst>
          </p:cNvPr>
          <p:cNvPicPr>
            <a:picLocks noGrp="1" noChangeAspect="1"/>
          </p:cNvPicPr>
          <p:nvPr>
            <p:ph idx="1"/>
          </p:nvPr>
        </p:nvPicPr>
        <p:blipFill rotWithShape="1">
          <a:blip r:embed="rId3"/>
          <a:srcRect l="5903" t="17347" r="7320" b="17008"/>
          <a:stretch/>
        </p:blipFill>
        <p:spPr>
          <a:xfrm>
            <a:off x="0" y="0"/>
            <a:ext cx="12190476" cy="6866920"/>
          </a:xfrm>
          <a:prstGeom prst="rect">
            <a:avLst/>
          </a:prstGeom>
        </p:spPr>
      </p:pic>
      <p:sp>
        <p:nvSpPr>
          <p:cNvPr id="7" name="Tekstiruutu 6">
            <a:extLst>
              <a:ext uri="{FF2B5EF4-FFF2-40B4-BE49-F238E27FC236}">
                <a16:creationId xmlns:a16="http://schemas.microsoft.com/office/drawing/2014/main" id="{5B5426EB-3487-4808-6D31-060680F003AF}"/>
              </a:ext>
            </a:extLst>
          </p:cNvPr>
          <p:cNvSpPr txBox="1"/>
          <p:nvPr/>
        </p:nvSpPr>
        <p:spPr>
          <a:xfrm>
            <a:off x="6210794" y="4165270"/>
            <a:ext cx="5867400" cy="369332"/>
          </a:xfrm>
          <a:prstGeom prst="rect">
            <a:avLst/>
          </a:prstGeom>
          <a:noFill/>
        </p:spPr>
        <p:txBody>
          <a:bodyPr wrap="square" rtlCol="0">
            <a:spAutoFit/>
          </a:bodyPr>
          <a:lstStyle/>
          <a:p>
            <a:r>
              <a:rPr lang="fi-FI">
                <a:hlinkClick r:id="rId4"/>
              </a:rPr>
              <a:t>Tuote palveluna-video (kesto 1:41)</a:t>
            </a:r>
            <a:endParaRPr lang="fi-FI"/>
          </a:p>
        </p:txBody>
      </p:sp>
      <p:sp>
        <p:nvSpPr>
          <p:cNvPr id="8" name="Tekstiruutu 7">
            <a:extLst>
              <a:ext uri="{FF2B5EF4-FFF2-40B4-BE49-F238E27FC236}">
                <a16:creationId xmlns:a16="http://schemas.microsoft.com/office/drawing/2014/main" id="{8EE92D29-9378-F267-F9AC-FD3CDADAB7B6}"/>
              </a:ext>
            </a:extLst>
          </p:cNvPr>
          <p:cNvSpPr txBox="1"/>
          <p:nvPr/>
        </p:nvSpPr>
        <p:spPr>
          <a:xfrm>
            <a:off x="5116286" y="5736772"/>
            <a:ext cx="6667323" cy="369332"/>
          </a:xfrm>
          <a:prstGeom prst="rect">
            <a:avLst/>
          </a:prstGeom>
          <a:noFill/>
        </p:spPr>
        <p:txBody>
          <a:bodyPr wrap="square" lIns="91440" tIns="45720" rIns="91440" bIns="45720" rtlCol="0" anchor="t">
            <a:spAutoFit/>
          </a:bodyPr>
          <a:lstStyle/>
          <a:p>
            <a:r>
              <a:rPr lang="fi-FI" b="1"/>
              <a:t>Löydättekö esimerkin Oulun seudulla toimivasta yrityksestä?</a:t>
            </a:r>
          </a:p>
        </p:txBody>
      </p:sp>
    </p:spTree>
    <p:extLst>
      <p:ext uri="{BB962C8B-B14F-4D97-AF65-F5344CB8AC3E}">
        <p14:creationId xmlns:p14="http://schemas.microsoft.com/office/powerpoint/2010/main" val="913013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DBC51BFE-7E11-99B2-CC7A-EDEB82BF94C7}"/>
              </a:ext>
            </a:extLst>
          </p:cNvPr>
          <p:cNvPicPr>
            <a:picLocks noChangeAspect="1"/>
          </p:cNvPicPr>
          <p:nvPr/>
        </p:nvPicPr>
        <p:blipFill rotWithShape="1">
          <a:blip r:embed="rId3"/>
          <a:srcRect l="5571" t="17048" r="8143" b="16666"/>
          <a:stretch/>
        </p:blipFill>
        <p:spPr>
          <a:xfrm>
            <a:off x="0" y="0"/>
            <a:ext cx="12192000" cy="6905366"/>
          </a:xfrm>
          <a:prstGeom prst="rect">
            <a:avLst/>
          </a:prstGeom>
        </p:spPr>
      </p:pic>
    </p:spTree>
    <p:extLst>
      <p:ext uri="{BB962C8B-B14F-4D97-AF65-F5344CB8AC3E}">
        <p14:creationId xmlns:p14="http://schemas.microsoft.com/office/powerpoint/2010/main" val="227973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7870B7-04C9-8E1A-2E75-D8ECADF573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53" t="17143" r="7856" b="1619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C28559A8-0513-04CE-0CC5-38F405B7ACE0}"/>
              </a:ext>
            </a:extLst>
          </p:cNvPr>
          <p:cNvSpPr>
            <a:spLocks noGrp="1"/>
          </p:cNvSpPr>
          <p:nvPr>
            <p:ph idx="1"/>
          </p:nvPr>
        </p:nvSpPr>
        <p:spPr>
          <a:xfrm>
            <a:off x="5135880" y="977727"/>
            <a:ext cx="6716486" cy="1897289"/>
          </a:xfrm>
        </p:spPr>
        <p:txBody>
          <a:bodyPr/>
          <a:lstStyle/>
          <a:p>
            <a:pPr marL="0" indent="0">
              <a:buNone/>
            </a:pPr>
            <a:r>
              <a:rPr lang="fi-FI">
                <a:hlinkClick r:id="rId4"/>
              </a:rPr>
              <a:t>Tuote-elinkaaren pidentäminen ja jakamisalustat - video? (1:46)</a:t>
            </a:r>
            <a:endParaRPr lang="fi-FI"/>
          </a:p>
          <a:p>
            <a:pPr marL="0" indent="0">
              <a:buNone/>
            </a:pPr>
            <a:endParaRPr lang="fi-FI"/>
          </a:p>
        </p:txBody>
      </p:sp>
      <p:sp>
        <p:nvSpPr>
          <p:cNvPr id="4" name="Tekstiruutu 3">
            <a:extLst>
              <a:ext uri="{FF2B5EF4-FFF2-40B4-BE49-F238E27FC236}">
                <a16:creationId xmlns:a16="http://schemas.microsoft.com/office/drawing/2014/main" id="{D0DC7F73-090C-A7A6-773E-9C75372BCD99}"/>
              </a:ext>
            </a:extLst>
          </p:cNvPr>
          <p:cNvSpPr txBox="1"/>
          <p:nvPr/>
        </p:nvSpPr>
        <p:spPr>
          <a:xfrm>
            <a:off x="5116286" y="5736772"/>
            <a:ext cx="6741065" cy="369332"/>
          </a:xfrm>
          <a:prstGeom prst="rect">
            <a:avLst/>
          </a:prstGeom>
          <a:noFill/>
        </p:spPr>
        <p:txBody>
          <a:bodyPr wrap="square" lIns="91440" tIns="45720" rIns="91440" bIns="45720" rtlCol="0" anchor="t">
            <a:spAutoFit/>
          </a:bodyPr>
          <a:lstStyle/>
          <a:p>
            <a:r>
              <a:rPr lang="fi-FI" b="1"/>
              <a:t>Löydättekö esimerkit Oulun seudulla toimivasta yrityksistä?</a:t>
            </a:r>
          </a:p>
        </p:txBody>
      </p:sp>
    </p:spTree>
    <p:extLst>
      <p:ext uri="{BB962C8B-B14F-4D97-AF65-F5344CB8AC3E}">
        <p14:creationId xmlns:p14="http://schemas.microsoft.com/office/powerpoint/2010/main" val="846926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375806D-AAD3-294F-98E7-70760724C4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14" t="17302" r="7381" b="16667"/>
          <a:stretch/>
        </p:blipFill>
        <p:spPr bwMode="auto">
          <a:xfrm>
            <a:off x="-1" y="-1"/>
            <a:ext cx="12192001" cy="688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847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F970EF2E-486A-35B0-1C64-F024DB05D5E4}"/>
              </a:ext>
            </a:extLst>
          </p:cNvPr>
          <p:cNvPicPr>
            <a:picLocks noChangeAspect="1"/>
          </p:cNvPicPr>
          <p:nvPr/>
        </p:nvPicPr>
        <p:blipFill rotWithShape="1">
          <a:blip r:embed="rId3"/>
          <a:srcRect l="6000" t="17048" r="7572" b="15714"/>
          <a:stretch/>
        </p:blipFill>
        <p:spPr>
          <a:xfrm>
            <a:off x="0" y="-1"/>
            <a:ext cx="12192000" cy="6916785"/>
          </a:xfrm>
          <a:prstGeom prst="rect">
            <a:avLst/>
          </a:prstGeom>
        </p:spPr>
      </p:pic>
      <p:sp>
        <p:nvSpPr>
          <p:cNvPr id="3" name="Sisällön paikkamerkki 2">
            <a:extLst>
              <a:ext uri="{FF2B5EF4-FFF2-40B4-BE49-F238E27FC236}">
                <a16:creationId xmlns:a16="http://schemas.microsoft.com/office/drawing/2014/main" id="{D5E4D86C-C5E7-AE92-F882-50F764418FBC}"/>
              </a:ext>
            </a:extLst>
          </p:cNvPr>
          <p:cNvSpPr>
            <a:spLocks noGrp="1"/>
          </p:cNvSpPr>
          <p:nvPr>
            <p:ph idx="1"/>
          </p:nvPr>
        </p:nvSpPr>
        <p:spPr>
          <a:xfrm>
            <a:off x="4347263" y="4722000"/>
            <a:ext cx="8708571" cy="591004"/>
          </a:xfrm>
        </p:spPr>
        <p:txBody>
          <a:bodyPr>
            <a:normAutofit fontScale="92500"/>
          </a:bodyPr>
          <a:lstStyle/>
          <a:p>
            <a:pPr marL="0" indent="0">
              <a:buNone/>
            </a:pPr>
            <a:r>
              <a:rPr lang="fi-FI">
                <a:hlinkClick r:id="rId4"/>
              </a:rPr>
              <a:t>Uusiutuvuus ja </a:t>
            </a:r>
            <a:r>
              <a:rPr lang="fi-FI" err="1">
                <a:hlinkClick r:id="rId4"/>
              </a:rPr>
              <a:t>resurssitehokkuus&amp;</a:t>
            </a:r>
            <a:r>
              <a:rPr lang="fi-FI">
                <a:hlinkClick r:id="rId4"/>
              </a:rPr>
              <a:t>kierrätys-video(1:31)</a:t>
            </a:r>
            <a:endParaRPr lang="fi-FI"/>
          </a:p>
        </p:txBody>
      </p:sp>
      <p:sp>
        <p:nvSpPr>
          <p:cNvPr id="2" name="Tekstiruutu 4">
            <a:extLst>
              <a:ext uri="{FF2B5EF4-FFF2-40B4-BE49-F238E27FC236}">
                <a16:creationId xmlns:a16="http://schemas.microsoft.com/office/drawing/2014/main" id="{1001490B-EAA6-B1CA-7B94-C4082A9167CF}"/>
              </a:ext>
            </a:extLst>
          </p:cNvPr>
          <p:cNvSpPr txBox="1"/>
          <p:nvPr/>
        </p:nvSpPr>
        <p:spPr>
          <a:xfrm>
            <a:off x="4845899" y="5945708"/>
            <a:ext cx="6741065" cy="369332"/>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b="1"/>
              <a:t>Löydättekö esimerkit Oulun seudulla toimivista yrityksistä?</a:t>
            </a:r>
          </a:p>
        </p:txBody>
      </p:sp>
    </p:spTree>
    <p:extLst>
      <p:ext uri="{BB962C8B-B14F-4D97-AF65-F5344CB8AC3E}">
        <p14:creationId xmlns:p14="http://schemas.microsoft.com/office/powerpoint/2010/main" val="2801945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Sisällön paikkamerkki 3">
            <a:extLst>
              <a:ext uri="{FF2B5EF4-FFF2-40B4-BE49-F238E27FC236}">
                <a16:creationId xmlns:a16="http://schemas.microsoft.com/office/drawing/2014/main" id="{D7B1298E-82F3-AC2A-4538-157BE3EF6554}"/>
              </a:ext>
            </a:extLst>
          </p:cNvPr>
          <p:cNvPicPr>
            <a:picLocks noGrp="1" noChangeAspect="1"/>
          </p:cNvPicPr>
          <p:nvPr>
            <p:ph idx="1"/>
          </p:nvPr>
        </p:nvPicPr>
        <p:blipFill rotWithShape="1">
          <a:blip r:embed="rId3"/>
          <a:srcRect t="10720" b="14294"/>
          <a:stretch/>
        </p:blipFill>
        <p:spPr>
          <a:xfrm>
            <a:off x="20" y="-193028"/>
            <a:ext cx="12191980" cy="6856718"/>
          </a:xfrm>
          <a:prstGeom prst="rect">
            <a:avLst/>
          </a:prstGeom>
        </p:spPr>
      </p:pic>
      <p:sp>
        <p:nvSpPr>
          <p:cNvPr id="5" name="Tekstiruutu 4">
            <a:extLst>
              <a:ext uri="{FF2B5EF4-FFF2-40B4-BE49-F238E27FC236}">
                <a16:creationId xmlns:a16="http://schemas.microsoft.com/office/drawing/2014/main" id="{7D744026-D882-992A-35A1-95DC5283FEB6}"/>
              </a:ext>
            </a:extLst>
          </p:cNvPr>
          <p:cNvSpPr txBox="1"/>
          <p:nvPr/>
        </p:nvSpPr>
        <p:spPr>
          <a:xfrm>
            <a:off x="6914508" y="5978428"/>
            <a:ext cx="5157627" cy="430887"/>
          </a:xfrm>
          <a:prstGeom prst="rect">
            <a:avLst/>
          </a:prstGeom>
          <a:noFill/>
        </p:spPr>
        <p:txBody>
          <a:bodyPr wrap="square" rtlCol="0">
            <a:spAutoFit/>
          </a:bodyPr>
          <a:lstStyle/>
          <a:p>
            <a:pPr algn="r"/>
            <a:r>
              <a:rPr lang="fi-FI" sz="1100" b="0">
                <a:solidFill>
                  <a:schemeClr val="bg1">
                    <a:lumMod val="95000"/>
                  </a:schemeClr>
                </a:solidFill>
                <a:effectLst/>
                <a:latin typeface="Open Sans" panose="020B0606030504020204" pitchFamily="34" charset="0"/>
              </a:rPr>
              <a:t>Reijo Karhinen on Suomen kiertotalousohjelman laatijajoukon puheenjohtaja ja työelämäprofessori</a:t>
            </a:r>
            <a:endParaRPr lang="fi-FI" sz="1100">
              <a:solidFill>
                <a:schemeClr val="bg1">
                  <a:lumMod val="95000"/>
                </a:schemeClr>
              </a:solidFill>
            </a:endParaRPr>
          </a:p>
        </p:txBody>
      </p:sp>
      <p:sp>
        <p:nvSpPr>
          <p:cNvPr id="2" name="Tekstiruutu 1">
            <a:extLst>
              <a:ext uri="{FF2B5EF4-FFF2-40B4-BE49-F238E27FC236}">
                <a16:creationId xmlns:a16="http://schemas.microsoft.com/office/drawing/2014/main" id="{DBADE449-7874-E3C6-F65D-336E11B3766D}"/>
              </a:ext>
            </a:extLst>
          </p:cNvPr>
          <p:cNvSpPr txBox="1"/>
          <p:nvPr/>
        </p:nvSpPr>
        <p:spPr>
          <a:xfrm>
            <a:off x="11813321" y="6355913"/>
            <a:ext cx="731520" cy="307777"/>
          </a:xfrm>
          <a:prstGeom prst="rect">
            <a:avLst/>
          </a:prstGeom>
          <a:noFill/>
        </p:spPr>
        <p:txBody>
          <a:bodyPr wrap="square" rtlCol="0">
            <a:spAutoFit/>
          </a:bodyPr>
          <a:lstStyle/>
          <a:p>
            <a:r>
              <a:rPr lang="fi-FI" sz="1400"/>
              <a:t>(1)</a:t>
            </a:r>
          </a:p>
        </p:txBody>
      </p:sp>
    </p:spTree>
    <p:extLst>
      <p:ext uri="{BB962C8B-B14F-4D97-AF65-F5344CB8AC3E}">
        <p14:creationId xmlns:p14="http://schemas.microsoft.com/office/powerpoint/2010/main" val="1582265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orakulmio 21">
            <a:extLst>
              <a:ext uri="{FF2B5EF4-FFF2-40B4-BE49-F238E27FC236}">
                <a16:creationId xmlns:a16="http://schemas.microsoft.com/office/drawing/2014/main" id="{D3C090E2-EEDB-C02F-753B-B8F9A89EDCC5}"/>
              </a:ext>
            </a:extLst>
          </p:cNvPr>
          <p:cNvSpPr/>
          <p:nvPr/>
        </p:nvSpPr>
        <p:spPr>
          <a:xfrm>
            <a:off x="0" y="965771"/>
            <a:ext cx="12192000" cy="5892229"/>
          </a:xfrm>
          <a:prstGeom prst="rect">
            <a:avLst/>
          </a:prstGeom>
          <a:gradFill flip="none" rotWithShape="1">
            <a:gsLst>
              <a:gs pos="0">
                <a:srgbClr val="8AA395">
                  <a:tint val="66000"/>
                  <a:satMod val="160000"/>
                </a:srgbClr>
              </a:gs>
              <a:gs pos="50000">
                <a:srgbClr val="8AA395">
                  <a:tint val="44500"/>
                  <a:satMod val="160000"/>
                </a:srgbClr>
              </a:gs>
              <a:gs pos="100000">
                <a:srgbClr val="8AA395">
                  <a:tint val="23500"/>
                  <a:satMod val="160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Ellipsi 15">
            <a:extLst>
              <a:ext uri="{FF2B5EF4-FFF2-40B4-BE49-F238E27FC236}">
                <a16:creationId xmlns:a16="http://schemas.microsoft.com/office/drawing/2014/main" id="{54C36B13-3578-267F-DF31-243CABE69F92}"/>
              </a:ext>
            </a:extLst>
          </p:cNvPr>
          <p:cNvSpPr/>
          <p:nvPr/>
        </p:nvSpPr>
        <p:spPr>
          <a:xfrm rot="20392553">
            <a:off x="9009131" y="1679382"/>
            <a:ext cx="3022313" cy="1497261"/>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78BC001E-7038-1939-C3AE-25CC85812FF4}"/>
              </a:ext>
            </a:extLst>
          </p:cNvPr>
          <p:cNvSpPr>
            <a:spLocks noGrp="1"/>
          </p:cNvSpPr>
          <p:nvPr>
            <p:ph type="title"/>
          </p:nvPr>
        </p:nvSpPr>
        <p:spPr>
          <a:xfrm>
            <a:off x="3453799" y="66564"/>
            <a:ext cx="4977239" cy="734210"/>
          </a:xfrm>
        </p:spPr>
        <p:txBody>
          <a:bodyPr>
            <a:normAutofit fontScale="90000"/>
          </a:bodyPr>
          <a:lstStyle/>
          <a:p>
            <a:r>
              <a:rPr lang="fi-FI" sz="2400"/>
              <a:t>Millainen </a:t>
            </a:r>
            <a:r>
              <a:rPr lang="fi-FI" sz="2400" b="1"/>
              <a:t>tulevaisuussuhde</a:t>
            </a:r>
            <a:r>
              <a:rPr lang="fi-FI" sz="2400"/>
              <a:t> sinulla on?</a:t>
            </a:r>
          </a:p>
        </p:txBody>
      </p:sp>
      <p:sp>
        <p:nvSpPr>
          <p:cNvPr id="3" name="Sisällön paikkamerkki 2">
            <a:extLst>
              <a:ext uri="{FF2B5EF4-FFF2-40B4-BE49-F238E27FC236}">
                <a16:creationId xmlns:a16="http://schemas.microsoft.com/office/drawing/2014/main" id="{A437EB30-7D14-785E-BFD0-97AA9D549673}"/>
              </a:ext>
            </a:extLst>
          </p:cNvPr>
          <p:cNvSpPr>
            <a:spLocks noGrp="1"/>
          </p:cNvSpPr>
          <p:nvPr>
            <p:ph idx="1"/>
          </p:nvPr>
        </p:nvSpPr>
        <p:spPr>
          <a:xfrm rot="20466270">
            <a:off x="9471442" y="1965072"/>
            <a:ext cx="2925150" cy="1563866"/>
          </a:xfrm>
        </p:spPr>
        <p:txBody>
          <a:bodyPr>
            <a:normAutofit/>
          </a:bodyPr>
          <a:lstStyle/>
          <a:p>
            <a:pPr marL="0" indent="0">
              <a:buNone/>
            </a:pPr>
            <a:r>
              <a:rPr lang="fi-FI" sz="2000"/>
              <a:t>Sijoita itsesi pisteenä oheiseen kuvioon</a:t>
            </a:r>
          </a:p>
        </p:txBody>
      </p:sp>
      <p:cxnSp>
        <p:nvCxnSpPr>
          <p:cNvPr id="7" name="Suora yhdysviiva 6">
            <a:extLst>
              <a:ext uri="{FF2B5EF4-FFF2-40B4-BE49-F238E27FC236}">
                <a16:creationId xmlns:a16="http://schemas.microsoft.com/office/drawing/2014/main" id="{D8DC1F3F-0B8F-A96C-5FC6-2C1986B6C12C}"/>
              </a:ext>
            </a:extLst>
          </p:cNvPr>
          <p:cNvCxnSpPr>
            <a:cxnSpLocks/>
          </p:cNvCxnSpPr>
          <p:nvPr/>
        </p:nvCxnSpPr>
        <p:spPr>
          <a:xfrm>
            <a:off x="5727416" y="1809632"/>
            <a:ext cx="0" cy="4185415"/>
          </a:xfrm>
          <a:prstGeom prst="line">
            <a:avLst/>
          </a:prstGeom>
        </p:spPr>
        <p:style>
          <a:lnRef idx="2">
            <a:schemeClr val="dk1"/>
          </a:lnRef>
          <a:fillRef idx="0">
            <a:schemeClr val="dk1"/>
          </a:fillRef>
          <a:effectRef idx="1">
            <a:schemeClr val="dk1"/>
          </a:effectRef>
          <a:fontRef idx="minor">
            <a:schemeClr val="tx1"/>
          </a:fontRef>
        </p:style>
      </p:cxnSp>
      <p:cxnSp>
        <p:nvCxnSpPr>
          <p:cNvPr id="9" name="Suora yhdysviiva 8">
            <a:extLst>
              <a:ext uri="{FF2B5EF4-FFF2-40B4-BE49-F238E27FC236}">
                <a16:creationId xmlns:a16="http://schemas.microsoft.com/office/drawing/2014/main" id="{D654DF4B-1802-7C41-18C0-78C7D5D8D6CB}"/>
              </a:ext>
            </a:extLst>
          </p:cNvPr>
          <p:cNvCxnSpPr>
            <a:cxnSpLocks/>
          </p:cNvCxnSpPr>
          <p:nvPr/>
        </p:nvCxnSpPr>
        <p:spPr>
          <a:xfrm>
            <a:off x="3403316" y="4075582"/>
            <a:ext cx="4579704" cy="0"/>
          </a:xfrm>
          <a:prstGeom prst="line">
            <a:avLst/>
          </a:prstGeom>
        </p:spPr>
        <p:style>
          <a:lnRef idx="2">
            <a:schemeClr val="dk1"/>
          </a:lnRef>
          <a:fillRef idx="0">
            <a:schemeClr val="dk1"/>
          </a:fillRef>
          <a:effectRef idx="1">
            <a:schemeClr val="dk1"/>
          </a:effectRef>
          <a:fontRef idx="minor">
            <a:schemeClr val="tx1"/>
          </a:fontRef>
        </p:style>
      </p:cxnSp>
      <p:sp>
        <p:nvSpPr>
          <p:cNvPr id="12" name="Tekstiruutu 11">
            <a:extLst>
              <a:ext uri="{FF2B5EF4-FFF2-40B4-BE49-F238E27FC236}">
                <a16:creationId xmlns:a16="http://schemas.microsoft.com/office/drawing/2014/main" id="{D7CEBC0D-7974-E0C7-CA26-8A602E960934}"/>
              </a:ext>
            </a:extLst>
          </p:cNvPr>
          <p:cNvSpPr txBox="1"/>
          <p:nvPr/>
        </p:nvSpPr>
        <p:spPr>
          <a:xfrm>
            <a:off x="2659724" y="1164233"/>
            <a:ext cx="6565390" cy="369332"/>
          </a:xfrm>
          <a:prstGeom prst="rect">
            <a:avLst/>
          </a:prstGeom>
          <a:noFill/>
        </p:spPr>
        <p:txBody>
          <a:bodyPr wrap="square" rtlCol="0">
            <a:spAutoFit/>
          </a:bodyPr>
          <a:lstStyle/>
          <a:p>
            <a:r>
              <a:rPr lang="fi-FI"/>
              <a:t>Olen </a:t>
            </a:r>
            <a:r>
              <a:rPr lang="fi-FI" b="1"/>
              <a:t>aktiivinen toimija </a:t>
            </a:r>
            <a:r>
              <a:rPr lang="fi-FI"/>
              <a:t>vaikuttamassa tulevaisuuteni suuntaan</a:t>
            </a:r>
          </a:p>
        </p:txBody>
      </p:sp>
      <p:sp>
        <p:nvSpPr>
          <p:cNvPr id="13" name="Tekstiruutu 12">
            <a:extLst>
              <a:ext uri="{FF2B5EF4-FFF2-40B4-BE49-F238E27FC236}">
                <a16:creationId xmlns:a16="http://schemas.microsoft.com/office/drawing/2014/main" id="{D574812E-D569-5441-0095-BAB6606BC02C}"/>
              </a:ext>
            </a:extLst>
          </p:cNvPr>
          <p:cNvSpPr txBox="1"/>
          <p:nvPr/>
        </p:nvSpPr>
        <p:spPr>
          <a:xfrm>
            <a:off x="2410148" y="6341533"/>
            <a:ext cx="6634536" cy="369332"/>
          </a:xfrm>
          <a:prstGeom prst="rect">
            <a:avLst/>
          </a:prstGeom>
          <a:noFill/>
        </p:spPr>
        <p:txBody>
          <a:bodyPr wrap="square" rtlCol="0">
            <a:spAutoFit/>
          </a:bodyPr>
          <a:lstStyle/>
          <a:p>
            <a:r>
              <a:rPr lang="fi-FI" b="1"/>
              <a:t>Asiat vain tapahtumat minulle </a:t>
            </a:r>
            <a:r>
              <a:rPr lang="fi-FI"/>
              <a:t>ja sitten sopeudun tilanteeseen </a:t>
            </a:r>
          </a:p>
        </p:txBody>
      </p:sp>
      <p:sp>
        <p:nvSpPr>
          <p:cNvPr id="14" name="Tekstiruutu 13">
            <a:extLst>
              <a:ext uri="{FF2B5EF4-FFF2-40B4-BE49-F238E27FC236}">
                <a16:creationId xmlns:a16="http://schemas.microsoft.com/office/drawing/2014/main" id="{458B1A4D-790D-660A-77F6-C40951B68EB2}"/>
              </a:ext>
            </a:extLst>
          </p:cNvPr>
          <p:cNvSpPr txBox="1"/>
          <p:nvPr/>
        </p:nvSpPr>
        <p:spPr>
          <a:xfrm>
            <a:off x="8317764" y="4077000"/>
            <a:ext cx="2946156" cy="923330"/>
          </a:xfrm>
          <a:prstGeom prst="rect">
            <a:avLst/>
          </a:prstGeom>
          <a:noFill/>
        </p:spPr>
        <p:txBody>
          <a:bodyPr wrap="square" rtlCol="0">
            <a:spAutoFit/>
          </a:bodyPr>
          <a:lstStyle/>
          <a:p>
            <a:r>
              <a:rPr lang="fi-FI"/>
              <a:t>Kuvailisin tulevaisuuden herättämiä tunteita </a:t>
            </a:r>
            <a:r>
              <a:rPr lang="fi-FI" b="1"/>
              <a:t>positiivisesti</a:t>
            </a:r>
          </a:p>
        </p:txBody>
      </p:sp>
      <p:sp>
        <p:nvSpPr>
          <p:cNvPr id="15" name="Tekstiruutu 14">
            <a:extLst>
              <a:ext uri="{FF2B5EF4-FFF2-40B4-BE49-F238E27FC236}">
                <a16:creationId xmlns:a16="http://schemas.microsoft.com/office/drawing/2014/main" id="{37BDB4F0-1356-3935-98FE-744DEB848C58}"/>
              </a:ext>
            </a:extLst>
          </p:cNvPr>
          <p:cNvSpPr txBox="1"/>
          <p:nvPr/>
        </p:nvSpPr>
        <p:spPr>
          <a:xfrm>
            <a:off x="271456" y="4077000"/>
            <a:ext cx="2406681" cy="1200329"/>
          </a:xfrm>
          <a:prstGeom prst="rect">
            <a:avLst/>
          </a:prstGeom>
          <a:noFill/>
        </p:spPr>
        <p:txBody>
          <a:bodyPr wrap="square" rtlCol="0">
            <a:spAutoFit/>
          </a:bodyPr>
          <a:lstStyle/>
          <a:p>
            <a:r>
              <a:rPr lang="fi-FI"/>
              <a:t>Kuvailisin tulevaisuuden herättämiä tunteita </a:t>
            </a:r>
            <a:r>
              <a:rPr lang="fi-FI" b="1"/>
              <a:t>negatiivisesti</a:t>
            </a:r>
          </a:p>
        </p:txBody>
      </p:sp>
    </p:spTree>
    <p:extLst>
      <p:ext uri="{BB962C8B-B14F-4D97-AF65-F5344CB8AC3E}">
        <p14:creationId xmlns:p14="http://schemas.microsoft.com/office/powerpoint/2010/main" val="385076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8AD4801-3EC6-9B3F-70CC-256F51D19DFA}"/>
              </a:ext>
            </a:extLst>
          </p:cNvPr>
          <p:cNvSpPr>
            <a:spLocks noGrp="1"/>
          </p:cNvSpPr>
          <p:nvPr>
            <p:ph type="title"/>
          </p:nvPr>
        </p:nvSpPr>
        <p:spPr>
          <a:xfrm>
            <a:off x="8512628" y="1883228"/>
            <a:ext cx="3222172" cy="1015774"/>
          </a:xfrm>
        </p:spPr>
        <p:txBody>
          <a:bodyPr>
            <a:noAutofit/>
          </a:bodyPr>
          <a:lstStyle/>
          <a:p>
            <a:r>
              <a:rPr lang="fi-FI" sz="2000"/>
              <a:t>Tulevaisuus tarjoaa melko tasavertaisen alustan pohdinnoille -  kukaan ei oikeastaan tiedä toista paremmin, mitä siellä tulee tapahtumaan.</a:t>
            </a:r>
          </a:p>
        </p:txBody>
      </p:sp>
      <p:pic>
        <p:nvPicPr>
          <p:cNvPr id="4" name="Picture 2">
            <a:extLst>
              <a:ext uri="{FF2B5EF4-FFF2-40B4-BE49-F238E27FC236}">
                <a16:creationId xmlns:a16="http://schemas.microsoft.com/office/drawing/2014/main" id="{2CBAF202-9EBA-B77B-F4AF-9343EB09F6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717" y="406400"/>
            <a:ext cx="8115299" cy="60864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iruutu 4">
            <a:extLst>
              <a:ext uri="{FF2B5EF4-FFF2-40B4-BE49-F238E27FC236}">
                <a16:creationId xmlns:a16="http://schemas.microsoft.com/office/drawing/2014/main" id="{7F83C403-5E91-1E2D-C236-711AAAC4664D}"/>
              </a:ext>
            </a:extLst>
          </p:cNvPr>
          <p:cNvSpPr txBox="1"/>
          <p:nvPr/>
        </p:nvSpPr>
        <p:spPr>
          <a:xfrm>
            <a:off x="8512628" y="3712029"/>
            <a:ext cx="3352800" cy="923330"/>
          </a:xfrm>
          <a:prstGeom prst="rect">
            <a:avLst/>
          </a:prstGeom>
          <a:noFill/>
        </p:spPr>
        <p:txBody>
          <a:bodyPr wrap="square" rtlCol="0">
            <a:spAutoFit/>
          </a:bodyPr>
          <a:lstStyle/>
          <a:p>
            <a:r>
              <a:rPr lang="fi-FI"/>
              <a:t>Itse voit vaikuttaa mm. siihen, miten epävarmuuden hyväksyt ja siihen suhtaudut. </a:t>
            </a:r>
            <a:r>
              <a:rPr lang="fi-FI" sz="1400"/>
              <a:t>(4)</a:t>
            </a:r>
            <a:endParaRPr lang="fi-FI"/>
          </a:p>
        </p:txBody>
      </p:sp>
    </p:spTree>
    <p:extLst>
      <p:ext uri="{BB962C8B-B14F-4D97-AF65-F5344CB8AC3E}">
        <p14:creationId xmlns:p14="http://schemas.microsoft.com/office/powerpoint/2010/main" val="31368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egatrendit 2023 kokonaiskuva: &#10;1)  Luonnon kantokyky murenee&#10;2) Hyvinvoinnin haasteet kasvavat&#10;3) Demokratian kamppailu kovenee &#10;4) Kilpailu digivallasta kiihtyy &#10;5) Talouden perusta rakoilee ">
            <a:extLst>
              <a:ext uri="{FF2B5EF4-FFF2-40B4-BE49-F238E27FC236}">
                <a16:creationId xmlns:a16="http://schemas.microsoft.com/office/drawing/2014/main" id="{3211FEB6-8B8F-73B7-C1AB-483A71A8F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751" y="0"/>
            <a:ext cx="9317016" cy="6945558"/>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63E6FE72-3ECA-BAD3-A0FB-E2F039FD4000}"/>
              </a:ext>
            </a:extLst>
          </p:cNvPr>
          <p:cNvSpPr>
            <a:spLocks noGrp="1"/>
          </p:cNvSpPr>
          <p:nvPr>
            <p:ph type="title"/>
          </p:nvPr>
        </p:nvSpPr>
        <p:spPr>
          <a:xfrm>
            <a:off x="413657" y="1268852"/>
            <a:ext cx="3516086" cy="1325563"/>
          </a:xfrm>
        </p:spPr>
        <p:txBody>
          <a:bodyPr>
            <a:noAutofit/>
          </a:bodyPr>
          <a:lstStyle/>
          <a:p>
            <a:r>
              <a:rPr lang="fi-FI" sz="2400"/>
              <a:t>Sitran megatrendikatsaus esittää </a:t>
            </a:r>
            <a:r>
              <a:rPr lang="fi-FI" sz="2400" b="1"/>
              <a:t>yhden tulkinnan </a:t>
            </a:r>
            <a:r>
              <a:rPr lang="fi-FI" sz="2400"/>
              <a:t>globaalien muutosilmiöiden suunnista Suomen näkökulmasta. </a:t>
            </a:r>
          </a:p>
        </p:txBody>
      </p:sp>
      <p:sp>
        <p:nvSpPr>
          <p:cNvPr id="3" name="Sisällön paikkamerkki 2">
            <a:extLst>
              <a:ext uri="{FF2B5EF4-FFF2-40B4-BE49-F238E27FC236}">
                <a16:creationId xmlns:a16="http://schemas.microsoft.com/office/drawing/2014/main" id="{B337D35E-9022-EFEC-2BDC-667CBBE7D3F8}"/>
              </a:ext>
            </a:extLst>
          </p:cNvPr>
          <p:cNvSpPr>
            <a:spLocks noGrp="1"/>
          </p:cNvSpPr>
          <p:nvPr>
            <p:ph idx="1"/>
          </p:nvPr>
        </p:nvSpPr>
        <p:spPr>
          <a:xfrm>
            <a:off x="7346023" y="6613620"/>
            <a:ext cx="5595990" cy="326573"/>
          </a:xfrm>
        </p:spPr>
        <p:txBody>
          <a:bodyPr>
            <a:normAutofit fontScale="25000" lnSpcReduction="20000"/>
          </a:bodyPr>
          <a:lstStyle/>
          <a:p>
            <a:pPr marL="0" indent="0">
              <a:buNone/>
            </a:pPr>
            <a:r>
              <a:rPr lang="fi-FI" sz="5600" i="0">
                <a:solidFill>
                  <a:srgbClr val="000000"/>
                </a:solidFill>
                <a:effectLst/>
              </a:rPr>
              <a:t>Lähde: Sitran Megatrendit 2023: Muutosten kokonaiskuva (5)</a:t>
            </a:r>
            <a:r>
              <a:rPr lang="fi-FI" b="0" i="0">
                <a:solidFill>
                  <a:srgbClr val="000000"/>
                </a:solidFill>
                <a:effectLst/>
              </a:rPr>
              <a:t>.</a:t>
            </a:r>
            <a:endParaRPr lang="fi-FI"/>
          </a:p>
        </p:txBody>
      </p:sp>
      <p:sp>
        <p:nvSpPr>
          <p:cNvPr id="4" name="Tekstiruutu 3">
            <a:extLst>
              <a:ext uri="{FF2B5EF4-FFF2-40B4-BE49-F238E27FC236}">
                <a16:creationId xmlns:a16="http://schemas.microsoft.com/office/drawing/2014/main" id="{E419604B-59B0-F2C6-6287-D429B7BB0BF9}"/>
              </a:ext>
            </a:extLst>
          </p:cNvPr>
          <p:cNvSpPr txBox="1"/>
          <p:nvPr/>
        </p:nvSpPr>
        <p:spPr>
          <a:xfrm>
            <a:off x="392544" y="3149613"/>
            <a:ext cx="3581400" cy="646331"/>
          </a:xfrm>
          <a:prstGeom prst="rect">
            <a:avLst/>
          </a:prstGeom>
          <a:noFill/>
        </p:spPr>
        <p:txBody>
          <a:bodyPr wrap="square" rtlCol="0">
            <a:spAutoFit/>
          </a:bodyPr>
          <a:lstStyle/>
          <a:p>
            <a:r>
              <a:rPr lang="fi-FI"/>
              <a:t>Mitkä ovat viisi teemaa, joiden kautta muutoksia tarkastellaan?</a:t>
            </a:r>
          </a:p>
        </p:txBody>
      </p:sp>
      <p:sp>
        <p:nvSpPr>
          <p:cNvPr id="5" name="Vinoneliö 4">
            <a:extLst>
              <a:ext uri="{FF2B5EF4-FFF2-40B4-BE49-F238E27FC236}">
                <a16:creationId xmlns:a16="http://schemas.microsoft.com/office/drawing/2014/main" id="{1DF51E03-2DEA-29D3-7BD7-5174B2130BA0}"/>
              </a:ext>
            </a:extLst>
          </p:cNvPr>
          <p:cNvSpPr/>
          <p:nvPr/>
        </p:nvSpPr>
        <p:spPr>
          <a:xfrm>
            <a:off x="4598504" y="556591"/>
            <a:ext cx="304800" cy="278296"/>
          </a:xfrm>
          <a:prstGeom prst="diamon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Vinoneliö 5">
            <a:extLst>
              <a:ext uri="{FF2B5EF4-FFF2-40B4-BE49-F238E27FC236}">
                <a16:creationId xmlns:a16="http://schemas.microsoft.com/office/drawing/2014/main" id="{25F4171B-4FDA-44EC-890B-3AC86A2B3889}"/>
              </a:ext>
            </a:extLst>
          </p:cNvPr>
          <p:cNvSpPr/>
          <p:nvPr/>
        </p:nvSpPr>
        <p:spPr>
          <a:xfrm>
            <a:off x="11164955" y="4790661"/>
            <a:ext cx="304800" cy="278296"/>
          </a:xfrm>
          <a:prstGeom prst="diamon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Vinoneliö 6">
            <a:extLst>
              <a:ext uri="{FF2B5EF4-FFF2-40B4-BE49-F238E27FC236}">
                <a16:creationId xmlns:a16="http://schemas.microsoft.com/office/drawing/2014/main" id="{4E174681-26F0-91C0-02CE-D9F36CA55CE6}"/>
              </a:ext>
            </a:extLst>
          </p:cNvPr>
          <p:cNvSpPr/>
          <p:nvPr/>
        </p:nvSpPr>
        <p:spPr>
          <a:xfrm>
            <a:off x="11164955" y="715617"/>
            <a:ext cx="304800" cy="278296"/>
          </a:xfrm>
          <a:prstGeom prst="diamon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Vinoneliö 7">
            <a:extLst>
              <a:ext uri="{FF2B5EF4-FFF2-40B4-BE49-F238E27FC236}">
                <a16:creationId xmlns:a16="http://schemas.microsoft.com/office/drawing/2014/main" id="{FD9A02B5-B921-0E3A-D67F-FA5D33F310E8}"/>
              </a:ext>
            </a:extLst>
          </p:cNvPr>
          <p:cNvSpPr/>
          <p:nvPr/>
        </p:nvSpPr>
        <p:spPr>
          <a:xfrm>
            <a:off x="8580782" y="2614293"/>
            <a:ext cx="304800" cy="278296"/>
          </a:xfrm>
          <a:prstGeom prst="diamon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Vinoneliö 8">
            <a:extLst>
              <a:ext uri="{FF2B5EF4-FFF2-40B4-BE49-F238E27FC236}">
                <a16:creationId xmlns:a16="http://schemas.microsoft.com/office/drawing/2014/main" id="{6C27B1EC-43DA-B0DB-2990-BD4B835F94AD}"/>
              </a:ext>
            </a:extLst>
          </p:cNvPr>
          <p:cNvSpPr/>
          <p:nvPr/>
        </p:nvSpPr>
        <p:spPr>
          <a:xfrm>
            <a:off x="4591877" y="4790661"/>
            <a:ext cx="304800" cy="278296"/>
          </a:xfrm>
          <a:prstGeom prst="diamon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380517F1-1DE5-6539-0FD2-FA7C5A5FD59F}"/>
              </a:ext>
            </a:extLst>
          </p:cNvPr>
          <p:cNvSpPr txBox="1"/>
          <p:nvPr/>
        </p:nvSpPr>
        <p:spPr>
          <a:xfrm>
            <a:off x="389823" y="4054545"/>
            <a:ext cx="3190094" cy="923330"/>
          </a:xfrm>
          <a:prstGeom prst="rect">
            <a:avLst/>
          </a:prstGeom>
          <a:noFill/>
        </p:spPr>
        <p:txBody>
          <a:bodyPr wrap="square" rtlCol="0">
            <a:spAutoFit/>
          </a:bodyPr>
          <a:lstStyle/>
          <a:p>
            <a:r>
              <a:rPr lang="fi-FI"/>
              <a:t>Mitkä viisi megatrendiä eli muutosten suuntaa esitetään?</a:t>
            </a:r>
          </a:p>
        </p:txBody>
      </p:sp>
      <p:sp>
        <p:nvSpPr>
          <p:cNvPr id="12" name="Tekstiruutu 11">
            <a:extLst>
              <a:ext uri="{FF2B5EF4-FFF2-40B4-BE49-F238E27FC236}">
                <a16:creationId xmlns:a16="http://schemas.microsoft.com/office/drawing/2014/main" id="{7DE7074D-8D66-3FE3-5F24-1013EBF1A63B}"/>
              </a:ext>
            </a:extLst>
          </p:cNvPr>
          <p:cNvSpPr txBox="1"/>
          <p:nvPr/>
        </p:nvSpPr>
        <p:spPr>
          <a:xfrm>
            <a:off x="389823" y="5229232"/>
            <a:ext cx="3190094" cy="646331"/>
          </a:xfrm>
          <a:prstGeom prst="rect">
            <a:avLst/>
          </a:prstGeom>
          <a:noFill/>
        </p:spPr>
        <p:txBody>
          <a:bodyPr wrap="square" rtlCol="0">
            <a:spAutoFit/>
          </a:bodyPr>
          <a:lstStyle/>
          <a:p>
            <a:r>
              <a:rPr lang="fi-FI"/>
              <a:t>Mikä megatrendeistä on kaiken keskiössä? Miksi?</a:t>
            </a:r>
          </a:p>
        </p:txBody>
      </p:sp>
      <p:cxnSp>
        <p:nvCxnSpPr>
          <p:cNvPr id="17" name="Suora nuoliyhdysviiva 16">
            <a:extLst>
              <a:ext uri="{FF2B5EF4-FFF2-40B4-BE49-F238E27FC236}">
                <a16:creationId xmlns:a16="http://schemas.microsoft.com/office/drawing/2014/main" id="{61B0D6C4-0D9E-CD83-B612-183F2F51FD0E}"/>
              </a:ext>
            </a:extLst>
          </p:cNvPr>
          <p:cNvCxnSpPr/>
          <p:nvPr/>
        </p:nvCxnSpPr>
        <p:spPr>
          <a:xfrm flipV="1">
            <a:off x="4691270" y="2040835"/>
            <a:ext cx="397565" cy="55358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8" name="Suora nuoliyhdysviiva 17">
            <a:extLst>
              <a:ext uri="{FF2B5EF4-FFF2-40B4-BE49-F238E27FC236}">
                <a16:creationId xmlns:a16="http://schemas.microsoft.com/office/drawing/2014/main" id="{3DC94A17-0A11-1805-D578-9E2428708859}"/>
              </a:ext>
            </a:extLst>
          </p:cNvPr>
          <p:cNvCxnSpPr>
            <a:cxnSpLocks/>
          </p:cNvCxnSpPr>
          <p:nvPr/>
        </p:nvCxnSpPr>
        <p:spPr>
          <a:xfrm flipH="1" flipV="1">
            <a:off x="10704392" y="2213113"/>
            <a:ext cx="460563" cy="38130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1" name="Suora nuoliyhdysviiva 20">
            <a:extLst>
              <a:ext uri="{FF2B5EF4-FFF2-40B4-BE49-F238E27FC236}">
                <a16:creationId xmlns:a16="http://schemas.microsoft.com/office/drawing/2014/main" id="{87D905BA-5D99-24A9-D124-17867B471099}"/>
              </a:ext>
            </a:extLst>
          </p:cNvPr>
          <p:cNvCxnSpPr/>
          <p:nvPr/>
        </p:nvCxnSpPr>
        <p:spPr>
          <a:xfrm flipV="1">
            <a:off x="4538869" y="6060040"/>
            <a:ext cx="397565" cy="55358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2" name="Suora nuoliyhdysviiva 21">
            <a:extLst>
              <a:ext uri="{FF2B5EF4-FFF2-40B4-BE49-F238E27FC236}">
                <a16:creationId xmlns:a16="http://schemas.microsoft.com/office/drawing/2014/main" id="{56D14819-2C3E-F033-8949-7061261EBFBB}"/>
              </a:ext>
            </a:extLst>
          </p:cNvPr>
          <p:cNvCxnSpPr/>
          <p:nvPr/>
        </p:nvCxnSpPr>
        <p:spPr>
          <a:xfrm flipV="1">
            <a:off x="7719392" y="4191354"/>
            <a:ext cx="397565" cy="55358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3" name="Suora nuoliyhdysviiva 22">
            <a:extLst>
              <a:ext uri="{FF2B5EF4-FFF2-40B4-BE49-F238E27FC236}">
                <a16:creationId xmlns:a16="http://schemas.microsoft.com/office/drawing/2014/main" id="{1BD65D56-167B-5CB6-0F17-A06682E7224A}"/>
              </a:ext>
            </a:extLst>
          </p:cNvPr>
          <p:cNvCxnSpPr>
            <a:cxnSpLocks/>
          </p:cNvCxnSpPr>
          <p:nvPr/>
        </p:nvCxnSpPr>
        <p:spPr>
          <a:xfrm flipH="1" flipV="1">
            <a:off x="11181520" y="5718291"/>
            <a:ext cx="576470" cy="45590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5" name="Ellipsi 24">
            <a:extLst>
              <a:ext uri="{FF2B5EF4-FFF2-40B4-BE49-F238E27FC236}">
                <a16:creationId xmlns:a16="http://schemas.microsoft.com/office/drawing/2014/main" id="{4E405714-A88D-F607-E015-C350527CCFF9}"/>
              </a:ext>
            </a:extLst>
          </p:cNvPr>
          <p:cNvSpPr/>
          <p:nvPr/>
        </p:nvSpPr>
        <p:spPr>
          <a:xfrm>
            <a:off x="6749801" y="2127329"/>
            <a:ext cx="2734311" cy="2544417"/>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913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P spid="7" grpId="0" animBg="1"/>
      <p:bldP spid="8" grpId="0" animBg="1"/>
      <p:bldP spid="9" grpId="0" animBg="1"/>
      <p:bldP spid="11" grpId="0"/>
      <p:bldP spid="12" grpId="0"/>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Kaaviokuva 10">
            <a:extLst>
              <a:ext uri="{FF2B5EF4-FFF2-40B4-BE49-F238E27FC236}">
                <a16:creationId xmlns:a16="http://schemas.microsoft.com/office/drawing/2014/main" id="{F9CE8547-4251-88DE-709F-09D28EC7AFFC}"/>
              </a:ext>
            </a:extLst>
          </p:cNvPr>
          <p:cNvGraphicFramePr/>
          <p:nvPr/>
        </p:nvGraphicFramePr>
        <p:xfrm>
          <a:off x="414089" y="1038824"/>
          <a:ext cx="5604563" cy="478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iruutu 3">
            <a:extLst>
              <a:ext uri="{FF2B5EF4-FFF2-40B4-BE49-F238E27FC236}">
                <a16:creationId xmlns:a16="http://schemas.microsoft.com/office/drawing/2014/main" id="{56E9430B-4C4D-C980-7D92-8FDC03A8A30D}"/>
              </a:ext>
            </a:extLst>
          </p:cNvPr>
          <p:cNvSpPr txBox="1"/>
          <p:nvPr/>
        </p:nvSpPr>
        <p:spPr>
          <a:xfrm>
            <a:off x="2056851" y="231932"/>
            <a:ext cx="23190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00B7E3"/>
                </a:solidFill>
                <a:effectLst/>
                <a:uLnTx/>
                <a:uFillTx/>
                <a:latin typeface="Segoe UI" panose="020B0502040204020203" pitchFamily="34" charset="0"/>
                <a:ea typeface="+mn-ea"/>
                <a:cs typeface="+mn-cs"/>
              </a:rPr>
              <a:t>VIITEKEHYS</a:t>
            </a:r>
            <a:r>
              <a:rPr kumimoji="0" lang="fi-FI" sz="2400" b="0" i="0" u="none" strike="noStrike" kern="1200" cap="none" spc="0" normalizeH="0" baseline="0" noProof="0">
                <a:ln>
                  <a:noFill/>
                </a:ln>
                <a:solidFill>
                  <a:prstClr val="black"/>
                </a:solidFill>
                <a:effectLst/>
                <a:uLnTx/>
                <a:uFillTx/>
                <a:latin typeface="Aptos" panose="020B0004020202020204"/>
                <a:ea typeface="+mn-ea"/>
                <a:cs typeface="+mn-cs"/>
              </a:rPr>
              <a:t> </a:t>
            </a:r>
          </a:p>
        </p:txBody>
      </p:sp>
      <p:pic>
        <p:nvPicPr>
          <p:cNvPr id="8" name="Kuva 7">
            <a:extLst>
              <a:ext uri="{FF2B5EF4-FFF2-40B4-BE49-F238E27FC236}">
                <a16:creationId xmlns:a16="http://schemas.microsoft.com/office/drawing/2014/main" id="{C405D78B-5174-5720-6F26-33997230C38C}"/>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2470535" y="4821421"/>
            <a:ext cx="1166443" cy="983895"/>
          </a:xfrm>
          <a:prstGeom prst="rect">
            <a:avLst/>
          </a:prstGeom>
        </p:spPr>
      </p:pic>
      <p:pic>
        <p:nvPicPr>
          <p:cNvPr id="2052" name="Picture 4" descr="Kuva, joka sisältää kohteen teksti, Fontti, logo, Grafiikka&#10;&#10;Kuvaus luotu automaattisesti">
            <a:extLst>
              <a:ext uri="{FF2B5EF4-FFF2-40B4-BE49-F238E27FC236}">
                <a16:creationId xmlns:a16="http://schemas.microsoft.com/office/drawing/2014/main" id="{F927AC1F-4BB2-3AE0-8591-C49F9571CB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00319" y="640011"/>
            <a:ext cx="1447800" cy="14388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C896679-AB8C-53CD-4532-68A1EBFA669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3798" y="649530"/>
            <a:ext cx="1438806" cy="1438806"/>
          </a:xfrm>
          <a:prstGeom prst="rect">
            <a:avLst/>
          </a:prstGeom>
          <a:noFill/>
          <a:extLst>
            <a:ext uri="{909E8E84-426E-40DD-AFC4-6F175D3DCCD1}">
              <a14:hiddenFill xmlns:a14="http://schemas.microsoft.com/office/drawing/2010/main">
                <a:solidFill>
                  <a:srgbClr val="FFFFFF"/>
                </a:solidFill>
              </a14:hiddenFill>
            </a:ext>
          </a:extLst>
        </p:spPr>
      </p:pic>
      <p:pic>
        <p:nvPicPr>
          <p:cNvPr id="12" name="Kuva 11">
            <a:extLst>
              <a:ext uri="{FF2B5EF4-FFF2-40B4-BE49-F238E27FC236}">
                <a16:creationId xmlns:a16="http://schemas.microsoft.com/office/drawing/2014/main" id="{3F2AA760-B2F5-41DF-0F44-6EED6913D125}"/>
              </a:ext>
            </a:extLst>
          </p:cNvPr>
          <p:cNvPicPr>
            <a:picLocks noChangeAspect="1"/>
          </p:cNvPicPr>
          <p:nvPr/>
        </p:nvPicPr>
        <p:blipFill>
          <a:blip r:embed="rId12"/>
          <a:stretch>
            <a:fillRect/>
          </a:stretch>
        </p:blipFill>
        <p:spPr>
          <a:xfrm>
            <a:off x="241561" y="6102848"/>
            <a:ext cx="439296" cy="672957"/>
          </a:xfrm>
          <a:prstGeom prst="rect">
            <a:avLst/>
          </a:prstGeom>
        </p:spPr>
      </p:pic>
      <p:sp>
        <p:nvSpPr>
          <p:cNvPr id="13" name="Tekstiruutu 12">
            <a:extLst>
              <a:ext uri="{FF2B5EF4-FFF2-40B4-BE49-F238E27FC236}">
                <a16:creationId xmlns:a16="http://schemas.microsoft.com/office/drawing/2014/main" id="{1BFEAA11-B116-4A98-AF2A-5A2E6DD75836}"/>
              </a:ext>
            </a:extLst>
          </p:cNvPr>
          <p:cNvSpPr txBox="1"/>
          <p:nvPr/>
        </p:nvSpPr>
        <p:spPr>
          <a:xfrm>
            <a:off x="3751856" y="4177702"/>
            <a:ext cx="2536372" cy="830997"/>
          </a:xfrm>
          <a:prstGeom prst="rect">
            <a:avLst/>
          </a:prstGeom>
          <a:solidFill>
            <a:srgbClr val="FFFFFF">
              <a:alpha val="78824"/>
            </a:srgbClr>
          </a:solidFill>
          <a:ln>
            <a:solidFill>
              <a:schemeClr val="bg1">
                <a:lumMod val="8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Moduulien sisällöt, sopii esim. </a:t>
            </a:r>
            <a:r>
              <a:rPr lang="fi-FI" sz="1600"/>
              <a:t>BI6, GE1, GE3, ET2, ET6, YH2, YH3, OP2</a:t>
            </a:r>
            <a:endParaRPr kumimoji="0" lang="fi-FI" sz="16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14" name="Nuoli: Viisikulmio 13">
            <a:extLst>
              <a:ext uri="{FF2B5EF4-FFF2-40B4-BE49-F238E27FC236}">
                <a16:creationId xmlns:a16="http://schemas.microsoft.com/office/drawing/2014/main" id="{8BD9C8D2-BD0B-D3B1-5EE3-AB7ABE4CDA13}"/>
              </a:ext>
            </a:extLst>
          </p:cNvPr>
          <p:cNvSpPr/>
          <p:nvPr/>
        </p:nvSpPr>
        <p:spPr>
          <a:xfrm rot="11291324">
            <a:off x="3716536" y="5697176"/>
            <a:ext cx="5147502" cy="567687"/>
          </a:xfrm>
          <a:prstGeom prst="homePlate">
            <a:avLst/>
          </a:prstGeom>
          <a:solidFill>
            <a:srgbClr val="4EA72E">
              <a:alpha val="7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Tekstiruutu 14">
            <a:extLst>
              <a:ext uri="{FF2B5EF4-FFF2-40B4-BE49-F238E27FC236}">
                <a16:creationId xmlns:a16="http://schemas.microsoft.com/office/drawing/2014/main" id="{575E83AC-6825-A01E-6D40-68705500DA6F}"/>
              </a:ext>
            </a:extLst>
          </p:cNvPr>
          <p:cNvSpPr txBox="1"/>
          <p:nvPr/>
        </p:nvSpPr>
        <p:spPr>
          <a:xfrm rot="502792">
            <a:off x="4499486" y="5787221"/>
            <a:ext cx="43124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Aptos" panose="020B0004020202020204"/>
                <a:ea typeface="+mn-ea"/>
                <a:cs typeface="+mn-cs"/>
              </a:rPr>
              <a:t>Oululainen kestävyyskasvatuksen malli, paikallisten opetussuunnitelmien liite</a:t>
            </a:r>
          </a:p>
        </p:txBody>
      </p:sp>
      <p:sp>
        <p:nvSpPr>
          <p:cNvPr id="17" name="Suorakulmio: Vastakkaiset kulmat pyöristetty 16">
            <a:extLst>
              <a:ext uri="{FF2B5EF4-FFF2-40B4-BE49-F238E27FC236}">
                <a16:creationId xmlns:a16="http://schemas.microsoft.com/office/drawing/2014/main" id="{2E1534B5-C41E-430C-F01E-9959536E22DE}"/>
              </a:ext>
            </a:extLst>
          </p:cNvPr>
          <p:cNvSpPr/>
          <p:nvPr/>
        </p:nvSpPr>
        <p:spPr>
          <a:xfrm>
            <a:off x="6475885" y="2344348"/>
            <a:ext cx="1486526" cy="1529009"/>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8" name="Alatunnisteen paikkamerkki 4">
            <a:extLst>
              <a:ext uri="{FF2B5EF4-FFF2-40B4-BE49-F238E27FC236}">
                <a16:creationId xmlns:a16="http://schemas.microsoft.com/office/drawing/2014/main" id="{020A0400-F2DA-7887-1F1A-53D510C7F51F}"/>
              </a:ext>
            </a:extLst>
          </p:cNvPr>
          <p:cNvSpPr>
            <a:spLocks noGrp="1"/>
          </p:cNvSpPr>
          <p:nvPr/>
        </p:nvSpPr>
        <p:spPr>
          <a:xfrm>
            <a:off x="7835639" y="6439326"/>
            <a:ext cx="4114800" cy="365125"/>
          </a:xfrm>
          <a:prstGeom prst="rect">
            <a:avLst/>
          </a:prstGeom>
        </p:spPr>
        <p:txBody>
          <a:bodyPr vert="horz" lIns="91440" tIns="45720" rIns="91440" bIns="45720" rtlCol="0" anchor="ctr"/>
          <a:lstStyle>
            <a:defPPr>
              <a:defRPr lang="fi-FI"/>
            </a:defPPr>
            <a:lvl1pPr marL="0" algn="r" defTabSz="914400" rtl="0" eaLnBrk="1" latinLnBrk="0" hangingPunct="1">
              <a:defRPr sz="1200" b="1" i="0" kern="1200">
                <a:solidFill>
                  <a:srgbClr val="000000"/>
                </a:solidFill>
                <a:latin typeface="Segoe UI" panose="020B0502040204020203" pitchFamily="34" charset="0"/>
                <a:cs typeface="Segoe UI" panose="020B0502040204020203" pitchFamily="34" charset="0"/>
              </a:defRPr>
            </a:lvl1pPr>
            <a:lvl2pPr marL="457200" algn="l" defTabSz="914400" rtl="0" eaLnBrk="1" latinLnBrk="0" hangingPunct="1">
              <a:defRPr sz="1800" kern="1200">
                <a:solidFill>
                  <a:srgbClr val="000000"/>
                </a:solidFill>
                <a:latin typeface="Calibri" panose="020F0502020204030204"/>
              </a:defRPr>
            </a:lvl2pPr>
            <a:lvl3pPr marL="914400" algn="l" defTabSz="914400" rtl="0" eaLnBrk="1" latinLnBrk="0" hangingPunct="1">
              <a:defRPr sz="1800" kern="1200">
                <a:solidFill>
                  <a:srgbClr val="000000"/>
                </a:solidFill>
                <a:latin typeface="Calibri" panose="020F0502020204030204"/>
              </a:defRPr>
            </a:lvl3pPr>
            <a:lvl4pPr marL="1371600" algn="l" defTabSz="914400" rtl="0" eaLnBrk="1" latinLnBrk="0" hangingPunct="1">
              <a:defRPr sz="1800" kern="1200">
                <a:solidFill>
                  <a:srgbClr val="000000"/>
                </a:solidFill>
                <a:latin typeface="Calibri" panose="020F0502020204030204"/>
              </a:defRPr>
            </a:lvl4pPr>
            <a:lvl5pPr marL="1828800" algn="l" defTabSz="914400" rtl="0" eaLnBrk="1" latinLnBrk="0" hangingPunct="1">
              <a:defRPr sz="1800" kern="1200">
                <a:solidFill>
                  <a:srgbClr val="000000"/>
                </a:solidFill>
                <a:latin typeface="Calibri" panose="020F0502020204030204"/>
              </a:defRPr>
            </a:lvl5pPr>
            <a:lvl6pPr marL="2286000" algn="l" defTabSz="914400" rtl="0" eaLnBrk="1" latinLnBrk="0" hangingPunct="1">
              <a:defRPr sz="1800" kern="1200">
                <a:solidFill>
                  <a:srgbClr val="000000"/>
                </a:solidFill>
                <a:latin typeface="Calibri" panose="020F0502020204030204"/>
              </a:defRPr>
            </a:lvl6pPr>
            <a:lvl7pPr marL="2743200" algn="l" defTabSz="914400" rtl="0" eaLnBrk="1" latinLnBrk="0" hangingPunct="1">
              <a:defRPr sz="1800" kern="1200">
                <a:solidFill>
                  <a:srgbClr val="000000"/>
                </a:solidFill>
                <a:latin typeface="Calibri" panose="020F0502020204030204"/>
              </a:defRPr>
            </a:lvl7pPr>
            <a:lvl8pPr marL="3200400" algn="l" defTabSz="914400" rtl="0" eaLnBrk="1" latinLnBrk="0" hangingPunct="1">
              <a:defRPr sz="1800" kern="1200">
                <a:solidFill>
                  <a:srgbClr val="000000"/>
                </a:solidFill>
                <a:latin typeface="Calibri" panose="020F0502020204030204"/>
              </a:defRPr>
            </a:lvl8pPr>
            <a:lvl9pPr marL="3657600" algn="l" defTabSz="914400" rtl="0" eaLnBrk="1" latinLnBrk="0" hangingPunct="1">
              <a:defRPr sz="1800" kern="1200">
                <a:solidFill>
                  <a:srgbClr val="000000"/>
                </a:solidFill>
                <a:latin typeface="Calibri" panose="020F050202020403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ouka.fi/opinvirta</a:t>
            </a:r>
          </a:p>
        </p:txBody>
      </p:sp>
      <p:sp>
        <p:nvSpPr>
          <p:cNvPr id="19" name="Tekstiruutu 18">
            <a:extLst>
              <a:ext uri="{FF2B5EF4-FFF2-40B4-BE49-F238E27FC236}">
                <a16:creationId xmlns:a16="http://schemas.microsoft.com/office/drawing/2014/main" id="{A9851FCF-D1BC-E933-F74C-DDD5597D5125}"/>
              </a:ext>
            </a:extLst>
          </p:cNvPr>
          <p:cNvSpPr txBox="1"/>
          <p:nvPr/>
        </p:nvSpPr>
        <p:spPr>
          <a:xfrm>
            <a:off x="6537022" y="2604783"/>
            <a:ext cx="15513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1.1 Kestävyyden arvostaminen</a:t>
            </a:r>
          </a:p>
        </p:txBody>
      </p:sp>
      <p:sp>
        <p:nvSpPr>
          <p:cNvPr id="20" name="Suorakulmio: Vastakkaiset kulmat pyöristetty 19">
            <a:extLst>
              <a:ext uri="{FF2B5EF4-FFF2-40B4-BE49-F238E27FC236}">
                <a16:creationId xmlns:a16="http://schemas.microsoft.com/office/drawing/2014/main" id="{C35749C7-A021-A3C4-FAAD-A9D76328B927}"/>
              </a:ext>
            </a:extLst>
          </p:cNvPr>
          <p:cNvSpPr/>
          <p:nvPr/>
        </p:nvSpPr>
        <p:spPr>
          <a:xfrm>
            <a:off x="8083798" y="2344349"/>
            <a:ext cx="1486526" cy="1529008"/>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1" name="Tekstiruutu 20">
            <a:extLst>
              <a:ext uri="{FF2B5EF4-FFF2-40B4-BE49-F238E27FC236}">
                <a16:creationId xmlns:a16="http://schemas.microsoft.com/office/drawing/2014/main" id="{552CC9B5-7656-2FE7-657C-6535322384E8}"/>
              </a:ext>
            </a:extLst>
          </p:cNvPr>
          <p:cNvSpPr txBox="1"/>
          <p:nvPr/>
        </p:nvSpPr>
        <p:spPr>
          <a:xfrm>
            <a:off x="8157914" y="2586661"/>
            <a:ext cx="15513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600">
                <a:solidFill>
                  <a:prstClr val="black"/>
                </a:solidFill>
                <a:latin typeface="Aptos" panose="020B0004020202020204"/>
              </a:rPr>
              <a:t>3</a:t>
            </a: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Tulevaisuus-lukutaito</a:t>
            </a:r>
          </a:p>
        </p:txBody>
      </p:sp>
      <p:sp>
        <p:nvSpPr>
          <p:cNvPr id="22" name="Suorakulmio: Vastakkaiset kulmat pyöristetty 21">
            <a:extLst>
              <a:ext uri="{FF2B5EF4-FFF2-40B4-BE49-F238E27FC236}">
                <a16:creationId xmlns:a16="http://schemas.microsoft.com/office/drawing/2014/main" id="{852D68B0-DF7B-9334-87AA-6C8D11786B7D}"/>
              </a:ext>
            </a:extLst>
          </p:cNvPr>
          <p:cNvSpPr/>
          <p:nvPr/>
        </p:nvSpPr>
        <p:spPr>
          <a:xfrm>
            <a:off x="9709312" y="2344346"/>
            <a:ext cx="1438807" cy="1529010"/>
          </a:xfrm>
          <a:prstGeom prst="round2DiagRect">
            <a:avLst/>
          </a:prstGeom>
          <a:solidFill>
            <a:srgbClr val="FDFD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4" name="Tekstiruutu 23">
            <a:extLst>
              <a:ext uri="{FF2B5EF4-FFF2-40B4-BE49-F238E27FC236}">
                <a16:creationId xmlns:a16="http://schemas.microsoft.com/office/drawing/2014/main" id="{22979DC2-511D-E547-F070-EFDC67957487}"/>
              </a:ext>
            </a:extLst>
          </p:cNvPr>
          <p:cNvSpPr txBox="1"/>
          <p:nvPr/>
        </p:nvSpPr>
        <p:spPr>
          <a:xfrm>
            <a:off x="9893039" y="2586661"/>
            <a:ext cx="15513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3.3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Tutkiva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a:ln>
                  <a:noFill/>
                </a:ln>
                <a:solidFill>
                  <a:prstClr val="black"/>
                </a:solidFill>
                <a:effectLst/>
                <a:uLnTx/>
                <a:uFillTx/>
                <a:latin typeface="Aptos" panose="020B0004020202020204"/>
                <a:ea typeface="+mn-ea"/>
                <a:cs typeface="+mn-cs"/>
              </a:rPr>
              <a:t>ajattelu</a:t>
            </a:r>
          </a:p>
        </p:txBody>
      </p:sp>
      <p:sp>
        <p:nvSpPr>
          <p:cNvPr id="25" name="Tekstiruutu 24">
            <a:extLst>
              <a:ext uri="{FF2B5EF4-FFF2-40B4-BE49-F238E27FC236}">
                <a16:creationId xmlns:a16="http://schemas.microsoft.com/office/drawing/2014/main" id="{E63AD044-0626-34E7-AE93-DB00BE8E282C}"/>
              </a:ext>
            </a:extLst>
          </p:cNvPr>
          <p:cNvSpPr txBox="1"/>
          <p:nvPr/>
        </p:nvSpPr>
        <p:spPr>
          <a:xfrm>
            <a:off x="1924959" y="3710089"/>
            <a:ext cx="1705510" cy="646331"/>
          </a:xfrm>
          <a:prstGeom prst="rect">
            <a:avLst/>
          </a:prstGeom>
          <a:solidFill>
            <a:srgbClr val="FFFFFF">
              <a:alpha val="78824"/>
            </a:srgbClr>
          </a:solidFill>
          <a:ln>
            <a:solidFill>
              <a:schemeClr val="bg1">
                <a:lumMod val="8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Aptos" panose="020B0004020202020204"/>
                <a:ea typeface="+mn-ea"/>
                <a:cs typeface="+mn-cs"/>
              </a:rPr>
              <a:t>Laaja-alainen osaaminen</a:t>
            </a:r>
          </a:p>
        </p:txBody>
      </p:sp>
      <p:pic>
        <p:nvPicPr>
          <p:cNvPr id="1028" name="Picture 4">
            <a:extLst>
              <a:ext uri="{FF2B5EF4-FFF2-40B4-BE49-F238E27FC236}">
                <a16:creationId xmlns:a16="http://schemas.microsoft.com/office/drawing/2014/main" id="{94082E73-9C73-273B-3A8F-73EC1207220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75885" y="638195"/>
            <a:ext cx="1486526" cy="145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283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egatrendit 2023 mahdollisuuksia: &#10;1)  Ekologinen jälleenrakennus&#10;2) Kokonaisvaltainen hyvinvointi&#10;3) Vahva luottamus ja osallisuus &#10;4) Reilu digimaailma &#10;5) Korjaava ja uusintava talous ">
            <a:extLst>
              <a:ext uri="{FF2B5EF4-FFF2-40B4-BE49-F238E27FC236}">
                <a16:creationId xmlns:a16="http://schemas.microsoft.com/office/drawing/2014/main" id="{04401739-3547-93D6-E9D5-F679ED738E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8387" y="203831"/>
            <a:ext cx="9232986" cy="6882769"/>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047879BC-5213-D161-FDA0-8A13AB1E1A83}"/>
              </a:ext>
            </a:extLst>
          </p:cNvPr>
          <p:cNvSpPr txBox="1"/>
          <p:nvPr/>
        </p:nvSpPr>
        <p:spPr>
          <a:xfrm>
            <a:off x="489857" y="2329543"/>
            <a:ext cx="3701143" cy="3416320"/>
          </a:xfrm>
          <a:prstGeom prst="rect">
            <a:avLst/>
          </a:prstGeom>
          <a:noFill/>
        </p:spPr>
        <p:txBody>
          <a:bodyPr wrap="square" rtlCol="0">
            <a:spAutoFit/>
          </a:bodyPr>
          <a:lstStyle/>
          <a:p>
            <a:r>
              <a:rPr lang="fi-FI"/>
              <a:t>Millaisia mahdollisuuksia ja ratkaisuja tulevaisuuteen esitetään?</a:t>
            </a:r>
          </a:p>
          <a:p>
            <a:endParaRPr lang="fi-FI"/>
          </a:p>
          <a:p>
            <a:r>
              <a:rPr lang="fi-FI" i="1"/>
              <a:t>Megatrendit olivat: </a:t>
            </a:r>
          </a:p>
          <a:p>
            <a:pPr marL="342900" indent="-342900">
              <a:buAutoNum type="arabicPeriod"/>
            </a:pPr>
            <a:r>
              <a:rPr lang="fi-FI" i="1"/>
              <a:t>Luonnon kantokyky murenee</a:t>
            </a:r>
          </a:p>
          <a:p>
            <a:pPr marL="342900" indent="-342900">
              <a:buAutoNum type="arabicPeriod"/>
            </a:pPr>
            <a:r>
              <a:rPr lang="fi-FI" i="1"/>
              <a:t>Hyvinvoinnin haasteet kasvavat</a:t>
            </a:r>
          </a:p>
          <a:p>
            <a:pPr marL="342900" indent="-342900">
              <a:buAutoNum type="arabicPeriod"/>
            </a:pPr>
            <a:r>
              <a:rPr lang="fi-FI" i="1"/>
              <a:t>Demokratian kamppailu kovenee</a:t>
            </a:r>
          </a:p>
          <a:p>
            <a:pPr marL="342900" indent="-342900">
              <a:buAutoNum type="arabicPeriod"/>
            </a:pPr>
            <a:r>
              <a:rPr lang="fi-FI" i="1"/>
              <a:t>Kilpailu digivallasta kiihtyy</a:t>
            </a:r>
          </a:p>
          <a:p>
            <a:pPr marL="342900" indent="-342900">
              <a:buAutoNum type="arabicPeriod"/>
            </a:pPr>
            <a:r>
              <a:rPr lang="fi-FI" i="1"/>
              <a:t>Talouden perusta rakoilee</a:t>
            </a:r>
          </a:p>
          <a:p>
            <a:pPr marL="342900" indent="-342900">
              <a:buAutoNum type="arabicPeriod"/>
            </a:pPr>
            <a:endParaRPr lang="fi-FI"/>
          </a:p>
        </p:txBody>
      </p:sp>
      <p:sp>
        <p:nvSpPr>
          <p:cNvPr id="5" name="Tekstiruutu 4">
            <a:extLst>
              <a:ext uri="{FF2B5EF4-FFF2-40B4-BE49-F238E27FC236}">
                <a16:creationId xmlns:a16="http://schemas.microsoft.com/office/drawing/2014/main" id="{1FA9CB43-0475-CE5D-60D2-30141AF6EF71}"/>
              </a:ext>
            </a:extLst>
          </p:cNvPr>
          <p:cNvSpPr txBox="1"/>
          <p:nvPr/>
        </p:nvSpPr>
        <p:spPr>
          <a:xfrm>
            <a:off x="6852863" y="6550223"/>
            <a:ext cx="6996701" cy="307777"/>
          </a:xfrm>
          <a:prstGeom prst="rect">
            <a:avLst/>
          </a:prstGeom>
          <a:noFill/>
        </p:spPr>
        <p:txBody>
          <a:bodyPr wrap="square" rtlCol="0">
            <a:spAutoFit/>
          </a:bodyPr>
          <a:lstStyle/>
          <a:p>
            <a:r>
              <a:rPr lang="fi-FI" sz="1400"/>
              <a:t>Lähde: Sitran Megatrendit 2023: Tulevaisuuden mahdollisuuksia (5)</a:t>
            </a:r>
          </a:p>
        </p:txBody>
      </p:sp>
    </p:spTree>
    <p:extLst>
      <p:ext uri="{BB962C8B-B14F-4D97-AF65-F5344CB8AC3E}">
        <p14:creationId xmlns:p14="http://schemas.microsoft.com/office/powerpoint/2010/main" val="506566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3AA0546-AB96-095A-D484-8594AD3C55AA}"/>
              </a:ext>
            </a:extLst>
          </p:cNvPr>
          <p:cNvPicPr>
            <a:picLocks noChangeAspect="1"/>
          </p:cNvPicPr>
          <p:nvPr/>
        </p:nvPicPr>
        <p:blipFill rotWithShape="1">
          <a:blip r:embed="rId3"/>
          <a:srcRect l="6831" t="5407" r="2314" b="8321"/>
          <a:stretch/>
        </p:blipFill>
        <p:spPr>
          <a:xfrm>
            <a:off x="3602906" y="886987"/>
            <a:ext cx="7932746" cy="4415689"/>
          </a:xfrm>
          <a:prstGeom prst="rect">
            <a:avLst/>
          </a:prstGeom>
        </p:spPr>
      </p:pic>
      <p:sp>
        <p:nvSpPr>
          <p:cNvPr id="17" name="Ellipsi 16">
            <a:extLst>
              <a:ext uri="{FF2B5EF4-FFF2-40B4-BE49-F238E27FC236}">
                <a16:creationId xmlns:a16="http://schemas.microsoft.com/office/drawing/2014/main" id="{16277EE2-B055-0508-B882-B6A2FEC589FF}"/>
              </a:ext>
            </a:extLst>
          </p:cNvPr>
          <p:cNvSpPr/>
          <p:nvPr/>
        </p:nvSpPr>
        <p:spPr>
          <a:xfrm>
            <a:off x="10677525" y="5505450"/>
            <a:ext cx="1427391" cy="1270167"/>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Ellipsi 15">
            <a:extLst>
              <a:ext uri="{FF2B5EF4-FFF2-40B4-BE49-F238E27FC236}">
                <a16:creationId xmlns:a16="http://schemas.microsoft.com/office/drawing/2014/main" id="{5B802BD5-EDB4-665C-B5E0-6B10CAA21488}"/>
              </a:ext>
            </a:extLst>
          </p:cNvPr>
          <p:cNvSpPr/>
          <p:nvPr/>
        </p:nvSpPr>
        <p:spPr>
          <a:xfrm>
            <a:off x="152400" y="828555"/>
            <a:ext cx="3102775" cy="292417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EDE3DAF1-C757-3D70-59F1-1132D20239FF}"/>
              </a:ext>
            </a:extLst>
          </p:cNvPr>
          <p:cNvSpPr>
            <a:spLocks noGrp="1"/>
          </p:cNvSpPr>
          <p:nvPr>
            <p:ph idx="1"/>
          </p:nvPr>
        </p:nvSpPr>
        <p:spPr>
          <a:xfrm>
            <a:off x="656348" y="1370358"/>
            <a:ext cx="2342754" cy="1840568"/>
          </a:xfrm>
        </p:spPr>
        <p:txBody>
          <a:bodyPr>
            <a:normAutofit fontScale="85000" lnSpcReduction="10000"/>
          </a:bodyPr>
          <a:lstStyle/>
          <a:p>
            <a:pPr marL="0" indent="0">
              <a:buNone/>
            </a:pPr>
            <a:r>
              <a:rPr lang="fi-FI" sz="2000"/>
              <a:t>Pohdi:</a:t>
            </a:r>
          </a:p>
          <a:p>
            <a:pPr marL="0" indent="0">
              <a:buNone/>
            </a:pPr>
            <a:r>
              <a:rPr lang="fi-FI" sz="2000"/>
              <a:t>Vuosiluku</a:t>
            </a:r>
            <a:r>
              <a:rPr lang="fi-FI" sz="2000" b="1"/>
              <a:t>, </a:t>
            </a:r>
            <a:r>
              <a:rPr lang="fi-FI" sz="2000"/>
              <a:t>jolloin </a:t>
            </a:r>
            <a:r>
              <a:rPr lang="fi-FI" sz="2000" b="1"/>
              <a:t>kuvittelisit siirtyväsi työelämään.</a:t>
            </a:r>
          </a:p>
          <a:p>
            <a:pPr marL="0" indent="0">
              <a:buNone/>
            </a:pPr>
            <a:r>
              <a:rPr lang="fi-FI" sz="2000"/>
              <a:t>Vuosiluku, jolloin </a:t>
            </a:r>
            <a:r>
              <a:rPr lang="fi-FI" sz="2000" b="1"/>
              <a:t>kuvittelisit siirtyväsi työelämästä pois.</a:t>
            </a:r>
          </a:p>
        </p:txBody>
      </p:sp>
      <p:sp>
        <p:nvSpPr>
          <p:cNvPr id="10" name="Tekstiruutu 9">
            <a:extLst>
              <a:ext uri="{FF2B5EF4-FFF2-40B4-BE49-F238E27FC236}">
                <a16:creationId xmlns:a16="http://schemas.microsoft.com/office/drawing/2014/main" id="{29CCAD04-861C-EE32-4B18-DAD26B26B3BD}"/>
              </a:ext>
            </a:extLst>
          </p:cNvPr>
          <p:cNvSpPr txBox="1"/>
          <p:nvPr/>
        </p:nvSpPr>
        <p:spPr>
          <a:xfrm>
            <a:off x="10991852" y="5649513"/>
            <a:ext cx="1730828" cy="923330"/>
          </a:xfrm>
          <a:prstGeom prst="rect">
            <a:avLst/>
          </a:prstGeom>
          <a:noFill/>
          <a:ln>
            <a:noFill/>
          </a:ln>
        </p:spPr>
        <p:txBody>
          <a:bodyPr wrap="square" rtlCol="0">
            <a:spAutoFit/>
          </a:bodyPr>
          <a:lstStyle/>
          <a:p>
            <a:r>
              <a:rPr lang="fi-FI" b="1"/>
              <a:t>2065?</a:t>
            </a:r>
          </a:p>
          <a:p>
            <a:r>
              <a:rPr lang="fi-FI" b="1"/>
              <a:t>2080?</a:t>
            </a:r>
          </a:p>
          <a:p>
            <a:r>
              <a:rPr lang="fi-FI" b="1"/>
              <a:t>2100?</a:t>
            </a:r>
          </a:p>
        </p:txBody>
      </p:sp>
      <p:sp>
        <p:nvSpPr>
          <p:cNvPr id="11" name="Tekstiruutu 10">
            <a:extLst>
              <a:ext uri="{FF2B5EF4-FFF2-40B4-BE49-F238E27FC236}">
                <a16:creationId xmlns:a16="http://schemas.microsoft.com/office/drawing/2014/main" id="{D61C401D-7026-37D4-DA7B-55D71994E839}"/>
              </a:ext>
            </a:extLst>
          </p:cNvPr>
          <p:cNvSpPr txBox="1"/>
          <p:nvPr/>
        </p:nvSpPr>
        <p:spPr>
          <a:xfrm>
            <a:off x="418025" y="4294533"/>
            <a:ext cx="2819400" cy="1661993"/>
          </a:xfrm>
          <a:prstGeom prst="rect">
            <a:avLst/>
          </a:prstGeom>
          <a:noFill/>
        </p:spPr>
        <p:txBody>
          <a:bodyPr wrap="square" rtlCol="0">
            <a:spAutoFit/>
          </a:bodyPr>
          <a:lstStyle/>
          <a:p>
            <a:r>
              <a:rPr lang="fi-FI" sz="1200"/>
              <a:t>Väliin mahtuu aika paljon eikä tulevaisuuden suunta ole lukittu. Itse voit vaikuttaa mm. siihen, minkälaista tulevaisuutta haluat olla rakentamassa eri tehtävissä. </a:t>
            </a:r>
            <a:r>
              <a:rPr lang="fi-FI" sz="1200" b="1"/>
              <a:t>Kiertotalousosaamista </a:t>
            </a:r>
            <a:r>
              <a:rPr lang="fi-FI" sz="1200"/>
              <a:t>tulet tarvitsemaan olipa suuntasi mikä tahansa!</a:t>
            </a:r>
          </a:p>
          <a:p>
            <a:endParaRPr lang="fi-FI"/>
          </a:p>
        </p:txBody>
      </p:sp>
      <p:sp>
        <p:nvSpPr>
          <p:cNvPr id="12" name="Tekstiruutu 11">
            <a:extLst>
              <a:ext uri="{FF2B5EF4-FFF2-40B4-BE49-F238E27FC236}">
                <a16:creationId xmlns:a16="http://schemas.microsoft.com/office/drawing/2014/main" id="{AB171E20-09E7-BB00-4D58-8CADE71835AC}"/>
              </a:ext>
            </a:extLst>
          </p:cNvPr>
          <p:cNvSpPr txBox="1"/>
          <p:nvPr/>
        </p:nvSpPr>
        <p:spPr>
          <a:xfrm>
            <a:off x="5468031" y="6344730"/>
            <a:ext cx="5366658" cy="430887"/>
          </a:xfrm>
          <a:prstGeom prst="rect">
            <a:avLst/>
          </a:prstGeom>
          <a:noFill/>
        </p:spPr>
        <p:txBody>
          <a:bodyPr wrap="square" rtlCol="0">
            <a:spAutoFit/>
          </a:bodyPr>
          <a:lstStyle/>
          <a:p>
            <a:r>
              <a:rPr lang="fi-FI" sz="1100"/>
              <a:t>Kuvion lähde: Vihreän siirtymän </a:t>
            </a:r>
            <a:r>
              <a:rPr lang="fi-FI" sz="1100" err="1"/>
              <a:t>osaamis-ja</a:t>
            </a:r>
            <a:r>
              <a:rPr lang="fi-FI" sz="1100"/>
              <a:t> koulutustarpeet VISIOS-selvitys. </a:t>
            </a:r>
          </a:p>
          <a:p>
            <a:r>
              <a:rPr lang="fi-FI" sz="1100"/>
              <a:t>Valtioneuvosto 2023.(6) </a:t>
            </a:r>
          </a:p>
        </p:txBody>
      </p:sp>
    </p:spTree>
    <p:extLst>
      <p:ext uri="{BB962C8B-B14F-4D97-AF65-F5344CB8AC3E}">
        <p14:creationId xmlns:p14="http://schemas.microsoft.com/office/powerpoint/2010/main" val="29755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485C621-7980-3747-A7B2-AC1734D4B142}"/>
              </a:ext>
            </a:extLst>
          </p:cNvPr>
          <p:cNvSpPr>
            <a:spLocks noGrp="1"/>
          </p:cNvSpPr>
          <p:nvPr>
            <p:ph type="title"/>
          </p:nvPr>
        </p:nvSpPr>
        <p:spPr>
          <a:xfrm>
            <a:off x="4553733" y="548464"/>
            <a:ext cx="6798541" cy="1675623"/>
          </a:xfrm>
        </p:spPr>
        <p:txBody>
          <a:bodyPr anchor="b">
            <a:normAutofit/>
          </a:bodyPr>
          <a:lstStyle/>
          <a:p>
            <a:r>
              <a:rPr lang="fi-FI" sz="3700"/>
              <a:t>Kiertotalousosaaminen on tärkeä tulevaisuus- ja työelämätaito</a:t>
            </a:r>
          </a:p>
        </p:txBody>
      </p:sp>
      <p:pic>
        <p:nvPicPr>
          <p:cNvPr id="12" name="Picture 6" descr="Tumma Seashore">
            <a:extLst>
              <a:ext uri="{FF2B5EF4-FFF2-40B4-BE49-F238E27FC236}">
                <a16:creationId xmlns:a16="http://schemas.microsoft.com/office/drawing/2014/main" id="{E03E35D3-42AE-3D97-96CB-42EF94D10B07}"/>
              </a:ext>
            </a:extLst>
          </p:cNvPr>
          <p:cNvPicPr>
            <a:picLocks noChangeAspect="1"/>
          </p:cNvPicPr>
          <p:nvPr/>
        </p:nvPicPr>
        <p:blipFill rotWithShape="1">
          <a:blip r:embed="rId3"/>
          <a:srcRect l="26316" r="32992"/>
          <a:stretch/>
        </p:blipFill>
        <p:spPr>
          <a:xfrm>
            <a:off x="1" y="10"/>
            <a:ext cx="4196496" cy="6857990"/>
          </a:xfrm>
          <a:prstGeom prst="rect">
            <a:avLst/>
          </a:prstGeom>
          <a:effectLst/>
        </p:spPr>
      </p:pic>
      <p:sp>
        <p:nvSpPr>
          <p:cNvPr id="5" name="Sisällön paikkamerkki 4">
            <a:extLst>
              <a:ext uri="{FF2B5EF4-FFF2-40B4-BE49-F238E27FC236}">
                <a16:creationId xmlns:a16="http://schemas.microsoft.com/office/drawing/2014/main" id="{009BD6B3-BC18-7037-234C-D6E2C424C515}"/>
              </a:ext>
            </a:extLst>
          </p:cNvPr>
          <p:cNvSpPr>
            <a:spLocks noGrp="1"/>
          </p:cNvSpPr>
          <p:nvPr>
            <p:ph idx="1"/>
          </p:nvPr>
        </p:nvSpPr>
        <p:spPr>
          <a:xfrm>
            <a:off x="4553734" y="2409830"/>
            <a:ext cx="6798539" cy="3705217"/>
          </a:xfrm>
        </p:spPr>
        <p:txBody>
          <a:bodyPr>
            <a:normAutofit/>
          </a:bodyPr>
          <a:lstStyle/>
          <a:p>
            <a:r>
              <a:rPr lang="fi-FI" sz="2000" b="1"/>
              <a:t>Kiertotalous on talousmalli</a:t>
            </a:r>
            <a:r>
              <a:rPr lang="fi-FI" sz="2000"/>
              <a:t>, jota tarvitaan estämään kaiken keskiössä oleva haaste eli luonnon kantokyvyn mureneminen. </a:t>
            </a:r>
          </a:p>
          <a:p>
            <a:r>
              <a:rPr lang="fi-FI" sz="2000"/>
              <a:t>Työelämä muuttuu jatkuvaan tahtiin. </a:t>
            </a:r>
            <a:r>
              <a:rPr lang="fi-FI" sz="2000" b="1"/>
              <a:t>Kiertotalous on osa työelämän murrosta </a:t>
            </a:r>
            <a:r>
              <a:rPr lang="fi-FI" sz="2000"/>
              <a:t>muuttaen työtä ja työelämää jo nyt ja vielä enemmän tulevaisuudessa.</a:t>
            </a:r>
          </a:p>
          <a:p>
            <a:r>
              <a:rPr lang="fi-FI" sz="2000" b="1"/>
              <a:t>Kiertotalousosaaminen ei ole vain yhden alan osaamista</a:t>
            </a:r>
            <a:r>
              <a:rPr lang="fi-FI" sz="2000"/>
              <a:t>. Samoin kuin digitaidot, myös kiertotaloustaidot tulevat olemaan välttämätön osa työelämää ja eri työtehtäviä. Kiertotalousosaaminen voidaan jakaa kiertotalouden ydinosaamiseen sekä yleisiin työelämätaitoihin.</a:t>
            </a:r>
          </a:p>
          <a:p>
            <a:pPr marL="0" indent="0">
              <a:buNone/>
            </a:pPr>
            <a:endParaRPr lang="fi-FI" sz="2000"/>
          </a:p>
        </p:txBody>
      </p:sp>
      <p:sp>
        <p:nvSpPr>
          <p:cNvPr id="3" name="Tekstiruutu 2">
            <a:extLst>
              <a:ext uri="{FF2B5EF4-FFF2-40B4-BE49-F238E27FC236}">
                <a16:creationId xmlns:a16="http://schemas.microsoft.com/office/drawing/2014/main" id="{B06C8313-18B3-669F-D55E-D7DB3E31FC4E}"/>
              </a:ext>
            </a:extLst>
          </p:cNvPr>
          <p:cNvSpPr txBox="1"/>
          <p:nvPr/>
        </p:nvSpPr>
        <p:spPr>
          <a:xfrm>
            <a:off x="11512296" y="6488668"/>
            <a:ext cx="1074420" cy="369332"/>
          </a:xfrm>
          <a:prstGeom prst="rect">
            <a:avLst/>
          </a:prstGeom>
          <a:noFill/>
        </p:spPr>
        <p:txBody>
          <a:bodyPr wrap="square" rtlCol="0">
            <a:spAutoFit/>
          </a:bodyPr>
          <a:lstStyle/>
          <a:p>
            <a:r>
              <a:rPr lang="fi-FI"/>
              <a:t>(1,7)</a:t>
            </a:r>
          </a:p>
        </p:txBody>
      </p:sp>
    </p:spTree>
    <p:extLst>
      <p:ext uri="{BB962C8B-B14F-4D97-AF65-F5344CB8AC3E}">
        <p14:creationId xmlns:p14="http://schemas.microsoft.com/office/powerpoint/2010/main" val="41994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0B48CB-DD89-DEDF-4F22-A4126EC40717}"/>
              </a:ext>
            </a:extLst>
          </p:cNvPr>
          <p:cNvSpPr>
            <a:spLocks noGrp="1"/>
          </p:cNvSpPr>
          <p:nvPr>
            <p:ph type="title"/>
          </p:nvPr>
        </p:nvSpPr>
        <p:spPr>
          <a:xfrm>
            <a:off x="713014" y="727488"/>
            <a:ext cx="8779329" cy="306656"/>
          </a:xfrm>
        </p:spPr>
        <p:txBody>
          <a:bodyPr>
            <a:normAutofit fontScale="90000"/>
          </a:bodyPr>
          <a:lstStyle/>
          <a:p>
            <a:r>
              <a:rPr lang="fi-FI"/>
              <a:t>Kiertotalousosaamista on esimerkiksi:</a:t>
            </a:r>
          </a:p>
        </p:txBody>
      </p:sp>
      <p:pic>
        <p:nvPicPr>
          <p:cNvPr id="4" name="Sisällön paikkamerkki 3">
            <a:extLst>
              <a:ext uri="{FF2B5EF4-FFF2-40B4-BE49-F238E27FC236}">
                <a16:creationId xmlns:a16="http://schemas.microsoft.com/office/drawing/2014/main" id="{474D3F75-4691-E230-C5B7-62D45AAAEBB2}"/>
              </a:ext>
            </a:extLst>
          </p:cNvPr>
          <p:cNvPicPr>
            <a:picLocks noGrp="1" noChangeAspect="1"/>
          </p:cNvPicPr>
          <p:nvPr>
            <p:ph idx="1"/>
          </p:nvPr>
        </p:nvPicPr>
        <p:blipFill rotWithShape="1">
          <a:blip r:embed="rId3"/>
          <a:srcRect l="9550" r="10373"/>
          <a:stretch/>
        </p:blipFill>
        <p:spPr>
          <a:xfrm>
            <a:off x="6574972" y="1739117"/>
            <a:ext cx="4746171" cy="4351338"/>
          </a:xfrm>
          <a:prstGeom prst="rect">
            <a:avLst/>
          </a:prstGeom>
        </p:spPr>
      </p:pic>
      <p:sp>
        <p:nvSpPr>
          <p:cNvPr id="5" name="Tekstiruutu 4">
            <a:extLst>
              <a:ext uri="{FF2B5EF4-FFF2-40B4-BE49-F238E27FC236}">
                <a16:creationId xmlns:a16="http://schemas.microsoft.com/office/drawing/2014/main" id="{F436B647-54D6-F60C-04F6-4D0C8A9E6B7A}"/>
              </a:ext>
            </a:extLst>
          </p:cNvPr>
          <p:cNvSpPr txBox="1"/>
          <p:nvPr/>
        </p:nvSpPr>
        <p:spPr>
          <a:xfrm>
            <a:off x="870857" y="2206626"/>
            <a:ext cx="6607628" cy="3416320"/>
          </a:xfrm>
          <a:prstGeom prst="rect">
            <a:avLst/>
          </a:prstGeom>
          <a:noFill/>
        </p:spPr>
        <p:txBody>
          <a:bodyPr wrap="square" rtlCol="0">
            <a:spAutoFit/>
          </a:bodyPr>
          <a:lstStyle/>
          <a:p>
            <a:pPr marL="285750" indent="-285750">
              <a:buFont typeface="Arial" panose="020B0604020202020204" pitchFamily="34" charset="0"/>
              <a:buChar char="•"/>
            </a:pPr>
            <a:r>
              <a:rPr lang="fi-FI"/>
              <a:t>Materiaalituntemus –ja kehitys</a:t>
            </a:r>
          </a:p>
          <a:p>
            <a:pPr marL="285750" indent="-285750">
              <a:buFont typeface="Arial" panose="020B0604020202020204" pitchFamily="34" charset="0"/>
              <a:buChar char="•"/>
            </a:pPr>
            <a:r>
              <a:rPr lang="fi-FI"/>
              <a:t>Elinkaariajattelu</a:t>
            </a:r>
          </a:p>
          <a:p>
            <a:pPr marL="285750" indent="-285750">
              <a:buFont typeface="Arial" panose="020B0604020202020204" pitchFamily="34" charset="0"/>
              <a:buChar char="•"/>
            </a:pPr>
            <a:r>
              <a:rPr lang="fi-FI"/>
              <a:t>Tuotesuunnittelu</a:t>
            </a:r>
          </a:p>
          <a:p>
            <a:pPr marL="285750" indent="-285750">
              <a:buFont typeface="Arial" panose="020B0604020202020204" pitchFamily="34" charset="0"/>
              <a:buChar char="•"/>
            </a:pPr>
            <a:r>
              <a:rPr lang="fi-FI"/>
              <a:t>Kestävät liiketoimintataidot</a:t>
            </a:r>
          </a:p>
          <a:p>
            <a:pPr marL="285750" indent="-285750">
              <a:buFont typeface="Arial" panose="020B0604020202020204" pitchFamily="34" charset="0"/>
              <a:buChar char="•"/>
            </a:pPr>
            <a:r>
              <a:rPr lang="fi-FI"/>
              <a:t>Projektinhallintataidot</a:t>
            </a:r>
          </a:p>
          <a:p>
            <a:pPr marL="285750" indent="-285750">
              <a:buFont typeface="Arial" panose="020B0604020202020204" pitchFamily="34" charset="0"/>
              <a:buChar char="•"/>
            </a:pPr>
            <a:r>
              <a:rPr lang="fi-FI"/>
              <a:t>Kestävän kehityksen osaamistaidot</a:t>
            </a:r>
          </a:p>
          <a:p>
            <a:pPr marL="285750" indent="-285750">
              <a:buFont typeface="Arial" panose="020B0604020202020204" pitchFamily="34" charset="0"/>
              <a:buChar char="•"/>
            </a:pPr>
            <a:r>
              <a:rPr lang="fi-FI"/>
              <a:t>Digitaidot</a:t>
            </a:r>
          </a:p>
          <a:p>
            <a:pPr marL="285750" indent="-285750">
              <a:buFont typeface="Arial" panose="020B0604020202020204" pitchFamily="34" charset="0"/>
              <a:buChar char="•"/>
            </a:pPr>
            <a:r>
              <a:rPr lang="fi-FI" b="1"/>
              <a:t>Kyky jatkuvaan oppimiseen</a:t>
            </a:r>
          </a:p>
          <a:p>
            <a:pPr marL="285750" indent="-285750">
              <a:buFont typeface="Arial" panose="020B0604020202020204" pitchFamily="34" charset="0"/>
              <a:buChar char="•"/>
            </a:pPr>
            <a:r>
              <a:rPr lang="fi-FI" b="1"/>
              <a:t>Kriittinen ja luova ajattelu</a:t>
            </a:r>
          </a:p>
          <a:p>
            <a:pPr marL="285750" indent="-285750">
              <a:buFont typeface="Arial" panose="020B0604020202020204" pitchFamily="34" charset="0"/>
              <a:buChar char="•"/>
            </a:pPr>
            <a:r>
              <a:rPr lang="fi-FI" b="1"/>
              <a:t>Systeeminen ajattelu</a:t>
            </a:r>
          </a:p>
          <a:p>
            <a:pPr marL="285750" indent="-285750">
              <a:buFont typeface="Arial" panose="020B0604020202020204" pitchFamily="34" charset="0"/>
              <a:buChar char="•"/>
            </a:pPr>
            <a:endParaRPr lang="fi-FI"/>
          </a:p>
          <a:p>
            <a:pPr marL="285750" indent="-285750">
              <a:buFont typeface="Arial" panose="020B0604020202020204" pitchFamily="34" charset="0"/>
              <a:buChar char="•"/>
            </a:pPr>
            <a:endParaRPr lang="fi-FI"/>
          </a:p>
        </p:txBody>
      </p:sp>
      <p:sp>
        <p:nvSpPr>
          <p:cNvPr id="3" name="Tekstiruutu 2">
            <a:extLst>
              <a:ext uri="{FF2B5EF4-FFF2-40B4-BE49-F238E27FC236}">
                <a16:creationId xmlns:a16="http://schemas.microsoft.com/office/drawing/2014/main" id="{F8355CB4-2230-AE88-9266-BCD268AE7268}"/>
              </a:ext>
            </a:extLst>
          </p:cNvPr>
          <p:cNvSpPr txBox="1"/>
          <p:nvPr/>
        </p:nvSpPr>
        <p:spPr>
          <a:xfrm>
            <a:off x="10515600" y="5905789"/>
            <a:ext cx="502920" cy="369332"/>
          </a:xfrm>
          <a:prstGeom prst="rect">
            <a:avLst/>
          </a:prstGeom>
          <a:noFill/>
        </p:spPr>
        <p:txBody>
          <a:bodyPr wrap="square" rtlCol="0">
            <a:spAutoFit/>
          </a:bodyPr>
          <a:lstStyle/>
          <a:p>
            <a:r>
              <a:rPr lang="fi-FI"/>
              <a:t>(1)</a:t>
            </a:r>
          </a:p>
        </p:txBody>
      </p:sp>
    </p:spTree>
    <p:extLst>
      <p:ext uri="{BB962C8B-B14F-4D97-AF65-F5344CB8AC3E}">
        <p14:creationId xmlns:p14="http://schemas.microsoft.com/office/powerpoint/2010/main" val="2513044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AA395"/>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517CDBB-B1B1-F47A-254B-136F31D8FD5A}"/>
              </a:ext>
            </a:extLst>
          </p:cNvPr>
          <p:cNvPicPr>
            <a:picLocks noChangeAspect="1"/>
          </p:cNvPicPr>
          <p:nvPr/>
        </p:nvPicPr>
        <p:blipFill>
          <a:blip r:embed="rId2"/>
          <a:stretch>
            <a:fillRect/>
          </a:stretch>
        </p:blipFill>
        <p:spPr>
          <a:xfrm>
            <a:off x="0" y="0"/>
            <a:ext cx="6096000" cy="6858000"/>
          </a:xfrm>
          <a:prstGeom prst="rect">
            <a:avLst/>
          </a:prstGeom>
        </p:spPr>
      </p:pic>
      <p:sp>
        <p:nvSpPr>
          <p:cNvPr id="18" name="Tekstiruutu 17">
            <a:extLst>
              <a:ext uri="{FF2B5EF4-FFF2-40B4-BE49-F238E27FC236}">
                <a16:creationId xmlns:a16="http://schemas.microsoft.com/office/drawing/2014/main" id="{BF0611A1-9CDE-84FB-F299-75883005A6D7}"/>
              </a:ext>
            </a:extLst>
          </p:cNvPr>
          <p:cNvSpPr txBox="1"/>
          <p:nvPr/>
        </p:nvSpPr>
        <p:spPr>
          <a:xfrm>
            <a:off x="6276975" y="2466816"/>
            <a:ext cx="5486400" cy="1477328"/>
          </a:xfrm>
          <a:prstGeom prst="rect">
            <a:avLst/>
          </a:prstGeom>
          <a:noFill/>
        </p:spPr>
        <p:txBody>
          <a:bodyPr wrap="square">
            <a:spAutoFit/>
          </a:bodyPr>
          <a:lstStyle/>
          <a:p>
            <a:pPr algn="ctr"/>
            <a:r>
              <a:rPr lang="fi-FI">
                <a:latin typeface="Aptos ExtraBold" panose="020F0502020204030204" pitchFamily="34" charset="0"/>
              </a:rPr>
              <a:t>Haluatko opiskella pyörittämään yhteiskuntaa kuten se toimii nyt?</a:t>
            </a:r>
          </a:p>
          <a:p>
            <a:pPr algn="ctr"/>
            <a:endParaRPr lang="fi-FI">
              <a:latin typeface="Aptos ExtraBold" panose="020F0502020204030204" pitchFamily="34" charset="0"/>
            </a:endParaRPr>
          </a:p>
          <a:p>
            <a:pPr algn="ctr"/>
            <a:r>
              <a:rPr lang="fi-FI">
                <a:latin typeface="Aptos ExtraBold" panose="020F0502020204030204" pitchFamily="34" charset="0"/>
              </a:rPr>
              <a:t>Vai opiskella taitoja toimia ja vaikuttaa suuntaan, johon toivoisit yhteiskunnan kehittyvän?</a:t>
            </a:r>
          </a:p>
        </p:txBody>
      </p:sp>
    </p:spTree>
    <p:extLst>
      <p:ext uri="{BB962C8B-B14F-4D97-AF65-F5344CB8AC3E}">
        <p14:creationId xmlns:p14="http://schemas.microsoft.com/office/powerpoint/2010/main" val="462288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20"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4" name="Freeform: Shape 2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Otsikko 1">
            <a:extLst>
              <a:ext uri="{FF2B5EF4-FFF2-40B4-BE49-F238E27FC236}">
                <a16:creationId xmlns:a16="http://schemas.microsoft.com/office/drawing/2014/main" id="{9905DA5B-2CC6-9D31-F588-807A9C214331}"/>
              </a:ext>
            </a:extLst>
          </p:cNvPr>
          <p:cNvSpPr>
            <a:spLocks noGrp="1"/>
          </p:cNvSpPr>
          <p:nvPr>
            <p:ph type="title"/>
          </p:nvPr>
        </p:nvSpPr>
        <p:spPr>
          <a:xfrm>
            <a:off x="786385" y="841248"/>
            <a:ext cx="5129600" cy="5340097"/>
          </a:xfrm>
        </p:spPr>
        <p:txBody>
          <a:bodyPr vert="horz" lIns="91440" tIns="45720" rIns="91440" bIns="45720" rtlCol="0" anchor="ctr">
            <a:normAutofit/>
          </a:bodyPr>
          <a:lstStyle/>
          <a:p>
            <a:r>
              <a:rPr lang="en-US" sz="4800" kern="1200">
                <a:solidFill>
                  <a:schemeClr val="bg1"/>
                </a:solidFill>
                <a:latin typeface="+mj-lt"/>
                <a:ea typeface="+mj-ea"/>
                <a:cs typeface="+mj-cs"/>
              </a:rPr>
              <a:t>Ohjeet opettajalle tehtävään 1</a:t>
            </a:r>
          </a:p>
        </p:txBody>
      </p:sp>
      <p:sp>
        <p:nvSpPr>
          <p:cNvPr id="3" name="Sisällön paikkamerkki 2">
            <a:extLst>
              <a:ext uri="{FF2B5EF4-FFF2-40B4-BE49-F238E27FC236}">
                <a16:creationId xmlns:a16="http://schemas.microsoft.com/office/drawing/2014/main" id="{B3FC4B1D-A8E0-6D04-48C0-73D33CBE31CC}"/>
              </a:ext>
            </a:extLst>
          </p:cNvPr>
          <p:cNvSpPr>
            <a:spLocks noGrp="1"/>
          </p:cNvSpPr>
          <p:nvPr>
            <p:ph sz="half" idx="1"/>
          </p:nvPr>
        </p:nvSpPr>
        <p:spPr>
          <a:xfrm>
            <a:off x="6464410" y="841247"/>
            <a:ext cx="4484536" cy="5340097"/>
          </a:xfrm>
        </p:spPr>
        <p:txBody>
          <a:bodyPr vert="horz" lIns="91440" tIns="45720" rIns="91440" bIns="45720" rtlCol="0" anchor="ctr">
            <a:normAutofit/>
          </a:bodyPr>
          <a:lstStyle/>
          <a:p>
            <a:r>
              <a:rPr lang="en-US" sz="1800">
                <a:solidFill>
                  <a:schemeClr val="tx2"/>
                </a:solidFill>
              </a:rPr>
              <a:t>Tehtävä on yksilö/ryhmätehtävä</a:t>
            </a:r>
          </a:p>
          <a:p>
            <a:r>
              <a:rPr lang="en-US" sz="1800">
                <a:solidFill>
                  <a:schemeClr val="tx2"/>
                </a:solidFill>
              </a:rPr>
              <a:t>Työskentelyyn varattava aika: 30-45min</a:t>
            </a:r>
          </a:p>
          <a:p>
            <a:r>
              <a:rPr lang="en-US" sz="1800">
                <a:solidFill>
                  <a:schemeClr val="tx2"/>
                </a:solidFill>
              </a:rPr>
              <a:t>Ennen Pokemon-hahmon luomista opiskelijoille voi kertoa:</a:t>
            </a:r>
          </a:p>
          <a:p>
            <a:pPr lvl="1"/>
            <a:r>
              <a:rPr lang="en-US" sz="1800">
                <a:solidFill>
                  <a:schemeClr val="tx2"/>
                </a:solidFill>
              </a:rPr>
              <a:t> Pokémon-hahmoja on olemassa satoja erilaisia ja Pokemon-peleissä tavoitteena on kerätä jokainen niistä ja kouluttaa hahmoista hyvä tiimi. Pokemoneilla on erilaisia vahvuuksia ja heikkouksia, jotka vaikuttavat pelissä menestymiseen toisia vastaan.</a:t>
            </a:r>
          </a:p>
          <a:p>
            <a:pPr lvl="1"/>
            <a:r>
              <a:rPr lang="en-US" sz="1800">
                <a:solidFill>
                  <a:schemeClr val="tx2"/>
                </a:solidFill>
              </a:rPr>
              <a:t>Tässä tehtävässä Pokemon-hahmon luomista käytetään apuna omien taitojen ja vahvuuksien tunnistamiseen. Taitojen ja vahvuuksien tunnistaminen on tärkeää mm. opiskeluissa ja työelämään siirryttäessä. </a:t>
            </a:r>
          </a:p>
          <a:p>
            <a:endParaRPr lang="en-US" sz="1800">
              <a:solidFill>
                <a:schemeClr val="tx2"/>
              </a:solidFill>
            </a:endParaRPr>
          </a:p>
          <a:p>
            <a:endParaRPr lang="en-US" sz="1800">
              <a:solidFill>
                <a:schemeClr val="tx2"/>
              </a:solidFill>
            </a:endParaRPr>
          </a:p>
        </p:txBody>
      </p:sp>
    </p:spTree>
    <p:extLst>
      <p:ext uri="{BB962C8B-B14F-4D97-AF65-F5344CB8AC3E}">
        <p14:creationId xmlns:p14="http://schemas.microsoft.com/office/powerpoint/2010/main" val="1437741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9F1833B-47A2-BB92-D99E-2FC4A86E7403}"/>
              </a:ext>
            </a:extLst>
          </p:cNvPr>
          <p:cNvPicPr>
            <a:picLocks noChangeAspect="1"/>
          </p:cNvPicPr>
          <p:nvPr/>
        </p:nvPicPr>
        <p:blipFill>
          <a:blip r:embed="rId3"/>
          <a:stretch>
            <a:fillRect/>
          </a:stretch>
        </p:blipFill>
        <p:spPr>
          <a:xfrm>
            <a:off x="0" y="0"/>
            <a:ext cx="12192000" cy="6858000"/>
          </a:xfrm>
          <a:prstGeom prst="rect">
            <a:avLst/>
          </a:prstGeom>
        </p:spPr>
      </p:pic>
      <p:sp>
        <p:nvSpPr>
          <p:cNvPr id="4" name="Ellipsi 3">
            <a:extLst>
              <a:ext uri="{FF2B5EF4-FFF2-40B4-BE49-F238E27FC236}">
                <a16:creationId xmlns:a16="http://schemas.microsoft.com/office/drawing/2014/main" id="{0F5F468F-D532-452F-03F1-78D1B5A5900A}"/>
              </a:ext>
            </a:extLst>
          </p:cNvPr>
          <p:cNvSpPr/>
          <p:nvPr/>
        </p:nvSpPr>
        <p:spPr>
          <a:xfrm>
            <a:off x="904265" y="313848"/>
            <a:ext cx="3678368" cy="2647507"/>
          </a:xfrm>
          <a:prstGeom prst="ellipse">
            <a:avLst/>
          </a:prstGeom>
          <a:solidFill>
            <a:srgbClr val="90A75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0F5270FD-6753-9C3F-A9E3-55D48DA0F1E0}"/>
              </a:ext>
            </a:extLst>
          </p:cNvPr>
          <p:cNvSpPr>
            <a:spLocks noGrp="1"/>
          </p:cNvSpPr>
          <p:nvPr>
            <p:ph type="title"/>
          </p:nvPr>
        </p:nvSpPr>
        <p:spPr>
          <a:xfrm>
            <a:off x="904265" y="1007570"/>
            <a:ext cx="3678368" cy="1260062"/>
          </a:xfrm>
          <a:noFill/>
        </p:spPr>
        <p:txBody>
          <a:bodyPr>
            <a:normAutofit fontScale="90000"/>
          </a:bodyPr>
          <a:lstStyle/>
          <a:p>
            <a:pPr algn="ctr"/>
            <a:r>
              <a:rPr lang="fi-FI" err="1">
                <a:solidFill>
                  <a:schemeClr val="tx2"/>
                </a:solidFill>
              </a:rPr>
              <a:t>Pokemon</a:t>
            </a:r>
            <a:r>
              <a:rPr lang="fi-FI">
                <a:solidFill>
                  <a:schemeClr val="tx2"/>
                </a:solidFill>
              </a:rPr>
              <a:t> Goes </a:t>
            </a:r>
            <a:r>
              <a:rPr lang="fi-FI" err="1">
                <a:solidFill>
                  <a:schemeClr val="tx2"/>
                </a:solidFill>
              </a:rPr>
              <a:t>Circular</a:t>
            </a:r>
            <a:r>
              <a:rPr lang="fi-FI">
                <a:solidFill>
                  <a:schemeClr val="tx2"/>
                </a:solidFill>
              </a:rPr>
              <a:t>!</a:t>
            </a:r>
          </a:p>
        </p:txBody>
      </p:sp>
      <p:sp>
        <p:nvSpPr>
          <p:cNvPr id="3" name="Sisällön paikkamerkki 2">
            <a:extLst>
              <a:ext uri="{FF2B5EF4-FFF2-40B4-BE49-F238E27FC236}">
                <a16:creationId xmlns:a16="http://schemas.microsoft.com/office/drawing/2014/main" id="{25817CDF-6321-6C38-55F2-58BDF615A6B5}"/>
              </a:ext>
            </a:extLst>
          </p:cNvPr>
          <p:cNvSpPr>
            <a:spLocks noGrp="1"/>
          </p:cNvSpPr>
          <p:nvPr>
            <p:ph sz="half" idx="1"/>
          </p:nvPr>
        </p:nvSpPr>
        <p:spPr>
          <a:xfrm>
            <a:off x="468331" y="2539019"/>
            <a:ext cx="4550236" cy="2862322"/>
          </a:xfrm>
          <a:custGeom>
            <a:avLst/>
            <a:gdLst>
              <a:gd name="connsiteX0" fmla="*/ 0 w 4550236"/>
              <a:gd name="connsiteY0" fmla="*/ 0 h 2862322"/>
              <a:gd name="connsiteX1" fmla="*/ 650034 w 4550236"/>
              <a:gd name="connsiteY1" fmla="*/ 0 h 2862322"/>
              <a:gd name="connsiteX2" fmla="*/ 1254565 w 4550236"/>
              <a:gd name="connsiteY2" fmla="*/ 0 h 2862322"/>
              <a:gd name="connsiteX3" fmla="*/ 1859096 w 4550236"/>
              <a:gd name="connsiteY3" fmla="*/ 0 h 2862322"/>
              <a:gd name="connsiteX4" fmla="*/ 2372623 w 4550236"/>
              <a:gd name="connsiteY4" fmla="*/ 0 h 2862322"/>
              <a:gd name="connsiteX5" fmla="*/ 3068159 w 4550236"/>
              <a:gd name="connsiteY5" fmla="*/ 0 h 2862322"/>
              <a:gd name="connsiteX6" fmla="*/ 3809198 w 4550236"/>
              <a:gd name="connsiteY6" fmla="*/ 0 h 2862322"/>
              <a:gd name="connsiteX7" fmla="*/ 4550236 w 4550236"/>
              <a:gd name="connsiteY7" fmla="*/ 0 h 2862322"/>
              <a:gd name="connsiteX8" fmla="*/ 4550236 w 4550236"/>
              <a:gd name="connsiteY8" fmla="*/ 572464 h 2862322"/>
              <a:gd name="connsiteX9" fmla="*/ 4550236 w 4550236"/>
              <a:gd name="connsiteY9" fmla="*/ 1059059 h 2862322"/>
              <a:gd name="connsiteX10" fmla="*/ 4550236 w 4550236"/>
              <a:gd name="connsiteY10" fmla="*/ 1602900 h 2862322"/>
              <a:gd name="connsiteX11" fmla="*/ 4550236 w 4550236"/>
              <a:gd name="connsiteY11" fmla="*/ 2118118 h 2862322"/>
              <a:gd name="connsiteX12" fmla="*/ 4550236 w 4550236"/>
              <a:gd name="connsiteY12" fmla="*/ 2862322 h 2862322"/>
              <a:gd name="connsiteX13" fmla="*/ 3900202 w 4550236"/>
              <a:gd name="connsiteY13" fmla="*/ 2862322 h 2862322"/>
              <a:gd name="connsiteX14" fmla="*/ 3159164 w 4550236"/>
              <a:gd name="connsiteY14" fmla="*/ 2862322 h 2862322"/>
              <a:gd name="connsiteX15" fmla="*/ 2554632 w 4550236"/>
              <a:gd name="connsiteY15" fmla="*/ 2862322 h 2862322"/>
              <a:gd name="connsiteX16" fmla="*/ 1904599 w 4550236"/>
              <a:gd name="connsiteY16" fmla="*/ 2862322 h 2862322"/>
              <a:gd name="connsiteX17" fmla="*/ 1163560 w 4550236"/>
              <a:gd name="connsiteY17" fmla="*/ 2862322 h 2862322"/>
              <a:gd name="connsiteX18" fmla="*/ 0 w 4550236"/>
              <a:gd name="connsiteY18" fmla="*/ 2862322 h 2862322"/>
              <a:gd name="connsiteX19" fmla="*/ 0 w 4550236"/>
              <a:gd name="connsiteY19" fmla="*/ 2375727 h 2862322"/>
              <a:gd name="connsiteX20" fmla="*/ 0 w 4550236"/>
              <a:gd name="connsiteY20" fmla="*/ 1774640 h 2862322"/>
              <a:gd name="connsiteX21" fmla="*/ 0 w 4550236"/>
              <a:gd name="connsiteY21" fmla="*/ 1144929 h 2862322"/>
              <a:gd name="connsiteX22" fmla="*/ 0 w 4550236"/>
              <a:gd name="connsiteY22" fmla="*/ 658334 h 2862322"/>
              <a:gd name="connsiteX23" fmla="*/ 0 w 4550236"/>
              <a:gd name="connsiteY23"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0236" h="2862322" fill="none" extrusionOk="0">
                <a:moveTo>
                  <a:pt x="0" y="0"/>
                </a:moveTo>
                <a:cubicBezTo>
                  <a:pt x="224029" y="-26417"/>
                  <a:pt x="410664" y="14579"/>
                  <a:pt x="650034" y="0"/>
                </a:cubicBezTo>
                <a:cubicBezTo>
                  <a:pt x="889404" y="-14579"/>
                  <a:pt x="983621" y="18368"/>
                  <a:pt x="1254565" y="0"/>
                </a:cubicBezTo>
                <a:cubicBezTo>
                  <a:pt x="1525509" y="-18368"/>
                  <a:pt x="1580070" y="10064"/>
                  <a:pt x="1859096" y="0"/>
                </a:cubicBezTo>
                <a:cubicBezTo>
                  <a:pt x="2138122" y="-10064"/>
                  <a:pt x="2159497" y="-23264"/>
                  <a:pt x="2372623" y="0"/>
                </a:cubicBezTo>
                <a:cubicBezTo>
                  <a:pt x="2585749" y="23264"/>
                  <a:pt x="2742089" y="-2569"/>
                  <a:pt x="3068159" y="0"/>
                </a:cubicBezTo>
                <a:cubicBezTo>
                  <a:pt x="3394229" y="2569"/>
                  <a:pt x="3447438" y="-28177"/>
                  <a:pt x="3809198" y="0"/>
                </a:cubicBezTo>
                <a:cubicBezTo>
                  <a:pt x="4170958" y="28177"/>
                  <a:pt x="4187659" y="13346"/>
                  <a:pt x="4550236" y="0"/>
                </a:cubicBezTo>
                <a:cubicBezTo>
                  <a:pt x="4541198" y="173163"/>
                  <a:pt x="4554072" y="451728"/>
                  <a:pt x="4550236" y="572464"/>
                </a:cubicBezTo>
                <a:cubicBezTo>
                  <a:pt x="4546400" y="693200"/>
                  <a:pt x="4536564" y="938601"/>
                  <a:pt x="4550236" y="1059059"/>
                </a:cubicBezTo>
                <a:cubicBezTo>
                  <a:pt x="4563908" y="1179518"/>
                  <a:pt x="4530913" y="1344770"/>
                  <a:pt x="4550236" y="1602900"/>
                </a:cubicBezTo>
                <a:cubicBezTo>
                  <a:pt x="4569559" y="1861030"/>
                  <a:pt x="4526414" y="1884611"/>
                  <a:pt x="4550236" y="2118118"/>
                </a:cubicBezTo>
                <a:cubicBezTo>
                  <a:pt x="4574058" y="2351625"/>
                  <a:pt x="4524863" y="2544257"/>
                  <a:pt x="4550236" y="2862322"/>
                </a:cubicBezTo>
                <a:cubicBezTo>
                  <a:pt x="4277205" y="2854185"/>
                  <a:pt x="4135504" y="2839093"/>
                  <a:pt x="3900202" y="2862322"/>
                </a:cubicBezTo>
                <a:cubicBezTo>
                  <a:pt x="3664900" y="2885551"/>
                  <a:pt x="3362038" y="2864002"/>
                  <a:pt x="3159164" y="2862322"/>
                </a:cubicBezTo>
                <a:cubicBezTo>
                  <a:pt x="2956290" y="2860642"/>
                  <a:pt x="2842904" y="2846099"/>
                  <a:pt x="2554632" y="2862322"/>
                </a:cubicBezTo>
                <a:cubicBezTo>
                  <a:pt x="2266360" y="2878545"/>
                  <a:pt x="2222352" y="2834201"/>
                  <a:pt x="1904599" y="2862322"/>
                </a:cubicBezTo>
                <a:cubicBezTo>
                  <a:pt x="1586846" y="2890443"/>
                  <a:pt x="1414333" y="2826260"/>
                  <a:pt x="1163560" y="2862322"/>
                </a:cubicBezTo>
                <a:cubicBezTo>
                  <a:pt x="912787" y="2898384"/>
                  <a:pt x="448185" y="2805058"/>
                  <a:pt x="0" y="2862322"/>
                </a:cubicBezTo>
                <a:cubicBezTo>
                  <a:pt x="-9541" y="2754281"/>
                  <a:pt x="18922" y="2504083"/>
                  <a:pt x="0" y="2375727"/>
                </a:cubicBezTo>
                <a:cubicBezTo>
                  <a:pt x="-18922" y="2247371"/>
                  <a:pt x="-26042" y="2023904"/>
                  <a:pt x="0" y="1774640"/>
                </a:cubicBezTo>
                <a:cubicBezTo>
                  <a:pt x="26042" y="1525376"/>
                  <a:pt x="-9773" y="1302572"/>
                  <a:pt x="0" y="1144929"/>
                </a:cubicBezTo>
                <a:cubicBezTo>
                  <a:pt x="9773" y="987286"/>
                  <a:pt x="-9508" y="865640"/>
                  <a:pt x="0" y="658334"/>
                </a:cubicBezTo>
                <a:cubicBezTo>
                  <a:pt x="9508" y="451028"/>
                  <a:pt x="-17647" y="328027"/>
                  <a:pt x="0" y="0"/>
                </a:cubicBezTo>
                <a:close/>
              </a:path>
              <a:path w="4550236" h="2862322" stroke="0" extrusionOk="0">
                <a:moveTo>
                  <a:pt x="0" y="0"/>
                </a:moveTo>
                <a:cubicBezTo>
                  <a:pt x="162101" y="-19274"/>
                  <a:pt x="423031" y="-20845"/>
                  <a:pt x="604531" y="0"/>
                </a:cubicBezTo>
                <a:cubicBezTo>
                  <a:pt x="786031" y="20845"/>
                  <a:pt x="870078" y="9397"/>
                  <a:pt x="1118058" y="0"/>
                </a:cubicBezTo>
                <a:cubicBezTo>
                  <a:pt x="1366038" y="-9397"/>
                  <a:pt x="1485926" y="25133"/>
                  <a:pt x="1722589" y="0"/>
                </a:cubicBezTo>
                <a:cubicBezTo>
                  <a:pt x="1959252" y="-25133"/>
                  <a:pt x="2008272" y="12598"/>
                  <a:pt x="2236116" y="0"/>
                </a:cubicBezTo>
                <a:cubicBezTo>
                  <a:pt x="2463960" y="-12598"/>
                  <a:pt x="2608916" y="-17867"/>
                  <a:pt x="2795145" y="0"/>
                </a:cubicBezTo>
                <a:cubicBezTo>
                  <a:pt x="2981374" y="17867"/>
                  <a:pt x="3188215" y="-3698"/>
                  <a:pt x="3354174" y="0"/>
                </a:cubicBezTo>
                <a:cubicBezTo>
                  <a:pt x="3520133" y="3698"/>
                  <a:pt x="4050147" y="-38200"/>
                  <a:pt x="4550236" y="0"/>
                </a:cubicBezTo>
                <a:cubicBezTo>
                  <a:pt x="4529774" y="133558"/>
                  <a:pt x="4545013" y="429367"/>
                  <a:pt x="4550236" y="572464"/>
                </a:cubicBezTo>
                <a:cubicBezTo>
                  <a:pt x="4555459" y="715561"/>
                  <a:pt x="4549363" y="1027170"/>
                  <a:pt x="4550236" y="1202175"/>
                </a:cubicBezTo>
                <a:cubicBezTo>
                  <a:pt x="4551109" y="1377180"/>
                  <a:pt x="4551413" y="1625662"/>
                  <a:pt x="4550236" y="1774640"/>
                </a:cubicBezTo>
                <a:cubicBezTo>
                  <a:pt x="4549059" y="1923619"/>
                  <a:pt x="4553064" y="2328898"/>
                  <a:pt x="4550236" y="2862322"/>
                </a:cubicBezTo>
                <a:cubicBezTo>
                  <a:pt x="4429009" y="2874356"/>
                  <a:pt x="4228751" y="2838038"/>
                  <a:pt x="4036709" y="2862322"/>
                </a:cubicBezTo>
                <a:cubicBezTo>
                  <a:pt x="3844667" y="2886606"/>
                  <a:pt x="3660474" y="2871824"/>
                  <a:pt x="3341173" y="2862322"/>
                </a:cubicBezTo>
                <a:cubicBezTo>
                  <a:pt x="3021872" y="2852820"/>
                  <a:pt x="2889143" y="2866254"/>
                  <a:pt x="2645637" y="2862322"/>
                </a:cubicBezTo>
                <a:cubicBezTo>
                  <a:pt x="2402131" y="2858390"/>
                  <a:pt x="2151838" y="2892052"/>
                  <a:pt x="1904599" y="2862322"/>
                </a:cubicBezTo>
                <a:cubicBezTo>
                  <a:pt x="1657360" y="2832592"/>
                  <a:pt x="1570995" y="2841988"/>
                  <a:pt x="1345570" y="2862322"/>
                </a:cubicBezTo>
                <a:cubicBezTo>
                  <a:pt x="1120145" y="2882656"/>
                  <a:pt x="867051" y="2863724"/>
                  <a:pt x="650034" y="2862322"/>
                </a:cubicBezTo>
                <a:cubicBezTo>
                  <a:pt x="433017" y="2860920"/>
                  <a:pt x="225430" y="2874227"/>
                  <a:pt x="0" y="2862322"/>
                </a:cubicBezTo>
                <a:cubicBezTo>
                  <a:pt x="16620" y="2637894"/>
                  <a:pt x="25137" y="2550921"/>
                  <a:pt x="0" y="2347104"/>
                </a:cubicBezTo>
                <a:cubicBezTo>
                  <a:pt x="-25137" y="2143287"/>
                  <a:pt x="-23354" y="1935192"/>
                  <a:pt x="0" y="1774640"/>
                </a:cubicBezTo>
                <a:cubicBezTo>
                  <a:pt x="23354" y="1614088"/>
                  <a:pt x="25344" y="1327678"/>
                  <a:pt x="0" y="1173552"/>
                </a:cubicBezTo>
                <a:cubicBezTo>
                  <a:pt x="-25344" y="1019426"/>
                  <a:pt x="-26614" y="800596"/>
                  <a:pt x="0" y="572464"/>
                </a:cubicBezTo>
                <a:cubicBezTo>
                  <a:pt x="26614" y="344332"/>
                  <a:pt x="-7024" y="285120"/>
                  <a:pt x="0" y="0"/>
                </a:cubicBezTo>
                <a:close/>
              </a:path>
            </a:pathLst>
          </a:custGeom>
          <a:solidFill>
            <a:srgbClr val="FFF1B3"/>
          </a:solidFill>
          <a:ln>
            <a:solidFill>
              <a:schemeClr val="tx1"/>
            </a:solidFill>
            <a:extLst>
              <a:ext uri="{C807C97D-BFC1-408E-A445-0C87EB9F89A2}">
                <ask:lineSketchStyleProps xmlns:ask="http://schemas.microsoft.com/office/drawing/2018/sketchyshapes" sd="3855711190">
                  <ask:type>
                    <ask:lineSketchFreehand/>
                  </ask:type>
                </ask:lineSketchStyleProps>
              </a:ext>
            </a:extLst>
          </a:ln>
        </p:spPr>
        <p:txBody>
          <a:bodyPr vert="horz" lIns="91440" tIns="45720" rIns="91440" bIns="45720" rtlCol="0" anchor="t">
            <a:normAutofit/>
          </a:bodyPr>
          <a:lstStyle/>
          <a:p>
            <a:pPr marL="0" indent="0">
              <a:buNone/>
            </a:pPr>
            <a:endParaRPr lang="fi-FI">
              <a:solidFill>
                <a:srgbClr val="FFE438"/>
              </a:solidFill>
            </a:endParaRPr>
          </a:p>
        </p:txBody>
      </p:sp>
      <p:sp>
        <p:nvSpPr>
          <p:cNvPr id="6" name="Tekstiruutu 5">
            <a:extLst>
              <a:ext uri="{FF2B5EF4-FFF2-40B4-BE49-F238E27FC236}">
                <a16:creationId xmlns:a16="http://schemas.microsoft.com/office/drawing/2014/main" id="{6B56B317-4729-660B-F66C-973EDDF748DA}"/>
              </a:ext>
            </a:extLst>
          </p:cNvPr>
          <p:cNvSpPr txBox="1"/>
          <p:nvPr/>
        </p:nvSpPr>
        <p:spPr>
          <a:xfrm>
            <a:off x="1031358" y="2677518"/>
            <a:ext cx="3678368" cy="2585323"/>
          </a:xfrm>
          <a:prstGeom prst="rect">
            <a:avLst/>
          </a:prstGeom>
          <a:noFill/>
        </p:spPr>
        <p:txBody>
          <a:bodyPr wrap="square" rtlCol="0">
            <a:spAutoFit/>
          </a:bodyPr>
          <a:lstStyle/>
          <a:p>
            <a:pPr marL="0" indent="0">
              <a:buNone/>
            </a:pPr>
            <a:r>
              <a:rPr lang="fi-FI" sz="1800">
                <a:solidFill>
                  <a:srgbClr val="3C2E22"/>
                </a:solidFill>
              </a:rPr>
              <a:t>1) Luot vahvuuksiin ja taitoihisi perustuvan </a:t>
            </a:r>
            <a:r>
              <a:rPr lang="fi-FI" sz="1800" err="1">
                <a:solidFill>
                  <a:srgbClr val="3C2E22"/>
                </a:solidFill>
              </a:rPr>
              <a:t>Pokemonin</a:t>
            </a:r>
            <a:endParaRPr lang="fi-FI" sz="1800">
              <a:solidFill>
                <a:srgbClr val="3C2E22"/>
              </a:solidFill>
            </a:endParaRPr>
          </a:p>
          <a:p>
            <a:pPr marL="0" indent="0">
              <a:buNone/>
            </a:pPr>
            <a:r>
              <a:rPr lang="fi-FI" sz="1800">
                <a:solidFill>
                  <a:srgbClr val="3C2E22"/>
                </a:solidFill>
              </a:rPr>
              <a:t>2) Suunnittelet luomasi hahmon mahdollisuuksia tulevaisuuden työtehtävissä </a:t>
            </a:r>
          </a:p>
          <a:p>
            <a:pPr marL="0" indent="0">
              <a:buNone/>
            </a:pPr>
            <a:r>
              <a:rPr lang="fi-FI" sz="1800">
                <a:solidFill>
                  <a:srgbClr val="3C2E22"/>
                </a:solidFill>
              </a:rPr>
              <a:t>3) Tutustut myös opiskelukaveriesi luomuksiin ja pohdit yhteiskunnan tulevaisuutta</a:t>
            </a:r>
          </a:p>
          <a:p>
            <a:endParaRPr lang="fi-FI"/>
          </a:p>
        </p:txBody>
      </p:sp>
    </p:spTree>
    <p:extLst>
      <p:ext uri="{BB962C8B-B14F-4D97-AF65-F5344CB8AC3E}">
        <p14:creationId xmlns:p14="http://schemas.microsoft.com/office/powerpoint/2010/main" val="209636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bg/>
                                          </p:spTgt>
                                        </p:tgtEl>
                                        <p:attrNameLst>
                                          <p:attrName>style.visibility</p:attrName>
                                        </p:attrNameLst>
                                      </p:cBhvr>
                                      <p:to>
                                        <p:strVal val="visible"/>
                                      </p:to>
                                    </p:set>
                                  </p:childTnLst>
                                </p:cTn>
                              </p:par>
                              <p:par>
                                <p:cTn id="21" presetID="1" presetClass="entr" presetSubtype="0" fill="hold" grpId="0" nodeType="withEffect" nodePh="1">
                                  <p:stCondLst>
                                    <p:cond delay="0"/>
                                  </p:stCondLst>
                                  <p:endCondLst>
                                    <p:cond evt="begin" delay="0">
                                      <p:tn val="21"/>
                                    </p:cond>
                                  </p:end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uoli: Viisikulmio 10">
            <a:extLst>
              <a:ext uri="{FF2B5EF4-FFF2-40B4-BE49-F238E27FC236}">
                <a16:creationId xmlns:a16="http://schemas.microsoft.com/office/drawing/2014/main" id="{BA145861-01A5-DAD1-E6FD-5EE2F4145A48}"/>
              </a:ext>
            </a:extLst>
          </p:cNvPr>
          <p:cNvSpPr/>
          <p:nvPr/>
        </p:nvSpPr>
        <p:spPr>
          <a:xfrm>
            <a:off x="0" y="2333625"/>
            <a:ext cx="2683254" cy="1914525"/>
          </a:xfrm>
          <a:prstGeom prst="homePlat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9508475A-7B82-08F8-EBC6-9B3A99B3A119}"/>
              </a:ext>
            </a:extLst>
          </p:cNvPr>
          <p:cNvSpPr>
            <a:spLocks noGrp="1"/>
          </p:cNvSpPr>
          <p:nvPr>
            <p:ph type="title"/>
          </p:nvPr>
        </p:nvSpPr>
        <p:spPr>
          <a:xfrm>
            <a:off x="116238" y="2682399"/>
            <a:ext cx="2567016" cy="1160641"/>
          </a:xfrm>
        </p:spPr>
        <p:txBody>
          <a:bodyPr>
            <a:noAutofit/>
          </a:bodyPr>
          <a:lstStyle/>
          <a:p>
            <a:r>
              <a:rPr lang="fi-FI" sz="2000"/>
              <a:t>Valitse </a:t>
            </a:r>
            <a:r>
              <a:rPr lang="fi-FI" sz="2000" b="1"/>
              <a:t>kolme</a:t>
            </a:r>
            <a:r>
              <a:rPr lang="fi-FI" sz="2000"/>
              <a:t> vahvuuttasi listauksesta tai keksi oma!</a:t>
            </a:r>
          </a:p>
        </p:txBody>
      </p:sp>
      <p:sp>
        <p:nvSpPr>
          <p:cNvPr id="3" name="Sisällön paikkamerkki 2">
            <a:extLst>
              <a:ext uri="{FF2B5EF4-FFF2-40B4-BE49-F238E27FC236}">
                <a16:creationId xmlns:a16="http://schemas.microsoft.com/office/drawing/2014/main" id="{5074FAD6-A2CA-6625-F942-8FC13DDCBDFA}"/>
              </a:ext>
            </a:extLst>
          </p:cNvPr>
          <p:cNvSpPr>
            <a:spLocks noGrp="1"/>
          </p:cNvSpPr>
          <p:nvPr>
            <p:ph sz="half" idx="1"/>
          </p:nvPr>
        </p:nvSpPr>
        <p:spPr>
          <a:xfrm>
            <a:off x="2864202" y="506730"/>
            <a:ext cx="2434474" cy="4351338"/>
          </a:xfrm>
        </p:spPr>
        <p:txBody>
          <a:bodyPr vert="horz" lIns="91440" tIns="45720" rIns="91440" bIns="45720" rtlCol="0" anchor="t">
            <a:noAutofit/>
          </a:bodyPr>
          <a:lstStyle/>
          <a:p>
            <a:pPr marL="0" indent="0">
              <a:lnSpc>
                <a:spcPct val="150000"/>
              </a:lnSpc>
              <a:spcBef>
                <a:spcPts val="0"/>
              </a:spcBef>
              <a:buNone/>
            </a:pPr>
            <a:r>
              <a:rPr lang="fi-FI" sz="1600"/>
              <a:t>Ahkeruus</a:t>
            </a:r>
          </a:p>
          <a:p>
            <a:pPr marL="0" indent="0">
              <a:lnSpc>
                <a:spcPct val="150000"/>
              </a:lnSpc>
              <a:spcBef>
                <a:spcPts val="0"/>
              </a:spcBef>
              <a:buNone/>
            </a:pPr>
            <a:r>
              <a:rPr lang="fi-FI" sz="1600"/>
              <a:t>Analyyttisuus</a:t>
            </a:r>
          </a:p>
          <a:p>
            <a:pPr marL="0" indent="0">
              <a:lnSpc>
                <a:spcPct val="150000"/>
              </a:lnSpc>
              <a:spcBef>
                <a:spcPts val="0"/>
              </a:spcBef>
              <a:buNone/>
            </a:pPr>
            <a:r>
              <a:rPr lang="fi-FI" sz="1600"/>
              <a:t>Avoimuus</a:t>
            </a:r>
          </a:p>
          <a:p>
            <a:pPr marL="0" indent="0">
              <a:lnSpc>
                <a:spcPct val="150000"/>
              </a:lnSpc>
              <a:spcBef>
                <a:spcPts val="0"/>
              </a:spcBef>
              <a:buNone/>
            </a:pPr>
            <a:r>
              <a:rPr lang="fi-FI" sz="1600"/>
              <a:t>Avuliaisuus</a:t>
            </a:r>
          </a:p>
          <a:p>
            <a:pPr marL="0" indent="0">
              <a:lnSpc>
                <a:spcPct val="150000"/>
              </a:lnSpc>
              <a:spcBef>
                <a:spcPts val="0"/>
              </a:spcBef>
              <a:buNone/>
            </a:pPr>
            <a:r>
              <a:rPr lang="fi-FI" sz="1600"/>
              <a:t>Empatia</a:t>
            </a:r>
          </a:p>
          <a:p>
            <a:pPr marL="0" indent="0">
              <a:lnSpc>
                <a:spcPct val="150000"/>
              </a:lnSpc>
              <a:spcBef>
                <a:spcPts val="0"/>
              </a:spcBef>
              <a:buNone/>
            </a:pPr>
            <a:r>
              <a:rPr lang="fi-FI" sz="1600"/>
              <a:t>Energisyys</a:t>
            </a:r>
          </a:p>
          <a:p>
            <a:pPr marL="0" indent="0">
              <a:lnSpc>
                <a:spcPct val="150000"/>
              </a:lnSpc>
              <a:spcBef>
                <a:spcPts val="0"/>
              </a:spcBef>
              <a:buNone/>
            </a:pPr>
            <a:r>
              <a:rPr lang="fi-FI" sz="1600"/>
              <a:t>Ennakkoluulottomuus</a:t>
            </a:r>
          </a:p>
          <a:p>
            <a:pPr marL="0" indent="0">
              <a:lnSpc>
                <a:spcPct val="150000"/>
              </a:lnSpc>
              <a:spcBef>
                <a:spcPts val="0"/>
              </a:spcBef>
              <a:buNone/>
            </a:pPr>
            <a:r>
              <a:rPr lang="fi-FI" sz="1600"/>
              <a:t>Epävarmuuden sietokyky</a:t>
            </a:r>
          </a:p>
          <a:p>
            <a:pPr marL="0" indent="0">
              <a:lnSpc>
                <a:spcPct val="150000"/>
              </a:lnSpc>
              <a:spcBef>
                <a:spcPts val="0"/>
              </a:spcBef>
              <a:buNone/>
            </a:pPr>
            <a:r>
              <a:rPr lang="fi-FI" sz="1600"/>
              <a:t>Harkitsevuus</a:t>
            </a:r>
          </a:p>
          <a:p>
            <a:pPr marL="0" indent="0">
              <a:lnSpc>
                <a:spcPct val="150000"/>
              </a:lnSpc>
              <a:spcBef>
                <a:spcPts val="0"/>
              </a:spcBef>
              <a:buNone/>
            </a:pPr>
            <a:r>
              <a:rPr lang="fi-FI" sz="1600"/>
              <a:t>Huolellisuus</a:t>
            </a:r>
          </a:p>
          <a:p>
            <a:pPr marL="0" indent="0">
              <a:lnSpc>
                <a:spcPct val="150000"/>
              </a:lnSpc>
              <a:spcBef>
                <a:spcPts val="0"/>
              </a:spcBef>
              <a:buNone/>
            </a:pPr>
            <a:r>
              <a:rPr lang="fi-FI" sz="1600"/>
              <a:t>Huumorintaju</a:t>
            </a:r>
          </a:p>
          <a:p>
            <a:pPr marL="0" indent="0">
              <a:buNone/>
            </a:pPr>
            <a:r>
              <a:rPr lang="fi-FI" sz="1600"/>
              <a:t>Innostus</a:t>
            </a:r>
          </a:p>
          <a:p>
            <a:pPr marL="0" indent="0">
              <a:buNone/>
            </a:pPr>
            <a:r>
              <a:rPr lang="fi-FI" sz="1600"/>
              <a:t>Itseluottamus</a:t>
            </a:r>
          </a:p>
          <a:p>
            <a:pPr marL="0" indent="0">
              <a:lnSpc>
                <a:spcPct val="150000"/>
              </a:lnSpc>
              <a:buNone/>
            </a:pPr>
            <a:r>
              <a:rPr lang="fi-FI" sz="1600"/>
              <a:t>Joustavuus</a:t>
            </a:r>
          </a:p>
          <a:p>
            <a:pPr marL="0" indent="0">
              <a:buNone/>
            </a:pPr>
            <a:endParaRPr lang="fi-FI" sz="1800"/>
          </a:p>
          <a:p>
            <a:pPr marL="0" indent="0">
              <a:buNone/>
            </a:pPr>
            <a:endParaRPr lang="fi-FI"/>
          </a:p>
        </p:txBody>
      </p:sp>
      <p:sp>
        <p:nvSpPr>
          <p:cNvPr id="4" name="Sisällön paikkamerkki 3">
            <a:extLst>
              <a:ext uri="{FF2B5EF4-FFF2-40B4-BE49-F238E27FC236}">
                <a16:creationId xmlns:a16="http://schemas.microsoft.com/office/drawing/2014/main" id="{2256C49F-55FE-55FA-1D0C-F50966C7DB6E}"/>
              </a:ext>
            </a:extLst>
          </p:cNvPr>
          <p:cNvSpPr>
            <a:spLocks noGrp="1"/>
          </p:cNvSpPr>
          <p:nvPr>
            <p:ph sz="half" idx="2"/>
          </p:nvPr>
        </p:nvSpPr>
        <p:spPr>
          <a:xfrm>
            <a:off x="7772270" y="506730"/>
            <a:ext cx="2340008" cy="4153430"/>
          </a:xfrm>
        </p:spPr>
        <p:txBody>
          <a:bodyPr>
            <a:normAutofit fontScale="25000" lnSpcReduction="20000"/>
          </a:bodyPr>
          <a:lstStyle/>
          <a:p>
            <a:pPr marL="0" indent="0">
              <a:lnSpc>
                <a:spcPct val="170000"/>
              </a:lnSpc>
              <a:spcBef>
                <a:spcPts val="0"/>
              </a:spcBef>
              <a:buNone/>
            </a:pPr>
            <a:r>
              <a:rPr lang="fi-FI" sz="6400"/>
              <a:t>Nopeus</a:t>
            </a:r>
          </a:p>
          <a:p>
            <a:pPr marL="0" indent="0">
              <a:lnSpc>
                <a:spcPct val="170000"/>
              </a:lnSpc>
              <a:spcBef>
                <a:spcPts val="0"/>
              </a:spcBef>
              <a:buNone/>
            </a:pPr>
            <a:r>
              <a:rPr lang="fi-FI" sz="6400"/>
              <a:t>Oikeudenmukaisuus</a:t>
            </a:r>
          </a:p>
          <a:p>
            <a:pPr marL="0" indent="0">
              <a:lnSpc>
                <a:spcPct val="170000"/>
              </a:lnSpc>
              <a:spcBef>
                <a:spcPts val="0"/>
              </a:spcBef>
              <a:buNone/>
            </a:pPr>
            <a:r>
              <a:rPr lang="fi-FI" sz="6400"/>
              <a:t>Oma-aloitteisuus</a:t>
            </a:r>
          </a:p>
          <a:p>
            <a:pPr marL="0" indent="0">
              <a:lnSpc>
                <a:spcPct val="170000"/>
              </a:lnSpc>
              <a:spcBef>
                <a:spcPts val="0"/>
              </a:spcBef>
              <a:buNone/>
            </a:pPr>
            <a:r>
              <a:rPr lang="fi-FI" sz="6400"/>
              <a:t>Omaperäisyys</a:t>
            </a:r>
          </a:p>
          <a:p>
            <a:pPr marL="0" indent="0">
              <a:lnSpc>
                <a:spcPct val="170000"/>
              </a:lnSpc>
              <a:spcBef>
                <a:spcPts val="0"/>
              </a:spcBef>
              <a:buNone/>
            </a:pPr>
            <a:r>
              <a:rPr lang="fi-FI" sz="6400"/>
              <a:t>Optimisuus</a:t>
            </a:r>
          </a:p>
          <a:p>
            <a:pPr marL="0" indent="0">
              <a:lnSpc>
                <a:spcPct val="170000"/>
              </a:lnSpc>
              <a:spcBef>
                <a:spcPts val="0"/>
              </a:spcBef>
              <a:buNone/>
            </a:pPr>
            <a:r>
              <a:rPr lang="fi-FI" sz="6400"/>
              <a:t>Päättäväisyys</a:t>
            </a:r>
          </a:p>
          <a:p>
            <a:pPr marL="0" indent="0">
              <a:lnSpc>
                <a:spcPct val="170000"/>
              </a:lnSpc>
              <a:spcBef>
                <a:spcPts val="0"/>
              </a:spcBef>
              <a:buNone/>
            </a:pPr>
            <a:r>
              <a:rPr lang="fi-FI" sz="6400"/>
              <a:t>Palveluhenkisyys</a:t>
            </a:r>
          </a:p>
          <a:p>
            <a:pPr marL="0" indent="0">
              <a:lnSpc>
                <a:spcPct val="170000"/>
              </a:lnSpc>
              <a:spcBef>
                <a:spcPts val="0"/>
              </a:spcBef>
              <a:buNone/>
            </a:pPr>
            <a:r>
              <a:rPr lang="fi-FI" sz="6400"/>
              <a:t>Pitkäjänteisyys</a:t>
            </a:r>
          </a:p>
          <a:p>
            <a:pPr marL="0" indent="0">
              <a:lnSpc>
                <a:spcPct val="170000"/>
              </a:lnSpc>
              <a:spcBef>
                <a:spcPts val="0"/>
              </a:spcBef>
              <a:buNone/>
            </a:pPr>
            <a:r>
              <a:rPr lang="fi-FI" sz="6400"/>
              <a:t>Positiivinen asenne</a:t>
            </a:r>
          </a:p>
          <a:p>
            <a:pPr marL="0" indent="0">
              <a:lnSpc>
                <a:spcPct val="170000"/>
              </a:lnSpc>
              <a:spcBef>
                <a:spcPts val="0"/>
              </a:spcBef>
              <a:buNone/>
            </a:pPr>
            <a:r>
              <a:rPr lang="fi-FI" sz="6400"/>
              <a:t>Rauhallisuus</a:t>
            </a:r>
          </a:p>
          <a:p>
            <a:pPr marL="0" indent="0">
              <a:lnSpc>
                <a:spcPct val="170000"/>
              </a:lnSpc>
              <a:spcBef>
                <a:spcPts val="0"/>
              </a:spcBef>
              <a:buNone/>
            </a:pPr>
            <a:r>
              <a:rPr lang="fi-FI" sz="6400"/>
              <a:t>Realistisuus</a:t>
            </a:r>
          </a:p>
          <a:p>
            <a:pPr marL="0" indent="0">
              <a:lnSpc>
                <a:spcPct val="170000"/>
              </a:lnSpc>
              <a:spcBef>
                <a:spcPts val="0"/>
              </a:spcBef>
              <a:buNone/>
            </a:pPr>
            <a:r>
              <a:rPr lang="fi-FI" sz="6400"/>
              <a:t>Rehellisyys</a:t>
            </a:r>
          </a:p>
          <a:p>
            <a:pPr marL="0" indent="0">
              <a:lnSpc>
                <a:spcPct val="170000"/>
              </a:lnSpc>
              <a:buNone/>
            </a:pPr>
            <a:r>
              <a:rPr lang="fi-FI" sz="6400"/>
              <a:t>Rentous</a:t>
            </a:r>
          </a:p>
          <a:p>
            <a:pPr marL="0" indent="0">
              <a:lnSpc>
                <a:spcPct val="170000"/>
              </a:lnSpc>
              <a:buNone/>
            </a:pPr>
            <a:r>
              <a:rPr lang="fi-FI" sz="6400"/>
              <a:t>Rohkeus</a:t>
            </a:r>
          </a:p>
          <a:p>
            <a:pPr marL="0" indent="0">
              <a:buNone/>
            </a:pPr>
            <a:endParaRPr lang="fi-FI"/>
          </a:p>
        </p:txBody>
      </p:sp>
      <p:sp>
        <p:nvSpPr>
          <p:cNvPr id="5" name="Tekstiruutu 4">
            <a:extLst>
              <a:ext uri="{FF2B5EF4-FFF2-40B4-BE49-F238E27FC236}">
                <a16:creationId xmlns:a16="http://schemas.microsoft.com/office/drawing/2014/main" id="{C8F262EF-6693-FFDC-8636-E4EB405E05B3}"/>
              </a:ext>
            </a:extLst>
          </p:cNvPr>
          <p:cNvSpPr txBox="1"/>
          <p:nvPr/>
        </p:nvSpPr>
        <p:spPr>
          <a:xfrm>
            <a:off x="10112278" y="506730"/>
            <a:ext cx="3581400" cy="6463308"/>
          </a:xfrm>
          <a:prstGeom prst="rect">
            <a:avLst/>
          </a:prstGeom>
          <a:noFill/>
        </p:spPr>
        <p:txBody>
          <a:bodyPr wrap="square" rtlCol="0">
            <a:spAutoFit/>
          </a:bodyPr>
          <a:lstStyle/>
          <a:p>
            <a:pPr marL="0" indent="0">
              <a:lnSpc>
                <a:spcPct val="150000"/>
              </a:lnSpc>
              <a:buNone/>
            </a:pPr>
            <a:r>
              <a:rPr lang="fi-FI" sz="1600"/>
              <a:t>Sanavalmius</a:t>
            </a:r>
          </a:p>
          <a:p>
            <a:pPr marL="0" indent="0">
              <a:lnSpc>
                <a:spcPct val="150000"/>
              </a:lnSpc>
              <a:buNone/>
            </a:pPr>
            <a:r>
              <a:rPr lang="fi-FI" sz="1600"/>
              <a:t>Sinnikkyys</a:t>
            </a:r>
          </a:p>
          <a:p>
            <a:pPr marL="0" indent="0">
              <a:lnSpc>
                <a:spcPct val="150000"/>
              </a:lnSpc>
              <a:buNone/>
            </a:pPr>
            <a:r>
              <a:rPr lang="fi-FI" sz="1600"/>
              <a:t>Sosiaalisuus</a:t>
            </a:r>
          </a:p>
          <a:p>
            <a:pPr marL="0" indent="0">
              <a:lnSpc>
                <a:spcPct val="150000"/>
              </a:lnSpc>
              <a:buNone/>
            </a:pPr>
            <a:r>
              <a:rPr lang="fi-FI" sz="1600"/>
              <a:t>Sisukkuus</a:t>
            </a:r>
          </a:p>
          <a:p>
            <a:pPr marL="0" indent="0">
              <a:lnSpc>
                <a:spcPct val="150000"/>
              </a:lnSpc>
              <a:buNone/>
            </a:pPr>
            <a:r>
              <a:rPr lang="fi-FI" sz="1600"/>
              <a:t>Suunnitelmallisuus</a:t>
            </a:r>
          </a:p>
          <a:p>
            <a:pPr marL="0" indent="0">
              <a:lnSpc>
                <a:spcPct val="150000"/>
              </a:lnSpc>
              <a:buNone/>
            </a:pPr>
            <a:r>
              <a:rPr lang="fi-FI" sz="1600"/>
              <a:t>Taiteellisuus</a:t>
            </a:r>
          </a:p>
          <a:p>
            <a:pPr marL="0" indent="0">
              <a:lnSpc>
                <a:spcPct val="150000"/>
              </a:lnSpc>
              <a:buNone/>
            </a:pPr>
            <a:r>
              <a:rPr lang="fi-FI" sz="1600"/>
              <a:t>Taloudellisuus</a:t>
            </a:r>
          </a:p>
          <a:p>
            <a:pPr marL="0" indent="0">
              <a:lnSpc>
                <a:spcPct val="150000"/>
              </a:lnSpc>
              <a:buNone/>
            </a:pPr>
            <a:r>
              <a:rPr lang="fi-FI" sz="1600"/>
              <a:t>Tarkkuus</a:t>
            </a:r>
          </a:p>
          <a:p>
            <a:pPr>
              <a:lnSpc>
                <a:spcPct val="150000"/>
              </a:lnSpc>
            </a:pPr>
            <a:r>
              <a:rPr lang="fi-FI" sz="1600"/>
              <a:t>Tarmokkuus</a:t>
            </a:r>
          </a:p>
          <a:p>
            <a:pPr>
              <a:lnSpc>
                <a:spcPct val="150000"/>
              </a:lnSpc>
            </a:pPr>
            <a:r>
              <a:rPr lang="fi-FI" sz="1600"/>
              <a:t>Täsmällisyys</a:t>
            </a:r>
          </a:p>
          <a:p>
            <a:pPr>
              <a:lnSpc>
                <a:spcPct val="150000"/>
              </a:lnSpc>
            </a:pPr>
            <a:r>
              <a:rPr lang="fi-FI" sz="1600"/>
              <a:t>Tiedonjano</a:t>
            </a:r>
          </a:p>
          <a:p>
            <a:pPr>
              <a:lnSpc>
                <a:spcPct val="150000"/>
              </a:lnSpc>
            </a:pPr>
            <a:r>
              <a:rPr lang="fi-FI" sz="1600"/>
              <a:t>Urheilullisuus</a:t>
            </a:r>
          </a:p>
          <a:p>
            <a:pPr>
              <a:lnSpc>
                <a:spcPct val="150000"/>
              </a:lnSpc>
            </a:pPr>
            <a:r>
              <a:rPr lang="fi-FI" sz="1600"/>
              <a:t>Uteliaisuus</a:t>
            </a:r>
          </a:p>
          <a:p>
            <a:pPr>
              <a:lnSpc>
                <a:spcPct val="150000"/>
              </a:lnSpc>
            </a:pPr>
            <a:r>
              <a:rPr lang="fi-FI" sz="1600"/>
              <a:t>Vastuuntunto</a:t>
            </a:r>
          </a:p>
          <a:p>
            <a:pPr>
              <a:lnSpc>
                <a:spcPct val="150000"/>
              </a:lnSpc>
            </a:pPr>
            <a:r>
              <a:rPr lang="fi-FI" sz="1600"/>
              <a:t>Visuaalisuus</a:t>
            </a:r>
          </a:p>
          <a:p>
            <a:pPr>
              <a:lnSpc>
                <a:spcPct val="150000"/>
              </a:lnSpc>
            </a:pPr>
            <a:r>
              <a:rPr lang="fi-FI" sz="1600"/>
              <a:t>Ystävällisyys</a:t>
            </a:r>
          </a:p>
          <a:p>
            <a:endParaRPr lang="fi-FI"/>
          </a:p>
        </p:txBody>
      </p:sp>
      <p:sp>
        <p:nvSpPr>
          <p:cNvPr id="10" name="Tekstiruutu 9">
            <a:extLst>
              <a:ext uri="{FF2B5EF4-FFF2-40B4-BE49-F238E27FC236}">
                <a16:creationId xmlns:a16="http://schemas.microsoft.com/office/drawing/2014/main" id="{972B4D19-E300-AB03-3EB3-2667EF721B4A}"/>
              </a:ext>
            </a:extLst>
          </p:cNvPr>
          <p:cNvSpPr txBox="1"/>
          <p:nvPr/>
        </p:nvSpPr>
        <p:spPr>
          <a:xfrm>
            <a:off x="5479624" y="506730"/>
            <a:ext cx="2084131" cy="6312562"/>
          </a:xfrm>
          <a:prstGeom prst="rect">
            <a:avLst/>
          </a:prstGeom>
          <a:noFill/>
        </p:spPr>
        <p:txBody>
          <a:bodyPr wrap="square" rtlCol="0">
            <a:spAutoFit/>
          </a:bodyPr>
          <a:lstStyle/>
          <a:p>
            <a:pPr marL="0" indent="0">
              <a:lnSpc>
                <a:spcPct val="150000"/>
              </a:lnSpc>
              <a:buNone/>
            </a:pPr>
            <a:r>
              <a:rPr lang="fi-FI" sz="1600"/>
              <a:t>Järjestelmällisyys</a:t>
            </a:r>
          </a:p>
          <a:p>
            <a:pPr marL="0" indent="0">
              <a:lnSpc>
                <a:spcPct val="150000"/>
              </a:lnSpc>
              <a:buNone/>
            </a:pPr>
            <a:r>
              <a:rPr lang="fi-FI" sz="1600"/>
              <a:t>Johdonmukaisuus</a:t>
            </a:r>
          </a:p>
          <a:p>
            <a:pPr marL="0" indent="0">
              <a:lnSpc>
                <a:spcPct val="150000"/>
              </a:lnSpc>
              <a:buNone/>
            </a:pPr>
            <a:r>
              <a:rPr lang="fi-FI" sz="1600"/>
              <a:t>Kannustavuus</a:t>
            </a:r>
          </a:p>
          <a:p>
            <a:pPr marL="0" indent="0">
              <a:lnSpc>
                <a:spcPct val="150000"/>
              </a:lnSpc>
              <a:buNone/>
            </a:pPr>
            <a:r>
              <a:rPr lang="fi-FI" sz="1600"/>
              <a:t>Kekseliäisyys</a:t>
            </a:r>
          </a:p>
          <a:p>
            <a:pPr marL="0" indent="0">
              <a:lnSpc>
                <a:spcPct val="150000"/>
              </a:lnSpc>
              <a:buNone/>
            </a:pPr>
            <a:r>
              <a:rPr lang="fi-FI" sz="1600"/>
              <a:t>Kielellinen lahjakkuus</a:t>
            </a:r>
          </a:p>
          <a:p>
            <a:pPr marL="0" indent="0">
              <a:lnSpc>
                <a:spcPct val="150000"/>
              </a:lnSpc>
              <a:buNone/>
            </a:pPr>
            <a:r>
              <a:rPr lang="fi-FI" sz="1600"/>
              <a:t>Kohteliaisuus</a:t>
            </a:r>
          </a:p>
          <a:p>
            <a:pPr marL="0" indent="0">
              <a:lnSpc>
                <a:spcPct val="150000"/>
              </a:lnSpc>
              <a:buNone/>
            </a:pPr>
            <a:r>
              <a:rPr lang="fi-FI" sz="1600"/>
              <a:t>Kunnianhimo</a:t>
            </a:r>
          </a:p>
          <a:p>
            <a:pPr marL="0" indent="0">
              <a:lnSpc>
                <a:spcPct val="150000"/>
              </a:lnSpc>
              <a:buNone/>
            </a:pPr>
            <a:r>
              <a:rPr lang="fi-FI" sz="1600"/>
              <a:t>Loogisuus</a:t>
            </a:r>
          </a:p>
          <a:p>
            <a:pPr marL="0" indent="0">
              <a:lnSpc>
                <a:spcPct val="150000"/>
              </a:lnSpc>
              <a:buNone/>
            </a:pPr>
            <a:r>
              <a:rPr lang="fi-FI" sz="1600"/>
              <a:t>Luotettavuus</a:t>
            </a:r>
          </a:p>
          <a:p>
            <a:pPr marL="0" indent="0">
              <a:lnSpc>
                <a:spcPct val="150000"/>
              </a:lnSpc>
              <a:buNone/>
            </a:pPr>
            <a:r>
              <a:rPr lang="fi-FI" sz="1600"/>
              <a:t>Luovuus</a:t>
            </a:r>
          </a:p>
          <a:p>
            <a:pPr marL="0" indent="0">
              <a:lnSpc>
                <a:spcPct val="150000"/>
              </a:lnSpc>
              <a:buNone/>
            </a:pPr>
            <a:r>
              <a:rPr lang="fi-FI" sz="1600"/>
              <a:t>Maanläheisyys</a:t>
            </a:r>
          </a:p>
          <a:p>
            <a:pPr marL="0" indent="0">
              <a:lnSpc>
                <a:spcPct val="170000"/>
              </a:lnSpc>
              <a:spcBef>
                <a:spcPts val="0"/>
              </a:spcBef>
              <a:buNone/>
            </a:pPr>
            <a:r>
              <a:rPr lang="fi-FI" sz="1600"/>
              <a:t>Matemaattinen päättely</a:t>
            </a:r>
          </a:p>
          <a:p>
            <a:pPr marL="0" indent="0">
              <a:lnSpc>
                <a:spcPct val="170000"/>
              </a:lnSpc>
              <a:spcBef>
                <a:spcPts val="0"/>
              </a:spcBef>
              <a:buNone/>
            </a:pPr>
            <a:r>
              <a:rPr lang="fi-FI" sz="1600"/>
              <a:t>Musikaalisuus</a:t>
            </a:r>
          </a:p>
          <a:p>
            <a:pPr marL="0" indent="0">
              <a:lnSpc>
                <a:spcPct val="150000"/>
              </a:lnSpc>
              <a:buNone/>
            </a:pPr>
            <a:endParaRPr lang="fi-FI"/>
          </a:p>
        </p:txBody>
      </p:sp>
      <p:sp>
        <p:nvSpPr>
          <p:cNvPr id="6" name="Tekstiruutu 5">
            <a:extLst>
              <a:ext uri="{FF2B5EF4-FFF2-40B4-BE49-F238E27FC236}">
                <a16:creationId xmlns:a16="http://schemas.microsoft.com/office/drawing/2014/main" id="{2261A258-41E7-274E-E4E2-5E496C7E3E29}"/>
              </a:ext>
            </a:extLst>
          </p:cNvPr>
          <p:cNvSpPr txBox="1"/>
          <p:nvPr/>
        </p:nvSpPr>
        <p:spPr>
          <a:xfrm>
            <a:off x="251460" y="6286500"/>
            <a:ext cx="560070" cy="369332"/>
          </a:xfrm>
          <a:prstGeom prst="rect">
            <a:avLst/>
          </a:prstGeom>
          <a:noFill/>
        </p:spPr>
        <p:txBody>
          <a:bodyPr wrap="square" rtlCol="0">
            <a:spAutoFit/>
          </a:bodyPr>
          <a:lstStyle/>
          <a:p>
            <a:r>
              <a:rPr lang="fi-FI"/>
              <a:t>(8)</a:t>
            </a:r>
          </a:p>
        </p:txBody>
      </p:sp>
    </p:spTree>
    <p:extLst>
      <p:ext uri="{BB962C8B-B14F-4D97-AF65-F5344CB8AC3E}">
        <p14:creationId xmlns:p14="http://schemas.microsoft.com/office/powerpoint/2010/main" val="245355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uoli: Viisikulmio 5">
            <a:extLst>
              <a:ext uri="{FF2B5EF4-FFF2-40B4-BE49-F238E27FC236}">
                <a16:creationId xmlns:a16="http://schemas.microsoft.com/office/drawing/2014/main" id="{89AA3DAC-D97B-DCEC-68BE-C17868757173}"/>
              </a:ext>
            </a:extLst>
          </p:cNvPr>
          <p:cNvSpPr/>
          <p:nvPr/>
        </p:nvSpPr>
        <p:spPr>
          <a:xfrm>
            <a:off x="-2869" y="2648456"/>
            <a:ext cx="2835464" cy="1839074"/>
          </a:xfrm>
          <a:prstGeom prst="homePlate">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ADFCA294-C14C-696E-5B3B-6E0220C0AB16}"/>
              </a:ext>
            </a:extLst>
          </p:cNvPr>
          <p:cNvSpPr>
            <a:spLocks noGrp="1"/>
          </p:cNvSpPr>
          <p:nvPr>
            <p:ph type="title"/>
          </p:nvPr>
        </p:nvSpPr>
        <p:spPr>
          <a:xfrm>
            <a:off x="220089" y="3334452"/>
            <a:ext cx="2389548" cy="467082"/>
          </a:xfrm>
        </p:spPr>
        <p:txBody>
          <a:bodyPr>
            <a:noAutofit/>
          </a:bodyPr>
          <a:lstStyle/>
          <a:p>
            <a:r>
              <a:rPr lang="fi-FI" sz="2000"/>
              <a:t>Valitse </a:t>
            </a:r>
            <a:r>
              <a:rPr lang="fi-FI" sz="2000" b="1"/>
              <a:t>kolme</a:t>
            </a:r>
            <a:r>
              <a:rPr lang="fi-FI" sz="2000"/>
              <a:t> taitoasi listalta </a:t>
            </a:r>
            <a:br>
              <a:rPr lang="fi-FI" sz="2000"/>
            </a:br>
            <a:r>
              <a:rPr lang="fi-FI" sz="2000"/>
              <a:t>tai keksi oma!</a:t>
            </a:r>
          </a:p>
        </p:txBody>
      </p:sp>
      <p:sp>
        <p:nvSpPr>
          <p:cNvPr id="3" name="Sisällön paikkamerkki 2">
            <a:extLst>
              <a:ext uri="{FF2B5EF4-FFF2-40B4-BE49-F238E27FC236}">
                <a16:creationId xmlns:a16="http://schemas.microsoft.com/office/drawing/2014/main" id="{06F2C829-71AB-A3CF-D380-1BE9E0830615}"/>
              </a:ext>
            </a:extLst>
          </p:cNvPr>
          <p:cNvSpPr>
            <a:spLocks noGrp="1"/>
          </p:cNvSpPr>
          <p:nvPr>
            <p:ph sz="half" idx="1"/>
          </p:nvPr>
        </p:nvSpPr>
        <p:spPr>
          <a:xfrm>
            <a:off x="3505854" y="472787"/>
            <a:ext cx="2552271" cy="3732695"/>
          </a:xfrm>
        </p:spPr>
        <p:txBody>
          <a:bodyPr>
            <a:normAutofit fontScale="25000" lnSpcReduction="20000"/>
          </a:bodyPr>
          <a:lstStyle/>
          <a:p>
            <a:pPr marL="0" indent="0">
              <a:lnSpc>
                <a:spcPct val="170000"/>
              </a:lnSpc>
              <a:spcBef>
                <a:spcPts val="0"/>
              </a:spcBef>
              <a:buNone/>
            </a:pPr>
            <a:r>
              <a:rPr lang="fi-FI" sz="6400"/>
              <a:t>Asiakaspalvelu</a:t>
            </a:r>
          </a:p>
          <a:p>
            <a:pPr marL="0" indent="0">
              <a:lnSpc>
                <a:spcPct val="170000"/>
              </a:lnSpc>
              <a:spcBef>
                <a:spcPts val="0"/>
              </a:spcBef>
              <a:buNone/>
            </a:pPr>
            <a:r>
              <a:rPr lang="fi-FI" sz="6400"/>
              <a:t>Esiintymistaidot</a:t>
            </a:r>
          </a:p>
          <a:p>
            <a:pPr marL="0" indent="0">
              <a:lnSpc>
                <a:spcPct val="170000"/>
              </a:lnSpc>
              <a:spcBef>
                <a:spcPts val="0"/>
              </a:spcBef>
              <a:buNone/>
            </a:pPr>
            <a:r>
              <a:rPr lang="fi-FI" sz="6400"/>
              <a:t>Excel-osaaminen</a:t>
            </a:r>
          </a:p>
          <a:p>
            <a:pPr marL="0" indent="0">
              <a:lnSpc>
                <a:spcPct val="170000"/>
              </a:lnSpc>
              <a:spcBef>
                <a:spcPts val="0"/>
              </a:spcBef>
              <a:buNone/>
            </a:pPr>
            <a:r>
              <a:rPr lang="fi-FI" sz="6400"/>
              <a:t>Graafinen suunnittelu</a:t>
            </a:r>
          </a:p>
          <a:p>
            <a:pPr marL="0" indent="0">
              <a:lnSpc>
                <a:spcPct val="170000"/>
              </a:lnSpc>
              <a:spcBef>
                <a:spcPts val="0"/>
              </a:spcBef>
              <a:buNone/>
            </a:pPr>
            <a:r>
              <a:rPr lang="fi-FI" sz="6400"/>
              <a:t>Henkilöstötaidot</a:t>
            </a:r>
          </a:p>
          <a:p>
            <a:pPr marL="0" indent="0">
              <a:lnSpc>
                <a:spcPct val="170000"/>
              </a:lnSpc>
              <a:spcBef>
                <a:spcPts val="0"/>
              </a:spcBef>
              <a:buNone/>
            </a:pPr>
            <a:r>
              <a:rPr lang="fi-FI" sz="6400"/>
              <a:t>Ihmistuntemus</a:t>
            </a:r>
          </a:p>
          <a:p>
            <a:pPr marL="0" indent="0">
              <a:lnSpc>
                <a:spcPct val="170000"/>
              </a:lnSpc>
              <a:spcBef>
                <a:spcPts val="0"/>
              </a:spcBef>
              <a:buNone/>
            </a:pPr>
            <a:r>
              <a:rPr lang="fi-FI" sz="6400"/>
              <a:t>Johtamistaito</a:t>
            </a:r>
          </a:p>
          <a:p>
            <a:pPr marL="0" indent="0">
              <a:lnSpc>
                <a:spcPct val="170000"/>
              </a:lnSpc>
              <a:spcBef>
                <a:spcPts val="0"/>
              </a:spcBef>
              <a:buNone/>
            </a:pPr>
            <a:r>
              <a:rPr lang="fi-FI" sz="6400"/>
              <a:t>Kädentaidot</a:t>
            </a:r>
          </a:p>
          <a:p>
            <a:pPr marL="0" indent="0">
              <a:lnSpc>
                <a:spcPct val="170000"/>
              </a:lnSpc>
              <a:spcBef>
                <a:spcPts val="0"/>
              </a:spcBef>
              <a:buNone/>
            </a:pPr>
            <a:r>
              <a:rPr lang="fi-FI" sz="6400"/>
              <a:t>Kielitaito</a:t>
            </a:r>
          </a:p>
          <a:p>
            <a:pPr marL="0" indent="0">
              <a:lnSpc>
                <a:spcPct val="170000"/>
              </a:lnSpc>
              <a:spcBef>
                <a:spcPts val="0"/>
              </a:spcBef>
              <a:buNone/>
            </a:pPr>
            <a:r>
              <a:rPr lang="fi-FI" sz="6400"/>
              <a:t>Kirjallinen ilmaisu</a:t>
            </a:r>
          </a:p>
          <a:p>
            <a:pPr marL="0" indent="0">
              <a:lnSpc>
                <a:spcPct val="170000"/>
              </a:lnSpc>
              <a:spcBef>
                <a:spcPts val="0"/>
              </a:spcBef>
              <a:buNone/>
            </a:pPr>
            <a:r>
              <a:rPr lang="fi-FI" sz="6400"/>
              <a:t>Kuvataiteet</a:t>
            </a:r>
          </a:p>
          <a:p>
            <a:pPr marL="0" indent="0">
              <a:lnSpc>
                <a:spcPct val="170000"/>
              </a:lnSpc>
              <a:spcBef>
                <a:spcPts val="0"/>
              </a:spcBef>
              <a:buNone/>
            </a:pPr>
            <a:r>
              <a:rPr lang="fi-FI" sz="6400"/>
              <a:t>Kuuntelemisen taito</a:t>
            </a:r>
          </a:p>
          <a:p>
            <a:pPr marL="0" indent="0">
              <a:lnSpc>
                <a:spcPct val="170000"/>
              </a:lnSpc>
              <a:spcBef>
                <a:spcPts val="0"/>
              </a:spcBef>
              <a:buNone/>
            </a:pPr>
            <a:r>
              <a:rPr lang="fi-FI" sz="6400"/>
              <a:t>Konfliktien ratkaisukyky</a:t>
            </a:r>
          </a:p>
          <a:p>
            <a:pPr marL="0" indent="0">
              <a:lnSpc>
                <a:spcPct val="170000"/>
              </a:lnSpc>
              <a:spcBef>
                <a:spcPts val="0"/>
              </a:spcBef>
              <a:buNone/>
            </a:pPr>
            <a:r>
              <a:rPr lang="fi-FI" sz="6400"/>
              <a:t>Looginen päättelykyky</a:t>
            </a:r>
          </a:p>
          <a:p>
            <a:pPr marL="0" indent="0">
              <a:lnSpc>
                <a:spcPct val="170000"/>
              </a:lnSpc>
              <a:spcBef>
                <a:spcPts val="0"/>
              </a:spcBef>
              <a:buNone/>
            </a:pPr>
            <a:r>
              <a:rPr lang="fi-FI" sz="6400"/>
              <a:t>Matemaattiset taidot</a:t>
            </a:r>
          </a:p>
          <a:p>
            <a:pPr marL="0" indent="0">
              <a:lnSpc>
                <a:spcPct val="170000"/>
              </a:lnSpc>
              <a:spcBef>
                <a:spcPts val="0"/>
              </a:spcBef>
              <a:buNone/>
            </a:pPr>
            <a:r>
              <a:rPr lang="fi-FI" sz="6400"/>
              <a:t>Mediataidot</a:t>
            </a:r>
          </a:p>
          <a:p>
            <a:pPr marL="0" indent="0">
              <a:lnSpc>
                <a:spcPct val="170000"/>
              </a:lnSpc>
              <a:spcBef>
                <a:spcPts val="0"/>
              </a:spcBef>
              <a:buNone/>
            </a:pPr>
            <a:endParaRPr lang="fi-FI" sz="7200"/>
          </a:p>
          <a:p>
            <a:pPr marL="0" indent="0">
              <a:buNone/>
            </a:pPr>
            <a:endParaRPr lang="fi-FI"/>
          </a:p>
          <a:p>
            <a:pPr marL="0" indent="0">
              <a:buNone/>
            </a:pPr>
            <a:endParaRPr lang="fi-FI"/>
          </a:p>
        </p:txBody>
      </p:sp>
      <p:sp>
        <p:nvSpPr>
          <p:cNvPr id="4" name="Sisällön paikkamerkki 3">
            <a:extLst>
              <a:ext uri="{FF2B5EF4-FFF2-40B4-BE49-F238E27FC236}">
                <a16:creationId xmlns:a16="http://schemas.microsoft.com/office/drawing/2014/main" id="{F9FD4468-0B5B-8F10-A83B-3EED6E412192}"/>
              </a:ext>
            </a:extLst>
          </p:cNvPr>
          <p:cNvSpPr>
            <a:spLocks noGrp="1"/>
          </p:cNvSpPr>
          <p:nvPr>
            <p:ph sz="half" idx="2"/>
          </p:nvPr>
        </p:nvSpPr>
        <p:spPr>
          <a:xfrm>
            <a:off x="6384633" y="472787"/>
            <a:ext cx="3222661" cy="4351338"/>
          </a:xfrm>
        </p:spPr>
        <p:txBody>
          <a:bodyPr>
            <a:normAutofit fontScale="25000" lnSpcReduction="20000"/>
          </a:bodyPr>
          <a:lstStyle/>
          <a:p>
            <a:pPr marL="0" indent="0">
              <a:lnSpc>
                <a:spcPct val="170000"/>
              </a:lnSpc>
              <a:spcBef>
                <a:spcPts val="0"/>
              </a:spcBef>
              <a:buNone/>
            </a:pPr>
            <a:r>
              <a:rPr lang="fi-FI" sz="6400"/>
              <a:t>Motivointitaidot</a:t>
            </a:r>
          </a:p>
          <a:p>
            <a:pPr marL="0" indent="0">
              <a:lnSpc>
                <a:spcPct val="170000"/>
              </a:lnSpc>
              <a:spcBef>
                <a:spcPts val="0"/>
              </a:spcBef>
              <a:buNone/>
            </a:pPr>
            <a:r>
              <a:rPr lang="fi-FI" sz="6400"/>
              <a:t>Muiden innostaminen</a:t>
            </a:r>
          </a:p>
          <a:p>
            <a:pPr marL="0" indent="0">
              <a:lnSpc>
                <a:spcPct val="170000"/>
              </a:lnSpc>
              <a:spcBef>
                <a:spcPts val="0"/>
              </a:spcBef>
              <a:buNone/>
            </a:pPr>
            <a:r>
              <a:rPr lang="fi-FI" sz="6400" err="1"/>
              <a:t>Mukautumis</a:t>
            </a:r>
            <a:r>
              <a:rPr lang="fi-FI" sz="6400"/>
              <a:t> –ja muuttumistaito</a:t>
            </a:r>
          </a:p>
          <a:p>
            <a:pPr marL="0" indent="0">
              <a:lnSpc>
                <a:spcPct val="170000"/>
              </a:lnSpc>
              <a:spcBef>
                <a:spcPts val="0"/>
              </a:spcBef>
              <a:buNone/>
            </a:pPr>
            <a:r>
              <a:rPr lang="fi-FI" sz="6400"/>
              <a:t>Musikaaliset taidot</a:t>
            </a:r>
          </a:p>
          <a:p>
            <a:pPr marL="0" indent="0">
              <a:lnSpc>
                <a:spcPct val="170000"/>
              </a:lnSpc>
              <a:spcBef>
                <a:spcPts val="0"/>
              </a:spcBef>
              <a:buNone/>
            </a:pPr>
            <a:r>
              <a:rPr lang="fi-FI" sz="6400"/>
              <a:t>Myyntitaidot</a:t>
            </a:r>
          </a:p>
          <a:p>
            <a:pPr marL="0" indent="0">
              <a:lnSpc>
                <a:spcPct val="170000"/>
              </a:lnSpc>
              <a:spcBef>
                <a:spcPts val="0"/>
              </a:spcBef>
              <a:buNone/>
            </a:pPr>
            <a:r>
              <a:rPr lang="fi-FI" sz="6400"/>
              <a:t>Neuvottelutaito</a:t>
            </a:r>
          </a:p>
          <a:p>
            <a:pPr marL="0" indent="0">
              <a:lnSpc>
                <a:spcPct val="170000"/>
              </a:lnSpc>
              <a:spcBef>
                <a:spcPts val="0"/>
              </a:spcBef>
              <a:buNone/>
            </a:pPr>
            <a:r>
              <a:rPr lang="fi-FI" sz="6400"/>
              <a:t>Nopea reagointikyky</a:t>
            </a:r>
          </a:p>
          <a:p>
            <a:pPr marL="0" indent="0">
              <a:lnSpc>
                <a:spcPct val="170000"/>
              </a:lnSpc>
              <a:spcBef>
                <a:spcPts val="0"/>
              </a:spcBef>
              <a:buNone/>
            </a:pPr>
            <a:r>
              <a:rPr lang="fi-FI" sz="6400"/>
              <a:t>Ohjelmointi</a:t>
            </a:r>
          </a:p>
          <a:p>
            <a:pPr marL="0" indent="0">
              <a:lnSpc>
                <a:spcPct val="170000"/>
              </a:lnSpc>
              <a:spcBef>
                <a:spcPts val="0"/>
              </a:spcBef>
              <a:buNone/>
            </a:pPr>
            <a:r>
              <a:rPr lang="fi-FI" sz="6400"/>
              <a:t>Ongelmanratkaisu</a:t>
            </a:r>
          </a:p>
          <a:p>
            <a:pPr marL="0" indent="0">
              <a:lnSpc>
                <a:spcPct val="170000"/>
              </a:lnSpc>
              <a:spcBef>
                <a:spcPts val="0"/>
              </a:spcBef>
              <a:buNone/>
            </a:pPr>
            <a:r>
              <a:rPr lang="fi-FI" sz="6400"/>
              <a:t>Organisointi</a:t>
            </a:r>
          </a:p>
          <a:p>
            <a:pPr marL="0" indent="0">
              <a:lnSpc>
                <a:spcPct val="170000"/>
              </a:lnSpc>
              <a:spcBef>
                <a:spcPts val="0"/>
              </a:spcBef>
              <a:buNone/>
            </a:pPr>
            <a:r>
              <a:rPr lang="fi-FI" sz="6400"/>
              <a:t>Pelisilmä</a:t>
            </a:r>
          </a:p>
          <a:p>
            <a:pPr marL="0" indent="0">
              <a:lnSpc>
                <a:spcPct val="170000"/>
              </a:lnSpc>
              <a:spcBef>
                <a:spcPts val="0"/>
              </a:spcBef>
              <a:buNone/>
            </a:pPr>
            <a:r>
              <a:rPr lang="fi-FI" sz="6400"/>
              <a:t>Päätöksenteko</a:t>
            </a:r>
          </a:p>
          <a:p>
            <a:pPr marL="0" indent="0">
              <a:lnSpc>
                <a:spcPct val="170000"/>
              </a:lnSpc>
              <a:spcBef>
                <a:spcPts val="0"/>
              </a:spcBef>
              <a:buNone/>
            </a:pPr>
            <a:r>
              <a:rPr lang="fi-FI" sz="6400"/>
              <a:t>Powerpoint-osaaminen</a:t>
            </a:r>
          </a:p>
          <a:p>
            <a:pPr marL="0" indent="0">
              <a:lnSpc>
                <a:spcPct val="170000"/>
              </a:lnSpc>
              <a:spcBef>
                <a:spcPts val="0"/>
              </a:spcBef>
              <a:buNone/>
            </a:pPr>
            <a:r>
              <a:rPr lang="fi-FI" sz="6400"/>
              <a:t>Priorisointitaito</a:t>
            </a:r>
          </a:p>
          <a:p>
            <a:pPr marL="0" indent="0">
              <a:lnSpc>
                <a:spcPct val="170000"/>
              </a:lnSpc>
              <a:spcBef>
                <a:spcPts val="0"/>
              </a:spcBef>
              <a:buNone/>
            </a:pPr>
            <a:r>
              <a:rPr lang="fi-FI" sz="6400"/>
              <a:t>Projektien johtaminen</a:t>
            </a:r>
          </a:p>
          <a:p>
            <a:pPr marL="0" indent="0">
              <a:buNone/>
            </a:pPr>
            <a:endParaRPr lang="fi-FI"/>
          </a:p>
        </p:txBody>
      </p:sp>
      <p:sp>
        <p:nvSpPr>
          <p:cNvPr id="5" name="Tekstiruutu 4">
            <a:extLst>
              <a:ext uri="{FF2B5EF4-FFF2-40B4-BE49-F238E27FC236}">
                <a16:creationId xmlns:a16="http://schemas.microsoft.com/office/drawing/2014/main" id="{B011D63D-B012-E86A-1796-806B6D93B144}"/>
              </a:ext>
            </a:extLst>
          </p:cNvPr>
          <p:cNvSpPr txBox="1"/>
          <p:nvPr/>
        </p:nvSpPr>
        <p:spPr>
          <a:xfrm>
            <a:off x="9463456" y="472787"/>
            <a:ext cx="2835464" cy="5596853"/>
          </a:xfrm>
          <a:prstGeom prst="rect">
            <a:avLst/>
          </a:prstGeom>
          <a:noFill/>
        </p:spPr>
        <p:txBody>
          <a:bodyPr wrap="square" rtlCol="0">
            <a:spAutoFit/>
          </a:bodyPr>
          <a:lstStyle/>
          <a:p>
            <a:pPr>
              <a:lnSpc>
                <a:spcPct val="150000"/>
              </a:lnSpc>
            </a:pPr>
            <a:r>
              <a:rPr lang="fi-FI" sz="1600"/>
              <a:t>Raportointitaito</a:t>
            </a:r>
          </a:p>
          <a:p>
            <a:pPr>
              <a:lnSpc>
                <a:spcPct val="150000"/>
              </a:lnSpc>
            </a:pPr>
            <a:r>
              <a:rPr lang="fi-FI" sz="1600"/>
              <a:t>Ratkaisukeskeisyys</a:t>
            </a:r>
          </a:p>
          <a:p>
            <a:pPr>
              <a:lnSpc>
                <a:spcPct val="150000"/>
              </a:lnSpc>
            </a:pPr>
            <a:r>
              <a:rPr lang="fi-FI" sz="1600"/>
              <a:t>Sosiaalinen media</a:t>
            </a:r>
          </a:p>
          <a:p>
            <a:pPr>
              <a:lnSpc>
                <a:spcPct val="150000"/>
              </a:lnSpc>
            </a:pPr>
            <a:r>
              <a:rPr lang="fi-FI" sz="1600"/>
              <a:t>Suullinen ilmaisu</a:t>
            </a:r>
          </a:p>
          <a:p>
            <a:pPr>
              <a:lnSpc>
                <a:spcPct val="150000"/>
              </a:lnSpc>
            </a:pPr>
            <a:r>
              <a:rPr lang="fi-FI" sz="1600"/>
              <a:t>Suunnittelu</a:t>
            </a:r>
          </a:p>
          <a:p>
            <a:pPr>
              <a:lnSpc>
                <a:spcPct val="150000"/>
              </a:lnSpc>
            </a:pPr>
            <a:r>
              <a:rPr lang="fi-FI" sz="1600"/>
              <a:t>Taloustaidot</a:t>
            </a:r>
          </a:p>
          <a:p>
            <a:pPr>
              <a:lnSpc>
                <a:spcPct val="150000"/>
              </a:lnSpc>
            </a:pPr>
            <a:r>
              <a:rPr lang="fi-FI" sz="1600"/>
              <a:t>Tavoitehakuisuus</a:t>
            </a:r>
          </a:p>
          <a:p>
            <a:pPr>
              <a:lnSpc>
                <a:spcPct val="150000"/>
              </a:lnSpc>
            </a:pPr>
            <a:r>
              <a:rPr lang="fi-FI" sz="1600"/>
              <a:t>Tekstinkäsittely</a:t>
            </a:r>
          </a:p>
          <a:p>
            <a:pPr>
              <a:lnSpc>
                <a:spcPct val="150000"/>
              </a:lnSpc>
            </a:pPr>
            <a:r>
              <a:rPr lang="fi-FI" sz="1600"/>
              <a:t>Toimisto-ohjelmiston osaaminen</a:t>
            </a:r>
          </a:p>
          <a:p>
            <a:pPr>
              <a:lnSpc>
                <a:spcPct val="150000"/>
              </a:lnSpc>
            </a:pPr>
            <a:r>
              <a:rPr lang="fi-FI" sz="1600"/>
              <a:t>Verkkosivujen toteuttaminen</a:t>
            </a:r>
          </a:p>
          <a:p>
            <a:pPr>
              <a:lnSpc>
                <a:spcPct val="150000"/>
              </a:lnSpc>
            </a:pPr>
            <a:r>
              <a:rPr lang="fi-FI" sz="1600"/>
              <a:t>Yhteistyökyky</a:t>
            </a:r>
          </a:p>
          <a:p>
            <a:pPr>
              <a:lnSpc>
                <a:spcPct val="150000"/>
              </a:lnSpc>
            </a:pPr>
            <a:r>
              <a:rPr lang="fi-FI" sz="1600"/>
              <a:t>Verkostoitumistaito</a:t>
            </a:r>
          </a:p>
          <a:p>
            <a:pPr>
              <a:lnSpc>
                <a:spcPct val="150000"/>
              </a:lnSpc>
            </a:pPr>
            <a:r>
              <a:rPr lang="fi-FI" sz="1600"/>
              <a:t>Visiointikyky</a:t>
            </a:r>
          </a:p>
          <a:p>
            <a:pPr>
              <a:lnSpc>
                <a:spcPct val="150000"/>
              </a:lnSpc>
            </a:pPr>
            <a:r>
              <a:rPr lang="fi-FI" sz="1600"/>
              <a:t>Yrittäjähenkisyys</a:t>
            </a:r>
          </a:p>
        </p:txBody>
      </p:sp>
      <p:sp>
        <p:nvSpPr>
          <p:cNvPr id="7" name="Tekstiruutu 6">
            <a:extLst>
              <a:ext uri="{FF2B5EF4-FFF2-40B4-BE49-F238E27FC236}">
                <a16:creationId xmlns:a16="http://schemas.microsoft.com/office/drawing/2014/main" id="{0CB9E330-83E5-7C81-E401-FDB831C9A53B}"/>
              </a:ext>
            </a:extLst>
          </p:cNvPr>
          <p:cNvSpPr txBox="1"/>
          <p:nvPr/>
        </p:nvSpPr>
        <p:spPr>
          <a:xfrm>
            <a:off x="220089" y="6332220"/>
            <a:ext cx="785751" cy="377190"/>
          </a:xfrm>
          <a:prstGeom prst="rect">
            <a:avLst/>
          </a:prstGeom>
          <a:noFill/>
        </p:spPr>
        <p:txBody>
          <a:bodyPr wrap="square" rtlCol="0">
            <a:spAutoFit/>
          </a:bodyPr>
          <a:lstStyle/>
          <a:p>
            <a:r>
              <a:rPr lang="fi-FI"/>
              <a:t>(8)</a:t>
            </a:r>
          </a:p>
        </p:txBody>
      </p:sp>
    </p:spTree>
    <p:extLst>
      <p:ext uri="{BB962C8B-B14F-4D97-AF65-F5344CB8AC3E}">
        <p14:creationId xmlns:p14="http://schemas.microsoft.com/office/powerpoint/2010/main" val="11292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D37A1D-BA44-D0FD-4CAC-055EA43D9E37}"/>
              </a:ext>
            </a:extLst>
          </p:cNvPr>
          <p:cNvSpPr>
            <a:spLocks noGrp="1"/>
          </p:cNvSpPr>
          <p:nvPr>
            <p:ph type="title"/>
          </p:nvPr>
        </p:nvSpPr>
        <p:spPr>
          <a:xfrm>
            <a:off x="838200" y="139112"/>
            <a:ext cx="10515600" cy="1325563"/>
          </a:xfrm>
        </p:spPr>
        <p:txBody>
          <a:bodyPr>
            <a:normAutofit/>
          </a:bodyPr>
          <a:lstStyle/>
          <a:p>
            <a:pPr algn="ctr"/>
            <a:r>
              <a:rPr lang="fi-FI" sz="4000" b="1" err="1"/>
              <a:t>Pokemonin</a:t>
            </a:r>
            <a:r>
              <a:rPr lang="fi-FI" sz="4000" b="1"/>
              <a:t> nimi </a:t>
            </a:r>
            <a:r>
              <a:rPr lang="fi-FI" sz="4000"/>
              <a:t>tähän</a:t>
            </a:r>
            <a:br>
              <a:rPr lang="fi-FI" sz="4000"/>
            </a:br>
            <a:r>
              <a:rPr lang="fi-FI" sz="4000" b="1"/>
              <a:t>Tunnuslause/motto </a:t>
            </a:r>
            <a:r>
              <a:rPr lang="fi-FI" sz="4000"/>
              <a:t>tähän</a:t>
            </a:r>
          </a:p>
        </p:txBody>
      </p:sp>
      <p:sp>
        <p:nvSpPr>
          <p:cNvPr id="4" name="Sisällön paikkamerkki 3">
            <a:extLst>
              <a:ext uri="{FF2B5EF4-FFF2-40B4-BE49-F238E27FC236}">
                <a16:creationId xmlns:a16="http://schemas.microsoft.com/office/drawing/2014/main" id="{7D6BB21E-5E24-063B-E55E-E2A18C066269}"/>
              </a:ext>
            </a:extLst>
          </p:cNvPr>
          <p:cNvSpPr>
            <a:spLocks noGrp="1"/>
          </p:cNvSpPr>
          <p:nvPr>
            <p:ph sz="half" idx="2"/>
          </p:nvPr>
        </p:nvSpPr>
        <p:spPr>
          <a:xfrm>
            <a:off x="6449602" y="1793019"/>
            <a:ext cx="5181600" cy="4351338"/>
          </a:xfrm>
        </p:spPr>
        <p:txBody>
          <a:bodyPr/>
          <a:lstStyle/>
          <a:p>
            <a:r>
              <a:rPr lang="fi-FI"/>
              <a:t>Kolme vahvuuttani ovat:</a:t>
            </a:r>
          </a:p>
          <a:p>
            <a:r>
              <a:rPr lang="fi-FI"/>
              <a:t>Kolme taitoani ovat: </a:t>
            </a:r>
          </a:p>
        </p:txBody>
      </p:sp>
      <p:sp>
        <p:nvSpPr>
          <p:cNvPr id="5" name="Suorakulmio 4">
            <a:extLst>
              <a:ext uri="{FF2B5EF4-FFF2-40B4-BE49-F238E27FC236}">
                <a16:creationId xmlns:a16="http://schemas.microsoft.com/office/drawing/2014/main" id="{04122FB6-141A-ACED-8C21-5FE7CCFA8657}"/>
              </a:ext>
            </a:extLst>
          </p:cNvPr>
          <p:cNvSpPr/>
          <p:nvPr/>
        </p:nvSpPr>
        <p:spPr>
          <a:xfrm>
            <a:off x="544611" y="1618359"/>
            <a:ext cx="4222679" cy="49258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A121F9B9-0D90-3F02-A516-DDBDE663B66F}"/>
              </a:ext>
            </a:extLst>
          </p:cNvPr>
          <p:cNvSpPr txBox="1"/>
          <p:nvPr/>
        </p:nvSpPr>
        <p:spPr>
          <a:xfrm>
            <a:off x="760287" y="1931809"/>
            <a:ext cx="4007003" cy="1754326"/>
          </a:xfrm>
          <a:prstGeom prst="rect">
            <a:avLst/>
          </a:prstGeom>
          <a:noFill/>
        </p:spPr>
        <p:txBody>
          <a:bodyPr wrap="square" lIns="91440" tIns="45720" rIns="91440" bIns="45720" rtlCol="0" anchor="t">
            <a:spAutoFit/>
          </a:bodyPr>
          <a:lstStyle/>
          <a:p>
            <a:r>
              <a:rPr lang="fi-FI"/>
              <a:t>Kuva tähän:</a:t>
            </a:r>
          </a:p>
          <a:p>
            <a:pPr marL="285750" indent="-285750">
              <a:buFont typeface="Arial" panose="020B0604020202020204" pitchFamily="34" charset="0"/>
              <a:buChar char="•"/>
            </a:pPr>
            <a:r>
              <a:rPr lang="fi-FI"/>
              <a:t>Omasta kamerasta, kuvapankeista (esim. </a:t>
            </a:r>
            <a:r>
              <a:rPr lang="fi-FI" err="1"/>
              <a:t>Pexels</a:t>
            </a:r>
            <a:r>
              <a:rPr lang="fi-FI"/>
              <a:t>)</a:t>
            </a:r>
          </a:p>
          <a:p>
            <a:pPr marL="285750" indent="-285750">
              <a:buFont typeface="Arial" panose="020B0604020202020204" pitchFamily="34" charset="0"/>
              <a:buChar char="•"/>
            </a:pPr>
            <a:r>
              <a:rPr lang="fi-FI"/>
              <a:t>Etsi sopiva esim. </a:t>
            </a:r>
            <a:r>
              <a:rPr lang="fi-FI">
                <a:ea typeface="+mn-lt"/>
                <a:cs typeface="+mn-lt"/>
              </a:rPr>
              <a:t>https://pokemon.gameinfo.io</a:t>
            </a:r>
          </a:p>
          <a:p>
            <a:pPr marL="285750" indent="-285750">
              <a:buFont typeface="Arial" panose="020B0604020202020204" pitchFamily="34" charset="0"/>
              <a:buChar char="•"/>
            </a:pPr>
            <a:r>
              <a:rPr lang="fi-FI">
                <a:ea typeface="+mn-lt"/>
                <a:cs typeface="+mn-lt"/>
              </a:rPr>
              <a:t>Luo oma! </a:t>
            </a:r>
            <a:endParaRPr lang="fi-FI"/>
          </a:p>
        </p:txBody>
      </p:sp>
      <p:sp>
        <p:nvSpPr>
          <p:cNvPr id="7" name="Ellipsi 6">
            <a:extLst>
              <a:ext uri="{FF2B5EF4-FFF2-40B4-BE49-F238E27FC236}">
                <a16:creationId xmlns:a16="http://schemas.microsoft.com/office/drawing/2014/main" id="{A87978AF-5AD9-E974-E3EE-E04B26188F74}"/>
              </a:ext>
            </a:extLst>
          </p:cNvPr>
          <p:cNvSpPr/>
          <p:nvPr/>
        </p:nvSpPr>
        <p:spPr>
          <a:xfrm>
            <a:off x="6826266" y="3344681"/>
            <a:ext cx="4037744" cy="295854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3294B382-0BA2-E33F-F2FA-8D042E75F3AA}"/>
              </a:ext>
            </a:extLst>
          </p:cNvPr>
          <p:cNvSpPr txBox="1"/>
          <p:nvPr/>
        </p:nvSpPr>
        <p:spPr>
          <a:xfrm>
            <a:off x="7377287" y="4362289"/>
            <a:ext cx="3154166" cy="646331"/>
          </a:xfrm>
          <a:prstGeom prst="rect">
            <a:avLst/>
          </a:prstGeom>
          <a:noFill/>
        </p:spPr>
        <p:txBody>
          <a:bodyPr wrap="square" rtlCol="0">
            <a:spAutoFit/>
          </a:bodyPr>
          <a:lstStyle/>
          <a:p>
            <a:r>
              <a:rPr lang="fi-FI"/>
              <a:t>Toteuta paperille tai sopivalla sovelluksella!</a:t>
            </a:r>
          </a:p>
        </p:txBody>
      </p:sp>
    </p:spTree>
    <p:extLst>
      <p:ext uri="{BB962C8B-B14F-4D97-AF65-F5344CB8AC3E}">
        <p14:creationId xmlns:p14="http://schemas.microsoft.com/office/powerpoint/2010/main" val="234062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Pyöristetyt kulmat 6">
            <a:extLst>
              <a:ext uri="{FF2B5EF4-FFF2-40B4-BE49-F238E27FC236}">
                <a16:creationId xmlns:a16="http://schemas.microsoft.com/office/drawing/2014/main" id="{4999D0C0-F511-1059-E64A-4CD091D7BAA4}"/>
              </a:ext>
            </a:extLst>
          </p:cNvPr>
          <p:cNvSpPr/>
          <p:nvPr/>
        </p:nvSpPr>
        <p:spPr>
          <a:xfrm>
            <a:off x="8902697" y="4286455"/>
            <a:ext cx="2986196" cy="2188396"/>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CC41EA64-1A75-4A1E-A126-678427D38C2A}"/>
              </a:ext>
            </a:extLst>
          </p:cNvPr>
          <p:cNvSpPr>
            <a:spLocks noGrp="1"/>
          </p:cNvSpPr>
          <p:nvPr>
            <p:ph type="title"/>
          </p:nvPr>
        </p:nvSpPr>
        <p:spPr>
          <a:xfrm>
            <a:off x="838200" y="662948"/>
            <a:ext cx="4127205" cy="1027740"/>
          </a:xfrm>
        </p:spPr>
        <p:txBody>
          <a:bodyPr>
            <a:normAutofit/>
          </a:bodyPr>
          <a:lstStyle/>
          <a:p>
            <a:r>
              <a:rPr lang="fi-FI" sz="4000"/>
              <a:t>Opettajalle</a:t>
            </a:r>
          </a:p>
        </p:txBody>
      </p:sp>
      <p:sp>
        <p:nvSpPr>
          <p:cNvPr id="4" name="Tekstiruutu 3">
            <a:extLst>
              <a:ext uri="{FF2B5EF4-FFF2-40B4-BE49-F238E27FC236}">
                <a16:creationId xmlns:a16="http://schemas.microsoft.com/office/drawing/2014/main" id="{A7B2468C-5A97-3252-6095-0F0855A25C6A}"/>
              </a:ext>
            </a:extLst>
          </p:cNvPr>
          <p:cNvSpPr txBox="1"/>
          <p:nvPr/>
        </p:nvSpPr>
        <p:spPr>
          <a:xfrm>
            <a:off x="838200" y="1690688"/>
            <a:ext cx="6343436" cy="480131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fi-FI"/>
              <a:t>Valitse toteutustapa opintojakson aikataulujen ja sisältöjen perusteella</a:t>
            </a:r>
          </a:p>
          <a:p>
            <a:pPr marL="342900" indent="-342900">
              <a:buFont typeface="Arial" panose="020B0604020202020204" pitchFamily="34" charset="0"/>
              <a:buChar char="•"/>
            </a:pPr>
            <a:r>
              <a:rPr lang="fi-FI"/>
              <a:t>Diaesitys sisältää kaiken tarpeellisen kokonaisuuden toteuttamiseen. Tehtävävaihtoehto 2 vaatii tulostamista ja/tai opiskelijoiden ohjeistamisen suunnittelua etukäteen.</a:t>
            </a:r>
          </a:p>
          <a:p>
            <a:pPr marL="342900" indent="-342900">
              <a:buFont typeface="Arial" panose="020B0604020202020204" pitchFamily="34" charset="0"/>
              <a:buChar char="•"/>
            </a:pPr>
            <a:r>
              <a:rPr lang="fi-FI" b="1"/>
              <a:t>Diaesitys rakentuu:</a:t>
            </a:r>
          </a:p>
          <a:p>
            <a:pPr marL="800100" lvl="1" indent="-342900">
              <a:buFont typeface="+mj-lt"/>
              <a:buAutoNum type="arabicPeriod"/>
            </a:pPr>
            <a:r>
              <a:rPr lang="fi-FI"/>
              <a:t>Sisältöehdotukset riippuen käytettävien oppituntien määrästä (diat 4-5)</a:t>
            </a:r>
          </a:p>
          <a:p>
            <a:pPr marL="800100" lvl="1" indent="-342900">
              <a:buFont typeface="+mj-lt"/>
              <a:buAutoNum type="arabicPeriod"/>
            </a:pPr>
            <a:r>
              <a:rPr lang="fi-FI"/>
              <a:t>Teoriaosuus n. 45min, muistiinpanoista löytyy apua ja lisätietoa esittämiseen (diat 6-24)</a:t>
            </a:r>
          </a:p>
          <a:p>
            <a:pPr marL="800100" lvl="1" indent="-342900">
              <a:buFont typeface="+mj-lt"/>
              <a:buAutoNum type="arabicPeriod"/>
            </a:pPr>
            <a:r>
              <a:rPr lang="fi-FI"/>
              <a:t>Vaihtoehto 1: Yksilö/ryhmätehtävä n. 30min, teemana omien vahvuuksien ja taitojen tunnistaminen sekä tulevaisuuden työelämän visiointi (diat 25-33)</a:t>
            </a:r>
          </a:p>
          <a:p>
            <a:pPr marL="800100" lvl="1" indent="-342900">
              <a:buFont typeface="+mj-lt"/>
              <a:buAutoNum type="arabicPeriod"/>
            </a:pPr>
            <a:r>
              <a:rPr lang="fi-FI"/>
              <a:t>Vaihtoehto 2: Laajempi ryhmätehtävä eli ohjeistus Circula-peliin 75-120min (diat 34-37)</a:t>
            </a:r>
          </a:p>
          <a:p>
            <a:pPr lvl="1"/>
            <a:endParaRPr lang="fi-FI"/>
          </a:p>
          <a:p>
            <a:pPr marL="342900" indent="-342900">
              <a:buFont typeface="+mj-lt"/>
              <a:buAutoNum type="arabicPeriod"/>
            </a:pPr>
            <a:endParaRPr lang="fi-FI"/>
          </a:p>
        </p:txBody>
      </p:sp>
      <p:sp>
        <p:nvSpPr>
          <p:cNvPr id="6" name="Sisällön paikkamerkki 5">
            <a:extLst>
              <a:ext uri="{FF2B5EF4-FFF2-40B4-BE49-F238E27FC236}">
                <a16:creationId xmlns:a16="http://schemas.microsoft.com/office/drawing/2014/main" id="{7B0257B6-64C1-559D-307C-B72AC40C97EA}"/>
              </a:ext>
            </a:extLst>
          </p:cNvPr>
          <p:cNvSpPr>
            <a:spLocks noGrp="1"/>
          </p:cNvSpPr>
          <p:nvPr>
            <p:ph idx="1"/>
          </p:nvPr>
        </p:nvSpPr>
        <p:spPr>
          <a:xfrm>
            <a:off x="9118733" y="4553583"/>
            <a:ext cx="2770160" cy="1938419"/>
          </a:xfrm>
        </p:spPr>
        <p:txBody>
          <a:bodyPr>
            <a:normAutofit/>
          </a:bodyPr>
          <a:lstStyle/>
          <a:p>
            <a:pPr marL="0" indent="0">
              <a:buNone/>
            </a:pPr>
            <a:r>
              <a:rPr lang="fi-FI" sz="1400"/>
              <a:t>Kokonaisuus perustuu mm. Kierto-hankkeessa (Euroopan sosiaalirahasto) tuotettuun ”Kiertotalous työelämätaitona”-verkkokurssiin, Sitran materiaaleihin sekä Circula-peliin. Tarkemmat lähteet löydät viimeisestä diasta. </a:t>
            </a:r>
          </a:p>
        </p:txBody>
      </p:sp>
    </p:spTree>
    <p:extLst>
      <p:ext uri="{BB962C8B-B14F-4D97-AF65-F5344CB8AC3E}">
        <p14:creationId xmlns:p14="http://schemas.microsoft.com/office/powerpoint/2010/main" val="1741276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203176B6-D2B2-6D6C-C8BE-425FBE441E67}"/>
              </a:ext>
            </a:extLst>
          </p:cNvPr>
          <p:cNvPicPr>
            <a:picLocks noChangeAspect="1"/>
          </p:cNvPicPr>
          <p:nvPr/>
        </p:nvPicPr>
        <p:blipFill rotWithShape="1">
          <a:blip r:embed="rId2"/>
          <a:srcRect r="11090"/>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Sisällön paikkamerkki 2">
            <a:extLst>
              <a:ext uri="{FF2B5EF4-FFF2-40B4-BE49-F238E27FC236}">
                <a16:creationId xmlns:a16="http://schemas.microsoft.com/office/drawing/2014/main" id="{BC0B5CA7-4272-CE63-B4E7-7A9CA6441F2A}"/>
              </a:ext>
            </a:extLst>
          </p:cNvPr>
          <p:cNvSpPr>
            <a:spLocks noGrp="1"/>
          </p:cNvSpPr>
          <p:nvPr>
            <p:ph sz="half" idx="1"/>
          </p:nvPr>
        </p:nvSpPr>
        <p:spPr>
          <a:xfrm>
            <a:off x="6630386" y="2582714"/>
            <a:ext cx="5291663" cy="3752849"/>
          </a:xfrm>
        </p:spPr>
        <p:txBody>
          <a:bodyPr vert="horz" lIns="91440" tIns="45720" rIns="91440" bIns="45720" rtlCol="0">
            <a:normAutofit/>
          </a:bodyPr>
          <a:lstStyle/>
          <a:p>
            <a:pPr marL="0" indent="0">
              <a:buNone/>
            </a:pPr>
            <a:r>
              <a:rPr lang="en-US" sz="1800" err="1"/>
              <a:t>Eduskunnan</a:t>
            </a:r>
            <a:r>
              <a:rPr lang="en-US" sz="1800"/>
              <a:t> </a:t>
            </a:r>
            <a:r>
              <a:rPr lang="en-US" sz="1800" err="1"/>
              <a:t>tulevaisuusvaliokunnan</a:t>
            </a:r>
            <a:r>
              <a:rPr lang="en-US" sz="1800"/>
              <a:t> </a:t>
            </a:r>
            <a:r>
              <a:rPr lang="en-US" sz="1800" err="1"/>
              <a:t>julkaisussa</a:t>
            </a:r>
            <a:r>
              <a:rPr lang="en-US" sz="1800"/>
              <a:t> 1/2018 </a:t>
            </a:r>
            <a:r>
              <a:rPr lang="en-US" sz="1800" i="1" err="1"/>
              <a:t>Suomen</a:t>
            </a:r>
            <a:r>
              <a:rPr lang="en-US" sz="1800" i="1"/>
              <a:t> </a:t>
            </a:r>
            <a:r>
              <a:rPr lang="en-US" sz="1800" i="1" err="1"/>
              <a:t>sata</a:t>
            </a:r>
            <a:r>
              <a:rPr lang="en-US" sz="1800" i="1"/>
              <a:t> </a:t>
            </a:r>
            <a:r>
              <a:rPr lang="en-US" sz="1800" i="1" err="1"/>
              <a:t>uutta</a:t>
            </a:r>
            <a:r>
              <a:rPr lang="en-US" sz="1800" i="1"/>
              <a:t> </a:t>
            </a:r>
            <a:r>
              <a:rPr lang="en-US" sz="1800" i="1" err="1"/>
              <a:t>mahdollisuutta</a:t>
            </a:r>
            <a:r>
              <a:rPr lang="en-US" sz="1800" i="1"/>
              <a:t> 2018–2037 – </a:t>
            </a:r>
            <a:r>
              <a:rPr lang="en-US" sz="1800" i="1" err="1"/>
              <a:t>Yhteiskunnan</a:t>
            </a:r>
            <a:r>
              <a:rPr lang="en-US" sz="1800" i="1"/>
              <a:t> </a:t>
            </a:r>
            <a:r>
              <a:rPr lang="en-US" sz="1800" i="1" err="1"/>
              <a:t>toimintamallit</a:t>
            </a:r>
            <a:r>
              <a:rPr lang="en-US" sz="1800" i="1"/>
              <a:t> </a:t>
            </a:r>
            <a:r>
              <a:rPr lang="en-US" sz="1800" i="1" err="1"/>
              <a:t>uudistava</a:t>
            </a:r>
            <a:r>
              <a:rPr lang="en-US" sz="1800" i="1"/>
              <a:t> </a:t>
            </a:r>
            <a:r>
              <a:rPr lang="en-US" sz="1800" i="1" err="1"/>
              <a:t>radikaali</a:t>
            </a:r>
            <a:r>
              <a:rPr lang="en-US" sz="1800" i="1"/>
              <a:t> </a:t>
            </a:r>
            <a:r>
              <a:rPr lang="en-US" sz="1800" i="1" err="1"/>
              <a:t>teknologia</a:t>
            </a:r>
            <a:r>
              <a:rPr lang="en-US" sz="1800" i="1"/>
              <a:t> </a:t>
            </a:r>
            <a:r>
              <a:rPr lang="en-US" sz="1800" err="1"/>
              <a:t>käydään</a:t>
            </a:r>
            <a:r>
              <a:rPr lang="en-US" sz="1800"/>
              <a:t> </a:t>
            </a:r>
            <a:r>
              <a:rPr lang="en-US" sz="1800" err="1"/>
              <a:t>läpi</a:t>
            </a:r>
            <a:r>
              <a:rPr lang="en-US" sz="1800"/>
              <a:t> tulevaisuuden </a:t>
            </a:r>
            <a:r>
              <a:rPr lang="en-US" sz="1800" err="1"/>
              <a:t>työtä</a:t>
            </a:r>
            <a:r>
              <a:rPr lang="en-US" sz="1800"/>
              <a:t> ja </a:t>
            </a:r>
            <a:r>
              <a:rPr lang="en-US" sz="1800" err="1"/>
              <a:t>sen</a:t>
            </a:r>
            <a:r>
              <a:rPr lang="en-US" sz="1800"/>
              <a:t> </a:t>
            </a:r>
            <a:r>
              <a:rPr lang="en-US" sz="1800" err="1"/>
              <a:t>tuomia</a:t>
            </a:r>
            <a:r>
              <a:rPr lang="en-US" sz="1800"/>
              <a:t> </a:t>
            </a:r>
            <a:r>
              <a:rPr lang="en-US" sz="1800" err="1"/>
              <a:t>mahdollisuuksia</a:t>
            </a:r>
            <a:r>
              <a:rPr lang="en-US" sz="1800"/>
              <a:t> </a:t>
            </a:r>
            <a:r>
              <a:rPr lang="en-US" sz="1800" err="1"/>
              <a:t>Suomelle</a:t>
            </a:r>
            <a:r>
              <a:rPr lang="en-US" sz="1800"/>
              <a:t>. </a:t>
            </a:r>
          </a:p>
          <a:p>
            <a:pPr marL="0"/>
            <a:endParaRPr lang="en-US" sz="1800"/>
          </a:p>
          <a:p>
            <a:pPr marL="0" indent="0">
              <a:buNone/>
            </a:pPr>
            <a:r>
              <a:rPr lang="en-US" sz="1800" err="1"/>
              <a:t>Julkaisussa</a:t>
            </a:r>
            <a:r>
              <a:rPr lang="en-US" sz="1800"/>
              <a:t> on </a:t>
            </a:r>
            <a:r>
              <a:rPr lang="en-US" sz="1800" err="1"/>
              <a:t>nostettu</a:t>
            </a:r>
            <a:r>
              <a:rPr lang="en-US" sz="1800"/>
              <a:t> </a:t>
            </a:r>
            <a:r>
              <a:rPr lang="en-US" sz="1800" err="1"/>
              <a:t>esille</a:t>
            </a:r>
            <a:r>
              <a:rPr lang="en-US" sz="1800"/>
              <a:t> </a:t>
            </a:r>
            <a:r>
              <a:rPr lang="en-US" sz="1800" b="1" err="1"/>
              <a:t>nousevia</a:t>
            </a:r>
            <a:r>
              <a:rPr lang="en-US" sz="1800" b="1"/>
              <a:t> </a:t>
            </a:r>
            <a:r>
              <a:rPr lang="en-US" sz="1800" b="1" err="1"/>
              <a:t>ammatteja</a:t>
            </a:r>
            <a:r>
              <a:rPr lang="en-US" sz="1800" b="1"/>
              <a:t> ja </a:t>
            </a:r>
            <a:r>
              <a:rPr lang="en-US" sz="1800" b="1" err="1"/>
              <a:t>niihin</a:t>
            </a:r>
            <a:r>
              <a:rPr lang="en-US" sz="1800" b="1"/>
              <a:t> </a:t>
            </a:r>
            <a:r>
              <a:rPr lang="en-US" sz="1800" b="1" err="1"/>
              <a:t>tarvittavaa</a:t>
            </a:r>
            <a:r>
              <a:rPr lang="en-US" sz="1800" b="1"/>
              <a:t> osaamista.</a:t>
            </a:r>
            <a:r>
              <a:rPr lang="en-US" sz="1800"/>
              <a:t> </a:t>
            </a:r>
            <a:r>
              <a:rPr lang="en-US" sz="1800" err="1"/>
              <a:t>Seuraavalle</a:t>
            </a:r>
            <a:r>
              <a:rPr lang="en-US" sz="1800"/>
              <a:t> </a:t>
            </a:r>
            <a:r>
              <a:rPr lang="en-US" sz="1800" err="1"/>
              <a:t>dialle</a:t>
            </a:r>
            <a:r>
              <a:rPr lang="en-US" sz="1800"/>
              <a:t> on </a:t>
            </a:r>
            <a:r>
              <a:rPr lang="en-US" sz="1800" err="1"/>
              <a:t>listattu</a:t>
            </a:r>
            <a:r>
              <a:rPr lang="en-US" sz="1800"/>
              <a:t> </a:t>
            </a:r>
            <a:r>
              <a:rPr lang="en-US" sz="1800" err="1"/>
              <a:t>joitakin</a:t>
            </a:r>
            <a:r>
              <a:rPr lang="en-US" sz="1800"/>
              <a:t> </a:t>
            </a:r>
            <a:r>
              <a:rPr lang="en-US" sz="1800" err="1"/>
              <a:t>julkaisussa</a:t>
            </a:r>
            <a:r>
              <a:rPr lang="en-US" sz="1800"/>
              <a:t> </a:t>
            </a:r>
            <a:r>
              <a:rPr lang="en-US" sz="1800" err="1"/>
              <a:t>esitettyjä</a:t>
            </a:r>
            <a:r>
              <a:rPr lang="en-US" sz="1800"/>
              <a:t> tulevaisuuden </a:t>
            </a:r>
            <a:r>
              <a:rPr lang="en-US" sz="1800" err="1"/>
              <a:t>ammatteja</a:t>
            </a:r>
            <a:r>
              <a:rPr lang="en-US" sz="1800"/>
              <a:t>.</a:t>
            </a:r>
          </a:p>
        </p:txBody>
      </p:sp>
    </p:spTree>
    <p:extLst>
      <p:ext uri="{BB962C8B-B14F-4D97-AF65-F5344CB8AC3E}">
        <p14:creationId xmlns:p14="http://schemas.microsoft.com/office/powerpoint/2010/main" val="4282794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orakulmio 20">
            <a:extLst>
              <a:ext uri="{FF2B5EF4-FFF2-40B4-BE49-F238E27FC236}">
                <a16:creationId xmlns:a16="http://schemas.microsoft.com/office/drawing/2014/main" id="{A86FFA46-66EA-C043-47F5-CF4D6BF8CD48}"/>
              </a:ext>
            </a:extLst>
          </p:cNvPr>
          <p:cNvSpPr/>
          <p:nvPr/>
        </p:nvSpPr>
        <p:spPr>
          <a:xfrm>
            <a:off x="2440129" y="5862011"/>
            <a:ext cx="9532420" cy="821328"/>
          </a:xfrm>
          <a:prstGeom prst="rect">
            <a:avLst/>
          </a:prstGeom>
          <a:solidFill>
            <a:srgbClr val="F4B5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D66222F0-3981-0506-48BA-4E0D63D27112}"/>
              </a:ext>
            </a:extLst>
          </p:cNvPr>
          <p:cNvSpPr/>
          <p:nvPr/>
        </p:nvSpPr>
        <p:spPr>
          <a:xfrm>
            <a:off x="2424701" y="4469258"/>
            <a:ext cx="9565238" cy="1287540"/>
          </a:xfrm>
          <a:prstGeom prst="rect">
            <a:avLst/>
          </a:prstGeom>
          <a:solidFill>
            <a:srgbClr val="FFFF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Suorakulmio 18">
            <a:extLst>
              <a:ext uri="{FF2B5EF4-FFF2-40B4-BE49-F238E27FC236}">
                <a16:creationId xmlns:a16="http://schemas.microsoft.com/office/drawing/2014/main" id="{8EFBF769-0561-F5A9-ECBF-63E162A39A4B}"/>
              </a:ext>
            </a:extLst>
          </p:cNvPr>
          <p:cNvSpPr/>
          <p:nvPr/>
        </p:nvSpPr>
        <p:spPr>
          <a:xfrm>
            <a:off x="2424701" y="2799841"/>
            <a:ext cx="9565238" cy="1564204"/>
          </a:xfrm>
          <a:prstGeom prst="rect">
            <a:avLst/>
          </a:prstGeom>
          <a:solidFill>
            <a:srgbClr val="F3F2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17">
            <a:extLst>
              <a:ext uri="{FF2B5EF4-FFF2-40B4-BE49-F238E27FC236}">
                <a16:creationId xmlns:a16="http://schemas.microsoft.com/office/drawing/2014/main" id="{E5666B59-6CD3-E693-A0D7-D0DCE65D49C2}"/>
              </a:ext>
            </a:extLst>
          </p:cNvPr>
          <p:cNvSpPr/>
          <p:nvPr/>
        </p:nvSpPr>
        <p:spPr>
          <a:xfrm>
            <a:off x="2424701" y="2046171"/>
            <a:ext cx="9565238" cy="640867"/>
          </a:xfrm>
          <a:prstGeom prst="rect">
            <a:avLst/>
          </a:prstGeom>
          <a:solidFill>
            <a:srgbClr val="CCEB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E0F630CA-1F10-CD28-FC7E-882F21513707}"/>
              </a:ext>
            </a:extLst>
          </p:cNvPr>
          <p:cNvSpPr/>
          <p:nvPr/>
        </p:nvSpPr>
        <p:spPr>
          <a:xfrm>
            <a:off x="2424701" y="1320221"/>
            <a:ext cx="9565238" cy="61314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55835786-5785-8946-5669-7F2BA743B408}"/>
              </a:ext>
            </a:extLst>
          </p:cNvPr>
          <p:cNvSpPr/>
          <p:nvPr/>
        </p:nvSpPr>
        <p:spPr>
          <a:xfrm>
            <a:off x="2424701" y="174661"/>
            <a:ext cx="9565238" cy="105627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isällön paikkamerkki 2">
            <a:extLst>
              <a:ext uri="{FF2B5EF4-FFF2-40B4-BE49-F238E27FC236}">
                <a16:creationId xmlns:a16="http://schemas.microsoft.com/office/drawing/2014/main" id="{6CABBE7C-25FD-5FFD-F7A7-FBAF667601B2}"/>
              </a:ext>
            </a:extLst>
          </p:cNvPr>
          <p:cNvSpPr>
            <a:spLocks noGrp="1"/>
          </p:cNvSpPr>
          <p:nvPr>
            <p:ph sz="half" idx="1"/>
          </p:nvPr>
        </p:nvSpPr>
        <p:spPr>
          <a:xfrm>
            <a:off x="2598089" y="1230938"/>
            <a:ext cx="9885009" cy="1501890"/>
          </a:xfrm>
        </p:spPr>
        <p:txBody>
          <a:bodyPr>
            <a:normAutofit fontScale="55000" lnSpcReduction="20000"/>
          </a:bodyPr>
          <a:lstStyle/>
          <a:p>
            <a:pPr marL="0" indent="0">
              <a:buNone/>
            </a:pPr>
            <a:endParaRPr lang="fi-FI" sz="2300" b="1" i="1">
              <a:solidFill>
                <a:srgbClr val="000000"/>
              </a:solidFill>
              <a:effectLst/>
              <a:latin typeface="Open Sans" panose="020B0606030504020204" pitchFamily="34" charset="0"/>
            </a:endParaRPr>
          </a:p>
          <a:p>
            <a:pPr marL="0" indent="0">
              <a:buNone/>
            </a:pPr>
            <a:r>
              <a:rPr lang="fi-FI" sz="2900" b="1" i="1">
                <a:solidFill>
                  <a:srgbClr val="000000"/>
                </a:solidFill>
                <a:effectLst/>
                <a:latin typeface="Open Sans" panose="020B0606030504020204" pitchFamily="34" charset="0"/>
              </a:rPr>
              <a:t>Etäkokki, kaupunkiviljelijä, </a:t>
            </a:r>
            <a:r>
              <a:rPr lang="fi-FI" sz="2900" b="1" i="1">
                <a:solidFill>
                  <a:srgbClr val="000000"/>
                </a:solidFill>
                <a:latin typeface="Open Sans" panose="020B0606030504020204" pitchFamily="34" charset="0"/>
              </a:rPr>
              <a:t>k</a:t>
            </a:r>
            <a:r>
              <a:rPr lang="fi-FI" sz="2900" b="1" i="1">
                <a:solidFill>
                  <a:srgbClr val="000000"/>
                </a:solidFill>
                <a:effectLst/>
                <a:latin typeface="Open Sans" panose="020B0606030504020204" pitchFamily="34" charset="0"/>
              </a:rPr>
              <a:t>einolihakasvattaja</a:t>
            </a:r>
            <a:r>
              <a:rPr lang="fi-FI" sz="2900" b="1" i="1">
                <a:solidFill>
                  <a:srgbClr val="000000"/>
                </a:solidFill>
                <a:latin typeface="Open Sans" panose="020B0606030504020204" pitchFamily="34" charset="0"/>
              </a:rPr>
              <a:t>, l</a:t>
            </a:r>
            <a:r>
              <a:rPr lang="fi-FI" sz="2900" b="1" i="1">
                <a:solidFill>
                  <a:srgbClr val="000000"/>
                </a:solidFill>
                <a:effectLst/>
                <a:latin typeface="Open Sans" panose="020B0606030504020204" pitchFamily="34" charset="0"/>
              </a:rPr>
              <a:t>ajike ja ravinneoptimoija, ruoka-designer</a:t>
            </a:r>
          </a:p>
          <a:p>
            <a:pPr marL="0" indent="0">
              <a:buNone/>
            </a:pPr>
            <a:endParaRPr lang="fi-FI" b="1" i="1">
              <a:solidFill>
                <a:srgbClr val="000000"/>
              </a:solidFill>
              <a:effectLst/>
              <a:latin typeface="Open Sans" panose="020B0606030504020204" pitchFamily="34" charset="0"/>
            </a:endParaRPr>
          </a:p>
        </p:txBody>
      </p:sp>
      <p:sp>
        <p:nvSpPr>
          <p:cNvPr id="4" name="Sisällön paikkamerkki 3">
            <a:extLst>
              <a:ext uri="{FF2B5EF4-FFF2-40B4-BE49-F238E27FC236}">
                <a16:creationId xmlns:a16="http://schemas.microsoft.com/office/drawing/2014/main" id="{0D833358-2C3C-A425-EC66-289209B48C4A}"/>
              </a:ext>
            </a:extLst>
          </p:cNvPr>
          <p:cNvSpPr>
            <a:spLocks noGrp="1"/>
          </p:cNvSpPr>
          <p:nvPr>
            <p:ph sz="half" idx="2"/>
          </p:nvPr>
        </p:nvSpPr>
        <p:spPr>
          <a:xfrm>
            <a:off x="145683" y="3011271"/>
            <a:ext cx="2137102" cy="1719437"/>
          </a:xfrm>
        </p:spPr>
        <p:txBody>
          <a:bodyPr>
            <a:normAutofit fontScale="55000" lnSpcReduction="20000"/>
          </a:bodyPr>
          <a:lstStyle/>
          <a:p>
            <a:pPr marL="0" indent="0">
              <a:buNone/>
            </a:pPr>
            <a:r>
              <a:rPr lang="fi-FI" sz="2900" b="1">
                <a:ea typeface="+mn-lt"/>
                <a:cs typeface="+mn-lt"/>
              </a:rPr>
              <a:t>Mikä voisi olla hahmosi ammatti? Valitse yksi.</a:t>
            </a:r>
          </a:p>
          <a:p>
            <a:pPr marL="0" indent="0">
              <a:buNone/>
            </a:pPr>
            <a:r>
              <a:rPr lang="fi-FI" sz="2800">
                <a:ea typeface="+mn-lt"/>
                <a:cs typeface="+mn-lt"/>
              </a:rPr>
              <a:t>Mitä </a:t>
            </a:r>
            <a:r>
              <a:rPr lang="fi-FI">
                <a:ea typeface="+mn-lt"/>
                <a:cs typeface="+mn-lt"/>
              </a:rPr>
              <a:t>siihen</a:t>
            </a:r>
            <a:r>
              <a:rPr lang="fi-FI" sz="2800">
                <a:ea typeface="+mn-lt"/>
                <a:cs typeface="+mn-lt"/>
              </a:rPr>
              <a:t> liittyvät työtehtävät voisivat olla?</a:t>
            </a:r>
          </a:p>
          <a:p>
            <a:pPr marL="0" indent="0">
              <a:buNone/>
            </a:pPr>
            <a:r>
              <a:rPr lang="fi-FI">
                <a:ea typeface="+mn-lt"/>
                <a:cs typeface="+mn-lt"/>
              </a:rPr>
              <a:t>Miten voit hyödyntää taitoja ja vahvuuksiasi?</a:t>
            </a:r>
            <a:endParaRPr lang="fi-FI" sz="2800"/>
          </a:p>
          <a:p>
            <a:endParaRPr lang="fi-FI"/>
          </a:p>
        </p:txBody>
      </p:sp>
      <p:sp>
        <p:nvSpPr>
          <p:cNvPr id="5" name="Tekstiruutu 4">
            <a:extLst>
              <a:ext uri="{FF2B5EF4-FFF2-40B4-BE49-F238E27FC236}">
                <a16:creationId xmlns:a16="http://schemas.microsoft.com/office/drawing/2014/main" id="{477AFC7C-BB00-C401-9BD2-1C9AF24E81FB}"/>
              </a:ext>
            </a:extLst>
          </p:cNvPr>
          <p:cNvSpPr txBox="1"/>
          <p:nvPr/>
        </p:nvSpPr>
        <p:spPr>
          <a:xfrm>
            <a:off x="2615479" y="2869537"/>
            <a:ext cx="9513068" cy="2862322"/>
          </a:xfrm>
          <a:prstGeom prst="rect">
            <a:avLst/>
          </a:prstGeom>
          <a:noFill/>
        </p:spPr>
        <p:txBody>
          <a:bodyPr wrap="square" rtlCol="0">
            <a:spAutoFit/>
          </a:bodyPr>
          <a:lstStyle/>
          <a:p>
            <a:pPr>
              <a:lnSpc>
                <a:spcPct val="150000"/>
              </a:lnSpc>
              <a:spcBef>
                <a:spcPts val="1000"/>
              </a:spcBef>
            </a:pPr>
            <a:r>
              <a:rPr lang="fi-FI" sz="1600" b="1" i="1">
                <a:solidFill>
                  <a:srgbClr val="000000"/>
                </a:solidFill>
                <a:effectLst/>
                <a:latin typeface="Open Sans" panose="020B0606030504020204" pitchFamily="34" charset="0"/>
              </a:rPr>
              <a:t>3D-tulostaja tai lähivalmistaja, alustatilintarkastaja, </a:t>
            </a:r>
            <a:r>
              <a:rPr lang="fi-FI" sz="1600" b="1" i="1">
                <a:solidFill>
                  <a:srgbClr val="000000"/>
                </a:solidFill>
                <a:latin typeface="Open Sans" panose="020B0606030504020204" pitchFamily="34" charset="0"/>
              </a:rPr>
              <a:t>E</a:t>
            </a:r>
            <a:r>
              <a:rPr lang="fi-FI" sz="1600" b="1" i="1">
                <a:solidFill>
                  <a:srgbClr val="000000"/>
                </a:solidFill>
                <a:effectLst/>
                <a:latin typeface="Open Sans" panose="020B0606030504020204" pitchFamily="34" charset="0"/>
              </a:rPr>
              <a:t>-urheilumanageri</a:t>
            </a:r>
            <a:r>
              <a:rPr lang="fi-FI" sz="1600" b="1" i="1">
                <a:solidFill>
                  <a:srgbClr val="000000"/>
                </a:solidFill>
                <a:latin typeface="Open Sans" panose="020B0606030504020204" pitchFamily="34" charset="0"/>
              </a:rPr>
              <a:t>, h</a:t>
            </a:r>
            <a:r>
              <a:rPr lang="fi-FI" sz="1600" b="1" i="1">
                <a:solidFill>
                  <a:srgbClr val="000000"/>
                </a:solidFill>
                <a:effectLst/>
                <a:latin typeface="Open Sans" panose="020B0606030504020204" pitchFamily="34" charset="0"/>
              </a:rPr>
              <a:t>enkilöturva-etävalvoja</a:t>
            </a:r>
            <a:r>
              <a:rPr lang="fi-FI" sz="1600" b="1" i="1">
                <a:solidFill>
                  <a:srgbClr val="000000"/>
                </a:solidFill>
                <a:latin typeface="Open Sans" panose="020B0606030504020204" pitchFamily="34" charset="0"/>
              </a:rPr>
              <a:t>, kohinanpoistaja, k</a:t>
            </a:r>
            <a:r>
              <a:rPr lang="fi-FI" sz="1600" b="1" i="1">
                <a:solidFill>
                  <a:srgbClr val="000000"/>
                </a:solidFill>
                <a:effectLst/>
                <a:latin typeface="Open Sans" panose="020B0606030504020204" pitchFamily="34" charset="0"/>
              </a:rPr>
              <a:t>yberturvapoliisi, </a:t>
            </a:r>
            <a:r>
              <a:rPr lang="fi-FI" sz="1600" b="1" i="1" err="1">
                <a:solidFill>
                  <a:srgbClr val="000000"/>
                </a:solidFill>
                <a:latin typeface="Open Sans" panose="020B0606030504020204" pitchFamily="34" charset="0"/>
              </a:rPr>
              <a:t>p</a:t>
            </a:r>
            <a:r>
              <a:rPr lang="fi-FI" sz="1600" b="1" i="1" err="1">
                <a:solidFill>
                  <a:srgbClr val="000000"/>
                </a:solidFill>
                <a:effectLst/>
                <a:latin typeface="Open Sans" panose="020B0606030504020204" pitchFamily="34" charset="0"/>
              </a:rPr>
              <a:t>elillistäjä</a:t>
            </a:r>
            <a:r>
              <a:rPr lang="fi-FI" sz="1600" b="1" i="1">
                <a:solidFill>
                  <a:srgbClr val="000000"/>
                </a:solidFill>
                <a:latin typeface="Open Sans" panose="020B0606030504020204" pitchFamily="34" charset="0"/>
              </a:rPr>
              <a:t>, p</a:t>
            </a:r>
            <a:r>
              <a:rPr lang="fi-FI" sz="1600" b="1" i="1">
                <a:solidFill>
                  <a:srgbClr val="000000"/>
                </a:solidFill>
                <a:effectLst/>
                <a:latin typeface="Open Sans" panose="020B0606030504020204" pitchFamily="34" charset="0"/>
              </a:rPr>
              <a:t>eukutusmanageri, somemaineen parantaja, t</a:t>
            </a:r>
            <a:r>
              <a:rPr lang="fi-FI" sz="1600" b="1" i="1">
                <a:solidFill>
                  <a:srgbClr val="000000"/>
                </a:solidFill>
                <a:latin typeface="Open Sans" panose="020B0606030504020204" pitchFamily="34" charset="0"/>
              </a:rPr>
              <a:t>ekoälyn personalisoija, v</a:t>
            </a:r>
            <a:r>
              <a:rPr lang="fi-FI" sz="1600" b="1" i="1">
                <a:solidFill>
                  <a:srgbClr val="000000"/>
                </a:solidFill>
                <a:effectLst/>
                <a:latin typeface="Open Sans" panose="020B0606030504020204" pitchFamily="34" charset="0"/>
              </a:rPr>
              <a:t>irtuaalielinympäristön kehittäjä, virtuaalietäopas</a:t>
            </a:r>
          </a:p>
          <a:p>
            <a:r>
              <a:rPr lang="fi-FI" b="1" i="1">
                <a:solidFill>
                  <a:srgbClr val="000000"/>
                </a:solidFill>
                <a:effectLst/>
                <a:latin typeface="Open Sans" panose="020B0606030504020204" pitchFamily="34" charset="0"/>
              </a:rPr>
              <a:t> </a:t>
            </a:r>
          </a:p>
          <a:p>
            <a:endParaRPr lang="fi-FI" b="1" i="1">
              <a:solidFill>
                <a:srgbClr val="000000"/>
              </a:solidFill>
              <a:effectLst/>
              <a:latin typeface="Open Sans" panose="020B0606030504020204" pitchFamily="34" charset="0"/>
            </a:endParaRPr>
          </a:p>
          <a:p>
            <a:endParaRPr lang="fi-FI" b="1" i="1">
              <a:solidFill>
                <a:srgbClr val="000000"/>
              </a:solidFill>
              <a:effectLst/>
              <a:latin typeface="Open Sans" panose="020B0606030504020204" pitchFamily="34" charset="0"/>
            </a:endParaRPr>
          </a:p>
          <a:p>
            <a:endParaRPr lang="fi-FI" b="1" i="1">
              <a:solidFill>
                <a:srgbClr val="000000"/>
              </a:solidFill>
              <a:effectLst/>
              <a:latin typeface="Open Sans" panose="020B0606030504020204" pitchFamily="34" charset="0"/>
            </a:endParaRPr>
          </a:p>
          <a:p>
            <a:endParaRPr lang="fi-FI" b="1" i="1">
              <a:solidFill>
                <a:srgbClr val="000000"/>
              </a:solidFill>
              <a:effectLst/>
              <a:latin typeface="Open Sans" panose="020B0606030504020204" pitchFamily="34" charset="0"/>
            </a:endParaRPr>
          </a:p>
          <a:p>
            <a:endParaRPr lang="fi-FI"/>
          </a:p>
        </p:txBody>
      </p:sp>
      <p:sp>
        <p:nvSpPr>
          <p:cNvPr id="6" name="Tekstiruutu 5">
            <a:extLst>
              <a:ext uri="{FF2B5EF4-FFF2-40B4-BE49-F238E27FC236}">
                <a16:creationId xmlns:a16="http://schemas.microsoft.com/office/drawing/2014/main" id="{FAA7D778-3C66-2FD1-E4E9-5D9513D5B016}"/>
              </a:ext>
            </a:extLst>
          </p:cNvPr>
          <p:cNvSpPr txBox="1"/>
          <p:nvPr/>
        </p:nvSpPr>
        <p:spPr>
          <a:xfrm>
            <a:off x="2580699" y="4422191"/>
            <a:ext cx="9391850" cy="1754326"/>
          </a:xfrm>
          <a:prstGeom prst="rect">
            <a:avLst/>
          </a:prstGeom>
          <a:noFill/>
        </p:spPr>
        <p:txBody>
          <a:bodyPr wrap="square" rtlCol="0">
            <a:spAutoFit/>
          </a:bodyPr>
          <a:lstStyle/>
          <a:p>
            <a:pPr>
              <a:lnSpc>
                <a:spcPct val="150000"/>
              </a:lnSpc>
              <a:spcBef>
                <a:spcPts val="1000"/>
              </a:spcBef>
            </a:pPr>
            <a:r>
              <a:rPr lang="fi-FI" sz="1600" b="1" i="1">
                <a:solidFill>
                  <a:srgbClr val="000000"/>
                </a:solidFill>
                <a:latin typeface="Open Sans" panose="020B0606030504020204" pitchFamily="34" charset="0"/>
              </a:rPr>
              <a:t>A</a:t>
            </a:r>
            <a:r>
              <a:rPr lang="fi-FI" sz="1600" b="1" i="1">
                <a:solidFill>
                  <a:srgbClr val="000000"/>
                </a:solidFill>
                <a:effectLst/>
                <a:latin typeface="Open Sans" panose="020B0606030504020204" pitchFamily="34" charset="0"/>
              </a:rPr>
              <a:t>urinkopaneelisiivooja, energiaromun kierrättäjä, kierrätysstrategian suunnittelija</a:t>
            </a:r>
            <a:r>
              <a:rPr lang="fi-FI" sz="1600" b="1" i="1">
                <a:solidFill>
                  <a:srgbClr val="000000"/>
                </a:solidFill>
                <a:latin typeface="Open Sans" panose="020B0606030504020204" pitchFamily="34" charset="0"/>
              </a:rPr>
              <a:t>, l</a:t>
            </a:r>
            <a:r>
              <a:rPr lang="fi-FI" sz="1600" b="1" i="1">
                <a:solidFill>
                  <a:srgbClr val="000000"/>
                </a:solidFill>
                <a:effectLst/>
                <a:latin typeface="Open Sans" panose="020B0606030504020204" pitchFamily="34" charset="0"/>
              </a:rPr>
              <a:t>ähienergia-asentaja ja lähienergiavarastoija, omavaraiskonsultti</a:t>
            </a:r>
            <a:r>
              <a:rPr lang="fi-FI" sz="1600" b="1" i="1">
                <a:solidFill>
                  <a:srgbClr val="000000"/>
                </a:solidFill>
                <a:latin typeface="Open Sans" panose="020B0606030504020204" pitchFamily="34" charset="0"/>
              </a:rPr>
              <a:t>, r</a:t>
            </a:r>
            <a:r>
              <a:rPr lang="fi-FI" sz="1600" b="1" i="1">
                <a:solidFill>
                  <a:srgbClr val="000000"/>
                </a:solidFill>
                <a:effectLst/>
                <a:latin typeface="Open Sans" panose="020B0606030504020204" pitchFamily="34" charset="0"/>
              </a:rPr>
              <a:t>obottien energiahuoltaja ja robottisiirtäjä, sertifiointimanageri</a:t>
            </a:r>
            <a:r>
              <a:rPr lang="fi-FI" sz="1600" b="1" i="1">
                <a:solidFill>
                  <a:srgbClr val="000000"/>
                </a:solidFill>
                <a:latin typeface="Open Sans" panose="020B0606030504020204" pitchFamily="34" charset="0"/>
              </a:rPr>
              <a:t>, t</a:t>
            </a:r>
            <a:r>
              <a:rPr lang="fi-FI" sz="1600" b="1" i="1">
                <a:solidFill>
                  <a:srgbClr val="000000"/>
                </a:solidFill>
                <a:effectLst/>
                <a:latin typeface="Open Sans" panose="020B0606030504020204" pitchFamily="34" charset="0"/>
              </a:rPr>
              <a:t>äyttöasteen valvoja ja -järjestelijä </a:t>
            </a:r>
          </a:p>
          <a:p>
            <a:endParaRPr lang="fi-FI" b="1" i="1">
              <a:solidFill>
                <a:srgbClr val="000000"/>
              </a:solidFill>
              <a:effectLst/>
              <a:latin typeface="Open Sans" panose="020B0606030504020204" pitchFamily="34" charset="0"/>
            </a:endParaRPr>
          </a:p>
          <a:p>
            <a:endParaRPr lang="fi-FI"/>
          </a:p>
        </p:txBody>
      </p:sp>
      <p:sp>
        <p:nvSpPr>
          <p:cNvPr id="7" name="Tekstiruutu 6">
            <a:extLst>
              <a:ext uri="{FF2B5EF4-FFF2-40B4-BE49-F238E27FC236}">
                <a16:creationId xmlns:a16="http://schemas.microsoft.com/office/drawing/2014/main" id="{986DD126-807B-CA17-0EB3-980BE179E4CB}"/>
              </a:ext>
            </a:extLst>
          </p:cNvPr>
          <p:cNvSpPr txBox="1"/>
          <p:nvPr/>
        </p:nvSpPr>
        <p:spPr>
          <a:xfrm>
            <a:off x="2520646" y="330206"/>
            <a:ext cx="9391850" cy="990015"/>
          </a:xfrm>
          <a:prstGeom prst="rect">
            <a:avLst/>
          </a:prstGeom>
          <a:noFill/>
        </p:spPr>
        <p:txBody>
          <a:bodyPr wrap="square" rtlCol="0">
            <a:spAutoFit/>
          </a:bodyPr>
          <a:lstStyle/>
          <a:p>
            <a:pPr>
              <a:spcBef>
                <a:spcPts val="1000"/>
              </a:spcBef>
            </a:pPr>
            <a:r>
              <a:rPr lang="fi-FI" sz="1600" b="1" i="1">
                <a:solidFill>
                  <a:srgbClr val="000000"/>
                </a:solidFill>
                <a:effectLst/>
                <a:latin typeface="Open Sans" panose="020B0606030504020204" pitchFamily="34" charset="0"/>
              </a:rPr>
              <a:t>Ammattikehuja, elämänhallintaopas, elämysopas, etäoppimismentori,</a:t>
            </a:r>
            <a:r>
              <a:rPr lang="fi-FI" sz="1600" b="1" i="1">
                <a:solidFill>
                  <a:srgbClr val="000000"/>
                </a:solidFill>
                <a:latin typeface="Open Sans" panose="020B0606030504020204" pitchFamily="34" charset="0"/>
              </a:rPr>
              <a:t> </a:t>
            </a:r>
            <a:r>
              <a:rPr lang="fi-FI" sz="1600" b="1" i="1" err="1">
                <a:solidFill>
                  <a:srgbClr val="000000"/>
                </a:solidFill>
                <a:latin typeface="Open Sans" panose="020B0606030504020204" pitchFamily="34" charset="0"/>
              </a:rPr>
              <a:t>o</a:t>
            </a:r>
            <a:r>
              <a:rPr lang="fi-FI" sz="1600" b="1" i="1" err="1">
                <a:solidFill>
                  <a:srgbClr val="000000"/>
                </a:solidFill>
                <a:effectLst/>
                <a:latin typeface="Open Sans" panose="020B0606030504020204" pitchFamily="34" charset="0"/>
              </a:rPr>
              <a:t>saamispoluttaja</a:t>
            </a:r>
            <a:endParaRPr lang="fi-FI" sz="1600" b="1" i="1">
              <a:solidFill>
                <a:srgbClr val="000000"/>
              </a:solidFill>
              <a:effectLst/>
              <a:latin typeface="Open Sans" panose="020B0606030504020204" pitchFamily="34" charset="0"/>
            </a:endParaRPr>
          </a:p>
          <a:p>
            <a:pPr>
              <a:spcBef>
                <a:spcPts val="1000"/>
              </a:spcBef>
            </a:pPr>
            <a:r>
              <a:rPr lang="fi-FI" sz="1600" b="1" i="1">
                <a:solidFill>
                  <a:srgbClr val="000000"/>
                </a:solidFill>
                <a:effectLst/>
                <a:latin typeface="Open Sans" panose="020B0606030504020204" pitchFamily="34" charset="0"/>
              </a:rPr>
              <a:t>sosiaaliarkkitehti, seurapeliavustaja,</a:t>
            </a:r>
            <a:r>
              <a:rPr lang="fi-FI" sz="1600" b="1" i="1">
                <a:solidFill>
                  <a:srgbClr val="000000"/>
                </a:solidFill>
                <a:latin typeface="Open Sans" panose="020B0606030504020204" pitchFamily="34" charset="0"/>
              </a:rPr>
              <a:t> v</a:t>
            </a:r>
            <a:r>
              <a:rPr lang="fi-FI" sz="1600" b="1" i="1">
                <a:solidFill>
                  <a:srgbClr val="000000"/>
                </a:solidFill>
                <a:effectLst/>
                <a:latin typeface="Open Sans" panose="020B0606030504020204" pitchFamily="34" charset="0"/>
              </a:rPr>
              <a:t>alheenpaljastaja ja faktantarkastaja, yhteisömanageri </a:t>
            </a:r>
          </a:p>
          <a:p>
            <a:endParaRPr lang="fi-FI"/>
          </a:p>
        </p:txBody>
      </p:sp>
      <p:sp>
        <p:nvSpPr>
          <p:cNvPr id="8" name="Tekstiruutu 7">
            <a:extLst>
              <a:ext uri="{FF2B5EF4-FFF2-40B4-BE49-F238E27FC236}">
                <a16:creationId xmlns:a16="http://schemas.microsoft.com/office/drawing/2014/main" id="{1E64BB94-345A-DA4E-90D0-6CB9CA430539}"/>
              </a:ext>
            </a:extLst>
          </p:cNvPr>
          <p:cNvSpPr txBox="1"/>
          <p:nvPr/>
        </p:nvSpPr>
        <p:spPr>
          <a:xfrm>
            <a:off x="2580699" y="5925222"/>
            <a:ext cx="10758315" cy="713016"/>
          </a:xfrm>
          <a:prstGeom prst="rect">
            <a:avLst/>
          </a:prstGeom>
          <a:noFill/>
        </p:spPr>
        <p:txBody>
          <a:bodyPr wrap="square" rtlCol="0">
            <a:spAutoFit/>
          </a:bodyPr>
          <a:lstStyle/>
          <a:p>
            <a:pPr marL="0" indent="0">
              <a:spcBef>
                <a:spcPts val="1000"/>
              </a:spcBef>
              <a:buNone/>
            </a:pPr>
            <a:r>
              <a:rPr lang="fi-FI" sz="1600" b="1" i="1">
                <a:solidFill>
                  <a:srgbClr val="000000"/>
                </a:solidFill>
                <a:effectLst/>
                <a:latin typeface="Open Sans" panose="020B0606030504020204" pitchFamily="34" charset="0"/>
              </a:rPr>
              <a:t>Liikennetiedon analyytikko, kaupunkilennonjohtaja</a:t>
            </a:r>
            <a:r>
              <a:rPr lang="fi-FI" sz="1600" b="1" i="1">
                <a:solidFill>
                  <a:srgbClr val="000000"/>
                </a:solidFill>
                <a:latin typeface="Open Sans" panose="020B0606030504020204" pitchFamily="34" charset="0"/>
              </a:rPr>
              <a:t>, p</a:t>
            </a:r>
            <a:r>
              <a:rPr lang="fi-FI" sz="1600" b="1" i="1">
                <a:solidFill>
                  <a:srgbClr val="000000"/>
                </a:solidFill>
                <a:effectLst/>
                <a:latin typeface="Open Sans" panose="020B0606030504020204" pitchFamily="34" charset="0"/>
              </a:rPr>
              <a:t>arkkitilan uudelleensuunnittelija, </a:t>
            </a:r>
          </a:p>
          <a:p>
            <a:pPr marL="0" indent="0">
              <a:spcBef>
                <a:spcPts val="1000"/>
              </a:spcBef>
              <a:buNone/>
            </a:pPr>
            <a:r>
              <a:rPr lang="fi-FI" sz="1600" b="1" i="1">
                <a:solidFill>
                  <a:srgbClr val="000000"/>
                </a:solidFill>
                <a:latin typeface="Open Sans" panose="020B0606030504020204" pitchFamily="34" charset="0"/>
              </a:rPr>
              <a:t>r</a:t>
            </a:r>
            <a:r>
              <a:rPr lang="fi-FI" sz="1600" b="1" i="1">
                <a:solidFill>
                  <a:srgbClr val="000000"/>
                </a:solidFill>
                <a:effectLst/>
                <a:latin typeface="Open Sans" panose="020B0606030504020204" pitchFamily="34" charset="0"/>
              </a:rPr>
              <a:t>obottipoliisi</a:t>
            </a:r>
          </a:p>
        </p:txBody>
      </p:sp>
      <p:sp>
        <p:nvSpPr>
          <p:cNvPr id="9" name="Tekstiruutu 8">
            <a:extLst>
              <a:ext uri="{FF2B5EF4-FFF2-40B4-BE49-F238E27FC236}">
                <a16:creationId xmlns:a16="http://schemas.microsoft.com/office/drawing/2014/main" id="{53CE293D-CEB1-5214-4F29-23D69E634B80}"/>
              </a:ext>
            </a:extLst>
          </p:cNvPr>
          <p:cNvSpPr txBox="1"/>
          <p:nvPr/>
        </p:nvSpPr>
        <p:spPr>
          <a:xfrm>
            <a:off x="2598089" y="2046171"/>
            <a:ext cx="9391850" cy="861774"/>
          </a:xfrm>
          <a:prstGeom prst="rect">
            <a:avLst/>
          </a:prstGeom>
          <a:noFill/>
          <a:ln>
            <a:noFill/>
          </a:ln>
        </p:spPr>
        <p:txBody>
          <a:bodyPr wrap="square" rtlCol="0">
            <a:spAutoFit/>
          </a:bodyPr>
          <a:lstStyle/>
          <a:p>
            <a:pPr marL="0" indent="0">
              <a:buNone/>
            </a:pPr>
            <a:r>
              <a:rPr lang="fi-FI" sz="1600" b="1" i="1">
                <a:solidFill>
                  <a:srgbClr val="000000"/>
                </a:solidFill>
                <a:effectLst/>
                <a:latin typeface="Open Sans" panose="020B0606030504020204" pitchFamily="34" charset="0"/>
              </a:rPr>
              <a:t>Aminohappokokki, biokonsultti</a:t>
            </a:r>
            <a:r>
              <a:rPr lang="fi-FI" sz="1600" b="1" i="1">
                <a:solidFill>
                  <a:srgbClr val="000000"/>
                </a:solidFill>
                <a:latin typeface="Open Sans" panose="020B0606030504020204" pitchFamily="34" charset="0"/>
              </a:rPr>
              <a:t>, b</a:t>
            </a:r>
            <a:r>
              <a:rPr lang="fi-FI" sz="1600" b="1" i="1">
                <a:solidFill>
                  <a:srgbClr val="000000"/>
                </a:solidFill>
                <a:effectLst/>
                <a:latin typeface="Open Sans" panose="020B0606030504020204" pitchFamily="34" charset="0"/>
              </a:rPr>
              <a:t>iosalapoliisi ja bioriskien kartoittaja, DNA-muokkaaja</a:t>
            </a:r>
            <a:r>
              <a:rPr lang="fi-FI" sz="1600" b="1" i="1">
                <a:solidFill>
                  <a:srgbClr val="000000"/>
                </a:solidFill>
                <a:latin typeface="Open Sans" panose="020B0606030504020204" pitchFamily="34" charset="0"/>
              </a:rPr>
              <a:t>, l</a:t>
            </a:r>
            <a:r>
              <a:rPr lang="fi-FI" sz="1600" b="1" i="1">
                <a:solidFill>
                  <a:srgbClr val="000000"/>
                </a:solidFill>
                <a:effectLst/>
                <a:latin typeface="Open Sans" panose="020B0606030504020204" pitchFamily="34" charset="0"/>
              </a:rPr>
              <a:t>ääketulostaja</a:t>
            </a:r>
          </a:p>
          <a:p>
            <a:endParaRPr lang="fi-FI"/>
          </a:p>
        </p:txBody>
      </p:sp>
      <p:sp>
        <p:nvSpPr>
          <p:cNvPr id="22" name="Tekstiruutu 21">
            <a:extLst>
              <a:ext uri="{FF2B5EF4-FFF2-40B4-BE49-F238E27FC236}">
                <a16:creationId xmlns:a16="http://schemas.microsoft.com/office/drawing/2014/main" id="{C4C65A7C-4EA5-E1BC-FA20-5B7A40B372A8}"/>
              </a:ext>
            </a:extLst>
          </p:cNvPr>
          <p:cNvSpPr txBox="1"/>
          <p:nvPr/>
        </p:nvSpPr>
        <p:spPr>
          <a:xfrm>
            <a:off x="11664556" y="6505291"/>
            <a:ext cx="927981" cy="369332"/>
          </a:xfrm>
          <a:prstGeom prst="rect">
            <a:avLst/>
          </a:prstGeom>
          <a:noFill/>
        </p:spPr>
        <p:txBody>
          <a:bodyPr wrap="square" rtlCol="0">
            <a:spAutoFit/>
          </a:bodyPr>
          <a:lstStyle/>
          <a:p>
            <a:r>
              <a:rPr lang="fi-FI"/>
              <a:t>(9)</a:t>
            </a:r>
          </a:p>
        </p:txBody>
      </p:sp>
    </p:spTree>
    <p:extLst>
      <p:ext uri="{BB962C8B-B14F-4D97-AF65-F5344CB8AC3E}">
        <p14:creationId xmlns:p14="http://schemas.microsoft.com/office/powerpoint/2010/main" val="3923455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40929"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a:effectLst>
            <a:softEdge rad="304800"/>
          </a:effectLst>
        </p:spPr>
      </p:sp>
      <p:sp>
        <p:nvSpPr>
          <p:cNvPr id="3" name="Tekstiruutu 2">
            <a:extLst>
              <a:ext uri="{FF2B5EF4-FFF2-40B4-BE49-F238E27FC236}">
                <a16:creationId xmlns:a16="http://schemas.microsoft.com/office/drawing/2014/main" id="{EFF9C31E-6440-3DAA-2E22-934C2A12E477}"/>
              </a:ext>
            </a:extLst>
          </p:cNvPr>
          <p:cNvSpPr txBox="1"/>
          <p:nvPr/>
        </p:nvSpPr>
        <p:spPr>
          <a:xfrm>
            <a:off x="535451" y="1346632"/>
            <a:ext cx="5900791" cy="4801314"/>
          </a:xfrm>
          <a:prstGeom prst="rect">
            <a:avLst/>
          </a:prstGeom>
          <a:noFill/>
        </p:spPr>
        <p:txBody>
          <a:bodyPr wrap="square" rtlCol="0">
            <a:spAutoFit/>
          </a:bodyPr>
          <a:lstStyle/>
          <a:p>
            <a:pPr marL="342900" indent="-342900">
              <a:buFont typeface="+mj-lt"/>
              <a:buAutoNum type="arabicPeriod"/>
            </a:pPr>
            <a:r>
              <a:rPr lang="en-US" sz="1800"/>
              <a:t>Muodostakaa 3-5 hengen ryhmä</a:t>
            </a:r>
            <a:endParaRPr lang="en-US"/>
          </a:p>
          <a:p>
            <a:pPr marL="342900" indent="-342900">
              <a:buFont typeface="+mj-lt"/>
              <a:buAutoNum type="arabicPeriod"/>
            </a:pPr>
            <a:r>
              <a:rPr lang="en-US" sz="1800"/>
              <a:t>Esitelkää luomanne hahmokortit sekä valitsemanne ammatit toisillenne</a:t>
            </a:r>
          </a:p>
          <a:p>
            <a:pPr marL="342900" indent="-342900">
              <a:buFont typeface="+mj-lt"/>
              <a:buAutoNum type="arabicPeriod"/>
            </a:pPr>
            <a:endParaRPr lang="en-US" sz="1800"/>
          </a:p>
          <a:p>
            <a:pPr marL="342900" indent="-342900">
              <a:buFont typeface="+mj-lt"/>
              <a:buAutoNum type="arabicPeriod"/>
            </a:pPr>
            <a:r>
              <a:rPr lang="en-US" sz="1800"/>
              <a:t>Pohtikaa:</a:t>
            </a:r>
            <a:br>
              <a:rPr lang="en-US" sz="1800"/>
            </a:br>
            <a:endParaRPr lang="en-US" sz="1800"/>
          </a:p>
          <a:p>
            <a:pPr marL="285750" indent="-285750">
              <a:buFont typeface="Arial" panose="020B0604020202020204" pitchFamily="34" charset="0"/>
              <a:buChar char="•"/>
            </a:pPr>
            <a:r>
              <a:rPr lang="en-US" sz="1800"/>
              <a:t>Millaisia tuntemuksia nousevien ammattien listaus herättää? </a:t>
            </a:r>
          </a:p>
          <a:p>
            <a:pPr marL="285750" indent="-285750">
              <a:buFont typeface="Arial" panose="020B0604020202020204" pitchFamily="34" charset="0"/>
              <a:buChar char="•"/>
            </a:pPr>
            <a:r>
              <a:rPr lang="en-US" sz="1800"/>
              <a:t>Onko listaus mielestänne realistinen? Ovatko kyseiset ammatit jo jossain muodossa olemassa? </a:t>
            </a:r>
          </a:p>
          <a:p>
            <a:pPr marL="285750" indent="-285750">
              <a:buFont typeface="Arial" panose="020B0604020202020204" pitchFamily="34" charset="0"/>
              <a:buChar char="•"/>
            </a:pPr>
            <a:r>
              <a:rPr lang="en-US" sz="1800"/>
              <a:t>Millaiset  työtehtävät ja ammattinimikkeet säilyvät tulevaisuudessa? Miten ne voisivat muuttua?</a:t>
            </a:r>
          </a:p>
          <a:p>
            <a:pPr marL="742950" lvl="1" indent="-285750">
              <a:buFont typeface="Arial" panose="020B0604020202020204" pitchFamily="34" charset="0"/>
              <a:buChar char="•"/>
            </a:pPr>
            <a:r>
              <a:rPr lang="en-US"/>
              <a:t>Miten kiertotalous voisi näkyä esimerkiksi seuraavissa ammateissa?</a:t>
            </a:r>
            <a:br>
              <a:rPr lang="en-US"/>
            </a:br>
            <a:r>
              <a:rPr lang="en-US" i="1"/>
              <a:t>luokanopettaja, sairaanhoitaja, rakennusinsinööri, yhdistelmäajoneuvonkuljettaja</a:t>
            </a:r>
            <a:br>
              <a:rPr lang="en-US"/>
            </a:br>
            <a:endParaRPr lang="fi-FI"/>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E3ADCBE7-9330-1CDA-00EB-CDD12DB722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90"/>
            <a:ext cx="12192000" cy="1733407"/>
          </a:xfrm>
          <a:prstGeom prst="rect">
            <a:avLst/>
          </a:prstGeom>
          <a:ln>
            <a:noFill/>
          </a:ln>
          <a:effectLst>
            <a:outerShdw blurRad="254000" dist="38100" dir="5460000" sx="94000" sy="94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iruutu 1">
            <a:extLst>
              <a:ext uri="{FF2B5EF4-FFF2-40B4-BE49-F238E27FC236}">
                <a16:creationId xmlns:a16="http://schemas.microsoft.com/office/drawing/2014/main" id="{04773E1A-4B15-1B81-EF5F-1F8A9E72504D}"/>
              </a:ext>
            </a:extLst>
          </p:cNvPr>
          <p:cNvSpPr txBox="1"/>
          <p:nvPr/>
        </p:nvSpPr>
        <p:spPr>
          <a:xfrm>
            <a:off x="682880" y="2383610"/>
            <a:ext cx="4864875" cy="3850724"/>
          </a:xfrm>
          <a:prstGeom prst="rect">
            <a:avLst/>
          </a:prstGeom>
        </p:spPr>
        <p:txBody>
          <a:bodyPr vert="horz" lIns="91440" tIns="45720" rIns="91440" bIns="45720" rtlCol="0" anchor="ctr">
            <a:normAutofit/>
          </a:bodyPr>
          <a:lstStyle/>
          <a:p>
            <a:pPr>
              <a:lnSpc>
                <a:spcPct val="90000"/>
              </a:lnSpc>
              <a:spcAft>
                <a:spcPts val="600"/>
              </a:spcAft>
            </a:pPr>
            <a:r>
              <a:rPr lang="en-US" sz="2000"/>
              <a:t>Keskustelkaa lopuksi tulevaisuuden lukiosta. </a:t>
            </a:r>
            <a:r>
              <a:rPr lang="en-US" sz="2000" b="1"/>
              <a:t>Miten koulutuksen pitäisi vastata muuttuvaan maailmaan?</a:t>
            </a:r>
          </a:p>
          <a:p>
            <a:pPr>
              <a:lnSpc>
                <a:spcPct val="90000"/>
              </a:lnSpc>
              <a:spcAft>
                <a:spcPts val="600"/>
              </a:spcAft>
            </a:pPr>
            <a:endParaRPr lang="en-US" sz="2000"/>
          </a:p>
          <a:p>
            <a:pPr indent="-228600">
              <a:lnSpc>
                <a:spcPct val="90000"/>
              </a:lnSpc>
              <a:spcAft>
                <a:spcPts val="600"/>
              </a:spcAft>
              <a:buFont typeface="Arial" panose="020B0604020202020204" pitchFamily="34" charset="0"/>
              <a:buChar char="•"/>
            </a:pPr>
            <a:r>
              <a:rPr lang="en-US" sz="2000"/>
              <a:t>Ideoikaa lukiolaisen koulupäivä, joka tukee teidän mielestä tärkeimpiä työelämätaitoja ja osaamista tulevaisuudessa. </a:t>
            </a:r>
          </a:p>
          <a:p>
            <a:pPr indent="-228600">
              <a:lnSpc>
                <a:spcPct val="90000"/>
              </a:lnSpc>
              <a:spcAft>
                <a:spcPts val="600"/>
              </a:spcAft>
              <a:buFont typeface="Arial" panose="020B0604020202020204" pitchFamily="34" charset="0"/>
              <a:buChar char="•"/>
            </a:pPr>
            <a:r>
              <a:rPr lang="en-US" sz="2000"/>
              <a:t>Koulupäivän kesto on 8-15. Saatte päättää, miten päivä rakentuu ja minkä </a:t>
            </a:r>
            <a:r>
              <a:rPr lang="fi-FI" sz="2000"/>
              <a:t>pituisia</a:t>
            </a:r>
            <a:r>
              <a:rPr lang="en-US" sz="2000"/>
              <a:t> </a:t>
            </a:r>
            <a:r>
              <a:rPr lang="en-US" sz="2000" err="1"/>
              <a:t>eri</a:t>
            </a:r>
            <a:r>
              <a:rPr lang="en-US" sz="2000"/>
              <a:t> kokonaisuudet ovat.</a:t>
            </a:r>
          </a:p>
        </p:txBody>
      </p:sp>
      <p:graphicFrame>
        <p:nvGraphicFramePr>
          <p:cNvPr id="5" name="Taulukko 5">
            <a:extLst>
              <a:ext uri="{FF2B5EF4-FFF2-40B4-BE49-F238E27FC236}">
                <a16:creationId xmlns:a16="http://schemas.microsoft.com/office/drawing/2014/main" id="{4DA021F1-3DD9-1BDF-684E-52ECF26F5085}"/>
              </a:ext>
            </a:extLst>
          </p:cNvPr>
          <p:cNvGraphicFramePr>
            <a:graphicFrameLocks noGrp="1"/>
          </p:cNvGraphicFramePr>
          <p:nvPr>
            <p:extLst>
              <p:ext uri="{D42A27DB-BD31-4B8C-83A1-F6EECF244321}">
                <p14:modId xmlns:p14="http://schemas.microsoft.com/office/powerpoint/2010/main" val="2189044643"/>
              </p:ext>
            </p:extLst>
          </p:nvPr>
        </p:nvGraphicFramePr>
        <p:xfrm>
          <a:off x="6230635" y="2850831"/>
          <a:ext cx="5553824" cy="2885454"/>
        </p:xfrm>
        <a:graphic>
          <a:graphicData uri="http://schemas.openxmlformats.org/drawingml/2006/table">
            <a:tbl>
              <a:tblPr firstRow="1" bandRow="1">
                <a:tableStyleId>{8799B23B-EC83-4686-B30A-512413B5E67A}</a:tableStyleId>
              </a:tblPr>
              <a:tblGrid>
                <a:gridCol w="2101707">
                  <a:extLst>
                    <a:ext uri="{9D8B030D-6E8A-4147-A177-3AD203B41FA5}">
                      <a16:colId xmlns:a16="http://schemas.microsoft.com/office/drawing/2014/main" val="3666230833"/>
                    </a:ext>
                  </a:extLst>
                </a:gridCol>
                <a:gridCol w="3452117">
                  <a:extLst>
                    <a:ext uri="{9D8B030D-6E8A-4147-A177-3AD203B41FA5}">
                      <a16:colId xmlns:a16="http://schemas.microsoft.com/office/drawing/2014/main" val="2054509756"/>
                    </a:ext>
                  </a:extLst>
                </a:gridCol>
              </a:tblGrid>
              <a:tr h="936507">
                <a:tc>
                  <a:txBody>
                    <a:bodyPr/>
                    <a:lstStyle/>
                    <a:p>
                      <a:r>
                        <a:rPr lang="fi-FI" sz="2000"/>
                        <a:t>Koulupäivä 8-15</a:t>
                      </a:r>
                    </a:p>
                  </a:txBody>
                  <a:tcPr marL="126555" marR="126555" marT="63277" marB="63277"/>
                </a:tc>
                <a:tc>
                  <a:txBody>
                    <a:bodyPr/>
                    <a:lstStyle/>
                    <a:p>
                      <a:r>
                        <a:rPr lang="fi-FI" sz="2000"/>
                        <a:t>Mitä tässä tapahtuu?</a:t>
                      </a:r>
                    </a:p>
                  </a:txBody>
                  <a:tcPr marL="126555" marR="126555" marT="63277" marB="63277"/>
                </a:tc>
                <a:extLst>
                  <a:ext uri="{0D108BD9-81ED-4DB2-BD59-A6C34878D82A}">
                    <a16:rowId xmlns:a16="http://schemas.microsoft.com/office/drawing/2014/main" val="3416406083"/>
                  </a:ext>
                </a:extLst>
              </a:tr>
              <a:tr h="556842">
                <a:tc>
                  <a:txBody>
                    <a:bodyPr/>
                    <a:lstStyle/>
                    <a:p>
                      <a:endParaRPr lang="fi-FI" sz="1700"/>
                    </a:p>
                  </a:txBody>
                  <a:tcPr marL="126555" marR="126555" marT="63277" marB="63277"/>
                </a:tc>
                <a:tc>
                  <a:txBody>
                    <a:bodyPr/>
                    <a:lstStyle/>
                    <a:p>
                      <a:endParaRPr lang="fi-FI" sz="1700"/>
                    </a:p>
                  </a:txBody>
                  <a:tcPr marL="126555" marR="126555" marT="63277" marB="63277"/>
                </a:tc>
                <a:extLst>
                  <a:ext uri="{0D108BD9-81ED-4DB2-BD59-A6C34878D82A}">
                    <a16:rowId xmlns:a16="http://schemas.microsoft.com/office/drawing/2014/main" val="4218596399"/>
                  </a:ext>
                </a:extLst>
              </a:tr>
              <a:tr h="464035">
                <a:tc>
                  <a:txBody>
                    <a:bodyPr/>
                    <a:lstStyle/>
                    <a:p>
                      <a:endParaRPr lang="fi-FI" sz="1700"/>
                    </a:p>
                  </a:txBody>
                  <a:tcPr marL="126555" marR="126555" marT="63277" marB="63277"/>
                </a:tc>
                <a:tc>
                  <a:txBody>
                    <a:bodyPr/>
                    <a:lstStyle/>
                    <a:p>
                      <a:endParaRPr lang="fi-FI" sz="1700"/>
                    </a:p>
                  </a:txBody>
                  <a:tcPr marL="126555" marR="126555" marT="63277" marB="63277"/>
                </a:tc>
                <a:extLst>
                  <a:ext uri="{0D108BD9-81ED-4DB2-BD59-A6C34878D82A}">
                    <a16:rowId xmlns:a16="http://schemas.microsoft.com/office/drawing/2014/main" val="3190932371"/>
                  </a:ext>
                </a:extLst>
              </a:tr>
              <a:tr h="464035">
                <a:tc>
                  <a:txBody>
                    <a:bodyPr/>
                    <a:lstStyle/>
                    <a:p>
                      <a:endParaRPr lang="fi-FI" sz="1700"/>
                    </a:p>
                  </a:txBody>
                  <a:tcPr marL="126555" marR="126555" marT="63277" marB="63277"/>
                </a:tc>
                <a:tc>
                  <a:txBody>
                    <a:bodyPr/>
                    <a:lstStyle/>
                    <a:p>
                      <a:endParaRPr lang="fi-FI" sz="1700"/>
                    </a:p>
                  </a:txBody>
                  <a:tcPr marL="126555" marR="126555" marT="63277" marB="63277"/>
                </a:tc>
                <a:extLst>
                  <a:ext uri="{0D108BD9-81ED-4DB2-BD59-A6C34878D82A}">
                    <a16:rowId xmlns:a16="http://schemas.microsoft.com/office/drawing/2014/main" val="1996256440"/>
                  </a:ext>
                </a:extLst>
              </a:tr>
              <a:tr h="464035">
                <a:tc>
                  <a:txBody>
                    <a:bodyPr/>
                    <a:lstStyle/>
                    <a:p>
                      <a:endParaRPr lang="fi-FI" sz="1700"/>
                    </a:p>
                  </a:txBody>
                  <a:tcPr marL="126555" marR="126555" marT="63277" marB="63277"/>
                </a:tc>
                <a:tc>
                  <a:txBody>
                    <a:bodyPr/>
                    <a:lstStyle/>
                    <a:p>
                      <a:endParaRPr lang="fi-FI" sz="1700"/>
                    </a:p>
                  </a:txBody>
                  <a:tcPr marL="126555" marR="126555" marT="63277" marB="63277"/>
                </a:tc>
                <a:extLst>
                  <a:ext uri="{0D108BD9-81ED-4DB2-BD59-A6C34878D82A}">
                    <a16:rowId xmlns:a16="http://schemas.microsoft.com/office/drawing/2014/main" val="911734423"/>
                  </a:ext>
                </a:extLst>
              </a:tr>
            </a:tbl>
          </a:graphicData>
        </a:graphic>
      </p:graphicFrame>
    </p:spTree>
    <p:extLst>
      <p:ext uri="{BB962C8B-B14F-4D97-AF65-F5344CB8AC3E}">
        <p14:creationId xmlns:p14="http://schemas.microsoft.com/office/powerpoint/2010/main" val="712513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uokaaviosymboli: Viive 7">
            <a:extLst>
              <a:ext uri="{FF2B5EF4-FFF2-40B4-BE49-F238E27FC236}">
                <a16:creationId xmlns:a16="http://schemas.microsoft.com/office/drawing/2014/main" id="{BD668315-33A2-CB8E-85EE-F9A920B3CFDD}"/>
              </a:ext>
            </a:extLst>
          </p:cNvPr>
          <p:cNvSpPr/>
          <p:nvPr/>
        </p:nvSpPr>
        <p:spPr>
          <a:xfrm rot="10800000">
            <a:off x="7907079" y="754912"/>
            <a:ext cx="4284921" cy="5475767"/>
          </a:xfrm>
          <a:prstGeom prst="flowChartDelay">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61697BFE-7A83-EA3D-6982-47664B66A9D2}"/>
              </a:ext>
            </a:extLst>
          </p:cNvPr>
          <p:cNvSpPr>
            <a:spLocks noGrp="1"/>
          </p:cNvSpPr>
          <p:nvPr>
            <p:ph type="title"/>
          </p:nvPr>
        </p:nvSpPr>
        <p:spPr>
          <a:xfrm>
            <a:off x="838200" y="377167"/>
            <a:ext cx="3776330" cy="1116696"/>
          </a:xfrm>
        </p:spPr>
        <p:txBody>
          <a:bodyPr>
            <a:normAutofit fontScale="90000"/>
          </a:bodyPr>
          <a:lstStyle/>
          <a:p>
            <a:r>
              <a:rPr lang="fi-FI"/>
              <a:t>Opettajan ohje tehtävään 2</a:t>
            </a:r>
          </a:p>
        </p:txBody>
      </p:sp>
      <p:sp>
        <p:nvSpPr>
          <p:cNvPr id="3" name="Sisällön paikkamerkki 2">
            <a:extLst>
              <a:ext uri="{FF2B5EF4-FFF2-40B4-BE49-F238E27FC236}">
                <a16:creationId xmlns:a16="http://schemas.microsoft.com/office/drawing/2014/main" id="{78731CE9-9BFA-1E67-9983-AA3E411DFC0F}"/>
              </a:ext>
            </a:extLst>
          </p:cNvPr>
          <p:cNvSpPr>
            <a:spLocks noGrp="1"/>
          </p:cNvSpPr>
          <p:nvPr>
            <p:ph sz="half" idx="1"/>
          </p:nvPr>
        </p:nvSpPr>
        <p:spPr>
          <a:xfrm>
            <a:off x="838200" y="1571147"/>
            <a:ext cx="5181600" cy="4351338"/>
          </a:xfrm>
        </p:spPr>
        <p:txBody>
          <a:bodyPr vert="horz" lIns="91440" tIns="45720" rIns="91440" bIns="45720" rtlCol="0" anchor="t">
            <a:normAutofit fontScale="92500" lnSpcReduction="20000"/>
          </a:bodyPr>
          <a:lstStyle/>
          <a:p>
            <a:r>
              <a:rPr lang="fi-FI" sz="1800"/>
              <a:t>Tehtävä perustuu </a:t>
            </a:r>
            <a:r>
              <a:rPr lang="fi-FI" sz="1800">
                <a:hlinkClick r:id="rId2"/>
              </a:rPr>
              <a:t>Circula-pelin</a:t>
            </a:r>
            <a:r>
              <a:rPr lang="fi-FI" sz="1800"/>
              <a:t>* pelaamiseen, tässä esityksessä ovat ohjeet pelaamiseen tiivistetysti.</a:t>
            </a:r>
          </a:p>
          <a:p>
            <a:pPr marL="514350" indent="-514350">
              <a:buAutoNum type="arabicParenR"/>
            </a:pPr>
            <a:r>
              <a:rPr lang="fi-FI" sz="1800"/>
              <a:t>Opiskelijat valitsevat itseään kuvaavat taidot sekä vahvuudet ja muodostavat 3-4 hengen tiimit liikeidean suunnittelua varten.</a:t>
            </a:r>
          </a:p>
          <a:p>
            <a:pPr marL="514350" indent="-514350">
              <a:buAutoNum type="arabicParenR"/>
            </a:pPr>
            <a:r>
              <a:rPr lang="fi-FI" sz="1800"/>
              <a:t>Liikeidean pohjana toimivat resurssikortit, jotka annat opiskelijoille. Yksi resurssikortti/ryhmän jäsen. </a:t>
            </a:r>
          </a:p>
          <a:p>
            <a:pPr marL="514350" indent="-514350">
              <a:buAutoNum type="arabicParenR"/>
            </a:pPr>
            <a:r>
              <a:rPr lang="fi-FI" sz="1800"/>
              <a:t>Liikeideoiden pitchaus eli yritysesittelyn suunnittelu, esittely muulle ryhmälle ja palautteet. Yritysidean markkinointia ja viestintää voi viedä pitemmälle esim. yhteistyössä äidinkielen ja kuvataiteen opetuksen kanssa. </a:t>
            </a:r>
            <a:r>
              <a:rPr lang="fi-FI" sz="1800" b="1" i="1"/>
              <a:t>Tämän vaiheen voi jättää pois jos sinulla on käytössä vain 75min tehtävään.</a:t>
            </a:r>
          </a:p>
          <a:p>
            <a:pPr marL="514350" indent="-514350">
              <a:buAutoNum type="arabicParenR"/>
            </a:pPr>
            <a:r>
              <a:rPr lang="fi-FI" sz="1800"/>
              <a:t>Päättäkää tehtävä yhteiseen loppukeskusteluun pelin tuomista kokemuksista, tiedoista ja taidoista.</a:t>
            </a:r>
          </a:p>
        </p:txBody>
      </p:sp>
      <p:sp>
        <p:nvSpPr>
          <p:cNvPr id="5" name="Tekstiruutu 4">
            <a:extLst>
              <a:ext uri="{FF2B5EF4-FFF2-40B4-BE49-F238E27FC236}">
                <a16:creationId xmlns:a16="http://schemas.microsoft.com/office/drawing/2014/main" id="{125837A5-A280-596D-1EE1-DC77379870D7}"/>
              </a:ext>
            </a:extLst>
          </p:cNvPr>
          <p:cNvSpPr txBox="1"/>
          <p:nvPr/>
        </p:nvSpPr>
        <p:spPr>
          <a:xfrm>
            <a:off x="8791353" y="1702522"/>
            <a:ext cx="3253563" cy="3970318"/>
          </a:xfrm>
          <a:prstGeom prst="rect">
            <a:avLst/>
          </a:prstGeom>
          <a:noFill/>
        </p:spPr>
        <p:txBody>
          <a:bodyPr wrap="square" rtlCol="0">
            <a:spAutoFit/>
          </a:bodyPr>
          <a:lstStyle/>
          <a:p>
            <a:r>
              <a:rPr lang="fi-FI"/>
              <a:t>Huom! Mikäli siirrytte suoraan tähän osioon ilman teoriatuntia, pohjusta aiheeseen esim. seuraavilla videoilla:</a:t>
            </a:r>
          </a:p>
          <a:p>
            <a:endParaRPr lang="fi-FI"/>
          </a:p>
          <a:p>
            <a:r>
              <a:rPr lang="fi-FI">
                <a:hlinkClick r:id="rId3"/>
              </a:rPr>
              <a:t>Tuhlaustaloudesta kiertotalouteen (1:42)</a:t>
            </a:r>
            <a:endParaRPr lang="fi-FI"/>
          </a:p>
          <a:p>
            <a:r>
              <a:rPr lang="fi-FI">
                <a:hlinkClick r:id="rId4"/>
              </a:rPr>
              <a:t>Millainen olisi sinun kiertotalousyrityksesi? (2:22)</a:t>
            </a:r>
            <a:endParaRPr lang="fi-FI"/>
          </a:p>
          <a:p>
            <a:endParaRPr lang="fi-FI"/>
          </a:p>
          <a:p>
            <a:r>
              <a:rPr lang="fi-FI" i="1"/>
              <a:t>Videot: Nuorten yrittäjyys ja talous NYT </a:t>
            </a:r>
          </a:p>
          <a:p>
            <a:endParaRPr lang="fi-FI"/>
          </a:p>
        </p:txBody>
      </p:sp>
      <p:sp>
        <p:nvSpPr>
          <p:cNvPr id="10" name="Tekstiruutu 9">
            <a:extLst>
              <a:ext uri="{FF2B5EF4-FFF2-40B4-BE49-F238E27FC236}">
                <a16:creationId xmlns:a16="http://schemas.microsoft.com/office/drawing/2014/main" id="{F0CE0471-0F6A-36A4-5F1A-6E7B7B1380D8}"/>
              </a:ext>
            </a:extLst>
          </p:cNvPr>
          <p:cNvSpPr txBox="1"/>
          <p:nvPr/>
        </p:nvSpPr>
        <p:spPr>
          <a:xfrm>
            <a:off x="838200" y="6230679"/>
            <a:ext cx="7231912" cy="553998"/>
          </a:xfrm>
          <a:prstGeom prst="rect">
            <a:avLst/>
          </a:prstGeom>
          <a:noFill/>
        </p:spPr>
        <p:txBody>
          <a:bodyPr wrap="square" rtlCol="0">
            <a:spAutoFit/>
          </a:bodyPr>
          <a:lstStyle/>
          <a:p>
            <a:r>
              <a:rPr lang="fi-FI"/>
              <a:t>* </a:t>
            </a:r>
            <a:r>
              <a:rPr lang="fi-FI" sz="1100" b="0" i="0">
                <a:solidFill>
                  <a:srgbClr val="535353"/>
                </a:solidFill>
                <a:effectLst/>
                <a:latin typeface="Quicksand"/>
              </a:rPr>
              <a:t>Circula® on tuotettu Sitran rahoituksella ja julkaistu Creative Commons CC BY-NC-ND -lisenssillä. Sisältöä voi käyttää opetustarkoituksessa, mutta ei kaupallisesti. Aineistoa ei voi muokata tai tallentaa siitä uusia versioita. </a:t>
            </a:r>
            <a:endParaRPr lang="fi-FI"/>
          </a:p>
        </p:txBody>
      </p:sp>
    </p:spTree>
    <p:extLst>
      <p:ext uri="{BB962C8B-B14F-4D97-AF65-F5344CB8AC3E}">
        <p14:creationId xmlns:p14="http://schemas.microsoft.com/office/powerpoint/2010/main" val="3646733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852823-4404-305D-455F-A502EA5A0E7A}"/>
              </a:ext>
            </a:extLst>
          </p:cNvPr>
          <p:cNvSpPr>
            <a:spLocks noGrp="1"/>
          </p:cNvSpPr>
          <p:nvPr>
            <p:ph type="title"/>
          </p:nvPr>
        </p:nvSpPr>
        <p:spPr/>
        <p:txBody>
          <a:bodyPr/>
          <a:lstStyle/>
          <a:p>
            <a:r>
              <a:rPr lang="fi-FI"/>
              <a:t>Vaadittavat ennakkovalmistelut</a:t>
            </a:r>
          </a:p>
        </p:txBody>
      </p:sp>
      <p:sp>
        <p:nvSpPr>
          <p:cNvPr id="3" name="Sisällön paikkamerkki 2">
            <a:extLst>
              <a:ext uri="{FF2B5EF4-FFF2-40B4-BE49-F238E27FC236}">
                <a16:creationId xmlns:a16="http://schemas.microsoft.com/office/drawing/2014/main" id="{6743B2D2-F40D-403B-CBF1-D0C1FBD02405}"/>
              </a:ext>
            </a:extLst>
          </p:cNvPr>
          <p:cNvSpPr>
            <a:spLocks noGrp="1"/>
          </p:cNvSpPr>
          <p:nvPr>
            <p:ph sz="half" idx="1"/>
          </p:nvPr>
        </p:nvSpPr>
        <p:spPr/>
        <p:txBody>
          <a:bodyPr>
            <a:normAutofit fontScale="85000" lnSpcReduction="20000"/>
          </a:bodyPr>
          <a:lstStyle/>
          <a:p>
            <a:r>
              <a:rPr lang="fi-FI"/>
              <a:t>Tulosta kaksipuoleisena:</a:t>
            </a:r>
          </a:p>
          <a:p>
            <a:pPr marL="0" indent="0">
              <a:buNone/>
            </a:pPr>
            <a:r>
              <a:rPr lang="fi-FI"/>
              <a:t>Vahvuuskortteja jokaiselle tiimille: </a:t>
            </a:r>
            <a:r>
              <a:rPr lang="fi-FI">
                <a:hlinkClick r:id="rId2"/>
              </a:rPr>
              <a:t>https://drive.google.com/file/d/17g9r0of6yTw3NMHmQbOy5kHKSt5h2vgN/view?usp=sharing</a:t>
            </a:r>
            <a:endParaRPr lang="fi-FI"/>
          </a:p>
          <a:p>
            <a:pPr marL="0" indent="0">
              <a:buNone/>
            </a:pPr>
            <a:r>
              <a:rPr lang="fi-FI"/>
              <a:t>Taitokortteja jokaiselle tiimille: </a:t>
            </a:r>
            <a:r>
              <a:rPr lang="fi-FI">
                <a:hlinkClick r:id="rId3"/>
              </a:rPr>
              <a:t>https://drive.google.com/file/d/1IYNf1DkoPHGFdUp_JZLVijO9r-iAscDJ/view?usp=sharing</a:t>
            </a:r>
            <a:endParaRPr lang="fi-FI"/>
          </a:p>
          <a:p>
            <a:pPr marL="0" indent="0">
              <a:buNone/>
            </a:pPr>
            <a:r>
              <a:rPr lang="fi-FI"/>
              <a:t>Resurssikortteja, jotka jaat opiskelijoille: </a:t>
            </a:r>
            <a:r>
              <a:rPr lang="fi-FI">
                <a:hlinkClick r:id="rId4"/>
              </a:rPr>
              <a:t>https://drive.google.com/file/d/1n7ev2ZNOyUigfO8BIK5qZ0gdMBfzGnVX/view?usp=sharing</a:t>
            </a:r>
            <a:endParaRPr lang="fi-FI"/>
          </a:p>
        </p:txBody>
      </p:sp>
      <p:sp>
        <p:nvSpPr>
          <p:cNvPr id="4" name="Sisällön paikkamerkki 3">
            <a:extLst>
              <a:ext uri="{FF2B5EF4-FFF2-40B4-BE49-F238E27FC236}">
                <a16:creationId xmlns:a16="http://schemas.microsoft.com/office/drawing/2014/main" id="{CA7B6D75-8A23-A853-ACDD-E0C9E5BE79B0}"/>
              </a:ext>
            </a:extLst>
          </p:cNvPr>
          <p:cNvSpPr>
            <a:spLocks noGrp="1"/>
          </p:cNvSpPr>
          <p:nvPr>
            <p:ph sz="half" idx="2"/>
          </p:nvPr>
        </p:nvSpPr>
        <p:spPr>
          <a:xfrm>
            <a:off x="6491177" y="1825625"/>
            <a:ext cx="5181600" cy="4351338"/>
          </a:xfrm>
        </p:spPr>
        <p:txBody>
          <a:bodyPr>
            <a:normAutofit fontScale="85000" lnSpcReduction="20000"/>
          </a:bodyPr>
          <a:lstStyle/>
          <a:p>
            <a:r>
              <a:rPr lang="fi-FI"/>
              <a:t>Toimit pelinjohtajana.</a:t>
            </a:r>
          </a:p>
          <a:p>
            <a:pPr lvl="1"/>
            <a:r>
              <a:rPr lang="fi-FI"/>
              <a:t>Avaa itsellesi opettajan ohje pelinjohtamiseen: </a:t>
            </a:r>
            <a:r>
              <a:rPr lang="fi-FI">
                <a:hlinkClick r:id="rId5"/>
              </a:rPr>
              <a:t>https://drive.google.com/drive/folders/1I-0R9-pG5jS_7kasW-UWWH7T1D-tMAuy</a:t>
            </a:r>
            <a:r>
              <a:rPr lang="fi-FI"/>
              <a:t>, tässä ajankäytössä peli alkaa sivulta 13 </a:t>
            </a:r>
          </a:p>
          <a:p>
            <a:r>
              <a:rPr lang="fi-FI"/>
              <a:t>Päätä, miten ohjeistat opiskelijat tehtävään. </a:t>
            </a:r>
          </a:p>
          <a:p>
            <a:pPr lvl="1">
              <a:buFont typeface="Courier New" panose="02070309020205020404" pitchFamily="49" charset="0"/>
              <a:buChar char="o"/>
            </a:pPr>
            <a:r>
              <a:rPr lang="fi-FI"/>
              <a:t>Yhteinen eteneminen </a:t>
            </a:r>
            <a:r>
              <a:rPr lang="fi-FI">
                <a:hlinkClick r:id="rId6"/>
              </a:rPr>
              <a:t>diaesityksen</a:t>
            </a:r>
            <a:r>
              <a:rPr lang="fi-FI"/>
              <a:t> perusteella tai</a:t>
            </a:r>
          </a:p>
          <a:p>
            <a:pPr lvl="1">
              <a:buFont typeface="Courier New" panose="02070309020205020404" pitchFamily="49" charset="0"/>
              <a:buChar char="o"/>
            </a:pPr>
            <a:r>
              <a:rPr lang="fi-FI"/>
              <a:t>Jaa </a:t>
            </a:r>
            <a:r>
              <a:rPr lang="fi-FI">
                <a:hlinkClick r:id="rId7"/>
              </a:rPr>
              <a:t>linkki ohjeistukseen tai tulosta se</a:t>
            </a:r>
            <a:endParaRPr lang="fi-FI"/>
          </a:p>
        </p:txBody>
      </p:sp>
    </p:spTree>
    <p:extLst>
      <p:ext uri="{BB962C8B-B14F-4D97-AF65-F5344CB8AC3E}">
        <p14:creationId xmlns:p14="http://schemas.microsoft.com/office/powerpoint/2010/main" val="3555103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C2FE7A-5623-50ED-39C9-DD33B0B82877}"/>
              </a:ext>
            </a:extLst>
          </p:cNvPr>
          <p:cNvSpPr>
            <a:spLocks noGrp="1"/>
          </p:cNvSpPr>
          <p:nvPr>
            <p:ph type="title"/>
          </p:nvPr>
        </p:nvSpPr>
        <p:spPr/>
        <p:txBody>
          <a:bodyPr/>
          <a:lstStyle/>
          <a:p>
            <a:r>
              <a:rPr lang="fi-FI"/>
              <a:t>Opettajan ohje</a:t>
            </a:r>
          </a:p>
        </p:txBody>
      </p:sp>
      <p:sp>
        <p:nvSpPr>
          <p:cNvPr id="3" name="Sisällön paikkamerkki 2">
            <a:extLst>
              <a:ext uri="{FF2B5EF4-FFF2-40B4-BE49-F238E27FC236}">
                <a16:creationId xmlns:a16="http://schemas.microsoft.com/office/drawing/2014/main" id="{D7DBBFC0-B521-9BD9-A422-5B8C23E5A7A9}"/>
              </a:ext>
            </a:extLst>
          </p:cNvPr>
          <p:cNvSpPr>
            <a:spLocks noGrp="1"/>
          </p:cNvSpPr>
          <p:nvPr>
            <p:ph sz="half" idx="1"/>
          </p:nvPr>
        </p:nvSpPr>
        <p:spPr/>
        <p:txBody>
          <a:bodyPr>
            <a:normAutofit fontScale="85000" lnSpcReduction="10000"/>
          </a:bodyPr>
          <a:lstStyle/>
          <a:p>
            <a:pPr marL="0" indent="0">
              <a:buNone/>
            </a:pPr>
            <a:r>
              <a:rPr lang="fi-FI" b="1"/>
              <a:t>1. Tiimit laativat joko 60 sekunnin tai 3 minuutin pitchauksen eli yritysesittelyn </a:t>
            </a:r>
            <a:r>
              <a:rPr lang="fi-FI"/>
              <a:t>(sinä päätät keston!)</a:t>
            </a:r>
          </a:p>
          <a:p>
            <a:r>
              <a:rPr lang="fi-FI"/>
              <a:t>Suunnittelun tueksi tulosta tai jaa linkkinä opiskelijoille: </a:t>
            </a:r>
            <a:r>
              <a:rPr lang="fi-FI">
                <a:hlinkClick r:id="rId2"/>
              </a:rPr>
              <a:t>Pitchaajan muistilista ja kiertotalouden liiketoimintamallit-esite </a:t>
            </a:r>
            <a:endParaRPr lang="fi-FI"/>
          </a:p>
          <a:p>
            <a:r>
              <a:rPr lang="fi-FI"/>
              <a:t>Tiimit voivat laatia yrityksestä myös esim. yhden dian mittaisen tai muun visuaalisen esittelyn</a:t>
            </a:r>
          </a:p>
        </p:txBody>
      </p:sp>
      <p:sp>
        <p:nvSpPr>
          <p:cNvPr id="4" name="Sisällön paikkamerkki 3">
            <a:extLst>
              <a:ext uri="{FF2B5EF4-FFF2-40B4-BE49-F238E27FC236}">
                <a16:creationId xmlns:a16="http://schemas.microsoft.com/office/drawing/2014/main" id="{45AEFEAE-E5D0-B108-6960-B1BCD7E5D6C5}"/>
              </a:ext>
            </a:extLst>
          </p:cNvPr>
          <p:cNvSpPr>
            <a:spLocks noGrp="1"/>
          </p:cNvSpPr>
          <p:nvPr>
            <p:ph sz="half" idx="2"/>
          </p:nvPr>
        </p:nvSpPr>
        <p:spPr>
          <a:xfrm>
            <a:off x="6172200" y="1812176"/>
            <a:ext cx="5181600" cy="4351338"/>
          </a:xfrm>
        </p:spPr>
        <p:txBody>
          <a:bodyPr>
            <a:normAutofit fontScale="85000" lnSpcReduction="10000"/>
          </a:bodyPr>
          <a:lstStyle/>
          <a:p>
            <a:pPr marL="0" indent="0">
              <a:buNone/>
            </a:pPr>
            <a:r>
              <a:rPr lang="fi-FI" b="1"/>
              <a:t>2. Tiimien esitykset ja palaute toiselta tiimiltä </a:t>
            </a:r>
          </a:p>
          <a:p>
            <a:pPr marL="0" indent="0">
              <a:buNone/>
            </a:pPr>
            <a:r>
              <a:rPr lang="fi-FI"/>
              <a:t>Jokainen tiimi saa palautteen toiselta tiimiltä. Jaa palautetta antavan tiimin jäsenille roolit: kehu, kysy, kannusta, haasta. Palautetiimi keskittyy etenkin yritysidean kommentointiin. </a:t>
            </a:r>
          </a:p>
          <a:p>
            <a:pPr marL="0" indent="0">
              <a:buNone/>
            </a:pPr>
            <a:r>
              <a:rPr lang="fi-FI"/>
              <a:t>Halutessasi voit pelinjohtajana pisteyttää esitykset oheisen lomakkeen perusteella ja valita voittajan: </a:t>
            </a:r>
          </a:p>
          <a:p>
            <a:pPr marL="0" indent="0">
              <a:buNone/>
            </a:pPr>
            <a:r>
              <a:rPr lang="fi-FI" b="1"/>
              <a:t>3. Loppukeskustelu – kokemusten purku, pelin tuomat tiedot ja taidot </a:t>
            </a:r>
          </a:p>
        </p:txBody>
      </p:sp>
    </p:spTree>
    <p:extLst>
      <p:ext uri="{BB962C8B-B14F-4D97-AF65-F5344CB8AC3E}">
        <p14:creationId xmlns:p14="http://schemas.microsoft.com/office/powerpoint/2010/main" val="1260779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136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CD42F410-B18B-8232-7209-422BB1992879}"/>
              </a:ext>
            </a:extLst>
          </p:cNvPr>
          <p:cNvSpPr/>
          <p:nvPr/>
        </p:nvSpPr>
        <p:spPr>
          <a:xfrm>
            <a:off x="3222701" y="0"/>
            <a:ext cx="8969299"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04DA4454-432B-BBCC-97C9-92DF6FE3EE01}"/>
              </a:ext>
            </a:extLst>
          </p:cNvPr>
          <p:cNvSpPr>
            <a:spLocks noGrp="1"/>
          </p:cNvSpPr>
          <p:nvPr>
            <p:ph type="title"/>
          </p:nvPr>
        </p:nvSpPr>
        <p:spPr>
          <a:xfrm>
            <a:off x="1261945" y="127327"/>
            <a:ext cx="1960756" cy="1325563"/>
          </a:xfrm>
        </p:spPr>
        <p:txBody>
          <a:bodyPr/>
          <a:lstStyle/>
          <a:p>
            <a:r>
              <a:rPr lang="fi-FI" sz="3600"/>
              <a:t>Lähteet</a:t>
            </a:r>
            <a:r>
              <a:rPr lang="fi-FI"/>
              <a:t> </a:t>
            </a:r>
          </a:p>
        </p:txBody>
      </p:sp>
      <p:sp>
        <p:nvSpPr>
          <p:cNvPr id="3" name="Sisällön paikkamerkki 2">
            <a:extLst>
              <a:ext uri="{FF2B5EF4-FFF2-40B4-BE49-F238E27FC236}">
                <a16:creationId xmlns:a16="http://schemas.microsoft.com/office/drawing/2014/main" id="{23ACF2B9-BA47-26F1-CE0B-41BEF05E24A7}"/>
              </a:ext>
            </a:extLst>
          </p:cNvPr>
          <p:cNvSpPr>
            <a:spLocks noGrp="1"/>
          </p:cNvSpPr>
          <p:nvPr>
            <p:ph sz="half" idx="1"/>
          </p:nvPr>
        </p:nvSpPr>
        <p:spPr>
          <a:xfrm>
            <a:off x="3575824" y="602166"/>
            <a:ext cx="8263053" cy="6255834"/>
          </a:xfrm>
        </p:spPr>
        <p:txBody>
          <a:bodyPr>
            <a:normAutofit fontScale="25000" lnSpcReduction="20000"/>
          </a:bodyPr>
          <a:lstStyle/>
          <a:p>
            <a:pPr marL="514350" indent="-514350" algn="just">
              <a:buAutoNum type="arabicPeriod"/>
            </a:pPr>
            <a:r>
              <a:rPr lang="fi-FI" sz="5600" i="1">
                <a:hlinkClick r:id="rId2"/>
              </a:rPr>
              <a:t>Kiertotalous työelämätaitona-verkkokurssi</a:t>
            </a:r>
            <a:r>
              <a:rPr lang="fi-FI" sz="5600"/>
              <a:t>. </a:t>
            </a:r>
            <a:r>
              <a:rPr lang="fi-FI" sz="5600" b="0">
                <a:solidFill>
                  <a:srgbClr val="000000"/>
                </a:solidFill>
                <a:effectLst/>
              </a:rPr>
              <a:t>Aineisto on tuotettu KIERTO – Kiertotalouden toiminnalliset oppimisympäristöt ja Kiertotaloudesta kasvua -hankkeissa, jotka toteutettiin 1.8.2019 – 31.12.2021 ja 1.12.2021 – 31.8.2023. Hankkeiden päärahoittajana oli Euroopan Sosiaalirahasto ja koordinoivana tahona Tampereen kaupungin työllisyys- ja kasvupalvelut. Lupa materiaalin käyttöön saatu. </a:t>
            </a:r>
            <a:endParaRPr lang="fi-FI" sz="5600"/>
          </a:p>
          <a:p>
            <a:pPr marL="514350" indent="-514350" algn="just">
              <a:buAutoNum type="arabicPeriod"/>
            </a:pPr>
            <a:r>
              <a:rPr lang="fi-FI" sz="5600" i="1"/>
              <a:t>Kiertotalous vie yhteiskuntaa kestävän kehityksen polulle</a:t>
            </a:r>
            <a:r>
              <a:rPr lang="fi-FI" sz="5600"/>
              <a:t>. Kiertotalous-Suomi. Luettavissa: https://kiertotaloussuomi</a:t>
            </a:r>
            <a:r>
              <a:rPr lang="fi-FI" sz="5600">
                <a:hlinkClick r:id="rId3"/>
              </a:rPr>
              <a:t>.</a:t>
            </a:r>
            <a:r>
              <a:rPr lang="fi-FI" sz="5600"/>
              <a:t>fi/tieto/kiertotalous/</a:t>
            </a:r>
          </a:p>
          <a:p>
            <a:pPr marL="514350" indent="-514350" algn="just">
              <a:buAutoNum type="arabicPeriod"/>
            </a:pPr>
            <a:r>
              <a:rPr lang="fi-FI" sz="5600"/>
              <a:t>Suomen itsenäisyyden juhlarahasto Sitra.  </a:t>
            </a:r>
            <a:r>
              <a:rPr lang="fi-FI" sz="5600" i="1"/>
              <a:t>Kestävää kasvua kiertotalouden liiketoimintamalleista (</a:t>
            </a:r>
            <a:r>
              <a:rPr lang="fi-FI" sz="5600"/>
              <a:t>2022). Luettavissa: https://www.sitra.fi/app/uploads/2022/02/kestavaa-kasvua-kiertotalouden-liiketoimintamalleista-2-1.pdf </a:t>
            </a:r>
          </a:p>
          <a:p>
            <a:pPr marL="514350" indent="-514350" algn="just">
              <a:buFont typeface="Arial" panose="020B0604020202020204" pitchFamily="34" charset="0"/>
              <a:buAutoNum type="arabicPeriod"/>
            </a:pPr>
            <a:r>
              <a:rPr lang="fi-FI" sz="5600" i="1"/>
              <a:t>Ohjaus kohti kestävämpää työelämää –Jakso 2: Tulevaisuusohjaus ja kestävän kehityksen opetus.  </a:t>
            </a:r>
            <a:r>
              <a:rPr lang="fi-FI" sz="5600"/>
              <a:t>Kierto-poadcast 2023. </a:t>
            </a:r>
            <a:r>
              <a:rPr lang="fi-FI" sz="5600" b="0">
                <a:solidFill>
                  <a:srgbClr val="000000"/>
                </a:solidFill>
                <a:effectLst/>
              </a:rPr>
              <a:t>Aineisto on tuotettu KIERTO – Kiertotalouden toiminnalliset oppimisympäristöt ja Kiertotaloudesta kasvua -hankkeissa, jotka toteutettiin 1.8.2019 – 31.12.2021 ja 1.12.2021 – 31.8.2023. Hankkeiden päärahoittajana oli Euroopan Sosiaalirahasto ja koordinoivana tahona Tampereen kaupungin työllisyys- ja kasvupalvelut.</a:t>
            </a:r>
            <a:endParaRPr lang="fi-FI" sz="5600"/>
          </a:p>
          <a:p>
            <a:pPr marL="514350" indent="-514350" algn="just">
              <a:buAutoNum type="arabicPeriod"/>
            </a:pPr>
            <a:r>
              <a:rPr lang="fi-FI" sz="5600"/>
              <a:t>Suomen itsenäisyyden juhlarahasto Sitra. </a:t>
            </a:r>
            <a:r>
              <a:rPr lang="fi-FI" sz="5600" i="1"/>
              <a:t>Sitran selvityksiä 224 – Megatrendit 2023</a:t>
            </a:r>
            <a:r>
              <a:rPr lang="fi-FI" sz="5600"/>
              <a:t>.  Luettavissa: https://media.sitra.fi/app/uploads/2023/01/sitra_megatrendit-2023_ymmarrysta-yllatysten-aikaan.pdf</a:t>
            </a:r>
          </a:p>
          <a:p>
            <a:pPr marL="514350" indent="-514350">
              <a:buAutoNum type="arabicPeriod"/>
            </a:pPr>
            <a:r>
              <a:rPr lang="fi-FI" sz="5600"/>
              <a:t>Kuusela ym. Vihreän siirtymän osaamis- ja koulustarpeet VISIOS. Valtioneuvoston selvitys- ja tutkimustoiminnan julkaisusarja 2023: 31. Luettavissa: https://julkaisut.valtioneuvosto.fi/bitstream/handle/10024/164892/VN_TEAS_2023_31.pdf?sequence=1&amp;isAllowed=y</a:t>
            </a:r>
          </a:p>
          <a:p>
            <a:pPr marL="514350" indent="-514350">
              <a:buAutoNum type="arabicPeriod"/>
            </a:pPr>
            <a:r>
              <a:rPr lang="fi-FI" sz="5600"/>
              <a:t>Suomen itsenäisyyden juhlarahasto Sitra. </a:t>
            </a:r>
            <a:r>
              <a:rPr lang="fi-FI" sz="5600" i="1"/>
              <a:t>Sitran selvityksiä 218- Kiertotalous tulevaisuuden työelämässä</a:t>
            </a:r>
            <a:r>
              <a:rPr lang="fi-FI" sz="5600"/>
              <a:t> (2022). Luettavissa: https://media.sitra.fi/app/uploads/2022/11/sitra_kiertotalous_tulevaisuuden_tyoelamassa.pdf</a:t>
            </a:r>
          </a:p>
          <a:p>
            <a:pPr marL="514350" indent="-514350" algn="just">
              <a:buAutoNum type="arabicPeriod"/>
            </a:pPr>
            <a:r>
              <a:rPr lang="fi-FI" sz="5600"/>
              <a:t>Circula kiertotalous- ja yrittäjyyspeli. Creative Commons CC BY-NC-ND-lisenssi. https://circula.fi/materiaalit/</a:t>
            </a:r>
          </a:p>
          <a:p>
            <a:pPr marL="514350" indent="-514350" algn="just">
              <a:buAutoNum type="arabicPeriod"/>
            </a:pPr>
            <a:r>
              <a:rPr lang="fi-FI" sz="5600"/>
              <a:t>Linturi R. &amp; Kuusi O. Suomen sata uutta mahdollisuutta 2018-2037- Yhteiskunnan toimintamallit uudistava radikaali teknologia. Eduskunnan tulevaisuusvaliokunnan julkaisu 1/2018. Luettavissa: https://www.eduskunta.fi/FI/naineduskuntatoimii/julkaisut/Documents/tuvj_1+2018.pdf</a:t>
            </a:r>
          </a:p>
          <a:p>
            <a:pPr marL="0" indent="0" algn="just">
              <a:buNone/>
            </a:pPr>
            <a:endParaRPr lang="fi-FI"/>
          </a:p>
        </p:txBody>
      </p:sp>
      <p:sp>
        <p:nvSpPr>
          <p:cNvPr id="4" name="Tekstiruutu 3">
            <a:extLst>
              <a:ext uri="{FF2B5EF4-FFF2-40B4-BE49-F238E27FC236}">
                <a16:creationId xmlns:a16="http://schemas.microsoft.com/office/drawing/2014/main" id="{6A4EAF24-A3DD-D7C3-B259-D104A4B85732}"/>
              </a:ext>
            </a:extLst>
          </p:cNvPr>
          <p:cNvSpPr txBox="1"/>
          <p:nvPr/>
        </p:nvSpPr>
        <p:spPr>
          <a:xfrm>
            <a:off x="381000" y="2905780"/>
            <a:ext cx="2841701" cy="1046440"/>
          </a:xfrm>
          <a:prstGeom prst="rect">
            <a:avLst/>
          </a:prstGeom>
          <a:noFill/>
        </p:spPr>
        <p:txBody>
          <a:bodyPr wrap="square" rtlCol="0">
            <a:spAutoFit/>
          </a:bodyPr>
          <a:lstStyle/>
          <a:p>
            <a:r>
              <a:rPr lang="fi-FI" sz="1200"/>
              <a:t>Oppituntikokonaisuus on koottu Ympäristöministeriön rahoittamassa MASSA-hankkeessa (8/2022-4/2024) Oulun kaupungin yhdyskunta –ja ympäristöpalveluissa</a:t>
            </a:r>
            <a:r>
              <a:rPr lang="fi-FI" sz="1400"/>
              <a:t>.</a:t>
            </a:r>
          </a:p>
        </p:txBody>
      </p:sp>
      <p:pic>
        <p:nvPicPr>
          <p:cNvPr id="7" name="Kuva 6">
            <a:extLst>
              <a:ext uri="{FF2B5EF4-FFF2-40B4-BE49-F238E27FC236}">
                <a16:creationId xmlns:a16="http://schemas.microsoft.com/office/drawing/2014/main" id="{7A5AB9F3-32E0-4911-27F3-E0D3AC32C5D1}"/>
              </a:ext>
            </a:extLst>
          </p:cNvPr>
          <p:cNvPicPr>
            <a:picLocks noChangeAspect="1"/>
          </p:cNvPicPr>
          <p:nvPr/>
        </p:nvPicPr>
        <p:blipFill>
          <a:blip r:embed="rId4"/>
          <a:stretch>
            <a:fillRect/>
          </a:stretch>
        </p:blipFill>
        <p:spPr>
          <a:xfrm>
            <a:off x="381000" y="4461940"/>
            <a:ext cx="2091561" cy="620853"/>
          </a:xfrm>
          <a:prstGeom prst="rect">
            <a:avLst/>
          </a:prstGeom>
        </p:spPr>
      </p:pic>
      <p:pic>
        <p:nvPicPr>
          <p:cNvPr id="8" name="Kuva 7">
            <a:extLst>
              <a:ext uri="{FF2B5EF4-FFF2-40B4-BE49-F238E27FC236}">
                <a16:creationId xmlns:a16="http://schemas.microsoft.com/office/drawing/2014/main" id="{153A01F5-19B3-5E28-D4F7-14A3628680FC}"/>
              </a:ext>
            </a:extLst>
          </p:cNvPr>
          <p:cNvPicPr>
            <a:picLocks noChangeAspect="1"/>
          </p:cNvPicPr>
          <p:nvPr/>
        </p:nvPicPr>
        <p:blipFill>
          <a:blip r:embed="rId5"/>
          <a:stretch>
            <a:fillRect/>
          </a:stretch>
        </p:blipFill>
        <p:spPr>
          <a:xfrm>
            <a:off x="381000" y="5282086"/>
            <a:ext cx="1874973" cy="620853"/>
          </a:xfrm>
          <a:prstGeom prst="rect">
            <a:avLst/>
          </a:prstGeom>
        </p:spPr>
      </p:pic>
    </p:spTree>
    <p:extLst>
      <p:ext uri="{BB962C8B-B14F-4D97-AF65-F5344CB8AC3E}">
        <p14:creationId xmlns:p14="http://schemas.microsoft.com/office/powerpoint/2010/main" val="793169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Otsikko 1">
            <a:extLst>
              <a:ext uri="{FF2B5EF4-FFF2-40B4-BE49-F238E27FC236}">
                <a16:creationId xmlns:a16="http://schemas.microsoft.com/office/drawing/2014/main" id="{84FBBDF1-09BE-A29C-A6E3-8F23ED81F214}"/>
              </a:ext>
            </a:extLst>
          </p:cNvPr>
          <p:cNvSpPr>
            <a:spLocks noGrp="1"/>
          </p:cNvSpPr>
          <p:nvPr>
            <p:ph type="title"/>
          </p:nvPr>
        </p:nvSpPr>
        <p:spPr>
          <a:xfrm>
            <a:off x="786385" y="841248"/>
            <a:ext cx="5129600" cy="5340097"/>
          </a:xfrm>
        </p:spPr>
        <p:txBody>
          <a:bodyPr anchor="ctr">
            <a:normAutofit/>
          </a:bodyPr>
          <a:lstStyle/>
          <a:p>
            <a:r>
              <a:rPr lang="fi-FI" sz="4800">
                <a:solidFill>
                  <a:schemeClr val="bg1"/>
                </a:solidFill>
              </a:rPr>
              <a:t>75min toteutuksen vaihtoehdot</a:t>
            </a:r>
          </a:p>
        </p:txBody>
      </p:sp>
      <p:graphicFrame>
        <p:nvGraphicFramePr>
          <p:cNvPr id="5" name="Sisällön paikkamerkki 2">
            <a:extLst>
              <a:ext uri="{FF2B5EF4-FFF2-40B4-BE49-F238E27FC236}">
                <a16:creationId xmlns:a16="http://schemas.microsoft.com/office/drawing/2014/main" id="{A535A7D2-4E20-0115-609F-53769A79E827}"/>
              </a:ext>
            </a:extLst>
          </p:cNvPr>
          <p:cNvGraphicFramePr>
            <a:graphicFrameLocks noGrp="1"/>
          </p:cNvGraphicFramePr>
          <p:nvPr>
            <p:ph idx="1"/>
            <p:extLst>
              <p:ext uri="{D42A27DB-BD31-4B8C-83A1-F6EECF244321}">
                <p14:modId xmlns:p14="http://schemas.microsoft.com/office/powerpoint/2010/main" val="70685792"/>
              </p:ext>
            </p:extLst>
          </p:nvPr>
        </p:nvGraphicFramePr>
        <p:xfrm>
          <a:off x="6525628" y="529388"/>
          <a:ext cx="4652655"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lipsi 5">
            <a:extLst>
              <a:ext uri="{FF2B5EF4-FFF2-40B4-BE49-F238E27FC236}">
                <a16:creationId xmlns:a16="http://schemas.microsoft.com/office/drawing/2014/main" id="{19D51E4D-0DC9-BBA7-CC2F-640800F08416}"/>
              </a:ext>
            </a:extLst>
          </p:cNvPr>
          <p:cNvSpPr/>
          <p:nvPr/>
        </p:nvSpPr>
        <p:spPr>
          <a:xfrm>
            <a:off x="8096036" y="2823737"/>
            <a:ext cx="1371600" cy="106325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C624B17D-8D16-F820-B054-6DC4A4F73F30}"/>
              </a:ext>
            </a:extLst>
          </p:cNvPr>
          <p:cNvSpPr txBox="1"/>
          <p:nvPr/>
        </p:nvSpPr>
        <p:spPr>
          <a:xfrm>
            <a:off x="8364314" y="3001422"/>
            <a:ext cx="975281" cy="707886"/>
          </a:xfrm>
          <a:prstGeom prst="rect">
            <a:avLst/>
          </a:prstGeom>
          <a:noFill/>
        </p:spPr>
        <p:txBody>
          <a:bodyPr wrap="square" rtlCol="0">
            <a:spAutoFit/>
          </a:bodyPr>
          <a:lstStyle/>
          <a:p>
            <a:r>
              <a:rPr lang="fi-FI" sz="4000"/>
              <a:t>TAI</a:t>
            </a:r>
          </a:p>
        </p:txBody>
      </p:sp>
    </p:spTree>
    <p:extLst>
      <p:ext uri="{BB962C8B-B14F-4D97-AF65-F5344CB8AC3E}">
        <p14:creationId xmlns:p14="http://schemas.microsoft.com/office/powerpoint/2010/main" val="3714760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Otsikko 1">
            <a:extLst>
              <a:ext uri="{FF2B5EF4-FFF2-40B4-BE49-F238E27FC236}">
                <a16:creationId xmlns:a16="http://schemas.microsoft.com/office/drawing/2014/main" id="{84FBBDF1-09BE-A29C-A6E3-8F23ED81F214}"/>
              </a:ext>
            </a:extLst>
          </p:cNvPr>
          <p:cNvSpPr>
            <a:spLocks noGrp="1"/>
          </p:cNvSpPr>
          <p:nvPr>
            <p:ph type="title"/>
          </p:nvPr>
        </p:nvSpPr>
        <p:spPr>
          <a:xfrm>
            <a:off x="786385" y="841248"/>
            <a:ext cx="5129600" cy="5340097"/>
          </a:xfrm>
        </p:spPr>
        <p:txBody>
          <a:bodyPr anchor="ctr">
            <a:normAutofit/>
          </a:bodyPr>
          <a:lstStyle/>
          <a:p>
            <a:r>
              <a:rPr lang="fi-FI" sz="4800">
                <a:solidFill>
                  <a:schemeClr val="bg1"/>
                </a:solidFill>
              </a:rPr>
              <a:t>2x75min toteutuksen vaihtoehdot</a:t>
            </a:r>
          </a:p>
        </p:txBody>
      </p:sp>
      <p:graphicFrame>
        <p:nvGraphicFramePr>
          <p:cNvPr id="5" name="Sisällön paikkamerkki 2">
            <a:extLst>
              <a:ext uri="{FF2B5EF4-FFF2-40B4-BE49-F238E27FC236}">
                <a16:creationId xmlns:a16="http://schemas.microsoft.com/office/drawing/2014/main" id="{A535A7D2-4E20-0115-609F-53769A79E827}"/>
              </a:ext>
            </a:extLst>
          </p:cNvPr>
          <p:cNvGraphicFramePr>
            <a:graphicFrameLocks noGrp="1"/>
          </p:cNvGraphicFramePr>
          <p:nvPr>
            <p:ph idx="1"/>
            <p:extLst>
              <p:ext uri="{D42A27DB-BD31-4B8C-83A1-F6EECF244321}">
                <p14:modId xmlns:p14="http://schemas.microsoft.com/office/powerpoint/2010/main" val="1149797528"/>
              </p:ext>
            </p:extLst>
          </p:nvPr>
        </p:nvGraphicFramePr>
        <p:xfrm>
          <a:off x="6525628" y="529388"/>
          <a:ext cx="4652655"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llipsi 2">
            <a:extLst>
              <a:ext uri="{FF2B5EF4-FFF2-40B4-BE49-F238E27FC236}">
                <a16:creationId xmlns:a16="http://schemas.microsoft.com/office/drawing/2014/main" id="{509D7B02-41A3-0391-0EBE-0A2F07D9E1FE}"/>
              </a:ext>
            </a:extLst>
          </p:cNvPr>
          <p:cNvSpPr/>
          <p:nvPr/>
        </p:nvSpPr>
        <p:spPr>
          <a:xfrm>
            <a:off x="8096036" y="2823737"/>
            <a:ext cx="1371600" cy="106325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A3249A23-AE6F-5F2B-B4F8-E5FF34896A16}"/>
              </a:ext>
            </a:extLst>
          </p:cNvPr>
          <p:cNvSpPr txBox="1"/>
          <p:nvPr/>
        </p:nvSpPr>
        <p:spPr>
          <a:xfrm>
            <a:off x="8364314" y="3001422"/>
            <a:ext cx="975281" cy="707886"/>
          </a:xfrm>
          <a:prstGeom prst="rect">
            <a:avLst/>
          </a:prstGeom>
          <a:noFill/>
        </p:spPr>
        <p:txBody>
          <a:bodyPr wrap="square" rtlCol="0">
            <a:spAutoFit/>
          </a:bodyPr>
          <a:lstStyle/>
          <a:p>
            <a:r>
              <a:rPr lang="fi-FI" sz="4000"/>
              <a:t>TAI</a:t>
            </a:r>
          </a:p>
        </p:txBody>
      </p:sp>
    </p:spTree>
    <p:extLst>
      <p:ext uri="{BB962C8B-B14F-4D97-AF65-F5344CB8AC3E}">
        <p14:creationId xmlns:p14="http://schemas.microsoft.com/office/powerpoint/2010/main" val="1908727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660" y="0"/>
            <a:ext cx="12241659"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sp>
        <p:nvSpPr>
          <p:cNvPr id="5" name="Suorakulmio 4">
            <a:extLst>
              <a:ext uri="{FF2B5EF4-FFF2-40B4-BE49-F238E27FC236}">
                <a16:creationId xmlns:a16="http://schemas.microsoft.com/office/drawing/2014/main" id="{07F49171-ACFF-FB5A-3992-C1236079CA60}"/>
              </a:ext>
            </a:extLst>
          </p:cNvPr>
          <p:cNvSpPr/>
          <p:nvPr/>
        </p:nvSpPr>
        <p:spPr>
          <a:xfrm>
            <a:off x="400692" y="2260314"/>
            <a:ext cx="11496782" cy="2157573"/>
          </a:xfrm>
          <a:prstGeom prst="rect">
            <a:avLst/>
          </a:prstGeom>
          <a:solidFill>
            <a:srgbClr val="F8F0E3">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i="1"/>
          </a:p>
        </p:txBody>
      </p:sp>
      <p:sp>
        <p:nvSpPr>
          <p:cNvPr id="3" name="Tekstiruutu 2">
            <a:extLst>
              <a:ext uri="{FF2B5EF4-FFF2-40B4-BE49-F238E27FC236}">
                <a16:creationId xmlns:a16="http://schemas.microsoft.com/office/drawing/2014/main" id="{DDA44046-458B-4843-5368-8F7711D4A70D}"/>
              </a:ext>
            </a:extLst>
          </p:cNvPr>
          <p:cNvSpPr txBox="1"/>
          <p:nvPr/>
        </p:nvSpPr>
        <p:spPr>
          <a:xfrm>
            <a:off x="1706364" y="2645373"/>
            <a:ext cx="8729610" cy="1323439"/>
          </a:xfrm>
          <a:prstGeom prst="rect">
            <a:avLst/>
          </a:prstGeom>
          <a:noFill/>
        </p:spPr>
        <p:txBody>
          <a:bodyPr wrap="square" rtlCol="0">
            <a:spAutoFit/>
          </a:bodyPr>
          <a:lstStyle/>
          <a:p>
            <a:pPr algn="ctr"/>
            <a:r>
              <a:rPr lang="fi-FI" sz="4000">
                <a:latin typeface="Oulun Graadi Otsikko" pitchFamily="50" charset="0"/>
              </a:rPr>
              <a:t>Kiertotalouden liiketoimintamallit ja kiertotalous työelämätaitona</a:t>
            </a:r>
          </a:p>
        </p:txBody>
      </p:sp>
      <p:sp>
        <p:nvSpPr>
          <p:cNvPr id="6" name="Suorakulmio 5">
            <a:extLst>
              <a:ext uri="{FF2B5EF4-FFF2-40B4-BE49-F238E27FC236}">
                <a16:creationId xmlns:a16="http://schemas.microsoft.com/office/drawing/2014/main" id="{6C7F300C-EBB2-FC43-3317-74F861C3F514}"/>
              </a:ext>
            </a:extLst>
          </p:cNvPr>
          <p:cNvSpPr/>
          <p:nvPr/>
        </p:nvSpPr>
        <p:spPr>
          <a:xfrm>
            <a:off x="3056556" y="4978484"/>
            <a:ext cx="5445304" cy="1609398"/>
          </a:xfrm>
          <a:prstGeom prst="rect">
            <a:avLst/>
          </a:prstGeom>
          <a:solidFill>
            <a:srgbClr val="F8F0E3">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822D3279-9288-C344-025C-2F654F85F7CF}"/>
              </a:ext>
            </a:extLst>
          </p:cNvPr>
          <p:cNvSpPr txBox="1"/>
          <p:nvPr/>
        </p:nvSpPr>
        <p:spPr>
          <a:xfrm>
            <a:off x="3390467" y="5068151"/>
            <a:ext cx="4777483" cy="1605568"/>
          </a:xfrm>
          <a:prstGeom prst="rect">
            <a:avLst/>
          </a:prstGeom>
          <a:noFill/>
        </p:spPr>
        <p:txBody>
          <a:bodyPr wrap="square" rtlCol="0">
            <a:spAutoFit/>
          </a:bodyPr>
          <a:lstStyle/>
          <a:p>
            <a:pPr algn="ctr"/>
            <a:r>
              <a:rPr lang="fi-FI" sz="1800" b="1">
                <a:ea typeface="+mn-lt"/>
                <a:cs typeface="+mn-lt"/>
              </a:rPr>
              <a:t>Mikä kiertotalous talousmallina on ja millaisia ovat kiertotalouden liiketoimintamallit?</a:t>
            </a:r>
          </a:p>
          <a:p>
            <a:pPr algn="ctr">
              <a:spcBef>
                <a:spcPts val="1000"/>
              </a:spcBef>
            </a:pPr>
            <a:r>
              <a:rPr lang="fi-FI" sz="1800" b="1">
                <a:ea typeface="+mn-lt"/>
                <a:cs typeface="+mn-lt"/>
              </a:rPr>
              <a:t>Miten kiertotalousosaaminen liittyy työelämään ja omaan tulevaisuuteen?</a:t>
            </a:r>
            <a:endParaRPr lang="fi-FI" b="1"/>
          </a:p>
          <a:p>
            <a:endParaRPr lang="fi-FI"/>
          </a:p>
        </p:txBody>
      </p:sp>
      <p:pic>
        <p:nvPicPr>
          <p:cNvPr id="10" name="Kuva 9">
            <a:extLst>
              <a:ext uri="{FF2B5EF4-FFF2-40B4-BE49-F238E27FC236}">
                <a16:creationId xmlns:a16="http://schemas.microsoft.com/office/drawing/2014/main" id="{C2B5D61E-7104-204F-341B-896A12FB8BF4}"/>
              </a:ext>
            </a:extLst>
          </p:cNvPr>
          <p:cNvPicPr>
            <a:picLocks noChangeAspect="1"/>
          </p:cNvPicPr>
          <p:nvPr/>
        </p:nvPicPr>
        <p:blipFill>
          <a:blip r:embed="rId4"/>
          <a:stretch>
            <a:fillRect/>
          </a:stretch>
        </p:blipFill>
        <p:spPr>
          <a:xfrm>
            <a:off x="212484" y="5662702"/>
            <a:ext cx="1397642" cy="416466"/>
          </a:xfrm>
          <a:prstGeom prst="rect">
            <a:avLst/>
          </a:prstGeom>
        </p:spPr>
      </p:pic>
      <p:pic>
        <p:nvPicPr>
          <p:cNvPr id="11" name="Kuva 10">
            <a:extLst>
              <a:ext uri="{FF2B5EF4-FFF2-40B4-BE49-F238E27FC236}">
                <a16:creationId xmlns:a16="http://schemas.microsoft.com/office/drawing/2014/main" id="{A967DF16-2E35-784D-1477-76E3F77F6B2D}"/>
              </a:ext>
            </a:extLst>
          </p:cNvPr>
          <p:cNvPicPr>
            <a:picLocks noChangeAspect="1"/>
          </p:cNvPicPr>
          <p:nvPr/>
        </p:nvPicPr>
        <p:blipFill>
          <a:blip r:embed="rId5"/>
          <a:stretch>
            <a:fillRect/>
          </a:stretch>
        </p:blipFill>
        <p:spPr>
          <a:xfrm>
            <a:off x="207117" y="6171417"/>
            <a:ext cx="1403009" cy="4164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26463"/>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03B41427-B4FC-11EB-5D94-FD1B1F9A68D7}"/>
              </a:ext>
            </a:extLst>
          </p:cNvPr>
          <p:cNvPicPr>
            <a:picLocks noChangeAspect="1"/>
          </p:cNvPicPr>
          <p:nvPr/>
        </p:nvPicPr>
        <p:blipFill>
          <a:blip r:embed="rId3"/>
          <a:stretch>
            <a:fillRect/>
          </a:stretch>
        </p:blipFill>
        <p:spPr>
          <a:xfrm>
            <a:off x="1393903" y="0"/>
            <a:ext cx="9790771" cy="6858000"/>
          </a:xfrm>
          <a:prstGeom prst="rect">
            <a:avLst/>
          </a:prstGeom>
        </p:spPr>
      </p:pic>
      <p:sp>
        <p:nvSpPr>
          <p:cNvPr id="3" name="Tekstiruutu 2">
            <a:extLst>
              <a:ext uri="{FF2B5EF4-FFF2-40B4-BE49-F238E27FC236}">
                <a16:creationId xmlns:a16="http://schemas.microsoft.com/office/drawing/2014/main" id="{F8A744BE-BFB2-D033-66F8-03891D84C0E3}"/>
              </a:ext>
            </a:extLst>
          </p:cNvPr>
          <p:cNvSpPr txBox="1"/>
          <p:nvPr/>
        </p:nvSpPr>
        <p:spPr>
          <a:xfrm>
            <a:off x="11673840" y="6406098"/>
            <a:ext cx="731520" cy="307777"/>
          </a:xfrm>
          <a:prstGeom prst="rect">
            <a:avLst/>
          </a:prstGeom>
          <a:noFill/>
        </p:spPr>
        <p:txBody>
          <a:bodyPr wrap="square" rtlCol="0">
            <a:spAutoFit/>
          </a:bodyPr>
          <a:lstStyle/>
          <a:p>
            <a:r>
              <a:rPr lang="fi-FI" sz="1400"/>
              <a:t>(1)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uoli: Kaareva vasemmalle 3">
            <a:extLst>
              <a:ext uri="{FF2B5EF4-FFF2-40B4-BE49-F238E27FC236}">
                <a16:creationId xmlns:a16="http://schemas.microsoft.com/office/drawing/2014/main" id="{AEC7A203-8045-4668-B795-F70473383271}"/>
              </a:ext>
            </a:extLst>
          </p:cNvPr>
          <p:cNvSpPr/>
          <p:nvPr/>
        </p:nvSpPr>
        <p:spPr>
          <a:xfrm rot="16200000">
            <a:off x="2225210" y="1002819"/>
            <a:ext cx="1869896" cy="4464124"/>
          </a:xfrm>
          <a:prstGeom prst="curved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i-FI">
              <a:solidFill>
                <a:schemeClr val="tx1"/>
              </a:solidFill>
            </a:endParaRPr>
          </a:p>
        </p:txBody>
      </p:sp>
      <p:graphicFrame>
        <p:nvGraphicFramePr>
          <p:cNvPr id="5" name="Kaaviokuva 4">
            <a:extLst>
              <a:ext uri="{FF2B5EF4-FFF2-40B4-BE49-F238E27FC236}">
                <a16:creationId xmlns:a16="http://schemas.microsoft.com/office/drawing/2014/main" id="{B09B0F75-FF03-CCAB-211C-EA035223DAC1}"/>
              </a:ext>
            </a:extLst>
          </p:cNvPr>
          <p:cNvGraphicFramePr/>
          <p:nvPr>
            <p:extLst>
              <p:ext uri="{D42A27DB-BD31-4B8C-83A1-F6EECF244321}">
                <p14:modId xmlns:p14="http://schemas.microsoft.com/office/powerpoint/2010/main" val="719907050"/>
              </p:ext>
            </p:extLst>
          </p:nvPr>
        </p:nvGraphicFramePr>
        <p:xfrm>
          <a:off x="6390526" y="1500027"/>
          <a:ext cx="5656493" cy="4882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iruutu 5">
            <a:extLst>
              <a:ext uri="{FF2B5EF4-FFF2-40B4-BE49-F238E27FC236}">
                <a16:creationId xmlns:a16="http://schemas.microsoft.com/office/drawing/2014/main" id="{0B35C3B7-C963-536D-7A47-2C8DC842AD5A}"/>
              </a:ext>
            </a:extLst>
          </p:cNvPr>
          <p:cNvSpPr txBox="1"/>
          <p:nvPr/>
        </p:nvSpPr>
        <p:spPr>
          <a:xfrm>
            <a:off x="878439" y="4397071"/>
            <a:ext cx="657547"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i-FI"/>
              <a:t>OTA </a:t>
            </a:r>
          </a:p>
        </p:txBody>
      </p:sp>
      <p:sp>
        <p:nvSpPr>
          <p:cNvPr id="7" name="Tekstiruutu 6">
            <a:extLst>
              <a:ext uri="{FF2B5EF4-FFF2-40B4-BE49-F238E27FC236}">
                <a16:creationId xmlns:a16="http://schemas.microsoft.com/office/drawing/2014/main" id="{242C58E3-F465-8430-84C1-AFD97068D0E4}"/>
              </a:ext>
            </a:extLst>
          </p:cNvPr>
          <p:cNvSpPr txBox="1"/>
          <p:nvPr/>
        </p:nvSpPr>
        <p:spPr>
          <a:xfrm>
            <a:off x="2575388" y="1739721"/>
            <a:ext cx="84419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i-FI"/>
              <a:t>KÄYTÄ</a:t>
            </a:r>
          </a:p>
        </p:txBody>
      </p:sp>
      <p:sp>
        <p:nvSpPr>
          <p:cNvPr id="8" name="Tekstiruutu 7">
            <a:extLst>
              <a:ext uri="{FF2B5EF4-FFF2-40B4-BE49-F238E27FC236}">
                <a16:creationId xmlns:a16="http://schemas.microsoft.com/office/drawing/2014/main" id="{42ED3BF6-36EC-477D-63BD-9A8C69C294A4}"/>
              </a:ext>
            </a:extLst>
          </p:cNvPr>
          <p:cNvSpPr txBox="1"/>
          <p:nvPr/>
        </p:nvSpPr>
        <p:spPr>
          <a:xfrm>
            <a:off x="4506930" y="4360708"/>
            <a:ext cx="88529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i-FI"/>
              <a:t>HÄVITÄ </a:t>
            </a:r>
          </a:p>
        </p:txBody>
      </p:sp>
      <p:sp>
        <p:nvSpPr>
          <p:cNvPr id="9" name="Vuokaaviosymboli: Valinta 8">
            <a:extLst>
              <a:ext uri="{FF2B5EF4-FFF2-40B4-BE49-F238E27FC236}">
                <a16:creationId xmlns:a16="http://schemas.microsoft.com/office/drawing/2014/main" id="{77A1A79E-FB0E-3D1F-31A8-9A6666BE0593}"/>
              </a:ext>
            </a:extLst>
          </p:cNvPr>
          <p:cNvSpPr/>
          <p:nvPr/>
        </p:nvSpPr>
        <p:spPr>
          <a:xfrm>
            <a:off x="3412732" y="4920919"/>
            <a:ext cx="1171254" cy="1037690"/>
          </a:xfrm>
          <a:prstGeom prst="flowChartDecisio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F9CE7F3C-2B47-D1AA-1BBE-26D75D791B43}"/>
              </a:ext>
            </a:extLst>
          </p:cNvPr>
          <p:cNvSpPr txBox="1"/>
          <p:nvPr/>
        </p:nvSpPr>
        <p:spPr>
          <a:xfrm>
            <a:off x="3698696" y="5207518"/>
            <a:ext cx="885290" cy="369332"/>
          </a:xfrm>
          <a:prstGeom prst="rect">
            <a:avLst/>
          </a:prstGeom>
          <a:noFill/>
        </p:spPr>
        <p:txBody>
          <a:bodyPr wrap="square" rtlCol="0">
            <a:spAutoFit/>
          </a:bodyPr>
          <a:lstStyle/>
          <a:p>
            <a:r>
              <a:rPr lang="fi-FI"/>
              <a:t>JÄTE</a:t>
            </a:r>
          </a:p>
        </p:txBody>
      </p:sp>
      <p:sp>
        <p:nvSpPr>
          <p:cNvPr id="11" name="Tekstiruutu 10">
            <a:extLst>
              <a:ext uri="{FF2B5EF4-FFF2-40B4-BE49-F238E27FC236}">
                <a16:creationId xmlns:a16="http://schemas.microsoft.com/office/drawing/2014/main" id="{E2801610-33F6-FB0C-1ADE-987F1057E7BB}"/>
              </a:ext>
            </a:extLst>
          </p:cNvPr>
          <p:cNvSpPr txBox="1"/>
          <p:nvPr/>
        </p:nvSpPr>
        <p:spPr>
          <a:xfrm>
            <a:off x="3328735" y="253060"/>
            <a:ext cx="6883685" cy="646331"/>
          </a:xfrm>
          <a:prstGeom prst="rect">
            <a:avLst/>
          </a:prstGeom>
          <a:noFill/>
        </p:spPr>
        <p:txBody>
          <a:bodyPr wrap="square" rtlCol="0">
            <a:spAutoFit/>
          </a:bodyPr>
          <a:lstStyle/>
          <a:p>
            <a:r>
              <a:rPr lang="fi-FI" sz="3600">
                <a:latin typeface="Aptos Display" panose="020B0004020202020204" pitchFamily="34" charset="0"/>
              </a:rPr>
              <a:t>Viivataloudesta ympyrätalouteen</a:t>
            </a:r>
            <a:endParaRPr lang="fi-FI">
              <a:latin typeface="Aptos Display" panose="020B0004020202020204" pitchFamily="34" charset="0"/>
            </a:endParaRPr>
          </a:p>
        </p:txBody>
      </p:sp>
    </p:spTree>
    <p:extLst>
      <p:ext uri="{BB962C8B-B14F-4D97-AF65-F5344CB8AC3E}">
        <p14:creationId xmlns:p14="http://schemas.microsoft.com/office/powerpoint/2010/main" val="38870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P spid="6" grpId="0" animBg="1"/>
      <p:bldP spid="7" grpId="0" animBg="1"/>
      <p:bldP spid="8"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ällön paikkamerkki 3" descr="Kuva, joka sisältää kohteen teksti, clipart, Grafiikka, diagrammi&#10;&#10;Kuvaus luotu automaattisesti">
            <a:extLst>
              <a:ext uri="{FF2B5EF4-FFF2-40B4-BE49-F238E27FC236}">
                <a16:creationId xmlns:a16="http://schemas.microsoft.com/office/drawing/2014/main" id="{480B4BF3-2107-FBF7-F944-FC0A60BFB676}"/>
              </a:ext>
            </a:extLst>
          </p:cNvPr>
          <p:cNvPicPr>
            <a:picLocks noGrp="1" noChangeAspect="1"/>
          </p:cNvPicPr>
          <p:nvPr>
            <p:ph idx="1"/>
          </p:nvPr>
        </p:nvPicPr>
        <p:blipFill rotWithShape="1">
          <a:blip r:embed="rId3"/>
          <a:srcRect t="5731" b="5409"/>
          <a:stretch/>
        </p:blipFill>
        <p:spPr>
          <a:xfrm>
            <a:off x="169460" y="1393903"/>
            <a:ext cx="8358813" cy="5464097"/>
          </a:xfrm>
        </p:spPr>
      </p:pic>
      <p:sp>
        <p:nvSpPr>
          <p:cNvPr id="5" name="Tekstiruutu 4">
            <a:extLst>
              <a:ext uri="{FF2B5EF4-FFF2-40B4-BE49-F238E27FC236}">
                <a16:creationId xmlns:a16="http://schemas.microsoft.com/office/drawing/2014/main" id="{10DEC1AF-B801-DB40-C42E-FDBAE86E0D6A}"/>
              </a:ext>
            </a:extLst>
          </p:cNvPr>
          <p:cNvSpPr txBox="1"/>
          <p:nvPr/>
        </p:nvSpPr>
        <p:spPr>
          <a:xfrm>
            <a:off x="9389985" y="6119336"/>
            <a:ext cx="280201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i="1"/>
              <a:t>Lähde: Kuvion graafinen ilme (1), Sitran tunnistamat kiertotalouden liiketoimintamallit , 2016 (3)</a:t>
            </a:r>
          </a:p>
        </p:txBody>
      </p:sp>
      <p:sp>
        <p:nvSpPr>
          <p:cNvPr id="3" name="Nuoli: Oikea 2">
            <a:extLst>
              <a:ext uri="{FF2B5EF4-FFF2-40B4-BE49-F238E27FC236}">
                <a16:creationId xmlns:a16="http://schemas.microsoft.com/office/drawing/2014/main" id="{A2E48A36-DCCE-4C7D-8BBC-4A07BC88475D}"/>
              </a:ext>
            </a:extLst>
          </p:cNvPr>
          <p:cNvSpPr/>
          <p:nvPr/>
        </p:nvSpPr>
        <p:spPr>
          <a:xfrm rot="1570412">
            <a:off x="8943664" y="2472333"/>
            <a:ext cx="3214147" cy="1584366"/>
          </a:xfrm>
          <a:prstGeom prst="righ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22FA81D0-BDE7-B7C2-96CA-A06534D4EAEF}"/>
              </a:ext>
            </a:extLst>
          </p:cNvPr>
          <p:cNvSpPr txBox="1"/>
          <p:nvPr/>
        </p:nvSpPr>
        <p:spPr>
          <a:xfrm rot="1638850">
            <a:off x="9149322" y="3077379"/>
            <a:ext cx="2797247" cy="369332"/>
          </a:xfrm>
          <a:prstGeom prst="rect">
            <a:avLst/>
          </a:prstGeom>
          <a:noFill/>
        </p:spPr>
        <p:txBody>
          <a:bodyPr wrap="square" rtlCol="0">
            <a:spAutoFit/>
          </a:bodyPr>
          <a:lstStyle/>
          <a:p>
            <a:r>
              <a:rPr lang="fi-FI" b="1"/>
              <a:t>Tutustutaan tarkemmin!</a:t>
            </a:r>
          </a:p>
        </p:txBody>
      </p:sp>
      <p:sp>
        <p:nvSpPr>
          <p:cNvPr id="7" name="Tekstiruutu 6">
            <a:extLst>
              <a:ext uri="{FF2B5EF4-FFF2-40B4-BE49-F238E27FC236}">
                <a16:creationId xmlns:a16="http://schemas.microsoft.com/office/drawing/2014/main" id="{8BF7B047-68B8-D2B0-E847-5C78E842C33E}"/>
              </a:ext>
            </a:extLst>
          </p:cNvPr>
          <p:cNvSpPr txBox="1"/>
          <p:nvPr/>
        </p:nvSpPr>
        <p:spPr>
          <a:xfrm>
            <a:off x="4886092" y="189571"/>
            <a:ext cx="2419815" cy="584775"/>
          </a:xfrm>
          <a:prstGeom prst="rect">
            <a:avLst/>
          </a:prstGeom>
          <a:noFill/>
        </p:spPr>
        <p:txBody>
          <a:bodyPr wrap="square" rtlCol="0">
            <a:spAutoFit/>
          </a:bodyPr>
          <a:lstStyle/>
          <a:p>
            <a:r>
              <a:rPr lang="fi-FI" sz="3200">
                <a:latin typeface="+mj-lt"/>
              </a:rPr>
              <a:t>Mutta miten?</a:t>
            </a:r>
          </a:p>
        </p:txBody>
      </p:sp>
    </p:spTree>
    <p:extLst>
      <p:ext uri="{BB962C8B-B14F-4D97-AF65-F5344CB8AC3E}">
        <p14:creationId xmlns:p14="http://schemas.microsoft.com/office/powerpoint/2010/main" val="785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p:bld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ema">
  <a:themeElements>
    <a:clrScheme name="Mukautettu 8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81B810"/>
      </a:hlink>
      <a:folHlink>
        <a:srgbClr val="81B810"/>
      </a:folHlink>
    </a:clrScheme>
    <a:fontScheme name="Mukautettu 27">
      <a:majorFont>
        <a:latin typeface="Corbel"/>
        <a:ea typeface=""/>
        <a:cs typeface=""/>
      </a:majorFont>
      <a:minorFont>
        <a:latin typeface="Arial"/>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E57A88957852C8448D5DFE2F03389933" ma:contentTypeVersion="14" ma:contentTypeDescription="Luo uusi asiakirja." ma:contentTypeScope="" ma:versionID="86e0181d3fb09bce190c89e920034725">
  <xsd:schema xmlns:xsd="http://www.w3.org/2001/XMLSchema" xmlns:xs="http://www.w3.org/2001/XMLSchema" xmlns:p="http://schemas.microsoft.com/office/2006/metadata/properties" xmlns:ns2="d77f0f79-9b59-47ac-8f62-6ee19e5f2f01" xmlns:ns3="c09d7370-dd86-4ef8-8551-6b0a86300dea" targetNamespace="http://schemas.microsoft.com/office/2006/metadata/properties" ma:root="true" ma:fieldsID="e9a09c9a6fb0ecaf3925931ed4c82611" ns2:_="" ns3:_="">
    <xsd:import namespace="d77f0f79-9b59-47ac-8f62-6ee19e5f2f01"/>
    <xsd:import namespace="c09d7370-dd86-4ef8-8551-6b0a86300d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f0f79-9b59-47ac-8f62-6ee19e5f2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Kuvien tunnisteet" ma:readOnly="false" ma:fieldId="{5cf76f15-5ced-4ddc-b409-7134ff3c332f}" ma:taxonomyMulti="true" ma:sspId="b6f73edd-577a-44a5-983b-b6ef24e706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9d7370-dd86-4ef8-8551-6b0a86300de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9b2afb-1035-41d8-9bf6-a8850a15cd68}" ma:internalName="TaxCatchAll" ma:showField="CatchAllData" ma:web="c09d7370-dd86-4ef8-8551-6b0a86300de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09d7370-dd86-4ef8-8551-6b0a86300dea" xsi:nil="true"/>
    <lcf76f155ced4ddcb4097134ff3c332f xmlns="d77f0f79-9b59-47ac-8f62-6ee19e5f2f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7DF1FC9-8B17-4C67-B1B2-7BDB03806141}">
  <ds:schemaRefs>
    <ds:schemaRef ds:uri="http://schemas.microsoft.com/sharepoint/v3/contenttype/forms"/>
  </ds:schemaRefs>
</ds:datastoreItem>
</file>

<file path=customXml/itemProps2.xml><?xml version="1.0" encoding="utf-8"?>
<ds:datastoreItem xmlns:ds="http://schemas.openxmlformats.org/officeDocument/2006/customXml" ds:itemID="{4B6B266E-CBA2-4BA4-981F-5008EF566A69}">
  <ds:schemaRefs>
    <ds:schemaRef ds:uri="c09d7370-dd86-4ef8-8551-6b0a86300dea"/>
    <ds:schemaRef ds:uri="d77f0f79-9b59-47ac-8f62-6ee19e5f2f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99D601-D4EA-48F4-9710-96B0F7AD752E}">
  <ds:schemaRefs>
    <ds:schemaRef ds:uri="http://purl.org/dc/terms/"/>
    <ds:schemaRef ds:uri="http://schemas.openxmlformats.org/package/2006/metadata/core-properties"/>
    <ds:schemaRef ds:uri="d77f0f79-9b59-47ac-8f62-6ee19e5f2f01"/>
    <ds:schemaRef ds:uri="http://schemas.microsoft.com/office/2006/documentManagement/types"/>
    <ds:schemaRef ds:uri="http://schemas.microsoft.com/office/infopath/2007/PartnerControls"/>
    <ds:schemaRef ds:uri="http://purl.org/dc/elements/1.1/"/>
    <ds:schemaRef ds:uri="http://schemas.microsoft.com/office/2006/metadata/properties"/>
    <ds:schemaRef ds:uri="c09d7370-dd86-4ef8-8551-6b0a86300de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27399</TotalTime>
  <Words>3234</Words>
  <Application>Microsoft Office PowerPoint</Application>
  <PresentationFormat>Laajakuva</PresentationFormat>
  <Paragraphs>393</Paragraphs>
  <Slides>38</Slides>
  <Notes>21</Notes>
  <HiddenSlides>0</HiddenSlides>
  <MMClips>0</MMClips>
  <ScaleCrop>false</ScaleCrop>
  <HeadingPairs>
    <vt:vector size="6" baseType="variant">
      <vt:variant>
        <vt:lpstr>Käytetyt fontit</vt:lpstr>
      </vt:variant>
      <vt:variant>
        <vt:i4>15</vt:i4>
      </vt:variant>
      <vt:variant>
        <vt:lpstr>Teema</vt:lpstr>
      </vt:variant>
      <vt:variant>
        <vt:i4>3</vt:i4>
      </vt:variant>
      <vt:variant>
        <vt:lpstr>Dian otsikot</vt:lpstr>
      </vt:variant>
      <vt:variant>
        <vt:i4>38</vt:i4>
      </vt:variant>
    </vt:vector>
  </HeadingPairs>
  <TitlesOfParts>
    <vt:vector size="56" baseType="lpstr">
      <vt:lpstr>Aptos</vt:lpstr>
      <vt:lpstr>Aptos Display</vt:lpstr>
      <vt:lpstr>Aptos ExtraBold</vt:lpstr>
      <vt:lpstr>Arial</vt:lpstr>
      <vt:lpstr>Calibri</vt:lpstr>
      <vt:lpstr>Corbel</vt:lpstr>
      <vt:lpstr>Courier New</vt:lpstr>
      <vt:lpstr>Google Sans</vt:lpstr>
      <vt:lpstr>minion-pro</vt:lpstr>
      <vt:lpstr>Open Sans</vt:lpstr>
      <vt:lpstr>Oulun Graadi Otsikko</vt:lpstr>
      <vt:lpstr>Poppins</vt:lpstr>
      <vt:lpstr>PT Serif</vt:lpstr>
      <vt:lpstr>Quicksand</vt:lpstr>
      <vt:lpstr>Segoe UI</vt:lpstr>
      <vt:lpstr>Office-teema</vt:lpstr>
      <vt:lpstr>1_Office-teema</vt:lpstr>
      <vt:lpstr>Office Theme</vt:lpstr>
      <vt:lpstr>PowerPoint-esitys</vt:lpstr>
      <vt:lpstr>PowerPoint-esitys</vt:lpstr>
      <vt:lpstr>Opettajalle</vt:lpstr>
      <vt:lpstr>75min toteutuksen vaihtoehdot</vt:lpstr>
      <vt:lpstr>2x75min toteutuksen vaihtoehdot</vt:lpstr>
      <vt:lpstr>PowerPoint-esitys</vt:lpstr>
      <vt:lpstr>PowerPoint-esitys</vt:lpstr>
      <vt:lpstr>PowerPoint-esitys</vt:lpstr>
      <vt:lpstr>PowerPoint-esitys</vt:lpstr>
      <vt:lpstr>Millaisia yrityksiä Oulun seudulla toimii?</vt:lpstr>
      <vt:lpstr>PowerPoint-esitys</vt:lpstr>
      <vt:lpstr>PowerPoint-esitys</vt:lpstr>
      <vt:lpstr>PowerPoint-esitys</vt:lpstr>
      <vt:lpstr>PowerPoint-esitys</vt:lpstr>
      <vt:lpstr>PowerPoint-esitys</vt:lpstr>
      <vt:lpstr>PowerPoint-esitys</vt:lpstr>
      <vt:lpstr>Millainen tulevaisuussuhde sinulla on?</vt:lpstr>
      <vt:lpstr>Tulevaisuus tarjoaa melko tasavertaisen alustan pohdinnoille -  kukaan ei oikeastaan tiedä toista paremmin, mitä siellä tulee tapahtumaan.</vt:lpstr>
      <vt:lpstr>Sitran megatrendikatsaus esittää yhden tulkinnan globaalien muutosilmiöiden suunnista Suomen näkökulmasta. </vt:lpstr>
      <vt:lpstr>PowerPoint-esitys</vt:lpstr>
      <vt:lpstr>PowerPoint-esitys</vt:lpstr>
      <vt:lpstr>Kiertotalousosaaminen on tärkeä tulevaisuus- ja työelämätaito</vt:lpstr>
      <vt:lpstr>Kiertotalousosaamista on esimerkiksi:</vt:lpstr>
      <vt:lpstr>PowerPoint-esitys</vt:lpstr>
      <vt:lpstr>Ohjeet opettajalle tehtävään 1</vt:lpstr>
      <vt:lpstr>Pokemon Goes Circular!</vt:lpstr>
      <vt:lpstr>Valitse kolme vahvuuttasi listauksesta tai keksi oma!</vt:lpstr>
      <vt:lpstr>Valitse kolme taitoasi listalta  tai keksi oma!</vt:lpstr>
      <vt:lpstr>Pokemonin nimi tähän Tunnuslause/motto tähän</vt:lpstr>
      <vt:lpstr>PowerPoint-esitys</vt:lpstr>
      <vt:lpstr>PowerPoint-esitys</vt:lpstr>
      <vt:lpstr>PowerPoint-esitys</vt:lpstr>
      <vt:lpstr>PowerPoint-esitys</vt:lpstr>
      <vt:lpstr>Opettajan ohje tehtävään 2</vt:lpstr>
      <vt:lpstr>Vaadittavat ennakkovalmistelut</vt:lpstr>
      <vt:lpstr>Opettajan ohje</vt:lpstr>
      <vt:lpstr>PowerPoint-esitys</vt:lpstr>
      <vt:lpstr>Lähteet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Nikkanen Vilma</dc:creator>
  <cp:lastModifiedBy>Nikkanen Vilma</cp:lastModifiedBy>
  <cp:revision>94</cp:revision>
  <dcterms:created xsi:type="dcterms:W3CDTF">2024-03-05T08:06:32Z</dcterms:created>
  <dcterms:modified xsi:type="dcterms:W3CDTF">2024-04-28T11:58:21Z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0x010100E57A88957852C8448D5DFE2F03389933</vt:lpwstr>
  </property>
  <property fmtid="{D5CDD505-2E9C-101B-9397-08002B2CF9AE}" pid="3" name="MediaServiceImageTags">
    <vt:lpwstr/>
  </property>
</Properties>
</file>