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4"/>
  </p:sldMasterIdLst>
  <p:notesMasterIdLst>
    <p:notesMasterId r:id="rId15"/>
  </p:notesMasterIdLst>
  <p:sldIdLst>
    <p:sldId id="256" r:id="rId5"/>
    <p:sldId id="257" r:id="rId6"/>
    <p:sldId id="258" r:id="rId7"/>
    <p:sldId id="366" r:id="rId8"/>
    <p:sldId id="262" r:id="rId9"/>
    <p:sldId id="263" r:id="rId10"/>
    <p:sldId id="362" r:id="rId11"/>
    <p:sldId id="363" r:id="rId12"/>
    <p:sldId id="364" r:id="rId13"/>
    <p:sldId id="365" r:id="rId14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letusosa" id="{BCF279F0-BB68-481F-B570-3A74C5892955}">
          <p14:sldIdLst>
            <p14:sldId id="256"/>
            <p14:sldId id="257"/>
            <p14:sldId id="258"/>
            <p14:sldId id="366"/>
            <p14:sldId id="262"/>
            <p14:sldId id="263"/>
            <p14:sldId id="362"/>
            <p14:sldId id="363"/>
            <p14:sldId id="364"/>
            <p14:sldId id="36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F2B077-6AC4-95DC-1838-AB022F3AA3AF}" v="1" dt="2024-09-25T20:00:21.290"/>
    <p1510:client id="{AC424E1E-A013-D41E-2A2C-B621FA25A2EA}" v="492" dt="2024-09-25T19:56:04.0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81B84-A795-4F1D-B90B-9E63C3834B85}" type="datetimeFigureOut">
              <a:rPr lang="fi-FI" smtClean="0"/>
              <a:t>25.9.2024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198A42-D7A4-42E8-8F01-090046D6E0E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86857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674CB-3709-4ACF-BB61-29ADEA3D41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33272"/>
            <a:ext cx="9144000" cy="2478024"/>
          </a:xfrm>
        </p:spPr>
        <p:txBody>
          <a:bodyPr lIns="0" tIns="0" rIns="0" bIns="0" anchor="b">
            <a:noAutofit/>
          </a:bodyPr>
          <a:lstStyle>
            <a:lvl1pPr algn="ctr">
              <a:defRPr sz="4000" spc="75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6DA6BE-9B64-48FC-92D1-EF0D426A3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22192"/>
            <a:ext cx="9144000" cy="1435608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50000"/>
              </a:lnSpc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83AE59-8E21-449F-86DA-5BE297010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A5808-3B61-48CC-92EF-85AC2E0DFA56}" type="datetime2">
              <a:rPr lang="en-US" smtClean="0"/>
              <a:t>Wednesday, September 25,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8CCD60-9970-49FD-8254-21154BAA1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0A488-07A7-42F9-B1DF-68545B754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915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DC3B6-2D75-4EC4-9120-88DCE0EA6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B06CB-A0FE-4499-B674-90C8C281A5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7FD700-765A-4DE6-A8EC-9D9D92FCB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E98AF-4574-4509-BF7A-519ACD5BF826}" type="datetime2">
              <a:rPr lang="en-US" smtClean="0"/>
              <a:t>Wednesday, September 25,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664EC-C4B1-4D14-9ED3-14C6CCBFF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F5526-E518-4133-9F44-D812576C1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036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F62998-15B1-4CA8-8C60-7801001F80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38899"/>
            <a:ext cx="2628900" cy="48493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1AE278-0885-4594-AB09-120344C7D8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49235" y="838900"/>
            <a:ext cx="7723265" cy="4849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B850CC-FB43-4988-8D4E-9C54C2018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D97D4-9636-490F-85D0-E926C2B6F3B1}" type="datetime2">
              <a:rPr lang="en-US" smtClean="0"/>
              <a:t>Wednesday, September 25,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A70300-3853-4FB4-A084-CF6E5CF2B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DBAFB0-25AA-4B69-8418-418F47A92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060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E0F35-0AE7-48AB-9005-F1DB4BD0B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D4022-C31F-4C4C-B5BF-5F9730C08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A45EE9-11D3-436C-9D73-1AA6CCDB1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AF3C6-0FD4-4939-991C-00DDE5C56815}" type="datetime2">
              <a:rPr lang="en-US" smtClean="0"/>
              <a:t>Wednesday, September 25,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817DCF-881F-4956-81AE-A6D27A88F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65F17-AD75-4B7E-970D-5D4DBD5D1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55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C12CB-05D8-4D62-BDC5-812DB6DD0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709738"/>
            <a:ext cx="9966960" cy="2852737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4400" spc="75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52F020-8516-4B9E-B455-5731ED6C9E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4974336"/>
            <a:ext cx="9966961" cy="1115568"/>
          </a:xfrm>
        </p:spPr>
        <p:txBody>
          <a:bodyPr>
            <a:normAutofit/>
          </a:bodyPr>
          <a:lstStyle>
            <a:lvl1pPr marL="0" indent="0"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822993-6E28-44BB-B983-095B476B8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07482-8128-47C6-A8DD-6452B0291CFF}" type="datetime2">
              <a:rPr lang="en-US" smtClean="0"/>
              <a:t>Wednesday, September 25,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09971-06C9-462B-81D9-BEF24C708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9A076D-47C1-49CD-9A8B-956DB3FC3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186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DFBD-F5ED-455C-8AD0-97476A55E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0E58C-F463-4D52-9225-9410133113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2112264"/>
            <a:ext cx="4846320" cy="39593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F7BDB4-97FA-485D-A557-6F96692BAC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66560" y="2112265"/>
            <a:ext cx="4846320" cy="39593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C50007-C799-4117-8ACD-5EE980E63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03F25-275E-41DE-BE3B-EBF0DB49F9B1}" type="datetime2">
              <a:rPr lang="en-US" smtClean="0"/>
              <a:t>Wednesday, September 25, 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4E8968-6BAD-4D5A-BF1D-911C7A39C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9D8C08-BF20-4D5E-9004-0C075C36D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811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036E0D-26A5-455A-A8BD-70DA8BC03E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484107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D4EA0-094D-4056-9032-BFB44B4089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71600" y="3018472"/>
            <a:ext cx="4841076" cy="31048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C0CCE8-718F-4620-8B4A-C60EEA7B88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66560" y="2112264"/>
            <a:ext cx="484632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CE86DF-0069-4D31-BDD3-A9A2F9B7B4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66560" y="3018471"/>
            <a:ext cx="4841076" cy="3104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A5ED06-FE54-4B86-A8D4-07D0EB08C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75572-4A44-4171-84AA-64D42C8050A6}" type="datetime2">
              <a:rPr lang="en-US" smtClean="0"/>
              <a:t>Wednesday, September 25, 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9EC6C3-0950-4AFE-936A-9AB5D2278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84B1D1-BE0C-48F4-BC74-90675A0F0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2D453288-3D76-40C1-BE00-223AB28F1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82092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B1716-24B0-42CD-95B6-843092597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E3617E-4B11-481F-AC6E-000317902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1612E-528E-4FD5-9E9E-E15F1108F171}" type="datetime2">
              <a:rPr lang="en-US" smtClean="0"/>
              <a:t>Wednesday, September 25, 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BF19CC-06D3-40E9-81B5-63B457B22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FC312-3AA5-46F7-B701-3D9327A68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963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C9E28E-1389-47AF-B3EB-22571417A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6D862-A06D-436F-A92E-EBAAD50B6E50}" type="datetime2">
              <a:rPr lang="en-US" smtClean="0"/>
              <a:t>Wednesday, September 25, 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CF6B08-1984-4F7C-9F6E-A4F47BDBA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71B3C5-CEC7-427F-931C-1318C421B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570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EB55F-536E-4547-A5D2-0483FC368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425"/>
            <a:ext cx="3932237" cy="1894511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17D3C-533B-4EA9-886B-FAE59956C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0992" y="987425"/>
            <a:ext cx="5687568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19D2E1-4B17-4608-961E-2C4719855E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58510"/>
            <a:ext cx="3932237" cy="28025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5A3535-184C-438C-AE91-9C42B7C5A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E0B7D-2260-4809-8F0A-9E5F3E24F169}" type="datetime2">
              <a:rPr lang="en-US" smtClean="0"/>
              <a:t>Wednesday, September 25, 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F6DBC3-4A58-42BA-9B55-A9A725103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E6563-0AB6-4038-A12B-A259552DB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131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702C5-1E3B-4C62-A538-59BB57286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552"/>
            <a:ext cx="3932237" cy="1892808"/>
          </a:xfrm>
        </p:spPr>
        <p:txBody>
          <a:bodyPr anchor="b"/>
          <a:lstStyle>
            <a:lvl1pPr>
              <a:defRPr sz="320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CF574-95CE-4E60-B2CF-3B5B4F33A7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05319" y="987425"/>
            <a:ext cx="583324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039F7C-C735-4356-8B04-89E1904795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33286"/>
            <a:ext cx="3932237" cy="28357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E706DF-52A3-4F34-9BF5-E1ACD5D54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E4735-C637-46A3-94EB-AB3AC4188D2F}" type="datetime2">
              <a:rPr lang="en-US" smtClean="0"/>
              <a:t>Wednesday, September 25, 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B25E53-E72E-4110-BB6B-3477F56C3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686F8F-3D62-4CEC-AD9A-B70848E6A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173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CF2F3BB-127D-44BC-A8EF-A8BB5F5911CA}"/>
              </a:ext>
            </a:extLst>
          </p:cNvPr>
          <p:cNvSpPr/>
          <p:nvPr/>
        </p:nvSpPr>
        <p:spPr>
          <a:xfrm rot="10800000" flipH="1">
            <a:off x="0" y="6401226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0D1F30-F118-4A1F-A48F-7E5706959F64}"/>
              </a:ext>
            </a:extLst>
          </p:cNvPr>
          <p:cNvSpPr/>
          <p:nvPr/>
        </p:nvSpPr>
        <p:spPr>
          <a:xfrm flipH="1">
            <a:off x="4038602" y="6401228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AE890C-17CE-44C0-BDED-BA68F92A8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795528"/>
            <a:ext cx="10241280" cy="123444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910A6E-46D1-42CF-996C-2207737FB8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10241280" cy="395935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B5247-D236-462B-BCE0-2A24DF75B0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09560" y="6409944"/>
            <a:ext cx="3703320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spc="300" baseline="0">
                <a:solidFill>
                  <a:srgbClr val="FFFFFF"/>
                </a:solidFill>
              </a:defRPr>
            </a:lvl1pPr>
          </a:lstStyle>
          <a:p>
            <a:fld id="{AE0C963C-C1DB-4AFD-9DDC-0691666BF49B}" type="datetime2">
              <a:rPr lang="en-US" smtClean="0"/>
              <a:pPr/>
              <a:t>Wednesday, September 25, 2024</a:t>
            </a:fld>
            <a:endParaRPr lang="en-US" cap="al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155C58-7DDF-4CD4-96AD-F9CC844D84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828800" y="1911096"/>
            <a:ext cx="41148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>
                <a:solidFill>
                  <a:schemeClr val="tx1"/>
                </a:solidFill>
                <a:latin typeface="+mj-lt"/>
              </a:defRPr>
            </a:lvl1pPr>
          </a:lstStyle>
          <a:p>
            <a:pPr algn="l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95647-A849-45D9-BC71-46A12E6DE4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7744" y="6409944"/>
            <a:ext cx="438912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C01389E6-C847-4AD0-B56D-D205B2EAB1EE}" type="slidenum">
              <a:rPr lang="en-US" smtClean="0"/>
              <a:pPr/>
              <a:t>‹#›</a:t>
            </a:fld>
            <a:endParaRPr lang="en-US" sz="800"/>
          </a:p>
        </p:txBody>
      </p:sp>
    </p:spTree>
    <p:extLst>
      <p:ext uri="{BB962C8B-B14F-4D97-AF65-F5344CB8AC3E}">
        <p14:creationId xmlns:p14="http://schemas.microsoft.com/office/powerpoint/2010/main" val="2822100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14" r:id="rId4"/>
    <p:sldLayoutId id="2147483715" r:id="rId5"/>
    <p:sldLayoutId id="2147483720" r:id="rId6"/>
    <p:sldLayoutId id="2147483716" r:id="rId7"/>
    <p:sldLayoutId id="2147483717" r:id="rId8"/>
    <p:sldLayoutId id="2147483718" r:id="rId9"/>
    <p:sldLayoutId id="2147483719" r:id="rId10"/>
    <p:sldLayoutId id="2147483721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i="0" kern="1200" cap="all" spc="7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cid:d7008f77-2937-421f-92ba-baab91e21d6d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urvataitokasvatus.fi/vanhemmille" TargetMode="External"/><Relationship Id="rId2" Type="http://schemas.openxmlformats.org/officeDocument/2006/relationships/hyperlink" Target="https://www.ouka.fi/oulu/turvataitokasvatus/tunne-ja-turvataitokasvatuksen-oulun-malli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3F794D0-2982-490E-88DA-93D4897508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Taustan splashed tausta näkymän yläreuna">
            <a:extLst>
              <a:ext uri="{FF2B5EF4-FFF2-40B4-BE49-F238E27FC236}">
                <a16:creationId xmlns:a16="http://schemas.microsoft.com/office/drawing/2014/main" id="{7CC9CC5A-60DA-0141-3EFE-1410A80C1F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216" b="18871"/>
          <a:stretch/>
        </p:blipFill>
        <p:spPr>
          <a:xfrm>
            <a:off x="-2" y="10"/>
            <a:ext cx="12192002" cy="446103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FD24A3D-F07A-44A9-BE55-5576292E1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4460827"/>
            <a:ext cx="12192003" cy="2397392"/>
          </a:xfrm>
          <a:prstGeom prst="rect">
            <a:avLst/>
          </a:prstGeom>
          <a:gradFill>
            <a:gsLst>
              <a:gs pos="8000">
                <a:schemeClr val="accent6"/>
              </a:gs>
              <a:gs pos="86000">
                <a:schemeClr val="accent5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4441C9-FD2D-4031-B5C5-67478196C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038600" y="4463553"/>
            <a:ext cx="8153401" cy="2394447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99000">
                <a:schemeClr val="accent2">
                  <a:alpha val="81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BF09AEC-6E6E-418F-9974-8730F1B2B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4834054">
            <a:off x="2944145" y="2710934"/>
            <a:ext cx="3118759" cy="4639931"/>
          </a:xfrm>
          <a:custGeom>
            <a:avLst/>
            <a:gdLst>
              <a:gd name="connsiteX0" fmla="*/ 3118759 w 3118759"/>
              <a:gd name="connsiteY0" fmla="*/ 79510 h 4639931"/>
              <a:gd name="connsiteX1" fmla="*/ 1204940 w 3118759"/>
              <a:gd name="connsiteY1" fmla="*/ 4639931 h 4639931"/>
              <a:gd name="connsiteX2" fmla="*/ 1103495 w 3118759"/>
              <a:gd name="connsiteY2" fmla="*/ 4578302 h 4639931"/>
              <a:gd name="connsiteX3" fmla="*/ 0 w 3118759"/>
              <a:gd name="connsiteY3" fmla="*/ 2502877 h 4639931"/>
              <a:gd name="connsiteX4" fmla="*/ 2502877 w 3118759"/>
              <a:gd name="connsiteY4" fmla="*/ 0 h 4639931"/>
              <a:gd name="connsiteX5" fmla="*/ 3007294 w 3118759"/>
              <a:gd name="connsiteY5" fmla="*/ 50850 h 4639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18759" h="4639931">
                <a:moveTo>
                  <a:pt x="3118759" y="79510"/>
                </a:moveTo>
                <a:lnTo>
                  <a:pt x="1204940" y="4639931"/>
                </a:lnTo>
                <a:lnTo>
                  <a:pt x="1103495" y="4578302"/>
                </a:lnTo>
                <a:cubicBezTo>
                  <a:pt x="437725" y="4128517"/>
                  <a:pt x="0" y="3366815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2675665" y="0"/>
                  <a:pt x="2844363" y="17509"/>
                  <a:pt x="3007294" y="50850"/>
                </a:cubicBezTo>
                <a:close/>
              </a:path>
            </a:pathLst>
          </a:custGeom>
          <a:gradFill>
            <a:gsLst>
              <a:gs pos="0">
                <a:schemeClr val="accent6">
                  <a:alpha val="12000"/>
                </a:schemeClr>
              </a:gs>
              <a:gs pos="100000">
                <a:schemeClr val="accent6">
                  <a:lumMod val="60000"/>
                  <a:lumOff val="40000"/>
                  <a:alpha val="20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D9D3989-3E00-4727-914E-959DFE8FA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76701" y="4460827"/>
            <a:ext cx="8115300" cy="1945408"/>
          </a:xfrm>
          <a:prstGeom prst="rect">
            <a:avLst/>
          </a:prstGeom>
          <a:gradFill>
            <a:gsLst>
              <a:gs pos="0">
                <a:schemeClr val="accent6">
                  <a:alpha val="16000"/>
                </a:schemeClr>
              </a:gs>
              <a:gs pos="62000">
                <a:schemeClr val="accent5">
                  <a:alpha val="0"/>
                </a:scheme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E159DF95-D1D3-9D95-BE7D-DE393C7193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165" y="4625648"/>
            <a:ext cx="9724140" cy="2249857"/>
          </a:xfrm>
        </p:spPr>
        <p:txBody>
          <a:bodyPr>
            <a:normAutofit fontScale="90000"/>
          </a:bodyPr>
          <a:lstStyle/>
          <a:p>
            <a:pPr algn="l"/>
            <a:r>
              <a:rPr lang="fi-FI" sz="3600"/>
              <a:t>Talvikankaan Helmitunnit:</a:t>
            </a:r>
            <a:br>
              <a:rPr lang="fi-FI" sz="3600"/>
            </a:br>
            <a:r>
              <a:rPr lang="fi-FI" sz="3600"/>
              <a:t>  </a:t>
            </a:r>
            <a:r>
              <a:rPr lang="fi-FI" sz="1200" b="0">
                <a:latin typeface="Aptos"/>
              </a:rPr>
              <a:t>Lukuvuoden </a:t>
            </a:r>
            <a:r>
              <a:rPr lang="fi-FI" sz="1200">
                <a:latin typeface="Aptos"/>
              </a:rPr>
              <a:t>2024–2025</a:t>
            </a:r>
            <a:r>
              <a:rPr lang="fi-FI" sz="1200" b="0">
                <a:latin typeface="Aptos"/>
              </a:rPr>
              <a:t> tuntien ajat:</a:t>
            </a:r>
            <a:endParaRPr lang="fi-FI"/>
          </a:p>
          <a:p>
            <a:pPr algn="l"/>
            <a:br>
              <a:rPr lang="en-US"/>
            </a:br>
            <a:endParaRPr lang="en-US"/>
          </a:p>
          <a:p>
            <a:pPr algn="l"/>
            <a:endParaRPr lang="fi-FI" sz="1200">
              <a:latin typeface="Aptos"/>
            </a:endParaRPr>
          </a:p>
          <a:p>
            <a:pPr algn="l"/>
            <a:br>
              <a:rPr lang="en-US"/>
            </a:br>
            <a:r>
              <a:rPr lang="en-US"/>
              <a:t>   </a:t>
            </a:r>
            <a:r>
              <a:rPr lang="en-US" err="1"/>
              <a:t>Talvikankaan</a:t>
            </a:r>
            <a:r>
              <a:rPr lang="en-US"/>
              <a:t> koulun</a:t>
            </a:r>
            <a:br>
              <a:rPr lang="en-US"/>
            </a:br>
            <a:r>
              <a:rPr lang="en-US"/>
              <a:t>     helmi-tunnit</a:t>
            </a:r>
            <a:br>
              <a:rPr lang="en-US"/>
            </a:br>
            <a:endParaRPr lang="en-US"/>
          </a:p>
          <a:p>
            <a:pPr algn="l"/>
            <a:r>
              <a:rPr lang="fi-FI" sz="3600"/>
              <a:t>             			</a:t>
            </a:r>
            <a:endParaRPr lang="fi-FI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4325ACF7-B34D-0CA5-B068-5B768A9402B4}"/>
              </a:ext>
            </a:extLst>
          </p:cNvPr>
          <p:cNvPicPr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08" y="1"/>
            <a:ext cx="12179792" cy="44583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02942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40D484F7-EC8F-17FB-9762-A3C989A7BC70}"/>
              </a:ext>
            </a:extLst>
          </p:cNvPr>
          <p:cNvSpPr txBox="1"/>
          <p:nvPr/>
        </p:nvSpPr>
        <p:spPr>
          <a:xfrm>
            <a:off x="280827" y="573935"/>
            <a:ext cx="11630346" cy="51192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i-FI" sz="3200" b="1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Kiusaaminen on tahallista pahanmielen aiheuttamista, joka on </a:t>
            </a:r>
            <a:endParaRPr lang="fi-FI" sz="320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fi-FI" sz="320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toistuvaa</a:t>
            </a:r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fi-FI" sz="320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kohdistuu suhteellisen puolustuskyvyttömään lapseen tai nuoreen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i-FI" sz="3200" b="1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Kiusaamisessa ei ole kysymys  </a:t>
            </a:r>
            <a:endParaRPr lang="fi-FI" sz="320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fi-FI" sz="320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konfliktista</a:t>
            </a:r>
          </a:p>
          <a:p>
            <a:pPr marL="800100" lvl="1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fi-FI" sz="320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riidasta</a:t>
            </a:r>
          </a:p>
          <a:p>
            <a:pPr marL="800100" lvl="1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fi-FI" sz="320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tappelusta</a:t>
            </a:r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fi-FI" sz="320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 vaan alistussuhteesta, vallan tai voiman väärinkäytöstä </a:t>
            </a:r>
          </a:p>
        </p:txBody>
      </p:sp>
    </p:spTree>
    <p:extLst>
      <p:ext uri="{BB962C8B-B14F-4D97-AF65-F5344CB8AC3E}">
        <p14:creationId xmlns:p14="http://schemas.microsoft.com/office/powerpoint/2010/main" val="3117050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4F20466-34FF-4E01-741D-4922B3CC7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795528"/>
            <a:ext cx="10241280" cy="814197"/>
          </a:xfrm>
        </p:spPr>
        <p:txBody>
          <a:bodyPr/>
          <a:lstStyle/>
          <a:p>
            <a:r>
              <a:rPr lang="fi-FI">
                <a:solidFill>
                  <a:schemeClr val="accent1"/>
                </a:solidFill>
              </a:rPr>
              <a:t>Miksi helmi-tunteja?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647EDC0-AA93-5B91-81F9-AF128BDD0D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09750"/>
            <a:ext cx="10241280" cy="43815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i-FI" b="1">
                <a:solidFill>
                  <a:schemeClr val="accent6">
                    <a:lumMod val="75000"/>
                  </a:schemeClr>
                </a:solidFill>
              </a:rPr>
              <a:t>Tunne- ja turvataitokasvatus sisältyy Oulun esi- ja perusopetuksen opetussuunnitelmien perusteisiin vahvistaen mm. laaja-alaista osaamista </a:t>
            </a:r>
          </a:p>
          <a:p>
            <a:pPr marL="0" indent="0">
              <a:buNone/>
            </a:pPr>
            <a:r>
              <a:rPr lang="fi-FI" b="1">
                <a:solidFill>
                  <a:schemeClr val="accent6">
                    <a:lumMod val="75000"/>
                  </a:schemeClr>
                </a:solidFill>
              </a:rPr>
              <a:t>(OPH 2014 &amp; 2018b)</a:t>
            </a:r>
          </a:p>
          <a:p>
            <a:pPr marL="0" indent="0">
              <a:buNone/>
            </a:pPr>
            <a:r>
              <a:rPr lang="fi-FI" b="1">
                <a:solidFill>
                  <a:schemeClr val="accent6">
                    <a:lumMod val="75000"/>
                  </a:schemeClr>
                </a:solidFill>
              </a:rPr>
              <a:t>Tunne- ja turvataitokasvatuksen Oulun malli on voittanut kansallisen rikoksentorjuntakilpailun 2021 ja edusti Suomea Euroopan kilpailussa.</a:t>
            </a:r>
          </a:p>
          <a:p>
            <a:pPr marL="0" indent="0">
              <a:buNone/>
            </a:pPr>
            <a:r>
              <a:rPr lang="fi-FI" b="1">
                <a:solidFill>
                  <a:schemeClr val="accent6">
                    <a:lumMod val="75000"/>
                  </a:schemeClr>
                </a:solidFill>
              </a:rPr>
              <a:t>Oulun malli arvioitiin toiseksi parhaaksi Euroopassa (19 osallistujaa)</a:t>
            </a:r>
          </a:p>
          <a:p>
            <a:pPr marL="0" indent="0">
              <a:buNone/>
            </a:pPr>
            <a:r>
              <a:rPr lang="fi-FI" b="1">
                <a:solidFill>
                  <a:schemeClr val="accent6">
                    <a:lumMod val="75000"/>
                  </a:schemeClr>
                </a:solidFill>
              </a:rPr>
              <a:t>Oulun kaupungin perusopetuksen laaja-alaisen osaamisen painopisteiksi on valittu</a:t>
            </a:r>
          </a:p>
          <a:p>
            <a:pPr lvl="1">
              <a:buFontTx/>
              <a:buChar char="-"/>
            </a:pPr>
            <a:r>
              <a:rPr lang="fi-FI" b="1">
                <a:solidFill>
                  <a:srgbClr val="FF0000"/>
                </a:solidFill>
              </a:rPr>
              <a:t>Itsestä huolehtiminen ja arjen taidot  </a:t>
            </a:r>
          </a:p>
          <a:p>
            <a:pPr lvl="1">
              <a:buFontTx/>
              <a:buChar char="-"/>
            </a:pPr>
            <a:r>
              <a:rPr lang="fi-FI" b="1">
                <a:solidFill>
                  <a:srgbClr val="FF0000"/>
                </a:solidFill>
              </a:rPr>
              <a:t>Osallistuminen, vaikuttaminen ja kestävän tulevaisuuden rakentaminen</a:t>
            </a:r>
          </a:p>
          <a:p>
            <a:pPr marL="457200" lvl="1" indent="0">
              <a:buNone/>
            </a:pPr>
            <a:r>
              <a:rPr lang="fi-FI" b="0" i="0">
                <a:solidFill>
                  <a:srgbClr val="FFFFFF"/>
                </a:solidFill>
                <a:effectLst/>
                <a:latin typeface="Segoe UI" panose="020B0502040204020203" pitchFamily="34" charset="0"/>
              </a:rPr>
              <a:t>Tunne- ja turvatai­to­kas­va­tuksen Oulun malli on voittanut kansallisen 2021ailun vuonna </a:t>
            </a:r>
            <a:r>
              <a:rPr lang="fi-FI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18792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86EE5C6-D839-88D8-C5A1-517D307A8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795528"/>
            <a:ext cx="10241280" cy="795147"/>
          </a:xfrm>
        </p:spPr>
        <p:txBody>
          <a:bodyPr/>
          <a:lstStyle/>
          <a:p>
            <a:r>
              <a:rPr lang="fi-FI">
                <a:solidFill>
                  <a:schemeClr val="accent1"/>
                </a:solidFill>
              </a:rPr>
              <a:t>Helmi-tuntien sisältö: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C2D9721-844C-8BD9-056F-824F76C092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sz="2800" b="1" i="0">
                <a:solidFill>
                  <a:schemeClr val="accent6">
                    <a:lumMod val="75000"/>
                  </a:schemeClr>
                </a:solidFill>
                <a:effectLst/>
                <a:latin typeface="Segoe UI" panose="020B0502040204020203" pitchFamily="34" charset="0"/>
              </a:rPr>
              <a:t> tunne- ja turvataidot</a:t>
            </a:r>
          </a:p>
          <a:p>
            <a:r>
              <a:rPr lang="fi-FI" sz="2800" b="1">
                <a:solidFill>
                  <a:schemeClr val="accent6">
                    <a:lumMod val="75000"/>
                  </a:schemeClr>
                </a:solidFill>
                <a:latin typeface="Segoe UI" panose="020B0502040204020203" pitchFamily="34" charset="0"/>
              </a:rPr>
              <a:t> k</a:t>
            </a:r>
            <a:r>
              <a:rPr lang="fi-FI" sz="2800" b="1" i="0">
                <a:solidFill>
                  <a:schemeClr val="accent6">
                    <a:lumMod val="75000"/>
                  </a:schemeClr>
                </a:solidFill>
                <a:effectLst/>
                <a:latin typeface="Segoe UI" panose="020B0502040204020203" pitchFamily="34" charset="0"/>
              </a:rPr>
              <a:t>averitaidot ja kiusaamisen vastainen ilmapiiri</a:t>
            </a:r>
          </a:p>
          <a:p>
            <a:r>
              <a:rPr lang="fi-FI" sz="2800" b="1" i="0">
                <a:solidFill>
                  <a:schemeClr val="accent6">
                    <a:lumMod val="75000"/>
                  </a:schemeClr>
                </a:solidFill>
                <a:effectLst/>
                <a:latin typeface="Segoe UI" panose="020B0502040204020203" pitchFamily="34" charset="0"/>
              </a:rPr>
              <a:t> sosiaalisen median vaarat ja digiturvataidot</a:t>
            </a:r>
          </a:p>
          <a:p>
            <a:r>
              <a:rPr lang="fi-FI" sz="2800" b="1" i="0">
                <a:solidFill>
                  <a:schemeClr val="accent6">
                    <a:lumMod val="75000"/>
                  </a:schemeClr>
                </a:solidFill>
                <a:effectLst/>
                <a:latin typeface="Segoe UI" panose="020B0502040204020203" pitchFamily="34" charset="0"/>
              </a:rPr>
              <a:t> kehotunnekasvatus</a:t>
            </a:r>
          </a:p>
          <a:p>
            <a:r>
              <a:rPr lang="fi-FI" sz="2800" b="1" i="0">
                <a:solidFill>
                  <a:schemeClr val="accent6">
                    <a:lumMod val="75000"/>
                  </a:schemeClr>
                </a:solidFill>
                <a:effectLst/>
                <a:latin typeface="Segoe UI" panose="020B0502040204020203" pitchFamily="34" charset="0"/>
              </a:rPr>
              <a:t> seksuaalinen häirintä ja seksuaaliväkivalta </a:t>
            </a:r>
          </a:p>
          <a:p>
            <a:r>
              <a:rPr lang="fi-FI" sz="2800" b="1" i="0">
                <a:solidFill>
                  <a:schemeClr val="accent6">
                    <a:lumMod val="75000"/>
                  </a:schemeClr>
                </a:solidFill>
                <a:effectLst/>
                <a:latin typeface="Segoe UI" panose="020B0502040204020203" pitchFamily="34" charset="0"/>
              </a:rPr>
              <a:t> puheeksi ottaminen ja kriisiauttaminen.</a:t>
            </a:r>
            <a:endParaRPr lang="fi-FI" sz="2800" b="1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565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9D60C2C-A74D-C9AA-DAD9-211466977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solidFill>
                  <a:srgbClr val="FF0000"/>
                </a:solidFill>
              </a:rPr>
              <a:t>Talvikankaan Helmi-tunnit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02A71ED-6650-A8D6-2A3F-089E6A9698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468" y="2026000"/>
            <a:ext cx="11060789" cy="4031238"/>
          </a:xfrm>
        </p:spPr>
        <p:txBody>
          <a:bodyPr vert="horz" lIns="0" tIns="0" rIns="0" bIns="0" rtlCol="0" anchor="t">
            <a:normAutofit fontScale="85000" lnSpcReduction="20000"/>
          </a:bodyPr>
          <a:lstStyle/>
          <a:p>
            <a:endParaRPr lang="fi-FI" sz="1200">
              <a:latin typeface="Aptos"/>
            </a:endParaRPr>
          </a:p>
          <a:p>
            <a:pPr marL="0" indent="0">
              <a:buNone/>
            </a:pPr>
            <a:r>
              <a:rPr lang="fi-FI" sz="1600">
                <a:latin typeface="Calibri"/>
                <a:cs typeface="Calibri"/>
              </a:rPr>
              <a:t>      </a:t>
            </a:r>
            <a:r>
              <a:rPr lang="fi-FI">
                <a:latin typeface="Calibri"/>
                <a:cs typeface="Calibri"/>
              </a:rPr>
              <a:t>   </a:t>
            </a:r>
            <a:r>
              <a:rPr lang="fi-FI" b="1">
                <a:latin typeface="Calibri"/>
                <a:cs typeface="Calibri"/>
              </a:rPr>
              <a:t>  </a:t>
            </a:r>
            <a:r>
              <a:rPr lang="fi-FI" b="1">
                <a:solidFill>
                  <a:srgbClr val="FF0000"/>
                </a:solidFill>
                <a:latin typeface="Calibri"/>
                <a:cs typeface="Calibri"/>
              </a:rPr>
              <a:t>  </a:t>
            </a:r>
            <a:r>
              <a:rPr lang="fi-FI" sz="2400" b="1">
                <a:solidFill>
                  <a:srgbClr val="FF0000"/>
                </a:solidFill>
                <a:latin typeface="Calibri"/>
                <a:cs typeface="Calibri"/>
              </a:rPr>
              <a:t> Lukuvuoden 2024–2025 tuntien ajat:</a:t>
            </a:r>
            <a:br>
              <a:rPr lang="en-US" sz="2400"/>
            </a:br>
            <a:endParaRPr lang="en-US" sz="2400" b="1">
              <a:solidFill>
                <a:srgbClr val="FF0000"/>
              </a:solidFill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fi-FI" sz="2400" b="1">
                <a:solidFill>
                  <a:srgbClr val="FF0000"/>
                </a:solidFill>
                <a:latin typeface="Calibri"/>
                <a:cs typeface="Calibri"/>
              </a:rPr>
              <a:t>         SYKSY                              KEVÄT</a:t>
            </a:r>
            <a:br>
              <a:rPr lang="en-US" sz="1400" b="1">
                <a:latin typeface="Calibri"/>
              </a:rPr>
            </a:br>
            <a:endParaRPr lang="en-US" sz="1400" b="1">
              <a:solidFill>
                <a:srgbClr val="FF0000"/>
              </a:solidFill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fi-FI" sz="1400" b="1">
                <a:solidFill>
                  <a:srgbClr val="FF0000"/>
                </a:solidFill>
                <a:latin typeface="Calibri"/>
                <a:cs typeface="Calibri"/>
              </a:rPr>
              <a:t>         </a:t>
            </a:r>
            <a:r>
              <a:rPr lang="fi-FI" b="1">
                <a:solidFill>
                  <a:schemeClr val="accent6"/>
                </a:solidFill>
                <a:latin typeface="Calibri"/>
                <a:cs typeface="Calibri"/>
              </a:rPr>
              <a:t>   </a:t>
            </a:r>
            <a:r>
              <a:rPr lang="fi-FI" sz="2400" b="1">
                <a:solidFill>
                  <a:schemeClr val="accent6"/>
                </a:solidFill>
                <a:latin typeface="Calibri"/>
                <a:cs typeface="Calibri"/>
              </a:rPr>
              <a:t>    to 8.8.                         pe 10.1</a:t>
            </a:r>
          </a:p>
          <a:p>
            <a:pPr marL="0" indent="0">
              <a:buNone/>
            </a:pPr>
            <a:r>
              <a:rPr lang="fi-FI" sz="2400" b="1">
                <a:solidFill>
                  <a:schemeClr val="accent6"/>
                </a:solidFill>
                <a:latin typeface="Calibri"/>
                <a:cs typeface="Calibri"/>
              </a:rPr>
              <a:t>           ma 2.9                            ma 3.2</a:t>
            </a:r>
          </a:p>
          <a:p>
            <a:pPr marL="0" indent="0">
              <a:buNone/>
            </a:pPr>
            <a:r>
              <a:rPr lang="fi-FI" sz="2400" b="1">
                <a:solidFill>
                  <a:schemeClr val="accent6"/>
                </a:solidFill>
                <a:latin typeface="Calibri"/>
                <a:cs typeface="Calibri"/>
              </a:rPr>
              <a:t>               ti 1.10                     ti 11.3</a:t>
            </a:r>
          </a:p>
          <a:p>
            <a:pPr marL="0" indent="0">
              <a:buNone/>
            </a:pPr>
            <a:r>
              <a:rPr lang="fi-FI" sz="2400" b="1">
                <a:solidFill>
                  <a:schemeClr val="accent6"/>
                </a:solidFill>
                <a:latin typeface="Calibri"/>
                <a:cs typeface="Calibri"/>
              </a:rPr>
              <a:t>           ke 6.11                            ke 16.4</a:t>
            </a:r>
          </a:p>
          <a:p>
            <a:pPr marL="0" indent="0">
              <a:buNone/>
            </a:pPr>
            <a:r>
              <a:rPr lang="fi-FI" sz="2400" b="1">
                <a:solidFill>
                  <a:schemeClr val="accent6"/>
                </a:solidFill>
                <a:latin typeface="Calibri"/>
                <a:cs typeface="Calibri"/>
              </a:rPr>
              <a:t>           to 19.12                      Toukokuu vko 22</a:t>
            </a:r>
          </a:p>
          <a:p>
            <a:pPr marL="0" indent="0">
              <a:buNone/>
            </a:pPr>
            <a:r>
              <a:rPr lang="fi-FI" sz="1400">
                <a:solidFill>
                  <a:srgbClr val="FF0000"/>
                </a:solidFill>
                <a:latin typeface="Calibri"/>
                <a:cs typeface="Calibri"/>
              </a:rPr>
              <a:t>                       </a:t>
            </a:r>
          </a:p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96759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EE8A000-5D10-8598-518C-BB607BA31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09575"/>
            <a:ext cx="10241280" cy="1076325"/>
          </a:xfrm>
        </p:spPr>
        <p:txBody>
          <a:bodyPr>
            <a:normAutofit fontScale="90000"/>
          </a:bodyPr>
          <a:lstStyle/>
          <a:p>
            <a:r>
              <a:rPr lang="fi-FI">
                <a:solidFill>
                  <a:schemeClr val="accent1"/>
                </a:solidFill>
              </a:rPr>
              <a:t>Talvikankaan malli:</a:t>
            </a:r>
            <a:br>
              <a:rPr lang="fi-FI"/>
            </a:b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1ACF389-CF52-4301-A210-25368177A1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123951"/>
            <a:ext cx="10241280" cy="4947666"/>
          </a:xfrm>
        </p:spPr>
        <p:txBody>
          <a:bodyPr vert="horz" lIns="0" tIns="0" rIns="0" bIns="0" rtlCol="0" anchor="t">
            <a:normAutofit lnSpcReduction="10000"/>
          </a:bodyPr>
          <a:lstStyle/>
          <a:p>
            <a:r>
              <a:rPr lang="fi-FI" sz="2400" b="1">
                <a:solidFill>
                  <a:schemeClr val="accent5">
                    <a:lumMod val="75000"/>
                  </a:schemeClr>
                </a:solidFill>
              </a:rPr>
              <a:t>HELMI-tunnit (kaikki opettajat) </a:t>
            </a:r>
          </a:p>
          <a:p>
            <a:pPr marL="914400" lvl="2" indent="0">
              <a:buNone/>
            </a:pPr>
            <a:r>
              <a:rPr lang="fi-FI" sz="2200" b="1">
                <a:solidFill>
                  <a:schemeClr val="accent5">
                    <a:lumMod val="75000"/>
                  </a:schemeClr>
                </a:solidFill>
              </a:rPr>
              <a:t>Oulun kaupungin tunne- ja turvataitomateriaali sekä </a:t>
            </a:r>
            <a:r>
              <a:rPr lang="fi-FI" sz="2200" b="1" err="1">
                <a:solidFill>
                  <a:schemeClr val="accent5">
                    <a:lumMod val="75000"/>
                  </a:schemeClr>
                </a:solidFill>
              </a:rPr>
              <a:t>KiVa</a:t>
            </a:r>
            <a:r>
              <a:rPr lang="fi-FI" sz="2200" b="1">
                <a:solidFill>
                  <a:schemeClr val="accent5">
                    <a:lumMod val="75000"/>
                  </a:schemeClr>
                </a:solidFill>
              </a:rPr>
              <a:t> Koulu –ohjelman materiaali</a:t>
            </a:r>
          </a:p>
          <a:p>
            <a:r>
              <a:rPr lang="fi-FI" sz="2400" b="1">
                <a:solidFill>
                  <a:schemeClr val="accent5">
                    <a:lumMod val="75000"/>
                  </a:schemeClr>
                </a:solidFill>
              </a:rPr>
              <a:t>7 lk. Ryhmäytymispäivä (nuorisotoimi, srk &amp; Kati)</a:t>
            </a:r>
          </a:p>
          <a:p>
            <a:r>
              <a:rPr lang="fi-FI" sz="2400" b="1">
                <a:solidFill>
                  <a:schemeClr val="accent5">
                    <a:lumMod val="75000"/>
                  </a:schemeClr>
                </a:solidFill>
              </a:rPr>
              <a:t>6-9 lk. Hyvinvointipäivä (vanhempaintoimikunta, srk, terveydenhoitaja, kuraattori, psykologi, vierailijat)</a:t>
            </a:r>
          </a:p>
          <a:p>
            <a:r>
              <a:rPr lang="fi-FI" sz="2400" b="1" err="1">
                <a:solidFill>
                  <a:schemeClr val="accent5">
                    <a:lumMod val="75000"/>
                  </a:schemeClr>
                </a:solidFill>
              </a:rPr>
              <a:t>KiVa</a:t>
            </a:r>
            <a:r>
              <a:rPr lang="fi-FI" sz="2400" b="1">
                <a:solidFill>
                  <a:schemeClr val="accent5">
                    <a:lumMod val="75000"/>
                  </a:schemeClr>
                </a:solidFill>
              </a:rPr>
              <a:t> Koulu –ohjelman Kivakeskustelijat:</a:t>
            </a:r>
          </a:p>
          <a:p>
            <a:r>
              <a:rPr lang="fi-FI" sz="2400" b="1">
                <a:solidFill>
                  <a:schemeClr val="accent5">
                    <a:lumMod val="75000"/>
                  </a:schemeClr>
                </a:solidFill>
              </a:rPr>
              <a:t>1-2 </a:t>
            </a:r>
            <a:r>
              <a:rPr lang="fi-FI" sz="2400" b="1" err="1">
                <a:solidFill>
                  <a:schemeClr val="accent5">
                    <a:lumMod val="75000"/>
                  </a:schemeClr>
                </a:solidFill>
              </a:rPr>
              <a:t>lk</a:t>
            </a:r>
            <a:r>
              <a:rPr lang="fi-FI" sz="2400" b="1">
                <a:solidFill>
                  <a:schemeClr val="accent5">
                    <a:lumMod val="75000"/>
                  </a:schemeClr>
                </a:solidFill>
              </a:rPr>
              <a:t> Marjo Juntunen</a:t>
            </a:r>
          </a:p>
          <a:p>
            <a:r>
              <a:rPr lang="fi-FI" sz="2400" b="1">
                <a:solidFill>
                  <a:schemeClr val="accent5">
                    <a:lumMod val="75000"/>
                  </a:schemeClr>
                </a:solidFill>
              </a:rPr>
              <a:t>3-6 </a:t>
            </a:r>
            <a:r>
              <a:rPr lang="fi-FI" sz="2400" b="1" err="1">
                <a:solidFill>
                  <a:schemeClr val="accent5">
                    <a:lumMod val="75000"/>
                  </a:schemeClr>
                </a:solidFill>
              </a:rPr>
              <a:t>lk</a:t>
            </a:r>
            <a:r>
              <a:rPr lang="fi-FI" sz="2400" b="1">
                <a:solidFill>
                  <a:schemeClr val="accent5">
                    <a:lumMod val="75000"/>
                  </a:schemeClr>
                </a:solidFill>
              </a:rPr>
              <a:t> Tarja Hakkarainen ja Riikka </a:t>
            </a:r>
            <a:r>
              <a:rPr lang="fi-FI" sz="2400" b="1" err="1">
                <a:solidFill>
                  <a:schemeClr val="accent5">
                    <a:lumMod val="75000"/>
                  </a:schemeClr>
                </a:solidFill>
              </a:rPr>
              <a:t>Nikurautio</a:t>
            </a:r>
            <a:endParaRPr lang="fi-FI" sz="2400" b="1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fi-FI" sz="2400" b="1">
                <a:solidFill>
                  <a:schemeClr val="accent5">
                    <a:lumMod val="75000"/>
                  </a:schemeClr>
                </a:solidFill>
              </a:rPr>
              <a:t>7-9 </a:t>
            </a:r>
            <a:r>
              <a:rPr lang="fi-FI" sz="2400" b="1" err="1">
                <a:solidFill>
                  <a:schemeClr val="accent5">
                    <a:lumMod val="75000"/>
                  </a:schemeClr>
                </a:solidFill>
              </a:rPr>
              <a:t>lk</a:t>
            </a:r>
            <a:r>
              <a:rPr lang="fi-FI" sz="2400" b="1">
                <a:solidFill>
                  <a:schemeClr val="accent5">
                    <a:lumMod val="75000"/>
                  </a:schemeClr>
                </a:solidFill>
              </a:rPr>
              <a:t> Anu Kunnari ja Tiina </a:t>
            </a:r>
            <a:r>
              <a:rPr lang="fi-FI" sz="2400" b="1" err="1">
                <a:solidFill>
                  <a:schemeClr val="accent5">
                    <a:lumMod val="75000"/>
                  </a:schemeClr>
                </a:solidFill>
              </a:rPr>
              <a:t>Töyrä</a:t>
            </a:r>
            <a:endParaRPr lang="fi-FI" sz="2400" b="1">
              <a:solidFill>
                <a:schemeClr val="accent5">
                  <a:lumMod val="75000"/>
                </a:schemeClr>
              </a:solidFill>
            </a:endParaRPr>
          </a:p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89272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9712998-1A76-3D8B-24B3-140C7E8BB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795528"/>
            <a:ext cx="10241280" cy="720756"/>
          </a:xfrm>
        </p:spPr>
        <p:txBody>
          <a:bodyPr/>
          <a:lstStyle/>
          <a:p>
            <a:r>
              <a:rPr lang="fi-FI">
                <a:solidFill>
                  <a:schemeClr val="accent1"/>
                </a:solidFill>
              </a:rPr>
              <a:t>Hyödyllisiä linkkejä: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E51A626-C266-F7B1-6796-3F903EB42B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3200" b="1">
                <a:solidFill>
                  <a:schemeClr val="accent5">
                    <a:lumMod val="75000"/>
                  </a:schemeClr>
                </a:solidFill>
              </a:rPr>
              <a:t>https://www.turvataitokasvatus.fi/mita-tunne-ja-turvataitokasvatus-on-</a:t>
            </a:r>
          </a:p>
          <a:p>
            <a:r>
              <a:rPr lang="fi-FI" sz="3200" b="1">
                <a:solidFill>
                  <a:schemeClr val="accent5">
                    <a:lumMod val="7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https://www.ouka.fi/oulu/turvataitokasvatus/tunne-ja-turvataitokasvatuksen-oulun-malli</a:t>
            </a:r>
            <a:endParaRPr lang="fi-FI" sz="3200" b="1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fi-FI" sz="3200" b="1">
                <a:solidFill>
                  <a:schemeClr val="accent5">
                    <a:lumMod val="7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https://www.turvataitokasvatus.fi/vanhemmille</a:t>
            </a:r>
            <a:endParaRPr lang="fi-FI" sz="3200" b="1">
              <a:solidFill>
                <a:schemeClr val="accent5">
                  <a:lumMod val="75000"/>
                </a:schemeClr>
              </a:solidFill>
            </a:endParaRPr>
          </a:p>
          <a:p>
            <a:endParaRPr lang="fi-FI"/>
          </a:p>
          <a:p>
            <a:endParaRPr lang="fi-FI"/>
          </a:p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59400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61CE014D-51F6-E4E6-358D-A9034C0D15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6463" y="122983"/>
            <a:ext cx="9513870" cy="623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2189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B9AFDADE-F8D5-9EB2-7E38-2E59E51075C3}"/>
              </a:ext>
            </a:extLst>
          </p:cNvPr>
          <p:cNvSpPr txBox="1"/>
          <p:nvPr/>
        </p:nvSpPr>
        <p:spPr>
          <a:xfrm>
            <a:off x="1089061" y="678094"/>
            <a:ext cx="9400854" cy="5013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i-FI" sz="360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KiVa</a:t>
            </a:r>
            <a:r>
              <a:rPr lang="fi-FI" sz="360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360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fi-FI" sz="360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oulu –ohjelma on Turun yliopistossa kehitetty työkalu kiusaamisen ehkäisemiseksi ja siihen puuttumiseksi.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i-FI" sz="360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i-FI" sz="360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Kun kiusaamista ilmenee, </a:t>
            </a:r>
            <a:r>
              <a:rPr lang="fi-FI" sz="360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KiVa</a:t>
            </a:r>
            <a:r>
              <a:rPr lang="fi-FI" sz="360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-tiimin tarkoituksena on selvittää tehokkaasti tilannetta ja sen myötä minimoida kiusaamisesta johtuvia kielteisiä vaikutuksia. </a:t>
            </a:r>
          </a:p>
        </p:txBody>
      </p:sp>
    </p:spTree>
    <p:extLst>
      <p:ext uri="{BB962C8B-B14F-4D97-AF65-F5344CB8AC3E}">
        <p14:creationId xmlns:p14="http://schemas.microsoft.com/office/powerpoint/2010/main" val="2711874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C181F623-FD6F-EB60-9818-3988E150BFF1}"/>
              </a:ext>
            </a:extLst>
          </p:cNvPr>
          <p:cNvSpPr txBox="1"/>
          <p:nvPr/>
        </p:nvSpPr>
        <p:spPr>
          <a:xfrm>
            <a:off x="676382" y="571677"/>
            <a:ext cx="11200544" cy="50166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i-FI" sz="3200" b="1">
                <a:solidFill>
                  <a:srgbClr val="C00000"/>
                </a:solidFill>
                <a:effectLst/>
                <a:latin typeface="Calibri"/>
                <a:ea typeface="Calibri" panose="020F0502020204030204" pitchFamily="34" charset="0"/>
                <a:cs typeface="Times New Roman"/>
              </a:rPr>
              <a:t>Kun koululle tulee tieto kiusaamistapauksesta</a:t>
            </a:r>
            <a:r>
              <a:rPr lang="fi-FI" sz="3200">
                <a:solidFill>
                  <a:srgbClr val="C00000"/>
                </a:solidFill>
                <a:effectLst/>
                <a:latin typeface="Calibri"/>
                <a:ea typeface="Calibri" panose="020F0502020204030204" pitchFamily="34" charset="0"/>
                <a:cs typeface="Times New Roman"/>
              </a:rPr>
              <a:t>, tiedon saanut aikuinen toimii seuraavasti:</a:t>
            </a:r>
            <a:r>
              <a:rPr lang="fi-FI" sz="3200">
                <a:solidFill>
                  <a:srgbClr val="C00000"/>
                </a:solidFill>
                <a:latin typeface="Calibri"/>
                <a:ea typeface="Calibri" panose="020F0502020204030204" pitchFamily="34" charset="0"/>
                <a:cs typeface="Times New Roman"/>
              </a:rPr>
              <a:t> </a:t>
            </a:r>
            <a:endParaRPr lang="fi-FI" sz="320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fi-FI" sz="3200">
                <a:solidFill>
                  <a:srgbClr val="C00000"/>
                </a:solidFill>
                <a:latin typeface="Calibri"/>
                <a:ea typeface="Calibri" panose="020F0502020204030204" pitchFamily="34" charset="0"/>
                <a:cs typeface="Times New Roman"/>
              </a:rPr>
              <a:t>-   </a:t>
            </a:r>
            <a:r>
              <a:rPr lang="fi-FI" sz="3200">
                <a:solidFill>
                  <a:srgbClr val="C00000"/>
                </a:solidFill>
                <a:effectLst/>
                <a:latin typeface="Calibri"/>
                <a:ea typeface="Calibri" panose="020F0502020204030204" pitchFamily="34" charset="0"/>
                <a:cs typeface="Times New Roman"/>
              </a:rPr>
              <a:t>kerää tarvittavat taustatiedot</a:t>
            </a:r>
          </a:p>
          <a:p>
            <a:pPr marL="800100" lvl="1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fi-FI" sz="3200">
                <a:solidFill>
                  <a:srgbClr val="C00000"/>
                </a:solidFill>
                <a:effectLst/>
                <a:latin typeface="Calibri"/>
                <a:ea typeface="Calibri" panose="020F0502020204030204" pitchFamily="34" charset="0"/>
                <a:cs typeface="Times New Roman"/>
              </a:rPr>
              <a:t>ohjaa tapauksen </a:t>
            </a:r>
            <a:r>
              <a:rPr lang="fi-FI" sz="3200" err="1">
                <a:solidFill>
                  <a:srgbClr val="C00000"/>
                </a:solidFill>
                <a:effectLst/>
                <a:latin typeface="Calibri"/>
                <a:ea typeface="Calibri" panose="020F0502020204030204" pitchFamily="34" charset="0"/>
                <a:cs typeface="Times New Roman"/>
              </a:rPr>
              <a:t>KiVa</a:t>
            </a:r>
            <a:r>
              <a:rPr lang="fi-FI" sz="3200">
                <a:solidFill>
                  <a:srgbClr val="C00000"/>
                </a:solidFill>
                <a:effectLst/>
                <a:latin typeface="Calibri"/>
                <a:ea typeface="Calibri" panose="020F0502020204030204" pitchFamily="34" charset="0"/>
                <a:cs typeface="Times New Roman"/>
              </a:rPr>
              <a:t> -tiimille</a:t>
            </a:r>
          </a:p>
          <a:p>
            <a:pPr marL="800100" lvl="1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fi-FI" sz="3200">
                <a:solidFill>
                  <a:srgbClr val="C00000"/>
                </a:solidFill>
                <a:latin typeface="Calibri"/>
                <a:ea typeface="Calibri" panose="020F0502020204030204" pitchFamily="34" charset="0"/>
                <a:cs typeface="Times New Roman"/>
              </a:rPr>
              <a:t>huoltajia </a:t>
            </a:r>
            <a:r>
              <a:rPr lang="fi-FI" sz="3200">
                <a:solidFill>
                  <a:srgbClr val="C00000"/>
                </a:solidFill>
                <a:effectLst/>
                <a:latin typeface="Calibri"/>
                <a:ea typeface="Calibri" panose="020F0502020204030204" pitchFamily="34" charset="0"/>
                <a:cs typeface="Times New Roman"/>
              </a:rPr>
              <a:t>informoidaan aina tiimin käsiteltävinä olleista tapauksista</a:t>
            </a:r>
            <a:r>
              <a:rPr lang="fi-FI" sz="3200">
                <a:solidFill>
                  <a:srgbClr val="C00000"/>
                </a:solidFill>
                <a:latin typeface="Calibri"/>
                <a:ea typeface="Calibri" panose="020F0502020204030204" pitchFamily="34" charset="0"/>
                <a:cs typeface="Times New Roman"/>
              </a:rPr>
              <a:t> </a:t>
            </a:r>
            <a:endParaRPr lang="fi-FI" sz="3200">
              <a:solidFill>
                <a:srgbClr val="C00000"/>
              </a:solidFill>
              <a:effectLst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fi-FI" sz="3200">
                <a:solidFill>
                  <a:srgbClr val="C00000"/>
                </a:solidFill>
                <a:latin typeface="Calibri"/>
                <a:ea typeface="Calibri" panose="020F0502020204030204" pitchFamily="34" charset="0"/>
                <a:cs typeface="Times New Roman"/>
              </a:rPr>
              <a:t>huoltajat </a:t>
            </a:r>
            <a:r>
              <a:rPr lang="fi-FI" sz="3200">
                <a:solidFill>
                  <a:srgbClr val="C00000"/>
                </a:solidFill>
                <a:effectLst/>
                <a:latin typeface="Calibri"/>
                <a:ea typeface="Calibri" panose="020F0502020204030204" pitchFamily="34" charset="0"/>
                <a:cs typeface="Times New Roman"/>
              </a:rPr>
              <a:t>voidaan kutsua koululle selvittämään asiaa</a:t>
            </a:r>
            <a:r>
              <a:rPr lang="fi-FI" sz="3200">
                <a:solidFill>
                  <a:srgbClr val="C00000"/>
                </a:solidFill>
                <a:latin typeface="Calibri"/>
                <a:ea typeface="Calibri" panose="020F0502020204030204" pitchFamily="34" charset="0"/>
                <a:cs typeface="Times New Roman"/>
              </a:rPr>
              <a:t>, mutta ensisijaisesti</a:t>
            </a:r>
            <a:r>
              <a:rPr lang="fi-FI" sz="3200">
                <a:solidFill>
                  <a:srgbClr val="C00000"/>
                </a:solidFill>
                <a:effectLst/>
                <a:latin typeface="Calibri"/>
                <a:ea typeface="Calibri" panose="020F0502020204030204" pitchFamily="34" charset="0"/>
                <a:cs typeface="Times New Roman"/>
              </a:rPr>
              <a:t> lapsille ja nuorille annetaan ensin mahdollisuus itse muuttaa toimintaansa</a:t>
            </a:r>
            <a:r>
              <a:rPr lang="fi-FI" sz="3200">
                <a:solidFill>
                  <a:srgbClr val="C00000"/>
                </a:solidFill>
                <a:latin typeface="Calibri"/>
                <a:ea typeface="Calibri" panose="020F0502020204030204" pitchFamily="34" charset="0"/>
                <a:cs typeface="Times New Roman"/>
              </a:rPr>
              <a:t> </a:t>
            </a:r>
            <a:endParaRPr lang="fi-FI" sz="3200">
              <a:solidFill>
                <a:srgbClr val="C00000"/>
              </a:solidFill>
              <a:effectLst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631254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RiseVTI">
  <a:themeElements>
    <a:clrScheme name="AnalogousFromRegularSeedRightStep">
      <a:dk1>
        <a:srgbClr val="000000"/>
      </a:dk1>
      <a:lt1>
        <a:srgbClr val="FFFFFF"/>
      </a:lt1>
      <a:dk2>
        <a:srgbClr val="223A3D"/>
      </a:dk2>
      <a:lt2>
        <a:srgbClr val="E2E8E8"/>
      </a:lt2>
      <a:accent1>
        <a:srgbClr val="E73429"/>
      </a:accent1>
      <a:accent2>
        <a:srgbClr val="D57117"/>
      </a:accent2>
      <a:accent3>
        <a:srgbClr val="B4A420"/>
      </a:accent3>
      <a:accent4>
        <a:srgbClr val="80B113"/>
      </a:accent4>
      <a:accent5>
        <a:srgbClr val="4AB821"/>
      </a:accent5>
      <a:accent6>
        <a:srgbClr val="14BC2C"/>
      </a:accent6>
      <a:hlink>
        <a:srgbClr val="329096"/>
      </a:hlink>
      <a:folHlink>
        <a:srgbClr val="7F7F7F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RiseVTI" id="{C2FC082F-B444-4222-AF20-78444CCB5722}" vid="{39F213E4-0CBC-40CB-B3F6-8C5562B6B99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8ADC96CACE1943A6547C5FE272418E" ma:contentTypeVersion="27" ma:contentTypeDescription="Create a new document." ma:contentTypeScope="" ma:versionID="35f214d512166e3fec02c019f785e090">
  <xsd:schema xmlns:xsd="http://www.w3.org/2001/XMLSchema" xmlns:xs="http://www.w3.org/2001/XMLSchema" xmlns:p="http://schemas.microsoft.com/office/2006/metadata/properties" xmlns:ns3="8eee6a4d-53bb-48da-a7e4-8daab4d89bfa" xmlns:ns4="a410990f-5424-429c-8e54-9ab5bca47b99" targetNamespace="http://schemas.microsoft.com/office/2006/metadata/properties" ma:root="true" ma:fieldsID="32c9efbfc84b19e004ab2d65b30727f5" ns3:_="" ns4:_="">
    <xsd:import namespace="8eee6a4d-53bb-48da-a7e4-8daab4d89bfa"/>
    <xsd:import namespace="a410990f-5424-429c-8e54-9ab5bca47b99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NotebookType" minOccurs="0"/>
                <xsd:element ref="ns4:FolderType" minOccurs="0"/>
                <xsd:element ref="ns4:Owner" minOccurs="0"/>
                <xsd:element ref="ns4:DefaultSectionNames" minOccurs="0"/>
                <xsd:element ref="ns4:CultureName" minOccurs="0"/>
                <xsd:element ref="ns4:AppVersion" minOccurs="0"/>
                <xsd:element ref="ns4:Teachers" minOccurs="0"/>
                <xsd:element ref="ns4:Students" minOccurs="0"/>
                <xsd:element ref="ns4:Student_Groups" minOccurs="0"/>
                <xsd:element ref="ns4:Invited_Teachers" minOccurs="0"/>
                <xsd:element ref="ns4:Invited_Students" minOccurs="0"/>
                <xsd:element ref="ns4:Self_Registration_Enabled" minOccurs="0"/>
                <xsd:element ref="ns4:Has_Teacher_Only_SectionGroup" minOccurs="0"/>
                <xsd:element ref="ns4:Is_Collaboration_Space_Locked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AutoKeyPoints" minOccurs="0"/>
                <xsd:element ref="ns4:MediaServiceKeyPoints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ee6a4d-53bb-48da-a7e4-8daab4d89bf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10990f-5424-429c-8e54-9ab5bca47b99" elementFormDefault="qualified">
    <xsd:import namespace="http://schemas.microsoft.com/office/2006/documentManagement/types"/>
    <xsd:import namespace="http://schemas.microsoft.com/office/infopath/2007/PartnerControls"/>
    <xsd:element name="NotebookType" ma:index="11" nillable="true" ma:displayName="Notebook Type" ma:internalName="NotebookType">
      <xsd:simpleType>
        <xsd:restriction base="dms:Text"/>
      </xsd:simpleType>
    </xsd:element>
    <xsd:element name="FolderType" ma:index="12" nillable="true" ma:displayName="Folder Type" ma:internalName="FolderType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4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CultureName" ma:index="15" nillable="true" ma:displayName="Culture Name" ma:internalName="CultureName">
      <xsd:simpleType>
        <xsd:restriction base="dms:Text"/>
      </xsd:simpleType>
    </xsd:element>
    <xsd:element name="AppVersion" ma:index="16" nillable="true" ma:displayName="App Version" ma:internalName="AppVersion">
      <xsd:simpleType>
        <xsd:restriction base="dms:Text"/>
      </xsd:simpleType>
    </xsd:element>
    <xsd:element name="Teachers" ma:index="17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8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9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20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21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2" nillable="true" ma:displayName="Self_Registration_Enabled" ma:internalName="Self_Registration_Enabled">
      <xsd:simpleType>
        <xsd:restriction base="dms:Boolean"/>
      </xsd:simpleType>
    </xsd:element>
    <xsd:element name="Has_Teacher_Only_SectionGroup" ma:index="23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24" nillable="true" ma:displayName="Is Collaboration Space Locked" ma:internalName="Is_Collaboration_Space_Locked">
      <xsd:simpleType>
        <xsd:restriction base="dms:Boolean"/>
      </xsd:simpleType>
    </xsd:element>
    <xsd:element name="MediaServiceMetadata" ma:index="25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26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27" nillable="true" ma:displayName="MediaServiceAutoTags" ma:internalName="MediaServiceAutoTags" ma:readOnly="true">
      <xsd:simpleType>
        <xsd:restriction base="dms:Text"/>
      </xsd:simpleType>
    </xsd:element>
    <xsd:element name="MediaServiceOCR" ma:index="28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2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3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3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34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NotebookType xmlns="a410990f-5424-429c-8e54-9ab5bca47b99" xsi:nil="true"/>
    <FolderType xmlns="a410990f-5424-429c-8e54-9ab5bca47b99" xsi:nil="true"/>
    <AppVersion xmlns="a410990f-5424-429c-8e54-9ab5bca47b99" xsi:nil="true"/>
    <DefaultSectionNames xmlns="a410990f-5424-429c-8e54-9ab5bca47b99" xsi:nil="true"/>
    <Invited_Students xmlns="a410990f-5424-429c-8e54-9ab5bca47b99" xsi:nil="true"/>
    <Self_Registration_Enabled xmlns="a410990f-5424-429c-8e54-9ab5bca47b99" xsi:nil="true"/>
    <CultureName xmlns="a410990f-5424-429c-8e54-9ab5bca47b99" xsi:nil="true"/>
    <Students xmlns="a410990f-5424-429c-8e54-9ab5bca47b99">
      <UserInfo>
        <DisplayName/>
        <AccountId xsi:nil="true"/>
        <AccountType/>
      </UserInfo>
    </Students>
    <Teachers xmlns="a410990f-5424-429c-8e54-9ab5bca47b99">
      <UserInfo>
        <DisplayName/>
        <AccountId xsi:nil="true"/>
        <AccountType/>
      </UserInfo>
    </Teachers>
    <Student_Groups xmlns="a410990f-5424-429c-8e54-9ab5bca47b99">
      <UserInfo>
        <DisplayName/>
        <AccountId xsi:nil="true"/>
        <AccountType/>
      </UserInfo>
    </Student_Groups>
    <Invited_Teachers xmlns="a410990f-5424-429c-8e54-9ab5bca47b99" xsi:nil="true"/>
    <Is_Collaboration_Space_Locked xmlns="a410990f-5424-429c-8e54-9ab5bca47b99" xsi:nil="true"/>
    <Has_Teacher_Only_SectionGroup xmlns="a410990f-5424-429c-8e54-9ab5bca47b99" xsi:nil="true"/>
    <Owner xmlns="a410990f-5424-429c-8e54-9ab5bca47b99">
      <UserInfo>
        <DisplayName/>
        <AccountId xsi:nil="true"/>
        <AccountType/>
      </UserInfo>
    </Owner>
  </documentManagement>
</p:properties>
</file>

<file path=customXml/itemProps1.xml><?xml version="1.0" encoding="utf-8"?>
<ds:datastoreItem xmlns:ds="http://schemas.openxmlformats.org/officeDocument/2006/customXml" ds:itemID="{E1FDBBE3-609B-46D4-818C-778C85C79182}">
  <ds:schemaRefs>
    <ds:schemaRef ds:uri="8eee6a4d-53bb-48da-a7e4-8daab4d89bfa"/>
    <ds:schemaRef ds:uri="a410990f-5424-429c-8e54-9ab5bca47b9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E415F9A7-E0BC-4A0E-94E3-ECD2F323C06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A0F1B17-5A44-4BFA-B010-EE8DE5F765C8}">
  <ds:schemaRefs>
    <ds:schemaRef ds:uri="8eee6a4d-53bb-48da-a7e4-8daab4d89bfa"/>
    <ds:schemaRef ds:uri="a410990f-5424-429c-8e54-9ab5bca47b9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Laajakuva</PresentationFormat>
  <Slides>10</Slides>
  <Notes>0</Notes>
  <HiddenSlides>0</HiddenSlide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10</vt:i4>
      </vt:variant>
    </vt:vector>
  </HeadingPairs>
  <TitlesOfParts>
    <vt:vector size="11" baseType="lpstr">
      <vt:lpstr>GradientRiseVTI</vt:lpstr>
      <vt:lpstr>Talvikankaan Helmitunnit:   Lukuvuoden 2024–2025 tuntien ajat:        Talvikankaan koulun      helmi-tunnit                  </vt:lpstr>
      <vt:lpstr>Miksi helmi-tunteja?</vt:lpstr>
      <vt:lpstr>Helmi-tuntien sisältö:</vt:lpstr>
      <vt:lpstr>Talvikankaan Helmi-tunnit</vt:lpstr>
      <vt:lpstr>Talvikankaan malli: </vt:lpstr>
      <vt:lpstr>Hyödyllisiä linkkejä:</vt:lpstr>
      <vt:lpstr>PowerPoint-esitys</vt:lpstr>
      <vt:lpstr>PowerPoint-esitys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Talvikankaan Helmitunnit                  2022-2023</dc:title>
  <dc:creator>Kunnari Anu</dc:creator>
  <cp:revision>2</cp:revision>
  <dcterms:created xsi:type="dcterms:W3CDTF">2022-08-08T11:37:21Z</dcterms:created>
  <dcterms:modified xsi:type="dcterms:W3CDTF">2024-09-26T05:55:38Z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0x010100D98ADC96CACE1943A6547C5FE272418E</vt:lpwstr>
  </property>
</Properties>
</file>