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notesMasterIdLst>
    <p:notesMasterId r:id="rId15"/>
  </p:notesMasterIdLst>
  <p:sldIdLst>
    <p:sldId id="256" r:id="rId5"/>
    <p:sldId id="257" r:id="rId6"/>
    <p:sldId id="258" r:id="rId7"/>
    <p:sldId id="366" r:id="rId8"/>
    <p:sldId id="262" r:id="rId9"/>
    <p:sldId id="263" r:id="rId10"/>
    <p:sldId id="362" r:id="rId11"/>
    <p:sldId id="363" r:id="rId12"/>
    <p:sldId id="364" r:id="rId13"/>
    <p:sldId id="365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BCF279F0-BB68-481F-B570-3A74C5892955}">
          <p14:sldIdLst>
            <p14:sldId id="256"/>
            <p14:sldId id="257"/>
            <p14:sldId id="258"/>
            <p14:sldId id="366"/>
            <p14:sldId id="262"/>
            <p14:sldId id="263"/>
            <p14:sldId id="362"/>
            <p14:sldId id="363"/>
            <p14:sldId id="364"/>
            <p14:sldId id="3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F2B077-6AC4-95DC-1838-AB022F3AA3AF}" v="1" dt="2024-09-25T20:00:21.290"/>
    <p1510:client id="{AC424E1E-A013-D41E-2A2C-B621FA25A2EA}" v="492" dt="2024-09-25T19:56:04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81B84-A795-4F1D-B90B-9E63C3834B85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98A42-D7A4-42E8-8F01-090046D6E0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685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6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55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86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1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092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7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3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Wednesday, September 25,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7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Wednesday, September 25, 2024</a:t>
            </a:fld>
            <a:endParaRPr lang="en-US" cap="al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82210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14" r:id="rId4"/>
    <p:sldLayoutId id="2147483715" r:id="rId5"/>
    <p:sldLayoutId id="2147483720" r:id="rId6"/>
    <p:sldLayoutId id="2147483716" r:id="rId7"/>
    <p:sldLayoutId id="2147483717" r:id="rId8"/>
    <p:sldLayoutId id="2147483718" r:id="rId9"/>
    <p:sldLayoutId id="2147483719" r:id="rId10"/>
    <p:sldLayoutId id="214748372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d7008f77-2937-421f-92ba-baab91e21d6d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rvataitokasvatus.fi/vanhemmille" TargetMode="External"/><Relationship Id="rId2" Type="http://schemas.openxmlformats.org/officeDocument/2006/relationships/hyperlink" Target="https://www.ouka.fi/oulu/turvataitokasvatus/tunne-ja-turvataitokasvatuksen-oulun-mall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3F794D0-2982-490E-88DA-93D489750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austan splashed tausta näkymän yläreuna">
            <a:extLst>
              <a:ext uri="{FF2B5EF4-FFF2-40B4-BE49-F238E27FC236}">
                <a16:creationId xmlns:a16="http://schemas.microsoft.com/office/drawing/2014/main" id="{7CC9CC5A-60DA-0141-3EFE-1410A80C1F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16" b="18871"/>
          <a:stretch/>
        </p:blipFill>
        <p:spPr>
          <a:xfrm>
            <a:off x="-2" y="10"/>
            <a:ext cx="12192002" cy="446103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D24A3D-F07A-44A9-BE55-5576292E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4441C9-FD2D-4031-B5C5-67478196C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4463553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BF09AEC-6E6E-418F-9974-8730F1B2B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D9D3989-3E00-4727-914E-959DFE8FA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59DF95-D1D3-9D95-BE7D-DE393C719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165" y="4625648"/>
            <a:ext cx="9724140" cy="2249857"/>
          </a:xfrm>
        </p:spPr>
        <p:txBody>
          <a:bodyPr>
            <a:normAutofit fontScale="90000"/>
          </a:bodyPr>
          <a:lstStyle/>
          <a:p>
            <a:pPr algn="l"/>
            <a:r>
              <a:rPr lang="fi-FI" sz="3600"/>
              <a:t>Talvikankaan Helmitunnit:</a:t>
            </a:r>
            <a:br>
              <a:rPr lang="fi-FI" sz="3600"/>
            </a:br>
            <a:r>
              <a:rPr lang="fi-FI" sz="3600"/>
              <a:t>  </a:t>
            </a:r>
            <a:r>
              <a:rPr lang="fi-FI" sz="1200" b="0">
                <a:latin typeface="Aptos"/>
              </a:rPr>
              <a:t>Lukuvuoden </a:t>
            </a:r>
            <a:r>
              <a:rPr lang="fi-FI" sz="1200">
                <a:latin typeface="Aptos"/>
              </a:rPr>
              <a:t>2024–2025</a:t>
            </a:r>
            <a:r>
              <a:rPr lang="fi-FI" sz="1200" b="0">
                <a:latin typeface="Aptos"/>
              </a:rPr>
              <a:t> tuntien ajat:</a:t>
            </a:r>
            <a:endParaRPr lang="fi-FI"/>
          </a:p>
          <a:p>
            <a:pPr algn="l"/>
            <a:br>
              <a:rPr lang="en-US"/>
            </a:br>
            <a:endParaRPr lang="en-US"/>
          </a:p>
          <a:p>
            <a:pPr algn="l"/>
            <a:endParaRPr lang="fi-FI" sz="1200">
              <a:latin typeface="Aptos"/>
            </a:endParaRPr>
          </a:p>
          <a:p>
            <a:pPr algn="l"/>
            <a:br>
              <a:rPr lang="en-US"/>
            </a:br>
            <a:r>
              <a:rPr lang="en-US"/>
              <a:t>   </a:t>
            </a:r>
            <a:r>
              <a:rPr lang="en-US" err="1"/>
              <a:t>Talvikankaan</a:t>
            </a:r>
            <a:r>
              <a:rPr lang="en-US"/>
              <a:t> koulun</a:t>
            </a:r>
            <a:br>
              <a:rPr lang="en-US"/>
            </a:br>
            <a:r>
              <a:rPr lang="en-US"/>
              <a:t>     helmi-tunnit</a:t>
            </a:r>
            <a:br>
              <a:rPr lang="en-US"/>
            </a:br>
            <a:endParaRPr lang="en-US"/>
          </a:p>
          <a:p>
            <a:pPr algn="l"/>
            <a:r>
              <a:rPr lang="fi-FI" sz="3600"/>
              <a:t>             			</a:t>
            </a:r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4325ACF7-B34D-0CA5-B068-5B768A9402B4}"/>
              </a:ext>
            </a:extLst>
          </p:cNvPr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8" y="1"/>
            <a:ext cx="12179792" cy="44583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0294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0D484F7-EC8F-17FB-9762-A3C989A7BC70}"/>
              </a:ext>
            </a:extLst>
          </p:cNvPr>
          <p:cNvSpPr txBox="1"/>
          <p:nvPr/>
        </p:nvSpPr>
        <p:spPr>
          <a:xfrm>
            <a:off x="280827" y="573935"/>
            <a:ext cx="11630346" cy="5119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200" b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Kiusaaminen on tahallista pahanmielen aiheuttamista, joka on </a:t>
            </a:r>
            <a:endParaRPr lang="fi-FI" sz="320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toistuvaa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kohdistuu suhteellisen puolustuskyvyttömään lapseen tai nuoreen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200" b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Kiusaamisessa ei ole kysymys  </a:t>
            </a:r>
            <a:endParaRPr lang="fi-FI" sz="320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konfliktista</a:t>
            </a:r>
          </a:p>
          <a:p>
            <a:pPr marL="8001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riidasta</a:t>
            </a:r>
          </a:p>
          <a:p>
            <a:pPr marL="8001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tappelusta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vaan alistussuhteesta, vallan tai voiman väärinkäytöstä </a:t>
            </a:r>
          </a:p>
        </p:txBody>
      </p:sp>
    </p:spTree>
    <p:extLst>
      <p:ext uri="{BB962C8B-B14F-4D97-AF65-F5344CB8AC3E}">
        <p14:creationId xmlns:p14="http://schemas.microsoft.com/office/powerpoint/2010/main" val="3117050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F20466-34FF-4E01-741D-4922B3CC7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814197"/>
          </a:xfrm>
        </p:spPr>
        <p:txBody>
          <a:bodyPr/>
          <a:lstStyle/>
          <a:p>
            <a:r>
              <a:rPr lang="fi-FI">
                <a:solidFill>
                  <a:schemeClr val="accent1"/>
                </a:solidFill>
              </a:rPr>
              <a:t>Miksi helmi-tunteja?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47EDC0-AA93-5B91-81F9-AF128BDD0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9750"/>
            <a:ext cx="10241280" cy="4381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b="1">
                <a:solidFill>
                  <a:schemeClr val="accent6">
                    <a:lumMod val="75000"/>
                  </a:schemeClr>
                </a:solidFill>
              </a:rPr>
              <a:t>Tunne- ja turvataitokasvatus sisältyy Oulun esi- ja perusopetuksen opetussuunnitelmien perusteisiin vahvistaen mm. laaja-alaista osaamista </a:t>
            </a:r>
          </a:p>
          <a:p>
            <a:pPr marL="0" indent="0">
              <a:buNone/>
            </a:pPr>
            <a:r>
              <a:rPr lang="fi-FI" b="1">
                <a:solidFill>
                  <a:schemeClr val="accent6">
                    <a:lumMod val="75000"/>
                  </a:schemeClr>
                </a:solidFill>
              </a:rPr>
              <a:t>(OPH 2014 &amp; 2018b)</a:t>
            </a:r>
          </a:p>
          <a:p>
            <a:pPr marL="0" indent="0">
              <a:buNone/>
            </a:pPr>
            <a:r>
              <a:rPr lang="fi-FI" b="1">
                <a:solidFill>
                  <a:schemeClr val="accent6">
                    <a:lumMod val="75000"/>
                  </a:schemeClr>
                </a:solidFill>
              </a:rPr>
              <a:t>Tunne- ja turvataitokasvatuksen Oulun malli on voittanut kansallisen rikoksentorjuntakilpailun 2021 ja edusti Suomea Euroopan kilpailussa.</a:t>
            </a:r>
          </a:p>
          <a:p>
            <a:pPr marL="0" indent="0">
              <a:buNone/>
            </a:pPr>
            <a:r>
              <a:rPr lang="fi-FI" b="1">
                <a:solidFill>
                  <a:schemeClr val="accent6">
                    <a:lumMod val="75000"/>
                  </a:schemeClr>
                </a:solidFill>
              </a:rPr>
              <a:t>Oulun malli arvioitiin toiseksi parhaaksi Euroopassa (19 osallistujaa)</a:t>
            </a:r>
          </a:p>
          <a:p>
            <a:pPr marL="0" indent="0">
              <a:buNone/>
            </a:pPr>
            <a:r>
              <a:rPr lang="fi-FI" b="1">
                <a:solidFill>
                  <a:schemeClr val="accent6">
                    <a:lumMod val="75000"/>
                  </a:schemeClr>
                </a:solidFill>
              </a:rPr>
              <a:t>Oulun kaupungin perusopetuksen laaja-alaisen osaamisen painopisteiksi on valittu</a:t>
            </a:r>
          </a:p>
          <a:p>
            <a:pPr lvl="1">
              <a:buFontTx/>
              <a:buChar char="-"/>
            </a:pPr>
            <a:r>
              <a:rPr lang="fi-FI" b="1">
                <a:solidFill>
                  <a:srgbClr val="FF0000"/>
                </a:solidFill>
              </a:rPr>
              <a:t>Itsestä huolehtiminen ja arjen taidot  </a:t>
            </a:r>
          </a:p>
          <a:p>
            <a:pPr lvl="1">
              <a:buFontTx/>
              <a:buChar char="-"/>
            </a:pPr>
            <a:r>
              <a:rPr lang="fi-FI" b="1">
                <a:solidFill>
                  <a:srgbClr val="FF0000"/>
                </a:solidFill>
              </a:rPr>
              <a:t>Osallistuminen, vaikuttaminen ja kestävän tulevaisuuden rakentaminen</a:t>
            </a:r>
          </a:p>
          <a:p>
            <a:pPr marL="457200" lvl="1" indent="0">
              <a:buNone/>
            </a:pPr>
            <a:r>
              <a:rPr lang="fi-FI" b="0" i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Tunne- ja turvatai­to­kas­va­tuksen Oulun malli on voittanut kansallisen 2021ailun vuonna </a:t>
            </a:r>
            <a:r>
              <a:rPr lang="fi-FI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8792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EE5C6-D839-88D8-C5A1-517D307A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95147"/>
          </a:xfrm>
        </p:spPr>
        <p:txBody>
          <a:bodyPr/>
          <a:lstStyle/>
          <a:p>
            <a:r>
              <a:rPr lang="fi-FI">
                <a:solidFill>
                  <a:schemeClr val="accent1"/>
                </a:solidFill>
              </a:rPr>
              <a:t>Helmi-tuntien sisältö: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2D9721-844C-8BD9-056F-824F76C09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i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tunne- ja turvataidot</a:t>
            </a:r>
          </a:p>
          <a:p>
            <a:r>
              <a:rPr lang="fi-FI" sz="2800" b="1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</a:rPr>
              <a:t> k</a:t>
            </a:r>
            <a:r>
              <a:rPr lang="fi-FI" sz="2800" b="1" i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averitaidot ja kiusaamisen vastainen ilmapiiri</a:t>
            </a:r>
          </a:p>
          <a:p>
            <a:r>
              <a:rPr lang="fi-FI" sz="2800" b="1" i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sosiaalisen median vaarat ja digiturvataidot</a:t>
            </a:r>
          </a:p>
          <a:p>
            <a:r>
              <a:rPr lang="fi-FI" sz="2800" b="1" i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 kehotunnekasvatus</a:t>
            </a:r>
          </a:p>
          <a:p>
            <a:r>
              <a:rPr lang="fi-FI" sz="2800" b="1" i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seksuaalinen häirintä ja seksuaaliväkivalta </a:t>
            </a:r>
          </a:p>
          <a:p>
            <a:r>
              <a:rPr lang="fi-FI" sz="2800" b="1" i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puheeksi ottaminen ja kriisiauttaminen.</a:t>
            </a:r>
            <a:endParaRPr lang="fi-FI" sz="2800" b="1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56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D60C2C-A74D-C9AA-DAD9-211466977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solidFill>
                  <a:srgbClr val="FF0000"/>
                </a:solidFill>
              </a:rPr>
              <a:t>Talvikankaan Helmi-tunnit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2A71ED-6650-A8D6-2A3F-089E6A969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468" y="2026000"/>
            <a:ext cx="11060789" cy="4031238"/>
          </a:xfrm>
        </p:spPr>
        <p:txBody>
          <a:bodyPr vert="horz" lIns="0" tIns="0" rIns="0" bIns="0" rtlCol="0" anchor="t">
            <a:normAutofit fontScale="85000" lnSpcReduction="20000"/>
          </a:bodyPr>
          <a:lstStyle/>
          <a:p>
            <a:endParaRPr lang="fi-FI" sz="1200">
              <a:latin typeface="Aptos"/>
            </a:endParaRPr>
          </a:p>
          <a:p>
            <a:pPr marL="0" indent="0">
              <a:buNone/>
            </a:pPr>
            <a:r>
              <a:rPr lang="fi-FI" sz="1600">
                <a:latin typeface="Calibri"/>
                <a:cs typeface="Calibri"/>
              </a:rPr>
              <a:t>      </a:t>
            </a:r>
            <a:r>
              <a:rPr lang="fi-FI">
                <a:latin typeface="Calibri"/>
                <a:cs typeface="Calibri"/>
              </a:rPr>
              <a:t>   </a:t>
            </a:r>
            <a:r>
              <a:rPr lang="fi-FI" b="1">
                <a:latin typeface="Calibri"/>
                <a:cs typeface="Calibri"/>
              </a:rPr>
              <a:t>  </a:t>
            </a:r>
            <a:r>
              <a:rPr lang="fi-FI" b="1">
                <a:solidFill>
                  <a:srgbClr val="FF0000"/>
                </a:solidFill>
                <a:latin typeface="Calibri"/>
                <a:cs typeface="Calibri"/>
              </a:rPr>
              <a:t>  </a:t>
            </a:r>
            <a:r>
              <a:rPr lang="fi-FI" sz="2400" b="1">
                <a:solidFill>
                  <a:srgbClr val="FF0000"/>
                </a:solidFill>
                <a:latin typeface="Calibri"/>
                <a:cs typeface="Calibri"/>
              </a:rPr>
              <a:t> Lukuvuoden 2024–2025 tuntien ajat:</a:t>
            </a:r>
            <a:br>
              <a:rPr lang="en-US" sz="2400"/>
            </a:br>
            <a:endParaRPr lang="en-US" sz="2400" b="1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fi-FI" sz="2400" b="1">
                <a:solidFill>
                  <a:srgbClr val="FF0000"/>
                </a:solidFill>
                <a:latin typeface="Calibri"/>
                <a:cs typeface="Calibri"/>
              </a:rPr>
              <a:t>         SYKSY                              KEVÄT</a:t>
            </a:r>
            <a:br>
              <a:rPr lang="en-US" sz="1400" b="1">
                <a:latin typeface="Calibri"/>
              </a:rPr>
            </a:br>
            <a:endParaRPr lang="en-US" sz="1400" b="1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fi-FI" sz="1400" b="1">
                <a:solidFill>
                  <a:srgbClr val="FF0000"/>
                </a:solidFill>
                <a:latin typeface="Calibri"/>
                <a:cs typeface="Calibri"/>
              </a:rPr>
              <a:t>         </a:t>
            </a:r>
            <a:r>
              <a:rPr lang="fi-FI" b="1">
                <a:solidFill>
                  <a:schemeClr val="accent6"/>
                </a:solidFill>
                <a:latin typeface="Calibri"/>
                <a:cs typeface="Calibri"/>
              </a:rPr>
              <a:t>   </a:t>
            </a:r>
            <a:r>
              <a:rPr lang="fi-FI" sz="2400" b="1">
                <a:solidFill>
                  <a:schemeClr val="accent6"/>
                </a:solidFill>
                <a:latin typeface="Calibri"/>
                <a:cs typeface="Calibri"/>
              </a:rPr>
              <a:t>    to 8.8.                         pe 10.1</a:t>
            </a:r>
          </a:p>
          <a:p>
            <a:pPr marL="0" indent="0">
              <a:buNone/>
            </a:pPr>
            <a:r>
              <a:rPr lang="fi-FI" sz="2400" b="1">
                <a:solidFill>
                  <a:schemeClr val="accent6"/>
                </a:solidFill>
                <a:latin typeface="Calibri"/>
                <a:cs typeface="Calibri"/>
              </a:rPr>
              <a:t>           ma 2.9                            ma 3.2</a:t>
            </a:r>
          </a:p>
          <a:p>
            <a:pPr marL="0" indent="0">
              <a:buNone/>
            </a:pPr>
            <a:r>
              <a:rPr lang="fi-FI" sz="2400" b="1">
                <a:solidFill>
                  <a:schemeClr val="accent6"/>
                </a:solidFill>
                <a:latin typeface="Calibri"/>
                <a:cs typeface="Calibri"/>
              </a:rPr>
              <a:t>               ti 1.10                     ti 11.3</a:t>
            </a:r>
          </a:p>
          <a:p>
            <a:pPr marL="0" indent="0">
              <a:buNone/>
            </a:pPr>
            <a:r>
              <a:rPr lang="fi-FI" sz="2400" b="1">
                <a:solidFill>
                  <a:schemeClr val="accent6"/>
                </a:solidFill>
                <a:latin typeface="Calibri"/>
                <a:cs typeface="Calibri"/>
              </a:rPr>
              <a:t>           ke 6.11                            ke 16.4</a:t>
            </a:r>
          </a:p>
          <a:p>
            <a:pPr marL="0" indent="0">
              <a:buNone/>
            </a:pPr>
            <a:r>
              <a:rPr lang="fi-FI" sz="2400" b="1">
                <a:solidFill>
                  <a:schemeClr val="accent6"/>
                </a:solidFill>
                <a:latin typeface="Calibri"/>
                <a:cs typeface="Calibri"/>
              </a:rPr>
              <a:t>           to 19.12                      Toukokuu vko 22</a:t>
            </a:r>
          </a:p>
          <a:p>
            <a:pPr marL="0" indent="0">
              <a:buNone/>
            </a:pPr>
            <a:r>
              <a:rPr lang="fi-FI" sz="1400">
                <a:solidFill>
                  <a:srgbClr val="FF0000"/>
                </a:solidFill>
                <a:latin typeface="Calibri"/>
                <a:cs typeface="Calibri"/>
              </a:rPr>
              <a:t>                       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675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E8A000-5D10-8598-518C-BB607BA3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9575"/>
            <a:ext cx="10241280" cy="1076325"/>
          </a:xfrm>
        </p:spPr>
        <p:txBody>
          <a:bodyPr>
            <a:normAutofit fontScale="90000"/>
          </a:bodyPr>
          <a:lstStyle/>
          <a:p>
            <a:r>
              <a:rPr lang="fi-FI">
                <a:solidFill>
                  <a:schemeClr val="accent1"/>
                </a:solidFill>
              </a:rPr>
              <a:t>Talvikankaan malli:</a:t>
            </a:r>
            <a:br>
              <a:rPr lang="fi-FI"/>
            </a:b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ACF389-CF52-4301-A210-25368177A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23951"/>
            <a:ext cx="10241280" cy="4947666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HELMI-tunnit (kaikki opettajat) </a:t>
            </a:r>
          </a:p>
          <a:p>
            <a:pPr marL="914400" lvl="2" indent="0">
              <a:buNone/>
            </a:pPr>
            <a:r>
              <a:rPr lang="fi-FI" sz="2200" b="1">
                <a:solidFill>
                  <a:schemeClr val="accent5">
                    <a:lumMod val="75000"/>
                  </a:schemeClr>
                </a:solidFill>
              </a:rPr>
              <a:t>Oulun kaupungin tunne- ja turvataitomateriaali sekä </a:t>
            </a:r>
            <a:r>
              <a:rPr lang="fi-FI" sz="2200" b="1" err="1">
                <a:solidFill>
                  <a:schemeClr val="accent5">
                    <a:lumMod val="75000"/>
                  </a:schemeClr>
                </a:solidFill>
              </a:rPr>
              <a:t>KiVa</a:t>
            </a:r>
            <a:r>
              <a:rPr lang="fi-FI" sz="2200" b="1">
                <a:solidFill>
                  <a:schemeClr val="accent5">
                    <a:lumMod val="75000"/>
                  </a:schemeClr>
                </a:solidFill>
              </a:rPr>
              <a:t> Koulu –ohjelman materiaali</a:t>
            </a:r>
          </a:p>
          <a:p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7 lk. Ryhmäytymispäivä (nuorisotoimi, srk &amp; Kati)</a:t>
            </a:r>
          </a:p>
          <a:p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6-9 lk. Hyvinvointipäivä (vanhempaintoimikunta, srk, terveydenhoitaja, kuraattori, psykologi, vierailijat)</a:t>
            </a:r>
          </a:p>
          <a:p>
            <a:r>
              <a:rPr lang="fi-FI" sz="2400" b="1" err="1">
                <a:solidFill>
                  <a:schemeClr val="accent5">
                    <a:lumMod val="75000"/>
                  </a:schemeClr>
                </a:solidFill>
              </a:rPr>
              <a:t>KiVa</a:t>
            </a:r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 Koulu –ohjelman Kivakeskustelijat:</a:t>
            </a:r>
          </a:p>
          <a:p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1-2 </a:t>
            </a:r>
            <a:r>
              <a:rPr lang="fi-FI" sz="2400" b="1" err="1">
                <a:solidFill>
                  <a:schemeClr val="accent5">
                    <a:lumMod val="75000"/>
                  </a:schemeClr>
                </a:solidFill>
              </a:rPr>
              <a:t>lk</a:t>
            </a:r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 Marjo Juntunen</a:t>
            </a:r>
          </a:p>
          <a:p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3-6 </a:t>
            </a:r>
            <a:r>
              <a:rPr lang="fi-FI" sz="2400" b="1" err="1">
                <a:solidFill>
                  <a:schemeClr val="accent5">
                    <a:lumMod val="75000"/>
                  </a:schemeClr>
                </a:solidFill>
              </a:rPr>
              <a:t>lk</a:t>
            </a:r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 Tarja Hakkarainen ja Riikka </a:t>
            </a:r>
            <a:r>
              <a:rPr lang="fi-FI" sz="2400" b="1" err="1">
                <a:solidFill>
                  <a:schemeClr val="accent5">
                    <a:lumMod val="75000"/>
                  </a:schemeClr>
                </a:solidFill>
              </a:rPr>
              <a:t>Nikurautio</a:t>
            </a:r>
            <a:endParaRPr lang="fi-FI" sz="2400" b="1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7-9 </a:t>
            </a:r>
            <a:r>
              <a:rPr lang="fi-FI" sz="2400" b="1" err="1">
                <a:solidFill>
                  <a:schemeClr val="accent5">
                    <a:lumMod val="75000"/>
                  </a:schemeClr>
                </a:solidFill>
              </a:rPr>
              <a:t>lk</a:t>
            </a:r>
            <a:r>
              <a:rPr lang="fi-FI" sz="2400" b="1">
                <a:solidFill>
                  <a:schemeClr val="accent5">
                    <a:lumMod val="75000"/>
                  </a:schemeClr>
                </a:solidFill>
              </a:rPr>
              <a:t> Anu Kunnari ja Tiina </a:t>
            </a:r>
            <a:r>
              <a:rPr lang="fi-FI" sz="2400" b="1" err="1">
                <a:solidFill>
                  <a:schemeClr val="accent5">
                    <a:lumMod val="75000"/>
                  </a:schemeClr>
                </a:solidFill>
              </a:rPr>
              <a:t>Töyrä</a:t>
            </a:r>
            <a:endParaRPr lang="fi-FI" sz="2400" b="1">
              <a:solidFill>
                <a:schemeClr val="accent5">
                  <a:lumMod val="75000"/>
                </a:schemeClr>
              </a:solidFill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272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712998-1A76-3D8B-24B3-140C7E8BB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20756"/>
          </a:xfrm>
        </p:spPr>
        <p:txBody>
          <a:bodyPr/>
          <a:lstStyle/>
          <a:p>
            <a:r>
              <a:rPr lang="fi-FI">
                <a:solidFill>
                  <a:schemeClr val="accent1"/>
                </a:solidFill>
              </a:rPr>
              <a:t>Hyödyllisiä linkkejä: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51A626-C266-F7B1-6796-3F903EB42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b="1">
                <a:solidFill>
                  <a:schemeClr val="accent5">
                    <a:lumMod val="75000"/>
                  </a:schemeClr>
                </a:solidFill>
              </a:rPr>
              <a:t>https://www.turvataitokasvatus.fi/mita-tunne-ja-turvataitokasvatus-on-</a:t>
            </a:r>
          </a:p>
          <a:p>
            <a:r>
              <a:rPr lang="fi-FI" sz="3200" b="1">
                <a:solidFill>
                  <a:schemeClr val="accent5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https://www.ouka.fi/oulu/turvataitokasvatus/tunne-ja-turvataitokasvatuksen-oulun-malli</a:t>
            </a:r>
            <a:endParaRPr lang="fi-FI" sz="3200" b="1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fi-FI" sz="3200" b="1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https://www.turvataitokasvatus.fi/vanhemmille</a:t>
            </a:r>
            <a:endParaRPr lang="fi-FI" sz="3200" b="1">
              <a:solidFill>
                <a:schemeClr val="accent5">
                  <a:lumMod val="75000"/>
                </a:schemeClr>
              </a:solidFill>
            </a:endParaRPr>
          </a:p>
          <a:p>
            <a:endParaRPr lang="fi-FI"/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40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1CE014D-51F6-E4E6-358D-A9034C0D1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463" y="122983"/>
            <a:ext cx="9513870" cy="623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218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B9AFDADE-F8D5-9EB2-7E38-2E59E51075C3}"/>
              </a:ext>
            </a:extLst>
          </p:cNvPr>
          <p:cNvSpPr txBox="1"/>
          <p:nvPr/>
        </p:nvSpPr>
        <p:spPr>
          <a:xfrm>
            <a:off x="1089061" y="678094"/>
            <a:ext cx="9400854" cy="5013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KiVa</a:t>
            </a:r>
            <a:r>
              <a:rPr lang="fi-FI" sz="36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fi-FI" sz="36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oulu –ohjelma on Turun yliopistossa kehitetty työkalu kiusaamisen ehkäisemiseksi ja siihen puuttumiseksi.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360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 kiusaamista ilmenee, </a:t>
            </a:r>
            <a:r>
              <a:rPr lang="fi-FI" sz="360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KiVa</a:t>
            </a:r>
            <a:r>
              <a:rPr lang="fi-FI" sz="360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-tiimin tarkoituksena on selvittää tehokkaasti tilannetta ja sen myötä minimoida kiusaamisesta johtuvia kielteisiä vaikutuksia. </a:t>
            </a:r>
          </a:p>
        </p:txBody>
      </p:sp>
    </p:spTree>
    <p:extLst>
      <p:ext uri="{BB962C8B-B14F-4D97-AF65-F5344CB8AC3E}">
        <p14:creationId xmlns:p14="http://schemas.microsoft.com/office/powerpoint/2010/main" val="2711874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C181F623-FD6F-EB60-9818-3988E150BFF1}"/>
              </a:ext>
            </a:extLst>
          </p:cNvPr>
          <p:cNvSpPr txBox="1"/>
          <p:nvPr/>
        </p:nvSpPr>
        <p:spPr>
          <a:xfrm>
            <a:off x="676382" y="571677"/>
            <a:ext cx="11200544" cy="50166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200" b="1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Kun koululle tulee tieto kiusaamistapauksesta</a:t>
            </a: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, tiedon saanut aikuinen toimii seuraavasti:</a:t>
            </a: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fi-FI" sz="320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-   </a:t>
            </a: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kerää tarvittavat taustatiedot</a:t>
            </a:r>
          </a:p>
          <a:p>
            <a:pPr marL="8001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ohjaa tapauksen </a:t>
            </a:r>
            <a:r>
              <a:rPr lang="fi-FI" sz="3200" err="1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KiVa</a:t>
            </a: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 -tiimille</a:t>
            </a:r>
          </a:p>
          <a:p>
            <a:pPr marL="8001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huoltajia </a:t>
            </a: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informoidaan aina tiimin käsiteltävinä olleista tapauksista</a:t>
            </a: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fi-FI" sz="3200">
              <a:solidFill>
                <a:srgbClr val="C00000"/>
              </a:solidFill>
              <a:effectLst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huoltajat </a:t>
            </a: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voidaan kutsua koululle selvittämään asiaa</a:t>
            </a: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, mutta ensisijaisesti</a:t>
            </a:r>
            <a:r>
              <a:rPr lang="fi-FI" sz="3200">
                <a:solidFill>
                  <a:srgbClr val="C00000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 lapsille ja nuorille annetaan ensin mahdollisuus itse muuttaa toimintaansa</a:t>
            </a:r>
            <a:r>
              <a:rPr lang="fi-FI" sz="320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fi-FI" sz="3200">
              <a:solidFill>
                <a:srgbClr val="C00000"/>
              </a:solidFill>
              <a:effectLst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3125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RegularSeedRightStep">
      <a:dk1>
        <a:srgbClr val="000000"/>
      </a:dk1>
      <a:lt1>
        <a:srgbClr val="FFFFFF"/>
      </a:lt1>
      <a:dk2>
        <a:srgbClr val="223A3D"/>
      </a:dk2>
      <a:lt2>
        <a:srgbClr val="E2E8E8"/>
      </a:lt2>
      <a:accent1>
        <a:srgbClr val="E73429"/>
      </a:accent1>
      <a:accent2>
        <a:srgbClr val="D57117"/>
      </a:accent2>
      <a:accent3>
        <a:srgbClr val="B4A420"/>
      </a:accent3>
      <a:accent4>
        <a:srgbClr val="80B113"/>
      </a:accent4>
      <a:accent5>
        <a:srgbClr val="4AB821"/>
      </a:accent5>
      <a:accent6>
        <a:srgbClr val="14BC2C"/>
      </a:accent6>
      <a:hlink>
        <a:srgbClr val="32909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8ADC96CACE1943A6547C5FE272418E" ma:contentTypeVersion="27" ma:contentTypeDescription="Create a new document." ma:contentTypeScope="" ma:versionID="35f214d512166e3fec02c019f785e090">
  <xsd:schema xmlns:xsd="http://www.w3.org/2001/XMLSchema" xmlns:xs="http://www.w3.org/2001/XMLSchema" xmlns:p="http://schemas.microsoft.com/office/2006/metadata/properties" xmlns:ns3="8eee6a4d-53bb-48da-a7e4-8daab4d89bfa" xmlns:ns4="a410990f-5424-429c-8e54-9ab5bca47b99" targetNamespace="http://schemas.microsoft.com/office/2006/metadata/properties" ma:root="true" ma:fieldsID="32c9efbfc84b19e004ab2d65b30727f5" ns3:_="" ns4:_="">
    <xsd:import namespace="8eee6a4d-53bb-48da-a7e4-8daab4d89bfa"/>
    <xsd:import namespace="a410990f-5424-429c-8e54-9ab5bca4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e6a4d-53bb-48da-a7e4-8daab4d89bf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0990f-5424-429c-8e54-9ab5bca47b99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7" nillable="true" ma:displayName="MediaServiceAutoTags" ma:internalName="MediaServiceAutoTags" ma:readOnly="true">
      <xsd:simpleType>
        <xsd:restriction base="dms:Text"/>
      </xsd:simpleType>
    </xsd:element>
    <xsd:element name="MediaServiceOCR" ma:index="2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4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bookType xmlns="a410990f-5424-429c-8e54-9ab5bca47b99" xsi:nil="true"/>
    <FolderType xmlns="a410990f-5424-429c-8e54-9ab5bca47b99" xsi:nil="true"/>
    <AppVersion xmlns="a410990f-5424-429c-8e54-9ab5bca47b99" xsi:nil="true"/>
    <DefaultSectionNames xmlns="a410990f-5424-429c-8e54-9ab5bca47b99" xsi:nil="true"/>
    <Invited_Students xmlns="a410990f-5424-429c-8e54-9ab5bca47b99" xsi:nil="true"/>
    <Self_Registration_Enabled xmlns="a410990f-5424-429c-8e54-9ab5bca47b99" xsi:nil="true"/>
    <CultureName xmlns="a410990f-5424-429c-8e54-9ab5bca47b99" xsi:nil="true"/>
    <Students xmlns="a410990f-5424-429c-8e54-9ab5bca47b99">
      <UserInfo>
        <DisplayName/>
        <AccountId xsi:nil="true"/>
        <AccountType/>
      </UserInfo>
    </Students>
    <Teachers xmlns="a410990f-5424-429c-8e54-9ab5bca47b99">
      <UserInfo>
        <DisplayName/>
        <AccountId xsi:nil="true"/>
        <AccountType/>
      </UserInfo>
    </Teachers>
    <Student_Groups xmlns="a410990f-5424-429c-8e54-9ab5bca47b99">
      <UserInfo>
        <DisplayName/>
        <AccountId xsi:nil="true"/>
        <AccountType/>
      </UserInfo>
    </Student_Groups>
    <Invited_Teachers xmlns="a410990f-5424-429c-8e54-9ab5bca47b99" xsi:nil="true"/>
    <Is_Collaboration_Space_Locked xmlns="a410990f-5424-429c-8e54-9ab5bca47b99" xsi:nil="true"/>
    <Has_Teacher_Only_SectionGroup xmlns="a410990f-5424-429c-8e54-9ab5bca47b99" xsi:nil="true"/>
    <Owner xmlns="a410990f-5424-429c-8e54-9ab5bca47b99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E1FDBBE3-609B-46D4-818C-778C85C79182}">
  <ds:schemaRefs>
    <ds:schemaRef ds:uri="8eee6a4d-53bb-48da-a7e4-8daab4d89bfa"/>
    <ds:schemaRef ds:uri="a410990f-5424-429c-8e54-9ab5bca47b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415F9A7-E0BC-4A0E-94E3-ECD2F323C0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0F1B17-5A44-4BFA-B010-EE8DE5F765C8}">
  <ds:schemaRefs>
    <ds:schemaRef ds:uri="8eee6a4d-53bb-48da-a7e4-8daab4d89bfa"/>
    <ds:schemaRef ds:uri="a410990f-5424-429c-8e54-9ab5bca47b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10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GradientRiseVTI</vt:lpstr>
      <vt:lpstr>Talvikankaan Helmitunnit:   Lukuvuoden 2024–2025 tuntien ajat:        Talvikankaan koulun      helmi-tunnit                  </vt:lpstr>
      <vt:lpstr>Miksi helmi-tunteja?</vt:lpstr>
      <vt:lpstr>Helmi-tuntien sisältö:</vt:lpstr>
      <vt:lpstr>Talvikankaan Helmi-tunnit</vt:lpstr>
      <vt:lpstr>Talvikankaan malli: </vt:lpstr>
      <vt:lpstr>Hyödyllisiä linkkejä: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Talvikankaan Helmitunnit                  2022-2023</dc:title>
  <dc:creator>Kunnari Anu</dc:creator>
  <cp:revision>2</cp:revision>
  <dcterms:created xsi:type="dcterms:W3CDTF">2022-08-08T11:37:21Z</dcterms:created>
  <dcterms:modified xsi:type="dcterms:W3CDTF">2024-09-26T05:55:38Z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0x010100D98ADC96CACE1943A6547C5FE272418E</vt:lpwstr>
  </property>
</Properties>
</file>