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</p:sldIdLst>
  <p:sldSz cx="21374100" cy="15113000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  <p:embeddedFont>
      <p:font typeface="Open Sans Bold" panose="020B0806030504020204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3" d="100"/>
          <a:sy n="33" d="100"/>
        </p:scale>
        <p:origin x="980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98DAE1C2-C3AF-9C7A-B0F0-A1754610778B}"/>
              </a:ext>
            </a:extLst>
          </p:cNvPr>
          <p:cNvSpPr txBox="1"/>
          <p:nvPr/>
        </p:nvSpPr>
        <p:spPr>
          <a:xfrm>
            <a:off x="1543050" y="1612900"/>
            <a:ext cx="18059400" cy="10553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b="1" kern="1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Yhtenäinen kasvun ja opin polku sekä 5–8-vuotiaiden pedagogiikan kehittäminen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Talvikankaan koulu on tehnyt yhteistyössä Talvikankaan, Huonesuon ja Korvensuoran päiväkotien kanssa    5–8- vuotiaiden pedagogisen suunnitelman.  Suunnitelma toimii esi- ja alkuopetuksen yhteistyön pohjana.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Yhtenäinen esi- ja alkuopetuksen pedagogiikka, toimintakulttuuri ja oppimisympäristö vahvistaa lapsen varhaista perustaitojen oppimista ja mahdollistaa lapsen yksilöllisen etenemisen kasvun ja opin polulla joustavien siirtymien avulla.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Nivelvaihetyön kehittäminen on yksi lukuvuoden tavoitteista. 5-8 vuotiaiden pedagogiikan kehittämisessä täytyy huomioida uusi nivelvaihe, </a:t>
            </a:r>
            <a:r>
              <a:rPr lang="fi-FI" sz="36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viskarista</a:t>
            </a:r>
            <a:r>
              <a:rPr lang="fi-FI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eskariin, koska kaikki alueen esiopetusryhmät sijaitsevat </a:t>
            </a:r>
            <a:r>
              <a:rPr lang="fi-FI" sz="3600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Talvikankaan päiväkodissa.</a:t>
            </a:r>
            <a:endParaRPr lang="fi-FI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Päiväkodin ja koulun yhteistyö on tiivistynyt ja keväällä 2024 nähtiin lukuvuoden työn tuloksia hienosti onnistuneessa STEAM-messutapahtumassa, josta on tarkoitus muodostaa perinne Talvikankaan koulun alkuopetusluokkien ja päiväkotien välillä. Lukuvuoden 24-25 yhteistyön suunnittelu on alkanut ja ensimmäinen yhteinen taideprojekti toteutetaan Talvikankaan esikoululaisten ja koululaisten kesken loka-marraskuussa. Koulu tekee yhteistyötä myös Huonesuon ja Korvensuoran viisivuotiaiden ryhmien kanssa. Yhteistyötä suunnitellaan 3.10.2024 järjestettävässä verkostopalaverissa.</a:t>
            </a:r>
          </a:p>
        </p:txBody>
      </p:sp>
    </p:spTree>
    <p:extLst>
      <p:ext uri="{BB962C8B-B14F-4D97-AF65-F5344CB8AC3E}">
        <p14:creationId xmlns:p14="http://schemas.microsoft.com/office/powerpoint/2010/main" val="282549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493237" y="12669715"/>
            <a:ext cx="252271" cy="252271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40486" tIns="40486" rIns="40486" bIns="40486" rtlCol="0" anchor="ctr"/>
            <a:lstStyle/>
            <a:p>
              <a:pPr algn="ctr">
                <a:lnSpc>
                  <a:spcPts val="3466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8981886" y="13726303"/>
            <a:ext cx="252271" cy="252271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40486" tIns="40486" rIns="40486" bIns="40486" rtlCol="0" anchor="ctr"/>
            <a:lstStyle/>
            <a:p>
              <a:pPr algn="ctr">
                <a:lnSpc>
                  <a:spcPts val="3466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6379533" y="2902987"/>
            <a:ext cx="8327498" cy="8281489"/>
          </a:xfrm>
          <a:custGeom>
            <a:avLst/>
            <a:gdLst/>
            <a:ahLst/>
            <a:cxnLst/>
            <a:rect l="l" t="t" r="r" b="b"/>
            <a:pathLst>
              <a:path w="8327498" h="8281489">
                <a:moveTo>
                  <a:pt x="0" y="0"/>
                </a:moveTo>
                <a:lnTo>
                  <a:pt x="8327497" y="0"/>
                </a:lnTo>
                <a:lnTo>
                  <a:pt x="8327497" y="8281489"/>
                </a:lnTo>
                <a:lnTo>
                  <a:pt x="0" y="82814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685" t="-52731" r="-21984" b="-53057"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9" name="Freeform 9"/>
          <p:cNvSpPr/>
          <p:nvPr/>
        </p:nvSpPr>
        <p:spPr>
          <a:xfrm>
            <a:off x="1174964" y="10980347"/>
            <a:ext cx="6384189" cy="3631007"/>
          </a:xfrm>
          <a:custGeom>
            <a:avLst/>
            <a:gdLst/>
            <a:ahLst/>
            <a:cxnLst/>
            <a:rect l="l" t="t" r="r" b="b"/>
            <a:pathLst>
              <a:path w="6384189" h="3631007">
                <a:moveTo>
                  <a:pt x="0" y="0"/>
                </a:moveTo>
                <a:lnTo>
                  <a:pt x="6384189" y="0"/>
                </a:lnTo>
                <a:lnTo>
                  <a:pt x="6384189" y="3631007"/>
                </a:lnTo>
                <a:lnTo>
                  <a:pt x="0" y="363100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0" name="TextBox 10"/>
          <p:cNvSpPr txBox="1"/>
          <p:nvPr/>
        </p:nvSpPr>
        <p:spPr>
          <a:xfrm rot="-3570113">
            <a:off x="10495651" y="4056360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tammikuu</a:t>
            </a:r>
          </a:p>
        </p:txBody>
      </p:sp>
      <p:sp>
        <p:nvSpPr>
          <p:cNvPr id="11" name="TextBox 11"/>
          <p:cNvSpPr txBox="1"/>
          <p:nvPr/>
        </p:nvSpPr>
        <p:spPr>
          <a:xfrm rot="-1924340">
            <a:off x="11707501" y="5044626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helmikuu</a:t>
            </a:r>
          </a:p>
        </p:txBody>
      </p:sp>
      <p:sp>
        <p:nvSpPr>
          <p:cNvPr id="12" name="TextBox 12"/>
          <p:cNvSpPr txBox="1"/>
          <p:nvPr/>
        </p:nvSpPr>
        <p:spPr>
          <a:xfrm rot="-108301">
            <a:off x="12272946" y="6435527"/>
            <a:ext cx="2274662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maaliskuu</a:t>
            </a:r>
          </a:p>
        </p:txBody>
      </p:sp>
      <p:sp>
        <p:nvSpPr>
          <p:cNvPr id="13" name="TextBox 13"/>
          <p:cNvSpPr txBox="1"/>
          <p:nvPr/>
        </p:nvSpPr>
        <p:spPr>
          <a:xfrm rot="-3797002">
            <a:off x="8265025" y="9523840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heinäkuu</a:t>
            </a:r>
          </a:p>
        </p:txBody>
      </p:sp>
      <p:sp>
        <p:nvSpPr>
          <p:cNvPr id="14" name="TextBox 14"/>
          <p:cNvSpPr txBox="1"/>
          <p:nvPr/>
        </p:nvSpPr>
        <p:spPr>
          <a:xfrm rot="-1944686">
            <a:off x="6902791" y="8556883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elokuu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547049" y="7076557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syyskuu</a:t>
            </a:r>
          </a:p>
        </p:txBody>
      </p:sp>
      <p:sp>
        <p:nvSpPr>
          <p:cNvPr id="16" name="TextBox 16"/>
          <p:cNvSpPr txBox="1"/>
          <p:nvPr/>
        </p:nvSpPr>
        <p:spPr>
          <a:xfrm rot="1909385">
            <a:off x="6743084" y="5609287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lokakuu</a:t>
            </a:r>
          </a:p>
        </p:txBody>
      </p:sp>
      <p:sp>
        <p:nvSpPr>
          <p:cNvPr id="17" name="TextBox 17"/>
          <p:cNvSpPr txBox="1"/>
          <p:nvPr/>
        </p:nvSpPr>
        <p:spPr>
          <a:xfrm rot="3562626">
            <a:off x="7727754" y="4521069"/>
            <a:ext cx="2256092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marraskuu</a:t>
            </a:r>
          </a:p>
        </p:txBody>
      </p:sp>
      <p:sp>
        <p:nvSpPr>
          <p:cNvPr id="18" name="TextBox 18"/>
          <p:cNvSpPr txBox="1"/>
          <p:nvPr/>
        </p:nvSpPr>
        <p:spPr>
          <a:xfrm rot="5400000">
            <a:off x="9261568" y="3906824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joulukuu</a:t>
            </a:r>
          </a:p>
        </p:txBody>
      </p:sp>
      <p:sp>
        <p:nvSpPr>
          <p:cNvPr id="19" name="TextBox 19"/>
          <p:cNvSpPr txBox="1"/>
          <p:nvPr/>
        </p:nvSpPr>
        <p:spPr>
          <a:xfrm rot="1730691">
            <a:off x="12094448" y="7790045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huhtikuu</a:t>
            </a:r>
          </a:p>
        </p:txBody>
      </p:sp>
      <p:sp>
        <p:nvSpPr>
          <p:cNvPr id="20" name="TextBox 20"/>
          <p:cNvSpPr txBox="1"/>
          <p:nvPr/>
        </p:nvSpPr>
        <p:spPr>
          <a:xfrm rot="3448843">
            <a:off x="11341226" y="8967167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toukokuu</a:t>
            </a:r>
          </a:p>
        </p:txBody>
      </p:sp>
      <p:sp>
        <p:nvSpPr>
          <p:cNvPr id="21" name="TextBox 21"/>
          <p:cNvSpPr txBox="1"/>
          <p:nvPr/>
        </p:nvSpPr>
        <p:spPr>
          <a:xfrm rot="5400000">
            <a:off x="9826624" y="9780460"/>
            <a:ext cx="2022257" cy="57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8"/>
              </a:lnSpc>
            </a:pPr>
            <a:r>
              <a:rPr lang="en-US" sz="3334">
                <a:solidFill>
                  <a:srgbClr val="272727"/>
                </a:solidFill>
                <a:latin typeface="Open Sans"/>
                <a:ea typeface="Open Sans"/>
                <a:cs typeface="Open Sans"/>
                <a:sym typeface="Open Sans"/>
              </a:rPr>
              <a:t>kesäkuu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08056" y="8826733"/>
            <a:ext cx="5710883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Vuosikellon päivittäminen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9328" y="7562511"/>
            <a:ext cx="6470678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Valinnaisen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musiikin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esitykset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05419" y="6200619"/>
            <a:ext cx="3746770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10956" lvl="1" indent="-457200" algn="ctr">
              <a:lnSpc>
                <a:spcPts val="4587"/>
              </a:lnSpc>
              <a:buFont typeface="Arial" panose="020B0604020202020204" pitchFamily="34" charset="0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Pipojuhla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265817" y="5369385"/>
            <a:ext cx="4791313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Yhteisleikit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ja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ulkoilut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018910" y="3987807"/>
            <a:ext cx="4533279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Pelaamiset ja retket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328076" y="2684361"/>
            <a:ext cx="4154629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Jouluaskartelu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265817" y="1696838"/>
            <a:ext cx="5806215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Jouluesitysten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katsominen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7205397" y="1454850"/>
            <a:ext cx="2840062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Leipomiset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267679" y="709861"/>
            <a:ext cx="5852711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Palvelukodin muistaminen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2081794" y="438299"/>
            <a:ext cx="7807127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Eskarista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ekalle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-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vanhempainilta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3996169" y="4302391"/>
            <a:ext cx="3244671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Ystävänpäivä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11303819" y="1494766"/>
            <a:ext cx="7807127" cy="5549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l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Suunnittelupalaveri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Steam-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projektiin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3057570" y="3397501"/>
            <a:ext cx="8316530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53756" lvl="1" algn="ctr">
              <a:lnSpc>
                <a:spcPts val="4587"/>
              </a:lnSpc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Ulko-oivaltamo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Korvensuoran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viskarit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14349925" y="2144954"/>
            <a:ext cx="5918895" cy="1135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l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Yhteinen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askarteluprojekti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l">
              <a:lnSpc>
                <a:spcPts val="4587"/>
              </a:lnSpc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esim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pihajuhlaan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15902964" y="4964040"/>
            <a:ext cx="4219945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Mäenlasku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926609" y="6053209"/>
            <a:ext cx="4514412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Koulukurkistukset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15061962" y="6760097"/>
            <a:ext cx="5625618" cy="1135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l">
              <a:lnSpc>
                <a:spcPts val="4587"/>
              </a:lnSpc>
              <a:buFont typeface="Arial"/>
              <a:buChar char="•"/>
            </a:pPr>
            <a:r>
              <a:rPr lang="en-US" sz="327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Eskarit ruokailevat koululla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3445774" y="8205186"/>
            <a:ext cx="8084303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Tilavaihdokset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eskarit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/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ekaluokat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3468262" y="12117019"/>
            <a:ext cx="7064520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Pihajuhlan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kenraalin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katsominen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14349925" y="8927470"/>
            <a:ext cx="12615680" cy="1135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l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Ekaluokkalaiset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asiantuntijoina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4587"/>
              </a:lnSpc>
            </a:pP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eskarit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kyselevät</a:t>
            </a:r>
            <a:r>
              <a:rPr lang="en-US" sz="3277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4718273" y="10084548"/>
            <a:ext cx="5891345" cy="550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Kouluuntutustumispäivä</a:t>
            </a:r>
            <a:endParaRPr lang="en-US" sz="3277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13601282" y="10809692"/>
            <a:ext cx="7279115" cy="55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7512" lvl="1" indent="-353756" algn="ctr">
              <a:lnSpc>
                <a:spcPts val="4587"/>
              </a:lnSpc>
              <a:buFont typeface="Arial"/>
              <a:buChar char="•"/>
            </a:pPr>
            <a:r>
              <a:rPr lang="en-US" sz="327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Yhteistyö ip:n ja nuokkarin kanssa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352444" y="12176144"/>
            <a:ext cx="6124558" cy="16925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64"/>
              </a:lnSpc>
            </a:pPr>
            <a:r>
              <a:rPr lang="en-US" sz="3189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Talvikankaan</a:t>
            </a:r>
            <a:r>
              <a:rPr lang="en-US" sz="318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189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alueen</a:t>
            </a:r>
            <a:r>
              <a:rPr lang="en-US" sz="318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</a:p>
          <a:p>
            <a:pPr algn="ctr">
              <a:lnSpc>
                <a:spcPts val="4464"/>
              </a:lnSpc>
            </a:pPr>
            <a:r>
              <a:rPr lang="en-US" sz="318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5-8 </a:t>
            </a:r>
            <a:r>
              <a:rPr lang="en-US" sz="3189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vuotiaiden</a:t>
            </a:r>
            <a:r>
              <a:rPr lang="en-US" sz="318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189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pedagogiikan</a:t>
            </a:r>
            <a:endParaRPr lang="en-US" sz="3189" b="1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ctr">
              <a:lnSpc>
                <a:spcPts val="4464"/>
              </a:lnSpc>
            </a:pPr>
            <a:r>
              <a:rPr lang="en-US" sz="3189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vuosikello</a:t>
            </a:r>
            <a:endParaRPr lang="en-US" sz="3189" b="1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7f2b28d-54cf-44b6-aad9-6a2b7fb652a6}" enabled="1" method="Standard" siteId="{5cc89a67-fa29-4356-af5d-f436abc7c21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230</Words>
  <Application>Microsoft Office PowerPoint</Application>
  <PresentationFormat>Mukautettu</PresentationFormat>
  <Paragraphs>44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Open Sans</vt:lpstr>
      <vt:lpstr>Open Sans Bold</vt:lpstr>
      <vt:lpstr>Office Theme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Pastel Classroom Clock Cutout Poster (A2 (Landscape))</dc:title>
  <cp:lastModifiedBy>Silvén Pirjo-Riitta</cp:lastModifiedBy>
  <cp:revision>4</cp:revision>
  <dcterms:created xsi:type="dcterms:W3CDTF">2006-08-16T00:00:00Z</dcterms:created>
  <dcterms:modified xsi:type="dcterms:W3CDTF">2024-09-25T13:23:24Z</dcterms:modified>
  <dc:identifier>DAF0KWP3Oc4</dc:identifier>
</cp:coreProperties>
</file>