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Lst>
  <p:notesMasterIdLst>
    <p:notesMasterId r:id="rId23"/>
  </p:notesMasterIdLst>
  <p:sldIdLst>
    <p:sldId id="272" r:id="rId5"/>
    <p:sldId id="256" r:id="rId6"/>
    <p:sldId id="257" r:id="rId7"/>
    <p:sldId id="259" r:id="rId8"/>
    <p:sldId id="277" r:id="rId9"/>
    <p:sldId id="278" r:id="rId10"/>
    <p:sldId id="260" r:id="rId11"/>
    <p:sldId id="262" r:id="rId12"/>
    <p:sldId id="273" r:id="rId13"/>
    <p:sldId id="274" r:id="rId14"/>
    <p:sldId id="261" r:id="rId15"/>
    <p:sldId id="266" r:id="rId16"/>
    <p:sldId id="275" r:id="rId17"/>
    <p:sldId id="276" r:id="rId18"/>
    <p:sldId id="271" r:id="rId19"/>
    <p:sldId id="267" r:id="rId20"/>
    <p:sldId id="268" r:id="rId21"/>
    <p:sldId id="270" r:id="rId22"/>
  </p:sldIdLst>
  <p:sldSz cx="9144000" cy="6858000" type="screen4x3"/>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67" autoAdjust="0"/>
  </p:normalViewPr>
  <p:slideViewPr>
    <p:cSldViewPr>
      <p:cViewPr varScale="1">
        <p:scale>
          <a:sx n="61" d="100"/>
          <a:sy n="61" d="100"/>
        </p:scale>
        <p:origin x="165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89A63055-E98F-4ED8-9953-68986F9E550C}" type="datetimeFigureOut">
              <a:rPr lang="fi-FI" smtClean="0"/>
              <a:pPr/>
              <a:t>15.12.2024</a:t>
            </a:fld>
            <a:endParaRPr lang="fi-FI"/>
          </a:p>
        </p:txBody>
      </p:sp>
      <p:sp>
        <p:nvSpPr>
          <p:cNvPr id="4" name="Dian kuvan paikkamerkki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4C61B9D6-28DD-42F6-8961-216BB370707B}" type="slidenum">
              <a:rPr lang="fi-FI" smtClean="0"/>
              <a:pPr/>
              <a:t>‹#›</a:t>
            </a:fld>
            <a:endParaRPr lang="fi-FI"/>
          </a:p>
        </p:txBody>
      </p:sp>
    </p:spTree>
    <p:extLst>
      <p:ext uri="{BB962C8B-B14F-4D97-AF65-F5344CB8AC3E}">
        <p14:creationId xmlns:p14="http://schemas.microsoft.com/office/powerpoint/2010/main" val="220109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C61B9D6-28DD-42F6-8961-216BB370707B}" type="slidenum">
              <a:rPr lang="fi-FI" smtClean="0"/>
              <a:pPr/>
              <a:t>5</a:t>
            </a:fld>
            <a:endParaRPr lang="fi-FI"/>
          </a:p>
        </p:txBody>
      </p:sp>
    </p:spTree>
    <p:extLst>
      <p:ext uri="{BB962C8B-B14F-4D97-AF65-F5344CB8AC3E}">
        <p14:creationId xmlns:p14="http://schemas.microsoft.com/office/powerpoint/2010/main" val="354353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fi-FI"/>
              <a:t>Muokkaa perustyyl. napsautt.</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lgn="l">
              <a:defRPr/>
            </a:lvl1pPr>
          </a:lstStyle>
          <a:p>
            <a:fld id="{3F2CF7E1-9853-4310-A336-EB19975D72D6}" type="datetimeFigureOut">
              <a:rPr lang="fi-FI" smtClean="0"/>
              <a:pPr/>
              <a:t>15.12.2024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E67C7D-99EB-4DDB-869E-9E5898797774}" type="slidenum">
              <a:rPr lang="fi-FI" smtClean="0"/>
              <a:pPr/>
              <a:t>‹#›</a:t>
            </a:fld>
            <a:endParaRPr lang="fi-FI"/>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19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3F2CF7E1-9853-4310-A336-EB19975D72D6}" type="datetimeFigureOut">
              <a:rPr lang="fi-FI" smtClean="0"/>
              <a:pPr/>
              <a:t>15.12.2024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E67C7D-99EB-4DDB-869E-9E5898797774}" type="slidenum">
              <a:rPr lang="fi-FI" smtClean="0"/>
              <a:pPr/>
              <a:t>‹#›</a:t>
            </a:fld>
            <a:endParaRPr lang="fi-FI"/>
          </a:p>
        </p:txBody>
      </p:sp>
    </p:spTree>
    <p:extLst>
      <p:ext uri="{BB962C8B-B14F-4D97-AF65-F5344CB8AC3E}">
        <p14:creationId xmlns:p14="http://schemas.microsoft.com/office/powerpoint/2010/main" val="350458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fi-FI"/>
              <a:t>Muokkaa perustyyl. napsautt.</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3F2CF7E1-9853-4310-A336-EB19975D72D6}" type="datetimeFigureOut">
              <a:rPr lang="fi-FI" smtClean="0"/>
              <a:pPr/>
              <a:t>15.12.2024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E67C7D-99EB-4DDB-869E-9E5898797774}" type="slidenum">
              <a:rPr lang="fi-FI" smtClean="0"/>
              <a:pPr/>
              <a:t>‹#›</a:t>
            </a:fld>
            <a:endParaRPr lang="fi-FI"/>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09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3F2CF7E1-9853-4310-A336-EB19975D72D6}" type="datetimeFigureOut">
              <a:rPr lang="fi-FI" smtClean="0"/>
              <a:pPr/>
              <a:t>15.12.2024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E67C7D-99EB-4DDB-869E-9E5898797774}" type="slidenum">
              <a:rPr lang="fi-FI" smtClean="0"/>
              <a:pPr/>
              <a:t>‹#›</a:t>
            </a:fld>
            <a:endParaRPr lang="fi-FI"/>
          </a:p>
        </p:txBody>
      </p:sp>
    </p:spTree>
    <p:extLst>
      <p:ext uri="{BB962C8B-B14F-4D97-AF65-F5344CB8AC3E}">
        <p14:creationId xmlns:p14="http://schemas.microsoft.com/office/powerpoint/2010/main" val="381684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fi-FI"/>
              <a:t>Muokkaa perustyyl. napsautt.</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3F2CF7E1-9853-4310-A336-EB19975D72D6}" type="datetimeFigureOut">
              <a:rPr lang="fi-FI" smtClean="0"/>
              <a:pPr/>
              <a:t>15.12.2024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E67C7D-99EB-4DDB-869E-9E5898797774}" type="slidenum">
              <a:rPr lang="fi-FI" smtClean="0"/>
              <a:pPr/>
              <a:t>‹#›</a:t>
            </a:fld>
            <a:endParaRPr lang="fi-FI"/>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56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fi-FI"/>
              <a:t>Muokkaa perustyyl. napsautt.</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3F2CF7E1-9853-4310-A336-EB19975D72D6}" type="datetimeFigureOut">
              <a:rPr lang="fi-FI" smtClean="0"/>
              <a:pPr/>
              <a:t>15.12.2024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AE67C7D-99EB-4DDB-869E-9E5898797774}" type="slidenum">
              <a:rPr lang="fi-FI" smtClean="0"/>
              <a:pPr/>
              <a:t>‹#›</a:t>
            </a:fld>
            <a:endParaRPr lang="fi-FI"/>
          </a:p>
        </p:txBody>
      </p:sp>
    </p:spTree>
    <p:extLst>
      <p:ext uri="{BB962C8B-B14F-4D97-AF65-F5344CB8AC3E}">
        <p14:creationId xmlns:p14="http://schemas.microsoft.com/office/powerpoint/2010/main" val="123655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fi-FI"/>
              <a:t>Muokkaa perustyyl. napsautt.</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768096" y="2967788"/>
            <a:ext cx="3566160" cy="334157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i-FI"/>
              <a:t>Muokkaa tekstin perustyylejä</a:t>
            </a:r>
          </a:p>
        </p:txBody>
      </p:sp>
      <p:sp>
        <p:nvSpPr>
          <p:cNvPr id="6" name="Content Placeholder 5"/>
          <p:cNvSpPr>
            <a:spLocks noGrp="1"/>
          </p:cNvSpPr>
          <p:nvPr>
            <p:ph sz="quarter" idx="4"/>
          </p:nvPr>
        </p:nvSpPr>
        <p:spPr>
          <a:xfrm>
            <a:off x="4491990" y="2967788"/>
            <a:ext cx="3566160" cy="334157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3F2CF7E1-9853-4310-A336-EB19975D72D6}" type="datetimeFigureOut">
              <a:rPr lang="fi-FI" smtClean="0"/>
              <a:pPr/>
              <a:t>15.12.2024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AE67C7D-99EB-4DDB-869E-9E5898797774}" type="slidenum">
              <a:rPr lang="fi-FI" smtClean="0"/>
              <a:pPr/>
              <a:t>‹#›</a:t>
            </a:fld>
            <a:endParaRPr lang="fi-FI"/>
          </a:p>
        </p:txBody>
      </p:sp>
    </p:spTree>
    <p:extLst>
      <p:ext uri="{BB962C8B-B14F-4D97-AF65-F5344CB8AC3E}">
        <p14:creationId xmlns:p14="http://schemas.microsoft.com/office/powerpoint/2010/main" val="286298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3F2CF7E1-9853-4310-A336-EB19975D72D6}" type="datetimeFigureOut">
              <a:rPr lang="fi-FI" smtClean="0"/>
              <a:pPr/>
              <a:t>15.12.2024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AE67C7D-99EB-4DDB-869E-9E5898797774}" type="slidenum">
              <a:rPr lang="fi-FI" smtClean="0"/>
              <a:pPr/>
              <a:t>‹#›</a:t>
            </a:fld>
            <a:endParaRPr lang="fi-FI"/>
          </a:p>
        </p:txBody>
      </p:sp>
    </p:spTree>
    <p:extLst>
      <p:ext uri="{BB962C8B-B14F-4D97-AF65-F5344CB8AC3E}">
        <p14:creationId xmlns:p14="http://schemas.microsoft.com/office/powerpoint/2010/main" val="350610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CF7E1-9853-4310-A336-EB19975D72D6}" type="datetimeFigureOut">
              <a:rPr lang="fi-FI" smtClean="0"/>
              <a:pPr/>
              <a:t>15.12.2024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AE67C7D-99EB-4DDB-869E-9E5898797774}" type="slidenum">
              <a:rPr lang="fi-FI" smtClean="0"/>
              <a:pPr/>
              <a:t>‹#›</a:t>
            </a:fld>
            <a:endParaRPr lang="fi-FI"/>
          </a:p>
        </p:txBody>
      </p:sp>
    </p:spTree>
    <p:extLst>
      <p:ext uri="{BB962C8B-B14F-4D97-AF65-F5344CB8AC3E}">
        <p14:creationId xmlns:p14="http://schemas.microsoft.com/office/powerpoint/2010/main" val="339842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fi-FI"/>
              <a:t>Muokkaa perustyyl. napsautt.</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3F2CF7E1-9853-4310-A336-EB19975D72D6}" type="datetimeFigureOut">
              <a:rPr lang="fi-FI" smtClean="0"/>
              <a:pPr/>
              <a:t>15.12.2024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AE67C7D-99EB-4DDB-869E-9E5898797774}" type="slidenum">
              <a:rPr lang="fi-FI" smtClean="0"/>
              <a:pPr/>
              <a:t>‹#›</a:t>
            </a:fld>
            <a:endParaRPr lang="fi-FI"/>
          </a:p>
        </p:txBody>
      </p:sp>
    </p:spTree>
    <p:extLst>
      <p:ext uri="{BB962C8B-B14F-4D97-AF65-F5344CB8AC3E}">
        <p14:creationId xmlns:p14="http://schemas.microsoft.com/office/powerpoint/2010/main" val="131593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fi-FI"/>
              <a:t>Muokkaa perustyyl. napsautt.</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3F2CF7E1-9853-4310-A336-EB19975D72D6}" type="datetimeFigureOut">
              <a:rPr lang="fi-FI" smtClean="0"/>
              <a:pPr/>
              <a:t>15.12.2024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AE67C7D-99EB-4DDB-869E-9E5898797774}" type="slidenum">
              <a:rPr lang="fi-FI" smtClean="0"/>
              <a:pPr/>
              <a:t>‹#›</a:t>
            </a:fld>
            <a:endParaRPr lang="fi-FI"/>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22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F2CF7E1-9853-4310-A336-EB19975D72D6}" type="datetimeFigureOut">
              <a:rPr lang="fi-FI" smtClean="0"/>
              <a:pPr/>
              <a:t>15.12.2024</a:t>
            </a:fld>
            <a:endParaRPr lang="fi-FI"/>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i-FI"/>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AE67C7D-99EB-4DDB-869E-9E5898797774}" type="slidenum">
              <a:rPr lang="fi-FI" smtClean="0"/>
              <a:pPr/>
              <a:t>‹#›</a:t>
            </a:fld>
            <a:endParaRPr lang="fi-FI"/>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66504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oph.fi/sites/default/files/documents/Perusopetuksen%20p%C3%A4%C3%A4tt%C3%B6arvioinnin%20kriteerit%2031.12.2020.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opintopolku.fi/hakemus/haku/1.2.246.562.29.00000000000000056840?demo=true&amp;lang=fi" TargetMode="External"/><Relationship Id="rId2" Type="http://schemas.openxmlformats.org/officeDocument/2006/relationships/hyperlink" Target="http://www.opintopolku.f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88B2FE-5897-40A1-BEFD-1089A2C3984F}"/>
              </a:ext>
            </a:extLst>
          </p:cNvPr>
          <p:cNvSpPr>
            <a:spLocks noGrp="1"/>
          </p:cNvSpPr>
          <p:nvPr>
            <p:ph type="title"/>
          </p:nvPr>
        </p:nvSpPr>
        <p:spPr>
          <a:xfrm>
            <a:off x="768096" y="585216"/>
            <a:ext cx="7290054" cy="1499616"/>
          </a:xfrm>
        </p:spPr>
        <p:txBody>
          <a:bodyPr/>
          <a:lstStyle/>
          <a:p>
            <a:r>
              <a:rPr lang="fi-FI" dirty="0"/>
              <a:t>TEAMSIN KÄYTTÖ</a:t>
            </a:r>
          </a:p>
        </p:txBody>
      </p:sp>
      <p:sp>
        <p:nvSpPr>
          <p:cNvPr id="3" name="Sisällön paikkamerkki 2">
            <a:extLst>
              <a:ext uri="{FF2B5EF4-FFF2-40B4-BE49-F238E27FC236}">
                <a16:creationId xmlns:a16="http://schemas.microsoft.com/office/drawing/2014/main" id="{F6B70E36-E48A-4446-8629-5CDA2E350B55}"/>
              </a:ext>
            </a:extLst>
          </p:cNvPr>
          <p:cNvSpPr>
            <a:spLocks noGrp="1"/>
          </p:cNvSpPr>
          <p:nvPr>
            <p:ph idx="1"/>
          </p:nvPr>
        </p:nvSpPr>
        <p:spPr>
          <a:xfrm>
            <a:off x="768096" y="1706609"/>
            <a:ext cx="7192072" cy="4314718"/>
          </a:xfrm>
        </p:spPr>
        <p:txBody>
          <a:bodyPr>
            <a:normAutofit lnSpcReduction="10000"/>
          </a:bodyPr>
          <a:lstStyle/>
          <a:p>
            <a:r>
              <a:rPr lang="fi-FI"/>
              <a:t>- </a:t>
            </a:r>
            <a:r>
              <a:rPr lang="fi-FI" b="1"/>
              <a:t>Pidä kamera pois päältä ja mikrofoni mykistettynä</a:t>
            </a:r>
          </a:p>
          <a:p>
            <a:r>
              <a:rPr lang="fi-FI"/>
              <a:t>- Näytön yläreunassa tai keskellä on palkki, jossa on seuraavat mm. symbolit. Jos palkkia ei näy, saat sen näkyville liikuttamalla hiirtä näytöllä.</a:t>
            </a:r>
          </a:p>
          <a:p>
            <a:r>
              <a:rPr lang="fi-FI"/>
              <a:t>                     KESKUSTELU Tästä painamalla saat näkyville chatin ja 	         voit myös kirjoittaa itse chattiin kysymyksiä</a:t>
            </a:r>
          </a:p>
          <a:p>
            <a:endParaRPr lang="fi-FI"/>
          </a:p>
          <a:p>
            <a:endParaRPr lang="fi-FI"/>
          </a:p>
          <a:p>
            <a:r>
              <a:rPr lang="fi-FI"/>
              <a:t>                     NOSTA KÄTESI Tästä painamalla voit pyytää 		         puheenvuoroa. Suosittelemme, että kun osallistujia voi 	         olla paljon, niin ainakin aluksi kysymykset kirjoitettaisiin 	         chat-kenttään. Tilaisuuden lopuksi voimme tarvittaessa 	         myös keskustella asioista yhdessä.</a:t>
            </a:r>
          </a:p>
          <a:p>
            <a:endParaRPr lang="fi-FI" dirty="0"/>
          </a:p>
        </p:txBody>
      </p:sp>
      <p:pic>
        <p:nvPicPr>
          <p:cNvPr id="1026" name="Picture 2" descr="https://kuvapankki.papunet.net/api/thumb_large/7994.jpg">
            <a:extLst>
              <a:ext uri="{FF2B5EF4-FFF2-40B4-BE49-F238E27FC236}">
                <a16:creationId xmlns:a16="http://schemas.microsoft.com/office/drawing/2014/main" id="{9262A387-F731-4E84-A48A-D1B791B85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709" y="4670107"/>
            <a:ext cx="962567" cy="9625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uhua">
            <a:extLst>
              <a:ext uri="{FF2B5EF4-FFF2-40B4-BE49-F238E27FC236}">
                <a16:creationId xmlns:a16="http://schemas.microsoft.com/office/drawing/2014/main" id="{C6A2001E-A779-470B-96EE-2057867031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796" y="2971130"/>
            <a:ext cx="915739" cy="91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07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B66901-F8FC-4988-BB36-6BF75FACF393}"/>
              </a:ext>
            </a:extLst>
          </p:cNvPr>
          <p:cNvSpPr>
            <a:spLocks noGrp="1"/>
          </p:cNvSpPr>
          <p:nvPr>
            <p:ph type="title"/>
          </p:nvPr>
        </p:nvSpPr>
        <p:spPr>
          <a:xfrm>
            <a:off x="768096" y="585216"/>
            <a:ext cx="6013704" cy="1499616"/>
          </a:xfrm>
        </p:spPr>
        <p:txBody>
          <a:bodyPr>
            <a:normAutofit/>
          </a:bodyPr>
          <a:lstStyle/>
          <a:p>
            <a:r>
              <a:rPr lang="fi-FI" dirty="0"/>
              <a:t>SORA-tutkinnot</a:t>
            </a:r>
          </a:p>
        </p:txBody>
      </p:sp>
      <p:sp>
        <p:nvSpPr>
          <p:cNvPr id="3" name="Sisällön paikkamerkki 2">
            <a:extLst>
              <a:ext uri="{FF2B5EF4-FFF2-40B4-BE49-F238E27FC236}">
                <a16:creationId xmlns:a16="http://schemas.microsoft.com/office/drawing/2014/main" id="{17DAC2E7-4386-48E2-901A-7E869CFAB923}"/>
              </a:ext>
            </a:extLst>
          </p:cNvPr>
          <p:cNvSpPr>
            <a:spLocks noGrp="1"/>
          </p:cNvSpPr>
          <p:nvPr>
            <p:ph idx="1"/>
          </p:nvPr>
        </p:nvSpPr>
        <p:spPr>
          <a:xfrm>
            <a:off x="768096" y="2286000"/>
            <a:ext cx="6013703" cy="4023360"/>
          </a:xfrm>
        </p:spPr>
        <p:txBody>
          <a:bodyPr>
            <a:normAutofit/>
          </a:bodyPr>
          <a:lstStyle/>
          <a:p>
            <a:r>
              <a:rPr lang="fi-FI" sz="1700" b="1"/>
              <a:t>HUOM!</a:t>
            </a:r>
            <a:r>
              <a:rPr lang="fi-FI" sz="1700"/>
              <a:t> Jos saat 0 pistettä pääsy- ja soveltuvuuskokeessa tutkintoon, jossa on erityiset terveydentilavaatimukset (ns. SORA-tutkinto), sinua ei voida valita koulutukseen. SORA-tutkinnot ovat:</a:t>
            </a:r>
          </a:p>
          <a:p>
            <a:r>
              <a:rPr lang="fi-FI" sz="1700"/>
              <a:t>terveys- ja hyvinvointiala</a:t>
            </a:r>
          </a:p>
          <a:p>
            <a:r>
              <a:rPr lang="fi-FI" sz="1700"/>
              <a:t>kasvatus- ja ohjausala</a:t>
            </a:r>
          </a:p>
          <a:p>
            <a:r>
              <a:rPr lang="fi-FI" sz="1700"/>
              <a:t>liikunta-ala</a:t>
            </a:r>
          </a:p>
          <a:p>
            <a:r>
              <a:rPr lang="fi-FI" sz="1700"/>
              <a:t>turvallisuusala</a:t>
            </a:r>
          </a:p>
          <a:p>
            <a:r>
              <a:rPr lang="fi-FI" sz="1700"/>
              <a:t>kuljetuspalvelut</a:t>
            </a:r>
          </a:p>
          <a:p>
            <a:r>
              <a:rPr lang="fi-FI" sz="1700"/>
              <a:t>merenkulkuala</a:t>
            </a:r>
          </a:p>
          <a:p>
            <a:r>
              <a:rPr lang="fi-FI" sz="1700"/>
              <a:t>lentokoneasennus</a:t>
            </a:r>
          </a:p>
          <a:p>
            <a:pPr lvl="0"/>
            <a:endParaRPr lang="fi-FI" sz="1700"/>
          </a:p>
          <a:p>
            <a:endParaRPr lang="fi-FI" sz="170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77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23591" y="804333"/>
            <a:ext cx="2543925" cy="5249334"/>
          </a:xfrm>
        </p:spPr>
        <p:txBody>
          <a:bodyPr>
            <a:normAutofit/>
          </a:bodyPr>
          <a:lstStyle/>
          <a:p>
            <a:pPr algn="r"/>
            <a:r>
              <a:rPr lang="fi-FI" sz="2400">
                <a:solidFill>
                  <a:srgbClr val="FFFFFF"/>
                </a:solidFill>
              </a:rPr>
              <a:t>VALINTA TEHDÄÄN PÄÄTTÖTODISTUKSEN PERUSTEELLA</a:t>
            </a:r>
          </a:p>
        </p:txBody>
      </p:sp>
      <p:sp>
        <p:nvSpPr>
          <p:cNvPr id="3" name="Sisällön paikkamerkki 2"/>
          <p:cNvSpPr>
            <a:spLocks noGrp="1"/>
          </p:cNvSpPr>
          <p:nvPr>
            <p:ph idx="1"/>
          </p:nvPr>
        </p:nvSpPr>
        <p:spPr>
          <a:xfrm>
            <a:off x="3713286" y="804333"/>
            <a:ext cx="4729502" cy="5249334"/>
          </a:xfrm>
        </p:spPr>
        <p:txBody>
          <a:bodyPr anchor="ctr">
            <a:normAutofit/>
          </a:bodyPr>
          <a:lstStyle/>
          <a:p>
            <a:r>
              <a:rPr lang="fi-FI" dirty="0"/>
              <a:t>Opiskelijaksi ottamisessa käytetään perusopetuksen PÄÄTTÖTODISTUSTA .</a:t>
            </a:r>
          </a:p>
          <a:p>
            <a:r>
              <a:rPr lang="fi-FI" dirty="0"/>
              <a:t>Uudet, valtakunnalliset päättöarvioinnin kriteerit otettiin käyttöön 1.8.2021. Aineenopettajilta voi kysyä tarvittaessa lisätietoja arviointiin liittyen.</a:t>
            </a:r>
          </a:p>
          <a:p>
            <a:r>
              <a:rPr lang="fi-FI" dirty="0">
                <a:hlinkClick r:id="rId2"/>
              </a:rPr>
              <a:t>https://www.oph.fi/sites/default/files/documents/Perusopetuksen%20p%C3%A4%C3%A4tt%C3%B6arvioinnin%20kriteerit%2031.12.2020.pdf</a:t>
            </a:r>
            <a:endParaRPr lang="fi-FI" dirty="0"/>
          </a:p>
          <a:p>
            <a:r>
              <a:rPr lang="fi-FI" dirty="0"/>
              <a:t>Koulu siirtää oppilaiden arvosanatiedot automaattisesti, lupatietoja ei tarvita.</a:t>
            </a:r>
          </a:p>
          <a:p>
            <a:pPr marL="118872" indent="0">
              <a:buNone/>
            </a:pPr>
            <a:r>
              <a:rPr lang="fi-FI" dirty="0"/>
              <a:t> </a:t>
            </a:r>
          </a:p>
          <a:p>
            <a:pPr>
              <a:buNone/>
            </a:pPr>
            <a:endParaRPr lang="fi-FI"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68096" y="585216"/>
            <a:ext cx="6013704" cy="1499616"/>
          </a:xfrm>
        </p:spPr>
        <p:txBody>
          <a:bodyPr>
            <a:normAutofit/>
          </a:bodyPr>
          <a:lstStyle/>
          <a:p>
            <a:r>
              <a:rPr lang="fi-FI" dirty="0"/>
              <a:t>HARKINTAAN  PERUSTUVA VALINTA</a:t>
            </a:r>
          </a:p>
        </p:txBody>
      </p:sp>
      <p:sp>
        <p:nvSpPr>
          <p:cNvPr id="3" name="Sisällön paikkamerkki 2"/>
          <p:cNvSpPr>
            <a:spLocks noGrp="1"/>
          </p:cNvSpPr>
          <p:nvPr>
            <p:ph idx="1"/>
          </p:nvPr>
        </p:nvSpPr>
        <p:spPr>
          <a:xfrm>
            <a:off x="768096" y="2286000"/>
            <a:ext cx="6013703" cy="4023360"/>
          </a:xfrm>
        </p:spPr>
        <p:txBody>
          <a:bodyPr>
            <a:normAutofit/>
          </a:bodyPr>
          <a:lstStyle/>
          <a:p>
            <a:r>
              <a:rPr lang="fi-FI" sz="1500"/>
              <a:t>Koulutuksen järjestäjä voi halutessaan ottaa enintään 30 % opiskelijoistaan hakijan henkilöön liittyvien syiden perusteella.</a:t>
            </a:r>
          </a:p>
          <a:p>
            <a:r>
              <a:rPr lang="fi-FI" sz="1500"/>
              <a:t>Harkintaan perustuvan valinnan perusteita voivat olla:</a:t>
            </a:r>
          </a:p>
          <a:p>
            <a:pPr marL="704088" lvl="2" indent="-320040">
              <a:spcBef>
                <a:spcPts val="0"/>
              </a:spcBef>
              <a:buClr>
                <a:schemeClr val="accent1"/>
              </a:buClr>
              <a:buSzPct val="80000"/>
              <a:buFont typeface="Wingdings 2"/>
              <a:buChar char=""/>
            </a:pPr>
            <a:r>
              <a:rPr lang="fi-FI" sz="1500"/>
              <a:t>Oppimisvaikeudet tai sosiaaliset syyt, koulutodistuksen puuttuminen tai koulutodistuksen vertailuvaikeus</a:t>
            </a:r>
          </a:p>
          <a:p>
            <a:pPr marL="704088" lvl="2" indent="-320040">
              <a:spcBef>
                <a:spcPts val="0"/>
              </a:spcBef>
              <a:buClr>
                <a:schemeClr val="accent1"/>
              </a:buClr>
              <a:buSzPct val="80000"/>
              <a:buFont typeface="Wingdings 2"/>
              <a:buChar char=""/>
            </a:pPr>
            <a:r>
              <a:rPr lang="fi-FI" sz="1500"/>
              <a:t>Yksilöllistetty oppimäärä sekä äidinkielessä että matematiikassa (UUSI)</a:t>
            </a:r>
          </a:p>
          <a:p>
            <a:r>
              <a:rPr lang="fi-FI" sz="1500"/>
              <a:t>Harkintaan perustuva valinta vaatii aina lisäselvityksiä </a:t>
            </a:r>
            <a:r>
              <a:rPr lang="fi-FI" sz="1500">
                <a:latin typeface="Calibri"/>
              </a:rPr>
              <a:t>→ asiasta keskusteltava opon kanssa HYVISSÄ AJOIN!</a:t>
            </a:r>
          </a:p>
          <a:p>
            <a:r>
              <a:rPr lang="fi-FI" sz="1500">
                <a:latin typeface="Calibri"/>
              </a:rPr>
              <a:t>Harkintaan perustuvalla haulla hakevat ovat automaattisesti mukana myös valintapistejonossa. </a:t>
            </a:r>
            <a:r>
              <a:rPr lang="fi-FI" sz="1500" b="1">
                <a:latin typeface="Calibri"/>
              </a:rPr>
              <a:t>HUOM! </a:t>
            </a:r>
            <a:r>
              <a:rPr lang="fi-FI" sz="1500" b="1"/>
              <a:t>Jos hakija opiskelee matematiikkaa ja äidinkieltä yksilöllistetyn oppimäärän mukaan, hakija on mukana automaattisesti vain harkintaan perustuvassa valinnassa.</a:t>
            </a:r>
            <a:endParaRPr lang="fi-FI" sz="1500"/>
          </a:p>
          <a:p>
            <a:pPr lvl="1">
              <a:buNone/>
            </a:pPr>
            <a:endParaRPr lang="fi-FI" sz="150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67AF002-FD37-42B6-A3A6-27B5CE971842}"/>
              </a:ext>
            </a:extLst>
          </p:cNvPr>
          <p:cNvSpPr>
            <a:spLocks noGrp="1"/>
          </p:cNvSpPr>
          <p:nvPr>
            <p:ph type="title"/>
          </p:nvPr>
        </p:nvSpPr>
        <p:spPr>
          <a:xfrm>
            <a:off x="723591" y="804333"/>
            <a:ext cx="2543925" cy="5249334"/>
          </a:xfrm>
        </p:spPr>
        <p:txBody>
          <a:bodyPr>
            <a:normAutofit/>
          </a:bodyPr>
          <a:lstStyle/>
          <a:p>
            <a:pPr algn="r"/>
            <a:r>
              <a:rPr lang="fi-FI" sz="2400">
                <a:solidFill>
                  <a:srgbClr val="FFFFFF"/>
                </a:solidFill>
              </a:rPr>
              <a:t>HARKINNANVARAINEN VALINTA LUKIOON</a:t>
            </a:r>
          </a:p>
        </p:txBody>
      </p:sp>
      <p:sp>
        <p:nvSpPr>
          <p:cNvPr id="3" name="Sisällön paikkamerkki 2">
            <a:extLst>
              <a:ext uri="{FF2B5EF4-FFF2-40B4-BE49-F238E27FC236}">
                <a16:creationId xmlns:a16="http://schemas.microsoft.com/office/drawing/2014/main" id="{5F7BCF25-79C2-41CA-AEFC-131DE93AEC91}"/>
              </a:ext>
            </a:extLst>
          </p:cNvPr>
          <p:cNvSpPr>
            <a:spLocks noGrp="1"/>
          </p:cNvSpPr>
          <p:nvPr>
            <p:ph idx="1"/>
          </p:nvPr>
        </p:nvSpPr>
        <p:spPr>
          <a:xfrm>
            <a:off x="3713286" y="804333"/>
            <a:ext cx="4729502" cy="5249334"/>
          </a:xfrm>
        </p:spPr>
        <p:txBody>
          <a:bodyPr anchor="ctr">
            <a:normAutofit/>
          </a:bodyPr>
          <a:lstStyle/>
          <a:p>
            <a:r>
              <a:rPr lang="fi-FI" dirty="0"/>
              <a:t>Sinut voidaan valita lukioon harkinnanvaraisen valinnan kautta ainoastaan siinä tapauksessa, että</a:t>
            </a:r>
          </a:p>
          <a:p>
            <a:pPr lvl="0"/>
            <a:r>
              <a:rPr lang="fi-FI" dirty="0"/>
              <a:t>- olet keskeyttänyt peruskoulun</a:t>
            </a:r>
          </a:p>
          <a:p>
            <a:r>
              <a:rPr lang="fi-FI" dirty="0"/>
              <a:t>- sinulla on ulkomailla suoritettu koulutus tai</a:t>
            </a:r>
          </a:p>
          <a:p>
            <a:pPr lvl="0"/>
            <a:r>
              <a:rPr lang="fi-FI" dirty="0"/>
              <a:t>- sinulla on yksilöllistetty oppimäärä sekä äidinkielessä että matematiikassa</a:t>
            </a:r>
          </a:p>
          <a:p>
            <a:r>
              <a:rPr lang="fi-FI" b="1" dirty="0"/>
              <a:t>Muista syistä lukio ei käytä harkinnanvaraista valintaa.</a:t>
            </a:r>
          </a:p>
          <a:p>
            <a:endParaRPr lang="fi-FI" dirty="0"/>
          </a:p>
        </p:txBody>
      </p:sp>
    </p:spTree>
    <p:extLst>
      <p:ext uri="{BB962C8B-B14F-4D97-AF65-F5344CB8AC3E}">
        <p14:creationId xmlns:p14="http://schemas.microsoft.com/office/powerpoint/2010/main" val="1453875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B50899B-0F17-4887-B073-572DCA3F4A45}"/>
              </a:ext>
            </a:extLst>
          </p:cNvPr>
          <p:cNvSpPr>
            <a:spLocks noGrp="1"/>
          </p:cNvSpPr>
          <p:nvPr>
            <p:ph type="title"/>
          </p:nvPr>
        </p:nvSpPr>
        <p:spPr>
          <a:xfrm>
            <a:off x="723591" y="804333"/>
            <a:ext cx="2543925" cy="5249334"/>
          </a:xfrm>
        </p:spPr>
        <p:txBody>
          <a:bodyPr>
            <a:normAutofit/>
          </a:bodyPr>
          <a:lstStyle/>
          <a:p>
            <a:pPr algn="r"/>
            <a:r>
              <a:rPr lang="fi-FI" sz="2400">
                <a:solidFill>
                  <a:srgbClr val="FFFFFF"/>
                </a:solidFill>
              </a:rPr>
              <a:t>HARKINNANVARAINEN VALINTA AMMATILLISESSA KOULUTUKSESSA</a:t>
            </a:r>
          </a:p>
        </p:txBody>
      </p:sp>
      <p:sp>
        <p:nvSpPr>
          <p:cNvPr id="3" name="Sisällön paikkamerkki 2">
            <a:extLst>
              <a:ext uri="{FF2B5EF4-FFF2-40B4-BE49-F238E27FC236}">
                <a16:creationId xmlns:a16="http://schemas.microsoft.com/office/drawing/2014/main" id="{C9D48870-03BC-4CB6-AA71-1E9780CB877B}"/>
              </a:ext>
            </a:extLst>
          </p:cNvPr>
          <p:cNvSpPr>
            <a:spLocks noGrp="1"/>
          </p:cNvSpPr>
          <p:nvPr>
            <p:ph idx="1"/>
          </p:nvPr>
        </p:nvSpPr>
        <p:spPr>
          <a:xfrm>
            <a:off x="3713286" y="804333"/>
            <a:ext cx="4729502" cy="5249334"/>
          </a:xfrm>
        </p:spPr>
        <p:txBody>
          <a:bodyPr anchor="ctr">
            <a:normAutofit/>
          </a:bodyPr>
          <a:lstStyle/>
          <a:p>
            <a:r>
              <a:rPr lang="fi-FI" dirty="0"/>
              <a:t>Voit hakea kaikkiin ammatillisiin hakutoiveisiisi harkinnanvaraisen valinnan kautta. Se edellyttää, että sinulla on jokin erityinen syy, johon haluat vedota. Sinut voidaan valita harkinnanvaraisesti, jos</a:t>
            </a:r>
          </a:p>
          <a:p>
            <a:pPr lvl="0"/>
            <a:r>
              <a:rPr lang="fi-FI" dirty="0"/>
              <a:t>- sinulla on oppimisvaikeuksia</a:t>
            </a:r>
          </a:p>
          <a:p>
            <a:pPr lvl="0"/>
            <a:r>
              <a:rPr lang="fi-FI" dirty="0"/>
              <a:t>- sosiaaliset syyt edellyttävät sitä</a:t>
            </a:r>
          </a:p>
          <a:p>
            <a:pPr lvl="0"/>
            <a:r>
              <a:rPr lang="fi-FI" dirty="0"/>
              <a:t>- sinulta puuttuu koulutodistus (olet keskeyttänyt peruskoulun)</a:t>
            </a:r>
          </a:p>
          <a:p>
            <a:pPr lvl="0"/>
            <a:r>
              <a:rPr lang="fi-FI" dirty="0"/>
              <a:t>- haet ulkomaalaisella todistuksella</a:t>
            </a:r>
          </a:p>
          <a:p>
            <a:pPr lvl="0"/>
            <a:r>
              <a:rPr lang="fi-FI" dirty="0"/>
              <a:t>- kielitaitosi ei riitä tutkinnon suorittamiseen</a:t>
            </a:r>
          </a:p>
          <a:p>
            <a:pPr lvl="0"/>
            <a:r>
              <a:rPr lang="fi-FI" dirty="0"/>
              <a:t>- sinulla on yksilöllistetty oppimäärä sekä äidinkielessä että matematiikassa</a:t>
            </a:r>
          </a:p>
          <a:p>
            <a:endParaRPr lang="fi-FI" b="1" dirty="0"/>
          </a:p>
          <a:p>
            <a:endParaRPr lang="fi-FI" dirty="0"/>
          </a:p>
          <a:p>
            <a:endParaRPr lang="fi-FI" dirty="0"/>
          </a:p>
        </p:txBody>
      </p:sp>
    </p:spTree>
    <p:extLst>
      <p:ext uri="{BB962C8B-B14F-4D97-AF65-F5344CB8AC3E}">
        <p14:creationId xmlns:p14="http://schemas.microsoft.com/office/powerpoint/2010/main" val="1792693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4A79B-06B2-4FE7-9CF6-54D940A8F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8" y="321731"/>
            <a:ext cx="8663391"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68096" y="585216"/>
            <a:ext cx="7747254" cy="1499616"/>
          </a:xfrm>
        </p:spPr>
        <p:txBody>
          <a:bodyPr>
            <a:normAutofit/>
          </a:bodyPr>
          <a:lstStyle/>
          <a:p>
            <a:r>
              <a:rPr lang="fi-FI">
                <a:solidFill>
                  <a:srgbClr val="FFFFFF"/>
                </a:solidFill>
              </a:rPr>
              <a:t>tiedonsiirtolomake</a:t>
            </a: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idx="1"/>
          </p:nvPr>
        </p:nvSpPr>
        <p:spPr>
          <a:xfrm>
            <a:off x="768096" y="2286000"/>
            <a:ext cx="7747254" cy="3862971"/>
          </a:xfrm>
        </p:spPr>
        <p:txBody>
          <a:bodyPr>
            <a:normAutofit/>
          </a:bodyPr>
          <a:lstStyle/>
          <a:p>
            <a:r>
              <a:rPr lang="fi-FI">
                <a:solidFill>
                  <a:srgbClr val="FFFFFF"/>
                </a:solidFill>
              </a:rPr>
              <a:t>Täytämme tiedonsiirtolomakkeen jokaisesta tehostetun tai erityisen tuen oppilaasta tai mikäli oppilaalla on esimerkiksi lukivaikeus tai jotain muuta opetuksessa huomioitavaa asiaa.</a:t>
            </a:r>
          </a:p>
          <a:p>
            <a:r>
              <a:rPr lang="fi-FI">
                <a:solidFill>
                  <a:srgbClr val="FFFFFF"/>
                </a:solidFill>
              </a:rPr>
              <a:t>Tiedonsiirron tavoitteena on varmistaa se, että oppilas saa tarvitsemansa tuen heti opintojen alkuvaiheesta lähtien.</a:t>
            </a:r>
          </a:p>
          <a:p>
            <a:endParaRPr lang="fi-FI">
              <a:solidFill>
                <a:srgbClr val="FFFFFF"/>
              </a:solidFill>
            </a:endParaRPr>
          </a:p>
        </p:txBody>
      </p:sp>
    </p:spTree>
    <p:extLst>
      <p:ext uri="{BB962C8B-B14F-4D97-AF65-F5344CB8AC3E}">
        <p14:creationId xmlns:p14="http://schemas.microsoft.com/office/powerpoint/2010/main" val="325968746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23591" y="804333"/>
            <a:ext cx="2543925" cy="5249334"/>
          </a:xfrm>
        </p:spPr>
        <p:txBody>
          <a:bodyPr>
            <a:normAutofit/>
          </a:bodyPr>
          <a:lstStyle/>
          <a:p>
            <a:pPr algn="r"/>
            <a:r>
              <a:rPr lang="fi-FI" sz="4100">
                <a:solidFill>
                  <a:srgbClr val="FFFFFF"/>
                </a:solidFill>
              </a:rPr>
              <a:t>HAKUOHJEITA</a:t>
            </a:r>
          </a:p>
        </p:txBody>
      </p:sp>
      <p:sp>
        <p:nvSpPr>
          <p:cNvPr id="3" name="Sisällön paikkamerkki 2"/>
          <p:cNvSpPr>
            <a:spLocks noGrp="1"/>
          </p:cNvSpPr>
          <p:nvPr>
            <p:ph idx="1"/>
          </p:nvPr>
        </p:nvSpPr>
        <p:spPr>
          <a:xfrm>
            <a:off x="3713286" y="804333"/>
            <a:ext cx="4729502" cy="5249334"/>
          </a:xfrm>
        </p:spPr>
        <p:txBody>
          <a:bodyPr anchor="ctr">
            <a:normAutofit/>
          </a:bodyPr>
          <a:lstStyle/>
          <a:p>
            <a:r>
              <a:rPr lang="fi-FI" dirty="0"/>
              <a:t>Hakulomakkeen voi täyttää kotona tai koulussa </a:t>
            </a:r>
          </a:p>
          <a:p>
            <a:r>
              <a:rPr lang="fi-FI" dirty="0"/>
              <a:t>Hallintolaki edellyttää huoltajan kuulemista eli opon on varmistettava, että huoltaja on tietoinen oppilaan hakutoiveista. Koulussa jaettu hakusuunnitelma palautetaan opolle </a:t>
            </a:r>
            <a:r>
              <a:rPr lang="fi-FI" dirty="0" err="1"/>
              <a:t>Jäälissä</a:t>
            </a:r>
            <a:r>
              <a:rPr lang="fi-FI" dirty="0"/>
              <a:t> 31.1. mennessä ja Talvikankaalla 7.2. mennessä.</a:t>
            </a:r>
          </a:p>
          <a:p>
            <a:r>
              <a:rPr lang="fi-FI" b="1" dirty="0"/>
              <a:t>Hakulomaketta EI VOI MUUTTAA HAUN PÄÄTTYMISEN JÄLKEEN. Hakuaikana voi tehdä muutoksia sähköpostiin tulleen linkin kautta.</a:t>
            </a:r>
            <a:endParaRPr lang="fi-FI" dirty="0"/>
          </a:p>
          <a:p>
            <a:pPr marL="0" indent="0">
              <a:buNone/>
            </a:pPr>
            <a:r>
              <a:rPr lang="fi-FI" b="1" dirty="0" err="1"/>
              <a:t>Huom</a:t>
            </a:r>
            <a:r>
              <a:rPr lang="fi-FI" b="1" dirty="0"/>
              <a:t>! Älä käytä koulun sähköpostiosoitetta yhteishaussa </a:t>
            </a:r>
            <a:r>
              <a:rPr lang="fi-FI" b="1" dirty="0">
                <a:latin typeface="Arial" panose="020B0604020202020204" pitchFamily="34" charset="0"/>
                <a:cs typeface="Arial" panose="020B0604020202020204" pitchFamily="34" charset="0"/>
              </a:rPr>
              <a:t>→ lakkaa toimimasta kesäkuussa 2025.</a:t>
            </a:r>
            <a:endParaRPr lang="fi-FI"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68096" y="585216"/>
            <a:ext cx="6013704" cy="1499616"/>
          </a:xfrm>
        </p:spPr>
        <p:txBody>
          <a:bodyPr>
            <a:normAutofit/>
          </a:bodyPr>
          <a:lstStyle/>
          <a:p>
            <a:r>
              <a:rPr lang="fi-FI" dirty="0"/>
              <a:t>OHJAUSTA…</a:t>
            </a:r>
          </a:p>
        </p:txBody>
      </p:sp>
      <p:sp>
        <p:nvSpPr>
          <p:cNvPr id="3" name="Sisällön paikkamerkki 2"/>
          <p:cNvSpPr>
            <a:spLocks noGrp="1"/>
          </p:cNvSpPr>
          <p:nvPr>
            <p:ph idx="1"/>
          </p:nvPr>
        </p:nvSpPr>
        <p:spPr>
          <a:xfrm>
            <a:off x="768096" y="2286000"/>
            <a:ext cx="6013703" cy="4023360"/>
          </a:xfrm>
        </p:spPr>
        <p:txBody>
          <a:bodyPr>
            <a:normAutofit/>
          </a:bodyPr>
          <a:lstStyle/>
          <a:p>
            <a:r>
              <a:rPr lang="fi-FI" dirty="0"/>
              <a:t>Luokkatunnit</a:t>
            </a:r>
          </a:p>
          <a:p>
            <a:r>
              <a:rPr lang="fi-FI" dirty="0"/>
              <a:t>Henkilökohtaisia ohjauskeskusteluja/ryhmäkeskusteluja oman tarpeen mukaisesti, mielellään myös huoltajat mukaan!</a:t>
            </a:r>
          </a:p>
          <a:p>
            <a:r>
              <a:rPr lang="fi-FI" dirty="0"/>
              <a:t>Ryhmäohjausta lukioihin ja ammatillisen koulutuksen koulutusaloihin liittyen tarvittaessa</a:t>
            </a:r>
          </a:p>
          <a:p>
            <a:pPr marL="0" indent="0">
              <a:buNone/>
            </a:pPr>
            <a:r>
              <a:rPr lang="fi-FI"/>
              <a:t> Lukioiden </a:t>
            </a:r>
            <a:r>
              <a:rPr lang="fi-FI" dirty="0"/>
              <a:t>tutustumisillat</a:t>
            </a:r>
          </a:p>
          <a:p>
            <a:r>
              <a:rPr lang="fi-FI" dirty="0"/>
              <a:t>Koulutuskokeilut/ tutustumiset Luovilla, </a:t>
            </a:r>
            <a:r>
              <a:rPr lang="fi-FI" dirty="0" err="1"/>
              <a:t>OSAO:lla</a:t>
            </a:r>
            <a:r>
              <a:rPr lang="fi-FI" dirty="0"/>
              <a:t>, </a:t>
            </a:r>
            <a:r>
              <a:rPr lang="fi-FI" dirty="0" err="1"/>
              <a:t>SDO:lla</a:t>
            </a:r>
            <a:r>
              <a:rPr lang="fi-FI" dirty="0"/>
              <a:t> ja </a:t>
            </a:r>
            <a:r>
              <a:rPr lang="fi-FI" dirty="0" err="1"/>
              <a:t>OPAO:lla</a:t>
            </a:r>
            <a:endParaRPr lang="fi-FI" dirty="0"/>
          </a:p>
          <a:p>
            <a:endParaRPr lang="fi-FI"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636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749FB-5801-45C8-BF7B-840E23F8A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AA7C513-277B-4325-9779-116946C0D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84632"/>
            <a:ext cx="8405876"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0F6923-DC2F-4143-ACA0-519D0FE6C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150596"/>
            <a:ext cx="2436391" cy="22196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319B32C-704E-4A0B-BD7B-186B7051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150596"/>
            <a:ext cx="584604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3133725" y="4391025"/>
            <a:ext cx="5394083" cy="1738808"/>
          </a:xfrm>
        </p:spPr>
        <p:txBody>
          <a:bodyPr>
            <a:normAutofit/>
          </a:bodyPr>
          <a:lstStyle/>
          <a:p>
            <a:r>
              <a:rPr lang="fi-FI">
                <a:solidFill>
                  <a:srgbClr val="FFFFFF"/>
                </a:solidFill>
              </a:rPr>
              <a:t>VINKKEJÄ VANHEMMILLE</a:t>
            </a:r>
          </a:p>
        </p:txBody>
      </p:sp>
      <p:sp>
        <p:nvSpPr>
          <p:cNvPr id="3" name="Sisällön paikkamerkki 2"/>
          <p:cNvSpPr>
            <a:spLocks noGrp="1"/>
          </p:cNvSpPr>
          <p:nvPr>
            <p:ph idx="1"/>
          </p:nvPr>
        </p:nvSpPr>
        <p:spPr>
          <a:xfrm>
            <a:off x="861948" y="966217"/>
            <a:ext cx="7440676" cy="2545732"/>
          </a:xfrm>
        </p:spPr>
        <p:txBody>
          <a:bodyPr anchor="ctr">
            <a:normAutofit/>
          </a:bodyPr>
          <a:lstStyle/>
          <a:p>
            <a:r>
              <a:rPr lang="fi-FI" dirty="0"/>
              <a:t>Valintojen tekeminen voi olla ahdistavaa joillekin nuorille, epävarmuuden sietämistä täytyy opetella. Jatko-opiskelupaikan valinta on prosessi, jolle täytyy antaa aikaa.</a:t>
            </a:r>
          </a:p>
          <a:p>
            <a:r>
              <a:rPr lang="fi-FI" dirty="0"/>
              <a:t>Nuoren on kuitenkin tehtävä päätös itse.</a:t>
            </a:r>
          </a:p>
          <a:p>
            <a:r>
              <a:rPr lang="fi-FI" dirty="0"/>
              <a:t>On lupa tehdä myös vääriä valintoja ja epäonnistua. Samaan päämäärään voi päästä useampaakin reittiä.</a:t>
            </a:r>
          </a:p>
          <a:p>
            <a:r>
              <a:rPr lang="fi-FI" dirty="0"/>
              <a:t>Olkaa kiinnostuneita lastenne opinnoista myös toisella asteella!</a:t>
            </a:r>
          </a:p>
        </p:txBody>
      </p:sp>
    </p:spTree>
    <p:extLst>
      <p:ext uri="{BB962C8B-B14F-4D97-AF65-F5344CB8AC3E}">
        <p14:creationId xmlns:p14="http://schemas.microsoft.com/office/powerpoint/2010/main" val="355852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Otsikko 1"/>
          <p:cNvSpPr>
            <a:spLocks noGrp="1"/>
          </p:cNvSpPr>
          <p:nvPr>
            <p:ph type="ctrTitle"/>
          </p:nvPr>
        </p:nvSpPr>
        <p:spPr>
          <a:xfrm>
            <a:off x="342900" y="4960137"/>
            <a:ext cx="5829300" cy="1463040"/>
          </a:xfrm>
        </p:spPr>
        <p:txBody>
          <a:bodyPr>
            <a:normAutofit/>
          </a:bodyPr>
          <a:lstStyle/>
          <a:p>
            <a:r>
              <a:rPr lang="fi-FI">
                <a:solidFill>
                  <a:srgbClr val="FFFFFF"/>
                </a:solidFill>
              </a:rPr>
              <a:t>YHTEISHAKU 18.2.-18.3.2025</a:t>
            </a:r>
          </a:p>
        </p:txBody>
      </p:sp>
      <p:sp>
        <p:nvSpPr>
          <p:cNvPr id="3" name="Alaotsikko 2"/>
          <p:cNvSpPr>
            <a:spLocks noGrp="1"/>
          </p:cNvSpPr>
          <p:nvPr>
            <p:ph type="subTitle" idx="1"/>
          </p:nvPr>
        </p:nvSpPr>
        <p:spPr>
          <a:xfrm>
            <a:off x="6457950" y="4960137"/>
            <a:ext cx="2400300" cy="1463040"/>
          </a:xfrm>
        </p:spPr>
        <p:txBody>
          <a:bodyPr>
            <a:normAutofit/>
          </a:bodyPr>
          <a:lstStyle/>
          <a:p>
            <a:r>
              <a:rPr lang="fi-FI">
                <a:solidFill>
                  <a:srgbClr val="FFFFFF"/>
                </a:solidFill>
              </a:rPr>
              <a:t>Jäälin koulun ja Talvikankaan koulun yhteinen vanhempainilta päättöluokkalaisten huoltajille</a:t>
            </a:r>
          </a:p>
        </p:txBody>
      </p:sp>
      <p:sp useBgFill="1">
        <p:nvSpPr>
          <p:cNvPr id="1042" name="Rectangle 1041">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alvikankaan koulu.">
            <a:extLst>
              <a:ext uri="{FF2B5EF4-FFF2-40B4-BE49-F238E27FC236}">
                <a16:creationId xmlns:a16="http://schemas.microsoft.com/office/drawing/2014/main" id="{190AB3B0-31ED-5AD9-009C-2ADAEDCF03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3474" y="1153188"/>
            <a:ext cx="4026789" cy="2265068"/>
          </a:xfrm>
          <a:prstGeom prst="rect">
            <a:avLst/>
          </a:prstGeom>
          <a:noFill/>
          <a:extLst>
            <a:ext uri="{909E8E84-426E-40DD-AFC4-6F175D3DCCD1}">
              <a14:hiddenFill xmlns:a14="http://schemas.microsoft.com/office/drawing/2010/main">
                <a:solidFill>
                  <a:srgbClr val="FFFFFF"/>
                </a:solidFill>
              </a14:hiddenFill>
            </a:ext>
          </a:extLst>
        </p:spPr>
      </p:pic>
      <p:cxnSp>
        <p:nvCxnSpPr>
          <p:cNvPr id="1044" name="Straight Connector 1043">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5105"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27223290-E324-40BD-8284-E70DFEC5BB95}"/>
              </a:ext>
            </a:extLst>
          </p:cNvPr>
          <p:cNvPicPr>
            <a:picLocks noChangeAspect="1"/>
          </p:cNvPicPr>
          <p:nvPr/>
        </p:nvPicPr>
        <p:blipFill>
          <a:blip r:embed="rId3"/>
          <a:stretch>
            <a:fillRect/>
          </a:stretch>
        </p:blipFill>
        <p:spPr>
          <a:xfrm>
            <a:off x="5482393" y="484632"/>
            <a:ext cx="2548542" cy="3602181"/>
          </a:xfrm>
          <a:prstGeom prst="rect">
            <a:avLst/>
          </a:prstGeom>
        </p:spPr>
      </p:pic>
      <p:cxnSp>
        <p:nvCxnSpPr>
          <p:cNvPr id="1046" name="Straight Connector 1045">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23591" y="804333"/>
            <a:ext cx="2543925" cy="5249334"/>
          </a:xfrm>
        </p:spPr>
        <p:txBody>
          <a:bodyPr>
            <a:normAutofit/>
          </a:bodyPr>
          <a:lstStyle/>
          <a:p>
            <a:pPr algn="r"/>
            <a:r>
              <a:rPr lang="fi-FI" dirty="0">
                <a:solidFill>
                  <a:srgbClr val="FFFFFF"/>
                </a:solidFill>
              </a:rPr>
              <a:t>HAKU JATKO-OPINTOIHIN 2025</a:t>
            </a:r>
          </a:p>
        </p:txBody>
      </p:sp>
      <p:sp>
        <p:nvSpPr>
          <p:cNvPr id="3" name="Sisällön paikkamerkki 2"/>
          <p:cNvSpPr>
            <a:spLocks noGrp="1"/>
          </p:cNvSpPr>
          <p:nvPr>
            <p:ph idx="1"/>
          </p:nvPr>
        </p:nvSpPr>
        <p:spPr>
          <a:xfrm>
            <a:off x="3713286" y="804333"/>
            <a:ext cx="4729502" cy="5249334"/>
          </a:xfrm>
        </p:spPr>
        <p:txBody>
          <a:bodyPr anchor="ctr">
            <a:normAutofit/>
          </a:bodyPr>
          <a:lstStyle/>
          <a:p>
            <a:r>
              <a:rPr lang="fi-FI" sz="1400" dirty="0"/>
              <a:t>HAKUAIKA 18.2.-18.3.2025 (klo 15)</a:t>
            </a:r>
          </a:p>
          <a:p>
            <a:pPr lvl="0"/>
            <a:r>
              <a:rPr lang="fi-FI" sz="1400" dirty="0"/>
              <a:t>- ammatillisiin perustutkintoihin </a:t>
            </a:r>
          </a:p>
          <a:p>
            <a:pPr lvl="0"/>
            <a:r>
              <a:rPr lang="fi-FI" sz="1400" dirty="0"/>
              <a:t>- lukiokoulutukseen </a:t>
            </a:r>
          </a:p>
          <a:p>
            <a:pPr lvl="0"/>
            <a:r>
              <a:rPr lang="fi-FI" sz="1400" dirty="0"/>
              <a:t>- vaativan erityisen tuen perusteella järjestettävään ammatilliseen koulutukseen (Luovi)</a:t>
            </a:r>
          </a:p>
          <a:p>
            <a:pPr lvl="0"/>
            <a:r>
              <a:rPr lang="fi-FI" sz="1400" dirty="0"/>
              <a:t>- Tutkintoon valmentavaan TUVA –koulutukseen - Työhön ja itsenäiseen elämään valmentavaan koulutukseen (TELMA) sekä  </a:t>
            </a:r>
          </a:p>
          <a:p>
            <a:pPr lvl="0"/>
            <a:r>
              <a:rPr lang="fi-FI" sz="1400" dirty="0"/>
              <a:t>- kansanopistojen oppivelvollisille suunnattuihin vapaan sivistystyön linjoille (Opistovuosi oppivelvollisille). </a:t>
            </a:r>
          </a:p>
          <a:p>
            <a:endParaRPr lang="fi-FI" sz="1400" dirty="0"/>
          </a:p>
          <a:p>
            <a:r>
              <a:rPr lang="fi-FI" sz="1400" dirty="0"/>
              <a:t>Kouluihin haetaan täyttämällä yhteishaun lomake netissä osoitteessa </a:t>
            </a:r>
            <a:r>
              <a:rPr lang="fi-FI" sz="1400" dirty="0">
                <a:hlinkClick r:id="rId2"/>
              </a:rPr>
              <a:t>www.opintopolku.fi</a:t>
            </a:r>
            <a:endParaRPr lang="fi-FI" sz="1400" dirty="0"/>
          </a:p>
          <a:p>
            <a:r>
              <a:rPr lang="fi-FI" sz="1400" dirty="0"/>
              <a:t>Demo-versio löytyy osoitteesta</a:t>
            </a:r>
          </a:p>
          <a:p>
            <a:r>
              <a:rPr lang="fi-FI" sz="1400" dirty="0">
                <a:hlinkClick r:id="rId3"/>
              </a:rPr>
              <a:t>https://opintopolku.fi/hakemus/haku/1.2.246.562.29.00000000000000056840?demo=true&amp;lang=fi</a:t>
            </a:r>
            <a:endParaRPr lang="fi-FI"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23591" y="804333"/>
            <a:ext cx="2543925" cy="5249334"/>
          </a:xfrm>
        </p:spPr>
        <p:txBody>
          <a:bodyPr>
            <a:normAutofit/>
          </a:bodyPr>
          <a:lstStyle/>
          <a:p>
            <a:pPr algn="r"/>
            <a:r>
              <a:rPr lang="fi-FI" dirty="0">
                <a:solidFill>
                  <a:srgbClr val="FFFFFF"/>
                </a:solidFill>
              </a:rPr>
              <a:t>YHTEISHAKU 2025</a:t>
            </a:r>
          </a:p>
        </p:txBody>
      </p:sp>
      <p:sp>
        <p:nvSpPr>
          <p:cNvPr id="3" name="Sisällön paikkamerkki 2"/>
          <p:cNvSpPr>
            <a:spLocks noGrp="1"/>
          </p:cNvSpPr>
          <p:nvPr>
            <p:ph idx="1"/>
          </p:nvPr>
        </p:nvSpPr>
        <p:spPr>
          <a:xfrm>
            <a:off x="3713286" y="804333"/>
            <a:ext cx="4729502" cy="5249334"/>
          </a:xfrm>
        </p:spPr>
        <p:txBody>
          <a:bodyPr anchor="ctr">
            <a:normAutofit/>
          </a:bodyPr>
          <a:lstStyle/>
          <a:p>
            <a:r>
              <a:rPr lang="fi-FI" sz="1700" dirty="0"/>
              <a:t>Kevään yhteishaku on 18.2-18.3.2025. Hakea voit kotona tai koulussa. Molemmissa kouluissa hakulomakkeet täytetään ennen hiihtolomaa. Hakulomakkeen täyttämisen jälkeen lomakkeelle voi tehdä muutoksia oppilaan sähköpostiin tulevan linkin kautta 18.3.2025 klo 15:een saakka. </a:t>
            </a:r>
          </a:p>
          <a:p>
            <a:r>
              <a:rPr lang="fi-FI" sz="1700" dirty="0"/>
              <a:t>Pääsy-, soveltuvuus- ja kielikokeet  huhti-toukokuussa 2025.</a:t>
            </a:r>
          </a:p>
          <a:p>
            <a:r>
              <a:rPr lang="fi-FI" sz="1700" dirty="0"/>
              <a:t>Yhteishaun tulokset ilmoitetaan sähköisesti aikaisintaan 12.6.2025, opo tuolloin tavoitettavissa. Tästä tarkemmin kesäinfossa päättötodistuksen yhteydessä.</a:t>
            </a:r>
          </a:p>
          <a:p>
            <a:r>
              <a:rPr lang="fi-FI" sz="1700" dirty="0"/>
              <a:t>Opiskelijaksi valitun on otettava paikka vastaan hänen sähköpostiinsa tulleen linkin kautta viimeistään 26.6.2025.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4A79B-06B2-4FE7-9CF6-54D940A8F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BBFA14D-8E4F-42D4-B5A0-9588A6A4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8" y="321731"/>
            <a:ext cx="8663391" cy="621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78FC37A-17F6-471F-94A2-79FA0D0345F7}"/>
              </a:ext>
            </a:extLst>
          </p:cNvPr>
          <p:cNvSpPr>
            <a:spLocks noGrp="1"/>
          </p:cNvSpPr>
          <p:nvPr>
            <p:ph type="title"/>
          </p:nvPr>
        </p:nvSpPr>
        <p:spPr>
          <a:xfrm>
            <a:off x="768096" y="585216"/>
            <a:ext cx="7747254" cy="1499616"/>
          </a:xfrm>
        </p:spPr>
        <p:txBody>
          <a:bodyPr>
            <a:normAutofit/>
          </a:bodyPr>
          <a:lstStyle/>
          <a:p>
            <a:r>
              <a:rPr lang="fi-FI" dirty="0">
                <a:solidFill>
                  <a:srgbClr val="FFFFFF"/>
                </a:solidFill>
              </a:rPr>
              <a:t>Pääsy- ja soveltuvuuskokeet </a:t>
            </a:r>
            <a:r>
              <a:rPr lang="fi-FI" dirty="0" err="1">
                <a:solidFill>
                  <a:srgbClr val="FFFFFF"/>
                </a:solidFill>
              </a:rPr>
              <a:t>osao:lla</a:t>
            </a:r>
            <a:endParaRPr lang="fi-FI" dirty="0">
              <a:solidFill>
                <a:srgbClr val="FFFFFF"/>
              </a:solidFill>
            </a:endParaRPr>
          </a:p>
        </p:txBody>
      </p:sp>
      <p:cxnSp>
        <p:nvCxnSpPr>
          <p:cNvPr id="12" name="Straight Connector 11">
            <a:extLst>
              <a:ext uri="{FF2B5EF4-FFF2-40B4-BE49-F238E27FC236}">
                <a16:creationId xmlns:a16="http://schemas.microsoft.com/office/drawing/2014/main" id="{610B2B88-1A1B-486B-9366-918FE2E71D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0F789BD8-3B88-4E89-8BCF-BD5A7EB33777}"/>
              </a:ext>
            </a:extLst>
          </p:cNvPr>
          <p:cNvSpPr>
            <a:spLocks noGrp="1"/>
          </p:cNvSpPr>
          <p:nvPr>
            <p:ph idx="1"/>
          </p:nvPr>
        </p:nvSpPr>
        <p:spPr>
          <a:xfrm>
            <a:off x="768096" y="2286000"/>
            <a:ext cx="7747254" cy="3986784"/>
          </a:xfrm>
        </p:spPr>
        <p:txBody>
          <a:bodyPr>
            <a:normAutofit fontScale="70000" lnSpcReduction="20000"/>
          </a:bodyPr>
          <a:lstStyle/>
          <a:p>
            <a:pPr algn="l"/>
            <a:r>
              <a:rPr lang="fi-FI" sz="2100" dirty="0" err="1">
                <a:latin typeface="Lato" panose="020F0502020204030203" pitchFamily="34" charset="0"/>
              </a:rPr>
              <a:t>OSAO:lla</a:t>
            </a:r>
            <a:r>
              <a:rPr lang="fi-FI" sz="2100" dirty="0">
                <a:latin typeface="Lato" panose="020F0502020204030203" pitchFamily="34" charset="0"/>
              </a:rPr>
              <a:t> järjestetään s</a:t>
            </a:r>
            <a:r>
              <a:rPr lang="fi-FI" sz="2100" b="0" i="0" dirty="0">
                <a:effectLst/>
                <a:latin typeface="Lato" panose="020F0502020204030203" pitchFamily="34" charset="0"/>
              </a:rPr>
              <a:t>euraavissa perustutkinnoissa pääsy- ja soveltuvuuskokeet keväällä 2025: </a:t>
            </a:r>
          </a:p>
          <a:p>
            <a:pPr algn="l">
              <a:buFont typeface="Arial" panose="020B0604020202020204" pitchFamily="34" charset="0"/>
              <a:buChar char="•"/>
            </a:pPr>
            <a:r>
              <a:rPr lang="fi-FI" b="0" i="0" dirty="0">
                <a:effectLst/>
                <a:latin typeface="Lato" panose="020F0502020204030203" pitchFamily="34" charset="0"/>
              </a:rPr>
              <a:t>Hius- ja kauneudenhoitoalan perustutkinto 5.-16.5.2025</a:t>
            </a:r>
          </a:p>
          <a:p>
            <a:pPr algn="l">
              <a:buFont typeface="Arial" panose="020B0604020202020204" pitchFamily="34" charset="0"/>
              <a:buChar char="•"/>
            </a:pPr>
            <a:r>
              <a:rPr lang="fi-FI" b="0" i="0" dirty="0">
                <a:effectLst/>
                <a:latin typeface="Lato" panose="020F0502020204030203" pitchFamily="34" charset="0"/>
              </a:rPr>
              <a:t>Liiketoiminnan perustutkinto, englanninkielinen 15.5.2025</a:t>
            </a:r>
          </a:p>
          <a:p>
            <a:pPr algn="l">
              <a:buFont typeface="Arial" panose="020B0604020202020204" pitchFamily="34" charset="0"/>
              <a:buChar char="•"/>
            </a:pPr>
            <a:r>
              <a:rPr lang="fi-FI" b="0" i="0" dirty="0">
                <a:effectLst/>
                <a:latin typeface="Lato" panose="020F0502020204030203" pitchFamily="34" charset="0"/>
              </a:rPr>
              <a:t>Lääkealan perustutkinto* 5.-16.5.2025</a:t>
            </a:r>
          </a:p>
          <a:p>
            <a:pPr algn="l">
              <a:buFont typeface="Arial" panose="020B0604020202020204" pitchFamily="34" charset="0"/>
              <a:buChar char="•"/>
            </a:pPr>
            <a:r>
              <a:rPr lang="fi-FI" b="0" i="0" dirty="0">
                <a:effectLst/>
                <a:latin typeface="Lato" panose="020F0502020204030203" pitchFamily="34" charset="0"/>
              </a:rPr>
              <a:t>Media-alan ja kuvallisen ilmaisun perustutkinto  (sis. ennakkotehtävän)</a:t>
            </a:r>
          </a:p>
          <a:p>
            <a:pPr algn="l">
              <a:buFont typeface="Arial" panose="020B0604020202020204" pitchFamily="34" charset="0"/>
              <a:buChar char="•"/>
            </a:pPr>
            <a:r>
              <a:rPr lang="fi-FI" b="0" i="0" dirty="0">
                <a:effectLst/>
                <a:latin typeface="Lato" panose="020F0502020204030203" pitchFamily="34" charset="0"/>
              </a:rPr>
              <a:t>Metsäalan perustutkinto, Taivalkoskella 23.4.2025 ja Muhoksella 24.4.2025. Hakija voi osallistua kumpaan tahansa kokeeseen.</a:t>
            </a:r>
          </a:p>
          <a:p>
            <a:pPr marL="742950" lvl="1" indent="-285750" algn="l">
              <a:buFont typeface="Arial" panose="020B0604020202020204" pitchFamily="34" charset="0"/>
              <a:buChar char="•"/>
            </a:pPr>
            <a:r>
              <a:rPr lang="fi-FI" b="0" i="0" dirty="0">
                <a:effectLst/>
                <a:latin typeface="Lato" panose="020F0502020204030203" pitchFamily="34" charset="0"/>
              </a:rPr>
              <a:t>sis. ennakkotehtävän</a:t>
            </a:r>
          </a:p>
          <a:p>
            <a:pPr marL="742950" lvl="1" indent="-285750" algn="l">
              <a:buFont typeface="Arial" panose="020B0604020202020204" pitchFamily="34" charset="0"/>
              <a:buChar char="•"/>
            </a:pPr>
            <a:r>
              <a:rPr lang="fi-FI" b="0" i="0" dirty="0">
                <a:effectLst/>
                <a:latin typeface="Lato" panose="020F0502020204030203" pitchFamily="34" charset="0"/>
              </a:rPr>
              <a:t>Matematiikka, hahmottaminen ja motoriikkatesti</a:t>
            </a:r>
          </a:p>
          <a:p>
            <a:pPr algn="l">
              <a:buFont typeface="Arial" panose="020B0604020202020204" pitchFamily="34" charset="0"/>
              <a:buChar char="•"/>
            </a:pPr>
            <a:r>
              <a:rPr lang="fi-FI" b="0" i="0" dirty="0">
                <a:effectLst/>
                <a:latin typeface="Lato" panose="020F0502020204030203" pitchFamily="34" charset="0"/>
              </a:rPr>
              <a:t>Sosiaali- ja terveysalan perustutkinto* 5.-16.5.2025</a:t>
            </a:r>
          </a:p>
          <a:p>
            <a:pPr algn="l">
              <a:buFont typeface="Arial" panose="020B0604020202020204" pitchFamily="34" charset="0"/>
              <a:buChar char="•"/>
            </a:pPr>
            <a:r>
              <a:rPr lang="fi-FI" b="0" i="0" dirty="0">
                <a:effectLst/>
                <a:latin typeface="Lato" panose="020F0502020204030203" pitchFamily="34" charset="0"/>
              </a:rPr>
              <a:t>Sosiaali- ja terveysalan perustutkinto, perustason ensihoitaja 5.-16.5.2025</a:t>
            </a:r>
          </a:p>
          <a:p>
            <a:pPr algn="l">
              <a:buFont typeface="Arial" panose="020B0604020202020204" pitchFamily="34" charset="0"/>
              <a:buChar char="•"/>
            </a:pPr>
            <a:r>
              <a:rPr lang="fi-FI" b="0" i="0" dirty="0">
                <a:effectLst/>
                <a:latin typeface="Lato" panose="020F0502020204030203" pitchFamily="34" charset="0"/>
              </a:rPr>
              <a:t>Turvallisuusalan perustutkinto* (sis. ennakkotehtävän), 5.–13.5.2024</a:t>
            </a:r>
          </a:p>
          <a:p>
            <a:pPr algn="l">
              <a:buFont typeface="Arial" panose="020B0604020202020204" pitchFamily="34" charset="0"/>
              <a:buChar char="•"/>
            </a:pPr>
            <a:r>
              <a:rPr lang="fi-FI" b="0" i="0" dirty="0">
                <a:effectLst/>
                <a:latin typeface="Lato" panose="020F0502020204030203" pitchFamily="34" charset="0"/>
              </a:rPr>
              <a:t>Välinehuoltoalan perustutkinto 5.-16.5.2025</a:t>
            </a:r>
          </a:p>
          <a:p>
            <a:endParaRPr lang="fi-FI" sz="1400" dirty="0">
              <a:solidFill>
                <a:srgbClr val="FFFFFF"/>
              </a:solidFill>
            </a:endParaRPr>
          </a:p>
        </p:txBody>
      </p:sp>
    </p:spTree>
    <p:extLst>
      <p:ext uri="{BB962C8B-B14F-4D97-AF65-F5344CB8AC3E}">
        <p14:creationId xmlns:p14="http://schemas.microsoft.com/office/powerpoint/2010/main" val="224694454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EA8D537-2EA2-ABD2-C739-3CD89139177A}"/>
              </a:ext>
            </a:extLst>
          </p:cNvPr>
          <p:cNvSpPr>
            <a:spLocks noGrp="1"/>
          </p:cNvSpPr>
          <p:nvPr>
            <p:ph type="title"/>
          </p:nvPr>
        </p:nvSpPr>
        <p:spPr>
          <a:xfrm>
            <a:off x="723591" y="804333"/>
            <a:ext cx="2543925" cy="5249334"/>
          </a:xfrm>
        </p:spPr>
        <p:txBody>
          <a:bodyPr>
            <a:normAutofit/>
          </a:bodyPr>
          <a:lstStyle/>
          <a:p>
            <a:pPr algn="r"/>
            <a:r>
              <a:rPr lang="fi-FI" sz="2400" dirty="0">
                <a:solidFill>
                  <a:srgbClr val="FFFFFF"/>
                </a:solidFill>
              </a:rPr>
              <a:t>Suomen diakoniaopiston pääsy- ja </a:t>
            </a:r>
            <a:r>
              <a:rPr lang="fi-FI" sz="2400" dirty="0" err="1">
                <a:solidFill>
                  <a:srgbClr val="FFFFFF"/>
                </a:solidFill>
              </a:rPr>
              <a:t>soveltuvusskokeet</a:t>
            </a:r>
            <a:endParaRPr lang="en-US" sz="2400" dirty="0">
              <a:solidFill>
                <a:srgbClr val="FFFFFF"/>
              </a:solidFill>
            </a:endParaRPr>
          </a:p>
        </p:txBody>
      </p:sp>
      <p:sp>
        <p:nvSpPr>
          <p:cNvPr id="3" name="Sisällön paikkamerkki 2">
            <a:extLst>
              <a:ext uri="{FF2B5EF4-FFF2-40B4-BE49-F238E27FC236}">
                <a16:creationId xmlns:a16="http://schemas.microsoft.com/office/drawing/2014/main" id="{9C5ED7F4-7B22-F72C-E171-7F8557077002}"/>
              </a:ext>
            </a:extLst>
          </p:cNvPr>
          <p:cNvSpPr>
            <a:spLocks noGrp="1"/>
          </p:cNvSpPr>
          <p:nvPr>
            <p:ph idx="1"/>
          </p:nvPr>
        </p:nvSpPr>
        <p:spPr>
          <a:xfrm>
            <a:off x="3713286" y="804333"/>
            <a:ext cx="4729502" cy="5249334"/>
          </a:xfrm>
        </p:spPr>
        <p:txBody>
          <a:bodyPr anchor="ctr">
            <a:normAutofit/>
          </a:bodyPr>
          <a:lstStyle/>
          <a:p>
            <a:r>
              <a:rPr lang="fi-FI" b="0" i="0" dirty="0">
                <a:effectLst/>
                <a:latin typeface="nimbus-sans"/>
              </a:rPr>
              <a:t>Oulun kampuksen valintapäivät</a:t>
            </a:r>
          </a:p>
          <a:p>
            <a:pPr>
              <a:buFont typeface="Arial" panose="020B0604020202020204" pitchFamily="34" charset="0"/>
              <a:buChar char="•"/>
            </a:pPr>
            <a:r>
              <a:rPr lang="fi-FI" b="0" i="0" dirty="0">
                <a:effectLst/>
                <a:latin typeface="nimbus-sans"/>
              </a:rPr>
              <a:t>Kasvatus- ja ohjausalan perustutkinto: 7.-8.5.2025</a:t>
            </a:r>
          </a:p>
          <a:p>
            <a:pPr>
              <a:buFont typeface="Arial" panose="020B0604020202020204" pitchFamily="34" charset="0"/>
              <a:buChar char="•"/>
            </a:pPr>
            <a:r>
              <a:rPr lang="fi-FI" b="0" i="0" dirty="0">
                <a:effectLst/>
                <a:latin typeface="nimbus-sans"/>
              </a:rPr>
              <a:t>Sosiaali- ja terveysalan perustutkinto: 28.-29.4.2025</a:t>
            </a:r>
          </a:p>
          <a:p>
            <a:pPr>
              <a:buFont typeface="Arial" panose="020B0604020202020204" pitchFamily="34" charset="0"/>
              <a:buChar char="•"/>
            </a:pPr>
            <a:endParaRPr lang="fi-FI" dirty="0">
              <a:latin typeface="nimbus-sans"/>
            </a:endParaRPr>
          </a:p>
          <a:p>
            <a:pPr>
              <a:buFont typeface="Arial" panose="020B0604020202020204" pitchFamily="34" charset="0"/>
              <a:buChar char="•"/>
            </a:pPr>
            <a:endParaRPr lang="fi-FI" b="0" i="0" dirty="0">
              <a:effectLst/>
              <a:latin typeface="nimbus-sans"/>
            </a:endParaRPr>
          </a:p>
          <a:p>
            <a:endParaRPr lang="en-US" dirty="0"/>
          </a:p>
        </p:txBody>
      </p:sp>
    </p:spTree>
    <p:extLst>
      <p:ext uri="{BB962C8B-B14F-4D97-AF65-F5344CB8AC3E}">
        <p14:creationId xmlns:p14="http://schemas.microsoft.com/office/powerpoint/2010/main" val="376171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68096" y="585216"/>
            <a:ext cx="6013704" cy="1499616"/>
          </a:xfrm>
        </p:spPr>
        <p:txBody>
          <a:bodyPr>
            <a:normAutofit/>
          </a:bodyPr>
          <a:lstStyle/>
          <a:p>
            <a:r>
              <a:rPr lang="fi-FI" dirty="0"/>
              <a:t>YHTEISHAUN HAKUTOIVEJÄRJESTYS</a:t>
            </a:r>
          </a:p>
        </p:txBody>
      </p:sp>
      <p:sp>
        <p:nvSpPr>
          <p:cNvPr id="3" name="Sisällön paikkamerkki 2"/>
          <p:cNvSpPr>
            <a:spLocks noGrp="1"/>
          </p:cNvSpPr>
          <p:nvPr>
            <p:ph idx="1"/>
          </p:nvPr>
        </p:nvSpPr>
        <p:spPr>
          <a:xfrm>
            <a:off x="768096" y="2286000"/>
            <a:ext cx="6013703" cy="4023360"/>
          </a:xfrm>
        </p:spPr>
        <p:txBody>
          <a:bodyPr>
            <a:normAutofit/>
          </a:bodyPr>
          <a:lstStyle/>
          <a:p>
            <a:r>
              <a:rPr lang="fi-FI" dirty="0"/>
              <a:t>Hakutoiveita saa esittää seitsemän (7) mieluisuusjärjestyksessä. Yhteishaun hakutoivejärjestys on sitova eikä sitä voi haun päättymisen jälkeen muuttaa. Mieluisin hakutoive kannattaa laittaa ensimmäiseksi.</a:t>
            </a:r>
          </a:p>
          <a:p>
            <a:r>
              <a:rPr lang="fi-FI" dirty="0"/>
              <a:t>Ensin katsotaan riittävätkö opiskelijan pisteet 1. toiveeseen. Mikäli pisteet riittävät, opiskelija saa kyseisen paikan EIKÄ MUITA HAKUTOIVEITA EDES KATSOTA! Mikäli pisteet eivät riitä 1. toiveeseen, tarkastellaan seuraavaksi 2. toivetta jne. OPISKELIJA VOI SAADA AINOASTAAN 1 OPISKELUPAIKAN!</a:t>
            </a:r>
          </a:p>
          <a:p>
            <a:r>
              <a:rPr lang="fi-FI" dirty="0" err="1"/>
              <a:t>Huom</a:t>
            </a:r>
            <a:r>
              <a:rPr lang="fi-FI" dirty="0"/>
              <a:t>! Ylemmän hakutoiveen periaate</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23591" y="804333"/>
            <a:ext cx="2543925" cy="5249334"/>
          </a:xfrm>
        </p:spPr>
        <p:txBody>
          <a:bodyPr>
            <a:normAutofit/>
          </a:bodyPr>
          <a:lstStyle/>
          <a:p>
            <a:pPr algn="r"/>
            <a:r>
              <a:rPr lang="fi-FI" sz="2800">
                <a:solidFill>
                  <a:srgbClr val="FFFFFF"/>
                </a:solidFill>
              </a:rPr>
              <a:t>VALINTAPERUSTEET</a:t>
            </a:r>
          </a:p>
        </p:txBody>
      </p:sp>
      <p:sp>
        <p:nvSpPr>
          <p:cNvPr id="3" name="Sisällön paikkamerkki 2"/>
          <p:cNvSpPr>
            <a:spLocks noGrp="1"/>
          </p:cNvSpPr>
          <p:nvPr>
            <p:ph idx="1"/>
          </p:nvPr>
        </p:nvSpPr>
        <p:spPr>
          <a:xfrm>
            <a:off x="3713286" y="804333"/>
            <a:ext cx="4729502" cy="5249334"/>
          </a:xfrm>
        </p:spPr>
        <p:txBody>
          <a:bodyPr anchor="ctr">
            <a:normAutofit/>
          </a:bodyPr>
          <a:lstStyle/>
          <a:p>
            <a:r>
              <a:rPr lang="fi-FI" sz="1700"/>
              <a:t>Lukioihin opiskelijat valitaan LUKUAINEIDEN KESKIARVON perusteella. Erityistehtävän saaneissa lukioissa voi olla myös muita kriteereitä.</a:t>
            </a:r>
          </a:p>
          <a:p>
            <a:r>
              <a:rPr lang="fi-FI" sz="1700"/>
              <a:t>Ammatillisiin oppilaitoksiin opiskelijat valitaan VALINTAPISTEIDEN perusteella:</a:t>
            </a:r>
          </a:p>
          <a:p>
            <a:r>
              <a:rPr lang="fi-FI" sz="1700"/>
              <a:t>6 pistettä tietyistä peruskoulun jälkeen suoritetuista opinnoista, esimerkiksi TUVA-koulutuksesta TAI siitä, että olet suorittanut peruskoulun samana tai edellisenä vuonna kuin haet</a:t>
            </a:r>
          </a:p>
          <a:p>
            <a:r>
              <a:rPr lang="fi-FI" sz="1700"/>
              <a:t>•1 – 16 pistettä yleisestä koulumenestyksestä</a:t>
            </a:r>
          </a:p>
          <a:p>
            <a:r>
              <a:rPr lang="fi-FI" sz="1700"/>
              <a:t>•1 – 8 pistettä painotettavista arvosanoista</a:t>
            </a:r>
          </a:p>
          <a:p>
            <a:r>
              <a:rPr lang="fi-FI" sz="1700"/>
              <a:t>•0-10 pistettä pääsy- ja soveltuvuuskokeesta </a:t>
            </a:r>
          </a:p>
          <a:p>
            <a:r>
              <a:rPr lang="fi-FI" sz="1700"/>
              <a:t>•2 pistettä ammatillista koulutusta koskevasta ensimmäisestä hakutoiveesta.</a:t>
            </a:r>
          </a:p>
          <a:p>
            <a:endParaRPr lang="fi-FI"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12A12CF-55BA-4403-AE67-F68CA8ABEDF1}"/>
              </a:ext>
            </a:extLst>
          </p:cNvPr>
          <p:cNvSpPr>
            <a:spLocks noGrp="1"/>
          </p:cNvSpPr>
          <p:nvPr>
            <p:ph type="title"/>
          </p:nvPr>
        </p:nvSpPr>
        <p:spPr>
          <a:xfrm>
            <a:off x="723591" y="804333"/>
            <a:ext cx="2543925" cy="5249334"/>
          </a:xfrm>
        </p:spPr>
        <p:txBody>
          <a:bodyPr>
            <a:normAutofit/>
          </a:bodyPr>
          <a:lstStyle/>
          <a:p>
            <a:pPr algn="r"/>
            <a:r>
              <a:rPr lang="fi-FI" sz="2400">
                <a:solidFill>
                  <a:srgbClr val="FFFFFF"/>
                </a:solidFill>
              </a:rPr>
              <a:t>Pääsy- ja soveltuvuuskokeet</a:t>
            </a:r>
          </a:p>
        </p:txBody>
      </p:sp>
      <p:sp>
        <p:nvSpPr>
          <p:cNvPr id="3" name="Sisällön paikkamerkki 2">
            <a:extLst>
              <a:ext uri="{FF2B5EF4-FFF2-40B4-BE49-F238E27FC236}">
                <a16:creationId xmlns:a16="http://schemas.microsoft.com/office/drawing/2014/main" id="{671F8473-E78D-475C-AE1C-A7BC7DAD8C71}"/>
              </a:ext>
            </a:extLst>
          </p:cNvPr>
          <p:cNvSpPr>
            <a:spLocks noGrp="1"/>
          </p:cNvSpPr>
          <p:nvPr>
            <p:ph idx="1"/>
          </p:nvPr>
        </p:nvSpPr>
        <p:spPr>
          <a:xfrm>
            <a:off x="3713286" y="804333"/>
            <a:ext cx="4729502" cy="5249334"/>
          </a:xfrm>
        </p:spPr>
        <p:txBody>
          <a:bodyPr anchor="ctr">
            <a:normAutofit/>
          </a:bodyPr>
          <a:lstStyle/>
          <a:p>
            <a:r>
              <a:rPr lang="fi-FI" sz="1700"/>
              <a:t>Kaikki hakijat saavat kutsun kokeisiin, jos koulutukseen järjestetään pääsy- ja soveltuvuuskoe. Koe voi muodostua eri osista. Saat tietoja kokeen sisällöstä, aikataulusta ja koepaikasta koulutuksen Valintaperusteet ja pääsykokeet -otsikon alta. </a:t>
            </a:r>
            <a:r>
              <a:rPr lang="fi-FI" sz="1700" b="1"/>
              <a:t>Et voi tulla valituksi koulutukseen, jos et ole osallistunut pääsy- tai soveltuvuuskokeeseen.</a:t>
            </a:r>
            <a:endParaRPr lang="fi-FI" sz="1700"/>
          </a:p>
          <a:p>
            <a:r>
              <a:rPr lang="fi-FI" sz="1700"/>
              <a:t>Jos olet hakenut useaan koulutukseen, sinut kutsutaan kokeeseen ylimpään hakutoiveeseen, jossa on koe. Pääsykoetulosta käytetään kaikissa vastaavissa koulutuksissa, joihin olet hakenut. Jos olet hakenut useille eri aloille, on mahdollista, että saat kutsun useisiin kokeisiin.</a:t>
            </a:r>
          </a:p>
          <a:p>
            <a:r>
              <a:rPr lang="fi-FI" sz="1700"/>
              <a:t>Voit saada 0-10 pistettä pääsy- ja soveltuvuuskokeista. Kokeista saadut pisteet ovat lisäpisteitä valinnassa, joten vaikka saat 0 pistettä kokeesta, voit silti tulla valituksi koulutukseen, jos valintapisteesi muuten riittävät valintaan.</a:t>
            </a:r>
          </a:p>
          <a:p>
            <a:endParaRPr lang="fi-FI" sz="1700" b="1"/>
          </a:p>
          <a:p>
            <a:endParaRPr lang="fi-FI" sz="1700"/>
          </a:p>
        </p:txBody>
      </p:sp>
    </p:spTree>
    <p:extLst>
      <p:ext uri="{BB962C8B-B14F-4D97-AF65-F5344CB8AC3E}">
        <p14:creationId xmlns:p14="http://schemas.microsoft.com/office/powerpoint/2010/main" val="3318554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i">
  <a:themeElements>
    <a:clrScheme name="Integraal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AB762C17AA847344BB0ADB4FA4BE5187" ma:contentTypeVersion="17" ma:contentTypeDescription="Luo uusi asiakirja." ma:contentTypeScope="" ma:versionID="4f348f4d59bee5a761c5d8772473bd93">
  <xsd:schema xmlns:xsd="http://www.w3.org/2001/XMLSchema" xmlns:xs="http://www.w3.org/2001/XMLSchema" xmlns:p="http://schemas.microsoft.com/office/2006/metadata/properties" xmlns:ns3="888954bc-192a-4494-9b25-b291ee3b7f27" xmlns:ns4="77b88986-a209-47ac-89b5-47b65642798b" targetNamespace="http://schemas.microsoft.com/office/2006/metadata/properties" ma:root="true" ma:fieldsID="d767e478bf42821454b814600f668b22" ns3:_="" ns4:_="">
    <xsd:import namespace="888954bc-192a-4494-9b25-b291ee3b7f27"/>
    <xsd:import namespace="77b88986-a209-47ac-89b5-47b65642798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8954bc-192a-4494-9b25-b291ee3b7f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b88986-a209-47ac-89b5-47b65642798b"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SharingHintHash" ma:index="12"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88954bc-192a-4494-9b25-b291ee3b7f27" xsi:nil="true"/>
  </documentManagement>
</p:properties>
</file>

<file path=customXml/itemProps1.xml><?xml version="1.0" encoding="utf-8"?>
<ds:datastoreItem xmlns:ds="http://schemas.openxmlformats.org/officeDocument/2006/customXml" ds:itemID="{A15866BF-9437-46DA-951A-4373B2549F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8954bc-192a-4494-9b25-b291ee3b7f27"/>
    <ds:schemaRef ds:uri="77b88986-a209-47ac-89b5-47b6564279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06B4F3-2017-4F23-AE10-B40240296C76}">
  <ds:schemaRefs>
    <ds:schemaRef ds:uri="http://schemas.microsoft.com/sharepoint/v3/contenttype/forms"/>
  </ds:schemaRefs>
</ds:datastoreItem>
</file>

<file path=customXml/itemProps3.xml><?xml version="1.0" encoding="utf-8"?>
<ds:datastoreItem xmlns:ds="http://schemas.openxmlformats.org/officeDocument/2006/customXml" ds:itemID="{BA8616AD-781C-499B-B6BB-0A1FE1B65BCC}">
  <ds:schemaRef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http://purl.org/dc/dcmitype/"/>
    <ds:schemaRef ds:uri="77b88986-a209-47ac-89b5-47b65642798b"/>
    <ds:schemaRef ds:uri="http://www.w3.org/XML/1998/namespace"/>
    <ds:schemaRef ds:uri="888954bc-192a-4494-9b25-b291ee3b7f27"/>
    <ds:schemaRef ds:uri="http://purl.org/dc/elements/1.1/"/>
  </ds:schemaRefs>
</ds:datastoreItem>
</file>

<file path=docMetadata/LabelInfo.xml><?xml version="1.0" encoding="utf-8"?>
<clbl:labelList xmlns:clbl="http://schemas.microsoft.com/office/2020/mipLabelMetadata">
  <clbl:label id="{e7f2b28d-54cf-44b6-aad9-6a2b7fb652a6}" enabled="1" method="Standard" siteId="{5cc89a67-fa29-4356-af5d-f436abc7c21b}" contentBits="0" removed="0"/>
</clbl:labelList>
</file>

<file path=docProps/app.xml><?xml version="1.0" encoding="utf-8"?>
<Properties xmlns="http://schemas.openxmlformats.org/officeDocument/2006/extended-properties" xmlns:vt="http://schemas.openxmlformats.org/officeDocument/2006/docPropsVTypes">
  <TotalTime>139</TotalTime>
  <Words>1211</Words>
  <Application>Microsoft Office PowerPoint</Application>
  <PresentationFormat>Näytössä katseltava diaesitys (4:3)</PresentationFormat>
  <Paragraphs>116</Paragraphs>
  <Slides>18</Slides>
  <Notes>1</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18</vt:i4>
      </vt:variant>
    </vt:vector>
  </HeadingPairs>
  <TitlesOfParts>
    <vt:vector size="27" baseType="lpstr">
      <vt:lpstr>Arial</vt:lpstr>
      <vt:lpstr>Calibri</vt:lpstr>
      <vt:lpstr>Lato</vt:lpstr>
      <vt:lpstr>nimbus-sans</vt:lpstr>
      <vt:lpstr>Tw Cen MT</vt:lpstr>
      <vt:lpstr>Tw Cen MT Condensed</vt:lpstr>
      <vt:lpstr>Wingdings 2</vt:lpstr>
      <vt:lpstr>Wingdings 3</vt:lpstr>
      <vt:lpstr>Integraali</vt:lpstr>
      <vt:lpstr>TEAMSIN KÄYTTÖ</vt:lpstr>
      <vt:lpstr>YHTEISHAKU 18.2.-18.3.2025</vt:lpstr>
      <vt:lpstr>HAKU JATKO-OPINTOIHIN 2025</vt:lpstr>
      <vt:lpstr>YHTEISHAKU 2025</vt:lpstr>
      <vt:lpstr>Pääsy- ja soveltuvuuskokeet osao:lla</vt:lpstr>
      <vt:lpstr>Suomen diakoniaopiston pääsy- ja soveltuvusskokeet</vt:lpstr>
      <vt:lpstr>YHTEISHAUN HAKUTOIVEJÄRJESTYS</vt:lpstr>
      <vt:lpstr>VALINTAPERUSTEET</vt:lpstr>
      <vt:lpstr>Pääsy- ja soveltuvuuskokeet</vt:lpstr>
      <vt:lpstr>SORA-tutkinnot</vt:lpstr>
      <vt:lpstr>VALINTA TEHDÄÄN PÄÄTTÖTODISTUKSEN PERUSTEELLA</vt:lpstr>
      <vt:lpstr>HARKINTAAN  PERUSTUVA VALINTA</vt:lpstr>
      <vt:lpstr>HARKINNANVARAINEN VALINTA LUKIOON</vt:lpstr>
      <vt:lpstr>HARKINNANVARAINEN VALINTA AMMATILLISESSA KOULUTUKSESSA</vt:lpstr>
      <vt:lpstr>tiedonsiirtolomake</vt:lpstr>
      <vt:lpstr>HAKUOHJEITA</vt:lpstr>
      <vt:lpstr>OHJAUSTA…</vt:lpstr>
      <vt:lpstr>VINKKEJÄ VANHEMMILLE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TEAMSIN KÄYTTÖ</dc:title>
  <dc:creator>Meri Hirvonen</dc:creator>
  <cp:lastModifiedBy>Nurmesjärvi Riitta</cp:lastModifiedBy>
  <cp:revision>7</cp:revision>
  <dcterms:created xsi:type="dcterms:W3CDTF">2022-12-07T17:19:39Z</dcterms:created>
  <dcterms:modified xsi:type="dcterms:W3CDTF">2024-12-15T13:47:58Z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2022-12-07T17:19:57Z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ee1055a0-e57d-460e-9123-53895b607150</vt:lpwstr>
  </property>
  <property fmtid="{D5CDD505-2E9C-101B-9397-08002B2CF9AE}" pid="8" name="MSIP_Label_e7f2b28d-54cf-44b6-aad9-6a2b7fb652a6_ContentBits">
    <vt:lpwstr>0</vt:lpwstr>
  </property>
  <property fmtid="{D5CDD505-2E9C-101B-9397-08002B2CF9AE}" pid="9" name="ContentTypeId">
    <vt:lpwstr>0x010100AB762C17AA847344BB0ADB4FA4BE5187</vt:lpwstr>
  </property>
</Properties>
</file>