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bsolutely Sharp " panose="020B0604020202020204" charset="-128"/>
      <p:regular r:id="rId19"/>
    </p:embeddedFont>
    <p:embeddedFont>
      <p:font typeface="Childos Arabic Semi-Bold" panose="020B0604020202020204" charset="-78"/>
      <p:regular r:id="rId20"/>
    </p:embeddedFont>
    <p:embeddedFont>
      <p:font typeface="Kollektif" panose="020B0604020202020204" charset="0"/>
      <p:regular r:id="rId21"/>
    </p:embeddedFont>
    <p:embeddedFont>
      <p:font typeface="Kollektif Bold" panose="020B0604020202020204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charset="0"/>
      <p:regular r:id="rId27"/>
    </p:embeddedFont>
    <p:embeddedFont>
      <p:font typeface="Sansita Bold" panose="020B0604020202020204" charset="0"/>
      <p:regular r:id="rId28"/>
    </p:embeddedFont>
    <p:embeddedFont>
      <p:font typeface="Schoolbell" panose="020B0604020202020204" charset="0"/>
      <p:regular r:id="rId29"/>
    </p:embeddedFont>
    <p:embeddedFont>
      <p:font typeface="Stadio Now Display" panose="020B0604020202020204" charset="0"/>
      <p:regular r:id="rId30"/>
    </p:embeddedFont>
    <p:embeddedFont>
      <p:font typeface="Stadio Now Display Bold" panose="020B0604020202020204" charset="0"/>
      <p:regular r:id="rId31"/>
    </p:embeddedFont>
    <p:embeddedFont>
      <p:font typeface="Sunday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467" autoAdjust="0"/>
  </p:normalViewPr>
  <p:slideViewPr>
    <p:cSldViewPr>
      <p:cViewPr varScale="1">
        <p:scale>
          <a:sx n="42" d="100"/>
          <a:sy n="42" d="100"/>
        </p:scale>
        <p:origin x="20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y.fi/kirjailija/Tutte+M.+Olsen" TargetMode="External"/><Relationship Id="rId2" Type="http://schemas.openxmlformats.org/officeDocument/2006/relationships/hyperlink" Target="https://www.booky.fi/kirjailija/Knut+K.+Gunders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yyti.fi/opiskelijoille/opi-elamantaitoa/tunteet/syyllisyys/anteeksi-pyytaminen-helpottaa-syyllisyytta/" TargetMode="External"/><Relationship Id="rId5" Type="http://schemas.openxmlformats.org/officeDocument/2006/relationships/hyperlink" Target="https://www.booky.fi/kirjailija/Borge+Stromgren" TargetMode="External"/><Relationship Id="rId4" Type="http://schemas.openxmlformats.org/officeDocument/2006/relationships/hyperlink" Target="https://www.booky.fi/kirjailija/Johannes+Fin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76091" y="1361948"/>
            <a:ext cx="8263936" cy="3114634"/>
          </a:xfrm>
          <a:custGeom>
            <a:avLst/>
            <a:gdLst/>
            <a:ahLst/>
            <a:cxnLst/>
            <a:rect l="l" t="t" r="r" b="b"/>
            <a:pathLst>
              <a:path w="8263936" h="3114634">
                <a:moveTo>
                  <a:pt x="0" y="0"/>
                </a:moveTo>
                <a:lnTo>
                  <a:pt x="8263936" y="0"/>
                </a:lnTo>
                <a:lnTo>
                  <a:pt x="8263936" y="3114634"/>
                </a:lnTo>
                <a:lnTo>
                  <a:pt x="0" y="311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49809" y="1836592"/>
            <a:ext cx="3226282" cy="2639990"/>
          </a:xfrm>
          <a:custGeom>
            <a:avLst/>
            <a:gdLst/>
            <a:ahLst/>
            <a:cxnLst/>
            <a:rect l="l" t="t" r="r" b="b"/>
            <a:pathLst>
              <a:path w="3226282" h="2639990">
                <a:moveTo>
                  <a:pt x="0" y="0"/>
                </a:moveTo>
                <a:lnTo>
                  <a:pt x="3226282" y="0"/>
                </a:lnTo>
                <a:lnTo>
                  <a:pt x="3226282" y="2639990"/>
                </a:lnTo>
                <a:lnTo>
                  <a:pt x="0" y="2639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4" name="Group 4" descr="SOPU-tunti"/>
          <p:cNvGrpSpPr/>
          <p:nvPr/>
        </p:nvGrpSpPr>
        <p:grpSpPr>
          <a:xfrm>
            <a:off x="2030446" y="3112689"/>
            <a:ext cx="14196129" cy="5132815"/>
            <a:chOff x="265470" y="-557651"/>
            <a:chExt cx="18928172" cy="6843752"/>
          </a:xfrm>
        </p:grpSpPr>
        <p:grpSp>
          <p:nvGrpSpPr>
            <p:cNvPr id="5" name="Group 5"/>
            <p:cNvGrpSpPr/>
            <p:nvPr/>
          </p:nvGrpSpPr>
          <p:grpSpPr>
            <a:xfrm>
              <a:off x="265470" y="718458"/>
              <a:ext cx="4811571" cy="4811571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5B41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775224" y="718458"/>
              <a:ext cx="4811571" cy="4811571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5B41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152836" y="718458"/>
              <a:ext cx="4811571" cy="4811571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5B41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3580278" y="718458"/>
              <a:ext cx="4811571" cy="481157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5B41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37653" y="-557651"/>
              <a:ext cx="18755989" cy="6843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21"/>
                </a:lnSpc>
                <a:spcBef>
                  <a:spcPct val="0"/>
                </a:spcBef>
              </a:pPr>
              <a:r>
                <a:rPr lang="en-US" sz="30800" b="1" spc="6529" dirty="0">
                  <a:solidFill>
                    <a:srgbClr val="FFFFFF"/>
                  </a:solidFill>
                  <a:latin typeface="Stadio Now Display Bold"/>
                  <a:ea typeface="Stadio Now Display Bold"/>
                  <a:cs typeface="Stadio Now Display Bold"/>
                  <a:sym typeface="Stadio Now Display Bold"/>
                </a:rPr>
                <a:t>SOPU</a:t>
              </a:r>
            </a:p>
          </p:txBody>
        </p:sp>
      </p:grp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47033" y="6743702"/>
            <a:ext cx="3709625" cy="2739841"/>
            <a:chOff x="-9719" y="-198754"/>
            <a:chExt cx="977020" cy="72160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67301" cy="378705"/>
            </a:xfrm>
            <a:custGeom>
              <a:avLst/>
              <a:gdLst/>
              <a:ahLst/>
              <a:cxnLst/>
              <a:rect l="l" t="t" r="r" b="b"/>
              <a:pathLst>
                <a:path w="967301" h="378705">
                  <a:moveTo>
                    <a:pt x="107506" y="0"/>
                  </a:moveTo>
                  <a:lnTo>
                    <a:pt x="859796" y="0"/>
                  </a:lnTo>
                  <a:cubicBezTo>
                    <a:pt x="919170" y="0"/>
                    <a:pt x="967301" y="48132"/>
                    <a:pt x="967301" y="107506"/>
                  </a:cubicBezTo>
                  <a:lnTo>
                    <a:pt x="967301" y="271199"/>
                  </a:lnTo>
                  <a:cubicBezTo>
                    <a:pt x="967301" y="330573"/>
                    <a:pt x="919170" y="378705"/>
                    <a:pt x="859796" y="378705"/>
                  </a:cubicBezTo>
                  <a:lnTo>
                    <a:pt x="107506" y="378705"/>
                  </a:lnTo>
                  <a:cubicBezTo>
                    <a:pt x="48132" y="378705"/>
                    <a:pt x="0" y="330573"/>
                    <a:pt x="0" y="271199"/>
                  </a:cubicBezTo>
                  <a:lnTo>
                    <a:pt x="0" y="107506"/>
                  </a:lnTo>
                  <a:cubicBezTo>
                    <a:pt x="0" y="48132"/>
                    <a:pt x="48132" y="0"/>
                    <a:pt x="107506" y="0"/>
                  </a:cubicBezTo>
                  <a:close/>
                </a:path>
              </a:pathLst>
            </a:custGeom>
            <a:solidFill>
              <a:srgbClr val="5C7955"/>
            </a:solidFill>
            <a:ln w="38100" cap="rnd">
              <a:solidFill>
                <a:srgbClr val="525B41"/>
              </a:solidFill>
              <a:prstDash val="solid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9719" y="-198754"/>
              <a:ext cx="967301" cy="721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080"/>
                </a:lnSpc>
              </a:pPr>
              <a:r>
                <a:rPr lang="en-US" sz="7200" dirty="0" err="1">
                  <a:solidFill>
                    <a:srgbClr val="FFFFFF"/>
                  </a:solidFill>
                  <a:latin typeface="Stadio Now Display"/>
                  <a:ea typeface="Stadio Now Display"/>
                  <a:cs typeface="Stadio Now Display"/>
                  <a:sym typeface="Stadio Now Display"/>
                </a:rPr>
                <a:t>tunti</a:t>
              </a:r>
              <a:endParaRPr lang="en-US" sz="7200" dirty="0">
                <a:solidFill>
                  <a:srgbClr val="FFFFFF"/>
                </a:solidFill>
                <a:latin typeface="Stadio Now Display"/>
                <a:ea typeface="Stadio Now Display"/>
                <a:cs typeface="Stadio Now Display"/>
                <a:sym typeface="Stadio Now Display"/>
              </a:endParaRPr>
            </a:p>
          </p:txBody>
        </p:sp>
      </p:grpSp>
      <p:sp>
        <p:nvSpPr>
          <p:cNvPr id="21" name="Freeform 21" descr="Oulun kaupungin logo"/>
          <p:cNvSpPr/>
          <p:nvPr/>
        </p:nvSpPr>
        <p:spPr>
          <a:xfrm>
            <a:off x="396258" y="7803461"/>
            <a:ext cx="6808439" cy="2265556"/>
          </a:xfrm>
          <a:custGeom>
            <a:avLst/>
            <a:gdLst/>
            <a:ahLst/>
            <a:cxnLst/>
            <a:rect l="l" t="t" r="r" b="b"/>
            <a:pathLst>
              <a:path w="6808439" h="2265556">
                <a:moveTo>
                  <a:pt x="0" y="0"/>
                </a:moveTo>
                <a:lnTo>
                  <a:pt x="6808438" y="0"/>
                </a:lnTo>
                <a:lnTo>
                  <a:pt x="6808438" y="2265557"/>
                </a:lnTo>
                <a:lnTo>
                  <a:pt x="0" y="2265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3" name="Otsikko 22">
            <a:extLst>
              <a:ext uri="{FF2B5EF4-FFF2-40B4-BE49-F238E27FC236}">
                <a16:creationId xmlns:a16="http://schemas.microsoft.com/office/drawing/2014/main" id="{539E9BC8-BA4E-51F8-627F-82863FCEB2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SOPU-tunti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961572" y="0"/>
            <a:ext cx="3326428" cy="10287000"/>
            <a:chOff x="0" y="0"/>
            <a:chExt cx="8760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6096" cy="2709333"/>
            </a:xfrm>
            <a:custGeom>
              <a:avLst/>
              <a:gdLst/>
              <a:ahLst/>
              <a:cxnLst/>
              <a:rect l="l" t="t" r="r" b="b"/>
              <a:pathLst>
                <a:path w="876096" h="2709333">
                  <a:moveTo>
                    <a:pt x="0" y="0"/>
                  </a:moveTo>
                  <a:lnTo>
                    <a:pt x="876096" y="0"/>
                  </a:lnTo>
                  <a:lnTo>
                    <a:pt x="8760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60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76250">
            <a:off x="14816915" y="968380"/>
            <a:ext cx="3615742" cy="9080631"/>
          </a:xfrm>
          <a:custGeom>
            <a:avLst/>
            <a:gdLst/>
            <a:ahLst/>
            <a:cxnLst/>
            <a:rect l="l" t="t" r="r" b="b"/>
            <a:pathLst>
              <a:path w="3615742" h="9080631">
                <a:moveTo>
                  <a:pt x="0" y="0"/>
                </a:moveTo>
                <a:lnTo>
                  <a:pt x="3615742" y="0"/>
                </a:lnTo>
                <a:lnTo>
                  <a:pt x="3615742" y="9080631"/>
                </a:lnTo>
                <a:lnTo>
                  <a:pt x="0" y="908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792238" y="1038225"/>
            <a:ext cx="13443343" cy="7524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12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Mitä</a:t>
            </a:r>
            <a:r>
              <a:rPr kumimoji="0" lang="en-US" sz="5000" b="0" i="0" u="none" strike="noStrike" kern="1200" cap="none" spc="1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5000" b="0" i="0" u="none" strike="noStrike" kern="1200" cap="none" spc="12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tarkoittaa</a:t>
            </a:r>
            <a:r>
              <a:rPr kumimoji="0" lang="en-US" sz="5000" b="0" i="0" u="none" strike="noStrike" kern="1200" cap="none" spc="1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5000" b="0" i="0" u="none" strike="noStrike" kern="1200" cap="none" spc="12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anteeksi</a:t>
            </a:r>
            <a:r>
              <a:rPr kumimoji="0" lang="en-US" sz="5000" b="0" i="0" u="none" strike="noStrike" kern="1200" cap="none" spc="1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5000" b="0" i="0" u="none" strike="noStrike" kern="1200" cap="none" spc="125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antaminen</a:t>
            </a:r>
            <a:r>
              <a:rPr kumimoji="0" lang="en-US" sz="5000" b="0" i="0" u="none" strike="noStrike" kern="1200" cap="none" spc="1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2238" y="2666139"/>
            <a:ext cx="13698498" cy="451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7171" lvl="1" indent="-283585" algn="l">
              <a:lnSpc>
                <a:spcPts val="4518"/>
              </a:lnSpc>
              <a:buFont typeface="Arial"/>
              <a:buChar char="•"/>
            </a:pPr>
            <a:r>
              <a:rPr lang="en-US" sz="2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Anteeksiantaja ymmärtää, että toinen on tehnyt virheen</a:t>
            </a:r>
          </a:p>
          <a:p>
            <a:pPr marL="567171" lvl="1" indent="-283585" algn="l">
              <a:lnSpc>
                <a:spcPts val="4518"/>
              </a:lnSpc>
              <a:buFont typeface="Arial"/>
              <a:buChar char="•"/>
            </a:pPr>
            <a:r>
              <a:rPr lang="en-US" sz="2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Anteeksiantaja lakkaa olemasta vihainen toiselle ja haluaa, että asia sovitaan</a:t>
            </a:r>
          </a:p>
          <a:p>
            <a:pPr marL="567171" lvl="1" indent="-283585" algn="l">
              <a:lnSpc>
                <a:spcPts val="4518"/>
              </a:lnSpc>
              <a:buFont typeface="Arial"/>
              <a:buChar char="•"/>
            </a:pPr>
            <a:r>
              <a:rPr lang="en-US" sz="2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Jos teko on ollut todella loukkaava, voi anteeksi antaminen tuntua vaikealta</a:t>
            </a:r>
          </a:p>
          <a:p>
            <a:pPr marL="567171" lvl="1" indent="-283585" algn="l">
              <a:lnSpc>
                <a:spcPts val="4518"/>
              </a:lnSpc>
              <a:buFont typeface="Arial"/>
              <a:buChar char="•"/>
            </a:pPr>
            <a:r>
              <a:rPr lang="en-US" sz="2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Jos itse on todella vihainen ja surullinen, kannattaa odottaa hetki, ennen kun keskustelee toisen osapuolen kanssa</a:t>
            </a:r>
          </a:p>
          <a:p>
            <a:pPr marL="567171" lvl="1" indent="-283585" algn="l">
              <a:lnSpc>
                <a:spcPts val="4518"/>
              </a:lnSpc>
              <a:buFont typeface="Arial"/>
              <a:buChar char="•"/>
            </a:pPr>
            <a:r>
              <a:rPr lang="en-US" sz="2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Anteeksi antaminen on kuitenkin järkevää, jotta ikävä tapahtuma voidaan sopia</a:t>
            </a:r>
          </a:p>
          <a:p>
            <a:pPr marL="567171" lvl="1" indent="-283585" algn="l">
              <a:lnSpc>
                <a:spcPts val="4518"/>
              </a:lnSpc>
              <a:buFont typeface="Arial"/>
              <a:buChar char="•"/>
            </a:pPr>
            <a:r>
              <a:rPr lang="en-US" sz="2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Anna anteeksi vain, jos toinen pyytää anteeksi </a:t>
            </a:r>
            <a:r>
              <a:rPr lang="en-US" sz="2627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tosissaan!</a:t>
            </a:r>
          </a:p>
          <a:p>
            <a:pPr marL="567171" lvl="1" indent="-283585" algn="l">
              <a:lnSpc>
                <a:spcPts val="4518"/>
              </a:lnSpc>
              <a:buFont typeface="Arial"/>
              <a:buChar char="•"/>
            </a:pPr>
            <a:r>
              <a:rPr lang="en-US" sz="26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Hyvä yhteishenki säilyy, kun jokainen osaa pyytää ja antaa anteeksi</a:t>
            </a:r>
          </a:p>
        </p:txBody>
      </p:sp>
      <p:grpSp>
        <p:nvGrpSpPr>
          <p:cNvPr id="8" name="Group 8" descr="Kumpi on helpompaa: Anteeksi pyytäminen vai anteeksi antaminen?"/>
          <p:cNvGrpSpPr/>
          <p:nvPr/>
        </p:nvGrpSpPr>
        <p:grpSpPr>
          <a:xfrm>
            <a:off x="9700719" y="8012649"/>
            <a:ext cx="4790017" cy="1719305"/>
            <a:chOff x="0" y="0"/>
            <a:chExt cx="6386689" cy="229240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6386689" cy="2292406"/>
              <a:chOff x="0" y="0"/>
              <a:chExt cx="553605" cy="19870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53606" cy="198708"/>
              </a:xfrm>
              <a:custGeom>
                <a:avLst/>
                <a:gdLst/>
                <a:ahLst/>
                <a:cxnLst/>
                <a:rect l="l" t="t" r="r" b="b"/>
                <a:pathLst>
                  <a:path w="553606" h="198708">
                    <a:moveTo>
                      <a:pt x="99354" y="0"/>
                    </a:moveTo>
                    <a:lnTo>
                      <a:pt x="454251" y="0"/>
                    </a:lnTo>
                    <a:cubicBezTo>
                      <a:pt x="509123" y="0"/>
                      <a:pt x="553606" y="44482"/>
                      <a:pt x="553606" y="99354"/>
                    </a:cubicBezTo>
                    <a:lnTo>
                      <a:pt x="553606" y="99354"/>
                    </a:lnTo>
                    <a:cubicBezTo>
                      <a:pt x="553606" y="125705"/>
                      <a:pt x="543138" y="150976"/>
                      <a:pt x="524505" y="169608"/>
                    </a:cubicBezTo>
                    <a:cubicBezTo>
                      <a:pt x="505873" y="188241"/>
                      <a:pt x="480602" y="198708"/>
                      <a:pt x="454251" y="198708"/>
                    </a:cubicBezTo>
                    <a:lnTo>
                      <a:pt x="99354" y="198708"/>
                    </a:lnTo>
                    <a:cubicBezTo>
                      <a:pt x="44482" y="198708"/>
                      <a:pt x="0" y="154226"/>
                      <a:pt x="0" y="99354"/>
                    </a:cubicBezTo>
                    <a:lnTo>
                      <a:pt x="0" y="99354"/>
                    </a:lnTo>
                    <a:cubicBezTo>
                      <a:pt x="0" y="44482"/>
                      <a:pt x="44482" y="0"/>
                      <a:pt x="99354" y="0"/>
                    </a:cubicBezTo>
                    <a:close/>
                  </a:path>
                </a:pathLst>
              </a:custGeom>
              <a:solidFill>
                <a:srgbClr val="5C7955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553605" cy="2368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89068" y="203969"/>
              <a:ext cx="4799580" cy="1817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25"/>
                </a:lnSpc>
              </a:pPr>
              <a:r>
                <a:rPr lang="en-US" sz="2589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Kumpi on helpompaa:</a:t>
              </a:r>
            </a:p>
            <a:p>
              <a:pPr algn="l">
                <a:lnSpc>
                  <a:spcPts val="3625"/>
                </a:lnSpc>
              </a:pPr>
              <a:r>
                <a:rPr lang="en-US" sz="2589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a) Anteeksi pyytäminen</a:t>
              </a:r>
            </a:p>
            <a:p>
              <a:pPr algn="l">
                <a:lnSpc>
                  <a:spcPts val="3625"/>
                </a:lnSpc>
              </a:pPr>
              <a:r>
                <a:rPr lang="en-US" sz="2589">
                  <a:solidFill>
                    <a:srgbClr val="FFFFFF"/>
                  </a:solidFill>
                  <a:latin typeface="Kollektif"/>
                  <a:ea typeface="Kollektif"/>
                  <a:cs typeface="Kollektif"/>
                  <a:sym typeface="Kollektif"/>
                </a:rPr>
                <a:t>b) Anteeksi antaminen?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84923" y="2818869"/>
            <a:ext cx="11948657" cy="4649262"/>
            <a:chOff x="0" y="0"/>
            <a:chExt cx="3146971" cy="12244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6971" cy="1224497"/>
            </a:xfrm>
            <a:custGeom>
              <a:avLst/>
              <a:gdLst/>
              <a:ahLst/>
              <a:cxnLst/>
              <a:rect l="l" t="t" r="r" b="b"/>
              <a:pathLst>
                <a:path w="3146971" h="1224497">
                  <a:moveTo>
                    <a:pt x="0" y="0"/>
                  </a:moveTo>
                  <a:lnTo>
                    <a:pt x="3146971" y="0"/>
                  </a:lnTo>
                  <a:lnTo>
                    <a:pt x="3146971" y="1224497"/>
                  </a:lnTo>
                  <a:lnTo>
                    <a:pt x="0" y="1224497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46971" cy="1262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95771" y="3142231"/>
            <a:ext cx="3397798" cy="4325900"/>
          </a:xfrm>
          <a:custGeom>
            <a:avLst/>
            <a:gdLst/>
            <a:ahLst/>
            <a:cxnLst/>
            <a:rect l="l" t="t" r="r" b="b"/>
            <a:pathLst>
              <a:path w="3397798" h="4325900">
                <a:moveTo>
                  <a:pt x="0" y="0"/>
                </a:moveTo>
                <a:lnTo>
                  <a:pt x="3397798" y="0"/>
                </a:lnTo>
                <a:lnTo>
                  <a:pt x="3397798" y="4325900"/>
                </a:lnTo>
                <a:lnTo>
                  <a:pt x="0" y="4325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43892" flipH="1">
            <a:off x="569827" y="1177489"/>
            <a:ext cx="4014099" cy="5110543"/>
          </a:xfrm>
          <a:custGeom>
            <a:avLst/>
            <a:gdLst/>
            <a:ahLst/>
            <a:cxnLst/>
            <a:rect l="l" t="t" r="r" b="b"/>
            <a:pathLst>
              <a:path w="4014099" h="5110543">
                <a:moveTo>
                  <a:pt x="4014099" y="0"/>
                </a:moveTo>
                <a:lnTo>
                  <a:pt x="0" y="0"/>
                </a:lnTo>
                <a:lnTo>
                  <a:pt x="0" y="5110543"/>
                </a:lnTo>
                <a:lnTo>
                  <a:pt x="4014099" y="5110543"/>
                </a:lnTo>
                <a:lnTo>
                  <a:pt x="40140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87169" y="1279749"/>
            <a:ext cx="4423818" cy="3078240"/>
          </a:xfrm>
          <a:custGeom>
            <a:avLst/>
            <a:gdLst/>
            <a:ahLst/>
            <a:cxnLst/>
            <a:rect l="l" t="t" r="r" b="b"/>
            <a:pathLst>
              <a:path w="4423818" h="3078240">
                <a:moveTo>
                  <a:pt x="0" y="0"/>
                </a:moveTo>
                <a:lnTo>
                  <a:pt x="4423818" y="0"/>
                </a:lnTo>
                <a:lnTo>
                  <a:pt x="4423818" y="3078240"/>
                </a:lnTo>
                <a:lnTo>
                  <a:pt x="0" y="307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4600846" y="3944673"/>
            <a:ext cx="9086309" cy="215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6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41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Kokeillaan</a:t>
            </a:r>
            <a:r>
              <a:rPr kumimoji="0" lang="en-US" sz="1264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460244" cy="2421865"/>
            <a:chOff x="0" y="0"/>
            <a:chExt cx="4861957" cy="637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61957" cy="637858"/>
            </a:xfrm>
            <a:custGeom>
              <a:avLst/>
              <a:gdLst/>
              <a:ahLst/>
              <a:cxnLst/>
              <a:rect l="l" t="t" r="r" b="b"/>
              <a:pathLst>
                <a:path w="4861957" h="637858">
                  <a:moveTo>
                    <a:pt x="0" y="0"/>
                  </a:moveTo>
                  <a:lnTo>
                    <a:pt x="4861957" y="0"/>
                  </a:lnTo>
                  <a:lnTo>
                    <a:pt x="4861957" y="637858"/>
                  </a:lnTo>
                  <a:lnTo>
                    <a:pt x="0" y="637858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61957" cy="675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878127"/>
            <a:ext cx="16621989" cy="67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5402" lvl="1" indent="-272701" algn="l">
              <a:lnSpc>
                <a:spcPts val="5406"/>
              </a:lnSpc>
              <a:buAutoNum type="arabicPeriod"/>
            </a:pPr>
            <a:r>
              <a:rPr lang="en-US" sz="25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Astut vahingossa kaverin varpaille ruokajonossa</a:t>
            </a:r>
          </a:p>
          <a:p>
            <a:pPr marL="545402" lvl="1" indent="-272701" algn="l">
              <a:lnSpc>
                <a:spcPts val="5406"/>
              </a:lnSpc>
              <a:buAutoNum type="arabicPeriod"/>
            </a:pPr>
            <a:r>
              <a:rPr lang="en-US" sz="25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Kaverisi yrittää halata sinua, mutta sanot, ettet pidä halaamisesta. Kaverisi pahoittaa mielensä tästä.</a:t>
            </a:r>
          </a:p>
          <a:p>
            <a:pPr marL="545402" lvl="1" indent="-272701" algn="l">
              <a:lnSpc>
                <a:spcPts val="5406"/>
              </a:lnSpc>
              <a:buAutoNum type="arabicPeriod"/>
            </a:pPr>
            <a:r>
              <a:rPr lang="en-US" sz="25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Kaverisi kompastuu ja kaatuu maahan. Naurat kaverin vahingolle.</a:t>
            </a:r>
          </a:p>
          <a:p>
            <a:pPr marL="545402" lvl="1" indent="-272701" algn="l">
              <a:lnSpc>
                <a:spcPts val="5406"/>
              </a:lnSpc>
              <a:buAutoNum type="arabicPeriod"/>
            </a:pPr>
            <a:r>
              <a:rPr lang="en-US" sz="25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Tähtäät kaveria lumipallolla ja pallo osuu kaveria kipeästi päähän. Kaveriasi sattuu.</a:t>
            </a:r>
          </a:p>
          <a:p>
            <a:pPr marL="545402" lvl="1" indent="-272701" algn="l">
              <a:lnSpc>
                <a:spcPts val="5406"/>
              </a:lnSpc>
              <a:buAutoNum type="arabicPeriod"/>
            </a:pPr>
            <a:r>
              <a:rPr lang="en-US" sz="25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Kaverisi haluaisi hyppiä kanssasi narua, mutta sinua ei huvita. Kaverisi suuttuu sinulle.</a:t>
            </a:r>
          </a:p>
          <a:p>
            <a:pPr marL="545402" lvl="1" indent="-272701" algn="l">
              <a:lnSpc>
                <a:spcPts val="5406"/>
              </a:lnSpc>
              <a:buAutoNum type="arabicPeriod"/>
            </a:pPr>
            <a:r>
              <a:rPr lang="en-US" sz="25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Otit luvatta opettajan laatikosta tarroja. </a:t>
            </a:r>
          </a:p>
          <a:p>
            <a:pPr marL="545402" lvl="1" indent="-272701" algn="l">
              <a:lnSpc>
                <a:spcPts val="5406"/>
              </a:lnSpc>
              <a:buAutoNum type="arabicPeriod"/>
            </a:pPr>
            <a:r>
              <a:rPr lang="en-US" sz="25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Otit välitunnille varastosta pallon, mutta toinen oppilas olisi halunnut sen itselleen. Hän syyttää sinua, että olet varastanut pallon häneltä.</a:t>
            </a:r>
          </a:p>
          <a:p>
            <a:pPr marL="545402" lvl="1" indent="-272701" algn="l">
              <a:lnSpc>
                <a:spcPts val="5406"/>
              </a:lnSpc>
              <a:buAutoNum type="arabicPeriod"/>
            </a:pPr>
            <a:r>
              <a:rPr lang="en-US" sz="2526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Parhaan kaverisi mielestä kouluruoka on pahaa, mutta sinusta se on oikein maukasta. Kaverisi loukkaantuu, koska et ole hänen kanssaan samaa mieltä.</a:t>
            </a: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304932" y="9429736"/>
            <a:ext cx="2735568" cy="827509"/>
          </a:xfrm>
          <a:custGeom>
            <a:avLst/>
            <a:gdLst/>
            <a:ahLst/>
            <a:cxnLst/>
            <a:rect l="l" t="t" r="r" b="b"/>
            <a:pathLst>
              <a:path w="2735568" h="827509">
                <a:moveTo>
                  <a:pt x="0" y="0"/>
                </a:moveTo>
                <a:lnTo>
                  <a:pt x="2735567" y="0"/>
                </a:lnTo>
                <a:lnTo>
                  <a:pt x="2735567" y="827509"/>
                </a:lnTo>
                <a:lnTo>
                  <a:pt x="0" y="8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TextBox 7"/>
          <p:cNvSpPr txBox="1"/>
          <p:nvPr/>
        </p:nvSpPr>
        <p:spPr>
          <a:xfrm>
            <a:off x="2749366" y="297546"/>
            <a:ext cx="12555566" cy="175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8"/>
              </a:lnSpc>
            </a:pPr>
            <a:r>
              <a:rPr lang="en-US" sz="5027" b="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Mitkä alla olevista tilanteista voisivat olla sellaisia, joissa tulisi pyytää anteeksi?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78538" y="9454236"/>
            <a:ext cx="5536803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Oikeat vastaukset seuraavassa diassa</a:t>
            </a: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1384FE4D-235A-2191-12EC-AD4D516062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Anteeksi pyytämisen tilanteet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32141"/>
            <a:ext cx="16230600" cy="913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5479" lvl="1" indent="-262740" algn="l">
              <a:lnSpc>
                <a:spcPts val="3650"/>
              </a:lnSpc>
              <a:buAutoNum type="arabicPeriod"/>
            </a:pPr>
            <a:r>
              <a:rPr lang="en-US" sz="243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Astut vahingossa kaverin varpaille ruokajonossa</a:t>
            </a:r>
          </a:p>
          <a:p>
            <a:pPr marL="525479" lvl="1" indent="-262740" algn="l">
              <a:lnSpc>
                <a:spcPts val="3650"/>
              </a:lnSpc>
              <a:buFont typeface="Arial"/>
              <a:buChar char="•"/>
            </a:pPr>
            <a:r>
              <a:rPr lang="en-US" sz="2433" b="1">
                <a:solidFill>
                  <a:srgbClr val="FF313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Anteeksi pyytäminen on paikallaan</a:t>
            </a:r>
          </a:p>
          <a:p>
            <a:pPr marL="525479" lvl="1" indent="-262740" algn="l">
              <a:lnSpc>
                <a:spcPts val="3650"/>
              </a:lnSpc>
              <a:buAutoNum type="arabicPeriod"/>
            </a:pPr>
            <a:r>
              <a:rPr lang="en-US" sz="243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Kaverisi yrittää halata sinua, mutta sanot, ettet pidä halaamisesta. Kaverisi pahoittaa mielensä tästä.</a:t>
            </a:r>
          </a:p>
          <a:p>
            <a:pPr marL="525479" lvl="1" indent="-262740" algn="l">
              <a:lnSpc>
                <a:spcPts val="3650"/>
              </a:lnSpc>
              <a:buFont typeface="Arial"/>
              <a:buChar char="•"/>
            </a:pPr>
            <a:r>
              <a:rPr lang="en-US" sz="2433" b="1">
                <a:solidFill>
                  <a:srgbClr val="008B48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Omien rajojen asettamista ei täydy pyytää an pyytää anteeksi.teeksi.</a:t>
            </a:r>
          </a:p>
          <a:p>
            <a:pPr marL="525479" lvl="1" indent="-262740" algn="l">
              <a:lnSpc>
                <a:spcPts val="3650"/>
              </a:lnSpc>
              <a:buAutoNum type="arabicPeriod"/>
            </a:pPr>
            <a:r>
              <a:rPr lang="en-US" sz="243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Kaverisi kompastuu ja kaatuu maahan. Naurat kaverin vahingolle.</a:t>
            </a:r>
          </a:p>
          <a:p>
            <a:pPr marL="525479" lvl="1" indent="-262740" algn="l">
              <a:lnSpc>
                <a:spcPts val="3650"/>
              </a:lnSpc>
              <a:buFont typeface="Arial"/>
              <a:buChar char="•"/>
            </a:pPr>
            <a:r>
              <a:rPr lang="en-US" sz="2433" b="1">
                <a:solidFill>
                  <a:srgbClr val="FF313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Vaikka kaatuminen ei ollut sinun syysi, loukkasit kaveriasi nauramalla hänelle. Nyt on hyvä pyytää anteeksi.</a:t>
            </a:r>
          </a:p>
          <a:p>
            <a:pPr marL="525479" lvl="1" indent="-262740" algn="l">
              <a:lnSpc>
                <a:spcPts val="3650"/>
              </a:lnSpc>
              <a:buAutoNum type="arabicPeriod"/>
            </a:pPr>
            <a:r>
              <a:rPr lang="en-US" sz="243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Tähtäät kaveria lumipallolla ja pallo osuu kaveria kipeästi päähän. Kaveriasi sattuu.</a:t>
            </a:r>
          </a:p>
          <a:p>
            <a:pPr marL="525479" lvl="1" indent="-262740" algn="l">
              <a:lnSpc>
                <a:spcPts val="3650"/>
              </a:lnSpc>
              <a:buFont typeface="Arial"/>
              <a:buChar char="•"/>
            </a:pPr>
            <a:r>
              <a:rPr lang="en-US" sz="2433" b="1">
                <a:solidFill>
                  <a:srgbClr val="FF313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Tässä tilanteessa kuuluu pyytää anteeksi!</a:t>
            </a:r>
          </a:p>
          <a:p>
            <a:pPr marL="525479" lvl="1" indent="-262740" algn="l">
              <a:lnSpc>
                <a:spcPts val="3650"/>
              </a:lnSpc>
              <a:buAutoNum type="arabicPeriod"/>
            </a:pPr>
            <a:r>
              <a:rPr lang="en-US" sz="243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Kaverisi haluaisi hyppiä kanssasi narua, mutta sinua ei huvita. Kaverisi suuttuu sinulle.</a:t>
            </a:r>
          </a:p>
          <a:p>
            <a:pPr marL="525479" lvl="1" indent="-262740" algn="l">
              <a:lnSpc>
                <a:spcPts val="3650"/>
              </a:lnSpc>
              <a:buFont typeface="Arial"/>
              <a:buChar char="•"/>
            </a:pPr>
            <a:r>
              <a:rPr lang="en-US" sz="2433" b="1">
                <a:solidFill>
                  <a:srgbClr val="008B48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Sinun ei tarvitse pyytää anteeksi.</a:t>
            </a:r>
          </a:p>
          <a:p>
            <a:pPr marL="525479" lvl="1" indent="-262740" algn="l">
              <a:lnSpc>
                <a:spcPts val="3650"/>
              </a:lnSpc>
              <a:buAutoNum type="arabicPeriod"/>
            </a:pPr>
            <a:r>
              <a:rPr lang="en-US" sz="243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Otit luvatta opettajan laatikosta tarroja. </a:t>
            </a:r>
          </a:p>
          <a:p>
            <a:pPr marL="525479" lvl="1" indent="-262740" algn="l">
              <a:lnSpc>
                <a:spcPts val="3650"/>
              </a:lnSpc>
              <a:buFont typeface="Arial"/>
              <a:buChar char="•"/>
            </a:pPr>
            <a:r>
              <a:rPr lang="en-US" sz="2433" b="1">
                <a:solidFill>
                  <a:srgbClr val="FF3131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Luvatta toisen tavaroiden ottaminen, eli varastaminen on väärin. Tämä on ehdottomasti anteeksi pyytämisen tilanne!</a:t>
            </a:r>
          </a:p>
          <a:p>
            <a:pPr marL="525479" lvl="1" indent="-262740" algn="l">
              <a:lnSpc>
                <a:spcPts val="3650"/>
              </a:lnSpc>
              <a:buAutoNum type="arabicPeriod"/>
            </a:pPr>
            <a:r>
              <a:rPr lang="en-US" sz="243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Otit välitunnille varastosta pallon, mutta toinen oppilas olisi halunnut sen itselleen. Hän syyttää sinua, että olet varastanut pallon häneltä</a:t>
            </a:r>
          </a:p>
          <a:p>
            <a:pPr marL="525479" lvl="1" indent="-262740" algn="l">
              <a:lnSpc>
                <a:spcPts val="3650"/>
              </a:lnSpc>
              <a:buFont typeface="Arial"/>
              <a:buChar char="•"/>
            </a:pPr>
            <a:r>
              <a:rPr lang="en-US" sz="2433" b="1">
                <a:solidFill>
                  <a:srgbClr val="008B48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Ehdit varastolle ensimmäisenä ja otit vapaana olevan pallon. Et tehnyt mitään väärin. Sinun ei pidä pyytää anteeksi.</a:t>
            </a:r>
          </a:p>
          <a:p>
            <a:pPr marL="525479" lvl="1" indent="-262740" algn="l">
              <a:lnSpc>
                <a:spcPts val="3650"/>
              </a:lnSpc>
              <a:buAutoNum type="arabicPeriod"/>
            </a:pPr>
            <a:r>
              <a:rPr lang="en-US" sz="243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Parhaan kaverisi mielestä kouluruoka on pahaa, mutta sinusta se on oikein maukasta. Kaverisi loukkaantuu, koska et ole hänen kanssaan samaa mieltä.</a:t>
            </a:r>
          </a:p>
          <a:p>
            <a:pPr marL="525479" lvl="1" indent="-262740" algn="l">
              <a:lnSpc>
                <a:spcPts val="3650"/>
              </a:lnSpc>
              <a:buFont typeface="Arial"/>
              <a:buChar char="•"/>
            </a:pPr>
            <a:r>
              <a:rPr lang="en-US" sz="2433" b="1">
                <a:solidFill>
                  <a:srgbClr val="008B48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Sinun ei tarvitse olla samaa mieltä muiden kanssa, eikä sinun tarvitse pyytää sitä anteeksi.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838F5C0-82E4-DFE0-D93F-B6BB3A6A6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Oikeat vastaukset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14690" y="-429634"/>
            <a:ext cx="4273310" cy="10716634"/>
            <a:chOff x="0" y="0"/>
            <a:chExt cx="1125481" cy="28224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5481" cy="2822488"/>
            </a:xfrm>
            <a:custGeom>
              <a:avLst/>
              <a:gdLst/>
              <a:ahLst/>
              <a:cxnLst/>
              <a:rect l="l" t="t" r="r" b="b"/>
              <a:pathLst>
                <a:path w="1125481" h="2822488">
                  <a:moveTo>
                    <a:pt x="0" y="0"/>
                  </a:moveTo>
                  <a:lnTo>
                    <a:pt x="1125481" y="0"/>
                  </a:lnTo>
                  <a:lnTo>
                    <a:pt x="1125481" y="2822488"/>
                  </a:lnTo>
                  <a:lnTo>
                    <a:pt x="0" y="2822488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25481" cy="2860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81219" y="422529"/>
            <a:ext cx="3044805" cy="2881538"/>
          </a:xfrm>
          <a:custGeom>
            <a:avLst/>
            <a:gdLst/>
            <a:ahLst/>
            <a:cxnLst/>
            <a:rect l="l" t="t" r="r" b="b"/>
            <a:pathLst>
              <a:path w="3044805" h="2881538">
                <a:moveTo>
                  <a:pt x="0" y="0"/>
                </a:moveTo>
                <a:lnTo>
                  <a:pt x="3044805" y="0"/>
                </a:lnTo>
                <a:lnTo>
                  <a:pt x="3044805" y="2881539"/>
                </a:lnTo>
                <a:lnTo>
                  <a:pt x="0" y="2881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5" b="-785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117551">
            <a:off x="14624751" y="3635742"/>
            <a:ext cx="2591212" cy="2294486"/>
          </a:xfrm>
          <a:custGeom>
            <a:avLst/>
            <a:gdLst/>
            <a:ahLst/>
            <a:cxnLst/>
            <a:rect l="l" t="t" r="r" b="b"/>
            <a:pathLst>
              <a:path w="2591212" h="2294486">
                <a:moveTo>
                  <a:pt x="0" y="0"/>
                </a:moveTo>
                <a:lnTo>
                  <a:pt x="2591212" y="0"/>
                </a:lnTo>
                <a:lnTo>
                  <a:pt x="2591212" y="2294486"/>
                </a:lnTo>
                <a:lnTo>
                  <a:pt x="0" y="2294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81219" y="6681434"/>
            <a:ext cx="2640461" cy="2850700"/>
          </a:xfrm>
          <a:custGeom>
            <a:avLst/>
            <a:gdLst/>
            <a:ahLst/>
            <a:cxnLst/>
            <a:rect l="l" t="t" r="r" b="b"/>
            <a:pathLst>
              <a:path w="2640461" h="2850700">
                <a:moveTo>
                  <a:pt x="0" y="0"/>
                </a:moveTo>
                <a:lnTo>
                  <a:pt x="2640461" y="0"/>
                </a:lnTo>
                <a:lnTo>
                  <a:pt x="2640461" y="2850700"/>
                </a:lnTo>
                <a:lnTo>
                  <a:pt x="0" y="2850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TextBox 8"/>
          <p:cNvSpPr txBox="1"/>
          <p:nvPr/>
        </p:nvSpPr>
        <p:spPr>
          <a:xfrm>
            <a:off x="1028700" y="2108893"/>
            <a:ext cx="12167511" cy="289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0"/>
              </a:lnSpc>
            </a:pPr>
            <a:r>
              <a:rPr lang="en-US" sz="2757">
                <a:solidFill>
                  <a:srgbClr val="010101"/>
                </a:solidFill>
                <a:latin typeface="Open Sans"/>
                <a:ea typeface="Open Sans"/>
                <a:cs typeface="Open Sans"/>
                <a:sym typeface="Open Sans"/>
              </a:rPr>
              <a:t>Aikuinen muodostaa 3-4 hengen pienryhmät. Ryhmien tehtävänä on pohtia jokin tilanne, jossa pitäisi pyytää anteeksi. Tehkää tilanteesta pieni näytelmä, joka koostuu kolmesta osasta.</a:t>
            </a:r>
          </a:p>
          <a:p>
            <a:pPr algn="l">
              <a:lnSpc>
                <a:spcPts val="3860"/>
              </a:lnSpc>
            </a:pPr>
            <a:endParaRPr lang="en-US" sz="2757">
              <a:solidFill>
                <a:srgbClr val="01010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860"/>
              </a:lnSpc>
            </a:pPr>
            <a:r>
              <a:rPr lang="en-US" sz="2757">
                <a:solidFill>
                  <a:srgbClr val="010101"/>
                </a:solidFill>
                <a:latin typeface="Open Sans"/>
                <a:ea typeface="Open Sans"/>
                <a:cs typeface="Open Sans"/>
                <a:sym typeface="Open Sans"/>
              </a:rPr>
              <a:t>Näytelmä saa olla 1-2 minuutin mittainen. Esittäkää näytelmät muille ryhmille.</a:t>
            </a:r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796533"/>
            <a:ext cx="12214439" cy="8123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33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rPr>
              <a:t>Tehtävä</a:t>
            </a:r>
            <a:r>
              <a:rPr kumimoji="0" lang="en-US" sz="4733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rPr>
              <a:t>: </a:t>
            </a:r>
            <a:r>
              <a:rPr kumimoji="0" lang="en-US" sz="4733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rPr>
              <a:t>näytelmä</a:t>
            </a:r>
            <a:r>
              <a:rPr kumimoji="0" lang="en-US" sz="4733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rPr>
              <a:t> </a:t>
            </a:r>
            <a:r>
              <a:rPr kumimoji="0" lang="en-US" sz="4733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rPr>
              <a:t>anteeksi</a:t>
            </a:r>
            <a:r>
              <a:rPr kumimoji="0" lang="en-US" sz="4733" b="1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rPr>
              <a:t> </a:t>
            </a:r>
            <a:r>
              <a:rPr kumimoji="0" lang="en-US" sz="4733" b="1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Kollektif Bold"/>
                <a:ea typeface="Kollektif Bold"/>
                <a:cs typeface="Kollektif Bold"/>
                <a:sym typeface="Kollektif Bold"/>
              </a:rPr>
              <a:t>pyytämisestä</a:t>
            </a:r>
            <a:endParaRPr kumimoji="0" lang="en-US" sz="4733" b="1" i="0" u="none" strike="noStrike" kern="1200" cap="none" spc="0" normalizeH="0" baseline="0" noProof="0" dirty="0">
              <a:ln>
                <a:noFill/>
              </a:ln>
              <a:solidFill>
                <a:srgbClr val="010101"/>
              </a:solidFill>
              <a:effectLst/>
              <a:uLnTx/>
              <a:uFillTx/>
              <a:latin typeface="Kollektif Bold"/>
              <a:ea typeface="Kollektif Bold"/>
              <a:cs typeface="Kollektif Bold"/>
              <a:sym typeface="Kollekt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5566580"/>
            <a:ext cx="11824446" cy="382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5"/>
              </a:lnSpc>
            </a:pPr>
            <a:r>
              <a:rPr lang="en-US" sz="3117" b="1">
                <a:solidFill>
                  <a:srgbClr val="01010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Osa 1: </a:t>
            </a:r>
            <a:r>
              <a:rPr lang="en-US" sz="3117">
                <a:solidFill>
                  <a:srgbClr val="010101"/>
                </a:solidFill>
                <a:latin typeface="Open Sans"/>
                <a:ea typeface="Open Sans"/>
                <a:cs typeface="Open Sans"/>
                <a:sym typeface="Open Sans"/>
              </a:rPr>
              <a:t>Alkutilanne. Joku toimii väärin toista kohtaan.</a:t>
            </a:r>
          </a:p>
          <a:p>
            <a:pPr algn="l">
              <a:lnSpc>
                <a:spcPts val="6235"/>
              </a:lnSpc>
            </a:pPr>
            <a:r>
              <a:rPr lang="en-US" sz="3117" b="1">
                <a:solidFill>
                  <a:srgbClr val="01010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Osa 2:</a:t>
            </a:r>
            <a:r>
              <a:rPr lang="en-US" sz="3117">
                <a:solidFill>
                  <a:srgbClr val="010101"/>
                </a:solidFill>
                <a:latin typeface="Open Sans"/>
                <a:ea typeface="Open Sans"/>
                <a:cs typeface="Open Sans"/>
                <a:sym typeface="Open Sans"/>
              </a:rPr>
              <a:t> Väärintekijä huomaa tehneensä väärin tai hänelle kerrotaan, että hän on tehnyt väärin.</a:t>
            </a:r>
          </a:p>
          <a:p>
            <a:pPr algn="l">
              <a:lnSpc>
                <a:spcPts val="6235"/>
              </a:lnSpc>
            </a:pPr>
            <a:r>
              <a:rPr lang="en-US" sz="3117" b="1">
                <a:solidFill>
                  <a:srgbClr val="01010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Osa 3:</a:t>
            </a:r>
            <a:r>
              <a:rPr lang="en-US" sz="3117">
                <a:solidFill>
                  <a:srgbClr val="010101"/>
                </a:solidFill>
                <a:latin typeface="Open Sans"/>
                <a:ea typeface="Open Sans"/>
                <a:cs typeface="Open Sans"/>
                <a:sym typeface="Open Sans"/>
              </a:rPr>
              <a:t> Toiminta. Väärintekijä pyytää anteeksi valitsemallaan tavalla.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460244" cy="2422356"/>
            <a:chOff x="0" y="0"/>
            <a:chExt cx="4861957" cy="637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61957" cy="637987"/>
            </a:xfrm>
            <a:custGeom>
              <a:avLst/>
              <a:gdLst/>
              <a:ahLst/>
              <a:cxnLst/>
              <a:rect l="l" t="t" r="r" b="b"/>
              <a:pathLst>
                <a:path w="4861957" h="637987">
                  <a:moveTo>
                    <a:pt x="0" y="0"/>
                  </a:moveTo>
                  <a:lnTo>
                    <a:pt x="4861957" y="0"/>
                  </a:lnTo>
                  <a:lnTo>
                    <a:pt x="4861957" y="637987"/>
                  </a:lnTo>
                  <a:lnTo>
                    <a:pt x="0" y="637987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61957" cy="676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8271">
            <a:off x="6868795" y="6182001"/>
            <a:ext cx="6572289" cy="4076068"/>
          </a:xfrm>
          <a:custGeom>
            <a:avLst/>
            <a:gdLst/>
            <a:ahLst/>
            <a:cxnLst/>
            <a:rect l="l" t="t" r="r" b="b"/>
            <a:pathLst>
              <a:path w="6572289" h="4076068">
                <a:moveTo>
                  <a:pt x="0" y="0"/>
                </a:moveTo>
                <a:lnTo>
                  <a:pt x="6572289" y="0"/>
                </a:lnTo>
                <a:lnTo>
                  <a:pt x="6572289" y="4076068"/>
                </a:lnTo>
                <a:lnTo>
                  <a:pt x="0" y="407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 descr="Puhekupla: Miksi on tärkeää osata pyytää anteeksi?"/>
          <p:cNvSpPr/>
          <p:nvPr/>
        </p:nvSpPr>
        <p:spPr>
          <a:xfrm rot="88080">
            <a:off x="1931116" y="2692349"/>
            <a:ext cx="4770661" cy="3521615"/>
          </a:xfrm>
          <a:custGeom>
            <a:avLst/>
            <a:gdLst/>
            <a:ahLst/>
            <a:cxnLst/>
            <a:rect l="l" t="t" r="r" b="b"/>
            <a:pathLst>
              <a:path w="4770661" h="3521615">
                <a:moveTo>
                  <a:pt x="0" y="0"/>
                </a:moveTo>
                <a:lnTo>
                  <a:pt x="4770661" y="0"/>
                </a:lnTo>
                <a:lnTo>
                  <a:pt x="4770661" y="3521615"/>
                </a:lnTo>
                <a:lnTo>
                  <a:pt x="0" y="3521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 descr="Puhekupla: Onko anteeksi pyytäminen aina helppoa?"/>
          <p:cNvSpPr/>
          <p:nvPr/>
        </p:nvSpPr>
        <p:spPr>
          <a:xfrm rot="-2029625">
            <a:off x="1580048" y="6459227"/>
            <a:ext cx="4770661" cy="3521615"/>
          </a:xfrm>
          <a:custGeom>
            <a:avLst/>
            <a:gdLst/>
            <a:ahLst/>
            <a:cxnLst/>
            <a:rect l="l" t="t" r="r" b="b"/>
            <a:pathLst>
              <a:path w="4770661" h="3521615">
                <a:moveTo>
                  <a:pt x="0" y="0"/>
                </a:moveTo>
                <a:lnTo>
                  <a:pt x="4770661" y="0"/>
                </a:lnTo>
                <a:lnTo>
                  <a:pt x="4770661" y="3521615"/>
                </a:lnTo>
                <a:lnTo>
                  <a:pt x="0" y="3521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TextBox 8"/>
          <p:cNvSpPr txBox="1"/>
          <p:nvPr/>
        </p:nvSpPr>
        <p:spPr>
          <a:xfrm>
            <a:off x="3629755" y="11765"/>
            <a:ext cx="11028489" cy="2410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5"/>
              </a:lnSpc>
            </a:pPr>
            <a:r>
              <a:rPr lang="en-US" sz="6889" b="1">
                <a:solidFill>
                  <a:srgbClr val="FFFFFF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Mitä sinulle jäi mieleen tästä tunnista?</a:t>
            </a:r>
          </a:p>
        </p:txBody>
      </p:sp>
      <p:sp>
        <p:nvSpPr>
          <p:cNvPr id="9" name="TextBox 9"/>
          <p:cNvSpPr txBox="1"/>
          <p:nvPr/>
        </p:nvSpPr>
        <p:spPr>
          <a:xfrm rot="121434">
            <a:off x="2107139" y="7285189"/>
            <a:ext cx="3719171" cy="1908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7"/>
              </a:lnSpc>
            </a:pPr>
            <a:r>
              <a:rPr lang="en-US" sz="3634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Onko anteeksi pyytäminen aina helppoa?</a:t>
            </a:r>
          </a:p>
        </p:txBody>
      </p:sp>
      <p:sp>
        <p:nvSpPr>
          <p:cNvPr id="10" name="Freeform 10" descr="Puhekupla: Opitko mitään uutta? Mitä?"/>
          <p:cNvSpPr/>
          <p:nvPr/>
        </p:nvSpPr>
        <p:spPr>
          <a:xfrm rot="-1010897" flipH="1">
            <a:off x="6970502" y="3380811"/>
            <a:ext cx="3745726" cy="2765027"/>
          </a:xfrm>
          <a:custGeom>
            <a:avLst/>
            <a:gdLst/>
            <a:ahLst/>
            <a:cxnLst/>
            <a:rect l="l" t="t" r="r" b="b"/>
            <a:pathLst>
              <a:path w="3745726" h="2765027">
                <a:moveTo>
                  <a:pt x="3745726" y="0"/>
                </a:moveTo>
                <a:lnTo>
                  <a:pt x="0" y="0"/>
                </a:lnTo>
                <a:lnTo>
                  <a:pt x="0" y="2765027"/>
                </a:lnTo>
                <a:lnTo>
                  <a:pt x="3745726" y="2765027"/>
                </a:lnTo>
                <a:lnTo>
                  <a:pt x="3745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TextBox 11"/>
          <p:cNvSpPr txBox="1"/>
          <p:nvPr/>
        </p:nvSpPr>
        <p:spPr>
          <a:xfrm>
            <a:off x="2423904" y="3425761"/>
            <a:ext cx="3785084" cy="1978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3"/>
              </a:lnSpc>
            </a:pPr>
            <a:r>
              <a:rPr lang="en-US" sz="377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Miksi on tärkeää osata pyytää anteeksi?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50823" y="4068971"/>
            <a:ext cx="3785084" cy="131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3"/>
              </a:lnSpc>
            </a:pPr>
            <a:r>
              <a:rPr lang="en-US" sz="3773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Opitko mitään uutta? Mitä?</a:t>
            </a:r>
          </a:p>
        </p:txBody>
      </p:sp>
      <p:sp>
        <p:nvSpPr>
          <p:cNvPr id="13" name="Otsikko 12">
            <a:extLst>
              <a:ext uri="{FF2B5EF4-FFF2-40B4-BE49-F238E27FC236}">
                <a16:creationId xmlns:a16="http://schemas.microsoft.com/office/drawing/2014/main" id="{26BCF8BB-5D64-C678-2B9E-15F7AB7D51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Yhteenveto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873297" cy="10287000"/>
            <a:chOff x="0" y="0"/>
            <a:chExt cx="12835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3502" cy="2709333"/>
            </a:xfrm>
            <a:custGeom>
              <a:avLst/>
              <a:gdLst/>
              <a:ahLst/>
              <a:cxnLst/>
              <a:rect l="l" t="t" r="r" b="b"/>
              <a:pathLst>
                <a:path w="1283502" h="2709333">
                  <a:moveTo>
                    <a:pt x="0" y="0"/>
                  </a:moveTo>
                  <a:lnTo>
                    <a:pt x="1283502" y="0"/>
                  </a:lnTo>
                  <a:lnTo>
                    <a:pt x="12835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8350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00530" flipH="1">
            <a:off x="-131013" y="3796865"/>
            <a:ext cx="10843876" cy="5457642"/>
          </a:xfrm>
          <a:custGeom>
            <a:avLst/>
            <a:gdLst/>
            <a:ahLst/>
            <a:cxnLst/>
            <a:rect l="l" t="t" r="r" b="b"/>
            <a:pathLst>
              <a:path w="10843876" h="5457642">
                <a:moveTo>
                  <a:pt x="10843876" y="0"/>
                </a:moveTo>
                <a:lnTo>
                  <a:pt x="0" y="0"/>
                </a:lnTo>
                <a:lnTo>
                  <a:pt x="0" y="5457642"/>
                </a:lnTo>
                <a:lnTo>
                  <a:pt x="10843876" y="5457642"/>
                </a:lnTo>
                <a:lnTo>
                  <a:pt x="1084387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 descr="Puhekupla: Kiitos tästä oppitunnista!"/>
          <p:cNvSpPr/>
          <p:nvPr/>
        </p:nvSpPr>
        <p:spPr>
          <a:xfrm rot="88080" flipH="1">
            <a:off x="10984843" y="2039680"/>
            <a:ext cx="6216695" cy="4589051"/>
          </a:xfrm>
          <a:custGeom>
            <a:avLst/>
            <a:gdLst/>
            <a:ahLst/>
            <a:cxnLst/>
            <a:rect l="l" t="t" r="r" b="b"/>
            <a:pathLst>
              <a:path w="6216695" h="4589051">
                <a:moveTo>
                  <a:pt x="6216694" y="0"/>
                </a:moveTo>
                <a:lnTo>
                  <a:pt x="0" y="0"/>
                </a:lnTo>
                <a:lnTo>
                  <a:pt x="0" y="4589051"/>
                </a:lnTo>
                <a:lnTo>
                  <a:pt x="6216694" y="4589051"/>
                </a:lnTo>
                <a:lnTo>
                  <a:pt x="62166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TextBox 7"/>
          <p:cNvSpPr txBox="1"/>
          <p:nvPr/>
        </p:nvSpPr>
        <p:spPr>
          <a:xfrm>
            <a:off x="11360839" y="3151438"/>
            <a:ext cx="5464703" cy="189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8"/>
              </a:lnSpc>
            </a:pPr>
            <a:r>
              <a:rPr lang="en-US" sz="5448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Kiitos tästä tunnista!</a:t>
            </a:r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D5CF9EE7-BE4B-C9DD-61B1-0E5B9FCE5C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Kiitos tästä tunnista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71550"/>
            <a:ext cx="16230600" cy="427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Lähteet:</a:t>
            </a: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779"/>
              </a:lnSpc>
            </a:pPr>
            <a:r>
              <a:rPr lang="en-US" sz="26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2" tooltip="https://www.booky.fi/kirjailija/Knut+K.+Gundersen"/>
              </a:rPr>
              <a:t>Gundersen</a:t>
            </a: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sz="26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tooltip="https://www.booky.fi/kirjailija/Tutte+M.+Olsen"/>
              </a:rPr>
              <a:t> Olsen</a:t>
            </a: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 tooltip="https://www.booky.fi/kirjailija/Johannes+Finne"/>
              </a:rPr>
              <a:t>Finne</a:t>
            </a: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 Stromgren</a:t>
            </a: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Dalefold 2018. </a:t>
            </a:r>
            <a:r>
              <a:rPr lang="en-US" sz="26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AART - adapted aggression replacement training : sosiaalisen kyvykkyyden harjoitusmenetelmä. </a:t>
            </a:r>
          </a:p>
          <a:p>
            <a:pPr algn="l">
              <a:lnSpc>
                <a:spcPts val="3779"/>
              </a:lnSpc>
            </a:pPr>
            <a:endParaRPr lang="en-US" sz="26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nyyti.fi</a:t>
            </a:r>
            <a:r>
              <a:rPr lang="en-US" sz="26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Anteeksi pyytäminen helpottaa syyllisyyttä. </a:t>
            </a: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Linkki: </a:t>
            </a:r>
            <a:r>
              <a:rPr lang="en-US" sz="26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 tooltip="https://www.nyyti.fi/opiskelijoille/opi-elamantaitoa/tunteet/syyllisyys/anteeksi-pyytaminen-helpottaa-syyllisyytta/"/>
              </a:rPr>
              <a:t>https://www.nyyti.fi/opiskelijoille/opi-elamantaitoa/tunteet/syyllisyys/anteeksi-pyytaminen-helpottaa-syyllisyytta/</a:t>
            </a: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Viitattu 26.8.2024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0022F46-B3C4-C991-FD16-95A2B59EBB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Lähteet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5009" y="406428"/>
            <a:ext cx="14477983" cy="9474144"/>
            <a:chOff x="0" y="0"/>
            <a:chExt cx="3813131" cy="2495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13131" cy="2495248"/>
            </a:xfrm>
            <a:custGeom>
              <a:avLst/>
              <a:gdLst/>
              <a:ahLst/>
              <a:cxnLst/>
              <a:rect l="l" t="t" r="r" b="b"/>
              <a:pathLst>
                <a:path w="3813131" h="2495248">
                  <a:moveTo>
                    <a:pt x="0" y="0"/>
                  </a:moveTo>
                  <a:lnTo>
                    <a:pt x="3813131" y="0"/>
                  </a:lnTo>
                  <a:lnTo>
                    <a:pt x="3813131" y="2495248"/>
                  </a:lnTo>
                  <a:lnTo>
                    <a:pt x="0" y="2495248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13131" cy="2533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66896" y="2875627"/>
            <a:ext cx="878103" cy="771999"/>
            <a:chOff x="0" y="0"/>
            <a:chExt cx="7222747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5C7955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66896" y="4314376"/>
            <a:ext cx="878103" cy="771999"/>
            <a:chOff x="0" y="0"/>
            <a:chExt cx="7222747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5C7955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66896" y="5753125"/>
            <a:ext cx="878103" cy="771999"/>
            <a:chOff x="0" y="0"/>
            <a:chExt cx="7222747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5C7955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66896" y="7191874"/>
            <a:ext cx="878103" cy="771999"/>
            <a:chOff x="0" y="0"/>
            <a:chExt cx="7222747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5C7955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95875" y="2827096"/>
            <a:ext cx="620145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FFFFF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77304" y="4336520"/>
            <a:ext cx="8329190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Lämmittelyleikki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95875" y="4265845"/>
            <a:ext cx="620145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77304" y="5775269"/>
            <a:ext cx="8329190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Päivän aihe: Anteeksi pyytäminen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95875" y="5704594"/>
            <a:ext cx="620145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FFFFF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95875" y="7143343"/>
            <a:ext cx="620145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77304" y="7217354"/>
            <a:ext cx="8329190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Yhteenveto ja lopetus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77304" y="2854147"/>
            <a:ext cx="8329190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>
                <a:solidFill>
                  <a:srgbClr val="FFFFFF"/>
                </a:solidFill>
                <a:latin typeface="Kollektif"/>
                <a:ea typeface="Kollektif"/>
                <a:cs typeface="Kollektif"/>
                <a:sym typeface="Kollektif"/>
              </a:rPr>
              <a:t>Miltä tänään tuntuu?</a:t>
            </a:r>
          </a:p>
        </p:txBody>
      </p: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356975">
            <a:off x="13435389" y="6019324"/>
            <a:ext cx="4145585" cy="4506071"/>
          </a:xfrm>
          <a:custGeom>
            <a:avLst/>
            <a:gdLst/>
            <a:ahLst/>
            <a:cxnLst/>
            <a:rect l="l" t="t" r="r" b="b"/>
            <a:pathLst>
              <a:path w="4145585" h="4506071">
                <a:moveTo>
                  <a:pt x="0" y="0"/>
                </a:moveTo>
                <a:lnTo>
                  <a:pt x="4145585" y="0"/>
                </a:lnTo>
                <a:lnTo>
                  <a:pt x="4145585" y="4506071"/>
                </a:lnTo>
                <a:lnTo>
                  <a:pt x="0" y="4506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TextBox 22"/>
          <p:cNvSpPr txBox="1">
            <a:spLocks noGrp="1"/>
          </p:cNvSpPr>
          <p:nvPr>
            <p:ph type="title" idx="4294967295"/>
          </p:nvPr>
        </p:nvSpPr>
        <p:spPr>
          <a:xfrm>
            <a:off x="4681506" y="864984"/>
            <a:ext cx="8924988" cy="12256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00" b="1" i="0" u="none" strike="noStrike" kern="1200" cap="none" spc="-31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ita Bold"/>
                <a:ea typeface="Sansita Bold"/>
                <a:cs typeface="Sansita Bold"/>
                <a:sym typeface="Sansita Bold"/>
              </a:rPr>
              <a:t>Tunnin</a:t>
            </a:r>
            <a:r>
              <a:rPr kumimoji="0" lang="en-US" sz="8200" b="1" i="0" u="none" strike="noStrike" kern="1200" cap="none" spc="-3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ita Bold"/>
                <a:ea typeface="Sansita Bold"/>
                <a:cs typeface="Sansita Bold"/>
                <a:sym typeface="Sansita Bold"/>
              </a:rPr>
              <a:t> </a:t>
            </a:r>
            <a:r>
              <a:rPr kumimoji="0" lang="en-US" sz="8200" b="1" i="0" u="none" strike="noStrike" kern="1200" cap="none" spc="-31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nsita Bold"/>
                <a:ea typeface="Sansita Bold"/>
                <a:cs typeface="Sansita Bold"/>
                <a:sym typeface="Sansita Bold"/>
              </a:rPr>
              <a:t>suunnitelma</a:t>
            </a:r>
            <a:endParaRPr kumimoji="0" lang="en-US" sz="8200" b="1" i="0" u="none" strike="noStrike" kern="1200" cap="none" spc="-31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nsita Bold"/>
              <a:ea typeface="Sansita Bold"/>
              <a:cs typeface="Sansita Bold"/>
              <a:sym typeface="Sansita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836833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435622" y="3286964"/>
            <a:ext cx="13416757" cy="15665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0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Miltä</a:t>
            </a:r>
            <a:r>
              <a:rPr kumimoji="0" lang="en-US" sz="9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9200" b="0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tänään</a:t>
            </a:r>
            <a:r>
              <a:rPr kumimoji="0" lang="en-US" sz="9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9200" b="0" i="0" u="none" strike="noStrike" kern="1200" cap="none" spc="0" normalizeH="0" baseline="0" noProof="0" dirty="0" err="1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tuntuu</a:t>
            </a:r>
            <a:r>
              <a:rPr kumimoji="0" lang="en-US" sz="9200" b="0" i="0" u="none" strike="noStrike" kern="1200" cap="none" spc="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25201" y="5141057"/>
            <a:ext cx="9037597" cy="1687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6"/>
              </a:lnSpc>
            </a:pPr>
            <a:r>
              <a:rPr lang="en-US" sz="4811">
                <a:solidFill>
                  <a:srgbClr val="010101"/>
                </a:solidFill>
                <a:latin typeface="Schoolbell"/>
                <a:ea typeface="Schoolbell"/>
                <a:cs typeface="Schoolbell"/>
                <a:sym typeface="Schoolbell"/>
              </a:rPr>
              <a:t>Ota itsellesi kortti/kuva, joka kuvaa sitä tunnetta, joka sinulla on nyt.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805978"/>
            <a:ext cx="18629376" cy="1876310"/>
            <a:chOff x="0" y="0"/>
            <a:chExt cx="4906502" cy="4941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6502" cy="494172"/>
            </a:xfrm>
            <a:custGeom>
              <a:avLst/>
              <a:gdLst/>
              <a:ahLst/>
              <a:cxnLst/>
              <a:rect l="l" t="t" r="r" b="b"/>
              <a:pathLst>
                <a:path w="4906502" h="494172">
                  <a:moveTo>
                    <a:pt x="0" y="0"/>
                  </a:moveTo>
                  <a:lnTo>
                    <a:pt x="4906502" y="0"/>
                  </a:lnTo>
                  <a:lnTo>
                    <a:pt x="4906502" y="494172"/>
                  </a:lnTo>
                  <a:lnTo>
                    <a:pt x="0" y="494172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6502" cy="532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8700" y="1269979"/>
            <a:ext cx="15896196" cy="9578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-24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Lämmittelyleikki</a:t>
            </a:r>
            <a:r>
              <a:rPr kumimoji="0" lang="en-US" sz="6399" b="0" i="0" u="none" strike="noStrike" kern="1200" cap="none" spc="-24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: </a:t>
            </a:r>
            <a:r>
              <a:rPr kumimoji="0" lang="en-US" sz="6399" b="0" i="0" u="none" strike="noStrike" kern="1200" cap="none" spc="-24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Atomit</a:t>
            </a:r>
            <a:r>
              <a:rPr kumimoji="0" lang="en-US" sz="6399" b="0" i="0" u="none" strike="noStrike" kern="1200" cap="none" spc="-24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ja </a:t>
            </a:r>
            <a:r>
              <a:rPr kumimoji="0" lang="en-US" sz="6399" b="0" i="0" u="none" strike="noStrike" kern="1200" cap="none" spc="-24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molekyylit</a:t>
            </a:r>
            <a:endParaRPr kumimoji="0" lang="en-US" sz="6399" b="0" i="0" u="none" strike="noStrike" kern="1200" cap="none" spc="-24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nday"/>
              <a:ea typeface="Sunday"/>
              <a:cs typeface="Sunday"/>
              <a:sym typeface="Sund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213884"/>
            <a:ext cx="12351397" cy="567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6140" lvl="1" indent="-283070" algn="l">
              <a:lnSpc>
                <a:spcPts val="4536"/>
              </a:lnSpc>
              <a:buFont typeface="Arial"/>
              <a:buChar char="•"/>
            </a:pPr>
            <a:r>
              <a:rPr lang="en-US" sz="2622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Osallistujat liikkuvat tilassa sikin sokin. </a:t>
            </a:r>
          </a:p>
          <a:p>
            <a:pPr marL="566140" lvl="1" indent="-283070" algn="l">
              <a:lnSpc>
                <a:spcPts val="4536"/>
              </a:lnSpc>
              <a:buFont typeface="Arial"/>
              <a:buChar char="•"/>
            </a:pPr>
            <a:r>
              <a:rPr lang="en-US" sz="2622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Kun ohjaaja huutaa jonkin numeron, osallistujat kaappaavat itselleen ryhmän, jossa on ohjaajan huutama määrä jäseniä. </a:t>
            </a:r>
          </a:p>
          <a:p>
            <a:pPr marL="566140" lvl="1" indent="-283070" algn="l">
              <a:lnSpc>
                <a:spcPts val="4536"/>
              </a:lnSpc>
              <a:buFont typeface="Arial"/>
              <a:buChar char="•"/>
            </a:pPr>
            <a:r>
              <a:rPr lang="en-US" sz="2622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Jos joku jää ilman ryhmää, hänen täytyy mahdollisimman nopeasti mennä johonkin ryhmään.</a:t>
            </a:r>
          </a:p>
          <a:p>
            <a:pPr marL="566140" lvl="1" indent="-283070" algn="l">
              <a:lnSpc>
                <a:spcPts val="4536"/>
              </a:lnSpc>
              <a:buFont typeface="Arial"/>
              <a:buChar char="•"/>
            </a:pPr>
            <a:r>
              <a:rPr lang="en-US" sz="2622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Välissä ryhmät hajoavat ohjaajan käskystä.</a:t>
            </a:r>
          </a:p>
          <a:p>
            <a:pPr marL="566140" lvl="1" indent="-283070" algn="l">
              <a:lnSpc>
                <a:spcPts val="4536"/>
              </a:lnSpc>
              <a:buFont typeface="Arial"/>
              <a:buChar char="•"/>
            </a:pPr>
            <a:r>
              <a:rPr lang="en-US" sz="2622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Kokeilkaa, kuinka nopeasti onnistutte muodostamaan ryhmiä. Kokeile löytää joka kerta uusia jäseniä ryhmääsi.</a:t>
            </a:r>
          </a:p>
          <a:p>
            <a:pPr marL="566140" lvl="1" indent="-283070" algn="l">
              <a:lnSpc>
                <a:spcPts val="4536"/>
              </a:lnSpc>
              <a:buFont typeface="Arial"/>
              <a:buChar char="•"/>
            </a:pPr>
            <a:r>
              <a:rPr lang="en-US" sz="2622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Harjoituksen avuksi voi ottaa esim. Musiikkia. Musiikin soidessa liikutaan ympäri tilaa ja sen loppuessa muodostetaan ryhmä mahdollisimman nopeasti.</a:t>
            </a: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969317">
            <a:off x="15057477" y="1573512"/>
            <a:ext cx="1488809" cy="4114800"/>
          </a:xfrm>
          <a:custGeom>
            <a:avLst/>
            <a:gdLst/>
            <a:ahLst/>
            <a:cxnLst/>
            <a:rect l="l" t="t" r="r" b="b"/>
            <a:pathLst>
              <a:path w="1488809" h="4114800">
                <a:moveTo>
                  <a:pt x="0" y="0"/>
                </a:moveTo>
                <a:lnTo>
                  <a:pt x="1488810" y="0"/>
                </a:lnTo>
                <a:lnTo>
                  <a:pt x="14888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969502">
            <a:off x="15588353" y="4712962"/>
            <a:ext cx="1376588" cy="4114800"/>
          </a:xfrm>
          <a:custGeom>
            <a:avLst/>
            <a:gdLst/>
            <a:ahLst/>
            <a:cxnLst/>
            <a:rect l="l" t="t" r="r" b="b"/>
            <a:pathLst>
              <a:path w="1376588" h="4114800">
                <a:moveTo>
                  <a:pt x="0" y="0"/>
                </a:moveTo>
                <a:lnTo>
                  <a:pt x="1376588" y="0"/>
                </a:lnTo>
                <a:lnTo>
                  <a:pt x="1376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14003508" y="7747118"/>
            <a:ext cx="3981096" cy="2278788"/>
          </a:xfrm>
          <a:custGeom>
            <a:avLst/>
            <a:gdLst/>
            <a:ahLst/>
            <a:cxnLst/>
            <a:rect l="l" t="t" r="r" b="b"/>
            <a:pathLst>
              <a:path w="3981096" h="2278788">
                <a:moveTo>
                  <a:pt x="3981096" y="2278788"/>
                </a:moveTo>
                <a:lnTo>
                  <a:pt x="0" y="2278788"/>
                </a:lnTo>
                <a:lnTo>
                  <a:pt x="0" y="0"/>
                </a:lnTo>
                <a:lnTo>
                  <a:pt x="3981096" y="0"/>
                </a:lnTo>
                <a:lnTo>
                  <a:pt x="3981096" y="227878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93452"/>
            <a:ext cx="18629376" cy="3545206"/>
            <a:chOff x="0" y="0"/>
            <a:chExt cx="4906502" cy="9337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6502" cy="933717"/>
            </a:xfrm>
            <a:custGeom>
              <a:avLst/>
              <a:gdLst/>
              <a:ahLst/>
              <a:cxnLst/>
              <a:rect l="l" t="t" r="r" b="b"/>
              <a:pathLst>
                <a:path w="4906502" h="933717">
                  <a:moveTo>
                    <a:pt x="0" y="0"/>
                  </a:moveTo>
                  <a:lnTo>
                    <a:pt x="4906502" y="0"/>
                  </a:lnTo>
                  <a:lnTo>
                    <a:pt x="4906502" y="933717"/>
                  </a:lnTo>
                  <a:lnTo>
                    <a:pt x="0" y="933717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6502" cy="971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6059" y="1289612"/>
            <a:ext cx="5305052" cy="2203840"/>
          </a:xfrm>
          <a:custGeom>
            <a:avLst/>
            <a:gdLst/>
            <a:ahLst/>
            <a:cxnLst/>
            <a:rect l="l" t="t" r="r" b="b"/>
            <a:pathLst>
              <a:path w="5305052" h="2203840">
                <a:moveTo>
                  <a:pt x="0" y="0"/>
                </a:moveTo>
                <a:lnTo>
                  <a:pt x="5305052" y="0"/>
                </a:lnTo>
                <a:lnTo>
                  <a:pt x="5305052" y="2203840"/>
                </a:lnTo>
                <a:lnTo>
                  <a:pt x="0" y="2203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63061" y="7195315"/>
            <a:ext cx="4652891" cy="3248341"/>
          </a:xfrm>
          <a:custGeom>
            <a:avLst/>
            <a:gdLst/>
            <a:ahLst/>
            <a:cxnLst/>
            <a:rect l="l" t="t" r="r" b="b"/>
            <a:pathLst>
              <a:path w="4652891" h="3248341">
                <a:moveTo>
                  <a:pt x="0" y="0"/>
                </a:moveTo>
                <a:lnTo>
                  <a:pt x="4652891" y="0"/>
                </a:lnTo>
                <a:lnTo>
                  <a:pt x="4652891" y="3248341"/>
                </a:lnTo>
                <a:lnTo>
                  <a:pt x="0" y="3248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3037631" y="3615849"/>
            <a:ext cx="12212737" cy="31245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5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8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Tunnin</a:t>
            </a:r>
            <a:r>
              <a:rPr kumimoji="0" lang="en-US" sz="898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898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aihe</a:t>
            </a:r>
            <a:r>
              <a:rPr kumimoji="0" lang="en-US" sz="898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ts val="125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8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Anteeksi</a:t>
            </a:r>
            <a:r>
              <a:rPr kumimoji="0" lang="en-US" sz="898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898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pyytäminen</a:t>
            </a:r>
            <a:endParaRPr kumimoji="0" lang="en-US" sz="898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nday"/>
              <a:ea typeface="Sunday"/>
              <a:cs typeface="Sunday"/>
              <a:sym typeface="Sund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634944" y="-179301"/>
            <a:ext cx="5123412" cy="10466301"/>
            <a:chOff x="0" y="0"/>
            <a:chExt cx="1349376" cy="2756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376" cy="2756557"/>
            </a:xfrm>
            <a:custGeom>
              <a:avLst/>
              <a:gdLst/>
              <a:ahLst/>
              <a:cxnLst/>
              <a:rect l="l" t="t" r="r" b="b"/>
              <a:pathLst>
                <a:path w="1349376" h="2756557">
                  <a:moveTo>
                    <a:pt x="0" y="0"/>
                  </a:moveTo>
                  <a:lnTo>
                    <a:pt x="1349376" y="0"/>
                  </a:lnTo>
                  <a:lnTo>
                    <a:pt x="1349376" y="2756557"/>
                  </a:lnTo>
                  <a:lnTo>
                    <a:pt x="0" y="2756557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49376" cy="2794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69440">
            <a:off x="1338536" y="7747397"/>
            <a:ext cx="1841723" cy="2313249"/>
          </a:xfrm>
          <a:custGeom>
            <a:avLst/>
            <a:gdLst/>
            <a:ahLst/>
            <a:cxnLst/>
            <a:rect l="l" t="t" r="r" b="b"/>
            <a:pathLst>
              <a:path w="1841723" h="2313249">
                <a:moveTo>
                  <a:pt x="0" y="0"/>
                </a:moveTo>
                <a:lnTo>
                  <a:pt x="1841723" y="0"/>
                </a:lnTo>
                <a:lnTo>
                  <a:pt x="1841723" y="2313249"/>
                </a:lnTo>
                <a:lnTo>
                  <a:pt x="0" y="231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984951">
            <a:off x="1358454" y="4448132"/>
            <a:ext cx="1649313" cy="2071577"/>
          </a:xfrm>
          <a:custGeom>
            <a:avLst/>
            <a:gdLst/>
            <a:ahLst/>
            <a:cxnLst/>
            <a:rect l="l" t="t" r="r" b="b"/>
            <a:pathLst>
              <a:path w="1649313" h="2071577">
                <a:moveTo>
                  <a:pt x="0" y="0"/>
                </a:moveTo>
                <a:lnTo>
                  <a:pt x="1649313" y="0"/>
                </a:lnTo>
                <a:lnTo>
                  <a:pt x="1649313" y="2071576"/>
                </a:lnTo>
                <a:lnTo>
                  <a:pt x="0" y="207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66223">
            <a:off x="728427" y="160807"/>
            <a:ext cx="1954471" cy="2454863"/>
          </a:xfrm>
          <a:custGeom>
            <a:avLst/>
            <a:gdLst/>
            <a:ahLst/>
            <a:cxnLst/>
            <a:rect l="l" t="t" r="r" b="b"/>
            <a:pathLst>
              <a:path w="1954471" h="2454863">
                <a:moveTo>
                  <a:pt x="0" y="0"/>
                </a:moveTo>
                <a:lnTo>
                  <a:pt x="1954472" y="0"/>
                </a:lnTo>
                <a:lnTo>
                  <a:pt x="1954472" y="2454864"/>
                </a:lnTo>
                <a:lnTo>
                  <a:pt x="0" y="2454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69132" y="6944052"/>
            <a:ext cx="4945714" cy="1335343"/>
          </a:xfrm>
          <a:custGeom>
            <a:avLst/>
            <a:gdLst/>
            <a:ahLst/>
            <a:cxnLst/>
            <a:rect l="l" t="t" r="r" b="b"/>
            <a:pathLst>
              <a:path w="4945714" h="1335343">
                <a:moveTo>
                  <a:pt x="0" y="0"/>
                </a:moveTo>
                <a:lnTo>
                  <a:pt x="4945714" y="0"/>
                </a:lnTo>
                <a:lnTo>
                  <a:pt x="4945714" y="1335342"/>
                </a:lnTo>
                <a:lnTo>
                  <a:pt x="0" y="1335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204991" y="2746945"/>
            <a:ext cx="4776203" cy="1418967"/>
          </a:xfrm>
          <a:custGeom>
            <a:avLst/>
            <a:gdLst/>
            <a:ahLst/>
            <a:cxnLst/>
            <a:rect l="l" t="t" r="r" b="b"/>
            <a:pathLst>
              <a:path w="4776203" h="1418967">
                <a:moveTo>
                  <a:pt x="4776204" y="0"/>
                </a:moveTo>
                <a:lnTo>
                  <a:pt x="0" y="0"/>
                </a:lnTo>
                <a:lnTo>
                  <a:pt x="0" y="1418968"/>
                </a:lnTo>
                <a:lnTo>
                  <a:pt x="4776204" y="1418968"/>
                </a:lnTo>
                <a:lnTo>
                  <a:pt x="477620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4071603" y="1038225"/>
            <a:ext cx="12782657" cy="1073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35" b="0" i="0" u="none" strike="noStrike" kern="1200" cap="none" spc="-27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Miksi</a:t>
            </a:r>
            <a:r>
              <a:rPr kumimoji="0" lang="en-US" sz="7135" b="0" i="0" u="none" strike="noStrike" kern="1200" cap="none" spc="-27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7135" b="0" i="0" u="none" strike="noStrike" kern="1200" cap="none" spc="-27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pitää</a:t>
            </a:r>
            <a:r>
              <a:rPr kumimoji="0" lang="en-US" sz="7135" b="0" i="0" u="none" strike="noStrike" kern="1200" cap="none" spc="-27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7135" b="0" i="0" u="none" strike="noStrike" kern="1200" cap="none" spc="-27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pyytää</a:t>
            </a:r>
            <a:r>
              <a:rPr kumimoji="0" lang="en-US" sz="7135" b="0" i="0" u="none" strike="noStrike" kern="1200" cap="none" spc="-27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7135" b="0" i="0" u="none" strike="noStrike" kern="1200" cap="none" spc="-27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anteeksi</a:t>
            </a:r>
            <a:r>
              <a:rPr kumimoji="0" lang="en-US" sz="7135" b="0" i="0" u="none" strike="noStrike" kern="1200" cap="none" spc="-27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71213" y="3176840"/>
            <a:ext cx="12688087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Väärin toiminut henkilö haluaa selvittää tapahtuneen.  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Anteeksi pyytäminen on osoitus siitä, että väärin toiminut henkilö on huomannut tehneensä virheen.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Anteeksi pyytäminen ei ole rangaistus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Anteeksi pyytämällä saa mahdollisuuden toimia jatkossa toisella tavalla (tapahtunut ei enää toistu)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lang="en-US" sz="3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Keksittekö lisää?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7902928"/>
            <a:ext cx="18288000" cy="2384072"/>
            <a:chOff x="0" y="0"/>
            <a:chExt cx="4816593" cy="627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7904"/>
            </a:xfrm>
            <a:custGeom>
              <a:avLst/>
              <a:gdLst/>
              <a:ahLst/>
              <a:cxnLst/>
              <a:rect l="l" t="t" r="r" b="b"/>
              <a:pathLst>
                <a:path w="4816592" h="627904">
                  <a:moveTo>
                    <a:pt x="0" y="0"/>
                  </a:moveTo>
                  <a:lnTo>
                    <a:pt x="4816592" y="0"/>
                  </a:lnTo>
                  <a:lnTo>
                    <a:pt x="4816592" y="627904"/>
                  </a:lnTo>
                  <a:lnTo>
                    <a:pt x="0" y="627904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66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523999" y="6205605"/>
            <a:ext cx="5863359" cy="4306904"/>
          </a:xfrm>
          <a:custGeom>
            <a:avLst/>
            <a:gdLst/>
            <a:ahLst/>
            <a:cxnLst/>
            <a:rect l="l" t="t" r="r" b="b"/>
            <a:pathLst>
              <a:path w="5863359" h="4306904">
                <a:moveTo>
                  <a:pt x="5863360" y="0"/>
                </a:moveTo>
                <a:lnTo>
                  <a:pt x="0" y="0"/>
                </a:lnTo>
                <a:lnTo>
                  <a:pt x="0" y="4306905"/>
                </a:lnTo>
                <a:lnTo>
                  <a:pt x="5863360" y="4306905"/>
                </a:lnTo>
                <a:lnTo>
                  <a:pt x="58633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028700" y="862750"/>
            <a:ext cx="16230600" cy="11436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60" b="0" i="0" u="none" strike="noStrike" kern="1200" cap="none" spc="42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Anteeksi</a:t>
            </a:r>
            <a:r>
              <a:rPr kumimoji="0" lang="en-US" sz="7660" b="0" i="0" u="none" strike="noStrike" kern="1200" cap="none" spc="4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7660" b="0" i="0" u="none" strike="noStrike" kern="1200" cap="none" spc="42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pyytämisen</a:t>
            </a:r>
            <a:r>
              <a:rPr kumimoji="0" lang="en-US" sz="7660" b="0" i="0" u="none" strike="noStrike" kern="1200" cap="none" spc="4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7660" b="0" i="0" u="none" strike="noStrike" kern="1200" cap="none" spc="42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vaiheet</a:t>
            </a:r>
            <a:endParaRPr kumimoji="0" lang="en-US" sz="7660" b="0" i="0" u="none" strike="noStrike" kern="1200" cap="none" spc="42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unday"/>
              <a:ea typeface="Sunday"/>
              <a:cs typeface="Sunday"/>
              <a:sym typeface="Sund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74712" y="2459932"/>
            <a:ext cx="16384588" cy="4607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8178" lvl="1" indent="-494089" algn="l">
              <a:lnSpc>
                <a:spcPts val="9337"/>
              </a:lnSpc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Mieti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pitäisikö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sinun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pyytää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anteeksi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jotain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mitä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olet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tehnyt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.</a:t>
            </a:r>
          </a:p>
          <a:p>
            <a:pPr marL="988178" lvl="1" indent="-494089" algn="l">
              <a:lnSpc>
                <a:spcPts val="9337"/>
              </a:lnSpc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Mieti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mitä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eri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tapoja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on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pyytää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anteeksi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.</a:t>
            </a:r>
          </a:p>
          <a:p>
            <a:pPr marL="988178" lvl="1" indent="-494089" algn="l">
              <a:lnSpc>
                <a:spcPts val="9337"/>
              </a:lnSpc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Valitse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sopiva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aika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ja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paikka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.</a:t>
            </a:r>
          </a:p>
          <a:p>
            <a:pPr marL="988178" lvl="1" indent="-494089" algn="l">
              <a:lnSpc>
                <a:spcPts val="9337"/>
              </a:lnSpc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Pyydä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anteeksi</a:t>
            </a:r>
            <a:r>
              <a:rPr lang="en-US" sz="4400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.</a:t>
            </a:r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044597" y="7895955"/>
            <a:ext cx="3562141" cy="2616555"/>
          </a:xfrm>
          <a:custGeom>
            <a:avLst/>
            <a:gdLst/>
            <a:ahLst/>
            <a:cxnLst/>
            <a:rect l="l" t="t" r="r" b="b"/>
            <a:pathLst>
              <a:path w="3562141" h="2616555">
                <a:moveTo>
                  <a:pt x="3562141" y="0"/>
                </a:moveTo>
                <a:lnTo>
                  <a:pt x="0" y="0"/>
                </a:lnTo>
                <a:lnTo>
                  <a:pt x="0" y="2616555"/>
                </a:lnTo>
                <a:lnTo>
                  <a:pt x="3562141" y="2616555"/>
                </a:lnTo>
                <a:lnTo>
                  <a:pt x="35621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TextBox 9"/>
          <p:cNvSpPr txBox="1"/>
          <p:nvPr/>
        </p:nvSpPr>
        <p:spPr>
          <a:xfrm rot="-1176149">
            <a:off x="11688448" y="4890255"/>
            <a:ext cx="5674738" cy="1278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</a:pPr>
            <a:r>
              <a:rPr lang="en-US" sz="3463">
                <a:solidFill>
                  <a:srgbClr val="000000"/>
                </a:solidFill>
                <a:latin typeface="Absolutely Sharp "/>
                <a:ea typeface="Absolutely Sharp "/>
                <a:cs typeface="Absolutely Sharp "/>
                <a:sym typeface="Absolutely Sharp "/>
              </a:rPr>
              <a:t>Mitkä vaiheista ovat toimintaa ja mitkä ovat ajattelua?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2384072"/>
            <a:chOff x="0" y="0"/>
            <a:chExt cx="4816593" cy="627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7904"/>
            </a:xfrm>
            <a:custGeom>
              <a:avLst/>
              <a:gdLst/>
              <a:ahLst/>
              <a:cxnLst/>
              <a:rect l="l" t="t" r="r" b="b"/>
              <a:pathLst>
                <a:path w="4816592" h="627904">
                  <a:moveTo>
                    <a:pt x="0" y="0"/>
                  </a:moveTo>
                  <a:lnTo>
                    <a:pt x="4816592" y="0"/>
                  </a:lnTo>
                  <a:lnTo>
                    <a:pt x="4816592" y="627904"/>
                  </a:lnTo>
                  <a:lnTo>
                    <a:pt x="0" y="627904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66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 descr="Puhekupla: Sori bro! Se oli vaan läppä"/>
          <p:cNvGrpSpPr/>
          <p:nvPr/>
        </p:nvGrpSpPr>
        <p:grpSpPr>
          <a:xfrm>
            <a:off x="14809951" y="4190707"/>
            <a:ext cx="2355358" cy="1905585"/>
            <a:chOff x="0" y="0"/>
            <a:chExt cx="3140477" cy="2540780"/>
          </a:xfrm>
        </p:grpSpPr>
        <p:sp>
          <p:nvSpPr>
            <p:cNvPr id="6" name="Freeform 6"/>
            <p:cNvSpPr/>
            <p:nvPr/>
          </p:nvSpPr>
          <p:spPr>
            <a:xfrm rot="-598675" flipH="1">
              <a:off x="159141" y="228744"/>
              <a:ext cx="2822195" cy="2083293"/>
            </a:xfrm>
            <a:custGeom>
              <a:avLst/>
              <a:gdLst/>
              <a:ahLst/>
              <a:cxnLst/>
              <a:rect l="l" t="t" r="r" b="b"/>
              <a:pathLst>
                <a:path w="2822195" h="2083293">
                  <a:moveTo>
                    <a:pt x="2822195" y="0"/>
                  </a:moveTo>
                  <a:lnTo>
                    <a:pt x="0" y="0"/>
                  </a:lnTo>
                  <a:lnTo>
                    <a:pt x="0" y="2083293"/>
                  </a:lnTo>
                  <a:lnTo>
                    <a:pt x="2822195" y="2083293"/>
                  </a:lnTo>
                  <a:lnTo>
                    <a:pt x="282219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TextBox 7"/>
            <p:cNvSpPr txBox="1"/>
            <p:nvPr/>
          </p:nvSpPr>
          <p:spPr>
            <a:xfrm rot="-598675">
              <a:off x="397350" y="446606"/>
              <a:ext cx="2339175" cy="1463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1"/>
                </a:lnSpc>
              </a:pPr>
              <a:r>
                <a:rPr lang="en-US" sz="2136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Sori bro! </a:t>
              </a:r>
            </a:p>
            <a:p>
              <a:pPr algn="ctr">
                <a:lnSpc>
                  <a:spcPts val="2991"/>
                </a:lnSpc>
              </a:pPr>
              <a:r>
                <a:rPr lang="en-US" sz="2136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Se oli vaa läppä!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0483" y="2804315"/>
            <a:ext cx="16299651" cy="670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3404" lvl="1" indent="-321702" algn="l">
              <a:lnSpc>
                <a:spcPts val="5930"/>
              </a:lnSpc>
              <a:buFont typeface="Arial"/>
              <a:buChar char="•"/>
            </a:pPr>
            <a:r>
              <a:rPr lang="en-US" sz="2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Kun pyydetään anteeksi, pitää olla tosissaan ja tarkoittaa sitä, mitä sanoo</a:t>
            </a:r>
          </a:p>
          <a:p>
            <a:pPr marL="643404" lvl="1" indent="-321702" algn="l">
              <a:lnSpc>
                <a:spcPts val="5930"/>
              </a:lnSpc>
              <a:buFont typeface="Arial"/>
              <a:buChar char="•"/>
            </a:pPr>
            <a:r>
              <a:rPr lang="en-US" sz="2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Pyydät anteeksi omaa toimintaasi, et sitä, miten toinen reagoi sinun toimintaasi.</a:t>
            </a:r>
          </a:p>
          <a:p>
            <a:pPr algn="l">
              <a:lnSpc>
                <a:spcPts val="5930"/>
              </a:lnSpc>
            </a:pPr>
            <a:r>
              <a:rPr lang="en-US" sz="2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- “Anteeksi, että haukuin sinua tyhmäksi” TÄMÄ ON HYVÄ TAPA.</a:t>
            </a:r>
          </a:p>
          <a:p>
            <a:pPr algn="l">
              <a:lnSpc>
                <a:spcPts val="5930"/>
              </a:lnSpc>
            </a:pPr>
            <a:r>
              <a:rPr lang="en-US" sz="2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- “Anteeksi, että sinulle tuli paha mieli” EI NÄIN!</a:t>
            </a:r>
          </a:p>
          <a:p>
            <a:pPr marL="643404" lvl="1" indent="-321702" algn="l">
              <a:lnSpc>
                <a:spcPts val="5930"/>
              </a:lnSpc>
              <a:buFont typeface="Arial"/>
              <a:buChar char="•"/>
            </a:pPr>
            <a:r>
              <a:rPr lang="en-US" sz="2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Hyvän anteeksipyynnön pitää tapahtua oikeaan aikaan</a:t>
            </a:r>
          </a:p>
          <a:p>
            <a:pPr marL="643404" lvl="1" indent="-321702" algn="l">
              <a:lnSpc>
                <a:spcPts val="5930"/>
              </a:lnSpc>
              <a:buFont typeface="Arial"/>
              <a:buChar char="•"/>
            </a:pPr>
            <a:r>
              <a:rPr lang="en-US" sz="2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Hyvään anteeksipyyntöön ei kuulu sanat “jos” ja “mutta”</a:t>
            </a:r>
          </a:p>
          <a:p>
            <a:pPr algn="l">
              <a:lnSpc>
                <a:spcPts val="5930"/>
              </a:lnSpc>
            </a:pPr>
            <a:r>
              <a:rPr lang="en-US" sz="2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-Anteeksi, jos sinuun sattui.</a:t>
            </a:r>
          </a:p>
          <a:p>
            <a:pPr algn="l">
              <a:lnSpc>
                <a:spcPts val="5930"/>
              </a:lnSpc>
            </a:pPr>
            <a:r>
              <a:rPr lang="en-US" sz="2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-Anteeksi, mutta minulla on ollut huono päivä.</a:t>
            </a:r>
          </a:p>
          <a:p>
            <a:pPr marL="643404" lvl="1" indent="-321702" algn="l">
              <a:lnSpc>
                <a:spcPts val="5930"/>
              </a:lnSpc>
              <a:buFont typeface="Arial"/>
              <a:buChar char="•"/>
            </a:pPr>
            <a:r>
              <a:rPr lang="en-US" sz="2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Hyvä anteeksipyyntö johtaa anteeksiantamiseen ja asian sopimiseen</a:t>
            </a:r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99282" y="5836443"/>
            <a:ext cx="4288718" cy="4450557"/>
          </a:xfrm>
          <a:custGeom>
            <a:avLst/>
            <a:gdLst/>
            <a:ahLst/>
            <a:cxnLst/>
            <a:rect l="l" t="t" r="r" b="b"/>
            <a:pathLst>
              <a:path w="4288718" h="4450557">
                <a:moveTo>
                  <a:pt x="0" y="0"/>
                </a:moveTo>
                <a:lnTo>
                  <a:pt x="4288718" y="0"/>
                </a:lnTo>
                <a:lnTo>
                  <a:pt x="4288718" y="4450557"/>
                </a:lnTo>
                <a:lnTo>
                  <a:pt x="0" y="4450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960917" y="581103"/>
            <a:ext cx="16366166" cy="9578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4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15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Millainen</a:t>
            </a:r>
            <a:r>
              <a:rPr kumimoji="0" lang="en-US" sz="6399" b="0" i="0" u="none" strike="noStrike" kern="1200" cap="none" spc="1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on </a:t>
            </a:r>
            <a:r>
              <a:rPr kumimoji="0" lang="en-US" sz="6399" b="0" i="0" u="none" strike="noStrike" kern="1200" cap="none" spc="15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hyvä</a:t>
            </a:r>
            <a:r>
              <a:rPr kumimoji="0" lang="en-US" sz="6399" b="0" i="0" u="none" strike="noStrike" kern="1200" cap="none" spc="1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6399" b="0" i="0" u="none" strike="noStrike" kern="1200" cap="none" spc="15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anteeksipyyntö</a:t>
            </a:r>
            <a:r>
              <a:rPr kumimoji="0" lang="en-US" sz="6399" b="0" i="0" u="none" strike="noStrike" kern="1200" cap="none" spc="1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2384072"/>
            <a:chOff x="0" y="0"/>
            <a:chExt cx="4816593" cy="627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7904"/>
            </a:xfrm>
            <a:custGeom>
              <a:avLst/>
              <a:gdLst/>
              <a:ahLst/>
              <a:cxnLst/>
              <a:rect l="l" t="t" r="r" b="b"/>
              <a:pathLst>
                <a:path w="4816592" h="627904">
                  <a:moveTo>
                    <a:pt x="0" y="0"/>
                  </a:moveTo>
                  <a:lnTo>
                    <a:pt x="4816592" y="0"/>
                  </a:lnTo>
                  <a:lnTo>
                    <a:pt x="4816592" y="627904"/>
                  </a:lnTo>
                  <a:lnTo>
                    <a:pt x="0" y="627904"/>
                  </a:lnTo>
                  <a:close/>
                </a:path>
              </a:pathLst>
            </a:custGeom>
            <a:solidFill>
              <a:srgbClr val="525B4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66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5139" y="3473108"/>
            <a:ext cx="5525447" cy="6813892"/>
          </a:xfrm>
          <a:custGeom>
            <a:avLst/>
            <a:gdLst/>
            <a:ahLst/>
            <a:cxnLst/>
            <a:rect l="l" t="t" r="r" b="b"/>
            <a:pathLst>
              <a:path w="5525447" h="6813892">
                <a:moveTo>
                  <a:pt x="0" y="0"/>
                </a:moveTo>
                <a:lnTo>
                  <a:pt x="5525447" y="0"/>
                </a:lnTo>
                <a:lnTo>
                  <a:pt x="5525447" y="6813892"/>
                </a:lnTo>
                <a:lnTo>
                  <a:pt x="0" y="6813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 descr="Puhekupla: Kuinka monta tapaa keksitte?"/>
          <p:cNvSpPr/>
          <p:nvPr/>
        </p:nvSpPr>
        <p:spPr>
          <a:xfrm flipH="1">
            <a:off x="7302451" y="3215223"/>
            <a:ext cx="5807314" cy="2373740"/>
          </a:xfrm>
          <a:custGeom>
            <a:avLst/>
            <a:gdLst/>
            <a:ahLst/>
            <a:cxnLst/>
            <a:rect l="l" t="t" r="r" b="b"/>
            <a:pathLst>
              <a:path w="5807314" h="2373740">
                <a:moveTo>
                  <a:pt x="5807315" y="0"/>
                </a:moveTo>
                <a:lnTo>
                  <a:pt x="0" y="0"/>
                </a:lnTo>
                <a:lnTo>
                  <a:pt x="0" y="2373739"/>
                </a:lnTo>
                <a:lnTo>
                  <a:pt x="5807315" y="2373739"/>
                </a:lnTo>
                <a:lnTo>
                  <a:pt x="580731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810198" y="717882"/>
            <a:ext cx="16667605" cy="9578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4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15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Mitä</a:t>
            </a:r>
            <a:r>
              <a:rPr kumimoji="0" lang="en-US" sz="6399" b="0" i="0" u="none" strike="noStrike" kern="1200" cap="none" spc="1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6399" b="0" i="0" u="none" strike="noStrike" kern="1200" cap="none" spc="15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eri</a:t>
            </a:r>
            <a:r>
              <a:rPr kumimoji="0" lang="en-US" sz="6399" b="0" i="0" u="none" strike="noStrike" kern="1200" cap="none" spc="1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6399" b="0" i="0" u="none" strike="noStrike" kern="1200" cap="none" spc="15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tapoja</a:t>
            </a:r>
            <a:r>
              <a:rPr kumimoji="0" lang="en-US" sz="6399" b="0" i="0" u="none" strike="noStrike" kern="1200" cap="none" spc="1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on </a:t>
            </a:r>
            <a:r>
              <a:rPr kumimoji="0" lang="en-US" sz="6399" b="0" i="0" u="none" strike="noStrike" kern="1200" cap="none" spc="15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pyytää</a:t>
            </a:r>
            <a:r>
              <a:rPr kumimoji="0" lang="en-US" sz="6399" b="0" i="0" u="none" strike="noStrike" kern="1200" cap="none" spc="1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 </a:t>
            </a:r>
            <a:r>
              <a:rPr kumimoji="0" lang="en-US" sz="6399" b="0" i="0" u="none" strike="noStrike" kern="1200" cap="none" spc="15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anteeksi</a:t>
            </a:r>
            <a:r>
              <a:rPr kumimoji="0" lang="en-US" sz="6399" b="0" i="0" u="none" strike="noStrike" kern="1200" cap="none" spc="15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unday"/>
                <a:ea typeface="Sunday"/>
                <a:cs typeface="Sunday"/>
                <a:sym typeface="Sunday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30927" y="3663089"/>
            <a:ext cx="4613307" cy="140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5"/>
              </a:lnSpc>
            </a:pPr>
            <a:r>
              <a:rPr lang="en-US" sz="406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Kuinka monta tapaa keksitte?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993</Words>
  <Application>Microsoft Office PowerPoint</Application>
  <PresentationFormat>Mukautettu</PresentationFormat>
  <Paragraphs>112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31" baseType="lpstr">
      <vt:lpstr>Sansita Bold</vt:lpstr>
      <vt:lpstr>Open Sans Bold</vt:lpstr>
      <vt:lpstr>Calibri</vt:lpstr>
      <vt:lpstr>Schoolbell</vt:lpstr>
      <vt:lpstr>Kollektif Bold</vt:lpstr>
      <vt:lpstr>Absolutely Sharp </vt:lpstr>
      <vt:lpstr>Childos Arabic Semi-Bold</vt:lpstr>
      <vt:lpstr>Stadio Now Display Bold</vt:lpstr>
      <vt:lpstr>Open Sans</vt:lpstr>
      <vt:lpstr>Arial</vt:lpstr>
      <vt:lpstr>Stadio Now Display</vt:lpstr>
      <vt:lpstr>Kollektif</vt:lpstr>
      <vt:lpstr>Sunday</vt:lpstr>
      <vt:lpstr>Office Theme</vt:lpstr>
      <vt:lpstr>SOPU-tunti</vt:lpstr>
      <vt:lpstr>Tunnin suunnitelma</vt:lpstr>
      <vt:lpstr>Miltä tänään tuntuu?</vt:lpstr>
      <vt:lpstr>Lämmittelyleikki: Atomit ja molekyylit</vt:lpstr>
      <vt:lpstr>Tunnin aihe:  Anteeksi pyytäminen</vt:lpstr>
      <vt:lpstr>Miksi pitää pyytää anteeksi?</vt:lpstr>
      <vt:lpstr>Anteeksi pyytämisen vaiheet</vt:lpstr>
      <vt:lpstr>Millainen on hyvä anteeksipyyntö?</vt:lpstr>
      <vt:lpstr>Mitä eri tapoja on pyytää anteeksi?</vt:lpstr>
      <vt:lpstr>Mitä tarkoittaa anteeksi antaminen?</vt:lpstr>
      <vt:lpstr>Kokeillaan!</vt:lpstr>
      <vt:lpstr>Anteeksi pyytämisen tilanteet</vt:lpstr>
      <vt:lpstr>Oikeat vastaukset</vt:lpstr>
      <vt:lpstr>Tehtävä: näytelmä anteeksi pyytämisestä</vt:lpstr>
      <vt:lpstr>Yhteenveto</vt:lpstr>
      <vt:lpstr>Kiitos tästä tunnista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SOPU 03: Anteeksi pyytäminen</dc:title>
  <cp:lastModifiedBy>Heiskari Venla</cp:lastModifiedBy>
  <cp:revision>2</cp:revision>
  <dcterms:created xsi:type="dcterms:W3CDTF">2006-08-16T00:00:00Z</dcterms:created>
  <dcterms:modified xsi:type="dcterms:W3CDTF">2024-11-12T13:03:36Z</dcterms:modified>
  <dc:identifier>DAGGlgattaQ</dc:identifier>
</cp:coreProperties>
</file>