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ore Bandi Face" panose="020B0604020202020204" charset="-127"/>
      <p:regular r:id="rId18"/>
    </p:embeddedFont>
    <p:embeddedFont>
      <p:font typeface="Beth Ellen" panose="020B0604020202020204" charset="0"/>
      <p:regular r:id="rId19"/>
    </p:embeddedFont>
    <p:embeddedFont>
      <p:font typeface="Childos Arabic Semi-Bold" panose="020B0604020202020204" charset="-78"/>
      <p:regular r:id="rId20"/>
    </p:embeddedFont>
    <p:embeddedFont>
      <p:font typeface="Forum" panose="020B0604020202020204" charset="0"/>
      <p:regular r:id="rId21"/>
    </p:embeddedFont>
    <p:embeddedFont>
      <p:font typeface="Harmattan" panose="020B0604020202020204" charset="-78"/>
      <p:regular r:id="rId22"/>
    </p:embeddedFont>
    <p:embeddedFont>
      <p:font typeface="Kollektif" panose="020B0604020202020204" charset="0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Bold" panose="020B0806030504020204" pitchFamily="34" charset="0"/>
      <p:regular r:id="rId28"/>
      <p:bold r:id="rId29"/>
    </p:embeddedFont>
    <p:embeddedFont>
      <p:font typeface="Passion One" panose="020B0604020202020204" charset="0"/>
      <p:regular r:id="rId30"/>
    </p:embeddedFont>
    <p:embeddedFont>
      <p:font typeface="Passion One Bold" panose="020B0604020202020204" charset="0"/>
      <p:regular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Poppins Bold" panose="00000800000000000000" pitchFamily="2" charset="0"/>
      <p:regular r:id="rId36"/>
      <p:bold r:id="rId37"/>
    </p:embeddedFont>
    <p:embeddedFont>
      <p:font typeface="Raleway" pitchFamily="2" charset="0"/>
      <p:regular r:id="rId38"/>
      <p:bold r:id="rId39"/>
      <p:italic r:id="rId40"/>
      <p:boldItalic r:id="rId41"/>
    </p:embeddedFont>
    <p:embeddedFont>
      <p:font typeface="Raleway Bold" charset="0"/>
      <p:regular r:id="rId42"/>
    </p:embeddedFont>
    <p:embeddedFont>
      <p:font typeface="Stadio Now Display" panose="020B0604020202020204" charset="0"/>
      <p:regular r:id="rId43"/>
    </p:embeddedFont>
    <p:embeddedFont>
      <p:font typeface="Stadio Now Display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467" autoAdjust="0"/>
  </p:normalViewPr>
  <p:slideViewPr>
    <p:cSldViewPr>
      <p:cViewPr>
        <p:scale>
          <a:sx n="20" d="100"/>
          <a:sy n="20" d="100"/>
        </p:scale>
        <p:origin x="832" y="8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y.fi/kirjailija/Tutte+M.+Olsen" TargetMode="External"/><Relationship Id="rId2" Type="http://schemas.openxmlformats.org/officeDocument/2006/relationships/hyperlink" Target="https://www.booky.fi/kirjailija/Knut+K.+Gunders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ooky.fi/kirjailija/Bengt+Dalefold" TargetMode="External"/><Relationship Id="rId5" Type="http://schemas.openxmlformats.org/officeDocument/2006/relationships/hyperlink" Target="https://www.booky.fi/kirjailija/Borge+Stromgren" TargetMode="External"/><Relationship Id="rId4" Type="http://schemas.openxmlformats.org/officeDocument/2006/relationships/hyperlink" Target="https://www.booky.fi/kirjailija/Johannes+Finn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704432"/>
            <a:ext cx="18288000" cy="12991432"/>
          </a:xfrm>
          <a:custGeom>
            <a:avLst/>
            <a:gdLst/>
            <a:ahLst/>
            <a:cxnLst/>
            <a:rect l="l" t="t" r="r" b="b"/>
            <a:pathLst>
              <a:path w="18288000" h="12991432">
                <a:moveTo>
                  <a:pt x="0" y="0"/>
                </a:moveTo>
                <a:lnTo>
                  <a:pt x="18288000" y="0"/>
                </a:lnTo>
                <a:lnTo>
                  <a:pt x="18288000" y="12991432"/>
                </a:lnTo>
                <a:lnTo>
                  <a:pt x="0" y="12991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-20990" t="-27555" r="-20990" b="-169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 descr="Logo, Oulun kaupunki"/>
          <p:cNvSpPr/>
          <p:nvPr/>
        </p:nvSpPr>
        <p:spPr>
          <a:xfrm>
            <a:off x="396258" y="7641623"/>
            <a:ext cx="6808439" cy="2265556"/>
          </a:xfrm>
          <a:custGeom>
            <a:avLst/>
            <a:gdLst/>
            <a:ahLst/>
            <a:cxnLst/>
            <a:rect l="l" t="t" r="r" b="b"/>
            <a:pathLst>
              <a:path w="6808439" h="2265556">
                <a:moveTo>
                  <a:pt x="0" y="0"/>
                </a:moveTo>
                <a:lnTo>
                  <a:pt x="6808438" y="0"/>
                </a:lnTo>
                <a:lnTo>
                  <a:pt x="6808438" y="2265556"/>
                </a:lnTo>
                <a:lnTo>
                  <a:pt x="0" y="2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81846" y="3130798"/>
            <a:ext cx="3709037" cy="370903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A7D53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1054" tIns="61054" rIns="61054" bIns="61054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58224" y="3130798"/>
            <a:ext cx="3709037" cy="370903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A7D53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1054" tIns="61054" rIns="61054" bIns="61054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2740" y="3130798"/>
            <a:ext cx="3709037" cy="370903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A7D53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1054" tIns="61054" rIns="61054" bIns="61054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45668" y="3130798"/>
            <a:ext cx="3709037" cy="37090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A7D53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1054" tIns="61054" rIns="61054" bIns="61054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914900" y="2171700"/>
            <a:ext cx="14458199" cy="635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20"/>
              </a:lnSpc>
              <a:spcBef>
                <a:spcPct val="0"/>
              </a:spcBef>
            </a:pPr>
            <a:r>
              <a:rPr lang="en-US" sz="31657" b="1" spc="6711" dirty="0">
                <a:solidFill>
                  <a:srgbClr val="FCFCFC"/>
                </a:solidFill>
                <a:latin typeface="Stadio Now Display Bold"/>
                <a:ea typeface="Stadio Now Display Bold"/>
                <a:cs typeface="Stadio Now Display Bold"/>
                <a:sym typeface="Stadio Now Display Bold"/>
              </a:rPr>
              <a:t>SOPU</a:t>
            </a:r>
          </a:p>
        </p:txBody>
      </p: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446758" y="6001935"/>
            <a:ext cx="3264036" cy="2113363"/>
            <a:chOff x="-3158" y="-136815"/>
            <a:chExt cx="815958" cy="52830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290182"/>
            </a:xfrm>
            <a:custGeom>
              <a:avLst/>
              <a:gdLst/>
              <a:ahLst/>
              <a:cxnLst/>
              <a:rect l="l" t="t" r="r" b="b"/>
              <a:pathLst>
                <a:path w="812800" h="290182">
                  <a:moveTo>
                    <a:pt x="121436" y="0"/>
                  </a:moveTo>
                  <a:lnTo>
                    <a:pt x="691364" y="0"/>
                  </a:lnTo>
                  <a:cubicBezTo>
                    <a:pt x="723571" y="0"/>
                    <a:pt x="754458" y="12794"/>
                    <a:pt x="777232" y="35568"/>
                  </a:cubicBezTo>
                  <a:cubicBezTo>
                    <a:pt x="800006" y="58342"/>
                    <a:pt x="812800" y="89229"/>
                    <a:pt x="812800" y="121436"/>
                  </a:cubicBezTo>
                  <a:lnTo>
                    <a:pt x="812800" y="168746"/>
                  </a:lnTo>
                  <a:cubicBezTo>
                    <a:pt x="812800" y="235813"/>
                    <a:pt x="758431" y="290182"/>
                    <a:pt x="691364" y="290182"/>
                  </a:cubicBezTo>
                  <a:lnTo>
                    <a:pt x="121436" y="290182"/>
                  </a:lnTo>
                  <a:cubicBezTo>
                    <a:pt x="89229" y="290182"/>
                    <a:pt x="58342" y="277388"/>
                    <a:pt x="35568" y="254614"/>
                  </a:cubicBezTo>
                  <a:cubicBezTo>
                    <a:pt x="12794" y="231841"/>
                    <a:pt x="0" y="200953"/>
                    <a:pt x="0" y="168746"/>
                  </a:cubicBezTo>
                  <a:lnTo>
                    <a:pt x="0" y="121436"/>
                  </a:lnTo>
                  <a:cubicBezTo>
                    <a:pt x="0" y="89229"/>
                    <a:pt x="12794" y="58342"/>
                    <a:pt x="35568" y="35568"/>
                  </a:cubicBezTo>
                  <a:cubicBezTo>
                    <a:pt x="58342" y="12794"/>
                    <a:pt x="89229" y="0"/>
                    <a:pt x="121436" y="0"/>
                  </a:cubicBezTo>
                  <a:close/>
                </a:path>
              </a:pathLst>
            </a:custGeom>
            <a:solidFill>
              <a:srgbClr val="45472F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-3158" y="-136815"/>
              <a:ext cx="812800" cy="528307"/>
            </a:xfrm>
            <a:prstGeom prst="rect">
              <a:avLst/>
            </a:prstGeom>
          </p:spPr>
          <p:txBody>
            <a:bodyPr lIns="53521" tIns="53521" rIns="53521" bIns="53521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4799" dirty="0">
                  <a:solidFill>
                    <a:srgbClr val="FFFFFF"/>
                  </a:solidFill>
                  <a:latin typeface="Stadio Now Display"/>
                  <a:ea typeface="Stadio Now Display"/>
                  <a:cs typeface="Stadio Now Display"/>
                  <a:sym typeface="Stadio Now Display"/>
                </a:rPr>
                <a:t>TUNTI</a:t>
              </a:r>
            </a:p>
          </p:txBody>
        </p:sp>
      </p:grpSp>
      <p:sp>
        <p:nvSpPr>
          <p:cNvPr id="20" name="Otsikko 19">
            <a:extLst>
              <a:ext uri="{FF2B5EF4-FFF2-40B4-BE49-F238E27FC236}">
                <a16:creationId xmlns:a16="http://schemas.microsoft.com/office/drawing/2014/main" id="{92461B5D-CD27-72DD-DF49-32A7FF9CC5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SOPU-tunti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974622">
            <a:off x="-2984545" y="-2116975"/>
            <a:ext cx="17954243" cy="14742637"/>
          </a:xfrm>
          <a:custGeom>
            <a:avLst/>
            <a:gdLst/>
            <a:ahLst/>
            <a:cxnLst/>
            <a:rect l="l" t="t" r="r" b="b"/>
            <a:pathLst>
              <a:path w="17954243" h="14742637">
                <a:moveTo>
                  <a:pt x="0" y="0"/>
                </a:moveTo>
                <a:lnTo>
                  <a:pt x="17954243" y="0"/>
                </a:lnTo>
                <a:lnTo>
                  <a:pt x="17954243" y="14742637"/>
                </a:lnTo>
                <a:lnTo>
                  <a:pt x="0" y="14742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63168" y="6996825"/>
            <a:ext cx="3393168" cy="3195233"/>
          </a:xfrm>
          <a:custGeom>
            <a:avLst/>
            <a:gdLst/>
            <a:ahLst/>
            <a:cxnLst/>
            <a:rect l="l" t="t" r="r" b="b"/>
            <a:pathLst>
              <a:path w="3393168" h="3195233">
                <a:moveTo>
                  <a:pt x="3393168" y="0"/>
                </a:moveTo>
                <a:lnTo>
                  <a:pt x="0" y="0"/>
                </a:lnTo>
                <a:lnTo>
                  <a:pt x="0" y="3195233"/>
                </a:lnTo>
                <a:lnTo>
                  <a:pt x="3393168" y="3195233"/>
                </a:lnTo>
                <a:lnTo>
                  <a:pt x="339316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64476" y="6288031"/>
            <a:ext cx="2300561" cy="4019700"/>
          </a:xfrm>
          <a:custGeom>
            <a:avLst/>
            <a:gdLst/>
            <a:ahLst/>
            <a:cxnLst/>
            <a:rect l="l" t="t" r="r" b="b"/>
            <a:pathLst>
              <a:path w="2300561" h="4019700">
                <a:moveTo>
                  <a:pt x="0" y="0"/>
                </a:moveTo>
                <a:lnTo>
                  <a:pt x="2300560" y="0"/>
                </a:lnTo>
                <a:lnTo>
                  <a:pt x="2300560" y="4019700"/>
                </a:lnTo>
                <a:lnTo>
                  <a:pt x="0" y="4019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787" b="-1310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21822">
            <a:off x="14897373" y="4834536"/>
            <a:ext cx="3220795" cy="2016167"/>
          </a:xfrm>
          <a:custGeom>
            <a:avLst/>
            <a:gdLst/>
            <a:ahLst/>
            <a:cxnLst/>
            <a:rect l="l" t="t" r="r" b="b"/>
            <a:pathLst>
              <a:path w="3220795" h="2016167">
                <a:moveTo>
                  <a:pt x="0" y="0"/>
                </a:moveTo>
                <a:lnTo>
                  <a:pt x="3220796" y="0"/>
                </a:lnTo>
                <a:lnTo>
                  <a:pt x="3220796" y="2016167"/>
                </a:lnTo>
                <a:lnTo>
                  <a:pt x="0" y="2016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252743" y="6391225"/>
            <a:ext cx="2377066" cy="4072379"/>
          </a:xfrm>
          <a:custGeom>
            <a:avLst/>
            <a:gdLst/>
            <a:ahLst/>
            <a:cxnLst/>
            <a:rect l="l" t="t" r="r" b="b"/>
            <a:pathLst>
              <a:path w="2377066" h="4072379">
                <a:moveTo>
                  <a:pt x="2377066" y="0"/>
                </a:moveTo>
                <a:lnTo>
                  <a:pt x="0" y="0"/>
                </a:lnTo>
                <a:lnTo>
                  <a:pt x="0" y="4072379"/>
                </a:lnTo>
                <a:lnTo>
                  <a:pt x="2377066" y="4072379"/>
                </a:lnTo>
                <a:lnTo>
                  <a:pt x="2377066" y="0"/>
                </a:lnTo>
                <a:close/>
              </a:path>
            </a:pathLst>
          </a:custGeom>
          <a:blipFill>
            <a:blip r:embed="rId5"/>
            <a:stretch>
              <a:fillRect r="-9626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809469" y="4541440"/>
            <a:ext cx="3138004" cy="1964341"/>
          </a:xfrm>
          <a:custGeom>
            <a:avLst/>
            <a:gdLst/>
            <a:ahLst/>
            <a:cxnLst/>
            <a:rect l="l" t="t" r="r" b="b"/>
            <a:pathLst>
              <a:path w="3138004" h="1964341">
                <a:moveTo>
                  <a:pt x="3138004" y="0"/>
                </a:moveTo>
                <a:lnTo>
                  <a:pt x="0" y="0"/>
                </a:lnTo>
                <a:lnTo>
                  <a:pt x="0" y="1964341"/>
                </a:lnTo>
                <a:lnTo>
                  <a:pt x="3138004" y="1964341"/>
                </a:lnTo>
                <a:lnTo>
                  <a:pt x="313800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55856">
            <a:off x="3514345" y="5065088"/>
            <a:ext cx="2189772" cy="1823483"/>
          </a:xfrm>
          <a:custGeom>
            <a:avLst/>
            <a:gdLst/>
            <a:ahLst/>
            <a:cxnLst/>
            <a:rect l="l" t="t" r="r" b="b"/>
            <a:pathLst>
              <a:path w="2189772" h="1823483">
                <a:moveTo>
                  <a:pt x="0" y="0"/>
                </a:moveTo>
                <a:lnTo>
                  <a:pt x="2189773" y="0"/>
                </a:lnTo>
                <a:lnTo>
                  <a:pt x="2189773" y="1823483"/>
                </a:lnTo>
                <a:lnTo>
                  <a:pt x="0" y="18234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58495">
            <a:off x="3734756" y="5459542"/>
            <a:ext cx="1748952" cy="703953"/>
          </a:xfrm>
          <a:custGeom>
            <a:avLst/>
            <a:gdLst/>
            <a:ahLst/>
            <a:cxnLst/>
            <a:rect l="l" t="t" r="r" b="b"/>
            <a:pathLst>
              <a:path w="1748952" h="703953">
                <a:moveTo>
                  <a:pt x="0" y="0"/>
                </a:moveTo>
                <a:lnTo>
                  <a:pt x="1748951" y="0"/>
                </a:lnTo>
                <a:lnTo>
                  <a:pt x="1748951" y="703953"/>
                </a:lnTo>
                <a:lnTo>
                  <a:pt x="0" y="703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660861" y="6359228"/>
            <a:ext cx="2941906" cy="3877306"/>
          </a:xfrm>
          <a:custGeom>
            <a:avLst/>
            <a:gdLst/>
            <a:ahLst/>
            <a:cxnLst/>
            <a:rect l="l" t="t" r="r" b="b"/>
            <a:pathLst>
              <a:path w="2941906" h="3877306">
                <a:moveTo>
                  <a:pt x="2941905" y="0"/>
                </a:moveTo>
                <a:lnTo>
                  <a:pt x="0" y="0"/>
                </a:lnTo>
                <a:lnTo>
                  <a:pt x="0" y="3877306"/>
                </a:lnTo>
                <a:lnTo>
                  <a:pt x="2941905" y="3877306"/>
                </a:lnTo>
                <a:lnTo>
                  <a:pt x="294190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027935">
            <a:off x="8245955" y="7212391"/>
            <a:ext cx="1258095" cy="2286350"/>
            <a:chOff x="0" y="0"/>
            <a:chExt cx="1409700" cy="1991360"/>
          </a:xfrm>
        </p:grpSpPr>
        <p:sp>
          <p:nvSpPr>
            <p:cNvPr id="12" name="Freeform 12"/>
            <p:cNvSpPr/>
            <p:nvPr/>
          </p:nvSpPr>
          <p:spPr>
            <a:xfrm>
              <a:off x="49530" y="44450"/>
              <a:ext cx="1311910" cy="1902460"/>
            </a:xfrm>
            <a:custGeom>
              <a:avLst/>
              <a:gdLst/>
              <a:ahLst/>
              <a:cxnLst/>
              <a:rect l="l" t="t" r="r" b="b"/>
              <a:pathLst>
                <a:path w="1311910" h="1902460">
                  <a:moveTo>
                    <a:pt x="511810" y="194310"/>
                  </a:moveTo>
                  <a:cubicBezTo>
                    <a:pt x="662940" y="703580"/>
                    <a:pt x="800100" y="1021080"/>
                    <a:pt x="838200" y="1149350"/>
                  </a:cubicBezTo>
                  <a:cubicBezTo>
                    <a:pt x="853440" y="1205230"/>
                    <a:pt x="864870" y="1230630"/>
                    <a:pt x="863600" y="1271270"/>
                  </a:cubicBezTo>
                  <a:cubicBezTo>
                    <a:pt x="862330" y="1311910"/>
                    <a:pt x="844550" y="1360170"/>
                    <a:pt x="829310" y="1390650"/>
                  </a:cubicBezTo>
                  <a:cubicBezTo>
                    <a:pt x="819150" y="1412240"/>
                    <a:pt x="810260" y="1424940"/>
                    <a:pt x="792480" y="1441450"/>
                  </a:cubicBezTo>
                  <a:cubicBezTo>
                    <a:pt x="767080" y="1464310"/>
                    <a:pt x="718820" y="1496060"/>
                    <a:pt x="687070" y="1508760"/>
                  </a:cubicBezTo>
                  <a:cubicBezTo>
                    <a:pt x="665480" y="1517650"/>
                    <a:pt x="650240" y="1521460"/>
                    <a:pt x="626110" y="1521460"/>
                  </a:cubicBezTo>
                  <a:cubicBezTo>
                    <a:pt x="591820" y="1522730"/>
                    <a:pt x="534670" y="1513840"/>
                    <a:pt x="502920" y="1502410"/>
                  </a:cubicBezTo>
                  <a:cubicBezTo>
                    <a:pt x="480060" y="1494790"/>
                    <a:pt x="467360" y="1487170"/>
                    <a:pt x="448310" y="1471930"/>
                  </a:cubicBezTo>
                  <a:cubicBezTo>
                    <a:pt x="422910" y="1450340"/>
                    <a:pt x="379730" y="1419860"/>
                    <a:pt x="368300" y="1375410"/>
                  </a:cubicBezTo>
                  <a:cubicBezTo>
                    <a:pt x="353060" y="1310640"/>
                    <a:pt x="421640" y="1196340"/>
                    <a:pt x="425450" y="1104900"/>
                  </a:cubicBezTo>
                  <a:cubicBezTo>
                    <a:pt x="430530" y="1012190"/>
                    <a:pt x="384810" y="915670"/>
                    <a:pt x="393700" y="825500"/>
                  </a:cubicBezTo>
                  <a:cubicBezTo>
                    <a:pt x="401320" y="735330"/>
                    <a:pt x="435610" y="632460"/>
                    <a:pt x="471170" y="561340"/>
                  </a:cubicBezTo>
                  <a:cubicBezTo>
                    <a:pt x="497840" y="505460"/>
                    <a:pt x="533400" y="462280"/>
                    <a:pt x="568960" y="424180"/>
                  </a:cubicBezTo>
                  <a:cubicBezTo>
                    <a:pt x="598170" y="391160"/>
                    <a:pt x="632460" y="359410"/>
                    <a:pt x="661670" y="341630"/>
                  </a:cubicBezTo>
                  <a:cubicBezTo>
                    <a:pt x="681990" y="328930"/>
                    <a:pt x="695960" y="322580"/>
                    <a:pt x="720090" y="318770"/>
                  </a:cubicBezTo>
                  <a:cubicBezTo>
                    <a:pt x="753110" y="312420"/>
                    <a:pt x="805180" y="308610"/>
                    <a:pt x="844550" y="318770"/>
                  </a:cubicBezTo>
                  <a:cubicBezTo>
                    <a:pt x="883920" y="327660"/>
                    <a:pt x="924560" y="349250"/>
                    <a:pt x="955040" y="375920"/>
                  </a:cubicBezTo>
                  <a:cubicBezTo>
                    <a:pt x="985520" y="402590"/>
                    <a:pt x="1012190" y="440690"/>
                    <a:pt x="1026160" y="477520"/>
                  </a:cubicBezTo>
                  <a:cubicBezTo>
                    <a:pt x="1040130" y="515620"/>
                    <a:pt x="1043940" y="567690"/>
                    <a:pt x="1041400" y="601980"/>
                  </a:cubicBezTo>
                  <a:cubicBezTo>
                    <a:pt x="1040130" y="626110"/>
                    <a:pt x="1024890" y="636270"/>
                    <a:pt x="1027430" y="662940"/>
                  </a:cubicBezTo>
                  <a:cubicBezTo>
                    <a:pt x="1031240" y="717550"/>
                    <a:pt x="1108710" y="822960"/>
                    <a:pt x="1123950" y="909320"/>
                  </a:cubicBezTo>
                  <a:cubicBezTo>
                    <a:pt x="1141730" y="995680"/>
                    <a:pt x="1109980" y="1093470"/>
                    <a:pt x="1125220" y="1181100"/>
                  </a:cubicBezTo>
                  <a:cubicBezTo>
                    <a:pt x="1139190" y="1267460"/>
                    <a:pt x="1176020" y="1363980"/>
                    <a:pt x="1209040" y="1432560"/>
                  </a:cubicBezTo>
                  <a:cubicBezTo>
                    <a:pt x="1235710" y="1484630"/>
                    <a:pt x="1281430" y="1516380"/>
                    <a:pt x="1296670" y="1560830"/>
                  </a:cubicBezTo>
                  <a:cubicBezTo>
                    <a:pt x="1310640" y="1600200"/>
                    <a:pt x="1311910" y="1645920"/>
                    <a:pt x="1304290" y="1685290"/>
                  </a:cubicBezTo>
                  <a:cubicBezTo>
                    <a:pt x="1297940" y="1724660"/>
                    <a:pt x="1272540" y="1770380"/>
                    <a:pt x="1253490" y="1799590"/>
                  </a:cubicBezTo>
                  <a:cubicBezTo>
                    <a:pt x="1240790" y="1818640"/>
                    <a:pt x="1229360" y="1830070"/>
                    <a:pt x="1210310" y="1844040"/>
                  </a:cubicBezTo>
                  <a:cubicBezTo>
                    <a:pt x="1182370" y="1863090"/>
                    <a:pt x="1135380" y="1887220"/>
                    <a:pt x="1096010" y="1894840"/>
                  </a:cubicBezTo>
                  <a:cubicBezTo>
                    <a:pt x="1056640" y="1902460"/>
                    <a:pt x="1010920" y="1899920"/>
                    <a:pt x="971550" y="1888490"/>
                  </a:cubicBezTo>
                  <a:cubicBezTo>
                    <a:pt x="933450" y="1877060"/>
                    <a:pt x="894080" y="1852930"/>
                    <a:pt x="864870" y="1824990"/>
                  </a:cubicBezTo>
                  <a:cubicBezTo>
                    <a:pt x="836930" y="1795780"/>
                    <a:pt x="817880" y="1764030"/>
                    <a:pt x="800100" y="1718310"/>
                  </a:cubicBezTo>
                  <a:cubicBezTo>
                    <a:pt x="773430" y="1647190"/>
                    <a:pt x="782320" y="1510030"/>
                    <a:pt x="751840" y="1426210"/>
                  </a:cubicBezTo>
                  <a:cubicBezTo>
                    <a:pt x="725170" y="1353820"/>
                    <a:pt x="673100" y="1282700"/>
                    <a:pt x="638810" y="1238250"/>
                  </a:cubicBezTo>
                  <a:cubicBezTo>
                    <a:pt x="618490" y="1211580"/>
                    <a:pt x="596900" y="1200150"/>
                    <a:pt x="580390" y="1177290"/>
                  </a:cubicBezTo>
                  <a:cubicBezTo>
                    <a:pt x="565150" y="1154430"/>
                    <a:pt x="552450" y="1127760"/>
                    <a:pt x="544830" y="1101090"/>
                  </a:cubicBezTo>
                  <a:cubicBezTo>
                    <a:pt x="537210" y="1074420"/>
                    <a:pt x="533400" y="1045210"/>
                    <a:pt x="534670" y="1017270"/>
                  </a:cubicBezTo>
                  <a:cubicBezTo>
                    <a:pt x="535940" y="990600"/>
                    <a:pt x="542290" y="961390"/>
                    <a:pt x="552450" y="935990"/>
                  </a:cubicBezTo>
                  <a:cubicBezTo>
                    <a:pt x="562610" y="909320"/>
                    <a:pt x="577850" y="883920"/>
                    <a:pt x="595630" y="862330"/>
                  </a:cubicBezTo>
                  <a:cubicBezTo>
                    <a:pt x="613410" y="842010"/>
                    <a:pt x="635000" y="821690"/>
                    <a:pt x="659130" y="807720"/>
                  </a:cubicBezTo>
                  <a:cubicBezTo>
                    <a:pt x="683260" y="793750"/>
                    <a:pt x="709930" y="782320"/>
                    <a:pt x="736600" y="775970"/>
                  </a:cubicBezTo>
                  <a:cubicBezTo>
                    <a:pt x="764540" y="769620"/>
                    <a:pt x="793750" y="768350"/>
                    <a:pt x="821690" y="770890"/>
                  </a:cubicBezTo>
                  <a:cubicBezTo>
                    <a:pt x="848360" y="773430"/>
                    <a:pt x="877570" y="781050"/>
                    <a:pt x="902970" y="792480"/>
                  </a:cubicBezTo>
                  <a:cubicBezTo>
                    <a:pt x="928370" y="803910"/>
                    <a:pt x="952500" y="820420"/>
                    <a:pt x="972820" y="839470"/>
                  </a:cubicBezTo>
                  <a:cubicBezTo>
                    <a:pt x="993140" y="858520"/>
                    <a:pt x="1010920" y="881380"/>
                    <a:pt x="1023620" y="905510"/>
                  </a:cubicBezTo>
                  <a:cubicBezTo>
                    <a:pt x="1037590" y="930910"/>
                    <a:pt x="1046480" y="958850"/>
                    <a:pt x="1051560" y="985520"/>
                  </a:cubicBezTo>
                  <a:cubicBezTo>
                    <a:pt x="1056640" y="1013460"/>
                    <a:pt x="1056640" y="1042670"/>
                    <a:pt x="1052830" y="1069340"/>
                  </a:cubicBezTo>
                  <a:cubicBezTo>
                    <a:pt x="1047750" y="1097280"/>
                    <a:pt x="1038860" y="1125220"/>
                    <a:pt x="1026160" y="1150620"/>
                  </a:cubicBezTo>
                  <a:cubicBezTo>
                    <a:pt x="1013460" y="1174750"/>
                    <a:pt x="995680" y="1197610"/>
                    <a:pt x="975360" y="1217930"/>
                  </a:cubicBezTo>
                  <a:cubicBezTo>
                    <a:pt x="956310" y="1236980"/>
                    <a:pt x="930910" y="1253490"/>
                    <a:pt x="906780" y="1264920"/>
                  </a:cubicBezTo>
                  <a:cubicBezTo>
                    <a:pt x="881380" y="1277620"/>
                    <a:pt x="853440" y="1285240"/>
                    <a:pt x="825500" y="1289050"/>
                  </a:cubicBezTo>
                  <a:cubicBezTo>
                    <a:pt x="797560" y="1291590"/>
                    <a:pt x="768350" y="1290320"/>
                    <a:pt x="741680" y="1283970"/>
                  </a:cubicBezTo>
                  <a:cubicBezTo>
                    <a:pt x="713740" y="1278890"/>
                    <a:pt x="687070" y="1267460"/>
                    <a:pt x="662940" y="1253490"/>
                  </a:cubicBezTo>
                  <a:cubicBezTo>
                    <a:pt x="638810" y="1239520"/>
                    <a:pt x="615950" y="1220470"/>
                    <a:pt x="598170" y="1200150"/>
                  </a:cubicBezTo>
                  <a:cubicBezTo>
                    <a:pt x="580390" y="1178560"/>
                    <a:pt x="565150" y="1153160"/>
                    <a:pt x="553720" y="1127760"/>
                  </a:cubicBezTo>
                  <a:cubicBezTo>
                    <a:pt x="543560" y="1102360"/>
                    <a:pt x="537210" y="1073150"/>
                    <a:pt x="535940" y="1046480"/>
                  </a:cubicBezTo>
                  <a:cubicBezTo>
                    <a:pt x="533400" y="1018540"/>
                    <a:pt x="537210" y="989330"/>
                    <a:pt x="543560" y="962660"/>
                  </a:cubicBezTo>
                  <a:cubicBezTo>
                    <a:pt x="551180" y="934720"/>
                    <a:pt x="562610" y="908050"/>
                    <a:pt x="579120" y="885190"/>
                  </a:cubicBezTo>
                  <a:cubicBezTo>
                    <a:pt x="594360" y="862330"/>
                    <a:pt x="614680" y="840740"/>
                    <a:pt x="636270" y="824230"/>
                  </a:cubicBezTo>
                  <a:cubicBezTo>
                    <a:pt x="657860" y="806450"/>
                    <a:pt x="684530" y="792480"/>
                    <a:pt x="709930" y="783590"/>
                  </a:cubicBezTo>
                  <a:cubicBezTo>
                    <a:pt x="736600" y="774700"/>
                    <a:pt x="765810" y="769620"/>
                    <a:pt x="793750" y="769620"/>
                  </a:cubicBezTo>
                  <a:cubicBezTo>
                    <a:pt x="820420" y="769620"/>
                    <a:pt x="849630" y="773430"/>
                    <a:pt x="876300" y="782320"/>
                  </a:cubicBezTo>
                  <a:cubicBezTo>
                    <a:pt x="902970" y="791210"/>
                    <a:pt x="923290" y="802640"/>
                    <a:pt x="951230" y="821690"/>
                  </a:cubicBezTo>
                  <a:cubicBezTo>
                    <a:pt x="993140" y="849630"/>
                    <a:pt x="1056640" y="889000"/>
                    <a:pt x="1101090" y="943610"/>
                  </a:cubicBezTo>
                  <a:cubicBezTo>
                    <a:pt x="1156970" y="1012190"/>
                    <a:pt x="1206500" y="1113790"/>
                    <a:pt x="1239520" y="1217930"/>
                  </a:cubicBezTo>
                  <a:cubicBezTo>
                    <a:pt x="1278890" y="1336040"/>
                    <a:pt x="1308100" y="1526540"/>
                    <a:pt x="1308100" y="1621790"/>
                  </a:cubicBezTo>
                  <a:cubicBezTo>
                    <a:pt x="1308100" y="1675130"/>
                    <a:pt x="1297940" y="1713230"/>
                    <a:pt x="1286510" y="1744980"/>
                  </a:cubicBezTo>
                  <a:cubicBezTo>
                    <a:pt x="1277620" y="1767840"/>
                    <a:pt x="1270000" y="1780540"/>
                    <a:pt x="1253490" y="1799590"/>
                  </a:cubicBezTo>
                  <a:cubicBezTo>
                    <a:pt x="1231900" y="1824990"/>
                    <a:pt x="1186180" y="1860550"/>
                    <a:pt x="1155700" y="1875790"/>
                  </a:cubicBezTo>
                  <a:cubicBezTo>
                    <a:pt x="1135380" y="1887220"/>
                    <a:pt x="1120140" y="1892300"/>
                    <a:pt x="1096010" y="1894840"/>
                  </a:cubicBezTo>
                  <a:cubicBezTo>
                    <a:pt x="1062990" y="1899920"/>
                    <a:pt x="1010920" y="1899920"/>
                    <a:pt x="971550" y="1888490"/>
                  </a:cubicBezTo>
                  <a:cubicBezTo>
                    <a:pt x="933450" y="1877060"/>
                    <a:pt x="894080" y="1852930"/>
                    <a:pt x="864870" y="1824990"/>
                  </a:cubicBezTo>
                  <a:cubicBezTo>
                    <a:pt x="836930" y="1795780"/>
                    <a:pt x="814070" y="1752600"/>
                    <a:pt x="800100" y="1718310"/>
                  </a:cubicBezTo>
                  <a:cubicBezTo>
                    <a:pt x="788670" y="1689100"/>
                    <a:pt x="795020" y="1667510"/>
                    <a:pt x="782320" y="1633220"/>
                  </a:cubicBezTo>
                  <a:cubicBezTo>
                    <a:pt x="759460" y="1573530"/>
                    <a:pt x="683260" y="1508760"/>
                    <a:pt x="647700" y="1400810"/>
                  </a:cubicBezTo>
                  <a:cubicBezTo>
                    <a:pt x="581660" y="1200150"/>
                    <a:pt x="501650" y="631190"/>
                    <a:pt x="539750" y="480060"/>
                  </a:cubicBezTo>
                  <a:cubicBezTo>
                    <a:pt x="552450" y="424180"/>
                    <a:pt x="579120" y="403860"/>
                    <a:pt x="609600" y="377190"/>
                  </a:cubicBezTo>
                  <a:cubicBezTo>
                    <a:pt x="640080" y="350520"/>
                    <a:pt x="687070" y="328930"/>
                    <a:pt x="720090" y="318770"/>
                  </a:cubicBezTo>
                  <a:cubicBezTo>
                    <a:pt x="742950" y="311150"/>
                    <a:pt x="758190" y="309880"/>
                    <a:pt x="782320" y="311150"/>
                  </a:cubicBezTo>
                  <a:cubicBezTo>
                    <a:pt x="816610" y="312420"/>
                    <a:pt x="867410" y="321310"/>
                    <a:pt x="902970" y="340360"/>
                  </a:cubicBezTo>
                  <a:cubicBezTo>
                    <a:pt x="938530" y="359410"/>
                    <a:pt x="974090" y="389890"/>
                    <a:pt x="996950" y="422910"/>
                  </a:cubicBezTo>
                  <a:cubicBezTo>
                    <a:pt x="1019810" y="455930"/>
                    <a:pt x="1035050" y="505460"/>
                    <a:pt x="1041400" y="538480"/>
                  </a:cubicBezTo>
                  <a:cubicBezTo>
                    <a:pt x="1046480" y="562610"/>
                    <a:pt x="1043940" y="581660"/>
                    <a:pt x="1041400" y="601980"/>
                  </a:cubicBezTo>
                  <a:cubicBezTo>
                    <a:pt x="1038860" y="622300"/>
                    <a:pt x="1036320" y="636270"/>
                    <a:pt x="1027430" y="662940"/>
                  </a:cubicBezTo>
                  <a:cubicBezTo>
                    <a:pt x="1007110" y="715010"/>
                    <a:pt x="941070" y="808990"/>
                    <a:pt x="910590" y="887730"/>
                  </a:cubicBezTo>
                  <a:cubicBezTo>
                    <a:pt x="877570" y="970280"/>
                    <a:pt x="835660" y="1093470"/>
                    <a:pt x="838200" y="1149350"/>
                  </a:cubicBezTo>
                  <a:cubicBezTo>
                    <a:pt x="838200" y="1176020"/>
                    <a:pt x="854710" y="1184910"/>
                    <a:pt x="858520" y="1209040"/>
                  </a:cubicBezTo>
                  <a:cubicBezTo>
                    <a:pt x="863600" y="1242060"/>
                    <a:pt x="861060" y="1300480"/>
                    <a:pt x="853440" y="1333500"/>
                  </a:cubicBezTo>
                  <a:cubicBezTo>
                    <a:pt x="848360" y="1356360"/>
                    <a:pt x="843280" y="1370330"/>
                    <a:pt x="829310" y="1390650"/>
                  </a:cubicBezTo>
                  <a:cubicBezTo>
                    <a:pt x="811530" y="1419860"/>
                    <a:pt x="770890" y="1461770"/>
                    <a:pt x="744220" y="1482090"/>
                  </a:cubicBezTo>
                  <a:cubicBezTo>
                    <a:pt x="725170" y="1496060"/>
                    <a:pt x="711200" y="1502410"/>
                    <a:pt x="687070" y="1508760"/>
                  </a:cubicBezTo>
                  <a:cubicBezTo>
                    <a:pt x="655320" y="1517650"/>
                    <a:pt x="603250" y="1526540"/>
                    <a:pt x="563880" y="1520190"/>
                  </a:cubicBezTo>
                  <a:cubicBezTo>
                    <a:pt x="523240" y="1513840"/>
                    <a:pt x="481330" y="1496060"/>
                    <a:pt x="448310" y="1471930"/>
                  </a:cubicBezTo>
                  <a:cubicBezTo>
                    <a:pt x="416560" y="1447800"/>
                    <a:pt x="397510" y="1426210"/>
                    <a:pt x="368300" y="1375410"/>
                  </a:cubicBezTo>
                  <a:cubicBezTo>
                    <a:pt x="297180" y="1252220"/>
                    <a:pt x="167640" y="861060"/>
                    <a:pt x="104140" y="668020"/>
                  </a:cubicBezTo>
                  <a:cubicBezTo>
                    <a:pt x="60960" y="537210"/>
                    <a:pt x="25400" y="401320"/>
                    <a:pt x="10160" y="334010"/>
                  </a:cubicBezTo>
                  <a:cubicBezTo>
                    <a:pt x="5080" y="306070"/>
                    <a:pt x="0" y="295910"/>
                    <a:pt x="1270" y="271780"/>
                  </a:cubicBezTo>
                  <a:cubicBezTo>
                    <a:pt x="2540" y="238760"/>
                    <a:pt x="10160" y="186690"/>
                    <a:pt x="26670" y="149860"/>
                  </a:cubicBezTo>
                  <a:cubicBezTo>
                    <a:pt x="44450" y="114300"/>
                    <a:pt x="74930" y="78740"/>
                    <a:pt x="106680" y="54610"/>
                  </a:cubicBezTo>
                  <a:cubicBezTo>
                    <a:pt x="139700" y="30480"/>
                    <a:pt x="181610" y="12700"/>
                    <a:pt x="222250" y="6350"/>
                  </a:cubicBezTo>
                  <a:cubicBezTo>
                    <a:pt x="261620" y="0"/>
                    <a:pt x="313690" y="8890"/>
                    <a:pt x="345440" y="17780"/>
                  </a:cubicBezTo>
                  <a:cubicBezTo>
                    <a:pt x="369570" y="24130"/>
                    <a:pt x="384810" y="34290"/>
                    <a:pt x="402590" y="45720"/>
                  </a:cubicBezTo>
                  <a:cubicBezTo>
                    <a:pt x="420370" y="55880"/>
                    <a:pt x="435610" y="67310"/>
                    <a:pt x="450850" y="85090"/>
                  </a:cubicBezTo>
                  <a:cubicBezTo>
                    <a:pt x="472440" y="111760"/>
                    <a:pt x="511810" y="194310"/>
                    <a:pt x="511810" y="19431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776772" y="4042111"/>
            <a:ext cx="3074692" cy="2380028"/>
          </a:xfrm>
          <a:custGeom>
            <a:avLst/>
            <a:gdLst/>
            <a:ahLst/>
            <a:cxnLst/>
            <a:rect l="l" t="t" r="r" b="b"/>
            <a:pathLst>
              <a:path w="3074692" h="2380028">
                <a:moveTo>
                  <a:pt x="3074692" y="0"/>
                </a:moveTo>
                <a:lnTo>
                  <a:pt x="0" y="0"/>
                </a:lnTo>
                <a:lnTo>
                  <a:pt x="0" y="2380028"/>
                </a:lnTo>
                <a:lnTo>
                  <a:pt x="3074692" y="2380028"/>
                </a:lnTo>
                <a:lnTo>
                  <a:pt x="307469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TextBox 14"/>
          <p:cNvSpPr txBox="1"/>
          <p:nvPr/>
        </p:nvSpPr>
        <p:spPr>
          <a:xfrm>
            <a:off x="2244606" y="776274"/>
            <a:ext cx="12267731" cy="343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3"/>
              </a:lnSpc>
            </a:pP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Oletko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itse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kokenut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joskus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ryhmäpainetta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  <a:p>
            <a:pPr algn="ctr">
              <a:lnSpc>
                <a:spcPts val="6843"/>
              </a:lnSpc>
            </a:pPr>
            <a:endParaRPr lang="en-US" sz="393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6843"/>
              </a:lnSpc>
            </a:pP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Millaisessa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tilanteessa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  <a:p>
            <a:pPr algn="ctr">
              <a:lnSpc>
                <a:spcPts val="6843"/>
              </a:lnSpc>
            </a:pP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Miten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selvisit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3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tilanteesta</a:t>
            </a:r>
            <a:r>
              <a:rPr lang="en-US" sz="393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 rot="169592">
            <a:off x="7219030" y="4906894"/>
            <a:ext cx="2324049" cy="112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8"/>
              </a:lnSpc>
            </a:pPr>
            <a:r>
              <a:rPr lang="en-US" sz="17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Hei sinä siellä! Oot kyllä tosi oudon näkönen pingviini!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79968" y="5428360"/>
            <a:ext cx="2855606" cy="101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</a:pPr>
            <a:r>
              <a:rPr lang="en-US" sz="159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Mä en kyllä lähde mukaan tommoseen huuteluun ja kiusaamiseen.</a:t>
            </a:r>
          </a:p>
        </p:txBody>
      </p:sp>
      <p:sp>
        <p:nvSpPr>
          <p:cNvPr id="17" name="TextBox 17"/>
          <p:cNvSpPr txBox="1"/>
          <p:nvPr/>
        </p:nvSpPr>
        <p:spPr>
          <a:xfrm rot="169592">
            <a:off x="12011412" y="4466091"/>
            <a:ext cx="2610578" cy="112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8"/>
              </a:lnSpc>
            </a:pPr>
            <a:r>
              <a:rPr lang="en-US" sz="17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Eihän tommosila siivillä voi edes sukeltaa! Oot ihan nössö!</a:t>
            </a:r>
          </a:p>
        </p:txBody>
      </p:sp>
      <p:sp>
        <p:nvSpPr>
          <p:cNvPr id="18" name="Otsikko 17">
            <a:extLst>
              <a:ext uri="{FF2B5EF4-FFF2-40B4-BE49-F238E27FC236}">
                <a16:creationId xmlns:a16="http://schemas.microsoft.com/office/drawing/2014/main" id="{C9A7E5F9-1329-2912-56AD-68AEA52664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i-FI" dirty="0"/>
              <a:t>Oletko itse kokenut joskus ryhmäpainetta?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78386" y="252253"/>
            <a:ext cx="9782494" cy="97824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50093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491642" y="252253"/>
            <a:ext cx="7169120" cy="4487756"/>
          </a:xfrm>
          <a:custGeom>
            <a:avLst/>
            <a:gdLst/>
            <a:ahLst/>
            <a:cxnLst/>
            <a:rect l="l" t="t" r="r" b="b"/>
            <a:pathLst>
              <a:path w="7169120" h="4487756">
                <a:moveTo>
                  <a:pt x="7169120" y="0"/>
                </a:moveTo>
                <a:lnTo>
                  <a:pt x="0" y="0"/>
                </a:lnTo>
                <a:lnTo>
                  <a:pt x="0" y="4487756"/>
                </a:lnTo>
                <a:lnTo>
                  <a:pt x="7169120" y="4487756"/>
                </a:lnTo>
                <a:lnTo>
                  <a:pt x="71691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527818" y="1687441"/>
            <a:ext cx="7132945" cy="20622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3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Kokeillaan</a:t>
            </a:r>
            <a:r>
              <a:rPr kumimoji="0" lang="en-US" sz="1203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2724" y="1024387"/>
            <a:ext cx="13162552" cy="93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3"/>
              </a:lnSpc>
            </a:pPr>
            <a:r>
              <a:rPr lang="en-US" sz="4609">
                <a:solidFill>
                  <a:srgbClr val="000000"/>
                </a:solidFill>
                <a:latin typeface="Stadio Now Display"/>
                <a:ea typeface="Stadio Now Display"/>
                <a:cs typeface="Stadio Now Display"/>
                <a:sym typeface="Stadio Now Display"/>
              </a:rPr>
              <a:t>Aikuinen lukee tarinan, joka kertoo ryhmäpaineesta.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89559" y="2039652"/>
            <a:ext cx="9308881" cy="42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5"/>
              </a:lnSpc>
            </a:pPr>
            <a:r>
              <a:rPr lang="en-US" sz="238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Anna muiden keskittyä rauhassa. Maltathan kuunnella hiljaa.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58145" y="2767937"/>
            <a:ext cx="15971710" cy="649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9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Mellu, Aksu ja Viltsu ovat parhaita kavereita. Eräänä päivänä he ovat lähteneet ostamaan karkkia lähikaupasta. Karkkihyllyllä Mellu saa idean.</a:t>
            </a:r>
          </a:p>
          <a:p>
            <a:pPr algn="l">
              <a:lnSpc>
                <a:spcPts val="5149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-Varastetaan nää karkit. Mellu kuiskuttaa innostuneena.</a:t>
            </a:r>
          </a:p>
          <a:p>
            <a:pPr algn="l">
              <a:lnSpc>
                <a:spcPts val="5149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-Ei kukaan huomaa, jos me otetaan vaan vähän. Mellu vakuuttelee.</a:t>
            </a:r>
          </a:p>
          <a:p>
            <a:pPr algn="l">
              <a:lnSpc>
                <a:spcPts val="5149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Aksu nappaa hyllystä kaksi suklaapatukkaa ja tunkee ne takkinsa taskuun. Mellu työntää hupparinsa alle karkkipussin. </a:t>
            </a:r>
          </a:p>
          <a:p>
            <a:pPr algn="l">
              <a:lnSpc>
                <a:spcPts val="5149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 katsovat Viltsua, joka näyttää epäröivän.</a:t>
            </a:r>
          </a:p>
          <a:p>
            <a:pPr algn="l">
              <a:lnSpc>
                <a:spcPts val="5149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-Vauhtia nyt! Meidän kaikkien pitää olla tässä mukana! Aksu suhisee Viltsulle.</a:t>
            </a:r>
          </a:p>
          <a:p>
            <a:pPr algn="l">
              <a:lnSpc>
                <a:spcPts val="5149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-Etkö sä uskalla? Ootko sä ihan nössö? Mellu kysyy ja nauraa.</a:t>
            </a:r>
          </a:p>
          <a:p>
            <a:pPr algn="l">
              <a:lnSpc>
                <a:spcPts val="5149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-Laita nää taskuun. Aksu sanoo ja ojentaa Viltsulle tikkareita.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2DEDF94E-3469-999A-B047-693F537DCB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Tarina ryhmäpaineesta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30931">
            <a:off x="204921" y="-6158270"/>
            <a:ext cx="15122707" cy="16181885"/>
          </a:xfrm>
          <a:custGeom>
            <a:avLst/>
            <a:gdLst/>
            <a:ahLst/>
            <a:cxnLst/>
            <a:rect l="l" t="t" r="r" b="b"/>
            <a:pathLst>
              <a:path w="15122707" h="16181885">
                <a:moveTo>
                  <a:pt x="0" y="0"/>
                </a:moveTo>
                <a:lnTo>
                  <a:pt x="15122708" y="0"/>
                </a:lnTo>
                <a:lnTo>
                  <a:pt x="15122708" y="16181885"/>
                </a:lnTo>
                <a:lnTo>
                  <a:pt x="0" y="16181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366608" y="1307465"/>
            <a:ext cx="13554785" cy="17254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18" b="0" i="0" u="none" strike="noStrike" kern="1200" cap="none" spc="0" normalizeH="0" baseline="0" noProof="0" dirty="0" err="1">
                <a:ln>
                  <a:noFill/>
                </a:ln>
                <a:solidFill>
                  <a:srgbClr val="295D4D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Mitä</a:t>
            </a:r>
            <a:r>
              <a:rPr kumimoji="0" lang="en-US" sz="8618" b="0" i="0" u="none" strike="noStrike" kern="1200" cap="none" spc="0" normalizeH="0" baseline="0" noProof="0" dirty="0">
                <a:ln>
                  <a:noFill/>
                </a:ln>
                <a:solidFill>
                  <a:srgbClr val="295D4D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 </a:t>
            </a:r>
            <a:r>
              <a:rPr kumimoji="0" lang="en-US" sz="8618" b="0" i="0" u="none" strike="noStrike" kern="1200" cap="none" spc="0" normalizeH="0" baseline="0" noProof="0" dirty="0" err="1">
                <a:ln>
                  <a:noFill/>
                </a:ln>
                <a:solidFill>
                  <a:srgbClr val="295D4D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seuraavaksi</a:t>
            </a:r>
            <a:r>
              <a:rPr kumimoji="0" lang="en-US" sz="8618" b="0" i="0" u="none" strike="noStrike" kern="1200" cap="none" spc="0" normalizeH="0" baseline="0" noProof="0" dirty="0">
                <a:ln>
                  <a:noFill/>
                </a:ln>
                <a:solidFill>
                  <a:srgbClr val="295D4D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 </a:t>
            </a:r>
            <a:r>
              <a:rPr kumimoji="0" lang="en-US" sz="8618" b="0" i="0" u="none" strike="noStrike" kern="1200" cap="none" spc="0" normalizeH="0" baseline="0" noProof="0" dirty="0" err="1">
                <a:ln>
                  <a:noFill/>
                </a:ln>
                <a:solidFill>
                  <a:srgbClr val="295D4D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tapahtuu</a:t>
            </a:r>
            <a:r>
              <a:rPr kumimoji="0" lang="en-US" sz="8618" b="0" i="0" u="none" strike="noStrike" kern="1200" cap="none" spc="0" normalizeH="0" baseline="0" noProof="0" dirty="0">
                <a:ln>
                  <a:noFill/>
                </a:ln>
                <a:solidFill>
                  <a:srgbClr val="295D4D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03526" y="3739019"/>
            <a:ext cx="10797885" cy="182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2"/>
              </a:lnSpc>
            </a:pPr>
            <a:r>
              <a:rPr lang="en-US" sz="258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Aikuinen muodostaa teistä 2-4 hengen ryhmät. Pohtikaa ryhmän kanssa, mitä tarinassa voisi tapahtua seuraavaksi.</a:t>
            </a:r>
          </a:p>
          <a:p>
            <a:pPr algn="l">
              <a:lnSpc>
                <a:spcPts val="3622"/>
              </a:lnSpc>
            </a:pPr>
            <a:r>
              <a:rPr lang="en-US" sz="258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Kirjoittakaa keksimänne loppu paperille. Voitte käyttää alla olevia apukysymyksiä.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45058" y="6065803"/>
            <a:ext cx="9087785" cy="254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4950" lvl="1" indent="-307475" algn="l">
              <a:lnSpc>
                <a:spcPts val="3987"/>
              </a:lnSpc>
              <a:buFont typeface="Arial"/>
              <a:buChar char="•"/>
            </a:pPr>
            <a:r>
              <a:rPr lang="en-US" sz="28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Mitä Viltsu tekee tai ajattelee seuraavaksi?</a:t>
            </a:r>
          </a:p>
          <a:p>
            <a:pPr marL="614950" lvl="1" indent="-307475" algn="l">
              <a:lnSpc>
                <a:spcPts val="3987"/>
              </a:lnSpc>
              <a:buFont typeface="Arial"/>
              <a:buChar char="•"/>
            </a:pPr>
            <a:r>
              <a:rPr lang="en-US" sz="28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Mitä Aksu tekee tai ajattelee seuraavaksi?</a:t>
            </a:r>
          </a:p>
          <a:p>
            <a:pPr marL="614950" lvl="1" indent="-307475" algn="l">
              <a:lnSpc>
                <a:spcPts val="3987"/>
              </a:lnSpc>
              <a:buFont typeface="Arial"/>
              <a:buChar char="•"/>
            </a:pPr>
            <a:r>
              <a:rPr lang="en-US" sz="28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Mitä Mellu tekee tai ajattelee seuraavaksi?</a:t>
            </a:r>
          </a:p>
          <a:p>
            <a:pPr marL="614950" lvl="1" indent="-307475" algn="l">
              <a:lnSpc>
                <a:spcPts val="3987"/>
              </a:lnSpc>
              <a:buFont typeface="Arial"/>
              <a:buChar char="•"/>
            </a:pPr>
            <a:r>
              <a:rPr lang="en-US" sz="28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Miten tilanne päättyy?</a:t>
            </a:r>
          </a:p>
          <a:p>
            <a:pPr marL="614950" lvl="1" indent="-307475" algn="l">
              <a:lnSpc>
                <a:spcPts val="3987"/>
              </a:lnSpc>
              <a:buFont typeface="Arial"/>
              <a:buChar char="•"/>
            </a:pPr>
            <a:r>
              <a:rPr lang="en-US" sz="28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Miten tarina liittyi ryhmäpaineeseen?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523154" y="559629"/>
            <a:ext cx="6899817" cy="5143500"/>
          </a:xfrm>
          <a:custGeom>
            <a:avLst/>
            <a:gdLst/>
            <a:ahLst/>
            <a:cxnLst/>
            <a:rect l="l" t="t" r="r" b="b"/>
            <a:pathLst>
              <a:path w="6899817" h="5143500">
                <a:moveTo>
                  <a:pt x="6899817" y="0"/>
                </a:moveTo>
                <a:lnTo>
                  <a:pt x="0" y="0"/>
                </a:lnTo>
                <a:lnTo>
                  <a:pt x="0" y="5143500"/>
                </a:lnTo>
                <a:lnTo>
                  <a:pt x="6899817" y="5143500"/>
                </a:lnTo>
                <a:lnTo>
                  <a:pt x="6899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25477" y="5457897"/>
            <a:ext cx="7400924" cy="4829103"/>
          </a:xfrm>
          <a:custGeom>
            <a:avLst/>
            <a:gdLst/>
            <a:ahLst/>
            <a:cxnLst/>
            <a:rect l="l" t="t" r="r" b="b"/>
            <a:pathLst>
              <a:path w="7400924" h="4829103">
                <a:moveTo>
                  <a:pt x="0" y="0"/>
                </a:moveTo>
                <a:lnTo>
                  <a:pt x="7400923" y="0"/>
                </a:lnTo>
                <a:lnTo>
                  <a:pt x="7400923" y="4829103"/>
                </a:lnTo>
                <a:lnTo>
                  <a:pt x="0" y="4829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9096364" y="2550989"/>
            <a:ext cx="5753398" cy="5803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Mitä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uutta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opit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tällä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tunnilla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4906" flipH="1">
            <a:off x="6063645" y="1661830"/>
            <a:ext cx="11797932" cy="8294184"/>
          </a:xfrm>
          <a:custGeom>
            <a:avLst/>
            <a:gdLst/>
            <a:ahLst/>
            <a:cxnLst/>
            <a:rect l="l" t="t" r="r" b="b"/>
            <a:pathLst>
              <a:path w="11797932" h="8294184">
                <a:moveTo>
                  <a:pt x="11797933" y="0"/>
                </a:moveTo>
                <a:lnTo>
                  <a:pt x="0" y="0"/>
                </a:lnTo>
                <a:lnTo>
                  <a:pt x="0" y="8294184"/>
                </a:lnTo>
                <a:lnTo>
                  <a:pt x="11797933" y="8294184"/>
                </a:lnTo>
                <a:lnTo>
                  <a:pt x="1179793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3707" y="2917805"/>
            <a:ext cx="7080287" cy="2891117"/>
          </a:xfrm>
          <a:custGeom>
            <a:avLst/>
            <a:gdLst/>
            <a:ahLst/>
            <a:cxnLst/>
            <a:rect l="l" t="t" r="r" b="b"/>
            <a:pathLst>
              <a:path w="7080287" h="2891117">
                <a:moveTo>
                  <a:pt x="0" y="0"/>
                </a:moveTo>
                <a:lnTo>
                  <a:pt x="7080287" y="0"/>
                </a:lnTo>
                <a:lnTo>
                  <a:pt x="7080287" y="2891117"/>
                </a:lnTo>
                <a:lnTo>
                  <a:pt x="0" y="2891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823350" y="3819434"/>
            <a:ext cx="6052886" cy="9545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e Bandi Face"/>
                <a:ea typeface="Core Bandi Face"/>
                <a:cs typeface="Core Bandi Face"/>
                <a:sym typeface="Core Bandi Face"/>
              </a:rPr>
              <a:t>Kiitos </a:t>
            </a:r>
            <a:r>
              <a:rPr kumimoji="0" lang="en-US" sz="54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e Bandi Face"/>
                <a:ea typeface="Core Bandi Face"/>
                <a:cs typeface="Core Bandi Face"/>
                <a:sym typeface="Core Bandi Face"/>
              </a:rPr>
              <a:t>oppitunnista</a:t>
            </a:r>
            <a:r>
              <a:rPr kumimoji="0" lang="en-US" sz="54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e Bandi Face"/>
                <a:ea typeface="Core Bandi Face"/>
                <a:cs typeface="Core Bandi Face"/>
                <a:sym typeface="Core Bandi Face"/>
              </a:rPr>
              <a:t>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1500" y="1028700"/>
            <a:ext cx="16230600" cy="227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253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Lähteet</a:t>
            </a:r>
            <a:r>
              <a:rPr lang="en-US" sz="253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547940" lvl="1" indent="-273970" algn="l">
              <a:lnSpc>
                <a:spcPts val="3553"/>
              </a:lnSpc>
              <a:buFont typeface="Arial"/>
              <a:buChar char="•"/>
            </a:pPr>
            <a:r>
              <a:rPr lang="en-US" sz="253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www.booky.fi/kirjailija/Knut+K.+Gundersen"/>
              </a:rPr>
              <a:t>Gundersen</a:t>
            </a:r>
            <a:r>
              <a:rPr lang="en-US" sz="253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3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www.booky.fi/kirjailija/Tutte+M.+Olsen"/>
              </a:rPr>
              <a:t>Olsen</a:t>
            </a:r>
            <a:r>
              <a:rPr lang="en-US" sz="253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3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tooltip="https://www.booky.fi/kirjailija/Johannes+Finne"/>
              </a:rPr>
              <a:t>Finne</a:t>
            </a:r>
            <a:r>
              <a:rPr lang="en-US" sz="253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3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Stromgren</a:t>
            </a:r>
            <a:r>
              <a:rPr lang="en-US" sz="253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3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 tooltip="https://www.booky.fi/kirjailija/Bengt+Dalefold"/>
              </a:rPr>
              <a:t>Dalefold</a:t>
            </a:r>
            <a:r>
              <a:rPr lang="en-US" sz="253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2019. </a:t>
            </a:r>
            <a:r>
              <a:rPr lang="en-US" sz="25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AART - Adapted aggression replacement training: </a:t>
            </a:r>
            <a:r>
              <a:rPr lang="en-US" sz="25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sosiaalisen</a:t>
            </a:r>
            <a:r>
              <a:rPr lang="en-US" sz="25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kyvykkyyden</a:t>
            </a:r>
            <a:r>
              <a:rPr lang="en-US" sz="25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harjoitusmenetelmä</a:t>
            </a:r>
            <a:endParaRPr lang="en-US" sz="2537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547940" lvl="1" indent="-273970" algn="l">
              <a:lnSpc>
                <a:spcPts val="3553"/>
              </a:lnSpc>
              <a:buFont typeface="Arial"/>
              <a:buChar char="•"/>
            </a:pPr>
            <a:r>
              <a:rPr lang="en-US" sz="253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Mahis </a:t>
            </a:r>
            <a:r>
              <a:rPr lang="en-US" sz="253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harjoituspankki</a:t>
            </a:r>
            <a:endParaRPr lang="en-US" sz="2537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273970" lvl="1">
              <a:lnSpc>
                <a:spcPts val="3553"/>
              </a:lnSpc>
            </a:pPr>
            <a:r>
              <a:rPr lang="en-US" sz="253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https://www.mahis.info/wp-content/uploads/2018/03/HARJOITUSPANKKI.pdf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54AFBF1-AB2E-FAD1-CC5B-03B890B6FE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Lähteet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291702" y="628770"/>
            <a:ext cx="8234306" cy="16765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6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44" b="0" i="0" u="none" strike="noStrike" kern="1200" cap="none" spc="53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Tunnin</a:t>
            </a:r>
            <a:r>
              <a:rPr kumimoji="0" lang="en-US" sz="9744" b="0" i="0" u="none" strike="noStrike" kern="1200" cap="none" spc="5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 </a:t>
            </a:r>
            <a:r>
              <a:rPr kumimoji="0" lang="en-US" sz="9744" b="0" i="0" u="none" strike="noStrike" kern="1200" cap="none" spc="53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ohjelma</a:t>
            </a:r>
            <a:endParaRPr kumimoji="0" lang="en-US" sz="9744" b="0" i="0" u="none" strike="noStrike" kern="1200" cap="none" spc="53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ssion One"/>
              <a:ea typeface="Passion One"/>
              <a:cs typeface="Passion One"/>
              <a:sym typeface="Passion One"/>
            </a:endParaRPr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702" y="2997193"/>
            <a:ext cx="11200041" cy="4999664"/>
            <a:chOff x="0" y="0"/>
            <a:chExt cx="14933388" cy="666621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90865" cy="1222803"/>
              <a:chOff x="0" y="0"/>
              <a:chExt cx="7222747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22274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222747" h="6350000">
                    <a:moveTo>
                      <a:pt x="3611373" y="0"/>
                    </a:moveTo>
                    <a:cubicBezTo>
                      <a:pt x="1616867" y="0"/>
                      <a:pt x="0" y="1421496"/>
                      <a:pt x="0" y="3175000"/>
                    </a:cubicBezTo>
                    <a:cubicBezTo>
                      <a:pt x="0" y="4928504"/>
                      <a:pt x="1616867" y="6350000"/>
                      <a:pt x="3611373" y="6350000"/>
                    </a:cubicBezTo>
                    <a:cubicBezTo>
                      <a:pt x="5605880" y="6350000"/>
                      <a:pt x="7222747" y="4928504"/>
                      <a:pt x="7222747" y="3175000"/>
                    </a:cubicBezTo>
                    <a:cubicBezTo>
                      <a:pt x="7222747" y="1421496"/>
                      <a:pt x="5605880" y="0"/>
                      <a:pt x="3611373" y="0"/>
                    </a:cubicBezTo>
                    <a:close/>
                  </a:path>
                </a:pathLst>
              </a:custGeom>
              <a:solidFill>
                <a:srgbClr val="ACAF14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1790653"/>
              <a:ext cx="1390865" cy="1222803"/>
              <a:chOff x="0" y="0"/>
              <a:chExt cx="7222747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22274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222747" h="6350000">
                    <a:moveTo>
                      <a:pt x="3611373" y="0"/>
                    </a:moveTo>
                    <a:cubicBezTo>
                      <a:pt x="1616867" y="0"/>
                      <a:pt x="0" y="1421496"/>
                      <a:pt x="0" y="3175000"/>
                    </a:cubicBezTo>
                    <a:cubicBezTo>
                      <a:pt x="0" y="4928504"/>
                      <a:pt x="1616867" y="6350000"/>
                      <a:pt x="3611373" y="6350000"/>
                    </a:cubicBezTo>
                    <a:cubicBezTo>
                      <a:pt x="5605880" y="6350000"/>
                      <a:pt x="7222747" y="4928504"/>
                      <a:pt x="7222747" y="3175000"/>
                    </a:cubicBezTo>
                    <a:cubicBezTo>
                      <a:pt x="7222747" y="1421496"/>
                      <a:pt x="5605880" y="0"/>
                      <a:pt x="3611373" y="0"/>
                    </a:cubicBezTo>
                    <a:close/>
                  </a:path>
                </a:pathLst>
              </a:custGeom>
              <a:solidFill>
                <a:srgbClr val="ACAF14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3586764"/>
              <a:ext cx="1390865" cy="1222803"/>
              <a:chOff x="0" y="0"/>
              <a:chExt cx="7222747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22274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222747" h="6350000">
                    <a:moveTo>
                      <a:pt x="3611373" y="0"/>
                    </a:moveTo>
                    <a:cubicBezTo>
                      <a:pt x="1616867" y="0"/>
                      <a:pt x="0" y="1421496"/>
                      <a:pt x="0" y="3175000"/>
                    </a:cubicBezTo>
                    <a:cubicBezTo>
                      <a:pt x="0" y="4928504"/>
                      <a:pt x="1616867" y="6350000"/>
                      <a:pt x="3611373" y="6350000"/>
                    </a:cubicBezTo>
                    <a:cubicBezTo>
                      <a:pt x="5605880" y="6350000"/>
                      <a:pt x="7222747" y="4928504"/>
                      <a:pt x="7222747" y="3175000"/>
                    </a:cubicBezTo>
                    <a:cubicBezTo>
                      <a:pt x="7222747" y="1421496"/>
                      <a:pt x="5605880" y="0"/>
                      <a:pt x="3611373" y="0"/>
                    </a:cubicBezTo>
                    <a:close/>
                  </a:path>
                </a:pathLst>
              </a:custGeom>
              <a:solidFill>
                <a:srgbClr val="ACAF14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5443415"/>
              <a:ext cx="1390865" cy="1222803"/>
              <a:chOff x="0" y="0"/>
              <a:chExt cx="7222747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222747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222747" h="6350000">
                    <a:moveTo>
                      <a:pt x="3611373" y="0"/>
                    </a:moveTo>
                    <a:cubicBezTo>
                      <a:pt x="1616867" y="0"/>
                      <a:pt x="0" y="1421496"/>
                      <a:pt x="0" y="3175000"/>
                    </a:cubicBezTo>
                    <a:cubicBezTo>
                      <a:pt x="0" y="4928504"/>
                      <a:pt x="1616867" y="6350000"/>
                      <a:pt x="3611373" y="6350000"/>
                    </a:cubicBezTo>
                    <a:cubicBezTo>
                      <a:pt x="5605880" y="6350000"/>
                      <a:pt x="7222747" y="4928504"/>
                      <a:pt x="7222747" y="3175000"/>
                    </a:cubicBezTo>
                    <a:cubicBezTo>
                      <a:pt x="7222747" y="1421496"/>
                      <a:pt x="5605880" y="0"/>
                      <a:pt x="3611373" y="0"/>
                    </a:cubicBezTo>
                    <a:close/>
                  </a:path>
                </a:pathLst>
              </a:custGeom>
              <a:solidFill>
                <a:srgbClr val="ACAF14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04295" y="-10890"/>
              <a:ext cx="982275" cy="1054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4"/>
                </a:lnSpc>
              </a:pPr>
              <a:r>
                <a:rPr lang="en-US" sz="4276" b="1">
                  <a:solidFill>
                    <a:srgbClr val="000000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40419" y="1922638"/>
              <a:ext cx="13192969" cy="715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324"/>
                </a:lnSpc>
              </a:pPr>
              <a:r>
                <a:rPr lang="en-US" sz="3326">
                  <a:solidFill>
                    <a:srgbClr val="000000"/>
                  </a:solidFill>
                  <a:latin typeface="Kollektif"/>
                  <a:ea typeface="Kollektif"/>
                  <a:cs typeface="Kollektif"/>
                  <a:sym typeface="Kollektif"/>
                </a:rPr>
                <a:t>Lämmittelyleikki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04295" y="1779763"/>
              <a:ext cx="982275" cy="1054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714"/>
                </a:lnSpc>
                <a:spcBef>
                  <a:spcPct val="0"/>
                </a:spcBef>
              </a:pPr>
              <a:r>
                <a:rPr lang="en-US" sz="4276" b="1" u="none">
                  <a:solidFill>
                    <a:srgbClr val="000000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40419" y="3816614"/>
              <a:ext cx="13192969" cy="715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324"/>
                </a:lnSpc>
              </a:pPr>
              <a:r>
                <a:rPr lang="en-US" sz="3326">
                  <a:solidFill>
                    <a:srgbClr val="000000"/>
                  </a:solidFill>
                  <a:latin typeface="Kollektif"/>
                  <a:ea typeface="Kollektif"/>
                  <a:cs typeface="Kollektif"/>
                  <a:sym typeface="Kollektif"/>
                </a:rPr>
                <a:t>Tunnin aihe: Ryhmäpaineen sietäminen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4295" y="3575874"/>
              <a:ext cx="982275" cy="1054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714"/>
                </a:lnSpc>
                <a:spcBef>
                  <a:spcPct val="0"/>
                </a:spcBef>
              </a:pPr>
              <a:r>
                <a:rPr lang="en-US" sz="4276" b="1" u="none">
                  <a:solidFill>
                    <a:srgbClr val="000000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3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04295" y="5432525"/>
              <a:ext cx="982275" cy="1054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714"/>
                </a:lnSpc>
                <a:spcBef>
                  <a:spcPct val="0"/>
                </a:spcBef>
              </a:pPr>
              <a:r>
                <a:rPr lang="en-US" sz="4276" b="1">
                  <a:solidFill>
                    <a:srgbClr val="000000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40419" y="5575400"/>
              <a:ext cx="13192969" cy="715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324"/>
                </a:lnSpc>
              </a:pPr>
              <a:r>
                <a:rPr lang="en-US" sz="3326">
                  <a:solidFill>
                    <a:srgbClr val="000000"/>
                  </a:solidFill>
                  <a:latin typeface="Kollektif"/>
                  <a:ea typeface="Kollektif"/>
                  <a:cs typeface="Kollektif"/>
                  <a:sym typeface="Kollektif"/>
                </a:rPr>
                <a:t>Yhteenveto ja lopetus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40419" y="131985"/>
              <a:ext cx="13192969" cy="715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4"/>
                </a:lnSpc>
              </a:pPr>
              <a:r>
                <a:rPr lang="en-US" sz="3326">
                  <a:solidFill>
                    <a:srgbClr val="000000"/>
                  </a:solidFill>
                  <a:latin typeface="Kollektif"/>
                  <a:ea typeface="Kollektif"/>
                  <a:cs typeface="Kollektif"/>
                  <a:sym typeface="Kollektif"/>
                </a:rPr>
                <a:t>Miltä tänään tuntuu?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28230" y="3149840"/>
            <a:ext cx="9848434" cy="3582179"/>
            <a:chOff x="0" y="0"/>
            <a:chExt cx="2593826" cy="9434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3826" cy="943454"/>
            </a:xfrm>
            <a:custGeom>
              <a:avLst/>
              <a:gdLst/>
              <a:ahLst/>
              <a:cxnLst/>
              <a:rect l="l" t="t" r="r" b="b"/>
              <a:pathLst>
                <a:path w="2593826" h="943454">
                  <a:moveTo>
                    <a:pt x="40091" y="0"/>
                  </a:moveTo>
                  <a:lnTo>
                    <a:pt x="2553735" y="0"/>
                  </a:lnTo>
                  <a:cubicBezTo>
                    <a:pt x="2575877" y="0"/>
                    <a:pt x="2593826" y="17950"/>
                    <a:pt x="2593826" y="40091"/>
                  </a:cubicBezTo>
                  <a:lnTo>
                    <a:pt x="2593826" y="903363"/>
                  </a:lnTo>
                  <a:cubicBezTo>
                    <a:pt x="2593826" y="925505"/>
                    <a:pt x="2575877" y="943454"/>
                    <a:pt x="2553735" y="943454"/>
                  </a:cubicBezTo>
                  <a:lnTo>
                    <a:pt x="40091" y="943454"/>
                  </a:lnTo>
                  <a:cubicBezTo>
                    <a:pt x="29459" y="943454"/>
                    <a:pt x="19261" y="939231"/>
                    <a:pt x="11743" y="931712"/>
                  </a:cubicBezTo>
                  <a:cubicBezTo>
                    <a:pt x="4224" y="924193"/>
                    <a:pt x="0" y="913996"/>
                    <a:pt x="0" y="903363"/>
                  </a:cubicBezTo>
                  <a:lnTo>
                    <a:pt x="0" y="40091"/>
                  </a:lnTo>
                  <a:cubicBezTo>
                    <a:pt x="0" y="17950"/>
                    <a:pt x="17950" y="0"/>
                    <a:pt x="40091" y="0"/>
                  </a:cubicBezTo>
                  <a:close/>
                </a:path>
              </a:pathLst>
            </a:custGeom>
            <a:solidFill>
              <a:srgbClr val="FFFFFF">
                <a:alpha val="34902"/>
              </a:srgbClr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93826" cy="981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3985420" y="3420902"/>
            <a:ext cx="9591243" cy="10282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48" b="0" i="0" u="none" strike="noStrike" kern="1200" cap="none" spc="0" normalizeH="0" baseline="0" noProof="0" dirty="0" err="1">
                <a:ln>
                  <a:noFill/>
                </a:ln>
                <a:solidFill>
                  <a:srgbClr val="28292C"/>
                </a:solidFill>
                <a:effectLst/>
                <a:uLnTx/>
                <a:uFillTx/>
                <a:latin typeface="Beth Ellen"/>
                <a:ea typeface="Beth Ellen"/>
                <a:cs typeface="Beth Ellen"/>
                <a:sym typeface="Beth Ellen"/>
              </a:rPr>
              <a:t>Miltä</a:t>
            </a:r>
            <a:r>
              <a:rPr kumimoji="0" lang="en-US" sz="6048" b="0" i="0" u="none" strike="noStrike" kern="1200" cap="none" spc="0" normalizeH="0" baseline="0" noProof="0" dirty="0">
                <a:ln>
                  <a:noFill/>
                </a:ln>
                <a:solidFill>
                  <a:srgbClr val="28292C"/>
                </a:solidFill>
                <a:effectLst/>
                <a:uLnTx/>
                <a:uFillTx/>
                <a:latin typeface="Beth Ellen"/>
                <a:ea typeface="Beth Ellen"/>
                <a:cs typeface="Beth Ellen"/>
                <a:sym typeface="Beth Ellen"/>
              </a:rPr>
              <a:t> </a:t>
            </a:r>
            <a:r>
              <a:rPr kumimoji="0" lang="en-US" sz="6048" b="0" i="0" u="none" strike="noStrike" kern="1200" cap="none" spc="0" normalizeH="0" baseline="0" noProof="0" dirty="0" err="1">
                <a:ln>
                  <a:noFill/>
                </a:ln>
                <a:solidFill>
                  <a:srgbClr val="28292C"/>
                </a:solidFill>
                <a:effectLst/>
                <a:uLnTx/>
                <a:uFillTx/>
                <a:latin typeface="Beth Ellen"/>
                <a:ea typeface="Beth Ellen"/>
                <a:cs typeface="Beth Ellen"/>
                <a:sym typeface="Beth Ellen"/>
              </a:rPr>
              <a:t>tänään</a:t>
            </a:r>
            <a:r>
              <a:rPr kumimoji="0" lang="en-US" sz="6048" b="0" i="0" u="none" strike="noStrike" kern="1200" cap="none" spc="0" normalizeH="0" baseline="0" noProof="0" dirty="0">
                <a:ln>
                  <a:noFill/>
                </a:ln>
                <a:solidFill>
                  <a:srgbClr val="28292C"/>
                </a:solidFill>
                <a:effectLst/>
                <a:uLnTx/>
                <a:uFillTx/>
                <a:latin typeface="Beth Ellen"/>
                <a:ea typeface="Beth Ellen"/>
                <a:cs typeface="Beth Ellen"/>
                <a:sym typeface="Beth Ellen"/>
              </a:rPr>
              <a:t> </a:t>
            </a:r>
            <a:r>
              <a:rPr kumimoji="0" lang="en-US" sz="6048" b="0" i="0" u="none" strike="noStrike" kern="1200" cap="none" spc="0" normalizeH="0" baseline="0" noProof="0" dirty="0" err="1">
                <a:ln>
                  <a:noFill/>
                </a:ln>
                <a:solidFill>
                  <a:srgbClr val="28292C"/>
                </a:solidFill>
                <a:effectLst/>
                <a:uLnTx/>
                <a:uFillTx/>
                <a:latin typeface="Beth Ellen"/>
                <a:ea typeface="Beth Ellen"/>
                <a:cs typeface="Beth Ellen"/>
                <a:sym typeface="Beth Ellen"/>
              </a:rPr>
              <a:t>tuntuu</a:t>
            </a:r>
            <a:r>
              <a:rPr kumimoji="0" lang="en-US" sz="6048" b="0" i="0" u="none" strike="noStrike" kern="1200" cap="none" spc="0" normalizeH="0" baseline="0" noProof="0" dirty="0">
                <a:ln>
                  <a:noFill/>
                </a:ln>
                <a:solidFill>
                  <a:srgbClr val="28292C"/>
                </a:solidFill>
                <a:effectLst/>
                <a:uLnTx/>
                <a:uFillTx/>
                <a:latin typeface="Beth Ellen"/>
                <a:ea typeface="Beth Ellen"/>
                <a:cs typeface="Beth Ellen"/>
                <a:sym typeface="Beth Ellen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29894" y="5048250"/>
            <a:ext cx="7245106" cy="1393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1"/>
              </a:lnSpc>
            </a:pPr>
            <a:r>
              <a:rPr lang="en-US" sz="3972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Ota itsellesi kortti/kuva, joka kuvaa sitä tunnetta, joka sinulla on nyt.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99462" y="2702607"/>
            <a:ext cx="12174988" cy="5595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7141" lvl="1" indent="-348570" algn="l">
              <a:lnSpc>
                <a:spcPts val="6393"/>
              </a:lnSpc>
              <a:buFont typeface="Arial"/>
              <a:buChar char="•"/>
            </a:pPr>
            <a:r>
              <a:rPr lang="en-US" sz="3228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Ota mukava asento ja </a:t>
            </a:r>
            <a:r>
              <a:rPr lang="en-US" sz="322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sulje silmät</a:t>
            </a:r>
          </a:p>
          <a:p>
            <a:pPr marL="697141" lvl="1" indent="-348570" algn="l">
              <a:lnSpc>
                <a:spcPts val="6393"/>
              </a:lnSpc>
              <a:buFont typeface="Arial"/>
              <a:buChar char="•"/>
            </a:pPr>
            <a:r>
              <a:rPr lang="en-US" sz="3228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Kun tilassa on rauhallista, kuka tahansa saa aloittaa laskemaan sanomalla “yksi”</a:t>
            </a:r>
          </a:p>
          <a:p>
            <a:pPr marL="697141" lvl="1" indent="-348570" algn="l">
              <a:lnSpc>
                <a:spcPts val="6393"/>
              </a:lnSpc>
              <a:buFont typeface="Arial"/>
              <a:buChar char="•"/>
            </a:pPr>
            <a:r>
              <a:rPr lang="en-US" sz="3228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Kuka tahansa saa jatkaa sanomalla seuraavan numeron.</a:t>
            </a:r>
          </a:p>
          <a:p>
            <a:pPr marL="697141" lvl="1" indent="-348570" algn="l">
              <a:lnSpc>
                <a:spcPts val="6393"/>
              </a:lnSpc>
              <a:buFont typeface="Arial"/>
              <a:buChar char="•"/>
            </a:pPr>
            <a:r>
              <a:rPr lang="en-US" sz="3228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Jos kaksi osallistujaa sanoo numeron yhtäaikaa, aloitetaan alusta</a:t>
            </a:r>
          </a:p>
          <a:p>
            <a:pPr marL="697141" lvl="1" indent="-348570" algn="l">
              <a:lnSpc>
                <a:spcPts val="6393"/>
              </a:lnSpc>
              <a:buFont typeface="Arial"/>
              <a:buChar char="•"/>
            </a:pPr>
            <a:r>
              <a:rPr lang="en-US" sz="3228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Koettakaa laskea yhdessä kahteenkymmeneenviiteen</a:t>
            </a:r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351172" y="904875"/>
            <a:ext cx="13585657" cy="10212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16" b="1" i="0" u="none" strike="noStrike" kern="1200" cap="none" spc="28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Lämmittelyleikki</a:t>
            </a:r>
            <a:r>
              <a:rPr kumimoji="0" lang="en-US" sz="5916" b="1" i="0" u="none" strike="noStrike" kern="1200" cap="none" spc="2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: </a:t>
            </a:r>
            <a:r>
              <a:rPr kumimoji="0" lang="en-US" sz="5916" b="1" i="0" u="none" strike="noStrike" kern="1200" cap="none" spc="28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yhdessä</a:t>
            </a:r>
            <a:r>
              <a:rPr kumimoji="0" lang="en-US" sz="5916" b="1" i="0" u="none" strike="noStrike" kern="1200" cap="none" spc="2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 </a:t>
            </a:r>
            <a:r>
              <a:rPr kumimoji="0" lang="en-US" sz="5916" b="1" i="0" u="none" strike="noStrike" kern="1200" cap="none" spc="28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laskeminen</a:t>
            </a:r>
            <a:endParaRPr kumimoji="0" lang="en-US" sz="5916" b="1" i="0" u="none" strike="noStrike" kern="1200" cap="none" spc="28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ssion One Bold"/>
              <a:ea typeface="Passion One Bold"/>
              <a:cs typeface="Passion One Bold"/>
              <a:sym typeface="Passion One Bold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624012"/>
            <a:ext cx="4662988" cy="46629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0"/>
                  </a:moveTo>
                  <a:lnTo>
                    <a:pt x="0" y="0"/>
                  </a:lnTo>
                  <a:lnTo>
                    <a:pt x="0" y="812800"/>
                  </a:lnTo>
                  <a:lnTo>
                    <a:pt x="812800" y="812800"/>
                  </a:lnTo>
                  <a:close/>
                </a:path>
              </a:pathLst>
            </a:custGeom>
            <a:blipFill>
              <a:blip r:embed="rId2"/>
              <a:stretch>
                <a:fillRect l="-22072" r="-22072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88144">
            <a:off x="345960" y="3012073"/>
            <a:ext cx="4861776" cy="3076178"/>
            <a:chOff x="0" y="0"/>
            <a:chExt cx="6482368" cy="410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82368" cy="4101571"/>
            </a:xfrm>
            <a:custGeom>
              <a:avLst/>
              <a:gdLst/>
              <a:ahLst/>
              <a:cxnLst/>
              <a:rect l="l" t="t" r="r" b="b"/>
              <a:pathLst>
                <a:path w="6482368" h="4101571">
                  <a:moveTo>
                    <a:pt x="0" y="0"/>
                  </a:moveTo>
                  <a:lnTo>
                    <a:pt x="6482368" y="0"/>
                  </a:lnTo>
                  <a:lnTo>
                    <a:pt x="6482368" y="4101571"/>
                  </a:lnTo>
                  <a:lnTo>
                    <a:pt x="0" y="4101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8353" y="-559"/>
              <a:ext cx="6085661" cy="292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18"/>
                </a:lnSpc>
              </a:pPr>
              <a:r>
                <a:rPr lang="en-US" sz="4227">
                  <a:solidFill>
                    <a:srgbClr val="00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Hei! </a:t>
              </a:r>
            </a:p>
            <a:p>
              <a:pPr algn="ctr">
                <a:lnSpc>
                  <a:spcPts val="5918"/>
                </a:lnSpc>
              </a:pPr>
              <a:r>
                <a:rPr lang="en-US" sz="4227">
                  <a:solidFill>
                    <a:srgbClr val="00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Ne silmät pysyy kiinni!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462862" y="-1141828"/>
            <a:ext cx="12936008" cy="14761005"/>
          </a:xfrm>
          <a:custGeom>
            <a:avLst/>
            <a:gdLst/>
            <a:ahLst/>
            <a:cxnLst/>
            <a:rect l="l" t="t" r="r" b="b"/>
            <a:pathLst>
              <a:path w="12936008" h="14761005">
                <a:moveTo>
                  <a:pt x="0" y="0"/>
                </a:moveTo>
                <a:lnTo>
                  <a:pt x="12936008" y="0"/>
                </a:lnTo>
                <a:lnTo>
                  <a:pt x="12936008" y="14761005"/>
                </a:lnTo>
                <a:lnTo>
                  <a:pt x="0" y="14761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4705" y="3928740"/>
            <a:ext cx="8035715" cy="6358260"/>
          </a:xfrm>
          <a:custGeom>
            <a:avLst/>
            <a:gdLst/>
            <a:ahLst/>
            <a:cxnLst/>
            <a:rect l="l" t="t" r="r" b="b"/>
            <a:pathLst>
              <a:path w="8035715" h="6358260">
                <a:moveTo>
                  <a:pt x="0" y="0"/>
                </a:moveTo>
                <a:lnTo>
                  <a:pt x="8035715" y="0"/>
                </a:lnTo>
                <a:lnTo>
                  <a:pt x="8035715" y="6358260"/>
                </a:lnTo>
                <a:lnTo>
                  <a:pt x="0" y="6358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930866" y="5463254"/>
            <a:ext cx="5539110" cy="2261803"/>
          </a:xfrm>
          <a:custGeom>
            <a:avLst/>
            <a:gdLst/>
            <a:ahLst/>
            <a:cxnLst/>
            <a:rect l="l" t="t" r="r" b="b"/>
            <a:pathLst>
              <a:path w="5539110" h="2261803">
                <a:moveTo>
                  <a:pt x="5539109" y="0"/>
                </a:moveTo>
                <a:lnTo>
                  <a:pt x="0" y="0"/>
                </a:lnTo>
                <a:lnTo>
                  <a:pt x="0" y="2261803"/>
                </a:lnTo>
                <a:lnTo>
                  <a:pt x="5539109" y="2261803"/>
                </a:lnTo>
                <a:lnTo>
                  <a:pt x="55391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415947" y="1433440"/>
            <a:ext cx="13456107" cy="3294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2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88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Tunnin</a:t>
            </a:r>
            <a:r>
              <a:rPr kumimoji="0" lang="en-US" sz="94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 </a:t>
            </a:r>
            <a:r>
              <a:rPr kumimoji="0" lang="en-US" sz="9488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aihe</a:t>
            </a:r>
            <a:r>
              <a:rPr kumimoji="0" lang="en-US" sz="94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132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88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Ryhmäpaineen</a:t>
            </a:r>
            <a:r>
              <a:rPr kumimoji="0" lang="en-US" sz="94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 </a:t>
            </a:r>
            <a:r>
              <a:rPr kumimoji="0" lang="en-US" sz="9488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sietäminen</a:t>
            </a:r>
            <a:endParaRPr kumimoji="0" lang="en-US" sz="9488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ssion One Bold"/>
              <a:ea typeface="Passion One Bold"/>
              <a:cs typeface="Passion One Bold"/>
              <a:sym typeface="Passion On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751671" y="5927405"/>
            <a:ext cx="42992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Onhan muuten tärkeä aihe!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1899333"/>
            <a:ext cx="9472725" cy="8387667"/>
          </a:xfrm>
          <a:custGeom>
            <a:avLst/>
            <a:gdLst/>
            <a:ahLst/>
            <a:cxnLst/>
            <a:rect l="l" t="t" r="r" b="b"/>
            <a:pathLst>
              <a:path w="9472725" h="8387667">
                <a:moveTo>
                  <a:pt x="9472725" y="0"/>
                </a:moveTo>
                <a:lnTo>
                  <a:pt x="0" y="0"/>
                </a:lnTo>
                <a:lnTo>
                  <a:pt x="0" y="8387667"/>
                </a:lnTo>
                <a:lnTo>
                  <a:pt x="9472725" y="8387667"/>
                </a:lnTo>
                <a:lnTo>
                  <a:pt x="9472725" y="0"/>
                </a:lnTo>
                <a:close/>
              </a:path>
            </a:pathLst>
          </a:custGeom>
          <a:blipFill>
            <a:blip r:embed="rId2">
              <a:alphaModFix amt="4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884254">
            <a:off x="11781078" y="4088309"/>
            <a:ext cx="6140446" cy="614044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3013" r="-37645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845076" y="825380"/>
            <a:ext cx="5085580" cy="4318120"/>
          </a:xfrm>
          <a:custGeom>
            <a:avLst/>
            <a:gdLst/>
            <a:ahLst/>
            <a:cxnLst/>
            <a:rect l="l" t="t" r="r" b="b"/>
            <a:pathLst>
              <a:path w="5085580" h="4318120">
                <a:moveTo>
                  <a:pt x="5085580" y="0"/>
                </a:moveTo>
                <a:lnTo>
                  <a:pt x="0" y="0"/>
                </a:lnTo>
                <a:lnTo>
                  <a:pt x="0" y="4318120"/>
                </a:lnTo>
                <a:lnTo>
                  <a:pt x="5085580" y="4318120"/>
                </a:lnTo>
                <a:lnTo>
                  <a:pt x="50855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959954" y="4095213"/>
            <a:ext cx="10141091" cy="422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0491" lvl="1" indent="-255246" algn="l">
              <a:lnSpc>
                <a:spcPts val="5674"/>
              </a:lnSpc>
              <a:buFont typeface="Arial"/>
              <a:buChar char="•"/>
            </a:pPr>
            <a:r>
              <a:rPr lang="en-US" sz="236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Muut haluavat sinun tekevän jotain, jota et haluaisi tehdä</a:t>
            </a:r>
          </a:p>
          <a:p>
            <a:pPr marL="510491" lvl="1" indent="-255246" algn="l">
              <a:lnSpc>
                <a:spcPts val="5674"/>
              </a:lnSpc>
              <a:buFont typeface="Arial"/>
              <a:buChar char="•"/>
            </a:pPr>
            <a:r>
              <a:rPr lang="en-US" sz="236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Pakottamista, uhkailua tai painostamista</a:t>
            </a:r>
          </a:p>
          <a:p>
            <a:pPr marL="510491" lvl="1" indent="-255246" algn="l">
              <a:lnSpc>
                <a:spcPts val="5674"/>
              </a:lnSpc>
              <a:buFont typeface="Arial"/>
              <a:buChar char="•"/>
            </a:pPr>
            <a:r>
              <a:rPr lang="en-US" sz="236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Ryhmän jäsen saattaa pelätä joutuvansa ryhmän ulkopuolelle, jos ei tee, kuten muut ryhmässä haluavat</a:t>
            </a:r>
          </a:p>
          <a:p>
            <a:pPr marL="510491" lvl="1" indent="-255246" algn="l">
              <a:lnSpc>
                <a:spcPts val="5674"/>
              </a:lnSpc>
              <a:buFont typeface="Arial"/>
              <a:buChar char="•"/>
            </a:pPr>
            <a:r>
              <a:rPr lang="en-US" sz="236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Keksitkö esimerkin negatiivisesta ryhmäpaineesta? Voiko ryhmäpaine olla positiivinen? </a:t>
            </a:r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959954" y="2004136"/>
            <a:ext cx="8444025" cy="13187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7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Mikä</a:t>
            </a:r>
            <a:r>
              <a:rPr kumimoji="0" lang="en-US" sz="77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 on </a:t>
            </a:r>
            <a:r>
              <a:rPr kumimoji="0" lang="en-US" sz="770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ryhmäpaine</a:t>
            </a:r>
            <a:r>
              <a:rPr kumimoji="0" lang="en-US" sz="77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36425" y="1628893"/>
            <a:ext cx="3919394" cy="169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3"/>
              </a:lnSpc>
            </a:pPr>
            <a:r>
              <a:rPr lang="en-US" sz="264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Hei, sinä siinä! Olisiko sinulla hetki aikaa puhua ryhmäpaineesta?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854619">
            <a:off x="-1593826" y="-421671"/>
            <a:ext cx="14682393" cy="12439991"/>
          </a:xfrm>
          <a:custGeom>
            <a:avLst/>
            <a:gdLst/>
            <a:ahLst/>
            <a:cxnLst/>
            <a:rect l="l" t="t" r="r" b="b"/>
            <a:pathLst>
              <a:path w="14682393" h="12439991">
                <a:moveTo>
                  <a:pt x="0" y="0"/>
                </a:moveTo>
                <a:lnTo>
                  <a:pt x="14682393" y="0"/>
                </a:lnTo>
                <a:lnTo>
                  <a:pt x="14682393" y="12439991"/>
                </a:lnTo>
                <a:lnTo>
                  <a:pt x="0" y="12439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73395" y="5143500"/>
            <a:ext cx="3552230" cy="5143500"/>
          </a:xfrm>
          <a:custGeom>
            <a:avLst/>
            <a:gdLst/>
            <a:ahLst/>
            <a:cxnLst/>
            <a:rect l="l" t="t" r="r" b="b"/>
            <a:pathLst>
              <a:path w="3552230" h="5143500">
                <a:moveTo>
                  <a:pt x="3552230" y="0"/>
                </a:moveTo>
                <a:lnTo>
                  <a:pt x="0" y="0"/>
                </a:lnTo>
                <a:lnTo>
                  <a:pt x="0" y="5143500"/>
                </a:lnTo>
                <a:lnTo>
                  <a:pt x="3552230" y="5143500"/>
                </a:lnTo>
                <a:lnTo>
                  <a:pt x="355223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/>
          <p:nvPr/>
        </p:nvSpPr>
        <p:spPr>
          <a:xfrm>
            <a:off x="4413999" y="2749306"/>
            <a:ext cx="13874001" cy="504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391" lvl="1" indent="-442696" algn="just">
              <a:lnSpc>
                <a:spcPts val="10252"/>
              </a:lnSpc>
              <a:buAutoNum type="arabicPeriod"/>
            </a:pPr>
            <a:r>
              <a:rPr lang="en-US" sz="4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Mieti, mitä ryhmä haluaa sinun tekevän ja miksi</a:t>
            </a:r>
          </a:p>
          <a:p>
            <a:pPr marL="885391" lvl="1" indent="-442696" algn="just">
              <a:lnSpc>
                <a:spcPts val="10252"/>
              </a:lnSpc>
              <a:buAutoNum type="arabicPeriod"/>
            </a:pPr>
            <a:r>
              <a:rPr lang="en-US" sz="4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Mieti, mitä itse haluat</a:t>
            </a:r>
          </a:p>
          <a:p>
            <a:pPr marL="885391" lvl="1" indent="-442696" algn="just">
              <a:lnSpc>
                <a:spcPts val="10252"/>
              </a:lnSpc>
              <a:buAutoNum type="arabicPeriod"/>
            </a:pPr>
            <a:r>
              <a:rPr lang="en-US" sz="4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Päätä, miten kerrot ryhmälle, mitä itse haluat</a:t>
            </a:r>
          </a:p>
          <a:p>
            <a:pPr marL="885391" lvl="1" indent="-442696" algn="just">
              <a:lnSpc>
                <a:spcPts val="10252"/>
              </a:lnSpc>
              <a:buAutoNum type="arabicPeriod"/>
            </a:pPr>
            <a:r>
              <a:rPr lang="en-US" sz="4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Kerro se ryhmälle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11160" y="2380793"/>
            <a:ext cx="3139439" cy="2762707"/>
          </a:xfrm>
          <a:custGeom>
            <a:avLst/>
            <a:gdLst/>
            <a:ahLst/>
            <a:cxnLst/>
            <a:rect l="l" t="t" r="r" b="b"/>
            <a:pathLst>
              <a:path w="3139439" h="2762707">
                <a:moveTo>
                  <a:pt x="3139439" y="0"/>
                </a:moveTo>
                <a:lnTo>
                  <a:pt x="0" y="0"/>
                </a:lnTo>
                <a:lnTo>
                  <a:pt x="0" y="2762707"/>
                </a:lnTo>
                <a:lnTo>
                  <a:pt x="3139439" y="2762707"/>
                </a:lnTo>
                <a:lnTo>
                  <a:pt x="313943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2778834" y="1018218"/>
            <a:ext cx="15022646" cy="1362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4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Ryhmäpaineen</a:t>
            </a:r>
            <a:r>
              <a:rPr kumimoji="0" lang="en-US" sz="794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 </a:t>
            </a:r>
            <a:r>
              <a:rPr kumimoji="0" lang="en-US" sz="794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sietämisen</a:t>
            </a:r>
            <a:r>
              <a:rPr kumimoji="0" lang="en-US" sz="794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 </a:t>
            </a:r>
            <a:r>
              <a:rPr kumimoji="0" lang="en-US" sz="794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 Bold"/>
                <a:ea typeface="Passion One Bold"/>
                <a:cs typeface="Passion One Bold"/>
                <a:sym typeface="Passion One Bold"/>
              </a:rPr>
              <a:t>vaiheet</a:t>
            </a:r>
            <a:endParaRPr kumimoji="0" lang="en-US" sz="794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ssion One Bold"/>
              <a:ea typeface="Passion One Bold"/>
              <a:cs typeface="Passion One Bold"/>
              <a:sym typeface="Passion On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15924" y="2921264"/>
            <a:ext cx="2929911" cy="75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367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Ajattele itse!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02469" y="-686156"/>
            <a:ext cx="11265811" cy="11659313"/>
          </a:xfrm>
          <a:custGeom>
            <a:avLst/>
            <a:gdLst/>
            <a:ahLst/>
            <a:cxnLst/>
            <a:rect l="l" t="t" r="r" b="b"/>
            <a:pathLst>
              <a:path w="11265811" h="11659313">
                <a:moveTo>
                  <a:pt x="0" y="0"/>
                </a:moveTo>
                <a:lnTo>
                  <a:pt x="11265811" y="0"/>
                </a:lnTo>
                <a:lnTo>
                  <a:pt x="11265811" y="11659312"/>
                </a:lnTo>
                <a:lnTo>
                  <a:pt x="0" y="11659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37946" y="3682515"/>
            <a:ext cx="5626196" cy="6604485"/>
          </a:xfrm>
          <a:custGeom>
            <a:avLst/>
            <a:gdLst/>
            <a:ahLst/>
            <a:cxnLst/>
            <a:rect l="l" t="t" r="r" b="b"/>
            <a:pathLst>
              <a:path w="5626196" h="6604485">
                <a:moveTo>
                  <a:pt x="0" y="0"/>
                </a:moveTo>
                <a:lnTo>
                  <a:pt x="5626196" y="0"/>
                </a:lnTo>
                <a:lnTo>
                  <a:pt x="5626196" y="6604485"/>
                </a:lnTo>
                <a:lnTo>
                  <a:pt x="0" y="6604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85413" flipH="1">
            <a:off x="13282673" y="927776"/>
            <a:ext cx="5045866" cy="3724767"/>
          </a:xfrm>
          <a:custGeom>
            <a:avLst/>
            <a:gdLst/>
            <a:ahLst/>
            <a:cxnLst/>
            <a:rect l="l" t="t" r="r" b="b"/>
            <a:pathLst>
              <a:path w="5045866" h="3724767">
                <a:moveTo>
                  <a:pt x="5045866" y="0"/>
                </a:moveTo>
                <a:lnTo>
                  <a:pt x="0" y="0"/>
                </a:lnTo>
                <a:lnTo>
                  <a:pt x="0" y="3724766"/>
                </a:lnTo>
                <a:lnTo>
                  <a:pt x="5045866" y="3724766"/>
                </a:lnTo>
                <a:lnTo>
                  <a:pt x="50458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532048"/>
            <a:ext cx="6526010" cy="13589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Pysy</a:t>
            </a:r>
            <a:r>
              <a:rPr kumimoji="0" lang="en-US" sz="78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 </a:t>
            </a:r>
            <a:r>
              <a:rPr kumimoji="0" lang="en-US" sz="78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jämäkkänä</a:t>
            </a:r>
            <a:r>
              <a:rPr kumimoji="0" lang="en-US" sz="78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ssion One"/>
                <a:ea typeface="Passion One"/>
                <a:cs typeface="Passion One"/>
                <a:sym typeface="Passion One"/>
              </a:rPr>
              <a:t>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6259" y="2309342"/>
            <a:ext cx="9574669" cy="6094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6165" lvl="1" indent="-278083" algn="l">
              <a:lnSpc>
                <a:spcPts val="6105"/>
              </a:lnSpc>
              <a:buFont typeface="Arial"/>
              <a:buChar char="•"/>
            </a:pPr>
            <a:r>
              <a:rPr lang="en-US" sz="257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Paras tapa vastustaa ryhmäpainetta, on kieltäytyä selkeästi (Ei, en halua, ei käy)</a:t>
            </a:r>
          </a:p>
          <a:p>
            <a:pPr marL="556165" lvl="1" indent="-278083" algn="l">
              <a:lnSpc>
                <a:spcPts val="6105"/>
              </a:lnSpc>
              <a:buFont typeface="Arial"/>
              <a:buChar char="•"/>
            </a:pPr>
            <a:r>
              <a:rPr lang="en-US" sz="257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Ei kannata valehdella tai käyttää tekosyitä (“en mä nyt, mut huomenna voisin.”)</a:t>
            </a:r>
          </a:p>
          <a:p>
            <a:pPr marL="556165" lvl="1" indent="-278083" algn="l">
              <a:lnSpc>
                <a:spcPts val="6105"/>
              </a:lnSpc>
              <a:buFont typeface="Arial"/>
              <a:buChar char="•"/>
            </a:pPr>
            <a:r>
              <a:rPr lang="en-US" sz="257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Sinulla on oikeus kieltäytyä vaarallisesta, laittomasta tai muuten sääntöjen vastaisesta toiminnasta</a:t>
            </a:r>
          </a:p>
          <a:p>
            <a:pPr marL="556165" lvl="1" indent="-278083" algn="l">
              <a:lnSpc>
                <a:spcPts val="6105"/>
              </a:lnSpc>
              <a:buFont typeface="Arial"/>
              <a:buChar char="•"/>
            </a:pPr>
            <a:r>
              <a:rPr lang="en-US" sz="2576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Kerro aikuiselle, jos joku yrittää painostaa sinua tekemään jotain sellaista, mitä et halua tehdä.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35571" y="1605642"/>
            <a:ext cx="4140070" cy="224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3"/>
              </a:lnSpc>
              <a:spcBef>
                <a:spcPct val="0"/>
              </a:spcBef>
            </a:pPr>
            <a:r>
              <a:rPr lang="en-US" sz="2836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Oma turvallisuutesi on tärkeämpää, kuin kavereiden silmissä coolilta näyttäminen.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496515" y="-3151792"/>
            <a:ext cx="14003738" cy="14984545"/>
          </a:xfrm>
          <a:custGeom>
            <a:avLst/>
            <a:gdLst/>
            <a:ahLst/>
            <a:cxnLst/>
            <a:rect l="l" t="t" r="r" b="b"/>
            <a:pathLst>
              <a:path w="14003738" h="14984545">
                <a:moveTo>
                  <a:pt x="0" y="0"/>
                </a:moveTo>
                <a:lnTo>
                  <a:pt x="14003738" y="0"/>
                </a:lnTo>
                <a:lnTo>
                  <a:pt x="14003738" y="14984545"/>
                </a:lnTo>
                <a:lnTo>
                  <a:pt x="0" y="14984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0684" y="2445541"/>
            <a:ext cx="7586611" cy="7841459"/>
          </a:xfrm>
          <a:custGeom>
            <a:avLst/>
            <a:gdLst/>
            <a:ahLst/>
            <a:cxnLst/>
            <a:rect l="l" t="t" r="r" b="b"/>
            <a:pathLst>
              <a:path w="7586611" h="7841459">
                <a:moveTo>
                  <a:pt x="0" y="0"/>
                </a:moveTo>
                <a:lnTo>
                  <a:pt x="7586611" y="0"/>
                </a:lnTo>
                <a:lnTo>
                  <a:pt x="7586611" y="7841459"/>
                </a:lnTo>
                <a:lnTo>
                  <a:pt x="0" y="7841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15437" y="-521485"/>
            <a:ext cx="6474866" cy="4324007"/>
          </a:xfrm>
          <a:custGeom>
            <a:avLst/>
            <a:gdLst/>
            <a:ahLst/>
            <a:cxnLst/>
            <a:rect l="l" t="t" r="r" b="b"/>
            <a:pathLst>
              <a:path w="6474866" h="4324007">
                <a:moveTo>
                  <a:pt x="0" y="0"/>
                </a:moveTo>
                <a:lnTo>
                  <a:pt x="6474866" y="0"/>
                </a:lnTo>
                <a:lnTo>
                  <a:pt x="6474866" y="4324007"/>
                </a:lnTo>
                <a:lnTo>
                  <a:pt x="0" y="4324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1201" y="0"/>
            <a:ext cx="7821949" cy="6393914"/>
            <a:chOff x="844552" y="1048467"/>
            <a:chExt cx="10429265" cy="8525218"/>
          </a:xfrm>
        </p:grpSpPr>
        <p:sp>
          <p:nvSpPr>
            <p:cNvPr id="6" name="Freeform 6"/>
            <p:cNvSpPr/>
            <p:nvPr/>
          </p:nvSpPr>
          <p:spPr>
            <a:xfrm rot="6838767">
              <a:off x="1140484" y="3841373"/>
              <a:ext cx="5436380" cy="6028244"/>
            </a:xfrm>
            <a:custGeom>
              <a:avLst/>
              <a:gdLst/>
              <a:ahLst/>
              <a:cxnLst/>
              <a:rect l="l" t="t" r="r" b="b"/>
              <a:pathLst>
                <a:path w="5436380" h="6028244">
                  <a:moveTo>
                    <a:pt x="0" y="0"/>
                  </a:moveTo>
                  <a:lnTo>
                    <a:pt x="5436381" y="0"/>
                  </a:lnTo>
                  <a:lnTo>
                    <a:pt x="5436381" y="6028244"/>
                  </a:lnTo>
                  <a:lnTo>
                    <a:pt x="0" y="6028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 rot="1443467">
              <a:off x="4825977" y="1048467"/>
              <a:ext cx="6447840" cy="6119586"/>
            </a:xfrm>
            <a:custGeom>
              <a:avLst/>
              <a:gdLst/>
              <a:ahLst/>
              <a:cxnLst/>
              <a:rect l="l" t="t" r="r" b="b"/>
              <a:pathLst>
                <a:path w="6447840" h="6119586">
                  <a:moveTo>
                    <a:pt x="0" y="0"/>
                  </a:moveTo>
                  <a:lnTo>
                    <a:pt x="6447839" y="0"/>
                  </a:lnTo>
                  <a:lnTo>
                    <a:pt x="6447839" y="6119586"/>
                  </a:lnTo>
                  <a:lnTo>
                    <a:pt x="0" y="6119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756431" y="2831538"/>
              <a:ext cx="5921835" cy="245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87"/>
                </a:lnSpc>
              </a:pPr>
              <a:r>
                <a:rPr lang="en-US" sz="541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Niin</a:t>
              </a:r>
              <a:r>
                <a:rPr lang="en-US" sz="541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</a:t>
              </a:r>
              <a:r>
                <a:rPr lang="en-US" sz="541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mitä</a:t>
              </a:r>
              <a:r>
                <a:rPr lang="en-US" sz="541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</a:t>
              </a:r>
              <a:r>
                <a:rPr lang="en-US" sz="541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sä</a:t>
              </a:r>
              <a:r>
                <a:rPr lang="en-US" sz="541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</a:t>
              </a:r>
              <a:r>
                <a:rPr lang="en-US" sz="541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oikeen</a:t>
              </a:r>
              <a:r>
                <a:rPr lang="en-US" sz="541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</a:t>
              </a:r>
              <a:r>
                <a:rPr lang="en-US" sz="541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selität</a:t>
              </a:r>
              <a:r>
                <a:rPr lang="en-US" sz="541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71809" y="5686253"/>
              <a:ext cx="5607405" cy="2989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1"/>
                </a:lnSpc>
              </a:pPr>
              <a:r>
                <a:rPr lang="en-US" sz="432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Ai, </a:t>
              </a:r>
              <a:r>
                <a:rPr lang="en-US" sz="432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että</a:t>
              </a:r>
              <a:r>
                <a:rPr lang="en-US" sz="432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</a:t>
              </a:r>
              <a:r>
                <a:rPr lang="en-US" sz="432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meinaatte</a:t>
              </a:r>
              <a:r>
                <a:rPr lang="en-US" sz="432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</a:t>
              </a:r>
              <a:r>
                <a:rPr lang="en-US" sz="432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tehä</a:t>
              </a:r>
              <a:r>
                <a:rPr lang="en-US" sz="432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</a:t>
              </a:r>
              <a:r>
                <a:rPr lang="en-US" sz="432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jotain</a:t>
              </a:r>
              <a:r>
                <a:rPr lang="en-US" sz="432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</a:t>
              </a:r>
              <a:r>
                <a:rPr lang="en-US" sz="432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tyhmää</a:t>
              </a:r>
              <a:r>
                <a:rPr lang="en-US" sz="432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 ja </a:t>
              </a:r>
              <a:r>
                <a:rPr lang="en-US" sz="4329" dirty="0" err="1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vaarallista</a:t>
              </a:r>
              <a:r>
                <a:rPr lang="en-US" sz="4329" dirty="0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?</a:t>
              </a:r>
            </a:p>
          </p:txBody>
        </p:sp>
      </p:grp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80735" y="3673792"/>
            <a:ext cx="188595" cy="184785"/>
            <a:chOff x="0" y="0"/>
            <a:chExt cx="251460" cy="246380"/>
          </a:xfrm>
        </p:grpSpPr>
        <p:sp>
          <p:nvSpPr>
            <p:cNvPr id="11" name="Freeform 11"/>
            <p:cNvSpPr/>
            <p:nvPr/>
          </p:nvSpPr>
          <p:spPr>
            <a:xfrm>
              <a:off x="49530" y="49530"/>
              <a:ext cx="149860" cy="151130"/>
            </a:xfrm>
            <a:custGeom>
              <a:avLst/>
              <a:gdLst/>
              <a:ahLst/>
              <a:cxnLst/>
              <a:rect l="l" t="t" r="r" b="b"/>
              <a:pathLst>
                <a:path w="149860" h="151130">
                  <a:moveTo>
                    <a:pt x="149860" y="53340"/>
                  </a:moveTo>
                  <a:cubicBezTo>
                    <a:pt x="130810" y="134620"/>
                    <a:pt x="121920" y="142240"/>
                    <a:pt x="109220" y="146050"/>
                  </a:cubicBezTo>
                  <a:cubicBezTo>
                    <a:pt x="91440" y="151130"/>
                    <a:pt x="54610" y="148590"/>
                    <a:pt x="38100" y="140970"/>
                  </a:cubicBezTo>
                  <a:cubicBezTo>
                    <a:pt x="25400" y="135890"/>
                    <a:pt x="17780" y="125730"/>
                    <a:pt x="12700" y="115570"/>
                  </a:cubicBezTo>
                  <a:cubicBezTo>
                    <a:pt x="6350" y="105410"/>
                    <a:pt x="0" y="93980"/>
                    <a:pt x="1270" y="81280"/>
                  </a:cubicBezTo>
                  <a:cubicBezTo>
                    <a:pt x="2540" y="62230"/>
                    <a:pt x="17780" y="29210"/>
                    <a:pt x="30480" y="16510"/>
                  </a:cubicBezTo>
                  <a:cubicBezTo>
                    <a:pt x="39370" y="6350"/>
                    <a:pt x="50800" y="2540"/>
                    <a:pt x="63500" y="1270"/>
                  </a:cubicBezTo>
                  <a:cubicBezTo>
                    <a:pt x="82550" y="0"/>
                    <a:pt x="130810" y="22860"/>
                    <a:pt x="13081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469916" y="647620"/>
            <a:ext cx="5365907" cy="1890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n-US" sz="5477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Mä en kyllä lähe tollaseen apinointiin!</a:t>
            </a:r>
          </a:p>
        </p:txBody>
      </p:sp>
      <p:sp>
        <p:nvSpPr>
          <p:cNvPr id="21" name="Otsikko 20">
            <a:extLst>
              <a:ext uri="{FF2B5EF4-FFF2-40B4-BE49-F238E27FC236}">
                <a16:creationId xmlns:a16="http://schemas.microsoft.com/office/drawing/2014/main" id="{C6482FE7-E6EE-D8C9-27E9-F80C77C429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Hauska kuva</a:t>
            </a:r>
          </a:p>
        </p:txBody>
      </p:sp>
      <p:sp>
        <p:nvSpPr>
          <p:cNvPr id="25" name="Vapaamuotoinen: Muoto 24">
            <a:extLst>
              <a:ext uri="{FF2B5EF4-FFF2-40B4-BE49-F238E27FC236}">
                <a16:creationId xmlns:a16="http://schemas.microsoft.com/office/drawing/2014/main" id="{24C720A9-5C9D-2269-5465-BB89F8C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9049">
            <a:off x="4196655" y="3335061"/>
            <a:ext cx="977173" cy="516754"/>
          </a:xfrm>
          <a:custGeom>
            <a:avLst/>
            <a:gdLst>
              <a:gd name="connsiteX0" fmla="*/ 4989 w 965109"/>
              <a:gd name="connsiteY0" fmla="*/ 45720 h 811530"/>
              <a:gd name="connsiteX1" fmla="*/ 62139 w 965109"/>
              <a:gd name="connsiteY1" fmla="*/ 148590 h 811530"/>
              <a:gd name="connsiteX2" fmla="*/ 119289 w 965109"/>
              <a:gd name="connsiteY2" fmla="*/ 251460 h 811530"/>
              <a:gd name="connsiteX3" fmla="*/ 153579 w 965109"/>
              <a:gd name="connsiteY3" fmla="*/ 331470 h 811530"/>
              <a:gd name="connsiteX4" fmla="*/ 199299 w 965109"/>
              <a:gd name="connsiteY4" fmla="*/ 377190 h 811530"/>
              <a:gd name="connsiteX5" fmla="*/ 256449 w 965109"/>
              <a:gd name="connsiteY5" fmla="*/ 457200 h 811530"/>
              <a:gd name="connsiteX6" fmla="*/ 336459 w 965109"/>
              <a:gd name="connsiteY6" fmla="*/ 560070 h 811530"/>
              <a:gd name="connsiteX7" fmla="*/ 382179 w 965109"/>
              <a:gd name="connsiteY7" fmla="*/ 605790 h 811530"/>
              <a:gd name="connsiteX8" fmla="*/ 405039 w 965109"/>
              <a:gd name="connsiteY8" fmla="*/ 640080 h 811530"/>
              <a:gd name="connsiteX9" fmla="*/ 485049 w 965109"/>
              <a:gd name="connsiteY9" fmla="*/ 651510 h 811530"/>
              <a:gd name="connsiteX10" fmla="*/ 553629 w 965109"/>
              <a:gd name="connsiteY10" fmla="*/ 697230 h 811530"/>
              <a:gd name="connsiteX11" fmla="*/ 633639 w 965109"/>
              <a:gd name="connsiteY11" fmla="*/ 742950 h 811530"/>
              <a:gd name="connsiteX12" fmla="*/ 679359 w 965109"/>
              <a:gd name="connsiteY12" fmla="*/ 777240 h 811530"/>
              <a:gd name="connsiteX13" fmla="*/ 770799 w 965109"/>
              <a:gd name="connsiteY13" fmla="*/ 800100 h 811530"/>
              <a:gd name="connsiteX14" fmla="*/ 805089 w 965109"/>
              <a:gd name="connsiteY14" fmla="*/ 811530 h 811530"/>
              <a:gd name="connsiteX15" fmla="*/ 907959 w 965109"/>
              <a:gd name="connsiteY15" fmla="*/ 800100 h 811530"/>
              <a:gd name="connsiteX16" fmla="*/ 930819 w 965109"/>
              <a:gd name="connsiteY16" fmla="*/ 754380 h 811530"/>
              <a:gd name="connsiteX17" fmla="*/ 965109 w 965109"/>
              <a:gd name="connsiteY17" fmla="*/ 708660 h 811530"/>
              <a:gd name="connsiteX18" fmla="*/ 953679 w 965109"/>
              <a:gd name="connsiteY18" fmla="*/ 537210 h 811530"/>
              <a:gd name="connsiteX19" fmla="*/ 862239 w 965109"/>
              <a:gd name="connsiteY19" fmla="*/ 422910 h 811530"/>
              <a:gd name="connsiteX20" fmla="*/ 759369 w 965109"/>
              <a:gd name="connsiteY20" fmla="*/ 308610 h 811530"/>
              <a:gd name="connsiteX21" fmla="*/ 690789 w 965109"/>
              <a:gd name="connsiteY21" fmla="*/ 274320 h 811530"/>
              <a:gd name="connsiteX22" fmla="*/ 656499 w 965109"/>
              <a:gd name="connsiteY22" fmla="*/ 240030 h 811530"/>
              <a:gd name="connsiteX23" fmla="*/ 519339 w 965109"/>
              <a:gd name="connsiteY23" fmla="*/ 160020 h 811530"/>
              <a:gd name="connsiteX24" fmla="*/ 485049 w 965109"/>
              <a:gd name="connsiteY24" fmla="*/ 125730 h 811530"/>
              <a:gd name="connsiteX25" fmla="*/ 450759 w 965109"/>
              <a:gd name="connsiteY25" fmla="*/ 80010 h 811530"/>
              <a:gd name="connsiteX26" fmla="*/ 416469 w 965109"/>
              <a:gd name="connsiteY26" fmla="*/ 68580 h 811530"/>
              <a:gd name="connsiteX27" fmla="*/ 325029 w 965109"/>
              <a:gd name="connsiteY27" fmla="*/ 45720 h 811530"/>
              <a:gd name="connsiteX28" fmla="*/ 245019 w 965109"/>
              <a:gd name="connsiteY28" fmla="*/ 34290 h 811530"/>
              <a:gd name="connsiteX29" fmla="*/ 96429 w 965109"/>
              <a:gd name="connsiteY29" fmla="*/ 0 h 811530"/>
              <a:gd name="connsiteX30" fmla="*/ 4989 w 965109"/>
              <a:gd name="connsiteY30" fmla="*/ 45720 h 81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65109" h="811530">
                <a:moveTo>
                  <a:pt x="4989" y="45720"/>
                </a:moveTo>
                <a:cubicBezTo>
                  <a:pt x="-726" y="70485"/>
                  <a:pt x="-15528" y="8789"/>
                  <a:pt x="62139" y="148590"/>
                </a:cubicBezTo>
                <a:cubicBezTo>
                  <a:pt x="136976" y="283297"/>
                  <a:pt x="30998" y="133738"/>
                  <a:pt x="119289" y="251460"/>
                </a:cubicBezTo>
                <a:cubicBezTo>
                  <a:pt x="128117" y="277945"/>
                  <a:pt x="136630" y="308871"/>
                  <a:pt x="153579" y="331470"/>
                </a:cubicBezTo>
                <a:cubicBezTo>
                  <a:pt x="166511" y="348712"/>
                  <a:pt x="184059" y="361950"/>
                  <a:pt x="199299" y="377190"/>
                </a:cubicBezTo>
                <a:cubicBezTo>
                  <a:pt x="251005" y="506455"/>
                  <a:pt x="189190" y="383215"/>
                  <a:pt x="256449" y="457200"/>
                </a:cubicBezTo>
                <a:cubicBezTo>
                  <a:pt x="285670" y="489344"/>
                  <a:pt x="305742" y="529353"/>
                  <a:pt x="336459" y="560070"/>
                </a:cubicBezTo>
                <a:cubicBezTo>
                  <a:pt x="351699" y="575310"/>
                  <a:pt x="368153" y="589426"/>
                  <a:pt x="382179" y="605790"/>
                </a:cubicBezTo>
                <a:cubicBezTo>
                  <a:pt x="391119" y="616220"/>
                  <a:pt x="392486" y="634501"/>
                  <a:pt x="405039" y="640080"/>
                </a:cubicBezTo>
                <a:cubicBezTo>
                  <a:pt x="429658" y="651022"/>
                  <a:pt x="458379" y="647700"/>
                  <a:pt x="485049" y="651510"/>
                </a:cubicBezTo>
                <a:cubicBezTo>
                  <a:pt x="507909" y="666750"/>
                  <a:pt x="529775" y="683599"/>
                  <a:pt x="553629" y="697230"/>
                </a:cubicBezTo>
                <a:cubicBezTo>
                  <a:pt x="580299" y="712470"/>
                  <a:pt x="607724" y="726459"/>
                  <a:pt x="633639" y="742950"/>
                </a:cubicBezTo>
                <a:cubicBezTo>
                  <a:pt x="649711" y="753177"/>
                  <a:pt x="662819" y="767789"/>
                  <a:pt x="679359" y="777240"/>
                </a:cubicBezTo>
                <a:cubicBezTo>
                  <a:pt x="699680" y="788852"/>
                  <a:pt x="754077" y="795919"/>
                  <a:pt x="770799" y="800100"/>
                </a:cubicBezTo>
                <a:cubicBezTo>
                  <a:pt x="782488" y="803022"/>
                  <a:pt x="793659" y="807720"/>
                  <a:pt x="805089" y="811530"/>
                </a:cubicBezTo>
                <a:cubicBezTo>
                  <a:pt x="839379" y="807720"/>
                  <a:pt x="876550" y="814377"/>
                  <a:pt x="907959" y="800100"/>
                </a:cubicBezTo>
                <a:cubicBezTo>
                  <a:pt x="923471" y="793049"/>
                  <a:pt x="921788" y="768829"/>
                  <a:pt x="930819" y="754380"/>
                </a:cubicBezTo>
                <a:cubicBezTo>
                  <a:pt x="940915" y="738226"/>
                  <a:pt x="953679" y="723900"/>
                  <a:pt x="965109" y="708660"/>
                </a:cubicBezTo>
                <a:cubicBezTo>
                  <a:pt x="961299" y="651510"/>
                  <a:pt x="964912" y="593375"/>
                  <a:pt x="953679" y="537210"/>
                </a:cubicBezTo>
                <a:cubicBezTo>
                  <a:pt x="945142" y="494526"/>
                  <a:pt x="887059" y="450212"/>
                  <a:pt x="862239" y="422910"/>
                </a:cubicBezTo>
                <a:cubicBezTo>
                  <a:pt x="842686" y="401402"/>
                  <a:pt x="788906" y="329286"/>
                  <a:pt x="759369" y="308610"/>
                </a:cubicBezTo>
                <a:cubicBezTo>
                  <a:pt x="738431" y="293953"/>
                  <a:pt x="712055" y="288497"/>
                  <a:pt x="690789" y="274320"/>
                </a:cubicBezTo>
                <a:cubicBezTo>
                  <a:pt x="677339" y="265354"/>
                  <a:pt x="669949" y="248996"/>
                  <a:pt x="656499" y="240030"/>
                </a:cubicBezTo>
                <a:cubicBezTo>
                  <a:pt x="612458" y="210670"/>
                  <a:pt x="556766" y="197447"/>
                  <a:pt x="519339" y="160020"/>
                </a:cubicBezTo>
                <a:cubicBezTo>
                  <a:pt x="507909" y="148590"/>
                  <a:pt x="495569" y="138003"/>
                  <a:pt x="485049" y="125730"/>
                </a:cubicBezTo>
                <a:cubicBezTo>
                  <a:pt x="472651" y="111266"/>
                  <a:pt x="465394" y="92206"/>
                  <a:pt x="450759" y="80010"/>
                </a:cubicBezTo>
                <a:cubicBezTo>
                  <a:pt x="441503" y="72297"/>
                  <a:pt x="428093" y="71750"/>
                  <a:pt x="416469" y="68580"/>
                </a:cubicBezTo>
                <a:cubicBezTo>
                  <a:pt x="386158" y="60313"/>
                  <a:pt x="356131" y="50163"/>
                  <a:pt x="325029" y="45720"/>
                </a:cubicBezTo>
                <a:cubicBezTo>
                  <a:pt x="298359" y="41910"/>
                  <a:pt x="271362" y="39935"/>
                  <a:pt x="245019" y="34290"/>
                </a:cubicBezTo>
                <a:cubicBezTo>
                  <a:pt x="-10715" y="-20510"/>
                  <a:pt x="320573" y="37357"/>
                  <a:pt x="96429" y="0"/>
                </a:cubicBezTo>
                <a:cubicBezTo>
                  <a:pt x="21033" y="37698"/>
                  <a:pt x="10704" y="20955"/>
                  <a:pt x="4989" y="457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596</Words>
  <Application>Microsoft Office PowerPoint</Application>
  <PresentationFormat>Mukautettu</PresentationFormat>
  <Paragraphs>82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35" baseType="lpstr">
      <vt:lpstr>Stadio Now Display Bold</vt:lpstr>
      <vt:lpstr>Raleway</vt:lpstr>
      <vt:lpstr>Stadio Now Display</vt:lpstr>
      <vt:lpstr>Open Sans</vt:lpstr>
      <vt:lpstr>Beth Ellen</vt:lpstr>
      <vt:lpstr>Poppins Bold</vt:lpstr>
      <vt:lpstr>Harmattan</vt:lpstr>
      <vt:lpstr>Childos Arabic Semi-Bold</vt:lpstr>
      <vt:lpstr>Passion One Bold</vt:lpstr>
      <vt:lpstr>Passion One</vt:lpstr>
      <vt:lpstr>Core Bandi Face</vt:lpstr>
      <vt:lpstr>Kollektif</vt:lpstr>
      <vt:lpstr>Forum</vt:lpstr>
      <vt:lpstr>Poppins</vt:lpstr>
      <vt:lpstr>Raleway Bold</vt:lpstr>
      <vt:lpstr>Open Sans Bold</vt:lpstr>
      <vt:lpstr>Calibri</vt:lpstr>
      <vt:lpstr>Arial</vt:lpstr>
      <vt:lpstr>Office Theme</vt:lpstr>
      <vt:lpstr>SOPU-tunti</vt:lpstr>
      <vt:lpstr>Tunnin ohjelma</vt:lpstr>
      <vt:lpstr>Miltä tänään tuntuu?</vt:lpstr>
      <vt:lpstr>Lämmittelyleikki: yhdessä laskeminen</vt:lpstr>
      <vt:lpstr>Tunnin aihe:  Ryhmäpaineen sietäminen</vt:lpstr>
      <vt:lpstr>Mikä on ryhmäpaine?</vt:lpstr>
      <vt:lpstr>Ryhmäpaineen sietämisen vaiheet</vt:lpstr>
      <vt:lpstr>Pysy jämäkkänä!</vt:lpstr>
      <vt:lpstr>Hauska kuva</vt:lpstr>
      <vt:lpstr>Oletko itse kokenut joskus ryhmäpainetta?</vt:lpstr>
      <vt:lpstr>Kokeillaan!</vt:lpstr>
      <vt:lpstr>Tarina ryhmäpaineesta</vt:lpstr>
      <vt:lpstr>Mitä seuraavaksi tapahtuu?</vt:lpstr>
      <vt:lpstr>Mitä uutta opit tällä tunnilla?</vt:lpstr>
      <vt:lpstr>Kiitos oppitunnista!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valmis SOPU 10: Ryhmäpaineen sietäminen</dc:title>
  <cp:lastModifiedBy>Heiskari Venla</cp:lastModifiedBy>
  <cp:revision>3</cp:revision>
  <dcterms:created xsi:type="dcterms:W3CDTF">2006-08-16T00:00:00Z</dcterms:created>
  <dcterms:modified xsi:type="dcterms:W3CDTF">2024-11-12T12:59:47Z</dcterms:modified>
  <dc:identifier>DAGJCrzk1PI</dc:identifier>
</cp:coreProperties>
</file>