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0" r:id="rId5"/>
    <p:sldId id="261" r:id="rId6"/>
  </p:sldIdLst>
  <p:sldSz cx="18288000" cy="10287000"/>
  <p:notesSz cx="6858000" cy="9144000"/>
  <p:embeddedFontLst>
    <p:embeddedFont>
      <p:font typeface="Atkinson Hyperlegible" panose="020B0604020202020204" charset="0"/>
      <p:regular r:id="rId7"/>
    </p:embeddedFont>
    <p:embeddedFont>
      <p:font typeface="Gill Sans MT" panose="020B0502020104020203" pitchFamily="34" charset="0"/>
      <p:regular r:id="rId8"/>
      <p:bold r:id="rId9"/>
      <p:italic r:id="rId10"/>
      <p:boldItalic r:id="rId11"/>
    </p:embeddedFont>
    <p:embeddedFont>
      <p:font typeface="Gliker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0E00EB8-5F6F-4E0D-9539-3E09982C10F6}">
          <p14:sldIdLst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2222"/>
    <a:srgbClr val="404555"/>
    <a:srgbClr val="0C80A1"/>
    <a:srgbClr val="129012"/>
    <a:srgbClr val="22881A"/>
    <a:srgbClr val="35D329"/>
    <a:srgbClr val="0099FF"/>
    <a:srgbClr val="007EB0"/>
    <a:srgbClr val="15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43A2F-D393-40F0-A7F6-001C1D72A7F4}" v="1" dt="2024-11-05T10:27:3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79418"/>
          </a:xfrm>
          <a:solidFill>
            <a:srgbClr val="0C80A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79418"/>
            </a:xfrm>
            <a:custGeom>
              <a:avLst/>
              <a:gdLst/>
              <a:ahLst/>
              <a:cxnLst/>
              <a:rect l="l" t="t" r="r" b="b"/>
              <a:pathLst>
                <a:path w="4816592" h="2779418">
                  <a:moveTo>
                    <a:pt x="0" y="0"/>
                  </a:moveTo>
                  <a:lnTo>
                    <a:pt x="4816592" y="0"/>
                  </a:lnTo>
                  <a:lnTo>
                    <a:pt x="4816592" y="2779418"/>
                  </a:lnTo>
                  <a:lnTo>
                    <a:pt x="0" y="27794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175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5432" y="510817"/>
            <a:ext cx="16823705" cy="9776183"/>
            <a:chOff x="0" y="0"/>
            <a:chExt cx="5669214" cy="3667571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69214" cy="3667571"/>
            </a:xfrm>
            <a:custGeom>
              <a:avLst/>
              <a:gdLst/>
              <a:ahLst/>
              <a:cxnLst/>
              <a:rect l="l" t="t" r="r" b="b"/>
              <a:pathLst>
                <a:path w="5669214" h="3667571">
                  <a:moveTo>
                    <a:pt x="6852" y="0"/>
                  </a:moveTo>
                  <a:lnTo>
                    <a:pt x="5662363" y="0"/>
                  </a:lnTo>
                  <a:cubicBezTo>
                    <a:pt x="5664179" y="0"/>
                    <a:pt x="5665922" y="722"/>
                    <a:pt x="5667207" y="2007"/>
                  </a:cubicBezTo>
                  <a:cubicBezTo>
                    <a:pt x="5668492" y="3292"/>
                    <a:pt x="5669214" y="5034"/>
                    <a:pt x="5669214" y="6852"/>
                  </a:cubicBezTo>
                  <a:lnTo>
                    <a:pt x="5669214" y="3660719"/>
                  </a:lnTo>
                  <a:cubicBezTo>
                    <a:pt x="5669214" y="3664503"/>
                    <a:pt x="5666146" y="3667571"/>
                    <a:pt x="5662363" y="3667571"/>
                  </a:cubicBezTo>
                  <a:lnTo>
                    <a:pt x="6852" y="3667571"/>
                  </a:lnTo>
                  <a:cubicBezTo>
                    <a:pt x="5034" y="3667571"/>
                    <a:pt x="3292" y="3666849"/>
                    <a:pt x="2007" y="3665564"/>
                  </a:cubicBezTo>
                  <a:cubicBezTo>
                    <a:pt x="722" y="3664279"/>
                    <a:pt x="0" y="3662536"/>
                    <a:pt x="0" y="3660719"/>
                  </a:cubicBezTo>
                  <a:lnTo>
                    <a:pt x="0" y="6852"/>
                  </a:lnTo>
                  <a:cubicBezTo>
                    <a:pt x="0" y="5034"/>
                    <a:pt x="722" y="3292"/>
                    <a:pt x="2007" y="2007"/>
                  </a:cubicBezTo>
                  <a:cubicBezTo>
                    <a:pt x="3292" y="722"/>
                    <a:pt x="5034" y="0"/>
                    <a:pt x="6852" y="0"/>
                  </a:cubicBezTo>
                  <a:close/>
                </a:path>
              </a:pathLst>
            </a:custGeom>
            <a:grpFill/>
            <a:ln w="57150" cap="sq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5669214" cy="3734246"/>
            </a:xfrm>
            <a:prstGeom prst="rect">
              <a:avLst/>
            </a:prstGeom>
            <a:grpFill/>
            <a:ln>
              <a:noFill/>
            </a:ln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930263" y="849921"/>
            <a:ext cx="14427470" cy="359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4"/>
              </a:lnSpc>
            </a:pPr>
            <a:r>
              <a:rPr lang="en-US" sz="10400" b="1" spc="260">
                <a:solidFill>
                  <a:srgbClr val="202222"/>
                </a:solidFill>
                <a:latin typeface="Gliker Bold"/>
                <a:ea typeface="Gliker Bold"/>
                <a:cs typeface="Gliker Bold"/>
                <a:sym typeface="Gliker Bold"/>
              </a:rPr>
              <a:t>KANSAINVÄLINEN OSAAJA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05200" y="7934854"/>
            <a:ext cx="9255404" cy="74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36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Myöntäjän nimi: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79377" y="6871704"/>
            <a:ext cx="4445421" cy="57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5"/>
              </a:lnSpc>
            </a:pPr>
            <a:r>
              <a:rPr lang="en-US" sz="36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Koulun nimi:                                  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95419" y="5443298"/>
            <a:ext cx="4729084" cy="74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36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Oppilaan nimi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E7D90FF6-E423-2272-ED17-E442902B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112" y="2106969"/>
            <a:ext cx="6905289" cy="9755557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05C3825B-7013-0012-1407-B87B4482F966}"/>
              </a:ext>
            </a:extLst>
          </p:cNvPr>
          <p:cNvSpPr txBox="1"/>
          <p:nvPr/>
        </p:nvSpPr>
        <p:spPr>
          <a:xfrm>
            <a:off x="3174385" y="9193480"/>
            <a:ext cx="9255404" cy="74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36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Päivämäärä:</a:t>
            </a:r>
          </a:p>
        </p:txBody>
      </p:sp>
    </p:spTree>
    <p:extLst>
      <p:ext uri="{BB962C8B-B14F-4D97-AF65-F5344CB8AC3E}">
        <p14:creationId xmlns:p14="http://schemas.microsoft.com/office/powerpoint/2010/main" val="90224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79418"/>
          </a:xfrm>
          <a:solidFill>
            <a:srgbClr val="0C80A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79418"/>
            </a:xfrm>
            <a:custGeom>
              <a:avLst/>
              <a:gdLst/>
              <a:ahLst/>
              <a:cxnLst/>
              <a:rect l="l" t="t" r="r" b="b"/>
              <a:pathLst>
                <a:path w="4816592" h="2779418">
                  <a:moveTo>
                    <a:pt x="0" y="0"/>
                  </a:moveTo>
                  <a:lnTo>
                    <a:pt x="4816592" y="0"/>
                  </a:lnTo>
                  <a:lnTo>
                    <a:pt x="4816592" y="2779418"/>
                  </a:lnTo>
                  <a:lnTo>
                    <a:pt x="0" y="277941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175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13">
            <a:extLst>
              <a:ext uri="{FF2B5EF4-FFF2-40B4-BE49-F238E27FC236}">
                <a16:creationId xmlns:a16="http://schemas.microsoft.com/office/drawing/2014/main" id="{FEFA3615-93C1-15EE-CDDE-EEC28250549C}"/>
              </a:ext>
            </a:extLst>
          </p:cNvPr>
          <p:cNvSpPr txBox="1"/>
          <p:nvPr/>
        </p:nvSpPr>
        <p:spPr>
          <a:xfrm>
            <a:off x="685800" y="-141013"/>
            <a:ext cx="16843337" cy="1042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49412" tIns="49412" rIns="49412" bIns="49412" rtlCol="0" anchor="ctr"/>
          <a:lstStyle/>
          <a:p>
            <a:pPr algn="ctr">
              <a:lnSpc>
                <a:spcPts val="2042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185153" y="779651"/>
            <a:ext cx="1442747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b="1" spc="260">
                <a:solidFill>
                  <a:srgbClr val="202222"/>
                </a:solidFill>
                <a:latin typeface="Gill Sans MT" panose="020B0502020104020203" pitchFamily="34" charset="0"/>
                <a:ea typeface="Gliker Bold"/>
                <a:cs typeface="Gliker Bold"/>
                <a:sym typeface="Gliker Bold"/>
              </a:rPr>
              <a:t>Merkin saaja on osoittanut omaavansa mm. seuraavia maailmankansalaisen tietoja, taitoja ja asenteita seuraavista osa-alueista.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6294" y="4754137"/>
            <a:ext cx="7315200" cy="71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4000">
                <a:solidFill>
                  <a:srgbClr val="000000"/>
                </a:solidFill>
                <a:latin typeface="Gill Sans MT" panose="020B0502020104020203" pitchFamily="34" charset="0"/>
                <a:ea typeface="Atkinson Hyperlegible"/>
                <a:cs typeface="Atkinson Hyperlegible"/>
                <a:sym typeface="Atkinson Hyperlegible"/>
              </a:rPr>
              <a:t>Rauhankasvatus ja ihmisoikeudet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DDD3F60B-22EC-935A-CA64-31096B27441B}"/>
              </a:ext>
            </a:extLst>
          </p:cNvPr>
          <p:cNvSpPr txBox="1"/>
          <p:nvPr/>
        </p:nvSpPr>
        <p:spPr>
          <a:xfrm>
            <a:off x="685800" y="3268199"/>
            <a:ext cx="4729084" cy="71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4000">
                <a:solidFill>
                  <a:srgbClr val="000000"/>
                </a:solidFill>
                <a:latin typeface="Gill Sans MT" panose="020B0502020104020203" pitchFamily="34" charset="0"/>
                <a:ea typeface="Atkinson Hyperlegible"/>
                <a:cs typeface="Atkinson Hyperlegible"/>
                <a:sym typeface="Atkinson Hyperlegible"/>
              </a:rPr>
              <a:t>Kielet ja kulttuuri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7F1D7DB-8073-B132-B4BA-CB048EDAB792}"/>
              </a:ext>
            </a:extLst>
          </p:cNvPr>
          <p:cNvSpPr txBox="1"/>
          <p:nvPr/>
        </p:nvSpPr>
        <p:spPr>
          <a:xfrm>
            <a:off x="906294" y="6240076"/>
            <a:ext cx="5489643" cy="71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4000">
                <a:solidFill>
                  <a:srgbClr val="000000"/>
                </a:solidFill>
                <a:latin typeface="Gill Sans MT" panose="020B0502020104020203" pitchFamily="34" charset="0"/>
                <a:ea typeface="Atkinson Hyperlegible"/>
                <a:cs typeface="Atkinson Hyperlegible"/>
                <a:sym typeface="Atkinson Hyperlegible"/>
              </a:rPr>
              <a:t>Kansainvälinen toiminta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836BB43B-F13B-487B-C411-3F6CFE8234CD}"/>
              </a:ext>
            </a:extLst>
          </p:cNvPr>
          <p:cNvSpPr txBox="1"/>
          <p:nvPr/>
        </p:nvSpPr>
        <p:spPr>
          <a:xfrm>
            <a:off x="1185153" y="8257056"/>
            <a:ext cx="887324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spc="260">
                <a:solidFill>
                  <a:srgbClr val="202222"/>
                </a:solidFill>
                <a:latin typeface="Gill Sans MT" panose="020B0502020104020203" pitchFamily="34" charset="0"/>
                <a:ea typeface="Gliker Bold"/>
                <a:cs typeface="Gliker Bold"/>
                <a:sym typeface="Gliker Bold"/>
              </a:rPr>
              <a:t>Osaaminen on osoitettu hyväksytyillä ja dokumentoiduilla tehtävillä koulun kansainvälisyystyössä. </a:t>
            </a:r>
          </a:p>
          <a:p>
            <a:endParaRPr lang="en-US" sz="2400" b="1" spc="260">
              <a:solidFill>
                <a:srgbClr val="202222"/>
              </a:solidFill>
              <a:latin typeface="Gill Sans MT" panose="020B0502020104020203" pitchFamily="34" charset="0"/>
              <a:ea typeface="Gliker Bold"/>
              <a:cs typeface="Gliker Bold"/>
              <a:sym typeface="Gliker Bold"/>
            </a:endParaRPr>
          </a:p>
          <a:p>
            <a:r>
              <a:rPr lang="en-US" sz="2400" b="1" spc="260">
                <a:solidFill>
                  <a:srgbClr val="202222"/>
                </a:solidFill>
                <a:latin typeface="Gill Sans MT" panose="020B0502020104020203" pitchFamily="34" charset="0"/>
                <a:ea typeface="Gliker Bold"/>
                <a:cs typeface="Gliker Bold"/>
                <a:sym typeface="Gliker Bold"/>
              </a:rPr>
              <a:t>Osaamismerkin myöntäjänä toimii koulu. 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717F39D0-6F60-8FDA-5D65-E379525B61D3}"/>
              </a:ext>
            </a:extLst>
          </p:cNvPr>
          <p:cNvSpPr/>
          <p:nvPr/>
        </p:nvSpPr>
        <p:spPr>
          <a:xfrm>
            <a:off x="9635734" y="4631789"/>
            <a:ext cx="8364816" cy="5976155"/>
          </a:xfrm>
          <a:custGeom>
            <a:avLst/>
            <a:gdLst/>
            <a:ahLst/>
            <a:cxnLst/>
            <a:rect l="l" t="t" r="r" b="b"/>
            <a:pathLst>
              <a:path w="7973760" h="5632954">
                <a:moveTo>
                  <a:pt x="0" y="0"/>
                </a:moveTo>
                <a:lnTo>
                  <a:pt x="7973760" y="0"/>
                </a:lnTo>
                <a:lnTo>
                  <a:pt x="7973760" y="5632954"/>
                </a:lnTo>
                <a:lnTo>
                  <a:pt x="0" y="563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67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4F8F4260DAD54DA937F98A06852A6F" ma:contentTypeVersion="6" ma:contentTypeDescription="Luo uusi asiakirja." ma:contentTypeScope="" ma:versionID="cc0b9f90b7b2ac0953bf413874bdbeb4">
  <xsd:schema xmlns:xsd="http://www.w3.org/2001/XMLSchema" xmlns:xs="http://www.w3.org/2001/XMLSchema" xmlns:p="http://schemas.microsoft.com/office/2006/metadata/properties" xmlns:ns2="408b04fd-c414-4b71-b1f8-643f61d842c3" xmlns:ns3="4f587a35-fd5b-4ed8-8f70-f71c3270dc44" targetNamespace="http://schemas.microsoft.com/office/2006/metadata/properties" ma:root="true" ma:fieldsID="2dd51268857613f60ba1f1677a8c3967" ns2:_="" ns3:_="">
    <xsd:import namespace="408b04fd-c414-4b71-b1f8-643f61d842c3"/>
    <xsd:import namespace="4f587a35-fd5b-4ed8-8f70-f71c3270d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b04fd-c414-4b71-b1f8-643f61d84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7a35-fd5b-4ed8-8f70-f71c3270d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AC343-FD07-404B-B4A7-A4662583846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8b04fd-c414-4b71-b1f8-643f61d842c3"/>
    <ds:schemaRef ds:uri="http://purl.org/dc/elements/1.1/"/>
    <ds:schemaRef ds:uri="http://schemas.microsoft.com/office/2006/metadata/properties"/>
    <ds:schemaRef ds:uri="http://purl.org/dc/terms/"/>
    <ds:schemaRef ds:uri="4f587a35-fd5b-4ed8-8f70-f71c3270dc4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392150-DB31-4DF2-96AF-A0E7609C9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8b04fd-c414-4b71-b1f8-643f61d842c3"/>
    <ds:schemaRef ds:uri="4f587a35-fd5b-4ed8-8f70-f71c3270d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31BD73-5ED2-49F3-A486-A0424533FE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10019</TotalTime>
  <Words>52</Words>
  <Application>Microsoft Office PowerPoint</Application>
  <PresentationFormat>Mukautettu</PresentationFormat>
  <Paragraphs>12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 Theme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Bingo Winner</dc:title>
  <cp:lastModifiedBy>Nikkanen Vilma</cp:lastModifiedBy>
  <cp:revision>25</cp:revision>
  <dcterms:created xsi:type="dcterms:W3CDTF">2006-08-16T00:00:00Z</dcterms:created>
  <dcterms:modified xsi:type="dcterms:W3CDTF">2024-12-16T07:32:52Z</dcterms:modified>
  <dc:identifier>DAGU8p6HRE0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0x010100014F8F4260DAD54DA937F98A06852A6F</vt:lpwstr>
  </property>
</Properties>
</file>