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7" r:id="rId4"/>
    <p:sldId id="256" r:id="rId5"/>
    <p:sldId id="361" r:id="rId6"/>
    <p:sldId id="259" r:id="rId7"/>
    <p:sldId id="359" r:id="rId8"/>
    <p:sldId id="360" r:id="rId9"/>
    <p:sldId id="354" r:id="rId10"/>
    <p:sldId id="358" r:id="rId11"/>
    <p:sldId id="260" r:id="rId12"/>
    <p:sldId id="356" r:id="rId13"/>
    <p:sldId id="36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DECF2"/>
    <a:srgbClr val="0C1F3D"/>
    <a:srgbClr val="FFFFFF"/>
    <a:srgbClr val="455D21"/>
    <a:srgbClr val="C2F1C8"/>
    <a:srgbClr val="D9DDE0"/>
    <a:srgbClr val="E4DED2"/>
    <a:srgbClr val="F5F2ED"/>
    <a:srgbClr val="6F7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DC2F4-1078-4057-92E1-EC9F94EA7B2E}" v="180" dt="2024-10-28T12:04:22.530"/>
    <p1510:client id="{F5CEC615-52CD-4E52-9F8D-F502E8B86D29}" v="54" dt="2024-10-28T12:06:35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137" autoAdjust="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outlineViewPr>
    <p:cViewPr>
      <p:scale>
        <a:sx n="33" d="100"/>
        <a:sy n="33" d="100"/>
      </p:scale>
      <p:origin x="0" y="-30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8D4D9-B07C-4AA1-9A53-1A2BE9F42052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E68F-B185-4D62-B40F-2DB9D1A64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09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E68F-B185-4D62-B40F-2DB9D1A64B2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7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E68F-B185-4D62-B40F-2DB9D1A64B2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6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E68F-B185-4D62-B40F-2DB9D1A64B2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24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E68F-B185-4D62-B40F-2DB9D1A64B2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00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magazin.com/nachhaltige-onlineshops-erkenne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9B1AEEA-97DF-2CEE-7E4D-73AECDE042E8}"/>
              </a:ext>
            </a:extLst>
          </p:cNvPr>
          <p:cNvSpPr/>
          <p:nvPr/>
        </p:nvSpPr>
        <p:spPr>
          <a:xfrm>
            <a:off x="1" y="0"/>
            <a:ext cx="408134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">
                <a:schemeClr val="accent1">
                  <a:lumMod val="95000"/>
                  <a:lumOff val="5000"/>
                </a:schemeClr>
              </a:gs>
              <a:gs pos="19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539EA9-D6DE-2C4D-37F5-A5909E49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2047284"/>
            <a:ext cx="3431852" cy="13255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</a:t>
            </a:r>
            <a:r>
              <a:rPr lang="fi-FI" sz="4000" err="1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fi-FI" sz="400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</a:t>
            </a:r>
            <a:r>
              <a:rPr lang="fi-FI" sz="400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material</a:t>
            </a:r>
            <a:endParaRPr lang="fi-FI" sz="4000">
              <a:solidFill>
                <a:srgbClr val="FDFDF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DC2FE0-8C51-C877-796E-4516C7535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445" y="1256084"/>
            <a:ext cx="7347291" cy="45363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400" err="1">
                <a:latin typeface="Segoe UI"/>
                <a:cs typeface="Segoe UI"/>
              </a:rPr>
              <a:t>This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document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serves</a:t>
            </a:r>
            <a:r>
              <a:rPr lang="fi-FI" sz="2400">
                <a:latin typeface="Segoe UI"/>
                <a:cs typeface="Segoe UI"/>
              </a:rPr>
              <a:t> as </a:t>
            </a:r>
            <a:r>
              <a:rPr lang="fi-FI" sz="2400" b="1">
                <a:latin typeface="Segoe UI"/>
                <a:cs typeface="Segoe UI"/>
              </a:rPr>
              <a:t>a </a:t>
            </a:r>
            <a:r>
              <a:rPr lang="fi-FI" sz="2400" b="1" err="1">
                <a:latin typeface="Segoe UI"/>
                <a:cs typeface="Segoe UI"/>
              </a:rPr>
              <a:t>commitment</a:t>
            </a:r>
            <a:r>
              <a:rPr lang="fi-FI" sz="2400" b="1">
                <a:latin typeface="Segoe UI"/>
                <a:cs typeface="Segoe UI"/>
              </a:rPr>
              <a:t> </a:t>
            </a:r>
            <a:r>
              <a:rPr lang="fi-FI" sz="2400" b="1" err="1">
                <a:latin typeface="Segoe UI"/>
                <a:cs typeface="Segoe UI"/>
              </a:rPr>
              <a:t>agreement</a:t>
            </a:r>
            <a:r>
              <a:rPr lang="fi-FI" sz="2400" b="1">
                <a:latin typeface="Segoe UI"/>
                <a:cs typeface="Segoe UI"/>
              </a:rPr>
              <a:t> to </a:t>
            </a:r>
            <a:r>
              <a:rPr lang="fi-FI" sz="2400" b="1" err="1">
                <a:latin typeface="Segoe UI"/>
                <a:cs typeface="Segoe UI"/>
              </a:rPr>
              <a:t>responsibility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with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your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project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partners</a:t>
            </a:r>
            <a:r>
              <a:rPr lang="fi-FI" sz="2400">
                <a:latin typeface="Segoe UI"/>
                <a:cs typeface="Segoe UI"/>
              </a:rPr>
              <a:t> and </a:t>
            </a:r>
            <a:r>
              <a:rPr lang="fi-FI" sz="2400" err="1">
                <a:latin typeface="Segoe UI"/>
                <a:cs typeface="Segoe UI"/>
              </a:rPr>
              <a:t>participants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within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your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organization</a:t>
            </a:r>
            <a:r>
              <a:rPr lang="fi-FI" sz="2400">
                <a:latin typeface="Segoe UI"/>
                <a:cs typeface="Segoe UI"/>
              </a:rPr>
              <a:t>.</a:t>
            </a:r>
          </a:p>
          <a:p>
            <a:r>
              <a:rPr lang="fi-FI" sz="2400">
                <a:latin typeface="Segoe UI"/>
                <a:cs typeface="Segoe UI"/>
              </a:rPr>
              <a:t>It </a:t>
            </a:r>
            <a:r>
              <a:rPr lang="fi-FI" sz="2400" err="1">
                <a:latin typeface="Segoe UI"/>
                <a:cs typeface="Segoe UI"/>
              </a:rPr>
              <a:t>outlines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the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definitions</a:t>
            </a:r>
            <a:r>
              <a:rPr lang="fi-FI" sz="2400">
                <a:latin typeface="Segoe UI"/>
                <a:cs typeface="Segoe UI"/>
              </a:rPr>
              <a:t> of </a:t>
            </a:r>
            <a:r>
              <a:rPr lang="fi-FI" sz="2400" err="1">
                <a:latin typeface="Segoe UI"/>
                <a:cs typeface="Segoe UI"/>
              </a:rPr>
              <a:t>various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aspects</a:t>
            </a:r>
            <a:r>
              <a:rPr lang="fi-FI" sz="2400">
                <a:latin typeface="Segoe UI"/>
                <a:cs typeface="Segoe UI"/>
              </a:rPr>
              <a:t> of </a:t>
            </a:r>
            <a:r>
              <a:rPr lang="fi-FI" sz="2400" err="1">
                <a:latin typeface="Segoe UI"/>
                <a:cs typeface="Segoe UI"/>
              </a:rPr>
              <a:t>responsibility</a:t>
            </a:r>
            <a:r>
              <a:rPr lang="fi-FI" sz="2400">
                <a:latin typeface="Segoe UI"/>
                <a:cs typeface="Segoe UI"/>
              </a:rPr>
              <a:t> and </a:t>
            </a:r>
            <a:r>
              <a:rPr lang="fi-FI" sz="2400" err="1">
                <a:latin typeface="Segoe UI"/>
                <a:cs typeface="Segoe UI"/>
              </a:rPr>
              <a:t>provides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practical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actions</a:t>
            </a:r>
            <a:r>
              <a:rPr lang="fi-FI" sz="2400">
                <a:latin typeface="Segoe UI"/>
                <a:cs typeface="Segoe UI"/>
              </a:rPr>
              <a:t> to </a:t>
            </a:r>
            <a:r>
              <a:rPr lang="fi-FI" sz="2400" err="1">
                <a:latin typeface="Segoe UI"/>
                <a:cs typeface="Segoe UI"/>
              </a:rPr>
              <a:t>ensure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responsible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conduct</a:t>
            </a:r>
            <a:r>
              <a:rPr lang="fi-FI" sz="2400">
                <a:latin typeface="Segoe UI"/>
                <a:cs typeface="Segoe UI"/>
              </a:rPr>
              <a:t>.</a:t>
            </a:r>
          </a:p>
          <a:p>
            <a:r>
              <a:rPr lang="fi-FI" sz="2400" err="1">
                <a:latin typeface="Segoe UI"/>
                <a:cs typeface="Segoe UI"/>
              </a:rPr>
              <a:t>You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can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customize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the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document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by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adding</a:t>
            </a:r>
            <a:r>
              <a:rPr lang="fi-FI" sz="2400">
                <a:latin typeface="Segoe UI"/>
                <a:cs typeface="Segoe UI"/>
              </a:rPr>
              <a:t> and </a:t>
            </a:r>
            <a:r>
              <a:rPr lang="fi-FI" sz="2400" err="1">
                <a:latin typeface="Segoe UI"/>
                <a:cs typeface="Segoe UI"/>
              </a:rPr>
              <a:t>removing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actions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that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are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not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applicable</a:t>
            </a:r>
            <a:r>
              <a:rPr lang="fi-FI" sz="2400">
                <a:latin typeface="Segoe UI"/>
                <a:cs typeface="Segoe UI"/>
              </a:rPr>
              <a:t> to </a:t>
            </a:r>
            <a:r>
              <a:rPr lang="fi-FI" sz="2400" err="1">
                <a:latin typeface="Segoe UI"/>
                <a:cs typeface="Segoe UI"/>
              </a:rPr>
              <a:t>your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project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or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that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you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are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unable</a:t>
            </a:r>
            <a:r>
              <a:rPr lang="fi-FI" sz="2400">
                <a:latin typeface="Segoe UI"/>
                <a:cs typeface="Segoe UI"/>
              </a:rPr>
              <a:t> to </a:t>
            </a:r>
            <a:r>
              <a:rPr lang="fi-FI" sz="2400" err="1">
                <a:latin typeface="Segoe UI"/>
                <a:cs typeface="Segoe UI"/>
              </a:rPr>
              <a:t>implement</a:t>
            </a:r>
            <a:r>
              <a:rPr lang="fi-FI" sz="2400">
                <a:latin typeface="Segoe UI"/>
                <a:cs typeface="Segoe UI"/>
              </a:rPr>
              <a:t>.</a:t>
            </a:r>
          </a:p>
          <a:p>
            <a:r>
              <a:rPr lang="fi-FI" sz="2400" err="1">
                <a:latin typeface="Segoe UI"/>
                <a:cs typeface="Segoe UI"/>
              </a:rPr>
              <a:t>You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may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discuss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the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document</a:t>
            </a:r>
            <a:r>
              <a:rPr lang="fi-FI" sz="2400">
                <a:latin typeface="Segoe UI"/>
                <a:cs typeface="Segoe UI"/>
              </a:rPr>
              <a:t> in a </a:t>
            </a:r>
            <a:r>
              <a:rPr lang="fi-FI" sz="2400" err="1">
                <a:latin typeface="Segoe UI"/>
                <a:cs typeface="Segoe UI"/>
              </a:rPr>
              <a:t>meeting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or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have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all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project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participants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read</a:t>
            </a:r>
            <a:r>
              <a:rPr lang="fi-FI" sz="2400">
                <a:latin typeface="Segoe UI"/>
                <a:cs typeface="Segoe UI"/>
              </a:rPr>
              <a:t> and </a:t>
            </a:r>
            <a:r>
              <a:rPr lang="fi-FI" sz="2400" err="1">
                <a:latin typeface="Segoe UI"/>
                <a:cs typeface="Segoe UI"/>
              </a:rPr>
              <a:t>sign</a:t>
            </a:r>
            <a:r>
              <a:rPr lang="fi-FI" sz="2400">
                <a:latin typeface="Segoe UI"/>
                <a:cs typeface="Segoe UI"/>
              </a:rPr>
              <a:t> it, </a:t>
            </a:r>
            <a:r>
              <a:rPr lang="fi-FI" sz="2400" err="1">
                <a:latin typeface="Segoe UI"/>
                <a:cs typeface="Segoe UI"/>
              </a:rPr>
              <a:t>either</a:t>
            </a:r>
            <a:r>
              <a:rPr lang="fi-FI" sz="2400">
                <a:latin typeface="Segoe UI"/>
                <a:cs typeface="Segoe UI"/>
              </a:rPr>
              <a:t> via </a:t>
            </a:r>
            <a:r>
              <a:rPr lang="fi-FI" sz="2400" err="1">
                <a:latin typeface="Segoe UI"/>
                <a:cs typeface="Segoe UI"/>
              </a:rPr>
              <a:t>email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or</a:t>
            </a:r>
            <a:r>
              <a:rPr lang="fi-FI" sz="2400">
                <a:latin typeface="Segoe UI"/>
                <a:cs typeface="Segoe UI"/>
              </a:rPr>
              <a:t> in a </a:t>
            </a:r>
            <a:r>
              <a:rPr lang="fi-FI" sz="2400" err="1">
                <a:latin typeface="Segoe UI"/>
                <a:cs typeface="Segoe UI"/>
              </a:rPr>
              <a:t>shared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digital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workspace</a:t>
            </a:r>
            <a:r>
              <a:rPr lang="fi-FI" sz="2400">
                <a:latin typeface="Segoe UI"/>
                <a:cs typeface="Segoe UI"/>
              </a:rPr>
              <a:t>.</a:t>
            </a:r>
          </a:p>
          <a:p>
            <a:r>
              <a:rPr lang="fi-FI" sz="2400" err="1">
                <a:latin typeface="Segoe UI"/>
                <a:cs typeface="Segoe UI"/>
              </a:rPr>
              <a:t>You</a:t>
            </a:r>
            <a:r>
              <a:rPr lang="fi-FI" sz="2400">
                <a:latin typeface="Segoe UI"/>
                <a:cs typeface="Segoe UI"/>
              </a:rPr>
              <a:t> can attach </a:t>
            </a:r>
            <a:r>
              <a:rPr lang="fi-FI" sz="2400" err="1">
                <a:latin typeface="Segoe UI"/>
                <a:cs typeface="Segoe UI"/>
              </a:rPr>
              <a:t>the</a:t>
            </a:r>
            <a:r>
              <a:rPr lang="fi-FI" sz="2400">
                <a:latin typeface="Segoe UI"/>
                <a:cs typeface="Segoe UI"/>
              </a:rPr>
              <a:t> </a:t>
            </a:r>
            <a:r>
              <a:rPr lang="fi-FI" sz="2400" err="1">
                <a:latin typeface="Segoe UI"/>
                <a:cs typeface="Segoe UI"/>
              </a:rPr>
              <a:t>agreement</a:t>
            </a:r>
            <a:r>
              <a:rPr lang="fi-FI" sz="2400">
                <a:latin typeface="Segoe UI"/>
                <a:cs typeface="Segoe UI"/>
              </a:rPr>
              <a:t> to your project application e.g. Erasmus+ KA2 application.</a:t>
            </a:r>
          </a:p>
          <a:p>
            <a:endParaRPr lang="fi-FI"/>
          </a:p>
        </p:txBody>
      </p:sp>
      <p:pic>
        <p:nvPicPr>
          <p:cNvPr id="13" name="Kuva 12" descr="Kuva, joka sisältää kohteen Fontti, teksti, symboli, Grafiikka&#10;&#10;Kuvaus luotu automaattisesti">
            <a:extLst>
              <a:ext uri="{FF2B5EF4-FFF2-40B4-BE49-F238E27FC236}">
                <a16:creationId xmlns:a16="http://schemas.microsoft.com/office/drawing/2014/main" id="{3BC62351-17D3-63E6-C27F-84FAA5415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7" y="5411215"/>
            <a:ext cx="1169310" cy="1152980"/>
          </a:xfrm>
          <a:prstGeom prst="rect">
            <a:avLst/>
          </a:prstGeom>
        </p:spPr>
      </p:pic>
      <p:pic>
        <p:nvPicPr>
          <p:cNvPr id="17" name="Kuva 16" descr="Kuva, joka sisältää kohteen teksti, Grafiikka, clipart, graafinen suunnittelu&#10;&#10;Kuvaus luotu automaattisesti">
            <a:extLst>
              <a:ext uri="{FF2B5EF4-FFF2-40B4-BE49-F238E27FC236}">
                <a16:creationId xmlns:a16="http://schemas.microsoft.com/office/drawing/2014/main" id="{F8D592DE-7322-8D0B-929D-725505FAD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4" y="5420131"/>
            <a:ext cx="995940" cy="1144064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4B270088-3F8A-EB21-75AF-80214D52621F}"/>
              </a:ext>
            </a:extLst>
          </p:cNvPr>
          <p:cNvSpPr txBox="1"/>
          <p:nvPr/>
        </p:nvSpPr>
        <p:spPr>
          <a:xfrm>
            <a:off x="4835155" y="5937558"/>
            <a:ext cx="60977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>
                <a:latin typeface="Segoe UI" panose="020B0502040204020203" pitchFamily="34" charset="0"/>
                <a:cs typeface="Segoe UI" panose="020B0502040204020203" pitchFamily="34" charset="0"/>
              </a:rPr>
              <a:t>This material has been produced as part of the "Let's Go Abroad Responsibly" project (2022-2024), funded by the Finnish National Agency for Education, in the Education and Cultural Services of the City of Oulu.</a:t>
            </a:r>
            <a:endParaRPr lang="fi-FI" sz="14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676BC95-AC7C-FA94-F150-36209163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Suorakulmio 5">
            <a:extLst>
              <a:ext uri="{FF2B5EF4-FFF2-40B4-BE49-F238E27FC236}">
                <a16:creationId xmlns:a16="http://schemas.microsoft.com/office/drawing/2014/main" id="{A33E3CDC-8CFC-8597-906F-49DC47EC4819}"/>
              </a:ext>
            </a:extLst>
          </p:cNvPr>
          <p:cNvSpPr/>
          <p:nvPr/>
        </p:nvSpPr>
        <p:spPr>
          <a:xfrm>
            <a:off x="559166" y="1616149"/>
            <a:ext cx="6078235" cy="525343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8">
            <a:extLst>
              <a:ext uri="{FF2B5EF4-FFF2-40B4-BE49-F238E27FC236}">
                <a16:creationId xmlns:a16="http://schemas.microsoft.com/office/drawing/2014/main" id="{020F1327-D801-4B88-24BC-444BAB6D8598}"/>
              </a:ext>
            </a:extLst>
          </p:cNvPr>
          <p:cNvSpPr txBox="1"/>
          <p:nvPr/>
        </p:nvSpPr>
        <p:spPr>
          <a:xfrm>
            <a:off x="280035" y="1706379"/>
            <a:ext cx="626166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400" b="1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endParaRPr lang="fi-FI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fi-FI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apply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funding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for an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thoughtfully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assessed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justified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required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budget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granted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funds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purposes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been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granted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for.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choose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cost-effective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solutions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without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compromising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quality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allocate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funds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wisely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to cover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necessary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expenses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while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avoiding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overspending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comply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Erasmus+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guidelines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guidelines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making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purchases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e.g.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tickets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digital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keep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clear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detailed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financial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records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accessible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audits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reviews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ensure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expenditures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justified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align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goals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funding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requirements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report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finances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truthfully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11" name="Suorakulmio 5">
            <a:extLst>
              <a:ext uri="{FF2B5EF4-FFF2-40B4-BE49-F238E27FC236}">
                <a16:creationId xmlns:a16="http://schemas.microsoft.com/office/drawing/2014/main" id="{1604DBC4-83B2-D865-2355-8E11F6B66B6E}"/>
              </a:ext>
            </a:extLst>
          </p:cNvPr>
          <p:cNvSpPr/>
          <p:nvPr/>
        </p:nvSpPr>
        <p:spPr>
          <a:xfrm>
            <a:off x="6914179" y="1616150"/>
            <a:ext cx="4925926" cy="52418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8">
            <a:extLst>
              <a:ext uri="{FF2B5EF4-FFF2-40B4-BE49-F238E27FC236}">
                <a16:creationId xmlns:a16="http://schemas.microsoft.com/office/drawing/2014/main" id="{2D706FAB-6816-611B-3A6A-AB4F6D82A41A}"/>
              </a:ext>
            </a:extLst>
          </p:cNvPr>
          <p:cNvSpPr txBox="1"/>
          <p:nvPr/>
        </p:nvSpPr>
        <p:spPr>
          <a:xfrm>
            <a:off x="6637401" y="1706379"/>
            <a:ext cx="47846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Making</a:t>
            </a:r>
            <a:r>
              <a:rPr lang="fi-FI" sz="14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purchases</a:t>
            </a:r>
            <a:endParaRPr lang="fi-FI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fi-FI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support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businesses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prefer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products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buy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anything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consideration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recognize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avoid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products made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endagered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animals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plants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buy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counterfeit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items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accommodate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colleague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family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in a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small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business.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12" name="Suorakulmio 5">
            <a:extLst>
              <a:ext uri="{FF2B5EF4-FFF2-40B4-BE49-F238E27FC236}">
                <a16:creationId xmlns:a16="http://schemas.microsoft.com/office/drawing/2014/main" id="{5783E6C5-CD49-A3DC-DB74-FBDDFDDD9EFB}"/>
              </a:ext>
            </a:extLst>
          </p:cNvPr>
          <p:cNvSpPr/>
          <p:nvPr/>
        </p:nvSpPr>
        <p:spPr>
          <a:xfrm>
            <a:off x="579213" y="449709"/>
            <a:ext cx="9103801" cy="97483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8F5124-9B62-EF13-56F4-F30B15DA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17" y="449709"/>
            <a:ext cx="7737909" cy="974830"/>
          </a:xfrm>
        </p:spPr>
        <p:txBody>
          <a:bodyPr>
            <a:normAutofit/>
          </a:bodyPr>
          <a:lstStyle/>
          <a:p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Economic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endParaRPr lang="fi-FI" sz="4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8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B5DA23-17C2-2B97-A116-DAA276A0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53" y="282545"/>
            <a:ext cx="11507494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fi-FI" sz="4000" err="1">
                <a:latin typeface="Aharoni" panose="02010803020104030203" pitchFamily="2" charset="-79"/>
                <a:cs typeface="Aharoni" panose="02010803020104030203" pitchFamily="2" charset="-79"/>
              </a:rPr>
              <a:t>Agreement</a:t>
            </a:r>
            <a:r>
              <a:rPr lang="fi-FI" sz="4000"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br>
              <a:rPr lang="fi-FI" sz="4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i-FI" sz="4000" err="1">
                <a:latin typeface="Aharoni" panose="02010803020104030203" pitchFamily="2" charset="-79"/>
                <a:cs typeface="Aharoni" panose="02010803020104030203" pitchFamily="2" charset="-79"/>
              </a:rPr>
              <a:t>Signatures</a:t>
            </a:r>
            <a:endParaRPr lang="fi-FI" sz="40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07827E-961D-B371-E5C6-DC5C9169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 </a:t>
            </a:r>
          </a:p>
        </p:txBody>
      </p:sp>
      <p:sp>
        <p:nvSpPr>
          <p:cNvPr id="6" name="Tekstiruutu 8">
            <a:extLst>
              <a:ext uri="{FF2B5EF4-FFF2-40B4-BE49-F238E27FC236}">
                <a16:creationId xmlns:a16="http://schemas.microsoft.com/office/drawing/2014/main" id="{1EFF40AA-FAA3-0234-DBDE-EF1098B76606}"/>
              </a:ext>
            </a:extLst>
          </p:cNvPr>
          <p:cNvSpPr txBox="1"/>
          <p:nvPr/>
        </p:nvSpPr>
        <p:spPr>
          <a:xfrm>
            <a:off x="5952459" y="487267"/>
            <a:ext cx="58204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1600" b="1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b="1" err="1">
                <a:latin typeface="Segoe UI" panose="020B0502040204020203" pitchFamily="34" charset="0"/>
                <a:cs typeface="Segoe UI" panose="020B0502040204020203" pitchFamily="34" charset="0"/>
              </a:rPr>
              <a:t>hereby</a:t>
            </a:r>
            <a:r>
              <a:rPr lang="fi-FI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b="1" err="1">
                <a:latin typeface="Segoe UI" panose="020B0502040204020203" pitchFamily="34" charset="0"/>
                <a:cs typeface="Segoe UI" panose="020B0502040204020203" pitchFamily="34" charset="0"/>
              </a:rPr>
              <a:t>agree</a:t>
            </a:r>
            <a:r>
              <a:rPr lang="fi-FI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b="1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endParaRPr lang="fi-FI" sz="16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operate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socio-cultural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economical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throughout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whole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implement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above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mentioned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make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this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agreement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above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mentioned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known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persons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participating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6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2F8A38B-B7B2-2A05-CE03-B5E109381473}"/>
              </a:ext>
            </a:extLst>
          </p:cNvPr>
          <p:cNvSpPr/>
          <p:nvPr/>
        </p:nvSpPr>
        <p:spPr>
          <a:xfrm>
            <a:off x="1" y="2949480"/>
            <a:ext cx="12191999" cy="4609514"/>
          </a:xfrm>
          <a:prstGeom prst="rect">
            <a:avLst/>
          </a:prstGeom>
          <a:solidFill>
            <a:srgbClr val="D9D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: Taitettu kulma 11">
            <a:extLst>
              <a:ext uri="{FF2B5EF4-FFF2-40B4-BE49-F238E27FC236}">
                <a16:creationId xmlns:a16="http://schemas.microsoft.com/office/drawing/2014/main" id="{3D9FCA6A-7A88-6F03-7D5A-90F8CB83DF60}"/>
              </a:ext>
            </a:extLst>
          </p:cNvPr>
          <p:cNvSpPr/>
          <p:nvPr/>
        </p:nvSpPr>
        <p:spPr>
          <a:xfrm>
            <a:off x="6196539" y="4618596"/>
            <a:ext cx="5620017" cy="141809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Taitettu kulma 12">
            <a:extLst>
              <a:ext uri="{FF2B5EF4-FFF2-40B4-BE49-F238E27FC236}">
                <a16:creationId xmlns:a16="http://schemas.microsoft.com/office/drawing/2014/main" id="{832BAD64-0107-AF89-465F-51AB4DDFB66F}"/>
              </a:ext>
            </a:extLst>
          </p:cNvPr>
          <p:cNvSpPr/>
          <p:nvPr/>
        </p:nvSpPr>
        <p:spPr>
          <a:xfrm>
            <a:off x="342260" y="3138609"/>
            <a:ext cx="5622312" cy="136930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Taitettu kulma 15">
            <a:extLst>
              <a:ext uri="{FF2B5EF4-FFF2-40B4-BE49-F238E27FC236}">
                <a16:creationId xmlns:a16="http://schemas.microsoft.com/office/drawing/2014/main" id="{7142D311-BF67-38C8-2015-EE465E8910BF}"/>
              </a:ext>
            </a:extLst>
          </p:cNvPr>
          <p:cNvSpPr/>
          <p:nvPr/>
        </p:nvSpPr>
        <p:spPr>
          <a:xfrm>
            <a:off x="3486982" y="6212451"/>
            <a:ext cx="5620017" cy="122579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: Taitettu kulma 22">
            <a:extLst>
              <a:ext uri="{FF2B5EF4-FFF2-40B4-BE49-F238E27FC236}">
                <a16:creationId xmlns:a16="http://schemas.microsoft.com/office/drawing/2014/main" id="{27C1E85C-2F8E-78E9-3E14-82791A75253C}"/>
              </a:ext>
            </a:extLst>
          </p:cNvPr>
          <p:cNvSpPr/>
          <p:nvPr/>
        </p:nvSpPr>
        <p:spPr>
          <a:xfrm>
            <a:off x="6201413" y="3154201"/>
            <a:ext cx="5622313" cy="136930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: Taitettu kulma 4">
            <a:extLst>
              <a:ext uri="{FF2B5EF4-FFF2-40B4-BE49-F238E27FC236}">
                <a16:creationId xmlns:a16="http://schemas.microsoft.com/office/drawing/2014/main" id="{4232A018-768E-8A0F-FFD7-5C0E1F9F5EE9}"/>
              </a:ext>
            </a:extLst>
          </p:cNvPr>
          <p:cNvSpPr/>
          <p:nvPr/>
        </p:nvSpPr>
        <p:spPr>
          <a:xfrm>
            <a:off x="330148" y="4619261"/>
            <a:ext cx="5622311" cy="141809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9D22DE-5DFD-2D84-F0CE-68AABC5C0BF7}"/>
              </a:ext>
            </a:extLst>
          </p:cNvPr>
          <p:cNvSpPr/>
          <p:nvPr/>
        </p:nvSpPr>
        <p:spPr>
          <a:xfrm>
            <a:off x="342260" y="1782939"/>
            <a:ext cx="4521903" cy="990780"/>
          </a:xfrm>
          <a:prstGeom prst="rect">
            <a:avLst/>
          </a:prstGeom>
          <a:solidFill>
            <a:schemeClr val="bg1"/>
          </a:solidFill>
          <a:ln>
            <a:solidFill>
              <a:srgbClr val="D9DD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7A91328-BC82-6562-0B18-3450435B9AF6}"/>
              </a:ext>
            </a:extLst>
          </p:cNvPr>
          <p:cNvSpPr txBox="1"/>
          <p:nvPr/>
        </p:nvSpPr>
        <p:spPr>
          <a:xfrm>
            <a:off x="454307" y="1842577"/>
            <a:ext cx="4146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err="1">
                <a:latin typeface="Segoe UI" panose="020B0502040204020203" pitchFamily="34" charset="0"/>
                <a:cs typeface="Segoe UI" panose="020B0502040204020203" pitchFamily="34" charset="0"/>
              </a:rPr>
              <a:t>Name</a:t>
            </a:r>
            <a:r>
              <a:rPr lang="fi-FI" sz="1600" b="1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600" b="1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b="1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600" b="1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710EB57-946A-93CA-ACD3-4303A1F17A18}"/>
              </a:ext>
            </a:extLst>
          </p:cNvPr>
          <p:cNvSpPr txBox="1"/>
          <p:nvPr/>
        </p:nvSpPr>
        <p:spPr>
          <a:xfrm>
            <a:off x="428919" y="3177480"/>
            <a:ext cx="5419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err="1">
                <a:latin typeface="Segoe UI" panose="020B0502040204020203" pitchFamily="34" charset="0"/>
                <a:cs typeface="Segoe UI" panose="020B0502040204020203" pitchFamily="34" charset="0"/>
              </a:rPr>
              <a:t>Date</a:t>
            </a:r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i-FI" sz="1200" i="1" err="1">
                <a:latin typeface="Segoe UI" panose="020B0502040204020203" pitchFamily="34" charset="0"/>
                <a:cs typeface="Segoe UI" panose="020B0502040204020203" pitchFamily="34" charset="0"/>
              </a:rPr>
              <a:t>Signature</a:t>
            </a:r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200" i="1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200" i="1" err="1">
                <a:latin typeface="Segoe UI" panose="020B0502040204020203" pitchFamily="34" charset="0"/>
                <a:cs typeface="Segoe UI" panose="020B0502040204020203" pitchFamily="34" charset="0"/>
              </a:rPr>
              <a:t>representative</a:t>
            </a:r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i-FI" sz="1200" i="1" err="1">
                <a:latin typeface="Segoe UI" panose="020B0502040204020203" pitchFamily="34" charset="0"/>
                <a:cs typeface="Segoe UI" panose="020B0502040204020203" pitchFamily="34" charset="0"/>
              </a:rPr>
              <a:t>Name</a:t>
            </a:r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200" i="1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200" i="1" err="1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  <a:endParaRPr lang="fi-FI" sz="1200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19C22D8-55F9-CED5-DA8A-E05654AABEB3}"/>
              </a:ext>
            </a:extLst>
          </p:cNvPr>
          <p:cNvSpPr txBox="1"/>
          <p:nvPr/>
        </p:nvSpPr>
        <p:spPr>
          <a:xfrm>
            <a:off x="454307" y="4644929"/>
            <a:ext cx="5419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Date/ Signature of the representative/ Name of the organisation</a:t>
            </a:r>
          </a:p>
          <a:p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66A1542-C1D7-59AB-DAA6-B86A730DCD44}"/>
              </a:ext>
            </a:extLst>
          </p:cNvPr>
          <p:cNvSpPr txBox="1"/>
          <p:nvPr/>
        </p:nvSpPr>
        <p:spPr>
          <a:xfrm>
            <a:off x="6301917" y="3193800"/>
            <a:ext cx="5419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Date/ Signature of the representative/ Name of the organisation</a:t>
            </a:r>
          </a:p>
          <a:p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F4101411-E9EA-8CC7-9EC6-8B4C8A1E04CB}"/>
              </a:ext>
            </a:extLst>
          </p:cNvPr>
          <p:cNvSpPr txBox="1"/>
          <p:nvPr/>
        </p:nvSpPr>
        <p:spPr>
          <a:xfrm>
            <a:off x="6196539" y="4660521"/>
            <a:ext cx="5419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Date/ Signature of the representative/ Name of the organisation</a:t>
            </a:r>
          </a:p>
          <a:p>
            <a:endParaRPr lang="fi-FI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CEA3B901-9BB4-0726-DC09-6DDEE55BC074}"/>
              </a:ext>
            </a:extLst>
          </p:cNvPr>
          <p:cNvSpPr txBox="1"/>
          <p:nvPr/>
        </p:nvSpPr>
        <p:spPr>
          <a:xfrm>
            <a:off x="3587436" y="6245809"/>
            <a:ext cx="5419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>
                <a:latin typeface="Segoe UI" panose="020B0502040204020203" pitchFamily="34" charset="0"/>
                <a:cs typeface="Segoe UI" panose="020B0502040204020203" pitchFamily="34" charset="0"/>
              </a:rPr>
              <a:t>Date/ Signature of the representative/ Name of the organisation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51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nds holding a globe in their hands&#10;&#10;Description automatically generated">
            <a:extLst>
              <a:ext uri="{FF2B5EF4-FFF2-40B4-BE49-F238E27FC236}">
                <a16:creationId xmlns:a16="http://schemas.microsoft.com/office/drawing/2014/main" id="{5AF1474F-42EC-5B3A-CD4E-401B4310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3193" y="-150681"/>
            <a:ext cx="12265193" cy="7008682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title" idx="4294967295"/>
          </p:nvPr>
        </p:nvSpPr>
        <p:spPr>
          <a:xfrm>
            <a:off x="8515350" y="3027363"/>
            <a:ext cx="2727325" cy="1655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Commitment agreement to responsibility</a:t>
            </a:r>
            <a:endParaRPr kumimoji="0" lang="fi-FI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25009-99EE-5BA1-D2DC-8832785F0A61}"/>
              </a:ext>
            </a:extLst>
          </p:cNvPr>
          <p:cNvSpPr txBox="1"/>
          <p:nvPr/>
        </p:nvSpPr>
        <p:spPr>
          <a:xfrm>
            <a:off x="95250" y="6858000"/>
            <a:ext cx="1200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globalmagazin.com/nachhaltige-onlineshops-erkennen/"/>
              </a:rPr>
              <a:t>This Photo</a:t>
            </a:r>
            <a:r>
              <a:rPr lang="fi-FI" sz="900"/>
              <a:t> by Unknown Author is licensed under </a:t>
            </a:r>
            <a:r>
              <a:rPr lang="fi-FI" sz="900">
                <a:hlinkClick r:id="rId4" tooltip="https://creativecommons.org/licenses/by/3.0/"/>
              </a:rPr>
              <a:t>CC BY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5">
            <a:extLst>
              <a:ext uri="{FF2B5EF4-FFF2-40B4-BE49-F238E27FC236}">
                <a16:creationId xmlns:a16="http://schemas.microsoft.com/office/drawing/2014/main" id="{38A5D795-1EFF-7953-81AA-CEF9FE9FFDD8}"/>
              </a:ext>
            </a:extLst>
          </p:cNvPr>
          <p:cNvSpPr/>
          <p:nvPr/>
        </p:nvSpPr>
        <p:spPr>
          <a:xfrm>
            <a:off x="586338" y="288355"/>
            <a:ext cx="10800348" cy="1013210"/>
          </a:xfrm>
          <a:prstGeom prst="rect">
            <a:avLst/>
          </a:prstGeom>
          <a:solidFill>
            <a:schemeClr val="accent1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92543-E4AE-0856-83A8-0638A81B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54" y="329575"/>
            <a:ext cx="10515600" cy="1058292"/>
          </a:xfrm>
        </p:spPr>
        <p:txBody>
          <a:bodyPr>
            <a:normAutofit/>
          </a:bodyPr>
          <a:lstStyle/>
          <a:p>
            <a:r>
              <a:rPr lang="fi-FI" sz="4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4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fi-FI" sz="4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  <a:r>
              <a:rPr lang="fi-FI" sz="4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endParaRPr lang="fi-FI" sz="40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uorakulmio 5">
            <a:extLst>
              <a:ext uri="{FF2B5EF4-FFF2-40B4-BE49-F238E27FC236}">
                <a16:creationId xmlns:a16="http://schemas.microsoft.com/office/drawing/2014/main" id="{07F41C87-D68B-9BE4-C99D-29C21D49A3EA}"/>
              </a:ext>
            </a:extLst>
          </p:cNvPr>
          <p:cNvSpPr/>
          <p:nvPr/>
        </p:nvSpPr>
        <p:spPr>
          <a:xfrm>
            <a:off x="586339" y="1595753"/>
            <a:ext cx="5005138" cy="2362384"/>
          </a:xfrm>
          <a:prstGeom prst="rect">
            <a:avLst/>
          </a:prstGeom>
          <a:solidFill>
            <a:schemeClr val="accent1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5ED72B0-06C6-7888-3E6D-930F98442B1B}"/>
              </a:ext>
            </a:extLst>
          </p:cNvPr>
          <p:cNvSpPr txBox="1">
            <a:spLocks/>
          </p:cNvSpPr>
          <p:nvPr/>
        </p:nvSpPr>
        <p:spPr>
          <a:xfrm>
            <a:off x="707654" y="1773781"/>
            <a:ext cx="4749870" cy="265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endParaRPr lang="fi-FI" sz="24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”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is a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concept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encompasses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b="1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r>
              <a:rPr lang="fi-FI" sz="20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2000" b="1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practices</a:t>
            </a:r>
            <a:r>
              <a:rPr lang="fi-FI" sz="20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economic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0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uorakulmio 5">
            <a:extLst>
              <a:ext uri="{FF2B5EF4-FFF2-40B4-BE49-F238E27FC236}">
                <a16:creationId xmlns:a16="http://schemas.microsoft.com/office/drawing/2014/main" id="{2953E2FC-74DC-6398-FBEC-91DB4EB4ADE6}"/>
              </a:ext>
            </a:extLst>
          </p:cNvPr>
          <p:cNvSpPr/>
          <p:nvPr/>
        </p:nvSpPr>
        <p:spPr>
          <a:xfrm>
            <a:off x="5965454" y="1633554"/>
            <a:ext cx="5379114" cy="5224446"/>
          </a:xfrm>
          <a:prstGeom prst="rect">
            <a:avLst/>
          </a:prstGeom>
          <a:solidFill>
            <a:schemeClr val="accent1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B280503-E415-3B2F-D574-5481FC5DADCD}"/>
              </a:ext>
            </a:extLst>
          </p:cNvPr>
          <p:cNvSpPr txBox="1">
            <a:spLocks/>
          </p:cNvSpPr>
          <p:nvPr/>
        </p:nvSpPr>
        <p:spPr>
          <a:xfrm>
            <a:off x="6096000" y="1804004"/>
            <a:ext cx="5158717" cy="4883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</a:t>
            </a:r>
            <a:endParaRPr lang="fi-FI" sz="20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long-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standing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widely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accepted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conduct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a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today’s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international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strategies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agreements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Erasmus+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priorities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their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/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Inclusion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Diversity</a:t>
            </a:r>
            <a:endParaRPr lang="fi-FI" sz="16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Transformation</a:t>
            </a:r>
            <a:endParaRPr lang="fi-FI" sz="16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 and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Fight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Against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  <a:endParaRPr lang="fi-FI" sz="16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Participation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Democracratic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Life,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Common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Values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Civic</a:t>
            </a:r>
            <a:r>
              <a:rPr lang="fi-FI" sz="1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6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Engagement</a:t>
            </a:r>
            <a:endParaRPr lang="fi-FI" sz="16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20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uorakulmio 5">
            <a:extLst>
              <a:ext uri="{FF2B5EF4-FFF2-40B4-BE49-F238E27FC236}">
                <a16:creationId xmlns:a16="http://schemas.microsoft.com/office/drawing/2014/main" id="{32706A8C-5A46-4727-2487-CC0365269512}"/>
              </a:ext>
            </a:extLst>
          </p:cNvPr>
          <p:cNvSpPr/>
          <p:nvPr/>
        </p:nvSpPr>
        <p:spPr>
          <a:xfrm>
            <a:off x="586338" y="4100396"/>
            <a:ext cx="5005139" cy="2740468"/>
          </a:xfrm>
          <a:prstGeom prst="rect">
            <a:avLst/>
          </a:prstGeom>
          <a:solidFill>
            <a:schemeClr val="accent1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E5262857-855E-63BE-F4CB-0F4DF3EF278C}"/>
              </a:ext>
            </a:extLst>
          </p:cNvPr>
          <p:cNvSpPr txBox="1">
            <a:spLocks/>
          </p:cNvSpPr>
          <p:nvPr/>
        </p:nvSpPr>
        <p:spPr>
          <a:xfrm>
            <a:off x="707654" y="4186718"/>
            <a:ext cx="4749870" cy="2704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</a:t>
            </a:r>
          </a:p>
          <a:p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carefully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assessing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linking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international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binding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theme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in action.</a:t>
            </a:r>
          </a:p>
          <a:p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committing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adhering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outlined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2000" b="1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</a:t>
            </a:r>
            <a:r>
              <a:rPr lang="fi-FI" sz="20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b="1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commitment</a:t>
            </a:r>
            <a:r>
              <a:rPr lang="fi-FI" sz="20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000" b="1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agreement</a:t>
            </a:r>
            <a:r>
              <a:rPr lang="fi-FI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4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metsämaa, kasvi, Aarniometsä&#10;&#10;Kuvaus luotu automaattisesti">
            <a:extLst>
              <a:ext uri="{FF2B5EF4-FFF2-40B4-BE49-F238E27FC236}">
                <a16:creationId xmlns:a16="http://schemas.microsoft.com/office/drawing/2014/main" id="{8565EDE3-C621-3DC4-4398-D6F66CAA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198BCA2-43C7-2338-37AB-234B203023E2}"/>
              </a:ext>
            </a:extLst>
          </p:cNvPr>
          <p:cNvSpPr/>
          <p:nvPr/>
        </p:nvSpPr>
        <p:spPr>
          <a:xfrm>
            <a:off x="470299" y="3801979"/>
            <a:ext cx="4178703" cy="2408806"/>
          </a:xfrm>
          <a:prstGeom prst="rect">
            <a:avLst/>
          </a:prstGeom>
          <a:solidFill>
            <a:srgbClr val="455D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B84937-DC05-55FE-4F16-B3A5BAC7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3177799"/>
            <a:ext cx="3724977" cy="306199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000">
              <a:solidFill>
                <a:schemeClr val="bg1"/>
              </a:solidFill>
              <a:latin typeface="Segoe UI" panose="020B0502040204020203" pitchFamily="34" charset="0"/>
              <a:ea typeface="Open Sans Bold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i-FI" sz="2000">
              <a:solidFill>
                <a:schemeClr val="bg1"/>
              </a:solidFill>
              <a:latin typeface="Segoe UI" panose="020B0502040204020203" pitchFamily="34" charset="0"/>
              <a:ea typeface="Open Sans Bold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Environmental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responsiblity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refers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to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actions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such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as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combating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climate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change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using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energy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raw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materials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sparingly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, and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preserving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biodiversity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that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promote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ecological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sustainability</a:t>
            </a:r>
            <a:r>
              <a:rPr lang="fi-FI" sz="2000">
                <a:solidFill>
                  <a:schemeClr val="bg1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" name="Suorakulmio 4">
            <a:extLst>
              <a:ext uri="{FF2B5EF4-FFF2-40B4-BE49-F238E27FC236}">
                <a16:creationId xmlns:a16="http://schemas.microsoft.com/office/drawing/2014/main" id="{BE22E2E1-8F7B-477E-8BE1-134399C8A2B5}"/>
              </a:ext>
            </a:extLst>
          </p:cNvPr>
          <p:cNvSpPr/>
          <p:nvPr/>
        </p:nvSpPr>
        <p:spPr>
          <a:xfrm>
            <a:off x="416174" y="618207"/>
            <a:ext cx="9536348" cy="895149"/>
          </a:xfrm>
          <a:prstGeom prst="rect">
            <a:avLst/>
          </a:prstGeom>
          <a:solidFill>
            <a:srgbClr val="455D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0B599028-7518-E55B-8929-A93926A0F4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017" y="396826"/>
            <a:ext cx="10385658" cy="1337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Environmental responsibility - definition</a:t>
            </a:r>
          </a:p>
        </p:txBody>
      </p:sp>
    </p:spTree>
    <p:extLst>
      <p:ext uri="{BB962C8B-B14F-4D97-AF65-F5344CB8AC3E}">
        <p14:creationId xmlns:p14="http://schemas.microsoft.com/office/powerpoint/2010/main" val="25031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iha-, metsämaa, kasvi, Aarniometsä&#10;&#10;Kuvaus luotu automaattisesti">
            <a:extLst>
              <a:ext uri="{FF2B5EF4-FFF2-40B4-BE49-F238E27FC236}">
                <a16:creationId xmlns:a16="http://schemas.microsoft.com/office/drawing/2014/main" id="{623D5FA9-AD53-C621-E230-E2869C458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2217AAC6-12A1-4002-8D16-5BCDD0C5B727}"/>
              </a:ext>
            </a:extLst>
          </p:cNvPr>
          <p:cNvSpPr/>
          <p:nvPr/>
        </p:nvSpPr>
        <p:spPr>
          <a:xfrm>
            <a:off x="485839" y="251333"/>
            <a:ext cx="8735163" cy="895149"/>
          </a:xfrm>
          <a:prstGeom prst="rect">
            <a:avLst/>
          </a:prstGeom>
          <a:solidFill>
            <a:srgbClr val="455D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7D5CF7-638A-CCA7-8A7B-6AE8E87C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07" y="-211755"/>
            <a:ext cx="10515600" cy="1854778"/>
          </a:xfrm>
        </p:spPr>
        <p:txBody>
          <a:bodyPr>
            <a:normAutofit/>
          </a:bodyPr>
          <a:lstStyle/>
          <a:p>
            <a:r>
              <a:rPr lang="fi-FI" sz="40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fi-FI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fi-FI" sz="40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endParaRPr lang="fi-FI" sz="4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0A4A1A7-185A-5370-76B8-51C1B5514598}"/>
              </a:ext>
            </a:extLst>
          </p:cNvPr>
          <p:cNvSpPr/>
          <p:nvPr/>
        </p:nvSpPr>
        <p:spPr>
          <a:xfrm>
            <a:off x="500007" y="1643023"/>
            <a:ext cx="5381029" cy="5186144"/>
          </a:xfrm>
          <a:prstGeom prst="rect">
            <a:avLst/>
          </a:prstGeom>
          <a:solidFill>
            <a:srgbClr val="455D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CC26A2C-FBB6-0E41-330F-4B3FD841A1ED}"/>
              </a:ext>
            </a:extLst>
          </p:cNvPr>
          <p:cNvSpPr txBox="1"/>
          <p:nvPr/>
        </p:nvSpPr>
        <p:spPr>
          <a:xfrm>
            <a:off x="613875" y="1894356"/>
            <a:ext cx="5143932" cy="574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1400" b="1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fi-FI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1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friendly</a:t>
            </a:r>
            <a:r>
              <a:rPr lang="fi-FI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1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endParaRPr lang="fi-FI" sz="14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carefully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choice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connections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nearby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destinations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calculate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emissions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justify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choices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air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carpool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compelled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fly</a:t>
            </a:r>
            <a:endParaRPr lang="fi-FI" sz="1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either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outbound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return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trip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flights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packing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lightly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trips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transport,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carpool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walking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cycling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2217AAC6-12A1-4002-8D16-5BCDD0C5B727}"/>
              </a:ext>
            </a:extLst>
          </p:cNvPr>
          <p:cNvSpPr/>
          <p:nvPr/>
        </p:nvSpPr>
        <p:spPr>
          <a:xfrm>
            <a:off x="6381043" y="1643022"/>
            <a:ext cx="5401703" cy="5186145"/>
          </a:xfrm>
          <a:prstGeom prst="rect">
            <a:avLst/>
          </a:prstGeom>
          <a:solidFill>
            <a:srgbClr val="455D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8">
            <a:extLst>
              <a:ext uri="{FF2B5EF4-FFF2-40B4-BE49-F238E27FC236}">
                <a16:creationId xmlns:a16="http://schemas.microsoft.com/office/drawing/2014/main" id="{CCC26A2C-FBB6-0E41-330F-4B3FD841A1ED}"/>
              </a:ext>
            </a:extLst>
          </p:cNvPr>
          <p:cNvSpPr txBox="1"/>
          <p:nvPr/>
        </p:nvSpPr>
        <p:spPr>
          <a:xfrm>
            <a:off x="6180493" y="1894356"/>
            <a:ext cx="495128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400" b="1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Making</a:t>
            </a:r>
            <a:r>
              <a:rPr lang="fi-FI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1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purchases</a:t>
            </a:r>
            <a:endParaRPr lang="fi-FI" sz="14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fi-FI" sz="14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buying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unnecessary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things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borrow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instead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buying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whenever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possible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purchase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practical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edible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gifts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little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waste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possible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recycle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properly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plant-based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food.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electricity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sparingly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86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iha-, metsämaa, kasvi, Aarniometsä&#10;&#10;Kuvaus luotu automaattisesti">
            <a:extLst>
              <a:ext uri="{FF2B5EF4-FFF2-40B4-BE49-F238E27FC236}">
                <a16:creationId xmlns:a16="http://schemas.microsoft.com/office/drawing/2014/main" id="{623D5FA9-AD53-C621-E230-E2869C458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43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0A4A1A7-185A-5370-76B8-51C1B5514598}"/>
              </a:ext>
            </a:extLst>
          </p:cNvPr>
          <p:cNvSpPr/>
          <p:nvPr/>
        </p:nvSpPr>
        <p:spPr>
          <a:xfrm>
            <a:off x="627505" y="1816254"/>
            <a:ext cx="5332287" cy="5217389"/>
          </a:xfrm>
          <a:prstGeom prst="rect">
            <a:avLst/>
          </a:prstGeom>
          <a:solidFill>
            <a:srgbClr val="455D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8E4ADC-AD24-129B-C6E0-3FF1C958AC08}"/>
              </a:ext>
            </a:extLst>
          </p:cNvPr>
          <p:cNvSpPr txBox="1"/>
          <p:nvPr/>
        </p:nvSpPr>
        <p:spPr>
          <a:xfrm>
            <a:off x="478478" y="2188900"/>
            <a:ext cx="500172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fi-FI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Digitalization</a:t>
            </a:r>
            <a:endParaRPr lang="fi-FI" sz="1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products (e.g.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rentals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making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purchases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products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purchased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fixed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broadband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mobile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networks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digitally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necessary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intelligence</a:t>
            </a:r>
            <a:r>
              <a:rPr lang="fi-FI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8E6A1A9-DCBD-4CF4-B1BA-1064A1AB33DD}"/>
              </a:ext>
            </a:extLst>
          </p:cNvPr>
          <p:cNvSpPr/>
          <p:nvPr/>
        </p:nvSpPr>
        <p:spPr>
          <a:xfrm>
            <a:off x="627505" y="354242"/>
            <a:ext cx="8940007" cy="895149"/>
          </a:xfrm>
          <a:prstGeom prst="rect">
            <a:avLst/>
          </a:prstGeom>
          <a:solidFill>
            <a:srgbClr val="455D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7D5CF7-638A-CCA7-8A7B-6AE8E87C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75" y="175643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fi-FI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fi-FI" sz="40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endParaRPr lang="fi-FI" sz="4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4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D1D1C2-18DB-F2DA-37D7-7AA25076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B507E12D-6186-7FC6-CE98-C1C6C09C8F7F}"/>
              </a:ext>
            </a:extLst>
          </p:cNvPr>
          <p:cNvSpPr/>
          <p:nvPr/>
        </p:nvSpPr>
        <p:spPr>
          <a:xfrm>
            <a:off x="741145" y="3224463"/>
            <a:ext cx="4504607" cy="303749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9CCD75-76D1-9710-BA05-A996C27AC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1682"/>
            <a:ext cx="4407552" cy="3724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Socio-cultural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refers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to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actions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that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promote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human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rights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equity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equality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the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peaceful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coexistence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of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different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cultures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while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respecting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the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diversity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of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languages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customs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and traditions. </a:t>
            </a:r>
          </a:p>
          <a:p>
            <a:pPr marL="0" indent="0">
              <a:buNone/>
            </a:pP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Socio-cultural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promotes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social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cultural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sustainability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.</a:t>
            </a:r>
            <a:endParaRPr lang="fi-FI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uorakulmio 5">
            <a:extLst>
              <a:ext uri="{FF2B5EF4-FFF2-40B4-BE49-F238E27FC236}">
                <a16:creationId xmlns:a16="http://schemas.microsoft.com/office/drawing/2014/main" id="{26B71C47-EED4-1930-5E97-6A717917B060}"/>
              </a:ext>
            </a:extLst>
          </p:cNvPr>
          <p:cNvSpPr/>
          <p:nvPr/>
        </p:nvSpPr>
        <p:spPr>
          <a:xfrm>
            <a:off x="741145" y="577516"/>
            <a:ext cx="9086248" cy="85664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0AD25A2-D0C2-A046-4709-44879ADF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-314500"/>
            <a:ext cx="10366409" cy="2640679"/>
          </a:xfrm>
        </p:spPr>
        <p:txBody>
          <a:bodyPr>
            <a:normAutofit/>
          </a:bodyPr>
          <a:lstStyle/>
          <a:p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Socio-cultural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- definition</a:t>
            </a:r>
          </a:p>
        </p:txBody>
      </p:sp>
    </p:spTree>
    <p:extLst>
      <p:ext uri="{BB962C8B-B14F-4D97-AF65-F5344CB8AC3E}">
        <p14:creationId xmlns:p14="http://schemas.microsoft.com/office/powerpoint/2010/main" val="65702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DDC2E4-3A73-7F14-90E4-6C193FEE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5">
            <a:extLst>
              <a:ext uri="{FF2B5EF4-FFF2-40B4-BE49-F238E27FC236}">
                <a16:creationId xmlns:a16="http://schemas.microsoft.com/office/drawing/2014/main" id="{A54AB061-A4DB-60EA-583B-56A80745D454}"/>
              </a:ext>
            </a:extLst>
          </p:cNvPr>
          <p:cNvSpPr/>
          <p:nvPr/>
        </p:nvSpPr>
        <p:spPr>
          <a:xfrm>
            <a:off x="689759" y="1766553"/>
            <a:ext cx="5377521" cy="516730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5">
            <a:extLst>
              <a:ext uri="{FF2B5EF4-FFF2-40B4-BE49-F238E27FC236}">
                <a16:creationId xmlns:a16="http://schemas.microsoft.com/office/drawing/2014/main" id="{ACE845FF-1AC4-02EC-A25D-36B7E1F507D8}"/>
              </a:ext>
            </a:extLst>
          </p:cNvPr>
          <p:cNvSpPr/>
          <p:nvPr/>
        </p:nvSpPr>
        <p:spPr>
          <a:xfrm>
            <a:off x="6390530" y="1766553"/>
            <a:ext cx="4934552" cy="516730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8">
            <a:extLst>
              <a:ext uri="{FF2B5EF4-FFF2-40B4-BE49-F238E27FC236}">
                <a16:creationId xmlns:a16="http://schemas.microsoft.com/office/drawing/2014/main" id="{E764367E-235A-A79B-F03E-FDF837475334}"/>
              </a:ext>
            </a:extLst>
          </p:cNvPr>
          <p:cNvSpPr txBox="1"/>
          <p:nvPr/>
        </p:nvSpPr>
        <p:spPr>
          <a:xfrm>
            <a:off x="317256" y="1925132"/>
            <a:ext cx="612252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400" b="1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endParaRPr lang="fi-FI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fi-FI" sz="12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always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polite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friendly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communication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is open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transparent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partners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within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participating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organizations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communication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accessible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user-friendly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create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communication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plan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give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positive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constructive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feedback.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invite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everyone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organizations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participate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enable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various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ways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participate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activities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distribute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workload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evenly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keep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it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reasonable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share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observations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media.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planned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comprehensive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evaluation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activities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23" name="Tekstiruutu 8">
            <a:extLst>
              <a:ext uri="{FF2B5EF4-FFF2-40B4-BE49-F238E27FC236}">
                <a16:creationId xmlns:a16="http://schemas.microsoft.com/office/drawing/2014/main" id="{521F898C-55A8-06B6-D9B5-45ED2B1F5B94}"/>
              </a:ext>
            </a:extLst>
          </p:cNvPr>
          <p:cNvSpPr txBox="1"/>
          <p:nvPr/>
        </p:nvSpPr>
        <p:spPr>
          <a:xfrm>
            <a:off x="6124720" y="1925132"/>
            <a:ext cx="52290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Before</a:t>
            </a:r>
            <a:r>
              <a:rPr lang="fi-FI" sz="1400" b="1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i-FI" sz="14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1" err="1"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endParaRPr lang="fi-FI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fi-FI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thoroughly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travel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destination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advance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– culture,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society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nature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consider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food culture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customs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try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specialities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consider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cultural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sensitivity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souvenirs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dress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appropriately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respectfully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according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situation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i-FI" sz="1400" err="1">
                <a:latin typeface="Segoe UI" panose="020B0502040204020203" pitchFamily="34" charset="0"/>
                <a:cs typeface="Segoe UI" panose="020B0502040204020203" pitchFamily="34" charset="0"/>
              </a:rPr>
              <a:t>place</a:t>
            </a:r>
            <a:r>
              <a:rPr lang="fi-FI" sz="14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24" name="Suorakulmio 5">
            <a:extLst>
              <a:ext uri="{FF2B5EF4-FFF2-40B4-BE49-F238E27FC236}">
                <a16:creationId xmlns:a16="http://schemas.microsoft.com/office/drawing/2014/main" id="{2AF01CBF-9259-D2F2-03EB-A2EC43CBC553}"/>
              </a:ext>
            </a:extLst>
          </p:cNvPr>
          <p:cNvSpPr/>
          <p:nvPr/>
        </p:nvSpPr>
        <p:spPr>
          <a:xfrm>
            <a:off x="741145" y="577516"/>
            <a:ext cx="9086248" cy="85664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2269AF-74A5-205E-AA69-BA70F5DE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Socio-cultural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  <a:endParaRPr lang="fi-FI" sz="4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1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250EB02-D139-F056-DA87-D2798B32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BEAD485-B277-58C3-6314-F5380531FD1B}"/>
              </a:ext>
            </a:extLst>
          </p:cNvPr>
          <p:cNvSpPr/>
          <p:nvPr/>
        </p:nvSpPr>
        <p:spPr>
          <a:xfrm>
            <a:off x="8114096" y="3821229"/>
            <a:ext cx="3740219" cy="2752824"/>
          </a:xfrm>
          <a:prstGeom prst="rect">
            <a:avLst/>
          </a:prstGeom>
          <a:solidFill>
            <a:srgbClr val="FDFDF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EFDA72-103B-2E60-0B91-48B78A0E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483" y="3968361"/>
            <a:ext cx="3593833" cy="260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Economic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refers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to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actions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that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implement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liable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transparent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good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management of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funds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and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support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the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local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economy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Economic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responsibility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promotes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economic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sustainability</a:t>
            </a:r>
            <a:r>
              <a:rPr lang="fi-FI" sz="2000">
                <a:solidFill>
                  <a:srgbClr val="000000"/>
                </a:solidFill>
                <a:latin typeface="Segoe UI" panose="020B0502040204020203" pitchFamily="34" charset="0"/>
                <a:ea typeface="Open Sans Bold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Suorakulmio 5">
            <a:extLst>
              <a:ext uri="{FF2B5EF4-FFF2-40B4-BE49-F238E27FC236}">
                <a16:creationId xmlns:a16="http://schemas.microsoft.com/office/drawing/2014/main" id="{AFC49B6A-C020-FDEE-F869-00AD47CCE59E}"/>
              </a:ext>
            </a:extLst>
          </p:cNvPr>
          <p:cNvSpPr/>
          <p:nvPr/>
        </p:nvSpPr>
        <p:spPr>
          <a:xfrm>
            <a:off x="525379" y="488005"/>
            <a:ext cx="8537610" cy="85664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C5E5373-ABA2-D9D6-B562-E98BFDC1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9" y="285749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Economic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4000" err="1">
                <a:latin typeface="Segoe UI" panose="020B0502040204020203" pitchFamily="34" charset="0"/>
                <a:cs typeface="Segoe UI" panose="020B0502040204020203" pitchFamily="34" charset="0"/>
              </a:rPr>
              <a:t>responsibility</a:t>
            </a:r>
            <a:r>
              <a:rPr lang="fi-FI" sz="4000">
                <a:latin typeface="Segoe UI" panose="020B0502040204020203" pitchFamily="34" charset="0"/>
                <a:cs typeface="Segoe UI" panose="020B0502040204020203" pitchFamily="34" charset="0"/>
              </a:rPr>
              <a:t> - definition</a:t>
            </a:r>
          </a:p>
        </p:txBody>
      </p:sp>
    </p:spTree>
    <p:extLst>
      <p:ext uri="{BB962C8B-B14F-4D97-AF65-F5344CB8AC3E}">
        <p14:creationId xmlns:p14="http://schemas.microsoft.com/office/powerpoint/2010/main" val="55327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4F8F4260DAD54DA937F98A06852A6F" ma:contentTypeVersion="6" ma:contentTypeDescription="Luo uusi asiakirja." ma:contentTypeScope="" ma:versionID="cc0b9f90b7b2ac0953bf413874bdbeb4">
  <xsd:schema xmlns:xsd="http://www.w3.org/2001/XMLSchema" xmlns:xs="http://www.w3.org/2001/XMLSchema" xmlns:p="http://schemas.microsoft.com/office/2006/metadata/properties" xmlns:ns2="408b04fd-c414-4b71-b1f8-643f61d842c3" xmlns:ns3="4f587a35-fd5b-4ed8-8f70-f71c3270dc44" targetNamespace="http://schemas.microsoft.com/office/2006/metadata/properties" ma:root="true" ma:fieldsID="2dd51268857613f60ba1f1677a8c3967" ns2:_="" ns3:_="">
    <xsd:import namespace="408b04fd-c414-4b71-b1f8-643f61d842c3"/>
    <xsd:import namespace="4f587a35-fd5b-4ed8-8f70-f71c3270d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b04fd-c414-4b71-b1f8-643f61d84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7a35-fd5b-4ed8-8f70-f71c3270d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297CF-EDAB-4845-A665-023EA4243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0605A6-942E-405E-978E-83C4EDFBB414}">
  <ds:schemaRefs>
    <ds:schemaRef ds:uri="408b04fd-c414-4b71-b1f8-643f61d842c3"/>
    <ds:schemaRef ds:uri="4f587a35-fd5b-4ed8-8f70-f71c3270dc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Office PowerPoint</Application>
  <PresentationFormat>Laajakuva</PresentationFormat>
  <Paragraphs>140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Aharoni</vt:lpstr>
      <vt:lpstr>Aptos</vt:lpstr>
      <vt:lpstr>Aptos Display</vt:lpstr>
      <vt:lpstr>Arial</vt:lpstr>
      <vt:lpstr>Calibri</vt:lpstr>
      <vt:lpstr>Segoe UI</vt:lpstr>
      <vt:lpstr>Wingdings</vt:lpstr>
      <vt:lpstr>Office-teema</vt:lpstr>
      <vt:lpstr>How to use this material</vt:lpstr>
      <vt:lpstr>Commitment agreement to responsibility</vt:lpstr>
      <vt:lpstr>Responsibility or sustainability responsibility</vt:lpstr>
      <vt:lpstr>Environmental responsibility - definition</vt:lpstr>
      <vt:lpstr>Environmental responsibility - actions</vt:lpstr>
      <vt:lpstr>Environmental responsibility - actions</vt:lpstr>
      <vt:lpstr>Socio-cultural responsibility - definition</vt:lpstr>
      <vt:lpstr>Socio-cultural responsibility - actions</vt:lpstr>
      <vt:lpstr>Economic responsibility - definition</vt:lpstr>
      <vt:lpstr>Economic responsibility - actions</vt:lpstr>
      <vt:lpstr>Agreement &amp;  Signatures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Nikkanen Vilma</dc:creator>
  <cp:lastModifiedBy>Nikkanen Vilma</cp:lastModifiedBy>
  <cp:revision>1</cp:revision>
  <dcterms:created xsi:type="dcterms:W3CDTF">2024-06-14T10:44:56Z</dcterms:created>
  <dcterms:modified xsi:type="dcterms:W3CDTF">2024-10-28T12:06:36Z</dcterms:modified>
</cp:coreProperties>
</file>