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2" r:id="rId5"/>
  </p:sldMasterIdLst>
  <p:notesMasterIdLst>
    <p:notesMasterId r:id="rId21"/>
  </p:notesMasterIdLst>
  <p:sldIdLst>
    <p:sldId id="277" r:id="rId6"/>
    <p:sldId id="290" r:id="rId7"/>
    <p:sldId id="258" r:id="rId8"/>
    <p:sldId id="257" r:id="rId9"/>
    <p:sldId id="279" r:id="rId10"/>
    <p:sldId id="270" r:id="rId11"/>
    <p:sldId id="284" r:id="rId12"/>
    <p:sldId id="282" r:id="rId13"/>
    <p:sldId id="260" r:id="rId14"/>
    <p:sldId id="283" r:id="rId15"/>
    <p:sldId id="266" r:id="rId16"/>
    <p:sldId id="292" r:id="rId17"/>
    <p:sldId id="281" r:id="rId18"/>
    <p:sldId id="406" r:id="rId19"/>
    <p:sldId id="275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4A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E2DF71-CD79-4A1E-A1F8-D519533DA8D5}" v="111" dt="2025-01-08T13:12:56.272"/>
    <p1510:client id="{CAAEE062-DB8F-4EDF-9EDF-360A532658C4}" v="148" dt="2025-01-08T13:41:16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8.1.2025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646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662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 &amp; 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3501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8306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9547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Elina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Muistutella, että toivotaan kaikki lukiot mukaan Kirjastoreittiin.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4232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352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1784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6425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Elina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758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4207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9721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063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884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030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21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4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8.1.2025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0516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817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6591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6714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9419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331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70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48847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1798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14513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345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36292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485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7063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06700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627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845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169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98765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33757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80413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96339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420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32129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7665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31505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72420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8522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70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330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1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8.1.2025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62" r:id="rId14"/>
    <p:sldLayoutId id="2147483663" r:id="rId15"/>
    <p:sldLayoutId id="2147483650" r:id="rId16"/>
    <p:sldLayoutId id="2147483651" r:id="rId17"/>
    <p:sldLayoutId id="2147483664" r:id="rId18"/>
    <p:sldLayoutId id="2147483665" r:id="rId19"/>
    <p:sldLayoutId id="2147483666" r:id="rId20"/>
    <p:sldLayoutId id="2147483667" r:id="rId21"/>
    <p:sldLayoutId id="2147483670" r:id="rId22"/>
    <p:sldLayoutId id="2147483668" r:id="rId23"/>
    <p:sldLayoutId id="2147483669" r:id="rId24"/>
    <p:sldLayoutId id="2147483677" r:id="rId25"/>
    <p:sldLayoutId id="2147483673" r:id="rId26"/>
    <p:sldLayoutId id="2147483675" r:id="rId27"/>
    <p:sldLayoutId id="2147483674" r:id="rId28"/>
    <p:sldLayoutId id="2147483676" r:id="rId29"/>
    <p:sldLayoutId id="2147483678" r:id="rId30"/>
    <p:sldLayoutId id="2147483679" r:id="rId31"/>
    <p:sldLayoutId id="2147483680" r:id="rId32"/>
    <p:sldLayoutId id="2147483681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807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vinkkeja-osallistumiseen-paivakodeille-kouluille-ja-2.asteell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hyperlink" Target="http://www.ouka.fi/node/9543#component-55548" TargetMode="External"/><Relationship Id="rId7" Type="http://schemas.openxmlformats.org/officeDocument/2006/relationships/hyperlink" Target="https://www.ouka.fi/evaita-opiskeluun/ei-ole-parempaa-kuin-lukemin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www.ouka.fi/kirjastoreitti-lukumetka/lukion-kirjallisuusdiplomi" TargetMode="External"/><Relationship Id="rId5" Type="http://schemas.openxmlformats.org/officeDocument/2006/relationships/hyperlink" Target="https://www.ouka.fi/kirjastoreitti-lukumetka/lukion-kirjastoreitti" TargetMode="External"/><Relationship Id="rId4" Type="http://schemas.openxmlformats.org/officeDocument/2006/relationships/hyperlink" Target="https://www.ouka.fi/kirjastoreitti-lukumetka/steam-kirjavinki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tanja.salo@ouka.fi" TargetMode="Externa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1.png"/><Relationship Id="rId5" Type="http://schemas.openxmlformats.org/officeDocument/2006/relationships/hyperlink" Target="mailto:mikko.paajala@ouka.fi" TargetMode="External"/><Relationship Id="rId4" Type="http://schemas.openxmlformats.org/officeDocument/2006/relationships/hyperlink" Target="mailto:elina.kauppila@ouka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h.fi/fi/tilastot-ja-julkaisut/julkaisut/kansallinen-lukutaitostrategia-203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hyperlink" Target="https://www.ouka.fi/lukevinkaupunni/lukukuntoon-haasteet" TargetMode="External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png"/><Relationship Id="rId5" Type="http://schemas.openxmlformats.org/officeDocument/2006/relationships/hyperlink" Target="mailto:tanja.salo@ouka.fi" TargetMode="External"/><Relationship Id="rId4" Type="http://schemas.openxmlformats.org/officeDocument/2006/relationships/hyperlink" Target="https://www.ouka.fi/lukevinkaupunni/lukevin-kaupunni-kirjavinki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tanja.salo@eduouka.f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yyti.fi/q/?p=a&amp;h=c5eafb3913&amp;l=fi&amp;eid=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981" y="3182472"/>
            <a:ext cx="4506237" cy="2662516"/>
          </a:xfrm>
          <a:solidFill>
            <a:schemeClr val="bg1">
              <a:lumMod val="95000"/>
              <a:alpha val="85000"/>
            </a:schemeClr>
          </a:solidFill>
        </p:spPr>
        <p:txBody>
          <a:bodyPr>
            <a:noAutofit/>
          </a:bodyPr>
          <a:lstStyle/>
          <a:p>
            <a:br>
              <a:rPr lang="fi-FI">
                <a:latin typeface="Oulun Graadi Otsikko" pitchFamily="50" charset="0"/>
              </a:rPr>
            </a:br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Lukevin </a:t>
            </a:r>
            <a:r>
              <a:rPr lang="fi-FI" err="1">
                <a:solidFill>
                  <a:schemeClr val="tx1"/>
                </a:solidFill>
                <a:latin typeface="Oulun Graadi Otsikko"/>
                <a:cs typeface="Segoe UI"/>
              </a:rPr>
              <a:t>kaupunni</a:t>
            </a:r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 </a:t>
            </a:r>
            <a:br>
              <a:rPr lang="fi-FI">
                <a:latin typeface="Oulun Graadi Otsikko"/>
                <a:cs typeface="Segoe UI"/>
              </a:rPr>
            </a:br>
            <a:r>
              <a:rPr lang="fi-FI">
                <a:solidFill>
                  <a:schemeClr val="tx1"/>
                </a:solidFill>
                <a:latin typeface="Oulun Graadi Otsikko"/>
                <a:cs typeface="Segoe UI"/>
              </a:rPr>
              <a:t>-kampanja</a:t>
            </a:r>
            <a:br>
              <a:rPr lang="fi-FI" sz="1800" b="0">
                <a:solidFill>
                  <a:schemeClr val="tx1"/>
                </a:solidFill>
                <a:latin typeface="Barlow"/>
                <a:cs typeface="Segoe UI"/>
              </a:rPr>
            </a:br>
            <a:r>
              <a:rPr lang="fi-FI" sz="1600" b="0">
                <a:solidFill>
                  <a:schemeClr val="tx1"/>
                </a:solidFill>
                <a:latin typeface="Barlow"/>
                <a:cs typeface="Segoe UI"/>
              </a:rPr>
              <a:t>Elina Kauppila, vastaava informaatikko, Oulun kaupunginkirjasto</a:t>
            </a:r>
            <a:br>
              <a:rPr lang="fi-FI" sz="1600" b="0">
                <a:solidFill>
                  <a:schemeClr val="tx1"/>
                </a:solidFill>
                <a:latin typeface="Barlow"/>
                <a:cs typeface="Segoe UI"/>
              </a:rPr>
            </a:br>
            <a:r>
              <a:rPr lang="fi-FI" sz="1600" b="0">
                <a:solidFill>
                  <a:schemeClr val="tx1"/>
                </a:solidFill>
                <a:latin typeface="Barlow"/>
                <a:cs typeface="Segoe UI"/>
              </a:rPr>
              <a:t>Tanja Salo, lukutaidon edistämisen kehittäjäopettaja, </a:t>
            </a:r>
            <a:r>
              <a:rPr lang="fi-FI" sz="1600" b="0" err="1">
                <a:solidFill>
                  <a:schemeClr val="tx1"/>
                </a:solidFill>
                <a:latin typeface="Barlow"/>
                <a:cs typeface="Segoe UI"/>
              </a:rPr>
              <a:t>SiKu</a:t>
            </a:r>
            <a:br>
              <a:rPr lang="fi-FI" sz="1600" b="0">
                <a:solidFill>
                  <a:schemeClr val="tx1"/>
                </a:solidFill>
                <a:latin typeface="Barlow"/>
                <a:cs typeface="Segoe UI"/>
              </a:rPr>
            </a:br>
            <a:r>
              <a:rPr lang="fi-FI" sz="1600" b="0">
                <a:solidFill>
                  <a:schemeClr val="tx1"/>
                </a:solidFill>
                <a:latin typeface="Barlow"/>
                <a:cs typeface="Segoe UI"/>
              </a:rPr>
              <a:t>Raisa Laitala, informaatikko, Oulun kaupunginkirjasto</a:t>
            </a:r>
            <a:endParaRPr lang="fi-FI" sz="1800" b="0">
              <a:solidFill>
                <a:schemeClr val="tx1"/>
              </a:solidFill>
              <a:latin typeface="Barlow"/>
              <a:cs typeface="Segoe UI"/>
            </a:endParaRP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93C01CE-1ED4-354A-B625-5E3E78DC05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C2F4FE-713B-884F-B5BF-63AA24B8D1FF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D0CC43F-6CFF-5F49-8713-FBCA47CB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981" y="5937086"/>
            <a:ext cx="1852136" cy="365125"/>
          </a:xfrm>
          <a:solidFill>
            <a:schemeClr val="bg1">
              <a:alpha val="80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LOPS-ohjausryhmä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9.1.2025</a:t>
            </a: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69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5) Kertokaa lukuteoistanne muillekin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F12D709-A48C-0A77-EE09-5F4D78EF85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2" y="2062716"/>
            <a:ext cx="5204377" cy="373202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</a:rPr>
              <a:t>Käyttäkää somepostauksissa </a:t>
            </a:r>
            <a:r>
              <a:rPr lang="fi-FI" sz="2000" err="1">
                <a:latin typeface="+mn-lt"/>
              </a:rPr>
              <a:t>hästägejä</a:t>
            </a:r>
            <a:endParaRPr lang="fi-FI" sz="2000">
              <a:latin typeface="+mn-lt"/>
            </a:endParaRPr>
          </a:p>
          <a:p>
            <a:pPr lvl="1"/>
            <a:r>
              <a:rPr lang="fi-FI" sz="2000">
                <a:latin typeface="+mn-lt"/>
              </a:rPr>
              <a:t>#LukevinKaupunni</a:t>
            </a:r>
          </a:p>
          <a:p>
            <a:pPr lvl="1"/>
            <a:r>
              <a:rPr lang="fi-FI" sz="2000">
                <a:latin typeface="+mn-lt"/>
              </a:rPr>
              <a:t>#OuluLukee</a:t>
            </a:r>
          </a:p>
          <a:p>
            <a:pPr lvl="1"/>
            <a:r>
              <a:rPr lang="fi-FI" sz="2000">
                <a:latin typeface="+mn-lt"/>
              </a:rPr>
              <a:t>#Oulu2026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err="1">
                <a:latin typeface="+mn-lt"/>
              </a:rPr>
              <a:t>Tägätkää</a:t>
            </a:r>
            <a:r>
              <a:rPr lang="fi-FI" sz="2000">
                <a:latin typeface="+mn-lt"/>
              </a:rPr>
              <a:t> @oulunkaupunginkirjasto, julkaisuja jaetaan kaupungin kanavissa.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</a:rPr>
              <a:t>Hyödyntäkää kampanjan Instagram-tarroja (tulossa!)</a:t>
            </a:r>
          </a:p>
          <a:p>
            <a:r>
              <a:rPr lang="fi-FI" sz="2000" b="1">
                <a:latin typeface="+mn-lt"/>
                <a:cs typeface="Segoe UI"/>
              </a:rPr>
              <a:t>Julkaisemme esimerkkejä koulujen ja 2. asteen oppilaitosten lukutaitotyöstä erityisesti maaliskuussa.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</a:rPr>
              <a:t>Lukevin-sivut, some, </a:t>
            </a:r>
            <a:r>
              <a:rPr lang="fi-FI" sz="2000" err="1">
                <a:latin typeface="+mn-lt"/>
              </a:rPr>
              <a:t>Mun</a:t>
            </a:r>
            <a:r>
              <a:rPr lang="fi-FI" sz="2000">
                <a:latin typeface="+mn-lt"/>
              </a:rPr>
              <a:t> Oulu, media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</a:rPr>
              <a:t>Osallistua voi tietysti </a:t>
            </a:r>
            <a:r>
              <a:rPr lang="fi-FI" sz="2000" b="1">
                <a:latin typeface="+mn-lt"/>
              </a:rPr>
              <a:t>ympäri vuoden</a:t>
            </a:r>
            <a:r>
              <a:rPr lang="fi-FI" sz="2000">
                <a:latin typeface="+mn-lt"/>
              </a:rPr>
              <a:t>!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D4CEC4C-FE28-3042-823B-BBC4569ADE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9" name="Kuva 8" descr="Kuva, joka sisältää kohteen animaatio, clipart, kuvitus, Animoidut lastenohjelmat&#10;&#10;Kuvaus luotu automaattisesti">
            <a:extLst>
              <a:ext uri="{FF2B5EF4-FFF2-40B4-BE49-F238E27FC236}">
                <a16:creationId xmlns:a16="http://schemas.microsoft.com/office/drawing/2014/main" id="{B614D53E-47C4-F323-55C5-370C8069C6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526" y="933061"/>
            <a:ext cx="4991878" cy="49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93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B7318D-F6B3-BE80-C5DE-0322C582E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40" y="604848"/>
            <a:ext cx="3313084" cy="999460"/>
          </a:xfrm>
        </p:spPr>
        <p:txBody>
          <a:bodyPr>
            <a:normAutofit/>
          </a:bodyPr>
          <a:lstStyle/>
          <a:p>
            <a:r>
              <a:rPr lang="fi-FI" sz="3200"/>
              <a:t>OSYK näyttää mallia!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CE5C3A1-C620-9093-C638-6172C604E2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105" y="604848"/>
            <a:ext cx="2880655" cy="5489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825AD99-559A-7477-E543-61496CE66F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778000"/>
            <a:ext cx="3313084" cy="3904343"/>
          </a:xfrm>
        </p:spPr>
        <p:txBody>
          <a:bodyPr>
            <a:normAutofit fontScale="92500"/>
          </a:bodyPr>
          <a:lstStyle/>
          <a:p>
            <a:r>
              <a:rPr lang="fi-FI" sz="2400"/>
              <a:t>Lukutekojen kerääminen täydessä vauhdissa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/>
              <a:t>Lukukuntoon-haasteet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/>
              <a:t>nuoret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/>
              <a:t>henkilökunta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/>
              <a:t>Aineeton lukumatka: Lukukartan täydentäminen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/>
              <a:t>myös lukutekovideoita jo tekeillä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F0C35F9-2CDE-8553-C4EC-AC818F2FFD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650" y="604848"/>
            <a:ext cx="3183244" cy="5489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CA9C21FA-4A34-ADD0-709C-7F21CB90D6A0}"/>
              </a:ext>
            </a:extLst>
          </p:cNvPr>
          <p:cNvSpPr txBox="1"/>
          <p:nvPr/>
        </p:nvSpPr>
        <p:spPr>
          <a:xfrm>
            <a:off x="4823650" y="6194222"/>
            <a:ext cx="31832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i-FI" sz="1100"/>
              <a:t>(OSYK on mukana. 2024. Instagram 17.12.2024, OSYK. Tilapäivitys lukion sivulla. Viitattu 19.12.2024.) 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C723B0CA-B7EB-3B9F-B6CC-2D86C6D1FC59}"/>
              </a:ext>
            </a:extLst>
          </p:cNvPr>
          <p:cNvSpPr txBox="1"/>
          <p:nvPr/>
        </p:nvSpPr>
        <p:spPr>
          <a:xfrm>
            <a:off x="8554106" y="6194223"/>
            <a:ext cx="28806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i-FI" sz="1100"/>
              <a:t>(Lähde mukaan. 2024. Instagram 28.11.2024, OSYK. Tilapäivitys lukion sivulla. Viitattu 19.12.2024.)</a:t>
            </a:r>
          </a:p>
        </p:txBody>
      </p:sp>
    </p:spTree>
    <p:extLst>
      <p:ext uri="{BB962C8B-B14F-4D97-AF65-F5344CB8AC3E}">
        <p14:creationId xmlns:p14="http://schemas.microsoft.com/office/powerpoint/2010/main" val="207031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02F717-00DC-6233-3590-97D230002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800">
                <a:latin typeface="Segoe UI"/>
                <a:cs typeface="Segoe UI"/>
              </a:rPr>
              <a:t>6) Seuratkaa Lukevin </a:t>
            </a:r>
            <a:r>
              <a:rPr lang="fi-FI" sz="2800" err="1">
                <a:latin typeface="Segoe UI"/>
                <a:cs typeface="Segoe UI"/>
              </a:rPr>
              <a:t>kaupunni</a:t>
            </a:r>
            <a:r>
              <a:rPr lang="fi-FI" sz="2800">
                <a:latin typeface="Segoe UI"/>
                <a:cs typeface="Segoe UI"/>
              </a:rPr>
              <a:t> -verkkosivuille päivittyviä vinkkejä</a:t>
            </a:r>
            <a:endParaRPr lang="fi-FI" sz="280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C36AC3-5B7B-87C5-37EF-B23CCECD32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>
                <a:latin typeface="Segoe UI"/>
                <a:cs typeface="Segoe UI"/>
                <a:hlinkClick r:id="rId3"/>
              </a:rPr>
              <a:t>Vinkkejä osallistumiseen päiväkodeille, kouluille ja 2. asteelle | Lukevin kaupunni | Oulun kaupunki</a:t>
            </a:r>
            <a:endParaRPr lang="fi-FI" sz="200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/>
          </a:p>
        </p:txBody>
      </p:sp>
      <p:pic>
        <p:nvPicPr>
          <p:cNvPr id="6" name="Kuvan paikkamerkki 5" descr="Kuva, joka sisältää kohteen animaatio, clipart, Grafiikka, graafinen suunnittelu&#10;&#10;Kuvaus luotu automaattisesti">
            <a:extLst>
              <a:ext uri="{FF2B5EF4-FFF2-40B4-BE49-F238E27FC236}">
                <a16:creationId xmlns:a16="http://schemas.microsoft.com/office/drawing/2014/main" id="{7B9093B1-3B7C-35A9-A0CC-AC661F0871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12" r="5612"/>
          <a:stretch/>
        </p:blipFill>
        <p:spPr/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0BB05C3-C88E-88E0-196A-D0EFA35823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0766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3D43E9-51CC-CC6F-F110-1D803337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827291"/>
            <a:ext cx="6596627" cy="775731"/>
          </a:xfrm>
        </p:spPr>
        <p:txBody>
          <a:bodyPr>
            <a:normAutofit fontScale="90000"/>
          </a:bodyPr>
          <a:lstStyle/>
          <a:p>
            <a:r>
              <a:rPr lang="fi-FI">
                <a:latin typeface="Segoe UI"/>
                <a:cs typeface="Segoe UI"/>
              </a:rPr>
              <a:t>7) Ota käyttöön valmiit kirjalistat moduuleihin</a:t>
            </a:r>
            <a:br>
              <a:rPr lang="fi-FI">
                <a:latin typeface="Segoe UI"/>
                <a:cs typeface="Segoe UI"/>
              </a:rPr>
            </a:br>
            <a:r>
              <a:rPr lang="fi-FI">
                <a:latin typeface="Segoe UI"/>
                <a:cs typeface="Segoe UI"/>
              </a:rPr>
              <a:t>ja muut vinkkausmateriaalit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44A16F6-6C4E-DFD9-96BA-2D5CE7FBE4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DD43C52-B7B8-4E1F-B1B2-31A49656E6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786855"/>
            <a:ext cx="6557961" cy="3679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i-FI" dirty="0">
                <a:latin typeface="Segoe UI"/>
                <a:cs typeface="Segoe UI"/>
              </a:rPr>
              <a:t>Kaipaatko vinkkejä esim. äidinkielen moduuleihin? Katso Kirjastoreitti-sivuilta valmiit </a:t>
            </a:r>
            <a:r>
              <a:rPr lang="fi-FI" dirty="0">
                <a:latin typeface="Segoe UI"/>
                <a:cs typeface="Segoe UI"/>
                <a:hlinkClick r:id="rId3"/>
              </a:rPr>
              <a:t>kirjavinkkipaketit</a:t>
            </a:r>
            <a:r>
              <a:rPr lang="fi-FI" dirty="0">
                <a:latin typeface="Segoe UI"/>
                <a:cs typeface="Segoe UI"/>
              </a:rPr>
              <a:t>.</a:t>
            </a:r>
            <a:endParaRPr lang="fi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Hyödynnä myös kirjaston </a:t>
            </a:r>
            <a:r>
              <a:rPr lang="fi-FI" dirty="0">
                <a:latin typeface="Segoe UI"/>
                <a:cs typeface="Segoe UI"/>
                <a:hlinkClick r:id="rId4"/>
              </a:rPr>
              <a:t>STEAM-kirjavinkit lukioon ja 2. asteelle.</a:t>
            </a:r>
            <a:endParaRPr lang="fi-FI" dirty="0">
              <a:latin typeface="Segoe UI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Katso opiskelijoiden kanssa luokassa kirjaston kirjavinkkausvideoita eri teemoilla. Videoiden kesto noin 20 min. Uusi vinkkausvideo julkaistaan aina lokakuussa Kohti lukulomaa! -vinkkausviikolla. Videot löydät </a:t>
            </a:r>
            <a:r>
              <a:rPr lang="fi-FI" dirty="0">
                <a:solidFill>
                  <a:prstClr val="black"/>
                </a:solidFill>
                <a:latin typeface="Segoe UI"/>
                <a:cs typeface="Segoe UI"/>
                <a:hlinkClick r:id="rId5"/>
              </a:rPr>
              <a:t>lukion Kirjastoreitti-sivuilta</a:t>
            </a: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prstClr val="black"/>
                </a:solidFill>
                <a:latin typeface="Segoe UI"/>
                <a:cs typeface="Segoe UI"/>
              </a:rPr>
              <a:t>Innosta opiskelijoita suorittamaan </a:t>
            </a:r>
            <a:r>
              <a:rPr lang="fi-FI" dirty="0">
                <a:latin typeface="Segoe UI"/>
                <a:cs typeface="Segoe UI"/>
                <a:hlinkClick r:id="rId6"/>
              </a:rPr>
              <a:t>Lukion kirjallisuusdiplomi</a:t>
            </a:r>
            <a:r>
              <a:rPr lang="fi-FI" dirty="0">
                <a:latin typeface="Segoe UI"/>
                <a:cs typeface="Segoe U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Segoe UI"/>
                <a:cs typeface="Segoe UI"/>
              </a:rPr>
              <a:t>Lukemaan innostamisen materiaalia löytyy myös Eväitä opiskeluun –sivustolta: </a:t>
            </a:r>
            <a:r>
              <a:rPr lang="fi-FI" dirty="0">
                <a:latin typeface="Segoe UI"/>
                <a:cs typeface="Segoe UI"/>
                <a:hlinkClick r:id="rId7"/>
              </a:rPr>
              <a:t>Ei ole parempaa kuin lukeminen</a:t>
            </a:r>
            <a:r>
              <a:rPr lang="fi-FI" dirty="0">
                <a:latin typeface="Segoe UI"/>
                <a:cs typeface="Segoe UI"/>
              </a:rPr>
              <a:t>.</a:t>
            </a:r>
          </a:p>
        </p:txBody>
      </p:sp>
      <p:pic>
        <p:nvPicPr>
          <p:cNvPr id="11" name="Kuvan paikkamerkki 10">
            <a:extLst>
              <a:ext uri="{FF2B5EF4-FFF2-40B4-BE49-F238E27FC236}">
                <a16:creationId xmlns:a16="http://schemas.microsoft.com/office/drawing/2014/main" id="{60C4CDCC-6BA3-568E-E076-13A0BF6B84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1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22B1E07-B877-0C7C-EAD4-8B247FA1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777506"/>
            <a:ext cx="2688330" cy="999460"/>
          </a:xfrm>
        </p:spPr>
        <p:txBody>
          <a:bodyPr>
            <a:normAutofit/>
          </a:bodyPr>
          <a:lstStyle/>
          <a:p>
            <a:r>
              <a:rPr lang="fi-FI" sz="3200">
                <a:latin typeface="Segoe UI"/>
                <a:cs typeface="Segoe UI"/>
              </a:rPr>
              <a:t>Kiitos!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9F52F30-D914-E2FF-CEA0-96AD021B6A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586843"/>
            <a:ext cx="6014854" cy="407157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dirty="0">
                <a:latin typeface="Segoe UI"/>
                <a:cs typeface="Segoe UI"/>
              </a:rPr>
              <a:t>Kampanjasta vastaa</a:t>
            </a:r>
            <a:br>
              <a:rPr lang="fi-FI" sz="2000" dirty="0"/>
            </a:br>
            <a:r>
              <a:rPr lang="fi-FI" sz="2000" dirty="0" err="1">
                <a:latin typeface="Segoe UI"/>
                <a:cs typeface="Segoe UI"/>
              </a:rPr>
              <a:t>SiKun</a:t>
            </a:r>
            <a:r>
              <a:rPr lang="fi-FI" sz="2000" dirty="0">
                <a:latin typeface="Segoe UI"/>
                <a:cs typeface="Segoe UI"/>
              </a:rPr>
              <a:t> Lukemisen &amp; kirjastoyhteistyön ohjausryhmä. </a:t>
            </a:r>
          </a:p>
          <a:p>
            <a:r>
              <a:rPr lang="fi-FI" sz="2000" dirty="0">
                <a:latin typeface="Segoe UI"/>
                <a:cs typeface="Segoe UI"/>
              </a:rPr>
              <a:t>Yhteyshenkilöt: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Tanja Salo, lukutaidon edistämisen kehittäjäopettaja, </a:t>
            </a:r>
            <a:r>
              <a:rPr lang="fi-FI" sz="2000" dirty="0" err="1">
                <a:latin typeface="Segoe UI"/>
                <a:cs typeface="Segoe UI"/>
              </a:rPr>
              <a:t>SiKu</a:t>
            </a:r>
            <a:br>
              <a:rPr lang="fi-FI" sz="2000" dirty="0"/>
            </a:br>
            <a:r>
              <a:rPr lang="fi-FI" sz="2000" dirty="0">
                <a:latin typeface="Segoe UI"/>
                <a:cs typeface="Segoe UI"/>
                <a:hlinkClick r:id="rId3"/>
              </a:rPr>
              <a:t>tanja.salo@ouka.fi</a:t>
            </a:r>
            <a:endParaRPr lang="fi-FI" sz="2000" dirty="0">
              <a:latin typeface="Segoe UI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Elina Kauppila, vastaava informaatikko, Oulun kaupunginkirjasto, kouluyhteistyö </a:t>
            </a:r>
            <a:r>
              <a:rPr lang="fi-FI" sz="2000" dirty="0">
                <a:latin typeface="Segoe UI"/>
                <a:cs typeface="Segoe UI"/>
                <a:hlinkClick r:id="rId4"/>
              </a:rPr>
              <a:t>elina.kauppila@ouka.fi</a:t>
            </a:r>
            <a:endParaRPr lang="fi-FI" sz="2000" dirty="0">
              <a:latin typeface="Segoe UI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Mikko Paajala, palvelupäällikkö,</a:t>
            </a:r>
            <a:br>
              <a:rPr lang="fi-FI" sz="2000" dirty="0"/>
            </a:br>
            <a:r>
              <a:rPr lang="fi-FI" sz="2000" dirty="0">
                <a:latin typeface="Segoe UI"/>
                <a:cs typeface="Segoe UI"/>
              </a:rPr>
              <a:t>Oulun kaupunginkirjasto</a:t>
            </a:r>
            <a:br>
              <a:rPr lang="fi-FI" sz="2000" dirty="0"/>
            </a:br>
            <a:r>
              <a:rPr lang="fi-FI" sz="2000" dirty="0">
                <a:latin typeface="Segoe UI"/>
                <a:cs typeface="Segoe UI"/>
                <a:hlinkClick r:id="rId5"/>
              </a:rPr>
              <a:t>mikko.paajala@ouka.fi</a:t>
            </a:r>
            <a:endParaRPr lang="fi-FI" sz="2000" dirty="0">
              <a:latin typeface="Segoe UI"/>
              <a:cs typeface="Segoe UI"/>
            </a:endParaRP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4F6EF899-FAB3-3517-5DFF-ACD950086F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6354" y="1788641"/>
            <a:ext cx="4347093" cy="429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Kuva 7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51CF1B7F-1C35-A7BC-6E08-5691A102C8B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54" t="12252" r="11111" b="17802"/>
          <a:stretch/>
        </p:blipFill>
        <p:spPr>
          <a:xfrm>
            <a:off x="4913586" y="5322058"/>
            <a:ext cx="1186484" cy="111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1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970746E-1449-D949-8D03-7BC6E55C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" y="690266"/>
            <a:ext cx="4297679" cy="945494"/>
          </a:xfrm>
        </p:spPr>
        <p:txBody>
          <a:bodyPr>
            <a:normAutofit/>
          </a:bodyPr>
          <a:lstStyle/>
          <a:p>
            <a:r>
              <a:rPr lang="en-US" sz="2800" err="1"/>
              <a:t>Lukevin</a:t>
            </a:r>
            <a:r>
              <a:rPr lang="en-US" sz="2800"/>
              <a:t> </a:t>
            </a:r>
            <a:r>
              <a:rPr lang="en-US" sz="2800" err="1"/>
              <a:t>kaupunni</a:t>
            </a:r>
            <a:r>
              <a:rPr lang="en-US" sz="2800"/>
              <a:t> on </a:t>
            </a:r>
            <a:r>
              <a:rPr lang="en-US" sz="2800" err="1"/>
              <a:t>osa</a:t>
            </a:r>
            <a:r>
              <a:rPr lang="en-US" sz="2800"/>
              <a:t> Oulu 2026 -</a:t>
            </a:r>
            <a:r>
              <a:rPr lang="en-US" sz="2800" err="1"/>
              <a:t>hanketta</a:t>
            </a:r>
            <a:endParaRPr lang="en-US" sz="280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1296271-19AA-B81A-5492-489EB8689D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6720" y="1808480"/>
            <a:ext cx="4185919" cy="458204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/>
              <a:t>Kaupunginjohtaja</a:t>
            </a:r>
            <a:r>
              <a:rPr lang="en-US" sz="2400"/>
              <a:t> </a:t>
            </a:r>
            <a:r>
              <a:rPr lang="en-US" sz="2400" err="1"/>
              <a:t>avasi</a:t>
            </a:r>
            <a:r>
              <a:rPr lang="en-US" sz="2400"/>
              <a:t> </a:t>
            </a:r>
            <a:r>
              <a:rPr lang="en-US" sz="2400" err="1"/>
              <a:t>kampanjan</a:t>
            </a:r>
            <a:r>
              <a:rPr lang="en-US" sz="2400"/>
              <a:t> </a:t>
            </a:r>
            <a:r>
              <a:rPr lang="en-US" sz="2400" err="1"/>
              <a:t>Oulun</a:t>
            </a:r>
            <a:r>
              <a:rPr lang="en-US" sz="2400"/>
              <a:t> </a:t>
            </a:r>
            <a:r>
              <a:rPr lang="en-US" sz="2400" err="1"/>
              <a:t>ensimmäisillä</a:t>
            </a:r>
            <a:r>
              <a:rPr lang="en-US" sz="2400"/>
              <a:t> </a:t>
            </a:r>
            <a:r>
              <a:rPr lang="en-US" sz="2400" err="1"/>
              <a:t>kirjamessuilla</a:t>
            </a:r>
            <a:r>
              <a:rPr lang="en-US" sz="2400"/>
              <a:t> </a:t>
            </a:r>
            <a:r>
              <a:rPr lang="en-US" sz="2400" err="1"/>
              <a:t>lokakuussa</a:t>
            </a: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err="1"/>
              <a:t>Tavoitteet</a:t>
            </a:r>
            <a:r>
              <a:rPr lang="en-US" sz="240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err="1"/>
              <a:t>saavuttaa</a:t>
            </a:r>
            <a:r>
              <a:rPr lang="en-US" sz="2400"/>
              <a:t> </a:t>
            </a:r>
            <a:r>
              <a:rPr lang="en-US" sz="2400" err="1">
                <a:hlinkClick r:id="rId3"/>
              </a:rPr>
              <a:t>Kansallisen</a:t>
            </a:r>
            <a:r>
              <a:rPr lang="en-US" sz="2400">
                <a:hlinkClick r:id="rId3"/>
              </a:rPr>
              <a:t> </a:t>
            </a:r>
            <a:r>
              <a:rPr lang="en-US" sz="2400" err="1">
                <a:hlinkClick r:id="rId3"/>
              </a:rPr>
              <a:t>lukutaitostrategian</a:t>
            </a:r>
            <a:r>
              <a:rPr lang="en-US" sz="2400">
                <a:hlinkClick r:id="rId3"/>
              </a:rPr>
              <a:t> 2030</a:t>
            </a:r>
            <a:r>
              <a:rPr lang="en-US" sz="2400"/>
              <a:t> </a:t>
            </a:r>
            <a:r>
              <a:rPr lang="en-US" sz="2400" err="1"/>
              <a:t>tavoitteet</a:t>
            </a:r>
            <a:endParaRPr lang="en-US" sz="240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err="1"/>
              <a:t>huomioida</a:t>
            </a:r>
            <a:r>
              <a:rPr lang="en-US" sz="2400"/>
              <a:t> </a:t>
            </a:r>
            <a:r>
              <a:rPr lang="en-US" sz="2400" err="1"/>
              <a:t>kaiken</a:t>
            </a:r>
            <a:r>
              <a:rPr lang="en-US" sz="2400"/>
              <a:t> </a:t>
            </a:r>
            <a:r>
              <a:rPr lang="en-US" sz="2400" err="1"/>
              <a:t>ikäiset</a:t>
            </a:r>
            <a:r>
              <a:rPr lang="en-US" sz="2400"/>
              <a:t> ja </a:t>
            </a:r>
            <a:r>
              <a:rPr lang="en-US" sz="2400" err="1"/>
              <a:t>erilaiset</a:t>
            </a:r>
            <a:r>
              <a:rPr lang="en-US" sz="2400"/>
              <a:t> </a:t>
            </a:r>
            <a:r>
              <a:rPr lang="en-US" sz="2400" err="1"/>
              <a:t>lukijat</a:t>
            </a:r>
            <a:endParaRPr lang="en-US" sz="240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err="1"/>
              <a:t>innostaa</a:t>
            </a:r>
            <a:r>
              <a:rPr lang="en-US" sz="2400"/>
              <a:t> </a:t>
            </a:r>
            <a:r>
              <a:rPr lang="en-US" sz="2400" err="1"/>
              <a:t>lukemaan</a:t>
            </a:r>
            <a:r>
              <a:rPr lang="en-US" sz="2400"/>
              <a:t> ja </a:t>
            </a:r>
            <a:r>
              <a:rPr lang="en-US" sz="2400" err="1"/>
              <a:t>vahvistaa</a:t>
            </a:r>
            <a:r>
              <a:rPr lang="en-US" sz="2400"/>
              <a:t> </a:t>
            </a:r>
            <a:r>
              <a:rPr lang="en-US" sz="2400" err="1"/>
              <a:t>monilukutaitoa</a:t>
            </a:r>
            <a:endParaRPr lang="en-US" sz="2400"/>
          </a:p>
        </p:txBody>
      </p:sp>
      <p:pic>
        <p:nvPicPr>
          <p:cNvPr id="15" name="Kuvan paikkamerkki 10">
            <a:extLst>
              <a:ext uri="{FF2B5EF4-FFF2-40B4-BE49-F238E27FC236}">
                <a16:creationId xmlns:a16="http://schemas.microsoft.com/office/drawing/2014/main" id="{1D3B1948-0CD1-57C8-68DE-DF45B8A8E9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11" b="4211"/>
          <a:stretch/>
        </p:blipFill>
        <p:spPr>
          <a:xfrm>
            <a:off x="5051527" y="901932"/>
            <a:ext cx="6479301" cy="5488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791A6C98-EFAB-0060-2903-2886487E5C20}"/>
              </a:ext>
            </a:extLst>
          </p:cNvPr>
          <p:cNvSpPr txBox="1"/>
          <p:nvPr/>
        </p:nvSpPr>
        <p:spPr>
          <a:xfrm>
            <a:off x="5736556" y="6468533"/>
            <a:ext cx="510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/>
              <a:t>Kuvakaappaus Pasi </a:t>
            </a:r>
            <a:r>
              <a:rPr lang="fi-FI" sz="1400" err="1"/>
              <a:t>Rytingin</a:t>
            </a:r>
            <a:r>
              <a:rPr lang="fi-FI" sz="1400"/>
              <a:t> artikkelista (</a:t>
            </a:r>
            <a:r>
              <a:rPr lang="fi-FI" sz="1400" err="1"/>
              <a:t>Mun</a:t>
            </a:r>
            <a:r>
              <a:rPr lang="fi-FI" sz="1400"/>
              <a:t> Oulu, 19.10.2024)</a:t>
            </a:r>
          </a:p>
        </p:txBody>
      </p:sp>
    </p:spTree>
    <p:extLst>
      <p:ext uri="{BB962C8B-B14F-4D97-AF65-F5344CB8AC3E}">
        <p14:creationId xmlns:p14="http://schemas.microsoft.com/office/powerpoint/2010/main" val="67446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/>
              <a:t>Lukevin </a:t>
            </a:r>
            <a:r>
              <a:rPr lang="fi-FI" sz="2800" err="1"/>
              <a:t>kaupunni</a:t>
            </a:r>
            <a:r>
              <a:rPr lang="fi-FI" sz="2800"/>
              <a:t> -kampanja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3009C0-1DB0-DA4C-7BD4-FD873D4C22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6352" y="1922111"/>
            <a:ext cx="5374206" cy="3956364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 i="0">
                <a:solidFill>
                  <a:srgbClr val="000000"/>
                </a:solidFill>
                <a:effectLst/>
                <a:latin typeface="+mn-lt"/>
              </a:rPr>
              <a:t>Hyvä lukutaito on meille oululaisille tärkeä asia</a:t>
            </a:r>
            <a:r>
              <a:rPr lang="fi-FI" sz="2000" b="1">
                <a:solidFill>
                  <a:srgbClr val="000000"/>
                </a:solidFill>
                <a:latin typeface="+mn-lt"/>
              </a:rPr>
              <a:t>.</a:t>
            </a:r>
            <a:endParaRPr lang="fi-FI" sz="2000" b="1" i="0">
              <a:solidFill>
                <a:srgbClr val="000000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Lukevin </a:t>
            </a:r>
            <a:r>
              <a:rPr lang="fi-FI" sz="2000" b="0" i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 -kampanjassa kerromme oululaisesta lukutaitotyöstä ja monista eri lukutaitotoimijoista.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Innostamme oululaisia lukemaan ja huomaamaan, miten lukeminen tuo iloa ja lisää hyvinvointia. Kampanjan tavoitteet tukevat </a:t>
            </a:r>
            <a:r>
              <a:rPr lang="fi-FI" sz="2000" b="0" i="0" err="1">
                <a:solidFill>
                  <a:srgbClr val="000000"/>
                </a:solidFill>
                <a:effectLst/>
                <a:latin typeface="+mn-lt"/>
              </a:rPr>
              <a:t>LOPS:n</a:t>
            </a: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 panose="020B0502040204020203" pitchFamily="34" charset="0"/>
              </a:rPr>
              <a:t>laaja-alaisen osaamisen tavoitteita.</a:t>
            </a: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Tuomme esille tarinoita ja lukemisen tapoja monessa muodossa.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0" i="0">
                <a:solidFill>
                  <a:srgbClr val="000000"/>
                </a:solidFill>
                <a:effectLst/>
                <a:latin typeface="+mn-lt"/>
              </a:rPr>
              <a:t>Yhteisenä tavoitteenamme on mahdollistaa jokaiselle oululaiselle vahva lukutaito ja hyvä elämä.</a:t>
            </a:r>
            <a:r>
              <a:rPr lang="fi-FI" sz="2000" b="1">
                <a:latin typeface="+mn-lt"/>
                <a:cs typeface="Segoe UI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>
                <a:latin typeface="+mn-lt"/>
                <a:cs typeface="Segoe UI"/>
              </a:rPr>
              <a:t>Lukevin </a:t>
            </a:r>
            <a:r>
              <a:rPr lang="fi-FI" sz="2000" b="1" err="1">
                <a:latin typeface="+mn-lt"/>
                <a:cs typeface="Segoe UI"/>
              </a:rPr>
              <a:t>kaupunni</a:t>
            </a:r>
            <a:r>
              <a:rPr lang="fi-FI" sz="2000" b="1">
                <a:latin typeface="+mn-lt"/>
                <a:cs typeface="Segoe UI"/>
              </a:rPr>
              <a:t> tehdään yhdessä ja kampanja on osallistujiensa näköinen.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  <a:cs typeface="Segoe UI"/>
              </a:rPr>
              <a:t>Verkkosivut: </a:t>
            </a:r>
            <a:r>
              <a:rPr lang="fi-FI" sz="2000">
                <a:latin typeface="+mn-lt"/>
                <a:cs typeface="Segoe UI"/>
                <a:hlinkClick r:id="rId3"/>
              </a:rPr>
              <a:t>ouka.fi/</a:t>
            </a:r>
            <a:r>
              <a:rPr lang="fi-FI" sz="2000" err="1">
                <a:latin typeface="+mn-lt"/>
                <a:cs typeface="Segoe UI"/>
                <a:hlinkClick r:id="rId3"/>
              </a:rPr>
              <a:t>lukevinkaupunni</a:t>
            </a:r>
            <a:endParaRPr lang="fi-FI" sz="2000">
              <a:latin typeface="+mn-lt"/>
              <a:cs typeface="Segoe UI"/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9532C13-F19B-D919-F92C-6772C30650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381D1817-5625-B397-864B-DFF2DB8E01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826" y="993087"/>
            <a:ext cx="4601621" cy="4885388"/>
          </a:xfrm>
          <a:prstGeom prst="rect">
            <a:avLst/>
          </a:prstGeom>
        </p:spPr>
      </p:pic>
      <p:pic>
        <p:nvPicPr>
          <p:cNvPr id="6" name="Kuva 5" descr="Kuva, joka sisältää kohteen Fontti, Grafiikka, logo, musta&#10;&#10;Kuvaus luotu automaattisesti">
            <a:extLst>
              <a:ext uri="{FF2B5EF4-FFF2-40B4-BE49-F238E27FC236}">
                <a16:creationId xmlns:a16="http://schemas.microsoft.com/office/drawing/2014/main" id="{5E0373EC-B641-55B5-AAED-943EBB532A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444" y="4391777"/>
            <a:ext cx="1744998" cy="174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2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BE5A3EDA-E69F-92AC-EF58-0C5BE0610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3" y="0"/>
            <a:ext cx="12138053" cy="6858000"/>
          </a:xfrm>
          <a:prstGeom prst="rect">
            <a:avLst/>
          </a:prstGeom>
          <a:noFill/>
        </p:spPr>
      </p:pic>
      <p:sp>
        <p:nvSpPr>
          <p:cNvPr id="4" name="Päivämäärän paikkamerkki 3" hidden="1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3851BC7-B432-4747-9742-70043FBB6BD1}" type="datetime1">
              <a:rPr lang="fi-FI" smtClean="0"/>
              <a:pPr>
                <a:spcAft>
                  <a:spcPts val="600"/>
                </a:spcAft>
              </a:pPr>
              <a:t>8.1.2025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4687CE07-480C-0AFC-5C6C-E57ECA617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883497"/>
            <a:ext cx="8014756" cy="831417"/>
          </a:xfrm>
          <a:solidFill>
            <a:schemeClr val="bg1">
              <a:lumMod val="95000"/>
              <a:alpha val="85000"/>
            </a:schemeClr>
          </a:solidFill>
        </p:spPr>
        <p:txBody>
          <a:bodyPr anchor="b">
            <a:normAutofit/>
          </a:bodyPr>
          <a:lstStyle/>
          <a:p>
            <a:r>
              <a:rPr lang="fi-FI"/>
              <a:t>Miten lukiot voivat osallistua?</a:t>
            </a:r>
          </a:p>
        </p:txBody>
      </p:sp>
    </p:spTree>
    <p:extLst>
      <p:ext uri="{BB962C8B-B14F-4D97-AF65-F5344CB8AC3E}">
        <p14:creationId xmlns:p14="http://schemas.microsoft.com/office/powerpoint/2010/main" val="151228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7795A1-7503-5FDB-577F-81623DBB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01" y="428250"/>
            <a:ext cx="5312005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1) Osallistukaa Lukukuntoon-haasteeseen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9DE47E-06BB-D20F-B3E6-B1FFD71868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6369" y="1427710"/>
            <a:ext cx="4829633" cy="46293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  <a:cs typeface="Segoe UI"/>
              </a:rPr>
              <a:t>Mukava ja helppo lukuhaaste, jonka  avulla voi aktivoida opiskelijoiden lukuintoa.</a:t>
            </a:r>
            <a:endParaRPr lang="fi-FI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  <a:cs typeface="Segoe UI"/>
                <a:hlinkClick r:id="rId3"/>
              </a:rPr>
              <a:t>Tulostettavat Lukukuntoon-haasteet</a:t>
            </a:r>
            <a:r>
              <a:rPr lang="fi-FI" sz="2000">
                <a:latin typeface="+mn-lt"/>
                <a:cs typeface="Segoe UI"/>
              </a:rPr>
              <a:t> Lukevin </a:t>
            </a:r>
            <a:r>
              <a:rPr lang="fi-FI" sz="2000" err="1">
                <a:latin typeface="+mn-lt"/>
                <a:cs typeface="Segoe UI"/>
              </a:rPr>
              <a:t>kaupunni</a:t>
            </a:r>
            <a:r>
              <a:rPr lang="fi-FI" sz="2000">
                <a:latin typeface="+mn-lt"/>
                <a:cs typeface="Segoe UI"/>
              </a:rPr>
              <a:t> -sivustolla.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aikuisille (sopii myös lukiolaisille)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varhaiskasvatukseen ja perheille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err="1">
                <a:latin typeface="+mn-lt"/>
                <a:cs typeface="Segoe UI"/>
              </a:rPr>
              <a:t>koululaisille</a:t>
            </a:r>
            <a:endParaRPr lang="en-US">
              <a:latin typeface="+mn-lt"/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työyhteisöille</a:t>
            </a:r>
            <a:endParaRPr lang="fi-FI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>
                <a:latin typeface="+mn-lt"/>
                <a:cs typeface="Segoe UI"/>
                <a:hlinkClick r:id="rId4"/>
              </a:rPr>
              <a:t>Lukevin </a:t>
            </a:r>
            <a:r>
              <a:rPr lang="fi-FI" sz="2000" err="1">
                <a:latin typeface="+mn-lt"/>
                <a:cs typeface="Segoe UI"/>
                <a:hlinkClick r:id="rId4"/>
              </a:rPr>
              <a:t>kaupunni</a:t>
            </a:r>
            <a:r>
              <a:rPr lang="fi-FI" sz="2000">
                <a:latin typeface="+mn-lt"/>
                <a:cs typeface="Segoe UI"/>
                <a:hlinkClick r:id="rId4"/>
              </a:rPr>
              <a:t> -kirjavinkit</a:t>
            </a:r>
            <a:r>
              <a:rPr lang="fi-FI" sz="2000">
                <a:latin typeface="+mn-lt"/>
                <a:cs typeface="Segoe UI"/>
              </a:rPr>
              <a:t> verkkosivuilla.</a:t>
            </a:r>
            <a:endParaRPr lang="fi-FI" sz="2000">
              <a:latin typeface="Segoe UI"/>
            </a:endParaRPr>
          </a:p>
          <a:p>
            <a:r>
              <a:rPr lang="fi-FI" sz="2000">
                <a:latin typeface="Segoe UI"/>
                <a:cs typeface="Segoe UI"/>
              </a:rPr>
              <a:t>P.S. Jaa pieni osallistujatarina lukiostasi Lukevin </a:t>
            </a:r>
            <a:r>
              <a:rPr lang="fi-FI" sz="2000" err="1">
                <a:latin typeface="Segoe UI"/>
                <a:cs typeface="Segoe UI"/>
              </a:rPr>
              <a:t>kaupunni</a:t>
            </a:r>
            <a:r>
              <a:rPr lang="fi-FI" sz="2000">
                <a:latin typeface="Segoe UI"/>
                <a:cs typeface="Segoe UI"/>
              </a:rPr>
              <a:t> -verkkosivuilla! Ota yhteyttä: </a:t>
            </a:r>
            <a:r>
              <a:rPr lang="fi-FI" sz="2000">
                <a:latin typeface="Segoe UI"/>
                <a:cs typeface="Segoe UI"/>
                <a:hlinkClick r:id="rId5"/>
              </a:rPr>
              <a:t>tanja.salo@ouka.fi</a:t>
            </a:r>
            <a:r>
              <a:rPr lang="fi-FI" sz="2000">
                <a:latin typeface="Segoe UI"/>
                <a:cs typeface="Segoe UI"/>
              </a:rPr>
              <a:t>.</a:t>
            </a:r>
            <a:endParaRPr lang="fi-FI" sz="2000">
              <a:latin typeface="Segoe UI"/>
            </a:endParaRPr>
          </a:p>
          <a:p>
            <a:endParaRPr lang="fi-FI" sz="1900"/>
          </a:p>
          <a:p>
            <a:pPr lvl="1"/>
            <a:endParaRPr lang="fi-FI" sz="2100"/>
          </a:p>
          <a:p>
            <a:pPr lvl="1"/>
            <a:endParaRPr lang="fi-FI" sz="2000">
              <a:cs typeface="Arial"/>
            </a:endParaRPr>
          </a:p>
          <a:p>
            <a:pPr lvl="1"/>
            <a:endParaRPr lang="fi-FI" sz="2000">
              <a:latin typeface="+mn-lt"/>
              <a:cs typeface="Arial"/>
            </a:endParaRPr>
          </a:p>
          <a:p>
            <a:endParaRPr lang="fi-FI" sz="2100">
              <a:latin typeface="+mn-lt"/>
              <a:cs typeface="Segoe UI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AD1FDC8C-F9F2-6109-B39D-F27CE1084374}"/>
              </a:ext>
            </a:extLst>
          </p:cNvPr>
          <p:cNvSpPr txBox="1"/>
          <p:nvPr/>
        </p:nvSpPr>
        <p:spPr>
          <a:xfrm>
            <a:off x="9180214" y="5160474"/>
            <a:ext cx="2697933" cy="16257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E3B4DB9-1803-71B3-4FE9-71B7A40861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206" y="71801"/>
            <a:ext cx="6578794" cy="6858000"/>
          </a:xfrm>
          <a:prstGeom prst="rect">
            <a:avLst/>
          </a:prstGeom>
        </p:spPr>
      </p:pic>
      <p:pic>
        <p:nvPicPr>
          <p:cNvPr id="6" name="Kuva 5" descr="Kuva, joka sisältää kohteen teksti, kirja, animaatio, paperi&#10;&#10;Kuvaus luotu automaattisesti">
            <a:extLst>
              <a:ext uri="{FF2B5EF4-FFF2-40B4-BE49-F238E27FC236}">
                <a16:creationId xmlns:a16="http://schemas.microsoft.com/office/drawing/2014/main" id="{EAB04E13-9203-44F6-A38F-0F47677622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090" y="3633953"/>
            <a:ext cx="1767433" cy="136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5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6BBAA5-62C9-AC66-0DF0-7765D5EBE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/>
              <a:t>2) Bongatkaa lukutekoja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101826-D74A-5760-E0CC-5CA11A7E21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1846728"/>
            <a:ext cx="5348286" cy="38637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i="1">
                <a:latin typeface="+mn-lt"/>
                <a:cs typeface="Segoe UI"/>
              </a:rPr>
              <a:t>Onko lukionne käytävällä kirjojen vaihtopiste? Kuuntelevatko opiskelijanne </a:t>
            </a:r>
            <a:r>
              <a:rPr lang="fi-FI" sz="2000" i="1" err="1">
                <a:latin typeface="+mn-lt"/>
                <a:cs typeface="Segoe UI"/>
              </a:rPr>
              <a:t>hyppäreillä</a:t>
            </a:r>
            <a:r>
              <a:rPr lang="fi-FI" sz="2000" i="1">
                <a:latin typeface="+mn-lt"/>
                <a:cs typeface="Segoe UI"/>
              </a:rPr>
              <a:t> äänikirjoja? Osallistutaanko teillä aktiivisesti kirjavinkkauksiin?</a:t>
            </a:r>
          </a:p>
          <a:p>
            <a:r>
              <a:rPr lang="fi-FI" sz="1800">
                <a:latin typeface="+mn-lt"/>
                <a:cs typeface="Segoe UI"/>
              </a:rPr>
              <a:t>Lukeminen on jollain tavalla osa kaikkien koulujen </a:t>
            </a:r>
            <a:r>
              <a:rPr lang="fi-FI">
                <a:latin typeface="+mn-lt"/>
                <a:cs typeface="Segoe UI"/>
              </a:rPr>
              <a:t>ja oppilaitosten arkea</a:t>
            </a:r>
            <a:r>
              <a:rPr lang="fi-FI" sz="1800">
                <a:latin typeface="+mn-lt"/>
                <a:cs typeface="Segoe UI"/>
              </a:rPr>
              <a:t>. </a:t>
            </a:r>
            <a:r>
              <a:rPr lang="fi-FI">
                <a:latin typeface="+mn-lt"/>
                <a:cs typeface="Segoe UI"/>
              </a:rPr>
              <a:t>Edetä voi myös pienin askelin, ja jokainen</a:t>
            </a:r>
            <a:r>
              <a:rPr lang="fi-FI" sz="1800">
                <a:latin typeface="+mn-lt"/>
                <a:cs typeface="Segoe UI"/>
              </a:rPr>
              <a:t> voi osallistua omalla tavallaan</a:t>
            </a:r>
            <a:r>
              <a:rPr lang="fi-FI">
                <a:latin typeface="+mn-lt"/>
                <a:cs typeface="Segoe UI"/>
              </a:rPr>
              <a:t>.</a:t>
            </a: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>
                <a:latin typeface="+mn-lt"/>
                <a:cs typeface="Segoe UI"/>
              </a:rPr>
              <a:t>Tehdään lukutaitotyö näkyväksi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Kerrotaan lukioiden lukutaidon edistämiseen liittyvästä toiminnasta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Tuodaan esille tarinoita ja lukemisen tapoja eri muodoissa</a:t>
            </a:r>
            <a:endParaRPr lang="fi-FI" sz="1800">
              <a:latin typeface="+mn-lt"/>
              <a:cs typeface="Segoe UI"/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EA95697-07AD-C24D-A756-DBF31BB48B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Kuva 5" descr="Kuva, joka sisältää kohteen teksti, kuvakaappaus, juliste, graafinen suunnittelu&#10;&#10;Kuvaus luotu automaattisesti">
            <a:extLst>
              <a:ext uri="{FF2B5EF4-FFF2-40B4-BE49-F238E27FC236}">
                <a16:creationId xmlns:a16="http://schemas.microsoft.com/office/drawing/2014/main" id="{C83E1A4A-017A-5B70-07D4-16736DCC0F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658" y="684008"/>
            <a:ext cx="5489984" cy="548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61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5C6217-6A76-32BB-56D1-8DB4C6FE0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34631"/>
            <a:ext cx="5312005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3) Kuvatkaa lukutekovideoita</a:t>
            </a:r>
            <a:endParaRPr lang="fi-FI" sz="280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FAB3DA1-7F6D-3A9F-DF1F-8AAFA2084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1497967"/>
            <a:ext cx="4931907" cy="45954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har char="•"/>
            </a:pPr>
            <a:r>
              <a:rPr lang="fi-FI">
                <a:latin typeface="+mn-lt"/>
                <a:cs typeface="Segoe UI"/>
              </a:rPr>
              <a:t>Valitkaa jokin omista lukuteoistanne.</a:t>
            </a:r>
            <a:endParaRPr lang="fi-FI" b="1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Kootkaa videon tekemisestä innostunut porukka (alaikäisiltä lupa videon julkaisuun Lukevin </a:t>
            </a:r>
            <a:r>
              <a:rPr lang="fi-FI" err="1">
                <a:latin typeface="+mn-lt"/>
                <a:cs typeface="Segoe UI"/>
              </a:rPr>
              <a:t>kaupunni</a:t>
            </a:r>
            <a:r>
              <a:rPr lang="fi-FI">
                <a:latin typeface="+mn-lt"/>
                <a:cs typeface="Segoe UI"/>
              </a:rPr>
              <a:t> -verkkosivuilla).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Kuvatkaa ja editoikaa video, jolla esittelette yhden lukuteon, esim. </a:t>
            </a:r>
            <a:r>
              <a:rPr lang="fi-FI" err="1">
                <a:latin typeface="+mn-lt"/>
                <a:cs typeface="Segoe UI"/>
              </a:rPr>
              <a:t>iMovie</a:t>
            </a:r>
            <a:r>
              <a:rPr lang="fi-FI">
                <a:latin typeface="+mn-lt"/>
                <a:cs typeface="Segoe UI"/>
              </a:rPr>
              <a:t>-sovelluksella (kuvakäsikirjoitus -&gt; traileri)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vaakamuoto</a:t>
            </a:r>
            <a:endParaRPr lang="fi-FI">
              <a:latin typeface="+mn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mukaan lukion nimi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pituus </a:t>
            </a:r>
            <a:r>
              <a:rPr lang="fi-FI" err="1">
                <a:latin typeface="+mn-lt"/>
                <a:cs typeface="Segoe UI"/>
              </a:rPr>
              <a:t>max</a:t>
            </a:r>
            <a:r>
              <a:rPr lang="fi-FI">
                <a:latin typeface="+mn-lt"/>
                <a:cs typeface="Segoe UI"/>
              </a:rPr>
              <a:t>. 3 min.</a:t>
            </a:r>
            <a:endParaRPr lang="fi-FI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>
                <a:latin typeface="+mn-lt"/>
                <a:cs typeface="Segoe UI"/>
              </a:rPr>
              <a:t>Jakakaa video(</a:t>
            </a:r>
            <a:r>
              <a:rPr lang="fi-FI" err="1">
                <a:latin typeface="+mn-lt"/>
                <a:cs typeface="Segoe UI"/>
              </a:rPr>
              <a:t>nne</a:t>
            </a:r>
            <a:r>
              <a:rPr lang="fi-FI">
                <a:latin typeface="+mn-lt"/>
                <a:cs typeface="Segoe UI"/>
              </a:rPr>
              <a:t>) </a:t>
            </a:r>
            <a:r>
              <a:rPr lang="fi-FI" err="1">
                <a:latin typeface="+mn-lt"/>
                <a:cs typeface="Segoe UI"/>
              </a:rPr>
              <a:t>OneDrivessa</a:t>
            </a:r>
            <a:r>
              <a:rPr lang="fi-FI">
                <a:latin typeface="+mn-lt"/>
                <a:cs typeface="Segoe UI"/>
              </a:rPr>
              <a:t> tai lähettäkää </a:t>
            </a:r>
            <a:r>
              <a:rPr lang="fi-FI" err="1">
                <a:latin typeface="+mn-lt"/>
                <a:cs typeface="Segoe UI"/>
              </a:rPr>
              <a:t>Youtube-</a:t>
            </a:r>
            <a:r>
              <a:rPr lang="fi-FI">
                <a:latin typeface="+mn-lt"/>
                <a:cs typeface="Segoe UI"/>
              </a:rPr>
              <a:t> tai </a:t>
            </a:r>
            <a:r>
              <a:rPr lang="fi-FI" err="1">
                <a:latin typeface="+mn-lt"/>
                <a:cs typeface="Segoe UI"/>
              </a:rPr>
              <a:t>Vimeo</a:t>
            </a:r>
            <a:r>
              <a:rPr lang="fi-FI">
                <a:latin typeface="+mn-lt"/>
                <a:cs typeface="Segoe UI"/>
              </a:rPr>
              <a:t>-linkki(</a:t>
            </a:r>
            <a:r>
              <a:rPr lang="fi-FI" err="1">
                <a:latin typeface="+mn-lt"/>
                <a:cs typeface="Segoe UI"/>
              </a:rPr>
              <a:t>nne</a:t>
            </a:r>
            <a:r>
              <a:rPr lang="fi-FI">
                <a:latin typeface="+mn-lt"/>
                <a:cs typeface="Segoe UI"/>
              </a:rPr>
              <a:t>) Tanjalle </a:t>
            </a:r>
            <a:r>
              <a:rPr lang="fi-FI" b="1" u="sng">
                <a:latin typeface="+mn-lt"/>
                <a:cs typeface="Segoe UI"/>
                <a:hlinkClick r:id="rId3"/>
              </a:rPr>
              <a:t>tanja.salo@eduouka.fi</a:t>
            </a:r>
            <a:r>
              <a:rPr lang="fi-FI">
                <a:latin typeface="+mn-lt"/>
                <a:cs typeface="Segoe UI"/>
              </a:rPr>
              <a:t> (Huom. </a:t>
            </a:r>
            <a:r>
              <a:rPr lang="fi-FI" err="1">
                <a:latin typeface="+mn-lt"/>
                <a:cs typeface="Segoe UI"/>
              </a:rPr>
              <a:t>Eduouka</a:t>
            </a:r>
            <a:r>
              <a:rPr lang="fi-FI">
                <a:latin typeface="+mn-lt"/>
                <a:cs typeface="Segoe UI"/>
              </a:rPr>
              <a:t>-osoite).</a:t>
            </a:r>
            <a:endParaRPr lang="fi-FI">
              <a:latin typeface="+mn-lt"/>
            </a:endParaRPr>
          </a:p>
        </p:txBody>
      </p:sp>
      <p:pic>
        <p:nvPicPr>
          <p:cNvPr id="9" name="Kuva 8" descr="Kuva, joka sisältää kohteen teksti, juliste, kuvakaappaus, Lehtinen&#10;&#10;Kuvaus luotu automaattisesti">
            <a:extLst>
              <a:ext uri="{FF2B5EF4-FFF2-40B4-BE49-F238E27FC236}">
                <a16:creationId xmlns:a16="http://schemas.microsoft.com/office/drawing/2014/main" id="{E02F6737-DB42-EF16-BCCB-51B522086F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494" y="636006"/>
            <a:ext cx="5566938" cy="56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9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28" y="710831"/>
            <a:ext cx="5566584" cy="999460"/>
          </a:xfrm>
        </p:spPr>
        <p:txBody>
          <a:bodyPr>
            <a:normAutofit/>
          </a:bodyPr>
          <a:lstStyle/>
          <a:p>
            <a:r>
              <a:rPr lang="fi-FI" sz="3200">
                <a:latin typeface="Segoe UI"/>
                <a:cs typeface="Segoe UI"/>
              </a:rPr>
              <a:t>4) Osallistukaa </a:t>
            </a:r>
            <a:r>
              <a:rPr lang="fi-FI" sz="3200" err="1">
                <a:latin typeface="Segoe UI"/>
                <a:cs typeface="Segoe UI"/>
              </a:rPr>
              <a:t>Lukuboostiin</a:t>
            </a:r>
            <a:endParaRPr lang="fi-FI" sz="3200">
              <a:latin typeface="Segoe UI"/>
              <a:cs typeface="Segoe UI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E8A818-CD9B-654A-10DB-816C06BBDF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9028" y="2043405"/>
            <a:ext cx="5566584" cy="401356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900" b="1">
                <a:solidFill>
                  <a:srgbClr val="000000"/>
                </a:solidFill>
                <a:latin typeface="+mn-lt"/>
                <a:cs typeface="Segoe UI"/>
              </a:rPr>
              <a:t>tarkoitus: </a:t>
            </a:r>
            <a:r>
              <a:rPr lang="fi-FI" sz="1900">
                <a:solidFill>
                  <a:srgbClr val="000000"/>
                </a:solidFill>
                <a:latin typeface="+mn-lt"/>
                <a:cs typeface="Segoe UI"/>
              </a:rPr>
              <a:t>lukemaan innostaminen</a:t>
            </a:r>
            <a:endParaRPr lang="fi-FI" sz="2200" b="1">
              <a:solidFill>
                <a:srgbClr val="000000"/>
              </a:solidFill>
              <a:latin typeface="+mn-lt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900" b="1">
                <a:solidFill>
                  <a:srgbClr val="000000"/>
                </a:solidFill>
                <a:latin typeface="+mn-lt"/>
                <a:cs typeface="Segoe UI"/>
              </a:rPr>
              <a:t>k</a:t>
            </a:r>
            <a:r>
              <a:rPr lang="fi-FI" sz="1900" b="1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ohderyhmä: </a:t>
            </a:r>
            <a:r>
              <a:rPr lang="fi-FI" sz="1900">
                <a:solidFill>
                  <a:srgbClr val="000000"/>
                </a:solidFill>
                <a:latin typeface="+mn-lt"/>
                <a:cs typeface="Segoe UI"/>
              </a:rPr>
              <a:t>13–25-vuotiaat</a:t>
            </a:r>
            <a:r>
              <a:rPr lang="fi-FI" sz="19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 nuoret</a:t>
            </a:r>
            <a:endParaRPr lang="fi-FI" sz="1900">
              <a:solidFill>
                <a:srgbClr val="000000"/>
              </a:solidFill>
              <a:latin typeface="+mn-lt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900" b="1">
                <a:solidFill>
                  <a:srgbClr val="000000"/>
                </a:solidFill>
                <a:latin typeface="+mn-lt"/>
                <a:cs typeface="Segoe UI"/>
              </a:rPr>
              <a:t>kampanja-aika:</a:t>
            </a:r>
            <a:r>
              <a:rPr lang="fi-FI" sz="1900" b="1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 </a:t>
            </a:r>
            <a:r>
              <a:rPr lang="fi-FI" sz="1900">
                <a:solidFill>
                  <a:srgbClr val="000000"/>
                </a:solidFill>
                <a:latin typeface="+mn-lt"/>
                <a:cs typeface="Segoe UI"/>
              </a:rPr>
              <a:t>t</a:t>
            </a:r>
            <a:r>
              <a:rPr lang="fi-FI" sz="1900" i="0" u="none" strike="noStrike">
                <a:solidFill>
                  <a:srgbClr val="000000"/>
                </a:solidFill>
                <a:effectLst/>
                <a:latin typeface="+mn-lt"/>
                <a:cs typeface="Segoe UI"/>
              </a:rPr>
              <a:t>ammikuun 2025 loppuun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>
                <a:solidFill>
                  <a:srgbClr val="000000"/>
                </a:solidFill>
                <a:latin typeface="Segoe UI"/>
                <a:cs typeface="Segoe UI"/>
              </a:rPr>
              <a:t>keinot</a:t>
            </a:r>
            <a:r>
              <a:rPr lang="fi-FI" sz="2000">
                <a:solidFill>
                  <a:srgbClr val="000000"/>
                </a:solidFill>
                <a:latin typeface="Segoe UI"/>
                <a:cs typeface="Segoe UI"/>
              </a:rPr>
              <a:t>: l</a:t>
            </a:r>
            <a:r>
              <a:rPr lang="fi-FI" sz="2000">
                <a:latin typeface="Segoe UI"/>
                <a:cs typeface="Segoe UI"/>
              </a:rPr>
              <a:t>ukuvarttien kerääminen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>
                <a:latin typeface="Segoe UI"/>
                <a:cs typeface="Segoe UI"/>
              </a:rPr>
              <a:t>opiskelija lukee 15 min. ja rekisteröi sen: </a:t>
            </a:r>
            <a:r>
              <a:rPr lang="fi-FI" sz="2000">
                <a:latin typeface="Segoe UI"/>
                <a:cs typeface="Segoe UI"/>
                <a:hlinkClick r:id="rId3"/>
              </a:rPr>
              <a:t>Osallistu haasteeseen!</a:t>
            </a:r>
            <a:endParaRPr lang="fi-FI" sz="2000">
              <a:latin typeface="Segoe UI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>
                <a:latin typeface="Segoe UI"/>
                <a:cs typeface="Segoe UI"/>
              </a:rPr>
              <a:t>palkinnot: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>
                <a:latin typeface="Segoe UI"/>
                <a:cs typeface="Segoe UI"/>
              </a:rPr>
              <a:t>viikkopalkintoja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>
                <a:latin typeface="Segoe UI"/>
                <a:cs typeface="Segoe UI"/>
              </a:rPr>
              <a:t>pääpalkinto 1 000 e</a:t>
            </a:r>
            <a:endParaRPr lang="en-US" sz="2000">
              <a:latin typeface="Segoe UI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>
                <a:latin typeface="Segoe UI"/>
                <a:cs typeface="Segoe UI"/>
              </a:rPr>
              <a:t>koukku</a:t>
            </a:r>
            <a:r>
              <a:rPr lang="fi-FI" sz="2000">
                <a:latin typeface="Segoe UI"/>
                <a:cs typeface="Segoe UI"/>
              </a:rPr>
              <a:t>: jokainen rekisteröinti on arpa eli jo yhdellä lukuvartilla voi voittaa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>
                <a:solidFill>
                  <a:srgbClr val="222222"/>
                </a:solidFill>
                <a:latin typeface="+mn-lt"/>
                <a:cs typeface="Segoe UI"/>
              </a:rPr>
              <a:t>lopuksi</a:t>
            </a:r>
            <a:r>
              <a:rPr lang="fi-FI" sz="2000">
                <a:solidFill>
                  <a:srgbClr val="222222"/>
                </a:solidFill>
                <a:latin typeface="+mn-lt"/>
                <a:cs typeface="Segoe UI"/>
              </a:rPr>
              <a:t>: nuorten omien lukusuosituslistojen julkaiseminen</a:t>
            </a:r>
          </a:p>
          <a:p>
            <a:pPr lvl="1"/>
            <a:endParaRPr lang="fi-FI" sz="2000"/>
          </a:p>
          <a:p>
            <a:pPr marL="285750" indent="-285750">
              <a:buFontTx/>
              <a:buChar char="-"/>
            </a:pPr>
            <a:endParaRPr lang="fi-FI">
              <a:solidFill>
                <a:srgbClr val="222222"/>
              </a:solidFill>
              <a:latin typeface="+mn-lt"/>
              <a:cs typeface="Segoe UI"/>
            </a:endParaRPr>
          </a:p>
          <a:p>
            <a:endParaRPr lang="fi-FI">
              <a:solidFill>
                <a:srgbClr val="222222"/>
              </a:solidFill>
              <a:latin typeface="+mn-lt"/>
              <a:cs typeface="Segoe UI"/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A8EDC46-7F4D-C1D4-8F3A-DE044F5A53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AB7DAC-AA0C-4400-A7CB-3AB67A78C3F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5213" y="3697288"/>
            <a:ext cx="966787" cy="365125"/>
          </a:xfrm>
        </p:spPr>
        <p:txBody>
          <a:bodyPr/>
          <a:lstStyle/>
          <a:p>
            <a:fld id="{13851BC7-B432-4747-9742-70043FBB6BD1}" type="datetime1">
              <a:rPr lang="fi-FI" smtClean="0"/>
              <a:pPr/>
              <a:t>8.1.2025</a:t>
            </a:fld>
            <a:endParaRPr lang="fi-FI"/>
          </a:p>
        </p:txBody>
      </p:sp>
      <p:pic>
        <p:nvPicPr>
          <p:cNvPr id="7" name="Kuva 6" descr="Kuva, joka sisältää kohteen teksti, kuvakaappaus, Fontti, logo&#10;&#10;Kuvaus luotu automaattisesti">
            <a:extLst>
              <a:ext uri="{FF2B5EF4-FFF2-40B4-BE49-F238E27FC236}">
                <a16:creationId xmlns:a16="http://schemas.microsoft.com/office/drawing/2014/main" id="{EBA3BABB-E7EF-62C0-1A1D-12701D7080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815" y="1000881"/>
            <a:ext cx="5167791" cy="5167791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BDC142A5-3D26-3F91-6A9F-0B960DC73B19}"/>
              </a:ext>
            </a:extLst>
          </p:cNvPr>
          <p:cNvSpPr txBox="1"/>
          <p:nvPr/>
        </p:nvSpPr>
        <p:spPr>
          <a:xfrm>
            <a:off x="6531167" y="6254080"/>
            <a:ext cx="516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>
                <a:solidFill>
                  <a:srgbClr val="000000"/>
                </a:solidFill>
                <a:latin typeface="+mn-lt"/>
                <a:cs typeface="Segoe UI"/>
              </a:rPr>
              <a:t>Oulun kaupunki on </a:t>
            </a:r>
            <a:r>
              <a:rPr lang="fi-FI" sz="1400" err="1">
                <a:solidFill>
                  <a:srgbClr val="000000"/>
                </a:solidFill>
                <a:cs typeface="Segoe UI"/>
              </a:rPr>
              <a:t>Lukuboostin</a:t>
            </a:r>
            <a:r>
              <a:rPr lang="fi-FI" sz="1400">
                <a:solidFill>
                  <a:srgbClr val="000000"/>
                </a:solidFill>
                <a:cs typeface="Segoe UI"/>
              </a:rPr>
              <a:t> </a:t>
            </a:r>
            <a:r>
              <a:rPr lang="fi-FI" sz="1400">
                <a:solidFill>
                  <a:srgbClr val="000000"/>
                </a:solidFill>
                <a:latin typeface="+mn-lt"/>
                <a:cs typeface="Segoe UI"/>
              </a:rPr>
              <a:t>viestintäkumppani osana Lukevin </a:t>
            </a:r>
            <a:r>
              <a:rPr lang="fi-FI" sz="1400" err="1">
                <a:solidFill>
                  <a:srgbClr val="000000"/>
                </a:solidFill>
                <a:latin typeface="+mn-lt"/>
                <a:cs typeface="Segoe UI"/>
              </a:rPr>
              <a:t>kaupunni</a:t>
            </a:r>
            <a:r>
              <a:rPr lang="fi-FI" sz="1400">
                <a:solidFill>
                  <a:srgbClr val="000000"/>
                </a:solidFill>
                <a:latin typeface="+mn-lt"/>
                <a:cs typeface="Segoe UI"/>
              </a:rPr>
              <a:t> -kampanjaa</a:t>
            </a:r>
            <a:endParaRPr lang="fi-FI" sz="1400">
              <a:latin typeface="+mn-l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695149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-Powerpointpohja2021_.potx" id="{B37622CF-F618-4862-969B-B1CCD36E472B}" vid="{A488D094-B640-4A4A-A5D0-A3EB58AAF9F6}"/>
    </a:ext>
  </a:extLst>
</a:theme>
</file>

<file path=ppt/theme/theme2.xml><?xml version="1.0" encoding="utf-8"?>
<a:theme xmlns:a="http://schemas.openxmlformats.org/drawingml/2006/main" name="1_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EF1080-0126-43F6-98BB-FED25E581A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FE264B-14B1-4811-8123-0209EB3B64F2}">
  <ds:schemaRefs>
    <ds:schemaRef ds:uri="28628ca7-215c-40d4-94f6-58d2ff8dbf28"/>
    <ds:schemaRef ds:uri="cf6341be-266b-45e3-b168-4e56d7494f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4C9C54-3513-480A-8527-27AE5CA11296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cf6341be-266b-45e3-b168-4e56d7494fb3"/>
    <ds:schemaRef ds:uri="28628ca7-215c-40d4-94f6-58d2ff8dbf28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SIKU-Powerpointpohja2021_</Template>
  <TotalTime>0</TotalTime>
  <Words>770</Words>
  <Application>Microsoft Office PowerPoint</Application>
  <PresentationFormat>Laajakuva</PresentationFormat>
  <Paragraphs>127</Paragraphs>
  <Slides>15</Slides>
  <Notes>15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15</vt:i4>
      </vt:variant>
    </vt:vector>
  </HeadingPairs>
  <TitlesOfParts>
    <vt:vector size="22" baseType="lpstr">
      <vt:lpstr>Arial</vt:lpstr>
      <vt:lpstr>Barlow</vt:lpstr>
      <vt:lpstr>Calibri</vt:lpstr>
      <vt:lpstr>Oulun Graadi Otsikko</vt:lpstr>
      <vt:lpstr>Segoe UI</vt:lpstr>
      <vt:lpstr>Office-teema</vt:lpstr>
      <vt:lpstr>1_Office-teema</vt:lpstr>
      <vt:lpstr> Lukevin kaupunni  -kampanja Elina Kauppila, vastaava informaatikko, Oulun kaupunginkirjasto Tanja Salo, lukutaidon edistämisen kehittäjäopettaja, SiKu Raisa Laitala, informaatikko, Oulun kaupunginkirjasto</vt:lpstr>
      <vt:lpstr>Lukevin kaupunni on osa Oulu 2026 -hanketta</vt:lpstr>
      <vt:lpstr>Lukevin kaupunni -kampanja</vt:lpstr>
      <vt:lpstr>PowerPoint-esitys</vt:lpstr>
      <vt:lpstr>Miten lukiot voivat osallistua?</vt:lpstr>
      <vt:lpstr>1) Osallistukaa Lukukuntoon-haasteeseen</vt:lpstr>
      <vt:lpstr>2) Bongatkaa lukutekoja </vt:lpstr>
      <vt:lpstr>3) Kuvatkaa lukutekovideoita</vt:lpstr>
      <vt:lpstr>4) Osallistukaa Lukuboostiin</vt:lpstr>
      <vt:lpstr>PowerPoint-esitys</vt:lpstr>
      <vt:lpstr>5) Kertokaa lukuteoistanne muillekin</vt:lpstr>
      <vt:lpstr>OSYK näyttää mallia!</vt:lpstr>
      <vt:lpstr>6) Seuratkaa Lukevin kaupunni -verkkosivuille päivittyviä vinkkejä</vt:lpstr>
      <vt:lpstr>7) Ota käyttöön valmiit kirjalistat moduuleihin ja muut vinkkausmateriaalit</vt:lpstr>
      <vt:lpstr>Kiitos!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2</cp:revision>
  <dcterms:created xsi:type="dcterms:W3CDTF">2024-11-11T13:46:48Z</dcterms:created>
  <dcterms:modified xsi:type="dcterms:W3CDTF">2025-01-08T13:43:27Z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2024-04-25T06:28:02Z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705ad03a-9106-4277-b7f0-18b95025afa1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