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92" r:id="rId5"/>
  </p:sldMasterIdLst>
  <p:notesMasterIdLst>
    <p:notesMasterId r:id="rId21"/>
  </p:notesMasterIdLst>
  <p:sldIdLst>
    <p:sldId id="277" r:id="rId6"/>
    <p:sldId id="290" r:id="rId7"/>
    <p:sldId id="258" r:id="rId8"/>
    <p:sldId id="257" r:id="rId9"/>
    <p:sldId id="279" r:id="rId10"/>
    <p:sldId id="270" r:id="rId11"/>
    <p:sldId id="284" r:id="rId12"/>
    <p:sldId id="282" r:id="rId13"/>
    <p:sldId id="260" r:id="rId14"/>
    <p:sldId id="283" r:id="rId15"/>
    <p:sldId id="266" r:id="rId16"/>
    <p:sldId id="292" r:id="rId17"/>
    <p:sldId id="281" r:id="rId18"/>
    <p:sldId id="406" r:id="rId19"/>
    <p:sldId id="275" r:id="rId20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E4A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E2DF71-CD79-4A1E-A1F8-D519533DA8D5}" v="111" dt="2025-01-08T13:12:56.272"/>
    <p1510:client id="{CAAEE062-DB8F-4EDF-9EDF-360A532658C4}" v="148" dt="2025-01-08T13:41:16.2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10CF99-8546-9944-AF26-18CD4D3E6F2D}" type="datetimeFigureOut">
              <a:rPr lang="fi-FI" smtClean="0"/>
              <a:t>8.1.2025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5DCCD3-B33E-814F-B15D-D5F1A828D8E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38645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Elina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DCCD3-B33E-814F-B15D-D5F1A828D8E1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736466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Tanja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DCCD3-B33E-814F-B15D-D5F1A828D8E1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006624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Elina &amp; Tanja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DCCD3-B33E-814F-B15D-D5F1A828D8E1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435017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Tanja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DCCD3-B33E-814F-B15D-D5F1A828D8E1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683061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Tanja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DCCD3-B33E-814F-B15D-D5F1A828D8E1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195476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cs typeface="Segoe UI" panose="020B0502040204020203" pitchFamily="34" charset="0"/>
              </a:rPr>
              <a:t>Elina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cs typeface="Segoe UI" panose="020B0502040204020203" pitchFamily="34" charset="0"/>
              </a:rPr>
              <a:t>Muistutella, että toivotaan kaikki lukiot mukaan Kirjastoreittiin.</a:t>
            </a:r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DCCD3-B33E-814F-B15D-D5F1A828D8E1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342326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Elina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DCCD3-B33E-814F-B15D-D5F1A828D8E1}" type="slidenum">
              <a:rPr lang="fi-FI" smtClean="0"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83528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Elina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DCCD3-B33E-814F-B15D-D5F1A828D8E1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01784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Elina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DCCD3-B33E-814F-B15D-D5F1A828D8E1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76425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Elina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DCCD3-B33E-814F-B15D-D5F1A828D8E1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49758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Tanja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DCCD3-B33E-814F-B15D-D5F1A828D8E1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642073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Tanja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DCCD3-B33E-814F-B15D-D5F1A828D8E1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597215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Tanja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DCCD3-B33E-814F-B15D-D5F1A828D8E1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206365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Tanja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DCCD3-B33E-814F-B15D-D5F1A828D8E1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28848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Tanja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DCCD3-B33E-814F-B15D-D5F1A828D8E1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60302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jpe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jpe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jpe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jpe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png"/><Relationship Id="rId4" Type="http://schemas.openxmlformats.org/officeDocument/2006/relationships/image" Target="../media/image6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png"/><Relationship Id="rId4" Type="http://schemas.openxmlformats.org/officeDocument/2006/relationships/image" Target="../media/image6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png"/><Relationship Id="rId4" Type="http://schemas.openxmlformats.org/officeDocument/2006/relationships/image" Target="../media/image6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28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2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28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3072" y="2060447"/>
            <a:ext cx="7424928" cy="14495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3072" y="3852672"/>
            <a:ext cx="7424928" cy="963168"/>
          </a:xfrm>
        </p:spPr>
        <p:txBody>
          <a:bodyPr>
            <a:normAutofit/>
          </a:bodyPr>
          <a:lstStyle>
            <a:lvl1pPr marL="0" indent="0" algn="l">
              <a:buNone/>
              <a:defRPr sz="16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9877" y="669257"/>
            <a:ext cx="685800" cy="647700"/>
          </a:xfrm>
          <a:prstGeom prst="rect">
            <a:avLst/>
          </a:prstGeom>
        </p:spPr>
      </p:pic>
      <p:pic>
        <p:nvPicPr>
          <p:cNvPr id="6" name="Kuva 5" descr="Sivistys- ja kulttuuripalveluiden logo.">
            <a:extLst>
              <a:ext uri="{FF2B5EF4-FFF2-40B4-BE49-F238E27FC236}">
                <a16:creationId xmlns:a16="http://schemas.microsoft.com/office/drawing/2014/main" id="{F4FA2679-08D5-4EC5-8140-92D65B4EB0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991" y="4459045"/>
            <a:ext cx="2516987" cy="1576659"/>
          </a:xfrm>
          <a:prstGeom prst="rect">
            <a:avLst/>
          </a:prstGeom>
        </p:spPr>
      </p:pic>
      <p:pic>
        <p:nvPicPr>
          <p:cNvPr id="9" name="Kuva 8" descr="Oulun logo.">
            <a:extLst>
              <a:ext uri="{FF2B5EF4-FFF2-40B4-BE49-F238E27FC236}">
                <a16:creationId xmlns:a16="http://schemas.microsoft.com/office/drawing/2014/main" id="{88B3AE45-B976-45D3-8211-48E87A1B32F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9689" y="5790882"/>
            <a:ext cx="925547" cy="24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847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8.1.2025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414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8.1.2025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7217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8.1.2025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5048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8.1.2025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247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52BB320E-AE24-5544-8176-D98037CBB6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3035" y="1290918"/>
            <a:ext cx="8211671" cy="1129553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38395314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5106" y="2060447"/>
            <a:ext cx="9932894" cy="14495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5106" y="3852672"/>
            <a:ext cx="9932894" cy="963168"/>
          </a:xfrm>
        </p:spPr>
        <p:txBody>
          <a:bodyPr>
            <a:normAutofit/>
          </a:bodyPr>
          <a:lstStyle>
            <a:lvl1pPr marL="0" indent="0" algn="l">
              <a:buNone/>
              <a:defRPr sz="1600" spc="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E8ED4078-C745-6B4D-9F2B-041B10D65B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52206" y="5934820"/>
            <a:ext cx="7500270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AA21C816-39A0-A74A-8F2A-2CE8F9472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9" name="Kuva 8" descr="Sivistys- ja kulttuuripalveluiden logo.">
            <a:extLst>
              <a:ext uri="{FF2B5EF4-FFF2-40B4-BE49-F238E27FC236}">
                <a16:creationId xmlns:a16="http://schemas.microsoft.com/office/drawing/2014/main" id="{102C537D-5788-4197-9F32-E4B978E002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0" name="Kuva 9" descr="Oulun logo.">
            <a:extLst>
              <a:ext uri="{FF2B5EF4-FFF2-40B4-BE49-F238E27FC236}">
                <a16:creationId xmlns:a16="http://schemas.microsoft.com/office/drawing/2014/main" id="{F5BE4E6F-B351-4159-B897-4BAC3FAE33B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761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28B4BE5-33C4-7740-90A5-CB0EE6BC9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9B77511-3DF1-B246-9F30-F66AE595E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8050F2C-300C-484D-86D0-75504628B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5719C-C0B1-0442-A41F-D134B78B6185}" type="datetime1">
              <a:rPr lang="fi-FI" smtClean="0"/>
              <a:t>8.1.2025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9BF014A-7030-514A-AD23-EB2DFC613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D7C5B36-3BF9-4A48-B14B-E5330E0AE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F4FE-713B-884F-B5BF-63AA24B8D1FF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EB7270A1-F7B8-8F47-A43A-0767FDA0F3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6545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5BC2442-37AE-5C40-BCED-03A8BF0F3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176896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D3DAFCB-F2FD-B748-8F31-AA990DAEA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155111"/>
            <a:ext cx="10515600" cy="39491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C788AD55-A39B-3A46-9037-D338B8A10A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6" name="Kuva 5" descr="Sivistys- ja kulttuuripalveluiden logo.">
            <a:extLst>
              <a:ext uri="{FF2B5EF4-FFF2-40B4-BE49-F238E27FC236}">
                <a16:creationId xmlns:a16="http://schemas.microsoft.com/office/drawing/2014/main" id="{990BF5BC-234D-4011-B452-EFE2E7249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9" name="Kuva 8" descr="Oulun logo.">
            <a:extLst>
              <a:ext uri="{FF2B5EF4-FFF2-40B4-BE49-F238E27FC236}">
                <a16:creationId xmlns:a16="http://schemas.microsoft.com/office/drawing/2014/main" id="{AB34FC20-020F-4F1A-BDE1-CDA6C97A68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0430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927847"/>
          </a:xfrm>
        </p:spPr>
        <p:txBody>
          <a:bodyPr anchor="b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982694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04457" y="5934820"/>
            <a:ext cx="7448019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71C51CBA-A580-4AC3-9F8A-A8C5E1D3B8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0" name="Kuva 9" descr="Oulun logo.">
            <a:extLst>
              <a:ext uri="{FF2B5EF4-FFF2-40B4-BE49-F238E27FC236}">
                <a16:creationId xmlns:a16="http://schemas.microsoft.com/office/drawing/2014/main" id="{78FBB0A1-BB56-4859-94A9-F5BCD32FD5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7227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927847"/>
          </a:xfrm>
        </p:spPr>
        <p:txBody>
          <a:bodyPr anchor="b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212025FF-3F8D-B24A-B526-188D2E11D6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17898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60766" y="5934820"/>
            <a:ext cx="7591710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5EDB1419-A410-478C-8C6C-1AD19F48CC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3" name="Kuva 12" descr="Oulun logo.">
            <a:extLst>
              <a:ext uri="{FF2B5EF4-FFF2-40B4-BE49-F238E27FC236}">
                <a16:creationId xmlns:a16="http://schemas.microsoft.com/office/drawing/2014/main" id="{AA6E841F-BA70-41E5-9956-AD9679BAE03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112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8.1.2025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3303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670560"/>
            <a:ext cx="9791700" cy="756920"/>
          </a:xfrm>
        </p:spPr>
        <p:txBody>
          <a:bodyPr anchor="b">
            <a:normAutofit/>
          </a:bodyPr>
          <a:lstStyle>
            <a:lvl1pPr>
              <a:defRPr sz="18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8720" y="2491740"/>
            <a:ext cx="7274559" cy="297478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spc="80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3017" y="5934820"/>
            <a:ext cx="7539459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F8B1C6D5-887C-42EF-88B0-61031896D4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0" name="Kuva 9" descr="Oulun logo.">
            <a:extLst>
              <a:ext uri="{FF2B5EF4-FFF2-40B4-BE49-F238E27FC236}">
                <a16:creationId xmlns:a16="http://schemas.microsoft.com/office/drawing/2014/main" id="{8D2D5939-F3E7-425B-A44B-A6F233F3BA5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5620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952641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Kaavion paikkamerkki 3">
            <a:extLst>
              <a:ext uri="{FF2B5EF4-FFF2-40B4-BE49-F238E27FC236}">
                <a16:creationId xmlns:a16="http://schemas.microsoft.com/office/drawing/2014/main" id="{97940F9C-2370-E647-9ECF-715AC0BBEDF3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519863" y="2049463"/>
            <a:ext cx="4862011" cy="3436937"/>
          </a:xfrm>
        </p:spPr>
        <p:txBody>
          <a:bodyPr/>
          <a:lstStyle/>
          <a:p>
            <a:r>
              <a:rPr lang="fi-FI"/>
              <a:t>Lisää kaavio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91394" y="5934820"/>
            <a:ext cx="7461082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06C8948B-36B5-4535-8823-52E81FC221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3" name="Kuva 12" descr="Oulun logo.">
            <a:extLst>
              <a:ext uri="{FF2B5EF4-FFF2-40B4-BE49-F238E27FC236}">
                <a16:creationId xmlns:a16="http://schemas.microsoft.com/office/drawing/2014/main" id="{946F9644-8F00-4855-AF18-9786989BEC2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5443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6566647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6557961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8000" y="690001"/>
            <a:ext cx="3242277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22023" y="5865548"/>
            <a:ext cx="4223157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AF05C52F-52A3-481C-9B30-55D16F2405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687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690001"/>
            <a:ext cx="4872496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3017" y="5865548"/>
            <a:ext cx="2781201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160E416F-EBC1-46E5-B104-340A5E663D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3068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4" y="1063256"/>
            <a:ext cx="3313084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3304398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0977" y="690001"/>
            <a:ext cx="6479301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23A62FE5-9493-4131-B229-9FFB58F8F7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7687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0"/>
            <a:ext cx="5694218" cy="6857999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26080" y="5865548"/>
            <a:ext cx="276813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41AA429B-8C69-4FC3-B6EC-69E5C9D365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8681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845" y="1063256"/>
            <a:ext cx="5757882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3013" y="2491740"/>
            <a:ext cx="653152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4" y="690001"/>
            <a:ext cx="3220113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0600" y="5865548"/>
            <a:ext cx="4978831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3" name="Kuva 12" descr="Sivistys- ja kulttuuripalveluiden logo.">
            <a:extLst>
              <a:ext uri="{FF2B5EF4-FFF2-40B4-BE49-F238E27FC236}">
                <a16:creationId xmlns:a16="http://schemas.microsoft.com/office/drawing/2014/main" id="{C89480A0-7899-4602-9ABB-8496A5F52E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5144" y="5687543"/>
            <a:ext cx="1159847" cy="7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091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858" y="1063256"/>
            <a:ext cx="41208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1797" y="2491740"/>
            <a:ext cx="4922737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4" y="690001"/>
            <a:ext cx="4871442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563" y="5865548"/>
            <a:ext cx="334486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6FAE3318-70BA-4914-9EAB-6619D72EAF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5144" y="5687543"/>
            <a:ext cx="1159847" cy="7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4146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1451" y="1063256"/>
            <a:ext cx="3313084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0136" y="2491740"/>
            <a:ext cx="3304398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3" y="690001"/>
            <a:ext cx="6479301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24658" y="5865548"/>
            <a:ext cx="1727765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CFE21BF6-129D-49D9-AEFC-CFC30D6B1D0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5144" y="5687543"/>
            <a:ext cx="1159847" cy="7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5142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858" y="1063256"/>
            <a:ext cx="4935677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1797" y="2491740"/>
            <a:ext cx="4922737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5703376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563" y="5865548"/>
            <a:ext cx="334486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35E36C40-4BDA-411B-ACA4-18D04F80AC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5144" y="5687543"/>
            <a:ext cx="1159847" cy="7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593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8.1.2025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0798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371601"/>
            <a:ext cx="12192000" cy="41148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65269" y="5934820"/>
            <a:ext cx="748720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6" name="Kuva 5" descr="Sivistys- ja kulttuuripalveluiden logo.">
            <a:extLst>
              <a:ext uri="{FF2B5EF4-FFF2-40B4-BE49-F238E27FC236}">
                <a16:creationId xmlns:a16="http://schemas.microsoft.com/office/drawing/2014/main" id="{FF48920D-C6BC-4618-83E9-05396DFFDD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7" name="Kuva 6" descr="Oulun logo.">
            <a:extLst>
              <a:ext uri="{FF2B5EF4-FFF2-40B4-BE49-F238E27FC236}">
                <a16:creationId xmlns:a16="http://schemas.microsoft.com/office/drawing/2014/main" id="{155A335D-2808-44D7-8E41-ED2D8043CB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9887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371601"/>
            <a:ext cx="10584180" cy="41148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04457" y="5934820"/>
            <a:ext cx="7448019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6" name="Kuva 5" descr="Sivistys- ja kulttuuripalveluiden logo.">
            <a:extLst>
              <a:ext uri="{FF2B5EF4-FFF2-40B4-BE49-F238E27FC236}">
                <a16:creationId xmlns:a16="http://schemas.microsoft.com/office/drawing/2014/main" id="{5CCFB3B9-0A1E-422B-A6FC-D973ACEE10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7" name="Kuva 6" descr="Oulun logo.">
            <a:extLst>
              <a:ext uri="{FF2B5EF4-FFF2-40B4-BE49-F238E27FC236}">
                <a16:creationId xmlns:a16="http://schemas.microsoft.com/office/drawing/2014/main" id="{BF71B0BA-796A-440B-9A6E-ED3220EB19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895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371601"/>
            <a:ext cx="4896365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653" y="4549141"/>
            <a:ext cx="4982762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010" y="1371601"/>
            <a:ext cx="4869081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1797" y="4549141"/>
            <a:ext cx="4922737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91394" y="5934820"/>
            <a:ext cx="7461082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1" name="Kuva 10" descr="Sivistys- ja kulttuuripalveluiden logo.">
            <a:extLst>
              <a:ext uri="{FF2B5EF4-FFF2-40B4-BE49-F238E27FC236}">
                <a16:creationId xmlns:a16="http://schemas.microsoft.com/office/drawing/2014/main" id="{4A564046-4101-4E23-B37B-CC9656EC56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2" name="Kuva 11" descr="Oulun logo.">
            <a:extLst>
              <a:ext uri="{FF2B5EF4-FFF2-40B4-BE49-F238E27FC236}">
                <a16:creationId xmlns:a16="http://schemas.microsoft.com/office/drawing/2014/main" id="{8A77F652-86F5-4BED-A22A-3580E611E7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1305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3633536"/>
            <a:ext cx="10633321" cy="581659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653" y="4549141"/>
            <a:ext cx="4982762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697833"/>
            <a:ext cx="4896365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1797" y="4549141"/>
            <a:ext cx="4922737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010" y="697833"/>
            <a:ext cx="4869081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56709" y="5934820"/>
            <a:ext cx="739576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1" name="Kuva 10" descr="Sivistys- ja kulttuuripalveluiden logo.">
            <a:extLst>
              <a:ext uri="{FF2B5EF4-FFF2-40B4-BE49-F238E27FC236}">
                <a16:creationId xmlns:a16="http://schemas.microsoft.com/office/drawing/2014/main" id="{403744BB-A902-4690-B7EE-A8204A22BE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2" name="Kuva 11" descr="Oulun logo.">
            <a:extLst>
              <a:ext uri="{FF2B5EF4-FFF2-40B4-BE49-F238E27FC236}">
                <a16:creationId xmlns:a16="http://schemas.microsoft.com/office/drawing/2014/main" id="{4D2F779D-CF7C-467B-BE6D-D357E4FD3E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0949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3072" y="2060447"/>
            <a:ext cx="7424928" cy="14495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3072" y="3852672"/>
            <a:ext cx="7424928" cy="963168"/>
          </a:xfrm>
        </p:spPr>
        <p:txBody>
          <a:bodyPr>
            <a:norm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7" name="Kuva 6" descr="Oulun kaupungin tunnus">
            <a:extLst>
              <a:ext uri="{FF2B5EF4-FFF2-40B4-BE49-F238E27FC236}">
                <a16:creationId xmlns:a16="http://schemas.microsoft.com/office/drawing/2014/main" id="{151B56D5-D3B8-6045-BD57-499AABEFE4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275" y="3677750"/>
            <a:ext cx="1620838" cy="24881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9877" y="669257"/>
            <a:ext cx="685800" cy="647700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1A65FCE-704F-AB46-B1CC-26149EDD3B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08702" y="5171493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C50F1FA-A526-AD47-B913-1582A2FE5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78550"/>
            <a:ext cx="4114800" cy="365125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005160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433B9154-78EC-1542-8A9D-A142372061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24" y="3435377"/>
            <a:ext cx="10560423" cy="274164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3072" y="4069977"/>
            <a:ext cx="7371140" cy="806823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3072" y="4894730"/>
            <a:ext cx="5951728" cy="73137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9" name="Kuva 8" descr="Oulun kaupungin tunnus">
            <a:extLst>
              <a:ext uri="{FF2B5EF4-FFF2-40B4-BE49-F238E27FC236}">
                <a16:creationId xmlns:a16="http://schemas.microsoft.com/office/drawing/2014/main" id="{847B4E10-1EEF-AA41-B10E-C0677346D06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9ABC8B77-9402-DC46-B3AB-FFABE1E9CF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0315" y="5244727"/>
            <a:ext cx="2743200" cy="365125"/>
          </a:xfrm>
        </p:spPr>
        <p:txBody>
          <a:bodyPr/>
          <a:lstStyle>
            <a:lvl1pPr algn="r">
              <a:defRPr sz="1400" b="1"/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558177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433B9154-78EC-1542-8A9D-A142372061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24" y="3435377"/>
            <a:ext cx="10560423" cy="274164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3072" y="4069977"/>
            <a:ext cx="7371140" cy="806823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3072" y="4894730"/>
            <a:ext cx="5951728" cy="73137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9" name="Kuva 8" descr="Oulun kaupungin tunnus">
            <a:extLst>
              <a:ext uri="{FF2B5EF4-FFF2-40B4-BE49-F238E27FC236}">
                <a16:creationId xmlns:a16="http://schemas.microsoft.com/office/drawing/2014/main" id="{847B4E10-1EEF-AA41-B10E-C0677346D06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9ABC8B77-9402-DC46-B3AB-FFABE1E9CF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0315" y="5244727"/>
            <a:ext cx="2743200" cy="365125"/>
          </a:xfrm>
        </p:spPr>
        <p:txBody>
          <a:bodyPr/>
          <a:lstStyle>
            <a:lvl1pPr algn="r">
              <a:defRPr sz="1400" b="1"/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836591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433B9154-78EC-1542-8A9D-A142372061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24" y="3435377"/>
            <a:ext cx="10560423" cy="274164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3072" y="4069977"/>
            <a:ext cx="7371140" cy="806823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3072" y="4894730"/>
            <a:ext cx="5951728" cy="73137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9" name="Kuva 8" descr="Oulun kaupungin tunnus">
            <a:extLst>
              <a:ext uri="{FF2B5EF4-FFF2-40B4-BE49-F238E27FC236}">
                <a16:creationId xmlns:a16="http://schemas.microsoft.com/office/drawing/2014/main" id="{847B4E10-1EEF-AA41-B10E-C0677346D06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9ABC8B77-9402-DC46-B3AB-FFABE1E9CF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0315" y="5244727"/>
            <a:ext cx="2743200" cy="365125"/>
          </a:xfrm>
        </p:spPr>
        <p:txBody>
          <a:bodyPr/>
          <a:lstStyle>
            <a:lvl1pPr algn="r">
              <a:defRPr sz="1400" b="1"/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867146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6D663794-173F-1945-9939-99D1AB46A8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1496" y="1290917"/>
            <a:ext cx="3354204" cy="1658417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29425" y="3145536"/>
            <a:ext cx="3265304" cy="763076"/>
          </a:xfrm>
        </p:spPr>
        <p:txBody>
          <a:bodyPr>
            <a:normAutofit/>
          </a:bodyPr>
          <a:lstStyle>
            <a:lvl1pPr marL="0" indent="0" algn="l">
              <a:buNone/>
              <a:defRPr sz="18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9" name="Kuva 8" descr="Oulun kaupungin tunnus">
            <a:extLst>
              <a:ext uri="{FF2B5EF4-FFF2-40B4-BE49-F238E27FC236}">
                <a16:creationId xmlns:a16="http://schemas.microsoft.com/office/drawing/2014/main" id="{847B4E10-1EEF-AA41-B10E-C0677346D06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EA9414E8-5AD8-8144-8B54-32B155E034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53047" y="5208868"/>
            <a:ext cx="2290987" cy="365125"/>
          </a:xfrm>
        </p:spPr>
        <p:txBody>
          <a:bodyPr/>
          <a:lstStyle>
            <a:lvl1pPr algn="r">
              <a:defRPr sz="1400" b="1"/>
            </a:lvl1pPr>
          </a:lstStyle>
          <a:p>
            <a:endParaRPr lang="fi-FI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8" name="Dian numeron paikkamerkki 5">
            <a:extLst>
              <a:ext uri="{FF2B5EF4-FFF2-40B4-BE49-F238E27FC236}">
                <a16:creationId xmlns:a16="http://schemas.microsoft.com/office/drawing/2014/main" id="{AE8C5CCC-9D39-4442-8DE6-B5FACAA62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9500" y="6178550"/>
            <a:ext cx="2743200" cy="365125"/>
          </a:xfrm>
        </p:spPr>
        <p:txBody>
          <a:bodyPr/>
          <a:lstStyle/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594199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6D663794-173F-1945-9939-99D1AB46A8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1496" y="1290917"/>
            <a:ext cx="3354204" cy="1658417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29425" y="3145536"/>
            <a:ext cx="3265304" cy="763076"/>
          </a:xfrm>
        </p:spPr>
        <p:txBody>
          <a:bodyPr>
            <a:normAutofit/>
          </a:bodyPr>
          <a:lstStyle>
            <a:lvl1pPr marL="0" indent="0" algn="l">
              <a:buNone/>
              <a:defRPr sz="18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9" name="Kuva 8" descr="Oulun kaupungin tunnus">
            <a:extLst>
              <a:ext uri="{FF2B5EF4-FFF2-40B4-BE49-F238E27FC236}">
                <a16:creationId xmlns:a16="http://schemas.microsoft.com/office/drawing/2014/main" id="{847B4E10-1EEF-AA41-B10E-C0677346D06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EA9414E8-5AD8-8144-8B54-32B155E034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53047" y="5208868"/>
            <a:ext cx="2290987" cy="365125"/>
          </a:xfrm>
        </p:spPr>
        <p:txBody>
          <a:bodyPr/>
          <a:lstStyle>
            <a:lvl1pPr algn="r">
              <a:defRPr sz="1400" b="1"/>
            </a:lvl1pPr>
          </a:lstStyle>
          <a:p>
            <a:endParaRPr lang="fi-FI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8" name="Dian numeron paikkamerkki 5">
            <a:extLst>
              <a:ext uri="{FF2B5EF4-FFF2-40B4-BE49-F238E27FC236}">
                <a16:creationId xmlns:a16="http://schemas.microsoft.com/office/drawing/2014/main" id="{AE8C5CCC-9D39-4442-8DE6-B5FACAA62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9500" y="6178550"/>
            <a:ext cx="2743200" cy="365125"/>
          </a:xfrm>
        </p:spPr>
        <p:txBody>
          <a:bodyPr/>
          <a:lstStyle/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63314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8.1.2025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2470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6D663794-173F-1945-9939-99D1AB46A8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1496" y="1290917"/>
            <a:ext cx="3354204" cy="1658417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29425" y="3145536"/>
            <a:ext cx="3265304" cy="763076"/>
          </a:xfrm>
        </p:spPr>
        <p:txBody>
          <a:bodyPr>
            <a:normAutofit/>
          </a:bodyPr>
          <a:lstStyle>
            <a:lvl1pPr marL="0" indent="0" algn="l">
              <a:buNone/>
              <a:defRPr sz="18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9" name="Kuva 8" descr="Oulun kaupungin tunnus">
            <a:extLst>
              <a:ext uri="{FF2B5EF4-FFF2-40B4-BE49-F238E27FC236}">
                <a16:creationId xmlns:a16="http://schemas.microsoft.com/office/drawing/2014/main" id="{847B4E10-1EEF-AA41-B10E-C0677346D06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EA9414E8-5AD8-8144-8B54-32B155E034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53047" y="5208868"/>
            <a:ext cx="2290987" cy="365125"/>
          </a:xfrm>
        </p:spPr>
        <p:txBody>
          <a:bodyPr/>
          <a:lstStyle>
            <a:lvl1pPr algn="r">
              <a:defRPr sz="1400" b="1"/>
            </a:lvl1pPr>
          </a:lstStyle>
          <a:p>
            <a:endParaRPr lang="fi-FI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8" name="Dian numeron paikkamerkki 5">
            <a:extLst>
              <a:ext uri="{FF2B5EF4-FFF2-40B4-BE49-F238E27FC236}">
                <a16:creationId xmlns:a16="http://schemas.microsoft.com/office/drawing/2014/main" id="{AE8C5CCC-9D39-4442-8DE6-B5FACAA62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9500" y="6178550"/>
            <a:ext cx="2743200" cy="365125"/>
          </a:xfrm>
        </p:spPr>
        <p:txBody>
          <a:bodyPr/>
          <a:lstStyle/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148847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52BB320E-AE24-5544-8176-D98037CBB6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3035" y="1290918"/>
            <a:ext cx="8211671" cy="1129553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Dian numeron paikkamerkki 5">
            <a:extLst>
              <a:ext uri="{FF2B5EF4-FFF2-40B4-BE49-F238E27FC236}">
                <a16:creationId xmlns:a16="http://schemas.microsoft.com/office/drawing/2014/main" id="{D95F51E2-F3FE-0342-BE9F-F5E1058A4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9500" y="6178550"/>
            <a:ext cx="2743200" cy="365125"/>
          </a:xfrm>
        </p:spPr>
        <p:txBody>
          <a:bodyPr/>
          <a:lstStyle/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117986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5106" y="2060447"/>
            <a:ext cx="9932894" cy="14495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5106" y="3852672"/>
            <a:ext cx="9932894" cy="963168"/>
          </a:xfrm>
        </p:spPr>
        <p:txBody>
          <a:bodyPr>
            <a:normAutofit/>
          </a:bodyPr>
          <a:lstStyle>
            <a:lvl1pPr marL="0" indent="0" algn="l">
              <a:buNone/>
              <a:defRPr sz="1600" spc="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11" name="Kuva 10" descr="Oulun kaupungin tunnus">
            <a:extLst>
              <a:ext uri="{FF2B5EF4-FFF2-40B4-BE49-F238E27FC236}">
                <a16:creationId xmlns:a16="http://schemas.microsoft.com/office/drawing/2014/main" id="{A9479630-7DE6-4C4B-9AAB-CA44D496E3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E8ED4078-C745-6B4D-9F2B-041B10D65B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AA21C816-39A0-A74A-8F2A-2CE8F9472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9" name="Dian numeron paikkamerkki 5">
            <a:extLst>
              <a:ext uri="{FF2B5EF4-FFF2-40B4-BE49-F238E27FC236}">
                <a16:creationId xmlns:a16="http://schemas.microsoft.com/office/drawing/2014/main" id="{98760C89-6817-3A49-8E64-DA29B5A79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714513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28B4BE5-33C4-7740-90A5-CB0EE6BC9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9B77511-3DF1-B246-9F30-F66AE595E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8050F2C-300C-484D-86D0-75504628B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9BF014A-7030-514A-AD23-EB2DFC613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D7C5B36-3BF9-4A48-B14B-E5330E0AE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EB7270A1-F7B8-8F47-A43A-0767FDA0F3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7345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5BC2442-37AE-5C40-BCED-03A8BF0F3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176896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D3DAFCB-F2FD-B748-8F31-AA990DAEA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155111"/>
            <a:ext cx="10515600" cy="39491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C788AD55-A39B-3A46-9037-D338B8A10A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F4FAD0AA-26E5-284B-AB58-73CB27A5FA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F621261-E8DF-144D-B79D-0C92CCD31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036292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927847"/>
          </a:xfrm>
        </p:spPr>
        <p:txBody>
          <a:bodyPr anchor="b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982694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DB1B380D-DC23-B745-B3E8-6110D503E82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094851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927847"/>
          </a:xfrm>
        </p:spPr>
        <p:txBody>
          <a:bodyPr anchor="b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212025FF-3F8D-B24A-B526-188D2E11D6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17898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70CE01D4-2497-5E46-86C3-6E13587426D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870631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670560"/>
            <a:ext cx="9791700" cy="756920"/>
          </a:xfrm>
        </p:spPr>
        <p:txBody>
          <a:bodyPr anchor="b">
            <a:normAutofit/>
          </a:bodyPr>
          <a:lstStyle>
            <a:lvl1pPr>
              <a:defRPr sz="18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8720" y="2491740"/>
            <a:ext cx="7274559" cy="297478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spc="80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135F6A20-8671-AD40-8457-2CE8C1B8BAF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406700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952641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Kaavion paikkamerkki 3">
            <a:extLst>
              <a:ext uri="{FF2B5EF4-FFF2-40B4-BE49-F238E27FC236}">
                <a16:creationId xmlns:a16="http://schemas.microsoft.com/office/drawing/2014/main" id="{97940F9C-2370-E647-9ECF-715AC0BBEDF3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519863" y="2049463"/>
            <a:ext cx="4862011" cy="3436937"/>
          </a:xfrm>
        </p:spPr>
        <p:txBody>
          <a:bodyPr/>
          <a:lstStyle/>
          <a:p>
            <a:r>
              <a:rPr lang="fi-FI"/>
              <a:t>Lisää kaavio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D6AC51E6-218F-644F-B6CA-3A8B67254A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136270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6566647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6557961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8000" y="690001"/>
            <a:ext cx="3242277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865548"/>
            <a:ext cx="4996891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ABC1A696-93A4-3C45-9568-001E94B43F7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68456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8.1.2025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7169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690001"/>
            <a:ext cx="4872496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865548"/>
            <a:ext cx="3345929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A4560530-3C97-3648-B802-FA6ADBDCCDE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298765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4" y="1063256"/>
            <a:ext cx="3313084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3304398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0977" y="690001"/>
            <a:ext cx="6479301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865548"/>
            <a:ext cx="1727765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435CF5E1-EF66-7246-9319-270AEC519C8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133757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0"/>
            <a:ext cx="5694218" cy="6857999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865548"/>
            <a:ext cx="3345929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35BE33DF-E468-604B-A3A9-F10DB2CB9A6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180413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845" y="1063256"/>
            <a:ext cx="5757882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3013" y="2491740"/>
            <a:ext cx="653152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4" y="690001"/>
            <a:ext cx="3220113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0179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0600" y="5865548"/>
            <a:ext cx="4978831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ADBBD776-2310-424F-B591-B6F4AAF9D85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996339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858" y="1063256"/>
            <a:ext cx="41208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1797" y="2491740"/>
            <a:ext cx="4922737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4" y="690001"/>
            <a:ext cx="4871442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0179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563" y="5865548"/>
            <a:ext cx="334486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518A5ED0-761D-244A-8BBE-74685562CE2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72420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1451" y="1063256"/>
            <a:ext cx="3313084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0136" y="2491740"/>
            <a:ext cx="3304398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3" y="690001"/>
            <a:ext cx="6479301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0179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24658" y="5865548"/>
            <a:ext cx="1727765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AA4D973E-C65F-0145-BECD-6839D369354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932129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858" y="1063256"/>
            <a:ext cx="4935677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1797" y="2491740"/>
            <a:ext cx="4922737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5703376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0179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563" y="5865548"/>
            <a:ext cx="334486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A96030B3-D797-064F-94DF-9C20B759EF6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6876650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371601"/>
            <a:ext cx="12192000" cy="41148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27F4EAD-9B67-8546-9AE0-38D0552839D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731505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371601"/>
            <a:ext cx="10584180" cy="41148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AD1027A-87BF-1747-9F3A-4BE1456C6EC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872420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371601"/>
            <a:ext cx="4896365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653" y="4549141"/>
            <a:ext cx="4982762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010" y="1371601"/>
            <a:ext cx="4869081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1797" y="4549141"/>
            <a:ext cx="4922737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084E62F0-D362-F34C-910C-36AADA6D898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18522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8.1.2025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07066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3633536"/>
            <a:ext cx="10633321" cy="581659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653" y="4549141"/>
            <a:ext cx="4982762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697833"/>
            <a:ext cx="4896365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1797" y="4549141"/>
            <a:ext cx="4922737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010" y="697833"/>
            <a:ext cx="4869081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8AFD1671-4F7D-B844-ACCE-D1DCA8C42E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03306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8.1.2025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10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8.1.2025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133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8.1.2025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218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18DAED1-DD14-BF4A-B88C-E1C96F943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58CEF64-9781-D945-9720-99CE85F39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4101579-0DA9-4049-AC13-EF6FA335BF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13851BC7-B432-4747-9742-70043FBB6BD1}" type="datetime1">
              <a:rPr lang="fi-FI" smtClean="0"/>
              <a:t>8.1.2025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65F9E72-400B-824D-91AE-6E5C40C7F6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71DABDF-68E5-1744-9D23-F69A2F2C7D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51872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62" r:id="rId14"/>
    <p:sldLayoutId id="2147483663" r:id="rId15"/>
    <p:sldLayoutId id="2147483650" r:id="rId16"/>
    <p:sldLayoutId id="2147483651" r:id="rId17"/>
    <p:sldLayoutId id="2147483664" r:id="rId18"/>
    <p:sldLayoutId id="2147483665" r:id="rId19"/>
    <p:sldLayoutId id="2147483666" r:id="rId20"/>
    <p:sldLayoutId id="2147483667" r:id="rId21"/>
    <p:sldLayoutId id="2147483670" r:id="rId22"/>
    <p:sldLayoutId id="2147483668" r:id="rId23"/>
    <p:sldLayoutId id="2147483669" r:id="rId24"/>
    <p:sldLayoutId id="2147483677" r:id="rId25"/>
    <p:sldLayoutId id="2147483673" r:id="rId26"/>
    <p:sldLayoutId id="2147483675" r:id="rId27"/>
    <p:sldLayoutId id="2147483674" r:id="rId28"/>
    <p:sldLayoutId id="2147483676" r:id="rId29"/>
    <p:sldLayoutId id="2147483678" r:id="rId30"/>
    <p:sldLayoutId id="2147483679" r:id="rId31"/>
    <p:sldLayoutId id="2147483680" r:id="rId32"/>
    <p:sldLayoutId id="2147483681" r:id="rId33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18DAED1-DD14-BF4A-B88C-E1C96F943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58CEF64-9781-D945-9720-99CE85F39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4101579-0DA9-4049-AC13-EF6FA335BF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65F9E72-400B-824D-91AE-6E5C40C7F6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71DABDF-68E5-1744-9D23-F69A2F2C7D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1807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  <p:sldLayoutId id="2147483716" r:id="rId24"/>
    <p:sldLayoutId id="2147483717" r:id="rId25"/>
    <p:sldLayoutId id="2147483718" r:id="rId26"/>
    <p:sldLayoutId id="2147483719" r:id="rId27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uka.fi/lukevinkaupunni/vinkkeja-osallistumiseen-paivakodeille-kouluille-ja-2.asteelle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hyperlink" Target="http://www.ouka.fi/node/9543#component-55548" TargetMode="External"/><Relationship Id="rId7" Type="http://schemas.openxmlformats.org/officeDocument/2006/relationships/hyperlink" Target="https://www.ouka.fi/evaita-opiskeluun/ei-ole-parempaa-kuin-lukeminen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Relationship Id="rId6" Type="http://schemas.openxmlformats.org/officeDocument/2006/relationships/hyperlink" Target="https://www.ouka.fi/kirjastoreitti-lukumetka/lukion-kirjallisuusdiplomi" TargetMode="External"/><Relationship Id="rId5" Type="http://schemas.openxmlformats.org/officeDocument/2006/relationships/hyperlink" Target="https://www.ouka.fi/kirjastoreitti-lukumetka/lukion-kirjastoreitti" TargetMode="External"/><Relationship Id="rId4" Type="http://schemas.openxmlformats.org/officeDocument/2006/relationships/hyperlink" Target="https://www.ouka.fi/kirjastoreitti-lukumetka/steam-kirjavinkit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tanja.salo@ouka.fi" TargetMode="External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1.png"/><Relationship Id="rId5" Type="http://schemas.openxmlformats.org/officeDocument/2006/relationships/hyperlink" Target="mailto:mikko.paajala@ouka.fi" TargetMode="External"/><Relationship Id="rId4" Type="http://schemas.openxmlformats.org/officeDocument/2006/relationships/hyperlink" Target="mailto:elina.kauppila@ouka.fi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ph.fi/fi/tilastot-ja-julkaisut/julkaisut/kansallinen-lukutaitostrategia-2030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uka.fi/lukevinkaupunni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hyperlink" Target="https://www.ouka.fi/lukevinkaupunni/lukukuntoon-haasteet" TargetMode="External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0.png"/><Relationship Id="rId5" Type="http://schemas.openxmlformats.org/officeDocument/2006/relationships/hyperlink" Target="mailto:tanja.salo@ouka.fi" TargetMode="External"/><Relationship Id="rId4" Type="http://schemas.openxmlformats.org/officeDocument/2006/relationships/hyperlink" Target="https://www.ouka.fi/lukevinkaupunni/lukevin-kaupunni-kirjavinkit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tanja.salo@eduouka.fi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yyti.fi/q/?p=a&amp;h=c5eafb3913&amp;l=fi&amp;eid=0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E052028-CCF9-0A44-82AB-381B5C0D8F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5981" y="3182472"/>
            <a:ext cx="4506237" cy="2662516"/>
          </a:xfrm>
          <a:solidFill>
            <a:schemeClr val="bg1">
              <a:lumMod val="95000"/>
              <a:alpha val="85000"/>
            </a:schemeClr>
          </a:solidFill>
        </p:spPr>
        <p:txBody>
          <a:bodyPr>
            <a:noAutofit/>
          </a:bodyPr>
          <a:lstStyle/>
          <a:p>
            <a:br>
              <a:rPr lang="fi-FI">
                <a:latin typeface="Oulun Graadi Otsikko" pitchFamily="50" charset="0"/>
              </a:rPr>
            </a:br>
            <a:r>
              <a:rPr lang="fi-FI">
                <a:solidFill>
                  <a:schemeClr val="tx1"/>
                </a:solidFill>
                <a:latin typeface="Oulun Graadi Otsikko"/>
                <a:cs typeface="Segoe UI"/>
              </a:rPr>
              <a:t>Lukevin </a:t>
            </a:r>
            <a:r>
              <a:rPr lang="fi-FI" err="1">
                <a:solidFill>
                  <a:schemeClr val="tx1"/>
                </a:solidFill>
                <a:latin typeface="Oulun Graadi Otsikko"/>
                <a:cs typeface="Segoe UI"/>
              </a:rPr>
              <a:t>kaupunni</a:t>
            </a:r>
            <a:r>
              <a:rPr lang="fi-FI">
                <a:solidFill>
                  <a:schemeClr val="tx1"/>
                </a:solidFill>
                <a:latin typeface="Oulun Graadi Otsikko"/>
                <a:cs typeface="Segoe UI"/>
              </a:rPr>
              <a:t> </a:t>
            </a:r>
            <a:br>
              <a:rPr lang="fi-FI">
                <a:latin typeface="Oulun Graadi Otsikko"/>
                <a:cs typeface="Segoe UI"/>
              </a:rPr>
            </a:br>
            <a:r>
              <a:rPr lang="fi-FI">
                <a:solidFill>
                  <a:schemeClr val="tx1"/>
                </a:solidFill>
                <a:latin typeface="Oulun Graadi Otsikko"/>
                <a:cs typeface="Segoe UI"/>
              </a:rPr>
              <a:t>-kampanja</a:t>
            </a:r>
            <a:br>
              <a:rPr lang="fi-FI" sz="1800" b="0">
                <a:solidFill>
                  <a:schemeClr val="tx1"/>
                </a:solidFill>
                <a:latin typeface="Barlow"/>
                <a:cs typeface="Segoe UI"/>
              </a:rPr>
            </a:br>
            <a:r>
              <a:rPr lang="fi-FI" sz="1600" b="0">
                <a:solidFill>
                  <a:schemeClr val="tx1"/>
                </a:solidFill>
                <a:latin typeface="Barlow"/>
                <a:cs typeface="Segoe UI"/>
              </a:rPr>
              <a:t>Elina Kauppila, vastaava informaatikko, Oulun kaupunginkirjasto</a:t>
            </a:r>
            <a:br>
              <a:rPr lang="fi-FI" sz="1600" b="0">
                <a:solidFill>
                  <a:schemeClr val="tx1"/>
                </a:solidFill>
                <a:latin typeface="Barlow"/>
                <a:cs typeface="Segoe UI"/>
              </a:rPr>
            </a:br>
            <a:r>
              <a:rPr lang="fi-FI" sz="1600" b="0">
                <a:solidFill>
                  <a:schemeClr val="tx1"/>
                </a:solidFill>
                <a:latin typeface="Barlow"/>
                <a:cs typeface="Segoe UI"/>
              </a:rPr>
              <a:t>Tanja Salo, lukutaidon edistämisen kehittäjäopettaja, </a:t>
            </a:r>
            <a:r>
              <a:rPr lang="fi-FI" sz="1600" b="0" err="1">
                <a:solidFill>
                  <a:schemeClr val="tx1"/>
                </a:solidFill>
                <a:latin typeface="Barlow"/>
                <a:cs typeface="Segoe UI"/>
              </a:rPr>
              <a:t>SiKu</a:t>
            </a:r>
            <a:br>
              <a:rPr lang="fi-FI" sz="1600" b="0">
                <a:solidFill>
                  <a:schemeClr val="tx1"/>
                </a:solidFill>
                <a:latin typeface="Barlow"/>
                <a:cs typeface="Segoe UI"/>
              </a:rPr>
            </a:br>
            <a:r>
              <a:rPr lang="fi-FI" sz="1600" b="0">
                <a:solidFill>
                  <a:schemeClr val="tx1"/>
                </a:solidFill>
                <a:latin typeface="Barlow"/>
                <a:cs typeface="Segoe UI"/>
              </a:rPr>
              <a:t>Raisa Laitala, informaatikko, Oulun kaupunginkirjasto</a:t>
            </a:r>
            <a:endParaRPr lang="fi-FI" sz="1800" b="0">
              <a:solidFill>
                <a:schemeClr val="tx1"/>
              </a:solidFill>
              <a:latin typeface="Barlow"/>
              <a:cs typeface="Segoe UI"/>
            </a:endParaRP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E93C01CE-1ED4-354A-B625-5E3E78DC059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99500" y="61785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C2F4FE-713B-884F-B5BF-63AA24B8D1FF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8D0CC43F-6CFF-5F49-8713-FBCA47CB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5981" y="5937086"/>
            <a:ext cx="1852136" cy="365125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LOPS-ohjausryhmä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9.1.2025</a:t>
            </a:r>
          </a:p>
        </p:txBody>
      </p:sp>
    </p:spTree>
    <p:extLst>
      <p:ext uri="{BB962C8B-B14F-4D97-AF65-F5344CB8AC3E}">
        <p14:creationId xmlns:p14="http://schemas.microsoft.com/office/powerpoint/2010/main" val="567875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6698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296DFACA-801F-4C73-8180-17B9E7EB7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>
                <a:latin typeface="Segoe UI"/>
                <a:cs typeface="Segoe UI"/>
              </a:rPr>
              <a:t>5) Kertokaa lukuteoistanne muillekin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F12D709-A48C-0A77-EE09-5F4D78EF85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8552" y="2062716"/>
            <a:ext cx="5204377" cy="373202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>
                <a:latin typeface="+mn-lt"/>
              </a:rPr>
              <a:t>Käyttäkää somepostauksissa </a:t>
            </a:r>
            <a:r>
              <a:rPr lang="fi-FI" sz="2000" err="1">
                <a:latin typeface="+mn-lt"/>
              </a:rPr>
              <a:t>hästägejä</a:t>
            </a:r>
            <a:endParaRPr lang="fi-FI" sz="2000">
              <a:latin typeface="+mn-lt"/>
            </a:endParaRPr>
          </a:p>
          <a:p>
            <a:pPr lvl="1"/>
            <a:r>
              <a:rPr lang="fi-FI" sz="2000">
                <a:latin typeface="+mn-lt"/>
              </a:rPr>
              <a:t>#LukevinKaupunni</a:t>
            </a:r>
          </a:p>
          <a:p>
            <a:pPr lvl="1"/>
            <a:r>
              <a:rPr lang="fi-FI" sz="2000">
                <a:latin typeface="+mn-lt"/>
              </a:rPr>
              <a:t>#OuluLukee</a:t>
            </a:r>
          </a:p>
          <a:p>
            <a:pPr lvl="1"/>
            <a:r>
              <a:rPr lang="fi-FI" sz="2000">
                <a:latin typeface="+mn-lt"/>
              </a:rPr>
              <a:t>#Oulu2026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err="1">
                <a:latin typeface="+mn-lt"/>
              </a:rPr>
              <a:t>Tägätkää</a:t>
            </a:r>
            <a:r>
              <a:rPr lang="fi-FI" sz="2000">
                <a:latin typeface="+mn-lt"/>
              </a:rPr>
              <a:t> @oulunkaupunginkirjasto, julkaisuja jaetaan kaupungin kanavissa.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>
                <a:latin typeface="+mn-lt"/>
              </a:rPr>
              <a:t>Hyödyntäkää kampanjan Instagram-tarroja (tulossa!)</a:t>
            </a:r>
          </a:p>
          <a:p>
            <a:r>
              <a:rPr lang="fi-FI" sz="2000" b="1">
                <a:latin typeface="+mn-lt"/>
                <a:cs typeface="Segoe UI"/>
              </a:rPr>
              <a:t>Julkaisemme esimerkkejä koulujen ja 2. asteen oppilaitosten lukutaitotyöstä erityisesti maaliskuussa.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i-FI" sz="2000">
                <a:latin typeface="+mn-lt"/>
              </a:rPr>
              <a:t>Lukevin-sivut, some, </a:t>
            </a:r>
            <a:r>
              <a:rPr lang="fi-FI" sz="2000" err="1">
                <a:latin typeface="+mn-lt"/>
              </a:rPr>
              <a:t>Mun</a:t>
            </a:r>
            <a:r>
              <a:rPr lang="fi-FI" sz="2000">
                <a:latin typeface="+mn-lt"/>
              </a:rPr>
              <a:t> Oulu, media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i-FI" sz="2000">
                <a:latin typeface="+mn-lt"/>
              </a:rPr>
              <a:t>Osallistua voi tietysti </a:t>
            </a:r>
            <a:r>
              <a:rPr lang="fi-FI" sz="2000" b="1">
                <a:latin typeface="+mn-lt"/>
              </a:rPr>
              <a:t>ympäri vuoden</a:t>
            </a:r>
            <a:r>
              <a:rPr lang="fi-FI" sz="2000">
                <a:latin typeface="+mn-lt"/>
              </a:rPr>
              <a:t>!</a:t>
            </a:r>
          </a:p>
        </p:txBody>
      </p:sp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2D4CEC4C-FE28-3042-823B-BBC4569ADE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2AB7DAC-AA0C-4400-A7CB-3AB67A78C3F0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225213" y="3697288"/>
            <a:ext cx="966787" cy="365125"/>
          </a:xfrm>
        </p:spPr>
        <p:txBody>
          <a:bodyPr/>
          <a:lstStyle/>
          <a:p>
            <a:fld id="{13851BC7-B432-4747-9742-70043FBB6BD1}" type="datetime1">
              <a:rPr lang="fi-FI" smtClean="0"/>
              <a:pPr/>
              <a:t>8.1.2025</a:t>
            </a:fld>
            <a:endParaRPr lang="fi-FI"/>
          </a:p>
        </p:txBody>
      </p:sp>
      <p:pic>
        <p:nvPicPr>
          <p:cNvPr id="9" name="Kuva 8" descr="Kuva, joka sisältää kohteen animaatio, clipart, kuvitus, Animoidut lastenohjelmat&#10;&#10;Kuvaus luotu automaattisesti">
            <a:extLst>
              <a:ext uri="{FF2B5EF4-FFF2-40B4-BE49-F238E27FC236}">
                <a16:creationId xmlns:a16="http://schemas.microsoft.com/office/drawing/2014/main" id="{B614D53E-47C4-F323-55C5-370C8069C6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6526" y="933061"/>
            <a:ext cx="4991878" cy="499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0939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6B7318D-F6B3-BE80-C5DE-0322C582E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240" y="604848"/>
            <a:ext cx="3313084" cy="999460"/>
          </a:xfrm>
        </p:spPr>
        <p:txBody>
          <a:bodyPr>
            <a:normAutofit/>
          </a:bodyPr>
          <a:lstStyle/>
          <a:p>
            <a:r>
              <a:rPr lang="fi-FI" sz="3200"/>
              <a:t>OSYK näyttää mallia!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8CE5C3A1-C620-9093-C638-6172C604E21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4105" y="604848"/>
            <a:ext cx="2880655" cy="5489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825AD99-559A-7477-E543-61496CE66F3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8553" y="1778000"/>
            <a:ext cx="3313084" cy="3904343"/>
          </a:xfrm>
        </p:spPr>
        <p:txBody>
          <a:bodyPr>
            <a:normAutofit fontScale="92500"/>
          </a:bodyPr>
          <a:lstStyle/>
          <a:p>
            <a:r>
              <a:rPr lang="fi-FI" sz="2400"/>
              <a:t>Lukutekojen kerääminen täydessä vauhdissa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/>
              <a:t>Lukukuntoon-haasteet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i-FI" sz="2400"/>
              <a:t>nuoret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i-FI" sz="2400"/>
              <a:t>henkilökunta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/>
              <a:t>Aineeton lukumatka: Lukukartan täydentäminen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/>
              <a:t>myös lukutekovideoita jo tekeillä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0F0C35F9-2CDE-8553-C4EC-AC818F2FFD6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650" y="604848"/>
            <a:ext cx="3183244" cy="5489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CA9C21FA-4A34-ADD0-709C-7F21CB90D6A0}"/>
              </a:ext>
            </a:extLst>
          </p:cNvPr>
          <p:cNvSpPr txBox="1"/>
          <p:nvPr/>
        </p:nvSpPr>
        <p:spPr>
          <a:xfrm>
            <a:off x="4823650" y="6194222"/>
            <a:ext cx="318324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i-FI" sz="1100"/>
              <a:t>(OSYK on mukana. 2024. Instagram 17.12.2024, OSYK. Tilapäivitys lukion sivulla. Viitattu 19.12.2024.) 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C723B0CA-B7EB-3B9F-B6CC-2D86C6D1FC59}"/>
              </a:ext>
            </a:extLst>
          </p:cNvPr>
          <p:cNvSpPr txBox="1"/>
          <p:nvPr/>
        </p:nvSpPr>
        <p:spPr>
          <a:xfrm>
            <a:off x="8554106" y="6194223"/>
            <a:ext cx="288065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i-FI" sz="1100"/>
              <a:t>(Lähde mukaan. 2024. Instagram 28.11.2024, OSYK. Tilapäivitys lukion sivulla. Viitattu 19.12.2024.)</a:t>
            </a:r>
          </a:p>
        </p:txBody>
      </p:sp>
    </p:spTree>
    <p:extLst>
      <p:ext uri="{BB962C8B-B14F-4D97-AF65-F5344CB8AC3E}">
        <p14:creationId xmlns:p14="http://schemas.microsoft.com/office/powerpoint/2010/main" val="20703115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02F717-00DC-6233-3590-97D230002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fi-FI" sz="2800">
                <a:latin typeface="Segoe UI"/>
                <a:cs typeface="Segoe UI"/>
              </a:rPr>
              <a:t>6) Seuratkaa Lukevin </a:t>
            </a:r>
            <a:r>
              <a:rPr lang="fi-FI" sz="2800" err="1">
                <a:latin typeface="Segoe UI"/>
                <a:cs typeface="Segoe UI"/>
              </a:rPr>
              <a:t>kaupunni</a:t>
            </a:r>
            <a:r>
              <a:rPr lang="fi-FI" sz="2800">
                <a:latin typeface="Segoe UI"/>
                <a:cs typeface="Segoe UI"/>
              </a:rPr>
              <a:t> -verkkosivuille päivittyviä vinkkejä</a:t>
            </a:r>
            <a:endParaRPr lang="fi-FI" sz="280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6C36AC3-5B7B-87C5-37EF-B23CCECD32F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>
                <a:latin typeface="Segoe UI"/>
                <a:cs typeface="Segoe UI"/>
                <a:hlinkClick r:id="rId3"/>
              </a:rPr>
              <a:t>Vinkkejä osallistumiseen päiväkodeille, kouluille ja 2. asteelle | Lukevin kaupunni | Oulun kaupunki</a:t>
            </a:r>
            <a:endParaRPr lang="fi-FI" sz="2000">
              <a:latin typeface="Segoe UI"/>
              <a:cs typeface="Segoe U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/>
          </a:p>
        </p:txBody>
      </p:sp>
      <p:pic>
        <p:nvPicPr>
          <p:cNvPr id="6" name="Kuvan paikkamerkki 5" descr="Kuva, joka sisältää kohteen animaatio, clipart, Grafiikka, graafinen suunnittelu&#10;&#10;Kuvaus luotu automaattisesti">
            <a:extLst>
              <a:ext uri="{FF2B5EF4-FFF2-40B4-BE49-F238E27FC236}">
                <a16:creationId xmlns:a16="http://schemas.microsoft.com/office/drawing/2014/main" id="{7B9093B1-3B7C-35A9-A0CC-AC661F08714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12" r="5612"/>
          <a:stretch/>
        </p:blipFill>
        <p:spPr/>
      </p:pic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80BB05C3-C88E-88E0-196A-D0EFA35823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607661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73D43E9-51CC-CC6F-F110-1D803337D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827291"/>
            <a:ext cx="6596627" cy="775731"/>
          </a:xfrm>
        </p:spPr>
        <p:txBody>
          <a:bodyPr>
            <a:normAutofit fontScale="90000"/>
          </a:bodyPr>
          <a:lstStyle/>
          <a:p>
            <a:r>
              <a:rPr lang="fi-FI">
                <a:latin typeface="Segoe UI"/>
                <a:cs typeface="Segoe UI"/>
              </a:rPr>
              <a:t>7) Ota käyttöön valmiit kirjalistat moduuleihin</a:t>
            </a:r>
            <a:br>
              <a:rPr lang="fi-FI">
                <a:latin typeface="Segoe UI"/>
                <a:cs typeface="Segoe UI"/>
              </a:rPr>
            </a:br>
            <a:r>
              <a:rPr lang="fi-FI">
                <a:latin typeface="Segoe UI"/>
                <a:cs typeface="Segoe UI"/>
              </a:rPr>
              <a:t>ja muut vinkkausmateriaalit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44A16F6-6C4E-DFD9-96BA-2D5CE7FBE4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8DD43C52-B7B8-4E1F-B1B2-31A49656E6A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1786855"/>
            <a:ext cx="6557961" cy="367966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i-FI" dirty="0">
                <a:latin typeface="Segoe UI"/>
                <a:cs typeface="Segoe UI"/>
              </a:rPr>
              <a:t>Kaipaatko vinkkejä esim. äidinkielen moduuleihin? Katso Kirjastoreitti-sivuilta valmiit </a:t>
            </a:r>
            <a:r>
              <a:rPr lang="fi-FI" dirty="0">
                <a:latin typeface="Segoe UI"/>
                <a:cs typeface="Segoe UI"/>
                <a:hlinkClick r:id="rId3"/>
              </a:rPr>
              <a:t>kirjavinkkipaketit</a:t>
            </a:r>
            <a:r>
              <a:rPr lang="fi-FI" dirty="0">
                <a:latin typeface="Segoe UI"/>
                <a:cs typeface="Segoe UI"/>
              </a:rPr>
              <a:t>.</a:t>
            </a:r>
            <a:endParaRPr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latin typeface="Segoe UI"/>
                <a:cs typeface="Segoe UI"/>
              </a:rPr>
              <a:t>Hyödynnä myös kirjaston </a:t>
            </a:r>
            <a:r>
              <a:rPr lang="fi-FI" dirty="0">
                <a:latin typeface="Segoe UI"/>
                <a:cs typeface="Segoe UI"/>
                <a:hlinkClick r:id="rId4"/>
              </a:rPr>
              <a:t>STEAM-kirjavinkit lukioon ja 2. asteelle.</a:t>
            </a:r>
            <a:endParaRPr lang="fi-FI" dirty="0">
              <a:latin typeface="Segoe UI"/>
              <a:cs typeface="Segoe U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prstClr val="black"/>
                </a:solidFill>
                <a:latin typeface="Segoe UI"/>
                <a:cs typeface="Segoe UI"/>
              </a:rPr>
              <a:t>Katso opiskelijoiden kanssa luokassa kirjaston kirjavinkkausvideoita eri teemoilla. Videoiden kesto noin 20 min. Uusi vinkkausvideo julkaistaan aina lokakuussa Kohti lukulomaa! -vinkkausviikolla. Videot löydät </a:t>
            </a:r>
            <a:r>
              <a:rPr lang="fi-FI" dirty="0">
                <a:solidFill>
                  <a:prstClr val="black"/>
                </a:solidFill>
                <a:latin typeface="Segoe UI"/>
                <a:cs typeface="Segoe UI"/>
                <a:hlinkClick r:id="rId5"/>
              </a:rPr>
              <a:t>lukion Kirjastoreitti-sivuilta</a:t>
            </a:r>
            <a:r>
              <a:rPr lang="fi-FI" dirty="0">
                <a:solidFill>
                  <a:prstClr val="black"/>
                </a:solidFill>
                <a:latin typeface="Segoe UI"/>
                <a:cs typeface="Segoe UI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prstClr val="black"/>
                </a:solidFill>
                <a:latin typeface="Segoe UI"/>
                <a:cs typeface="Segoe UI"/>
              </a:rPr>
              <a:t>Innosta opiskelijoita suorittamaan </a:t>
            </a:r>
            <a:r>
              <a:rPr lang="fi-FI" dirty="0">
                <a:latin typeface="Segoe UI"/>
                <a:cs typeface="Segoe UI"/>
                <a:hlinkClick r:id="rId6"/>
              </a:rPr>
              <a:t>Lukion kirjallisuusdiplomi</a:t>
            </a:r>
            <a:r>
              <a:rPr lang="fi-FI" dirty="0">
                <a:latin typeface="Segoe UI"/>
                <a:cs typeface="Segoe UI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latin typeface="Segoe UI"/>
                <a:cs typeface="Segoe UI"/>
              </a:rPr>
              <a:t>Lukemaan innostamisen materiaalia löytyy myös Eväitä opiskeluun –sivustolta: </a:t>
            </a:r>
            <a:r>
              <a:rPr lang="fi-FI" dirty="0">
                <a:latin typeface="Segoe UI"/>
                <a:cs typeface="Segoe UI"/>
                <a:hlinkClick r:id="rId7"/>
              </a:rPr>
              <a:t>Ei ole parempaa kuin lukeminen</a:t>
            </a:r>
            <a:r>
              <a:rPr lang="fi-FI" dirty="0">
                <a:latin typeface="Segoe UI"/>
                <a:cs typeface="Segoe UI"/>
              </a:rPr>
              <a:t>.</a:t>
            </a:r>
          </a:p>
        </p:txBody>
      </p:sp>
      <p:pic>
        <p:nvPicPr>
          <p:cNvPr id="11" name="Kuvan paikkamerkki 10">
            <a:extLst>
              <a:ext uri="{FF2B5EF4-FFF2-40B4-BE49-F238E27FC236}">
                <a16:creationId xmlns:a16="http://schemas.microsoft.com/office/drawing/2014/main" id="{60C4CDCC-6BA3-568E-E076-13A0BF6B84F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411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222B1E07-B877-0C7C-EAD4-8B247FA15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777506"/>
            <a:ext cx="2688330" cy="999460"/>
          </a:xfrm>
        </p:spPr>
        <p:txBody>
          <a:bodyPr>
            <a:normAutofit/>
          </a:bodyPr>
          <a:lstStyle/>
          <a:p>
            <a:r>
              <a:rPr lang="fi-FI" sz="3200">
                <a:latin typeface="Segoe UI"/>
                <a:cs typeface="Segoe UI"/>
              </a:rPr>
              <a:t>Kiitos!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C9F52F30-D914-E2FF-CEA0-96AD021B6A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8553" y="1586843"/>
            <a:ext cx="6014854" cy="407157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z="2000" dirty="0">
                <a:latin typeface="Segoe UI"/>
                <a:cs typeface="Segoe UI"/>
              </a:rPr>
              <a:t>Kampanjasta vastaa</a:t>
            </a:r>
            <a:br>
              <a:rPr lang="fi-FI" sz="2000" dirty="0"/>
            </a:br>
            <a:r>
              <a:rPr lang="fi-FI" sz="2000" dirty="0" err="1">
                <a:latin typeface="Segoe UI"/>
                <a:cs typeface="Segoe UI"/>
              </a:rPr>
              <a:t>SiKun</a:t>
            </a:r>
            <a:r>
              <a:rPr lang="fi-FI" sz="2000" dirty="0">
                <a:latin typeface="Segoe UI"/>
                <a:cs typeface="Segoe UI"/>
              </a:rPr>
              <a:t> Lukemisen &amp; kirjastoyhteistyön ohjausryhmä. </a:t>
            </a:r>
          </a:p>
          <a:p>
            <a:r>
              <a:rPr lang="fi-FI" sz="2000" dirty="0">
                <a:latin typeface="Segoe UI"/>
                <a:cs typeface="Segoe UI"/>
              </a:rPr>
              <a:t>Yhteyshenkilöt: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>
                <a:latin typeface="Segoe UI"/>
                <a:cs typeface="Segoe UI"/>
              </a:rPr>
              <a:t>Tanja Salo, lukutaidon edistämisen kehittäjäopettaja, </a:t>
            </a:r>
            <a:r>
              <a:rPr lang="fi-FI" sz="2000" dirty="0" err="1">
                <a:latin typeface="Segoe UI"/>
                <a:cs typeface="Segoe UI"/>
              </a:rPr>
              <a:t>SiKu</a:t>
            </a:r>
            <a:br>
              <a:rPr lang="fi-FI" sz="2000" dirty="0"/>
            </a:br>
            <a:r>
              <a:rPr lang="fi-FI" sz="2000" dirty="0">
                <a:latin typeface="Segoe UI"/>
                <a:cs typeface="Segoe UI"/>
                <a:hlinkClick r:id="rId3"/>
              </a:rPr>
              <a:t>tanja.salo@ouka.fi</a:t>
            </a:r>
            <a:endParaRPr lang="fi-FI" sz="2000" dirty="0">
              <a:latin typeface="Segoe UI"/>
              <a:cs typeface="Segoe U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>
                <a:latin typeface="Segoe UI"/>
                <a:cs typeface="Segoe UI"/>
              </a:rPr>
              <a:t>Elina Kauppila, vastaava informaatikko, Oulun kaupunginkirjasto, kouluyhteistyö </a:t>
            </a:r>
            <a:r>
              <a:rPr lang="fi-FI" sz="2000" dirty="0">
                <a:latin typeface="Segoe UI"/>
                <a:cs typeface="Segoe UI"/>
                <a:hlinkClick r:id="rId4"/>
              </a:rPr>
              <a:t>elina.kauppila@ouka.fi</a:t>
            </a:r>
            <a:endParaRPr lang="fi-FI" sz="2000" dirty="0">
              <a:latin typeface="Segoe UI"/>
              <a:cs typeface="Segoe U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>
                <a:latin typeface="Segoe UI"/>
                <a:cs typeface="Segoe UI"/>
              </a:rPr>
              <a:t>Mikko Paajala, palvelupäällikkö,</a:t>
            </a:r>
            <a:br>
              <a:rPr lang="fi-FI" sz="2000" dirty="0"/>
            </a:br>
            <a:r>
              <a:rPr lang="fi-FI" sz="2000" dirty="0">
                <a:latin typeface="Segoe UI"/>
                <a:cs typeface="Segoe UI"/>
              </a:rPr>
              <a:t>Oulun kaupunginkirjasto</a:t>
            </a:r>
            <a:br>
              <a:rPr lang="fi-FI" sz="2000" dirty="0"/>
            </a:br>
            <a:r>
              <a:rPr lang="fi-FI" sz="2000" dirty="0">
                <a:latin typeface="Segoe UI"/>
                <a:cs typeface="Segoe UI"/>
                <a:hlinkClick r:id="rId5"/>
              </a:rPr>
              <a:t>mikko.paajala@ouka.fi</a:t>
            </a:r>
            <a:endParaRPr lang="fi-FI" sz="2000" dirty="0">
              <a:latin typeface="Segoe UI"/>
              <a:cs typeface="Segoe UI"/>
            </a:endParaRP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4F6EF899-FAB3-3517-5DFF-ACD950086F2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6354" y="1788641"/>
            <a:ext cx="4347093" cy="4293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Kuva 7" descr="Kuva, joka sisältää kohteen teksti, Fontti, logo, Grafiikka&#10;&#10;Kuvaus luotu automaattisesti">
            <a:extLst>
              <a:ext uri="{FF2B5EF4-FFF2-40B4-BE49-F238E27FC236}">
                <a16:creationId xmlns:a16="http://schemas.microsoft.com/office/drawing/2014/main" id="{51CF1B7F-1C35-A7BC-6E08-5691A102C8B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54" t="12252" r="11111" b="17802"/>
          <a:stretch/>
        </p:blipFill>
        <p:spPr>
          <a:xfrm>
            <a:off x="4913586" y="5322058"/>
            <a:ext cx="1186484" cy="111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111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6970746E-1449-D949-8D03-7BC6E55C6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960" y="690266"/>
            <a:ext cx="4297679" cy="945494"/>
          </a:xfrm>
        </p:spPr>
        <p:txBody>
          <a:bodyPr>
            <a:normAutofit/>
          </a:bodyPr>
          <a:lstStyle/>
          <a:p>
            <a:r>
              <a:rPr lang="en-US" sz="2800" err="1"/>
              <a:t>Lukevin</a:t>
            </a:r>
            <a:r>
              <a:rPr lang="en-US" sz="2800"/>
              <a:t> </a:t>
            </a:r>
            <a:r>
              <a:rPr lang="en-US" sz="2800" err="1"/>
              <a:t>kaupunni</a:t>
            </a:r>
            <a:r>
              <a:rPr lang="en-US" sz="2800"/>
              <a:t> on </a:t>
            </a:r>
            <a:r>
              <a:rPr lang="en-US" sz="2800" err="1"/>
              <a:t>osa</a:t>
            </a:r>
            <a:r>
              <a:rPr lang="en-US" sz="2800"/>
              <a:t> Oulu 2026 -</a:t>
            </a:r>
            <a:r>
              <a:rPr lang="en-US" sz="2800" err="1"/>
              <a:t>hanketta</a:t>
            </a:r>
            <a:endParaRPr lang="en-US" sz="280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61296271-19AA-B81A-5492-489EB8689D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6720" y="1808480"/>
            <a:ext cx="4185919" cy="4582046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err="1"/>
              <a:t>Kaupunginjohtaja</a:t>
            </a:r>
            <a:r>
              <a:rPr lang="en-US" sz="2400"/>
              <a:t> </a:t>
            </a:r>
            <a:r>
              <a:rPr lang="en-US" sz="2400" err="1"/>
              <a:t>avasi</a:t>
            </a:r>
            <a:r>
              <a:rPr lang="en-US" sz="2400"/>
              <a:t> </a:t>
            </a:r>
            <a:r>
              <a:rPr lang="en-US" sz="2400" err="1"/>
              <a:t>kampanjan</a:t>
            </a:r>
            <a:r>
              <a:rPr lang="en-US" sz="2400"/>
              <a:t> </a:t>
            </a:r>
            <a:r>
              <a:rPr lang="en-US" sz="2400" err="1"/>
              <a:t>Oulun</a:t>
            </a:r>
            <a:r>
              <a:rPr lang="en-US" sz="2400"/>
              <a:t> </a:t>
            </a:r>
            <a:r>
              <a:rPr lang="en-US" sz="2400" err="1"/>
              <a:t>ensimmäisillä</a:t>
            </a:r>
            <a:r>
              <a:rPr lang="en-US" sz="2400"/>
              <a:t> </a:t>
            </a:r>
            <a:r>
              <a:rPr lang="en-US" sz="2400" err="1"/>
              <a:t>kirjamessuilla</a:t>
            </a:r>
            <a:r>
              <a:rPr lang="en-US" sz="2400"/>
              <a:t> </a:t>
            </a:r>
            <a:r>
              <a:rPr lang="en-US" sz="2400" err="1"/>
              <a:t>lokakuussa</a:t>
            </a:r>
            <a:endParaRPr 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err="1"/>
              <a:t>Tavoitteet</a:t>
            </a:r>
            <a:r>
              <a:rPr lang="en-US" sz="2400"/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err="1"/>
              <a:t>saavuttaa</a:t>
            </a:r>
            <a:r>
              <a:rPr lang="en-US" sz="2400"/>
              <a:t> </a:t>
            </a:r>
            <a:r>
              <a:rPr lang="en-US" sz="2400" err="1">
                <a:hlinkClick r:id="rId3"/>
              </a:rPr>
              <a:t>Kansallisen</a:t>
            </a:r>
            <a:r>
              <a:rPr lang="en-US" sz="2400">
                <a:hlinkClick r:id="rId3"/>
              </a:rPr>
              <a:t> </a:t>
            </a:r>
            <a:r>
              <a:rPr lang="en-US" sz="2400" err="1">
                <a:hlinkClick r:id="rId3"/>
              </a:rPr>
              <a:t>lukutaitostrategian</a:t>
            </a:r>
            <a:r>
              <a:rPr lang="en-US" sz="2400">
                <a:hlinkClick r:id="rId3"/>
              </a:rPr>
              <a:t> 2030</a:t>
            </a:r>
            <a:r>
              <a:rPr lang="en-US" sz="2400"/>
              <a:t> </a:t>
            </a:r>
            <a:r>
              <a:rPr lang="en-US" sz="2400" err="1"/>
              <a:t>tavoitteet</a:t>
            </a:r>
            <a:endParaRPr lang="en-US" sz="240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err="1"/>
              <a:t>huomioida</a:t>
            </a:r>
            <a:r>
              <a:rPr lang="en-US" sz="2400"/>
              <a:t> </a:t>
            </a:r>
            <a:r>
              <a:rPr lang="en-US" sz="2400" err="1"/>
              <a:t>kaiken</a:t>
            </a:r>
            <a:r>
              <a:rPr lang="en-US" sz="2400"/>
              <a:t> </a:t>
            </a:r>
            <a:r>
              <a:rPr lang="en-US" sz="2400" err="1"/>
              <a:t>ikäiset</a:t>
            </a:r>
            <a:r>
              <a:rPr lang="en-US" sz="2400"/>
              <a:t> ja </a:t>
            </a:r>
            <a:r>
              <a:rPr lang="en-US" sz="2400" err="1"/>
              <a:t>erilaiset</a:t>
            </a:r>
            <a:r>
              <a:rPr lang="en-US" sz="2400"/>
              <a:t> </a:t>
            </a:r>
            <a:r>
              <a:rPr lang="en-US" sz="2400" err="1"/>
              <a:t>lukijat</a:t>
            </a:r>
            <a:endParaRPr lang="en-US" sz="240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err="1"/>
              <a:t>innostaa</a:t>
            </a:r>
            <a:r>
              <a:rPr lang="en-US" sz="2400"/>
              <a:t> </a:t>
            </a:r>
            <a:r>
              <a:rPr lang="en-US" sz="2400" err="1"/>
              <a:t>lukemaan</a:t>
            </a:r>
            <a:r>
              <a:rPr lang="en-US" sz="2400"/>
              <a:t> ja </a:t>
            </a:r>
            <a:r>
              <a:rPr lang="en-US" sz="2400" err="1"/>
              <a:t>vahvistaa</a:t>
            </a:r>
            <a:r>
              <a:rPr lang="en-US" sz="2400"/>
              <a:t> </a:t>
            </a:r>
            <a:r>
              <a:rPr lang="en-US" sz="2400" err="1"/>
              <a:t>monilukutaitoa</a:t>
            </a:r>
            <a:endParaRPr lang="en-US" sz="2400"/>
          </a:p>
        </p:txBody>
      </p:sp>
      <p:pic>
        <p:nvPicPr>
          <p:cNvPr id="15" name="Kuvan paikkamerkki 10">
            <a:extLst>
              <a:ext uri="{FF2B5EF4-FFF2-40B4-BE49-F238E27FC236}">
                <a16:creationId xmlns:a16="http://schemas.microsoft.com/office/drawing/2014/main" id="{1D3B1948-0CD1-57C8-68DE-DF45B8A8E96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11" b="4211"/>
          <a:stretch/>
        </p:blipFill>
        <p:spPr>
          <a:xfrm>
            <a:off x="5051527" y="901932"/>
            <a:ext cx="6479301" cy="54885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791A6C98-EFAB-0060-2903-2886487E5C20}"/>
              </a:ext>
            </a:extLst>
          </p:cNvPr>
          <p:cNvSpPr txBox="1"/>
          <p:nvPr/>
        </p:nvSpPr>
        <p:spPr>
          <a:xfrm>
            <a:off x="5736556" y="6468533"/>
            <a:ext cx="51092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/>
              <a:t>Kuvakaappaus Pasi </a:t>
            </a:r>
            <a:r>
              <a:rPr lang="fi-FI" sz="1400" err="1"/>
              <a:t>Rytingin</a:t>
            </a:r>
            <a:r>
              <a:rPr lang="fi-FI" sz="1400"/>
              <a:t> artikkelista (</a:t>
            </a:r>
            <a:r>
              <a:rPr lang="fi-FI" sz="1400" err="1"/>
              <a:t>Mun</a:t>
            </a:r>
            <a:r>
              <a:rPr lang="fi-FI" sz="1400"/>
              <a:t> Oulu, 19.10.2024)</a:t>
            </a:r>
          </a:p>
        </p:txBody>
      </p:sp>
    </p:spTree>
    <p:extLst>
      <p:ext uri="{BB962C8B-B14F-4D97-AF65-F5344CB8AC3E}">
        <p14:creationId xmlns:p14="http://schemas.microsoft.com/office/powerpoint/2010/main" val="674468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296DFACA-801F-4C73-8180-17B9E7EB7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/>
              <a:t>Lukevin </a:t>
            </a:r>
            <a:r>
              <a:rPr lang="fi-FI" sz="2800" err="1"/>
              <a:t>kaupunni</a:t>
            </a:r>
            <a:r>
              <a:rPr lang="fi-FI" sz="2800"/>
              <a:t> -kampanja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F3009C0-1DB0-DA4C-7BD4-FD873D4C22C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6352" y="1922111"/>
            <a:ext cx="5374206" cy="3956364"/>
          </a:xfrm>
        </p:spPr>
        <p:txBody>
          <a:bodyPr>
            <a:normAutofit fontScale="850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b="1" i="0">
                <a:solidFill>
                  <a:srgbClr val="000000"/>
                </a:solidFill>
                <a:effectLst/>
                <a:latin typeface="+mn-lt"/>
              </a:rPr>
              <a:t>Hyvä lukutaito on meille oululaisille tärkeä asia</a:t>
            </a:r>
            <a:r>
              <a:rPr lang="fi-FI" sz="2000" b="1">
                <a:solidFill>
                  <a:srgbClr val="000000"/>
                </a:solidFill>
                <a:latin typeface="+mn-lt"/>
              </a:rPr>
              <a:t>.</a:t>
            </a:r>
            <a:endParaRPr lang="fi-FI" sz="2000" b="1" i="0">
              <a:solidFill>
                <a:srgbClr val="000000"/>
              </a:solidFill>
              <a:effectLst/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b="0" i="0">
                <a:solidFill>
                  <a:srgbClr val="000000"/>
                </a:solidFill>
                <a:effectLst/>
                <a:latin typeface="+mn-lt"/>
              </a:rPr>
              <a:t>Lukevin </a:t>
            </a:r>
            <a:r>
              <a:rPr lang="fi-FI" sz="2000" b="0" i="0" err="1">
                <a:solidFill>
                  <a:srgbClr val="000000"/>
                </a:solidFill>
                <a:effectLst/>
                <a:latin typeface="+mn-lt"/>
              </a:rPr>
              <a:t>kaupunni</a:t>
            </a:r>
            <a:r>
              <a:rPr lang="fi-FI" sz="2000" b="0" i="0">
                <a:solidFill>
                  <a:srgbClr val="000000"/>
                </a:solidFill>
                <a:effectLst/>
                <a:latin typeface="+mn-lt"/>
              </a:rPr>
              <a:t> -kampanjassa kerromme oululaisesta lukutaitotyöstä ja monista eri lukutaitotoimijoista.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b="0" i="0">
                <a:solidFill>
                  <a:srgbClr val="000000"/>
                </a:solidFill>
                <a:effectLst/>
                <a:latin typeface="+mn-lt"/>
              </a:rPr>
              <a:t>Innostamme oululaisia lukemaan ja huomaamaan, miten lukeminen tuo iloa ja lisää hyvinvointia. Kampanjan tavoitteet tukevat </a:t>
            </a:r>
            <a:r>
              <a:rPr lang="fi-FI" sz="2000" b="0" i="0" err="1">
                <a:solidFill>
                  <a:srgbClr val="000000"/>
                </a:solidFill>
                <a:effectLst/>
                <a:latin typeface="+mn-lt"/>
              </a:rPr>
              <a:t>LOPS:n</a:t>
            </a:r>
            <a:r>
              <a:rPr lang="fi-FI" sz="2000" b="0" i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kumimoji="0" lang="fi-FI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cs typeface="Segoe UI" panose="020B0502040204020203" pitchFamily="34" charset="0"/>
              </a:rPr>
              <a:t>laaja-alaisen osaamisen tavoitteita.</a:t>
            </a:r>
            <a:r>
              <a:rPr lang="fi-FI" sz="2000" b="0" i="0">
                <a:solidFill>
                  <a:srgbClr val="000000"/>
                </a:solidFill>
                <a:effectLst/>
                <a:latin typeface="+mn-lt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b="0" i="0">
                <a:solidFill>
                  <a:srgbClr val="000000"/>
                </a:solidFill>
                <a:effectLst/>
                <a:latin typeface="+mn-lt"/>
              </a:rPr>
              <a:t>Tuomme esille tarinoita ja lukemisen tapoja monessa muodossa.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b="0" i="0">
                <a:solidFill>
                  <a:srgbClr val="000000"/>
                </a:solidFill>
                <a:effectLst/>
                <a:latin typeface="+mn-lt"/>
              </a:rPr>
              <a:t>Yhteisenä tavoitteenamme on mahdollistaa jokaiselle oululaiselle vahva lukutaito ja hyvä elämä.</a:t>
            </a:r>
            <a:r>
              <a:rPr lang="fi-FI" sz="2000" b="1">
                <a:latin typeface="+mn-lt"/>
                <a:cs typeface="Segoe UI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b="1">
                <a:latin typeface="+mn-lt"/>
                <a:cs typeface="Segoe UI"/>
              </a:rPr>
              <a:t>Lukevin </a:t>
            </a:r>
            <a:r>
              <a:rPr lang="fi-FI" sz="2000" b="1" err="1">
                <a:latin typeface="+mn-lt"/>
                <a:cs typeface="Segoe UI"/>
              </a:rPr>
              <a:t>kaupunni</a:t>
            </a:r>
            <a:r>
              <a:rPr lang="fi-FI" sz="2000" b="1">
                <a:latin typeface="+mn-lt"/>
                <a:cs typeface="Segoe UI"/>
              </a:rPr>
              <a:t> tehdään yhdessä ja kampanja on osallistujiensa näköinen.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>
                <a:latin typeface="+mn-lt"/>
                <a:cs typeface="Segoe UI"/>
              </a:rPr>
              <a:t>Verkkosivut: </a:t>
            </a:r>
            <a:r>
              <a:rPr lang="fi-FI" sz="2000">
                <a:latin typeface="+mn-lt"/>
                <a:cs typeface="Segoe UI"/>
                <a:hlinkClick r:id="rId3"/>
              </a:rPr>
              <a:t>ouka.fi/</a:t>
            </a:r>
            <a:r>
              <a:rPr lang="fi-FI" sz="2000" err="1">
                <a:latin typeface="+mn-lt"/>
                <a:cs typeface="Segoe UI"/>
                <a:hlinkClick r:id="rId3"/>
              </a:rPr>
              <a:t>lukevinkaupunni</a:t>
            </a:r>
            <a:endParaRPr lang="fi-FI" sz="2000">
              <a:latin typeface="+mn-lt"/>
              <a:cs typeface="Segoe UI"/>
            </a:endParaRPr>
          </a:p>
        </p:txBody>
      </p:sp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79532C13-F19B-D919-F92C-6772C30650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2AB7DAC-AA0C-4400-A7CB-3AB67A78C3F0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225213" y="3697288"/>
            <a:ext cx="966787" cy="365125"/>
          </a:xfrm>
        </p:spPr>
        <p:txBody>
          <a:bodyPr/>
          <a:lstStyle/>
          <a:p>
            <a:fld id="{13851BC7-B432-4747-9742-70043FBB6BD1}" type="datetime1">
              <a:rPr lang="fi-FI" smtClean="0"/>
              <a:pPr/>
              <a:t>8.1.2025</a:t>
            </a:fld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381D1817-5625-B397-864B-DFF2DB8E01B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1826" y="993087"/>
            <a:ext cx="4601621" cy="4885388"/>
          </a:xfrm>
          <a:prstGeom prst="rect">
            <a:avLst/>
          </a:prstGeom>
        </p:spPr>
      </p:pic>
      <p:pic>
        <p:nvPicPr>
          <p:cNvPr id="6" name="Kuva 5" descr="Kuva, joka sisältää kohteen Fontti, Grafiikka, logo, musta&#10;&#10;Kuvaus luotu automaattisesti">
            <a:extLst>
              <a:ext uri="{FF2B5EF4-FFF2-40B4-BE49-F238E27FC236}">
                <a16:creationId xmlns:a16="http://schemas.microsoft.com/office/drawing/2014/main" id="{5E0373EC-B641-55B5-AAED-943EBB532A6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1444" y="4391777"/>
            <a:ext cx="1744998" cy="174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323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Kuva, joka sisältää kohteen teksti, kuvakaappaus, animaatio, graafinen suunnittelu&#10;&#10;Kuvaus luotu automaattisesti">
            <a:extLst>
              <a:ext uri="{FF2B5EF4-FFF2-40B4-BE49-F238E27FC236}">
                <a16:creationId xmlns:a16="http://schemas.microsoft.com/office/drawing/2014/main" id="{BE5A3EDA-E69F-92AC-EF58-0C5BE0610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73" y="0"/>
            <a:ext cx="12138053" cy="6858000"/>
          </a:xfrm>
          <a:prstGeom prst="rect">
            <a:avLst/>
          </a:prstGeom>
          <a:noFill/>
        </p:spPr>
      </p:pic>
      <p:sp>
        <p:nvSpPr>
          <p:cNvPr id="4" name="Päivämäärän paikkamerkki 3" hidden="1">
            <a:extLst>
              <a:ext uri="{FF2B5EF4-FFF2-40B4-BE49-F238E27FC236}">
                <a16:creationId xmlns:a16="http://schemas.microsoft.com/office/drawing/2014/main" id="{B2AB7DAC-AA0C-4400-A7CB-3AB67A78C3F0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225213" y="3697288"/>
            <a:ext cx="966787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13851BC7-B432-4747-9742-70043FBB6BD1}" type="datetime1">
              <a:rPr lang="fi-FI" smtClean="0"/>
              <a:pPr>
                <a:spcAft>
                  <a:spcPts val="600"/>
                </a:spcAft>
              </a:pPr>
              <a:t>8.1.2025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31660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4687CE07-480C-0AFC-5C6C-E57ECA617A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5106" y="2883497"/>
            <a:ext cx="8014756" cy="831417"/>
          </a:xfrm>
          <a:solidFill>
            <a:schemeClr val="bg1">
              <a:lumMod val="95000"/>
              <a:alpha val="85000"/>
            </a:schemeClr>
          </a:solidFill>
        </p:spPr>
        <p:txBody>
          <a:bodyPr anchor="b">
            <a:normAutofit/>
          </a:bodyPr>
          <a:lstStyle/>
          <a:p>
            <a:r>
              <a:rPr lang="fi-FI"/>
              <a:t>Miten lukiot voivat osallistua?</a:t>
            </a:r>
          </a:p>
        </p:txBody>
      </p:sp>
    </p:spTree>
    <p:extLst>
      <p:ext uri="{BB962C8B-B14F-4D97-AF65-F5344CB8AC3E}">
        <p14:creationId xmlns:p14="http://schemas.microsoft.com/office/powerpoint/2010/main" val="1512281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97795A1-7503-5FDB-577F-81623DBB0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201" y="428250"/>
            <a:ext cx="5312005" cy="999460"/>
          </a:xfrm>
        </p:spPr>
        <p:txBody>
          <a:bodyPr>
            <a:normAutofit/>
          </a:bodyPr>
          <a:lstStyle/>
          <a:p>
            <a:r>
              <a:rPr lang="fi-FI" sz="2800">
                <a:latin typeface="Segoe UI"/>
                <a:cs typeface="Segoe UI"/>
              </a:rPr>
              <a:t>1) Osallistukaa Lukukuntoon-haasteeseen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99DE47E-06BB-D20F-B3E6-B1FFD71868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6369" y="1427710"/>
            <a:ext cx="4829633" cy="46293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>
                <a:latin typeface="+mn-lt"/>
                <a:cs typeface="Segoe UI"/>
              </a:rPr>
              <a:t>Mukava ja helppo lukuhaaste, jonka  avulla voi aktivoida opiskelijoiden lukuintoa.</a:t>
            </a:r>
            <a:endParaRPr lang="fi-FI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>
                <a:latin typeface="+mn-lt"/>
                <a:cs typeface="Segoe UI"/>
                <a:hlinkClick r:id="rId3"/>
              </a:rPr>
              <a:t>Tulostettavat Lukukuntoon-haasteet</a:t>
            </a:r>
            <a:r>
              <a:rPr lang="fi-FI" sz="2000">
                <a:latin typeface="+mn-lt"/>
                <a:cs typeface="Segoe UI"/>
              </a:rPr>
              <a:t> Lukevin </a:t>
            </a:r>
            <a:r>
              <a:rPr lang="fi-FI" sz="2000" err="1">
                <a:latin typeface="+mn-lt"/>
                <a:cs typeface="Segoe UI"/>
              </a:rPr>
              <a:t>kaupunni</a:t>
            </a:r>
            <a:r>
              <a:rPr lang="fi-FI" sz="2000">
                <a:latin typeface="+mn-lt"/>
                <a:cs typeface="Segoe UI"/>
              </a:rPr>
              <a:t> -sivustolla.</a:t>
            </a:r>
            <a:endParaRPr lang="en-US">
              <a:latin typeface="+mn-lt"/>
              <a:cs typeface="Segoe U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>
                <a:latin typeface="+mn-lt"/>
                <a:cs typeface="Segoe UI"/>
              </a:rPr>
              <a:t>aikuisille (sopii myös lukiolaisille)</a:t>
            </a:r>
            <a:endParaRPr lang="en-US">
              <a:latin typeface="+mn-lt"/>
              <a:cs typeface="Segoe U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>
                <a:latin typeface="+mn-lt"/>
                <a:cs typeface="Segoe UI"/>
              </a:rPr>
              <a:t>varhaiskasvatukseen ja perheille</a:t>
            </a:r>
            <a:endParaRPr lang="en-US">
              <a:latin typeface="+mn-lt"/>
              <a:cs typeface="Segoe U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err="1">
                <a:latin typeface="+mn-lt"/>
                <a:cs typeface="Segoe UI"/>
              </a:rPr>
              <a:t>koululaisille</a:t>
            </a:r>
            <a:endParaRPr lang="en-US">
              <a:latin typeface="+mn-lt"/>
              <a:cs typeface="Segoe U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>
                <a:latin typeface="+mn-lt"/>
                <a:cs typeface="Segoe UI"/>
              </a:rPr>
              <a:t>työyhteisöille</a:t>
            </a:r>
            <a:endParaRPr lang="fi-FI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>
                <a:latin typeface="+mn-lt"/>
                <a:cs typeface="Segoe UI"/>
                <a:hlinkClick r:id="rId4"/>
              </a:rPr>
              <a:t>Lukevin </a:t>
            </a:r>
            <a:r>
              <a:rPr lang="fi-FI" sz="2000" err="1">
                <a:latin typeface="+mn-lt"/>
                <a:cs typeface="Segoe UI"/>
                <a:hlinkClick r:id="rId4"/>
              </a:rPr>
              <a:t>kaupunni</a:t>
            </a:r>
            <a:r>
              <a:rPr lang="fi-FI" sz="2000">
                <a:latin typeface="+mn-lt"/>
                <a:cs typeface="Segoe UI"/>
                <a:hlinkClick r:id="rId4"/>
              </a:rPr>
              <a:t> -kirjavinkit</a:t>
            </a:r>
            <a:r>
              <a:rPr lang="fi-FI" sz="2000">
                <a:latin typeface="+mn-lt"/>
                <a:cs typeface="Segoe UI"/>
              </a:rPr>
              <a:t> verkkosivuilla.</a:t>
            </a:r>
            <a:endParaRPr lang="fi-FI" sz="2000">
              <a:latin typeface="Segoe UI"/>
            </a:endParaRPr>
          </a:p>
          <a:p>
            <a:r>
              <a:rPr lang="fi-FI" sz="2000">
                <a:latin typeface="Segoe UI"/>
                <a:cs typeface="Segoe UI"/>
              </a:rPr>
              <a:t>P.S. Jaa pieni osallistujatarina lukiostasi Lukevin </a:t>
            </a:r>
            <a:r>
              <a:rPr lang="fi-FI" sz="2000" err="1">
                <a:latin typeface="Segoe UI"/>
                <a:cs typeface="Segoe UI"/>
              </a:rPr>
              <a:t>kaupunni</a:t>
            </a:r>
            <a:r>
              <a:rPr lang="fi-FI" sz="2000">
                <a:latin typeface="Segoe UI"/>
                <a:cs typeface="Segoe UI"/>
              </a:rPr>
              <a:t> -verkkosivuilla! Ota yhteyttä: </a:t>
            </a:r>
            <a:r>
              <a:rPr lang="fi-FI" sz="2000">
                <a:latin typeface="Segoe UI"/>
                <a:cs typeface="Segoe UI"/>
                <a:hlinkClick r:id="rId5"/>
              </a:rPr>
              <a:t>tanja.salo@ouka.fi</a:t>
            </a:r>
            <a:r>
              <a:rPr lang="fi-FI" sz="2000">
                <a:latin typeface="Segoe UI"/>
                <a:cs typeface="Segoe UI"/>
              </a:rPr>
              <a:t>.</a:t>
            </a:r>
            <a:endParaRPr lang="fi-FI" sz="2000">
              <a:latin typeface="Segoe UI"/>
            </a:endParaRPr>
          </a:p>
          <a:p>
            <a:endParaRPr lang="fi-FI" sz="1900"/>
          </a:p>
          <a:p>
            <a:pPr lvl="1"/>
            <a:endParaRPr lang="fi-FI" sz="2100"/>
          </a:p>
          <a:p>
            <a:pPr lvl="1"/>
            <a:endParaRPr lang="fi-FI" sz="2000">
              <a:cs typeface="Arial"/>
            </a:endParaRPr>
          </a:p>
          <a:p>
            <a:pPr lvl="1"/>
            <a:endParaRPr lang="fi-FI" sz="2000">
              <a:latin typeface="+mn-lt"/>
              <a:cs typeface="Arial"/>
            </a:endParaRPr>
          </a:p>
          <a:p>
            <a:endParaRPr lang="fi-FI" sz="2100">
              <a:latin typeface="+mn-lt"/>
              <a:cs typeface="Segoe UI"/>
            </a:endParaRP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AD1FDC8C-F9F2-6109-B39D-F27CE1084374}"/>
              </a:ext>
            </a:extLst>
          </p:cNvPr>
          <p:cNvSpPr txBox="1"/>
          <p:nvPr/>
        </p:nvSpPr>
        <p:spPr>
          <a:xfrm>
            <a:off x="9180214" y="5160474"/>
            <a:ext cx="2697933" cy="16257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i-FI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CE3B4DB9-1803-71B3-4FE9-71B7A40861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3206" y="71801"/>
            <a:ext cx="6578794" cy="6858000"/>
          </a:xfrm>
          <a:prstGeom prst="rect">
            <a:avLst/>
          </a:prstGeom>
        </p:spPr>
      </p:pic>
      <p:pic>
        <p:nvPicPr>
          <p:cNvPr id="6" name="Kuva 5" descr="Kuva, joka sisältää kohteen teksti, kirja, animaatio, paperi&#10;&#10;Kuvaus luotu automaattisesti">
            <a:extLst>
              <a:ext uri="{FF2B5EF4-FFF2-40B4-BE49-F238E27FC236}">
                <a16:creationId xmlns:a16="http://schemas.microsoft.com/office/drawing/2014/main" id="{EAB04E13-9203-44F6-A38F-0F47677622F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6090" y="3633953"/>
            <a:ext cx="1767433" cy="136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56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36BBAA5-62C9-AC66-0DF0-7765D5EBE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/>
              <a:t>2) Bongatkaa lukutekoja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9101826-D74A-5760-E0CC-5CA11A7E21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7714" y="1846728"/>
            <a:ext cx="5348286" cy="386378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000" i="1">
                <a:latin typeface="+mn-lt"/>
                <a:cs typeface="Segoe UI"/>
              </a:rPr>
              <a:t>Onko lukionne käytävällä kirjojen vaihtopiste? Kuuntelevatko opiskelijanne </a:t>
            </a:r>
            <a:r>
              <a:rPr lang="fi-FI" sz="2000" i="1" err="1">
                <a:latin typeface="+mn-lt"/>
                <a:cs typeface="Segoe UI"/>
              </a:rPr>
              <a:t>hyppäreillä</a:t>
            </a:r>
            <a:r>
              <a:rPr lang="fi-FI" sz="2000" i="1">
                <a:latin typeface="+mn-lt"/>
                <a:cs typeface="Segoe UI"/>
              </a:rPr>
              <a:t> äänikirjoja? Osallistutaanko teillä aktiivisesti kirjavinkkauksiin?</a:t>
            </a:r>
          </a:p>
          <a:p>
            <a:r>
              <a:rPr lang="fi-FI" sz="1800">
                <a:latin typeface="+mn-lt"/>
                <a:cs typeface="Segoe UI"/>
              </a:rPr>
              <a:t>Lukeminen on jollain tavalla osa kaikkien koulujen </a:t>
            </a:r>
            <a:r>
              <a:rPr lang="fi-FI">
                <a:latin typeface="+mn-lt"/>
                <a:cs typeface="Segoe UI"/>
              </a:rPr>
              <a:t>ja oppilaitosten arkea</a:t>
            </a:r>
            <a:r>
              <a:rPr lang="fi-FI" sz="1800">
                <a:latin typeface="+mn-lt"/>
                <a:cs typeface="Segoe UI"/>
              </a:rPr>
              <a:t>. </a:t>
            </a:r>
            <a:r>
              <a:rPr lang="fi-FI">
                <a:latin typeface="+mn-lt"/>
                <a:cs typeface="Segoe UI"/>
              </a:rPr>
              <a:t>Edetä voi myös pienin askelin, ja jokainen</a:t>
            </a:r>
            <a:r>
              <a:rPr lang="fi-FI" sz="1800">
                <a:latin typeface="+mn-lt"/>
                <a:cs typeface="Segoe UI"/>
              </a:rPr>
              <a:t> voi osallistua omalla tavallaan</a:t>
            </a:r>
            <a:r>
              <a:rPr lang="fi-FI">
                <a:latin typeface="+mn-lt"/>
                <a:cs typeface="Segoe UI"/>
              </a:rPr>
              <a:t>.</a:t>
            </a:r>
            <a:endParaRPr lang="fi-FI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>
                <a:latin typeface="+mn-lt"/>
                <a:cs typeface="Segoe UI"/>
              </a:rPr>
              <a:t>Tehdään lukutaitotyö näkyväksi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>
                <a:latin typeface="+mn-lt"/>
                <a:cs typeface="Segoe UI"/>
              </a:rPr>
              <a:t>Kerrotaan lukioiden lukutaidon edistämiseen liittyvästä toiminnasta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>
                <a:latin typeface="+mn-lt"/>
                <a:cs typeface="Segoe UI"/>
              </a:rPr>
              <a:t>Tuodaan esille tarinoita ja lukemisen tapoja eri muodoissa</a:t>
            </a:r>
            <a:endParaRPr lang="fi-FI" sz="1800">
              <a:latin typeface="+mn-lt"/>
              <a:cs typeface="Segoe UI"/>
            </a:endParaRP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8EA95697-07AD-C24D-A756-DBF31BB48B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6" name="Kuva 5" descr="Kuva, joka sisältää kohteen teksti, kuvakaappaus, juliste, graafinen suunnittelu&#10;&#10;Kuvaus luotu automaattisesti">
            <a:extLst>
              <a:ext uri="{FF2B5EF4-FFF2-40B4-BE49-F238E27FC236}">
                <a16:creationId xmlns:a16="http://schemas.microsoft.com/office/drawing/2014/main" id="{C83E1A4A-017A-5B70-07D4-16736DCC0F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2658" y="684008"/>
            <a:ext cx="5489984" cy="548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5615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75C6217-6A76-32BB-56D1-8DB4C6FE0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634631"/>
            <a:ext cx="5312005" cy="999460"/>
          </a:xfrm>
        </p:spPr>
        <p:txBody>
          <a:bodyPr>
            <a:normAutofit/>
          </a:bodyPr>
          <a:lstStyle/>
          <a:p>
            <a:r>
              <a:rPr lang="fi-FI" sz="2800">
                <a:latin typeface="Segoe UI"/>
                <a:cs typeface="Segoe UI"/>
              </a:rPr>
              <a:t>3) Kuvatkaa lukutekovideoita</a:t>
            </a:r>
            <a:endParaRPr lang="fi-FI" sz="280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FAB3DA1-7F6D-3A9F-DF1F-8AAFA20845F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8553" y="1497967"/>
            <a:ext cx="4931907" cy="459540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Char char="•"/>
            </a:pPr>
            <a:r>
              <a:rPr lang="fi-FI">
                <a:latin typeface="+mn-lt"/>
                <a:cs typeface="Segoe UI"/>
              </a:rPr>
              <a:t>Valitkaa jokin omista lukuteoistanne.</a:t>
            </a:r>
            <a:endParaRPr lang="fi-FI" b="1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>
                <a:latin typeface="+mn-lt"/>
                <a:cs typeface="Segoe UI"/>
              </a:rPr>
              <a:t>Kootkaa videon tekemisestä innostunut porukka (alaikäisiltä lupa videon julkaisuun Lukevin </a:t>
            </a:r>
            <a:r>
              <a:rPr lang="fi-FI" err="1">
                <a:latin typeface="+mn-lt"/>
                <a:cs typeface="Segoe UI"/>
              </a:rPr>
              <a:t>kaupunni</a:t>
            </a:r>
            <a:r>
              <a:rPr lang="fi-FI">
                <a:latin typeface="+mn-lt"/>
                <a:cs typeface="Segoe UI"/>
              </a:rPr>
              <a:t> -verkkosivuilla).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>
                <a:latin typeface="+mn-lt"/>
                <a:cs typeface="Segoe UI"/>
              </a:rPr>
              <a:t>Kuvatkaa ja editoikaa video, jolla esittelette yhden lukuteon, esim. </a:t>
            </a:r>
            <a:r>
              <a:rPr lang="fi-FI" err="1">
                <a:latin typeface="+mn-lt"/>
                <a:cs typeface="Segoe UI"/>
              </a:rPr>
              <a:t>iMovie</a:t>
            </a:r>
            <a:r>
              <a:rPr lang="fi-FI">
                <a:latin typeface="+mn-lt"/>
                <a:cs typeface="Segoe UI"/>
              </a:rPr>
              <a:t>-sovelluksella (kuvakäsikirjoitus -&gt; traileri)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i-FI">
                <a:latin typeface="+mn-lt"/>
                <a:cs typeface="Segoe UI"/>
              </a:rPr>
              <a:t>vaakamuoto</a:t>
            </a:r>
            <a:endParaRPr lang="fi-FI">
              <a:latin typeface="+mn-lt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i-FI">
                <a:latin typeface="+mn-lt"/>
                <a:cs typeface="Segoe UI"/>
              </a:rPr>
              <a:t>mukaan lukion nimi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i-FI">
                <a:latin typeface="+mn-lt"/>
                <a:cs typeface="Segoe UI"/>
              </a:rPr>
              <a:t>pituus </a:t>
            </a:r>
            <a:r>
              <a:rPr lang="fi-FI" err="1">
                <a:latin typeface="+mn-lt"/>
                <a:cs typeface="Segoe UI"/>
              </a:rPr>
              <a:t>max</a:t>
            </a:r>
            <a:r>
              <a:rPr lang="fi-FI">
                <a:latin typeface="+mn-lt"/>
                <a:cs typeface="Segoe UI"/>
              </a:rPr>
              <a:t>. 3 min.</a:t>
            </a:r>
            <a:endParaRPr lang="fi-FI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>
                <a:latin typeface="+mn-lt"/>
                <a:cs typeface="Segoe UI"/>
              </a:rPr>
              <a:t>Jakakaa video(</a:t>
            </a:r>
            <a:r>
              <a:rPr lang="fi-FI" err="1">
                <a:latin typeface="+mn-lt"/>
                <a:cs typeface="Segoe UI"/>
              </a:rPr>
              <a:t>nne</a:t>
            </a:r>
            <a:r>
              <a:rPr lang="fi-FI">
                <a:latin typeface="+mn-lt"/>
                <a:cs typeface="Segoe UI"/>
              </a:rPr>
              <a:t>) </a:t>
            </a:r>
            <a:r>
              <a:rPr lang="fi-FI" err="1">
                <a:latin typeface="+mn-lt"/>
                <a:cs typeface="Segoe UI"/>
              </a:rPr>
              <a:t>OneDrivessa</a:t>
            </a:r>
            <a:r>
              <a:rPr lang="fi-FI">
                <a:latin typeface="+mn-lt"/>
                <a:cs typeface="Segoe UI"/>
              </a:rPr>
              <a:t> tai lähettäkää </a:t>
            </a:r>
            <a:r>
              <a:rPr lang="fi-FI" err="1">
                <a:latin typeface="+mn-lt"/>
                <a:cs typeface="Segoe UI"/>
              </a:rPr>
              <a:t>Youtube-</a:t>
            </a:r>
            <a:r>
              <a:rPr lang="fi-FI">
                <a:latin typeface="+mn-lt"/>
                <a:cs typeface="Segoe UI"/>
              </a:rPr>
              <a:t> tai </a:t>
            </a:r>
            <a:r>
              <a:rPr lang="fi-FI" err="1">
                <a:latin typeface="+mn-lt"/>
                <a:cs typeface="Segoe UI"/>
              </a:rPr>
              <a:t>Vimeo</a:t>
            </a:r>
            <a:r>
              <a:rPr lang="fi-FI">
                <a:latin typeface="+mn-lt"/>
                <a:cs typeface="Segoe UI"/>
              </a:rPr>
              <a:t>-linkki(</a:t>
            </a:r>
            <a:r>
              <a:rPr lang="fi-FI" err="1">
                <a:latin typeface="+mn-lt"/>
                <a:cs typeface="Segoe UI"/>
              </a:rPr>
              <a:t>nne</a:t>
            </a:r>
            <a:r>
              <a:rPr lang="fi-FI">
                <a:latin typeface="+mn-lt"/>
                <a:cs typeface="Segoe UI"/>
              </a:rPr>
              <a:t>) Tanjalle </a:t>
            </a:r>
            <a:r>
              <a:rPr lang="fi-FI" b="1" u="sng">
                <a:latin typeface="+mn-lt"/>
                <a:cs typeface="Segoe UI"/>
                <a:hlinkClick r:id="rId3"/>
              </a:rPr>
              <a:t>tanja.salo@eduouka.fi</a:t>
            </a:r>
            <a:r>
              <a:rPr lang="fi-FI">
                <a:latin typeface="+mn-lt"/>
                <a:cs typeface="Segoe UI"/>
              </a:rPr>
              <a:t> (Huom. </a:t>
            </a:r>
            <a:r>
              <a:rPr lang="fi-FI" err="1">
                <a:latin typeface="+mn-lt"/>
                <a:cs typeface="Segoe UI"/>
              </a:rPr>
              <a:t>Eduouka</a:t>
            </a:r>
            <a:r>
              <a:rPr lang="fi-FI">
                <a:latin typeface="+mn-lt"/>
                <a:cs typeface="Segoe UI"/>
              </a:rPr>
              <a:t>-osoite).</a:t>
            </a:r>
            <a:endParaRPr lang="fi-FI">
              <a:latin typeface="+mn-lt"/>
            </a:endParaRPr>
          </a:p>
        </p:txBody>
      </p:sp>
      <p:pic>
        <p:nvPicPr>
          <p:cNvPr id="9" name="Kuva 8" descr="Kuva, joka sisältää kohteen teksti, juliste, kuvakaappaus, Lehtinen&#10;&#10;Kuvaus luotu automaattisesti">
            <a:extLst>
              <a:ext uri="{FF2B5EF4-FFF2-40B4-BE49-F238E27FC236}">
                <a16:creationId xmlns:a16="http://schemas.microsoft.com/office/drawing/2014/main" id="{E02F6737-DB42-EF16-BCCB-51B522086FE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0494" y="636006"/>
            <a:ext cx="5566938" cy="560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794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296DFACA-801F-4C73-8180-17B9E7EB7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028" y="710831"/>
            <a:ext cx="5566584" cy="999460"/>
          </a:xfrm>
        </p:spPr>
        <p:txBody>
          <a:bodyPr>
            <a:normAutofit/>
          </a:bodyPr>
          <a:lstStyle/>
          <a:p>
            <a:r>
              <a:rPr lang="fi-FI" sz="3200">
                <a:latin typeface="Segoe UI"/>
                <a:cs typeface="Segoe UI"/>
              </a:rPr>
              <a:t>4) Osallistukaa </a:t>
            </a:r>
            <a:r>
              <a:rPr lang="fi-FI" sz="3200" err="1">
                <a:latin typeface="Segoe UI"/>
                <a:cs typeface="Segoe UI"/>
              </a:rPr>
              <a:t>Lukuboostiin</a:t>
            </a:r>
            <a:endParaRPr lang="fi-FI" sz="3200">
              <a:latin typeface="Segoe UI"/>
              <a:cs typeface="Segoe UI"/>
            </a:endParaRP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7E8A818-CD9B-654A-10DB-816C06BBDFA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9028" y="2043405"/>
            <a:ext cx="5566584" cy="4013569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900" b="1">
                <a:solidFill>
                  <a:srgbClr val="000000"/>
                </a:solidFill>
                <a:latin typeface="+mn-lt"/>
                <a:cs typeface="Segoe UI"/>
              </a:rPr>
              <a:t>tarkoitus: </a:t>
            </a:r>
            <a:r>
              <a:rPr lang="fi-FI" sz="1900">
                <a:solidFill>
                  <a:srgbClr val="000000"/>
                </a:solidFill>
                <a:latin typeface="+mn-lt"/>
                <a:cs typeface="Segoe UI"/>
              </a:rPr>
              <a:t>lukemaan innostaminen</a:t>
            </a:r>
            <a:endParaRPr lang="fi-FI" sz="2200" b="1">
              <a:solidFill>
                <a:srgbClr val="000000"/>
              </a:solidFill>
              <a:latin typeface="+mn-lt"/>
              <a:cs typeface="Segoe U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900" b="1">
                <a:solidFill>
                  <a:srgbClr val="000000"/>
                </a:solidFill>
                <a:latin typeface="+mn-lt"/>
                <a:cs typeface="Segoe UI"/>
              </a:rPr>
              <a:t>k</a:t>
            </a:r>
            <a:r>
              <a:rPr lang="fi-FI" sz="1900" b="1" i="0" u="none" strike="noStrike">
                <a:solidFill>
                  <a:srgbClr val="000000"/>
                </a:solidFill>
                <a:effectLst/>
                <a:latin typeface="+mn-lt"/>
                <a:cs typeface="Segoe UI"/>
              </a:rPr>
              <a:t>ohderyhmä: </a:t>
            </a:r>
            <a:r>
              <a:rPr lang="fi-FI" sz="1900">
                <a:solidFill>
                  <a:srgbClr val="000000"/>
                </a:solidFill>
                <a:latin typeface="+mn-lt"/>
                <a:cs typeface="Segoe UI"/>
              </a:rPr>
              <a:t>13–25-vuotiaat</a:t>
            </a:r>
            <a:r>
              <a:rPr lang="fi-FI" sz="1900" i="0" u="none" strike="noStrike">
                <a:solidFill>
                  <a:srgbClr val="000000"/>
                </a:solidFill>
                <a:effectLst/>
                <a:latin typeface="+mn-lt"/>
                <a:cs typeface="Segoe UI"/>
              </a:rPr>
              <a:t> nuoret</a:t>
            </a:r>
            <a:endParaRPr lang="fi-FI" sz="1900">
              <a:solidFill>
                <a:srgbClr val="000000"/>
              </a:solidFill>
              <a:latin typeface="+mn-lt"/>
              <a:cs typeface="Segoe U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900" b="1">
                <a:solidFill>
                  <a:srgbClr val="000000"/>
                </a:solidFill>
                <a:latin typeface="+mn-lt"/>
                <a:cs typeface="Segoe UI"/>
              </a:rPr>
              <a:t>kampanja-aika:</a:t>
            </a:r>
            <a:r>
              <a:rPr lang="fi-FI" sz="1900" b="1" i="0" u="none" strike="noStrike">
                <a:solidFill>
                  <a:srgbClr val="000000"/>
                </a:solidFill>
                <a:effectLst/>
                <a:latin typeface="+mn-lt"/>
                <a:cs typeface="Segoe UI"/>
              </a:rPr>
              <a:t> </a:t>
            </a:r>
            <a:r>
              <a:rPr lang="fi-FI" sz="1900">
                <a:solidFill>
                  <a:srgbClr val="000000"/>
                </a:solidFill>
                <a:latin typeface="+mn-lt"/>
                <a:cs typeface="Segoe UI"/>
              </a:rPr>
              <a:t>t</a:t>
            </a:r>
            <a:r>
              <a:rPr lang="fi-FI" sz="1900" i="0" u="none" strike="noStrike">
                <a:solidFill>
                  <a:srgbClr val="000000"/>
                </a:solidFill>
                <a:effectLst/>
                <a:latin typeface="+mn-lt"/>
                <a:cs typeface="Segoe UI"/>
              </a:rPr>
              <a:t>ammikuun 2025 loppuun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b="1">
                <a:solidFill>
                  <a:srgbClr val="000000"/>
                </a:solidFill>
                <a:latin typeface="Segoe UI"/>
                <a:cs typeface="Segoe UI"/>
              </a:rPr>
              <a:t>keinot</a:t>
            </a:r>
            <a:r>
              <a:rPr lang="fi-FI" sz="2000">
                <a:solidFill>
                  <a:srgbClr val="000000"/>
                </a:solidFill>
                <a:latin typeface="Segoe UI"/>
                <a:cs typeface="Segoe UI"/>
              </a:rPr>
              <a:t>: l</a:t>
            </a:r>
            <a:r>
              <a:rPr lang="fi-FI" sz="2000">
                <a:latin typeface="Segoe UI"/>
                <a:cs typeface="Segoe UI"/>
              </a:rPr>
              <a:t>ukuvarttien kerääminen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i-FI" sz="2000">
                <a:latin typeface="Segoe UI"/>
                <a:cs typeface="Segoe UI"/>
              </a:rPr>
              <a:t>opiskelija lukee 15 min. ja rekisteröi sen: </a:t>
            </a:r>
            <a:r>
              <a:rPr lang="fi-FI" sz="2000">
                <a:latin typeface="Segoe UI"/>
                <a:cs typeface="Segoe UI"/>
                <a:hlinkClick r:id="rId3"/>
              </a:rPr>
              <a:t>Osallistu haasteeseen!</a:t>
            </a:r>
            <a:endParaRPr lang="fi-FI" sz="2000">
              <a:latin typeface="Segoe UI"/>
              <a:cs typeface="Segoe U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b="1">
                <a:latin typeface="Segoe UI"/>
                <a:cs typeface="Segoe UI"/>
              </a:rPr>
              <a:t>palkinnot: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i-FI" sz="2000">
                <a:latin typeface="Segoe UI"/>
                <a:cs typeface="Segoe UI"/>
              </a:rPr>
              <a:t>viikkopalkintoja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i-FI" sz="2000">
                <a:latin typeface="Segoe UI"/>
                <a:cs typeface="Segoe UI"/>
              </a:rPr>
              <a:t>pääpalkinto 1 000 e</a:t>
            </a:r>
            <a:endParaRPr lang="en-US" sz="2000">
              <a:latin typeface="Segoe UI"/>
              <a:cs typeface="Segoe U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b="1">
                <a:latin typeface="Segoe UI"/>
                <a:cs typeface="Segoe UI"/>
              </a:rPr>
              <a:t>koukku</a:t>
            </a:r>
            <a:r>
              <a:rPr lang="fi-FI" sz="2000">
                <a:latin typeface="Segoe UI"/>
                <a:cs typeface="Segoe UI"/>
              </a:rPr>
              <a:t>: jokainen rekisteröinti on arpa eli jo yhdellä lukuvartilla voi voittaa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b="1">
                <a:solidFill>
                  <a:srgbClr val="222222"/>
                </a:solidFill>
                <a:latin typeface="+mn-lt"/>
                <a:cs typeface="Segoe UI"/>
              </a:rPr>
              <a:t>lopuksi</a:t>
            </a:r>
            <a:r>
              <a:rPr lang="fi-FI" sz="2000">
                <a:solidFill>
                  <a:srgbClr val="222222"/>
                </a:solidFill>
                <a:latin typeface="+mn-lt"/>
                <a:cs typeface="Segoe UI"/>
              </a:rPr>
              <a:t>: nuorten omien lukusuosituslistojen julkaiseminen</a:t>
            </a:r>
          </a:p>
          <a:p>
            <a:pPr lvl="1"/>
            <a:endParaRPr lang="fi-FI" sz="2000"/>
          </a:p>
          <a:p>
            <a:pPr marL="285750" indent="-285750">
              <a:buFontTx/>
              <a:buChar char="-"/>
            </a:pPr>
            <a:endParaRPr lang="fi-FI">
              <a:solidFill>
                <a:srgbClr val="222222"/>
              </a:solidFill>
              <a:latin typeface="+mn-lt"/>
              <a:cs typeface="Segoe UI"/>
            </a:endParaRPr>
          </a:p>
          <a:p>
            <a:endParaRPr lang="fi-FI">
              <a:solidFill>
                <a:srgbClr val="222222"/>
              </a:solidFill>
              <a:latin typeface="+mn-lt"/>
              <a:cs typeface="Segoe UI"/>
            </a:endParaRPr>
          </a:p>
        </p:txBody>
      </p:sp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BA8EDC46-7F4D-C1D4-8F3A-DE044F5A53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2AB7DAC-AA0C-4400-A7CB-3AB67A78C3F0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225213" y="3697288"/>
            <a:ext cx="966787" cy="365125"/>
          </a:xfrm>
        </p:spPr>
        <p:txBody>
          <a:bodyPr/>
          <a:lstStyle/>
          <a:p>
            <a:fld id="{13851BC7-B432-4747-9742-70043FBB6BD1}" type="datetime1">
              <a:rPr lang="fi-FI" smtClean="0"/>
              <a:pPr/>
              <a:t>8.1.2025</a:t>
            </a:fld>
            <a:endParaRPr lang="fi-FI"/>
          </a:p>
        </p:txBody>
      </p:sp>
      <p:pic>
        <p:nvPicPr>
          <p:cNvPr id="7" name="Kuva 6" descr="Kuva, joka sisältää kohteen teksti, kuvakaappaus, Fontti, logo&#10;&#10;Kuvaus luotu automaattisesti">
            <a:extLst>
              <a:ext uri="{FF2B5EF4-FFF2-40B4-BE49-F238E27FC236}">
                <a16:creationId xmlns:a16="http://schemas.microsoft.com/office/drawing/2014/main" id="{EBA3BABB-E7EF-62C0-1A1D-12701D7080B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0815" y="1000881"/>
            <a:ext cx="5167791" cy="5167791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BDC142A5-3D26-3F91-6A9F-0B960DC73B19}"/>
              </a:ext>
            </a:extLst>
          </p:cNvPr>
          <p:cNvSpPr txBox="1"/>
          <p:nvPr/>
        </p:nvSpPr>
        <p:spPr>
          <a:xfrm>
            <a:off x="6531167" y="6254080"/>
            <a:ext cx="5167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>
                <a:solidFill>
                  <a:srgbClr val="000000"/>
                </a:solidFill>
                <a:latin typeface="+mn-lt"/>
                <a:cs typeface="Segoe UI"/>
              </a:rPr>
              <a:t>Oulun kaupunki on </a:t>
            </a:r>
            <a:r>
              <a:rPr lang="fi-FI" sz="1400" err="1">
                <a:solidFill>
                  <a:srgbClr val="000000"/>
                </a:solidFill>
                <a:cs typeface="Segoe UI"/>
              </a:rPr>
              <a:t>Lukuboostin</a:t>
            </a:r>
            <a:r>
              <a:rPr lang="fi-FI" sz="1400">
                <a:solidFill>
                  <a:srgbClr val="000000"/>
                </a:solidFill>
                <a:cs typeface="Segoe UI"/>
              </a:rPr>
              <a:t> </a:t>
            </a:r>
            <a:r>
              <a:rPr lang="fi-FI" sz="1400">
                <a:solidFill>
                  <a:srgbClr val="000000"/>
                </a:solidFill>
                <a:latin typeface="+mn-lt"/>
                <a:cs typeface="Segoe UI"/>
              </a:rPr>
              <a:t>viestintäkumppani osana Lukevin </a:t>
            </a:r>
            <a:r>
              <a:rPr lang="fi-FI" sz="1400" err="1">
                <a:solidFill>
                  <a:srgbClr val="000000"/>
                </a:solidFill>
                <a:latin typeface="+mn-lt"/>
                <a:cs typeface="Segoe UI"/>
              </a:rPr>
              <a:t>kaupunni</a:t>
            </a:r>
            <a:r>
              <a:rPr lang="fi-FI" sz="1400">
                <a:solidFill>
                  <a:srgbClr val="000000"/>
                </a:solidFill>
                <a:latin typeface="+mn-lt"/>
                <a:cs typeface="Segoe UI"/>
              </a:rPr>
              <a:t> -kampanjaa</a:t>
            </a:r>
            <a:endParaRPr lang="fi-FI" sz="1400">
              <a:latin typeface="+mn-lt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6951490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36">
      <a:dk1>
        <a:sysClr val="windowText" lastClr="000000"/>
      </a:dk1>
      <a:lt1>
        <a:sysClr val="window" lastClr="FFFFFF"/>
      </a:lt1>
      <a:dk2>
        <a:srgbClr val="22253E"/>
      </a:dk2>
      <a:lt2>
        <a:srgbClr val="D5DCE7"/>
      </a:lt2>
      <a:accent1>
        <a:srgbClr val="001E96"/>
      </a:accent1>
      <a:accent2>
        <a:srgbClr val="00DBFF"/>
      </a:accent2>
      <a:accent3>
        <a:srgbClr val="E10069"/>
      </a:accent3>
      <a:accent4>
        <a:srgbClr val="008CFF"/>
      </a:accent4>
      <a:accent5>
        <a:srgbClr val="F05A5A"/>
      </a:accent5>
      <a:accent6>
        <a:srgbClr val="4F5DC1"/>
      </a:accent6>
      <a:hlink>
        <a:srgbClr val="0563C1"/>
      </a:hlink>
      <a:folHlink>
        <a:srgbClr val="6D4F95"/>
      </a:folHlink>
    </a:clrScheme>
    <a:fontScheme name="Oulu2021">
      <a:majorFont>
        <a:latin typeface="Segoe UI Black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KU-Powerpointpohja2021_.potx" id="{B37622CF-F618-4862-969B-B1CCD36E472B}" vid="{A488D094-B640-4A4A-A5D0-A3EB58AAF9F6}"/>
    </a:ext>
  </a:extLst>
</a:theme>
</file>

<file path=ppt/theme/theme2.xml><?xml version="1.0" encoding="utf-8"?>
<a:theme xmlns:a="http://schemas.openxmlformats.org/drawingml/2006/main" name="1_Office-teema">
  <a:themeElements>
    <a:clrScheme name="Oul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10069"/>
      </a:accent1>
      <a:accent2>
        <a:srgbClr val="00DBFF"/>
      </a:accent2>
      <a:accent3>
        <a:srgbClr val="001E96"/>
      </a:accent3>
      <a:accent4>
        <a:srgbClr val="F05923"/>
      </a:accent4>
      <a:accent5>
        <a:srgbClr val="008CFF"/>
      </a:accent5>
      <a:accent6>
        <a:srgbClr val="006E0A"/>
      </a:accent6>
      <a:hlink>
        <a:srgbClr val="001E96"/>
      </a:hlink>
      <a:folHlink>
        <a:srgbClr val="000000"/>
      </a:folHlink>
    </a:clrScheme>
    <a:fontScheme name="Segoe 2021">
      <a:majorFont>
        <a:latin typeface="Segoe UI Black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lu_Powerpointpohja.potx" id="{AC8303F7-1F66-4B02-8CC4-7B35D96828BE}" vid="{C442E1DD-C25E-45D7-9299-D4FB55D13165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FC3DA2A38C33704FB6FBA27B272A146A" ma:contentTypeVersion="8" ma:contentTypeDescription="Luo uusi asiakirja." ma:contentTypeScope="" ma:versionID="89ad5fa2780cc456f556aca547047ab3">
  <xsd:schema xmlns:xsd="http://www.w3.org/2001/XMLSchema" xmlns:xs="http://www.w3.org/2001/XMLSchema" xmlns:p="http://schemas.microsoft.com/office/2006/metadata/properties" xmlns:ns2="28628ca7-215c-40d4-94f6-58d2ff8dbf28" xmlns:ns3="cf6341be-266b-45e3-b168-4e56d7494fb3" targetNamespace="http://schemas.microsoft.com/office/2006/metadata/properties" ma:root="true" ma:fieldsID="535ba2f9fdb3a8fc380db347e7e55354" ns2:_="" ns3:_="">
    <xsd:import namespace="28628ca7-215c-40d4-94f6-58d2ff8dbf28"/>
    <xsd:import namespace="cf6341be-266b-45e3-b168-4e56d7494fb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628ca7-215c-40d4-94f6-58d2ff8dbf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6341be-266b-45e3-b168-4e56d7494fb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BEF1080-0126-43F6-98BB-FED25E581A4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9FE264B-14B1-4811-8123-0209EB3B64F2}">
  <ds:schemaRefs>
    <ds:schemaRef ds:uri="28628ca7-215c-40d4-94f6-58d2ff8dbf28"/>
    <ds:schemaRef ds:uri="cf6341be-266b-45e3-b168-4e56d7494fb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74C9C54-3513-480A-8527-27AE5CA11296}">
  <ds:schemaRefs>
    <ds:schemaRef ds:uri="http://schemas.microsoft.com/office/2006/documentManagement/types"/>
    <ds:schemaRef ds:uri="http://purl.org/dc/elements/1.1/"/>
    <ds:schemaRef ds:uri="http://www.w3.org/XML/1998/namespace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cf6341be-266b-45e3-b168-4e56d7494fb3"/>
    <ds:schemaRef ds:uri="28628ca7-215c-40d4-94f6-58d2ff8dbf28"/>
    <ds:schemaRef ds:uri="http://schemas.microsoft.com/office/2006/metadata/properties"/>
    <ds:schemaRef ds:uri="http://purl.org/dc/terms/"/>
  </ds:schemaRefs>
</ds:datastoreItem>
</file>

<file path=docMetadata/LabelInfo.xml><?xml version="1.0" encoding="utf-8"?>
<clbl:labelList xmlns:clbl="http://schemas.microsoft.com/office/2020/mipLabelMetadata">
  <clbl:label id="{e7f2b28d-54cf-44b6-aad9-6a2b7fb652a6}" enabled="1" method="Standard" siteId="{5cc89a67-fa29-4356-af5d-f436abc7c21b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SIKU-Powerpointpohja2021_</Template>
  <TotalTime>0</TotalTime>
  <Words>770</Words>
  <Application>Microsoft Office PowerPoint</Application>
  <PresentationFormat>Laajakuva</PresentationFormat>
  <Paragraphs>127</Paragraphs>
  <Slides>15</Slides>
  <Notes>15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15</vt:i4>
      </vt:variant>
    </vt:vector>
  </HeadingPairs>
  <TitlesOfParts>
    <vt:vector size="22" baseType="lpstr">
      <vt:lpstr>Arial</vt:lpstr>
      <vt:lpstr>Barlow</vt:lpstr>
      <vt:lpstr>Calibri</vt:lpstr>
      <vt:lpstr>Oulun Graadi Otsikko</vt:lpstr>
      <vt:lpstr>Segoe UI</vt:lpstr>
      <vt:lpstr>Office-teema</vt:lpstr>
      <vt:lpstr>1_Office-teema</vt:lpstr>
      <vt:lpstr> Lukevin kaupunni  -kampanja Elina Kauppila, vastaava informaatikko, Oulun kaupunginkirjasto Tanja Salo, lukutaidon edistämisen kehittäjäopettaja, SiKu Raisa Laitala, informaatikko, Oulun kaupunginkirjasto</vt:lpstr>
      <vt:lpstr>Lukevin kaupunni on osa Oulu 2026 -hanketta</vt:lpstr>
      <vt:lpstr>Lukevin kaupunni -kampanja</vt:lpstr>
      <vt:lpstr>PowerPoint-esitys</vt:lpstr>
      <vt:lpstr>Miten lukiot voivat osallistua?</vt:lpstr>
      <vt:lpstr>1) Osallistukaa Lukukuntoon-haasteeseen</vt:lpstr>
      <vt:lpstr>2) Bongatkaa lukutekoja </vt:lpstr>
      <vt:lpstr>3) Kuvatkaa lukutekovideoita</vt:lpstr>
      <vt:lpstr>4) Osallistukaa Lukuboostiin</vt:lpstr>
      <vt:lpstr>PowerPoint-esitys</vt:lpstr>
      <vt:lpstr>5) Kertokaa lukuteoistanne muillekin</vt:lpstr>
      <vt:lpstr>OSYK näyttää mallia!</vt:lpstr>
      <vt:lpstr>6) Seuratkaa Lukevin kaupunni -verkkosivuille päivittyviä vinkkejä</vt:lpstr>
      <vt:lpstr>7) Ota käyttöön valmiit kirjalistat moduuleihin ja muut vinkkausmateriaalit</vt:lpstr>
      <vt:lpstr>Kiitos!</vt:lpstr>
    </vt:vector>
  </TitlesOfParts>
  <Company>Oulun Kaupunki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Kauppila Elina</dc:creator>
  <cp:lastModifiedBy>Kauppila Elina</cp:lastModifiedBy>
  <cp:revision>2</cp:revision>
  <dcterms:created xsi:type="dcterms:W3CDTF">2024-11-11T13:46:48Z</dcterms:created>
  <dcterms:modified xsi:type="dcterms:W3CDTF">2025-01-08T13:43:27Z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7f2b28d-54cf-44b6-aad9-6a2b7fb652a6_Enabled">
    <vt:lpwstr>true</vt:lpwstr>
  </property>
  <property fmtid="{D5CDD505-2E9C-101B-9397-08002B2CF9AE}" pid="3" name="MSIP_Label_e7f2b28d-54cf-44b6-aad9-6a2b7fb652a6_SetDate">
    <vt:lpwstr>2024-04-25T06:28:02Z</vt:lpwstr>
  </property>
  <property fmtid="{D5CDD505-2E9C-101B-9397-08002B2CF9AE}" pid="4" name="MSIP_Label_e7f2b28d-54cf-44b6-aad9-6a2b7fb652a6_Method">
    <vt:lpwstr>Standard</vt:lpwstr>
  </property>
  <property fmtid="{D5CDD505-2E9C-101B-9397-08002B2CF9AE}" pid="5" name="MSIP_Label_e7f2b28d-54cf-44b6-aad9-6a2b7fb652a6_Name">
    <vt:lpwstr>e7f2b28d-54cf-44b6-aad9-6a2b7fb652a6</vt:lpwstr>
  </property>
  <property fmtid="{D5CDD505-2E9C-101B-9397-08002B2CF9AE}" pid="6" name="MSIP_Label_e7f2b28d-54cf-44b6-aad9-6a2b7fb652a6_SiteId">
    <vt:lpwstr>5cc89a67-fa29-4356-af5d-f436abc7c21b</vt:lpwstr>
  </property>
  <property fmtid="{D5CDD505-2E9C-101B-9397-08002B2CF9AE}" pid="7" name="MSIP_Label_e7f2b28d-54cf-44b6-aad9-6a2b7fb652a6_ActionId">
    <vt:lpwstr>705ad03a-9106-4277-b7f0-18b95025afa1</vt:lpwstr>
  </property>
  <property fmtid="{D5CDD505-2E9C-101B-9397-08002B2CF9AE}" pid="8" name="MSIP_Label_e7f2b28d-54cf-44b6-aad9-6a2b7fb652a6_ContentBits">
    <vt:lpwstr>0</vt:lpwstr>
  </property>
  <property fmtid="{D5CDD505-2E9C-101B-9397-08002B2CF9AE}" pid="9" name="ContentTypeId">
    <vt:lpwstr>0x010100FC3DA2A38C33704FB6FBA27B272A146A</vt:lpwstr>
  </property>
</Properties>
</file>