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Tekijä" initials="K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B3E42-DF7C-444C-BF4D-D2B9280F0A70}" v="1511" dt="2024-10-07T11:54:37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27.1.2025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>
            <a:normAutofit/>
          </a:bodyPr>
          <a:lstStyle/>
          <a:p>
            <a:r>
              <a:rPr lang="fi-FI" dirty="0"/>
              <a:t>5-8-vuotiaiden pedagoginen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670701"/>
              </p:ext>
            </p:extLst>
          </p:nvPr>
        </p:nvGraphicFramePr>
        <p:xfrm>
          <a:off x="748553" y="1340952"/>
          <a:ext cx="9565028" cy="430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514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782514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527134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MAALISKUU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HUHTIKUU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sp>
        <p:nvSpPr>
          <p:cNvPr id="12" name="Otsikko 11">
            <a:extLst>
              <a:ext uri="{FF2B5EF4-FFF2-40B4-BE49-F238E27FC236}">
                <a16:creationId xmlns:a16="http://schemas.microsoft.com/office/drawing/2014/main" id="{D2FEE1B2-ABAC-3BDA-04CC-38CD5FE2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Vuosikello s.2</a:t>
            </a:r>
          </a:p>
        </p:txBody>
      </p:sp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27.1.2025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Asiantuntijuuden ja osaamisen jakaminen</a:t>
            </a:r>
            <a:endParaRPr lang="fi-FI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/>
              <a:t>Yhtenäinen toimintakulttuuri</a:t>
            </a:r>
            <a:endParaRPr lang="fi-FI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/>
              <a:t>Pedagogiset työtavat ja oppimisympäristö perustaitojen oppimisessa</a:t>
            </a:r>
            <a:endParaRPr lang="fi-FI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/>
              <a:t>Arviointi Toukokuussa 2025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Vuosikello</a:t>
            </a:r>
            <a:endParaRPr lang="fi-FI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Yksiköt: Rajakylän koulu, Rajakylän päiväkoti, Pateniemen koulu, Pilke Usva, Herukan päiväkoti, Riekonmarjan päiväkoti, </a:t>
            </a:r>
            <a:r>
              <a:rPr lang="fi-FI" dirty="0" err="1">
                <a:latin typeface="Segoe UI"/>
                <a:cs typeface="Segoe UI"/>
              </a:rPr>
              <a:t>Palokan</a:t>
            </a:r>
            <a:r>
              <a:rPr lang="fi-FI" dirty="0">
                <a:latin typeface="Segoe UI"/>
                <a:cs typeface="Segoe UI"/>
              </a:rPr>
              <a:t> päiväkoti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Vastuuhenkilöt 2024-2025: </a:t>
            </a:r>
          </a:p>
          <a:p>
            <a:r>
              <a:rPr lang="fi-FI" dirty="0" err="1">
                <a:latin typeface="Segoe UI"/>
                <a:cs typeface="Segoe UI"/>
              </a:rPr>
              <a:t>Esi-ja</a:t>
            </a:r>
            <a:r>
              <a:rPr lang="fi-FI" dirty="0">
                <a:latin typeface="Segoe UI"/>
                <a:cs typeface="Segoe UI"/>
              </a:rPr>
              <a:t> alkuopetuksen koordinaattorit: Eeva </a:t>
            </a:r>
            <a:r>
              <a:rPr lang="fi-FI" dirty="0" err="1">
                <a:latin typeface="Segoe UI"/>
                <a:cs typeface="Segoe UI"/>
              </a:rPr>
              <a:t>Keskinarkaus</a:t>
            </a:r>
            <a:r>
              <a:rPr lang="fi-FI" dirty="0">
                <a:latin typeface="Segoe UI"/>
                <a:cs typeface="Segoe UI"/>
              </a:rPr>
              <a:t>, Katariina Karppinen (Pateniemen koulu 1 BC), Aino-Mari Väisänen (</a:t>
            </a:r>
            <a:r>
              <a:rPr lang="fi-FI" dirty="0" err="1">
                <a:latin typeface="Segoe UI"/>
                <a:cs typeface="Segoe UI"/>
              </a:rPr>
              <a:t>Palokan</a:t>
            </a:r>
            <a:r>
              <a:rPr lang="fi-FI" dirty="0">
                <a:latin typeface="Segoe UI"/>
                <a:cs typeface="Segoe UI"/>
              </a:rPr>
              <a:t> päiväkoti, Luonnossa kotonaan Matruusit, esiopetus)</a:t>
            </a:r>
          </a:p>
          <a:p>
            <a:endParaRPr lang="fi-FI" dirty="0">
              <a:latin typeface="Segoe UI"/>
              <a:cs typeface="Segoe UI"/>
            </a:endParaRPr>
          </a:p>
          <a:p>
            <a:r>
              <a:rPr lang="fi-FI" dirty="0">
                <a:latin typeface="Segoe UI"/>
                <a:cs typeface="Segoe UI"/>
              </a:rPr>
              <a:t>Inkeri Leppänen (Herukan päiväkoti)</a:t>
            </a:r>
          </a:p>
          <a:p>
            <a:r>
              <a:rPr lang="fi-FI" dirty="0">
                <a:latin typeface="Segoe UI"/>
                <a:cs typeface="Segoe UI"/>
              </a:rPr>
              <a:t>Tiina Koskenkorva (Riekonmarjan päiväkoti)</a:t>
            </a:r>
          </a:p>
          <a:p>
            <a:r>
              <a:rPr lang="fi-FI" dirty="0">
                <a:latin typeface="Segoe UI"/>
                <a:cs typeface="Segoe UI"/>
              </a:rPr>
              <a:t>Laura Träskelin, Päivi Pirnes, Kaija Rissanen, Maarit Metsäntaus (Ruiskukan päiväkoti)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190515"/>
              </p:ext>
            </p:extLst>
          </p:nvPr>
        </p:nvGraphicFramePr>
        <p:xfrm>
          <a:off x="757239" y="794153"/>
          <a:ext cx="7083742" cy="481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74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64417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Lapsen oikeus oppia oman kasvun ja kehityksen mukaisesti.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Lapsi on aktiivinen, ainutlaatuinen toimija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Yhteisen ymmärryksen jakaminen, tiedon jakaminen (henkilöstön välillä sekä henkilöstön ja perheiden kesken)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Toimintatapojen ja resurssien tarkasteleminen -&gt; yhteisten mallien rakentaminen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Osallisuus, vuorovaikutus perheiden ja henkilöstön välillä monikulttuurisuus huomioiden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Avoin keskustelu moniammatillisesti yksittäisen lapsen kasvusta ja kehityksestä mahdollistettava helpommin. Näin tuetaan lapsen joustavaa kasvua ja kehitystä. Tiedonsiirtokeskustelut edellisenä keväänä ennen koulun aloitusta.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endParaRPr lang="fi-FI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10" name="Otsikko 9">
            <a:extLst>
              <a:ext uri="{FF2B5EF4-FFF2-40B4-BE49-F238E27FC236}">
                <a16:creationId xmlns:a16="http://schemas.microsoft.com/office/drawing/2014/main" id="{7C3947F7-4000-5836-8198-5333B19D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Yhteinen pedagoginen näkemys</a:t>
            </a:r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6629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-osaamisen jakaminen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-verkoston merkitys korostuu tässäkin! Yhteinen keskustelu ja toiminnan jakaminen verkostossa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à"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Yhteistä toimintaa 5-8 –vuotiaiden lasten kanssa (suunnitelmallista, aikataulutettu vuosikelloon), järjestelyissä ja tehtävissä jaettu vastuu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10" name="Otsikko 9">
            <a:extLst>
              <a:ext uri="{FF2B5EF4-FFF2-40B4-BE49-F238E27FC236}">
                <a16:creationId xmlns:a16="http://schemas.microsoft.com/office/drawing/2014/main" id="{00CF3DF0-2983-1A8C-A238-EE9261BD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Asiantuntijuuden ja osaamisen jakaminen</a:t>
            </a:r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130152"/>
              </p:ext>
            </p:extLst>
          </p:nvPr>
        </p:nvGraphicFramePr>
        <p:xfrm>
          <a:off x="790369" y="727893"/>
          <a:ext cx="6780012" cy="50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-Esi- ja alkuopetuksen alueverkoston työn tukeminen ja työhön sitoutuminen, työn arvostaminen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Wingdings"/>
                          <a:sym typeface="Wingdings"/>
                        </a:rPr>
                        <a:t></a:t>
                      </a: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alueellinen vuosikello, aikataulutus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-Yhteinen kehittämispäivä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-Resursoidaan esi- ja alkuopetuksen alueverkoston työhön aikaa ja rahaa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-Esi- ja alkuopetuksen alueverkostoa kehitetään: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     1. tapaaminen alkusyksystä verkostolla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     2. tapaaminen alueilla, mukana kaikki esi- ja alkuopettajat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     3. tapaaminen: verkosto ja esihenkilöt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     4. tapaaminen: alustava arviointi 5. arviointi</a:t>
                      </a:r>
                    </a:p>
                    <a:p>
                      <a:pPr lvl="0">
                        <a:buNone/>
                      </a:pP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2024-2025: Toteutamme yhteistyötä esi- ja alkuopetusverkoston tasolla ja työpareittain. Ensimmäisessä verkoston </a:t>
                      </a:r>
                      <a:r>
                        <a:rPr lang="fi-FI" sz="1200" b="0" i="0" u="none" strike="noStrike" noProof="0" err="1">
                          <a:solidFill>
                            <a:srgbClr val="FF0000"/>
                          </a:solidFill>
                          <a:latin typeface="Segoe UI"/>
                        </a:rPr>
                        <a:t>kokouksessä</a:t>
                      </a: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 päätettiin yhteinen teema, </a:t>
                      </a:r>
                      <a:r>
                        <a:rPr lang="fi-FI" sz="1200" b="1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lukemisen taidot ja monilukutaito.</a:t>
                      </a: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 Jaoimme työparit alueen 1-2 luokkien ja esiopetusryhmien kesken ja päätettiin kevätlukukauden ensimmäinen tapaaminen.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Jokainen työpari (Pateniemi 4 ryhmää) huomioi omassa toiminnassaan teeman (lukemisen taidot ja monilukutaito) sekä opetussuunnitelmat.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Vuosikello työparien toiminnan pohjana, jossa aikataulutus, työnjako, toimintasuunnitelma ja tavoite.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10" name="Otsikko 9">
            <a:extLst>
              <a:ext uri="{FF2B5EF4-FFF2-40B4-BE49-F238E27FC236}">
                <a16:creationId xmlns:a16="http://schemas.microsoft.com/office/drawing/2014/main" id="{08E94867-6090-0B40-5DE0-E429C458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Yhtenäinen toimintakulttuuri</a:t>
            </a: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873711"/>
              </p:ext>
            </p:extLst>
          </p:nvPr>
        </p:nvGraphicFramePr>
        <p:xfrm>
          <a:off x="757239" y="676225"/>
          <a:ext cx="7195913" cy="5052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32833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19389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Kirjastoyhteistyö, yhteisiä lukuhetkiä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endParaRPr lang="fi-FI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2024-2025: Hyödynnämme lähiluontoa (metsä), rakennettua sisä- ja ulkoympäristöä (koulun tilat, puisto, kirjasto).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Täydennetään vuosikellon täyttämisen jälkeen!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Työmuotoja: Etätyöskentely evakkovuoden vuoksi, sanataide, toiminnallisuus ja leikki.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FF0000"/>
                          </a:solidFill>
                          <a:latin typeface="Segoe UI"/>
                        </a:rPr>
                        <a:t>Työmuodot ja –tavat ovat lasten osallisuutta ja hyvinvointia tukevia.  Suunnittelussa otetaan huomioon myös oppilaiden ikätasoiset tehtävät. Turvallisuus ja ulkona liikkuminen tukevat lasten hyvinvointia.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10" name="Otsikko 9">
            <a:extLst>
              <a:ext uri="{FF2B5EF4-FFF2-40B4-BE49-F238E27FC236}">
                <a16:creationId xmlns:a16="http://schemas.microsoft.com/office/drawing/2014/main" id="{1A9DF8D5-7D0B-A5EA-15C1-CC6EF7AA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Pedagogiset työtavat ja oppimisympäristöt perustaitojen oppimisessa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94366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TOUKOKUUSSA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Vuosikellon toteutumisen arviointia keväällä 10.2.2025.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Wingdings,Sans-Serif"/>
                        <a:buChar char="à"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Toiminnan kehittäminen sen mukaan ja alueen lasten tarpeiden näkökulmasta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endParaRPr lang="fi-FI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endParaRPr lang="fi-FI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Toiminnassa mukana: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Herukan päiväkoti, Riekonmarjan päiväkoti, </a:t>
                      </a:r>
                      <a:r>
                        <a:rPr lang="fi-FI" sz="1600" b="0" i="0" u="none" strike="noStrike" noProof="0" err="1">
                          <a:solidFill>
                            <a:srgbClr val="000000"/>
                          </a:solidFill>
                          <a:latin typeface="Segoe UI"/>
                        </a:rPr>
                        <a:t>Palokan</a:t>
                      </a: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 päiväkoti, </a:t>
                      </a:r>
                    </a:p>
                    <a:p>
                      <a:pPr marL="0" lvl="0" indent="0"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Pilke Usva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 Pateniemen koulu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0" lvl="0" indent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10" name="Otsikko 9">
            <a:extLst>
              <a:ext uri="{FF2B5EF4-FFF2-40B4-BE49-F238E27FC236}">
                <a16:creationId xmlns:a16="http://schemas.microsoft.com/office/drawing/2014/main" id="{4D6ED302-E04A-EE81-F17A-CFBB0D9C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Arviointi toukokuussa 2025</a:t>
            </a:r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038813"/>
              </p:ext>
            </p:extLst>
          </p:nvPr>
        </p:nvGraphicFramePr>
        <p:xfrm>
          <a:off x="757238" y="1881964"/>
          <a:ext cx="9695238" cy="364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619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847619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46566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MARRASKUU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439006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20585"/>
              </p:ext>
            </p:extLst>
          </p:nvPr>
        </p:nvGraphicFramePr>
        <p:xfrm>
          <a:off x="748552" y="1318436"/>
          <a:ext cx="9703923" cy="51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923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r>
                        <a:rPr lang="fi-FI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  <p:sp>
        <p:nvSpPr>
          <p:cNvPr id="13" name="Otsikko 12">
            <a:extLst>
              <a:ext uri="{FF2B5EF4-FFF2-40B4-BE49-F238E27FC236}">
                <a16:creationId xmlns:a16="http://schemas.microsoft.com/office/drawing/2014/main" id="{4B52237E-428F-A6A3-D30B-5E0A6E00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-927847"/>
            <a:ext cx="9791700" cy="927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Vuosikello</a:t>
            </a:r>
          </a:p>
        </p:txBody>
      </p:sp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7" ma:contentTypeDescription="Luo uusi asiakirja." ma:contentTypeScope="" ma:versionID="9f7719db3a7170b65000fc4fa830634d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57cc4afc8cb02d3b00b964cdf9ac5a10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86BF3-4D17-4A27-817E-2084FD0DCCA6}">
  <ds:schemaRefs>
    <ds:schemaRef ds:uri="a73371c2-c519-4563-9b89-7ff52b8543f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399F5D9-D06D-434B-A3F0-3E74CB78B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3F19CE-3A99-404C-9FA8-6CF023B62B61}">
  <ds:schemaRefs>
    <ds:schemaRef ds:uri="a73371c2-c519-4563-9b89-7ff52b8543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2493f3f-6595-4847-8f46-3790596519d0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0</TotalTime>
  <Words>567</Words>
  <Application>Microsoft Office PowerPoint</Application>
  <PresentationFormat>Laajakuva</PresentationFormat>
  <Paragraphs>85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Wingdings</vt:lpstr>
      <vt:lpstr>Wingdings,Sans-Serif</vt:lpstr>
      <vt:lpstr>Office-teema</vt:lpstr>
      <vt:lpstr>5-8-vuotiaiden pedagoginen suunnitelma</vt:lpstr>
      <vt:lpstr>Kasvamme, kohtaamme ja kasvatamme yhdessä</vt:lpstr>
      <vt:lpstr>Taustatiedot</vt:lpstr>
      <vt:lpstr>Yhteinen pedagoginen näkemys</vt:lpstr>
      <vt:lpstr>Asiantuntijuuden ja osaamisen jakaminen</vt:lpstr>
      <vt:lpstr>Yhtenäinen toimintakulttuuri</vt:lpstr>
      <vt:lpstr>Pedagogiset työtavat ja oppimisympäristöt perustaitojen oppimisessa</vt:lpstr>
      <vt:lpstr>Arviointi toukokuussa 2025</vt:lpstr>
      <vt:lpstr>Vuosikello</vt:lpstr>
      <vt:lpstr>Vuosikello s.2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 (päivitetty 2024)</dc:title>
  <dc:creator/>
  <cp:lastModifiedBy/>
  <cp:revision>1</cp:revision>
  <dcterms:created xsi:type="dcterms:W3CDTF">2024-09-03T05:44:26Z</dcterms:created>
  <dcterms:modified xsi:type="dcterms:W3CDTF">2025-01-27T10:14:47Z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2024-09-03T05:44:57Z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03900d98-d443-40e6-9dcd-91e95a5a1698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0x0101009BBCADA6276A4144A44912019F9D353B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