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60" r:id="rId5"/>
    <p:sldId id="261" r:id="rId6"/>
    <p:sldId id="258" r:id="rId7"/>
    <p:sldId id="265" r:id="rId8"/>
    <p:sldId id="263" r:id="rId9"/>
    <p:sldId id="264" r:id="rId10"/>
    <p:sldId id="259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15CBE8-0D33-4FE3-B1D7-A5E6BE97237E}" v="83" dt="2025-01-13T11:42:56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258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41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58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988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6916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143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79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146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32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1518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42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105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alavus/perusopetus/alavudenylakoulu/oppiaineet/liikunta/liikkuva-koulu-materiaali" TargetMode="External"/><Relationship Id="rId2" Type="http://schemas.openxmlformats.org/officeDocument/2006/relationships/hyperlink" Target="https://peda.net/jamsa/perusopetus/pp/liikkuva-koulu/to/luokass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liikkuvakoulu.fi/ideapankki/" TargetMode="External"/><Relationship Id="rId3" Type="http://schemas.openxmlformats.org/officeDocument/2006/relationships/hyperlink" Target="https://www.youtube.com/@liikunnanaluejarjestot474/videos" TargetMode="External"/><Relationship Id="rId7" Type="http://schemas.openxmlformats.org/officeDocument/2006/relationships/hyperlink" Target="https://peda.net/jamsa/perusopetus/pp/liikkuva-koulu/to/mti/lljtt:file/download/c103665b19af663abc55a23f698d3e1fc42c3399/Lis%C3%A4%C3%A4%20liikett%C3%A4%20ja%20toimintaa%2C%20Taskuopas.pdf" TargetMode="External"/><Relationship Id="rId2" Type="http://schemas.openxmlformats.org/officeDocument/2006/relationships/hyperlink" Target="https://www.liiku.fi/varhaiskasvatus-koulu-ja-oppilaitos-yhteistyo/ohjelmat-ja-hankkeet/liikkuvat/liikkuva-koulu-ohjelma/materiaalit/toiminnallinen-oppimin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CVDe_9aCLrM&amp;list=PLDlux754GmPqDesIsUw55eM5IjslSQxGb" TargetMode="External"/><Relationship Id="rId11" Type="http://schemas.openxmlformats.org/officeDocument/2006/relationships/hyperlink" Target="https://peda.net/alavus/perusopetus/alavudenylakoulu/oppiaineet/liikunta/liikkuva-koulu-materiaali" TargetMode="External"/><Relationship Id="rId5" Type="http://schemas.openxmlformats.org/officeDocument/2006/relationships/hyperlink" Target="https://smartmoves.fi/liiketta-opiskelupaivaan/toiminnalliset-opetusmenetelmat/" TargetMode="External"/><Relationship Id="rId10" Type="http://schemas.openxmlformats.org/officeDocument/2006/relationships/hyperlink" Target="https://peda.net/jamsa/perusopetus/pp/liikkuva-koulu/to/luokassa" TargetMode="External"/><Relationship Id="rId4" Type="http://schemas.openxmlformats.org/officeDocument/2006/relationships/hyperlink" Target="https://www.youtube.com/@jyrangonkouluheinola6725/videos" TargetMode="External"/><Relationship Id="rId9" Type="http://schemas.openxmlformats.org/officeDocument/2006/relationships/hyperlink" Target="https://www.freeed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x6hFaxvgM1k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s://www.liiku.fi/" TargetMode="External"/><Relationship Id="rId7" Type="http://schemas.openxmlformats.org/officeDocument/2006/relationships/hyperlink" Target="https://www.youtube.com/watch?v=3Agjy43QS6s" TargetMode="External"/><Relationship Id="rId12" Type="http://schemas.openxmlformats.org/officeDocument/2006/relationships/hyperlink" Target="https://www.youtube.com/watch?v=v23L0Bl872I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lTY2AteklA?feature=oembed" TargetMode="External"/><Relationship Id="rId6" Type="http://schemas.openxmlformats.org/officeDocument/2006/relationships/hyperlink" Target="https://www.youtube.com/watch?v=sYwX9Snq6ok" TargetMode="External"/><Relationship Id="rId11" Type="http://schemas.openxmlformats.org/officeDocument/2006/relationships/hyperlink" Target="https://www.youtube.com/watch?v=aOEr_fuQuE4" TargetMode="External"/><Relationship Id="rId5" Type="http://schemas.openxmlformats.org/officeDocument/2006/relationships/hyperlink" Target="https://www.youtube.com/watch?v=nlTY2AteklA" TargetMode="External"/><Relationship Id="rId10" Type="http://schemas.openxmlformats.org/officeDocument/2006/relationships/hyperlink" Target="https://www.youtube.com/watch?v=lPPf-aOFQ2c" TargetMode="External"/><Relationship Id="rId4" Type="http://schemas.openxmlformats.org/officeDocument/2006/relationships/hyperlink" Target="https://www.youtube.com/watch?v=3pbJDtZbx24" TargetMode="External"/><Relationship Id="rId9" Type="http://schemas.openxmlformats.org/officeDocument/2006/relationships/hyperlink" Target="https://www.youtube.com/watch?v=VEPIv3hqmy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s://smartmoves.fi/liiketta-opiskelupaivaan/toiminnalliset-opetusmenetelmat/kisat-ja-pelit/#matikkakisa" TargetMode="External"/><Relationship Id="rId7" Type="http://schemas.openxmlformats.org/officeDocument/2006/relationships/hyperlink" Target="https://smartmoves.fi/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VDe_9aCLrM?feature=oembed" TargetMode="External"/><Relationship Id="rId6" Type="http://schemas.openxmlformats.org/officeDocument/2006/relationships/hyperlink" Target="https://www.youtube.com/watch?v=kyYXDkgdPJ4" TargetMode="External"/><Relationship Id="rId5" Type="http://schemas.openxmlformats.org/officeDocument/2006/relationships/hyperlink" Target="https://www.youtube.com/watch?v=m3-wz6cyVNg" TargetMode="External"/><Relationship Id="rId4" Type="http://schemas.openxmlformats.org/officeDocument/2006/relationships/hyperlink" Target="https://www.youtube.com/watch?v=CVDe_9aCLrM" TargetMode="External"/><Relationship Id="rId9" Type="http://schemas.openxmlformats.org/officeDocument/2006/relationships/hyperlink" Target="https://smartmoves.fi/liiketta-opiskelupaivaan/toiminnalliset-opetusmenetelmat/kisat-ja-peli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martmoves.fi/liiketta-opiskelupaivaan/toiminnalliset-opetusmenetelmat/ryhmatyot/" TargetMode="External"/><Relationship Id="rId2" Type="http://schemas.openxmlformats.org/officeDocument/2006/relationships/hyperlink" Target="https://smartmoves.fi/liiketta-opiskelupaivaan/toiminnalliset-opetusmenetelmat/kisat-ja-pelit/#matikkakis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martmoves.fi/liiketta-opiskelupaivaan/toiminnalliset-opetusmenetelmat/yhdessa-ideoint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amsa/perusopetus/pp/liikkuva-koulu/to/mti/lljtt:file/download/c103665b19af663abc55a23f698d3e1fc42c3399/Lis%C3%A4%C3%A4%20liikett%C3%A4%20ja%20toimintaa%2C%20Taskuopas.pdf" TargetMode="External"/><Relationship Id="rId2" Type="http://schemas.openxmlformats.org/officeDocument/2006/relationships/hyperlink" Target="https://nuortenakatemia.fi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liikkuvakoulu.fi/ideapankki/idea/10-askelta-kohti-toiminnallisempaa-ja-liikkuvampaa-kouluarkea/" TargetMode="External"/><Relationship Id="rId3" Type="http://schemas.openxmlformats.org/officeDocument/2006/relationships/hyperlink" Target="https://liikkuvakoulu.fi/ideapankki/idea/toiminnallisia-vinkkeja-eri-oppiaineisiin/" TargetMode="External"/><Relationship Id="rId7" Type="http://schemas.openxmlformats.org/officeDocument/2006/relationships/hyperlink" Target="https://liikkuvakoulu.fi/ideapankki/idea/yhteen-ja-vahennyslaskuja-toiminnallisesti/" TargetMode="External"/><Relationship Id="rId2" Type="http://schemas.openxmlformats.org/officeDocument/2006/relationships/hyperlink" Target="https://liikkuvakoulu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ikkuvakoulu.fi/ideapankki/idea/kertolaskuja-toiminnallisesti/" TargetMode="External"/><Relationship Id="rId5" Type="http://schemas.openxmlformats.org/officeDocument/2006/relationships/hyperlink" Target="https://liikkuvakoulu.fi/ideapankki/idea/liikkuen-matikkaa-toiminnallisia-tehtavia-matematiikan-opetukseen/" TargetMode="External"/><Relationship Id="rId10" Type="http://schemas.openxmlformats.org/officeDocument/2006/relationships/hyperlink" Target="https://liikkuvakoulu.fi/ideapankki/idea/woodgrouse-yhteisollinen-ja-iloa-tuottava-vahvuusmittelo/" TargetMode="External"/><Relationship Id="rId4" Type="http://schemas.openxmlformats.org/officeDocument/2006/relationships/hyperlink" Target="https://liikkuvakoulu.fi/ideapankki/idea/toiminnallisia-tehtavia-ylakoulun-aineenopetukseen/" TargetMode="External"/><Relationship Id="rId9" Type="http://schemas.openxmlformats.org/officeDocument/2006/relationships/hyperlink" Target="https://liikkuvakoulu.fi/ideapankki/idea/liikuntabreikit-paikallaanolon-tauottamiseen-oppitunneilla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ed.com/articles/4280/toiminnallinen-yhdyssanaharjoitus" TargetMode="External"/><Relationship Id="rId7" Type="http://schemas.openxmlformats.org/officeDocument/2006/relationships/hyperlink" Target="https://www.freeed.com/articles/3299/rauhallisen-liikkeen-liikekortit" TargetMode="External"/><Relationship Id="rId2" Type="http://schemas.openxmlformats.org/officeDocument/2006/relationships/hyperlink" Target="https://www.freeed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reeed.com/articles/3041/minitaukokortit" TargetMode="External"/><Relationship Id="rId5" Type="http://schemas.openxmlformats.org/officeDocument/2006/relationships/hyperlink" Target="https://www.freeed.com/articles/9048/toiminnalliset-kortit" TargetMode="External"/><Relationship Id="rId4" Type="http://schemas.openxmlformats.org/officeDocument/2006/relationships/hyperlink" Target="https://www.freeed.com/articles/3092/toimintakortit-valipaloiksi-tunnill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reeed.com/articles/34166/toiminnallinen-tehtava-ruotsin-imperfektin-harjoitteluun" TargetMode="External"/><Relationship Id="rId3" Type="http://schemas.openxmlformats.org/officeDocument/2006/relationships/hyperlink" Target="https://www.freeed.com/articles/1504/ohjelmointia-toiminnallisesti" TargetMode="External"/><Relationship Id="rId7" Type="http://schemas.openxmlformats.org/officeDocument/2006/relationships/hyperlink" Target="https://www.freeed.com/articles/32744/toiminnallinen-aktiviteetti-somesta-ja-yksityisyydesta" TargetMode="External"/><Relationship Id="rId2" Type="http://schemas.openxmlformats.org/officeDocument/2006/relationships/hyperlink" Target="https://www.freeed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reeed.com/articles/29440/luetun-ymmartamista-liikkuen" TargetMode="External"/><Relationship Id="rId5" Type="http://schemas.openxmlformats.org/officeDocument/2006/relationships/hyperlink" Target="https://www.freeed.com/articles/4280/toiminnallinen-yhdyssanaharjoitus" TargetMode="External"/><Relationship Id="rId10" Type="http://schemas.openxmlformats.org/officeDocument/2006/relationships/hyperlink" Target="https://www.freeed.com/articles/28103/ideoita-ulko-opetukseen-ja-opeoppaiden-valmiit-materiaalit" TargetMode="External"/><Relationship Id="rId4" Type="http://schemas.openxmlformats.org/officeDocument/2006/relationships/hyperlink" Target="https://www.freeed.com/articles/8685/desimaalilukuja-toiminnallisesti" TargetMode="External"/><Relationship Id="rId9" Type="http://schemas.openxmlformats.org/officeDocument/2006/relationships/hyperlink" Target="https://www.freeed.com/articles/1441/qr-koodi-seikkailu-6-luokal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/>
              <a:schemeClr val="bg2">
                <a:shade val="91000"/>
                <a:satMod val="105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CC828AE3-FA58-43DF-B083-6AA3C102A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43468" y="1914860"/>
            <a:ext cx="10905066" cy="2474259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chemeClr val="tx1"/>
                </a:solidFill>
              </a:rPr>
              <a:t>Vinkkejä toiminnalliseen opettamiseen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4AF9CD9-31C2-43D9-9F5C-A0E097262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5668" cy="2286000"/>
          </a:xfrm>
          <a:prstGeom prst="rect">
            <a:avLst/>
          </a:prstGeom>
          <a:solidFill>
            <a:schemeClr val="bg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0A57A26-ECBF-4A8A-B307-41F0BDD94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34519C-1BED-FA55-6CD0-F7AA007B7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B012D99-8C8F-8E2D-6E12-8A25C5F25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C2F3D960-0DA3-B3B6-7042-46B650457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911D626-5F70-C640-AA5E-C9928AF56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695542"/>
            <a:ext cx="11641668" cy="1158658"/>
          </a:xfrm>
        </p:spPr>
        <p:txBody>
          <a:bodyPr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Luokassa käytettäviä toiminnallisia 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2CB51B-4CD5-ADD1-22D7-300DF7016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1" y="1977968"/>
            <a:ext cx="11489268" cy="3374216"/>
          </a:xfrm>
        </p:spPr>
        <p:txBody>
          <a:bodyPr anchor="t">
            <a:normAutofit/>
          </a:bodyPr>
          <a:lstStyle/>
          <a:p>
            <a:r>
              <a:rPr lang="fi-FI" sz="2400" dirty="0"/>
              <a:t>Helppoja tapoja lisätä liikettä luokkahuoneeseen: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Laita oppilas hakemaan itse aina tarvittavat välineet ja monisteet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Tehtävien tarkistuspiste luokan eteen tai käytävälle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Läksyntarkistus toiminnallisesti (esim. abc-vaihtoehdoilla eri liikkeet, tarkistus tapahtuu seisten)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Osa tunnista työskennellään seisomapisteillä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Vastaaminen tapahtuu eri tavoin (esim. molemmat kädet ylös, kyykkyyn meno, ylös kurkotus)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Janat ja jonot luokassa liikkuen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Mielipidejanat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Oikea järjestys </a:t>
            </a:r>
          </a:p>
          <a:p>
            <a:pPr marL="685800" lvl="3" indent="0">
              <a:buNone/>
            </a:pP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endParaRPr lang="fi-FI" sz="2000" dirty="0"/>
          </a:p>
          <a:p>
            <a:pPr marL="228600" lvl="1" indent="0">
              <a:buNone/>
            </a:pPr>
            <a:endParaRPr lang="fi-FI" sz="22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AB31009-C299-8B2A-9B52-6236102ABD87}"/>
              </a:ext>
            </a:extLst>
          </p:cNvPr>
          <p:cNvSpPr txBox="1"/>
          <p:nvPr/>
        </p:nvSpPr>
        <p:spPr>
          <a:xfrm>
            <a:off x="321730" y="5227442"/>
            <a:ext cx="114723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Lisää ideoita löytyy peda.net –sivuilta esimerkiksi: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dirty="0">
                <a:hlinkClick r:id="rId2"/>
              </a:rPr>
              <a:t>https://peda.net/jamsa/perusopetus/pp/liikkuva-koulu/to/luokassa</a:t>
            </a:r>
            <a:endParaRPr lang="fi-FI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dirty="0">
                <a:hlinkClick r:id="rId3"/>
              </a:rPr>
              <a:t>https://peda.net/alavus/perusopetus/alavudenylakoulu/oppiaineet/liikunta/liikkuva-koulu-materiaali</a:t>
            </a:r>
            <a:endParaRPr lang="fi-FI" sz="2000" dirty="0"/>
          </a:p>
          <a:p>
            <a:pPr lvl="1"/>
            <a:endParaRPr lang="fi-FI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96258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68B98B-068F-0CDC-48CD-57DEBD4A2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825E2D0-B21A-0CFB-8765-60589D7A7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2E0DAEDF-CADA-98BD-0CF7-00FA6F5E1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344D5ED-E318-F58E-FA1F-D49F9E63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695542"/>
            <a:ext cx="11641668" cy="659125"/>
          </a:xfrm>
        </p:spPr>
        <p:txBody>
          <a:bodyPr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9E73B6-72BD-6682-AB24-AE6874D27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567608"/>
            <a:ext cx="11489268" cy="5112591"/>
          </a:xfrm>
        </p:spPr>
        <p:txBody>
          <a:bodyPr anchor="t">
            <a:normAutofit fontScale="55000" lnSpcReduction="20000"/>
          </a:bodyPr>
          <a:lstStyle/>
          <a:p>
            <a:r>
              <a:rPr lang="fi-FI" sz="2500" dirty="0"/>
              <a:t>Dia 3</a:t>
            </a:r>
          </a:p>
          <a:p>
            <a:pPr marL="411480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2C2C2C"/>
              </a:buClr>
              <a:buSzTx/>
              <a:buFont typeface="Wingdings" pitchFamily="2" charset="2"/>
              <a:buChar char=""/>
              <a:tabLst/>
              <a:defRPr/>
            </a:pPr>
            <a:r>
              <a:rPr kumimoji="0" lang="fi-FI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</a:rPr>
              <a:t>LiikU</a:t>
            </a:r>
            <a:r>
              <a:rPr kumimoji="0" lang="fi-FI" sz="25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</a:rPr>
              <a:t> – Toiminnallinen oppiminen: </a:t>
            </a:r>
            <a:r>
              <a:rPr kumimoji="0" lang="fi-FI" sz="25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  <a:hlinkClick r:id="rId2"/>
              </a:rPr>
              <a:t>https://www.liiku.fi/varhaiskasvatus-koulu-ja-oppilaitos-yhteistyo/ohjelmat-ja-hankkeet/liikkuvat/liikkuva-koulu-ohjelma/materiaalit/toiminnallinen-oppiminen/</a:t>
            </a:r>
            <a:endParaRPr kumimoji="0" lang="fi-FI" sz="25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11480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2C2C2C"/>
              </a:buClr>
              <a:buSzTx/>
              <a:buFont typeface="Wingdings" pitchFamily="2" charset="2"/>
              <a:buChar char=""/>
              <a:tabLst/>
              <a:defRPr/>
            </a:pPr>
            <a:r>
              <a:rPr kumimoji="0" lang="fi-FI" sz="25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</a:rPr>
              <a:t>Liikunnan aluejärjestöt YouTube-kanava: </a:t>
            </a:r>
            <a:r>
              <a:rPr kumimoji="0" lang="fi-FI" sz="25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  <a:hlinkClick r:id="rId3"/>
              </a:rPr>
              <a:t>https://www.youtube.com/@liikunnanaluejarjestot474/videos</a:t>
            </a:r>
            <a:endParaRPr kumimoji="0" lang="fi-FI" sz="25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11480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2C2C2C"/>
              </a:buClr>
              <a:buSzTx/>
              <a:buFont typeface="Wingdings" pitchFamily="2" charset="2"/>
              <a:buChar char=""/>
              <a:tabLst/>
              <a:defRPr/>
            </a:pPr>
            <a:r>
              <a:rPr kumimoji="0" lang="fi-FI" sz="25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</a:rPr>
              <a:t>Jyrängön koulun YouTube-kanava: </a:t>
            </a:r>
            <a:r>
              <a:rPr kumimoji="0" lang="fi-FI" sz="25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ea typeface="+mn-ea"/>
                <a:cs typeface="+mn-cs"/>
                <a:hlinkClick r:id="rId4"/>
              </a:rPr>
              <a:t>https://www.youtube.com/@jyrangonkouluheinola6725/videos</a:t>
            </a:r>
            <a:endParaRPr lang="fi-FI" sz="2500" dirty="0"/>
          </a:p>
          <a:p>
            <a:r>
              <a:rPr lang="fi-FI" sz="2500" dirty="0"/>
              <a:t>Dia 4 ja 5</a:t>
            </a:r>
          </a:p>
          <a:p>
            <a:pPr lvl="1"/>
            <a:r>
              <a:rPr lang="fi-FI" sz="2500" dirty="0"/>
              <a:t>Smart </a:t>
            </a:r>
            <a:r>
              <a:rPr lang="fi-FI" sz="2500" dirty="0" err="1"/>
              <a:t>Moves</a:t>
            </a:r>
            <a:r>
              <a:rPr lang="fi-FI" sz="2500" dirty="0"/>
              <a:t> – Toiminnalliset opetusmenetelmät: </a:t>
            </a:r>
            <a:r>
              <a:rPr lang="fi-FI" sz="2500" dirty="0">
                <a:hlinkClick r:id="rId5"/>
              </a:rPr>
              <a:t>https://smartmoves.fi/liiketta-opiskelupaivaan/toiminnalliset-opetusmenetelmat/</a:t>
            </a:r>
            <a:endParaRPr lang="fi-FI" sz="2500" dirty="0"/>
          </a:p>
          <a:p>
            <a:pPr lvl="1"/>
            <a:r>
              <a:rPr lang="fi-FI" sz="2500" dirty="0"/>
              <a:t>Terveurheilija YouTube-kanava (Smart </a:t>
            </a:r>
            <a:r>
              <a:rPr lang="fi-FI" sz="2500" dirty="0" err="1"/>
              <a:t>Moves</a:t>
            </a:r>
            <a:r>
              <a:rPr lang="fi-FI" sz="2500" dirty="0"/>
              <a:t>: toiminnalliset opetusmenetelmät): </a:t>
            </a:r>
            <a:r>
              <a:rPr lang="fi-FI" sz="2500" dirty="0">
                <a:hlinkClick r:id="rId6"/>
              </a:rPr>
              <a:t>https://www.youtube.com/watch?v=CVDe_9aCLrM&amp;list=PLDlux754GmPqDesIsUw55eM5IjslSQxGb</a:t>
            </a:r>
            <a:endParaRPr lang="fi-FI" sz="2500" dirty="0"/>
          </a:p>
          <a:p>
            <a:r>
              <a:rPr lang="fi-FI" sz="2500" dirty="0"/>
              <a:t>Dia 6</a:t>
            </a:r>
          </a:p>
          <a:p>
            <a:pPr lvl="1"/>
            <a:r>
              <a:rPr lang="fi-FI" sz="2500" dirty="0"/>
              <a:t>Nuorten Akatemia – Lisää liikettä ja toimintaa –taskuopas: </a:t>
            </a:r>
            <a:r>
              <a:rPr lang="fi-FI" sz="2500" dirty="0">
                <a:hlinkClick r:id="rId7"/>
              </a:rPr>
              <a:t>https://peda.net/jamsa/perusopetus/pp/liikkuva-koulu/to/mti/lljtt:file/download/c103665b19af663abc55a23f698d3e1fc42c3399/Lis%C3%A4%C3%A4%20liikett%C3%A4%20ja%20toimintaa%2C%20Taskuopas.pdf</a:t>
            </a:r>
            <a:endParaRPr lang="fi-FI" sz="2500" dirty="0"/>
          </a:p>
          <a:p>
            <a:r>
              <a:rPr lang="fi-FI" sz="2500" dirty="0"/>
              <a:t>Dia 7 </a:t>
            </a:r>
          </a:p>
          <a:p>
            <a:pPr lvl="1"/>
            <a:r>
              <a:rPr lang="fi-FI" sz="2500" dirty="0"/>
              <a:t>Liikkuva koulu – Ideapankki: </a:t>
            </a:r>
            <a:r>
              <a:rPr lang="fi-FI" sz="2500" dirty="0">
                <a:hlinkClick r:id="rId8"/>
              </a:rPr>
              <a:t>https://liikkuvakoulu.fi/ideapankki/</a:t>
            </a:r>
            <a:r>
              <a:rPr lang="fi-FI" sz="2500" dirty="0"/>
              <a:t> </a:t>
            </a:r>
          </a:p>
          <a:p>
            <a:r>
              <a:rPr lang="fi-FI" sz="2500" dirty="0"/>
              <a:t>Dia 8 ja 9</a:t>
            </a:r>
          </a:p>
          <a:p>
            <a:pPr lvl="1"/>
            <a:r>
              <a:rPr lang="fi-FI" sz="2500" dirty="0" err="1"/>
              <a:t>Freeed</a:t>
            </a:r>
            <a:r>
              <a:rPr lang="fi-FI" sz="2500" dirty="0"/>
              <a:t>: </a:t>
            </a:r>
            <a:r>
              <a:rPr lang="fi-FI" sz="2500" dirty="0">
                <a:hlinkClick r:id="rId9"/>
              </a:rPr>
              <a:t>https://www.freeed.com/</a:t>
            </a:r>
            <a:r>
              <a:rPr lang="fi-FI" sz="2500" dirty="0"/>
              <a:t> </a:t>
            </a:r>
          </a:p>
          <a:p>
            <a:r>
              <a:rPr lang="fi-FI" sz="2500" dirty="0"/>
              <a:t>Dia 10 </a:t>
            </a:r>
          </a:p>
          <a:p>
            <a:pPr lvl="1"/>
            <a:r>
              <a:rPr lang="fi-FI" sz="2500" dirty="0">
                <a:hlinkClick r:id="rId10"/>
              </a:rPr>
              <a:t>https://peda.net/jamsa/perusopetus/pp/liikkuva-koulu/to/luokassa</a:t>
            </a:r>
            <a:r>
              <a:rPr lang="fi-FI" sz="2500" dirty="0"/>
              <a:t> </a:t>
            </a:r>
          </a:p>
          <a:p>
            <a:pPr lvl="1"/>
            <a:r>
              <a:rPr lang="fi-FI" sz="2500" dirty="0">
                <a:hlinkClick r:id="rId11"/>
              </a:rPr>
              <a:t>https://peda.net/alavus/perusopetus/alavudenylakoulu/oppiaineet/liikunta/liikkuva-koulu-materiaali</a:t>
            </a:r>
            <a:r>
              <a:rPr lang="fi-FI" sz="2500" dirty="0"/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fi-FI" sz="2000" dirty="0"/>
          </a:p>
          <a:p>
            <a:pPr marL="228600" lvl="1" indent="0">
              <a:buNone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339891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D616AB-2B32-4A45-BEC9-C743E897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BEC91407-C839-4EE3-B5C6-34919D3DE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62D555E-9EC2-7722-3B2D-167BDCD9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804334"/>
            <a:ext cx="11531178" cy="833717"/>
          </a:xfrm>
        </p:spPr>
        <p:txBody>
          <a:bodyPr anchor="t">
            <a:normAutofit/>
          </a:bodyPr>
          <a:lstStyle/>
          <a:p>
            <a:r>
              <a:rPr lang="fi-FI" sz="5400" dirty="0">
                <a:solidFill>
                  <a:schemeClr val="tx2"/>
                </a:solidFill>
              </a:rPr>
              <a:t>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7E7AA-4448-C533-6E4E-7BCC195C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829821"/>
            <a:ext cx="11531178" cy="4223845"/>
          </a:xfrm>
        </p:spPr>
        <p:txBody>
          <a:bodyPr anchor="t">
            <a:normAutofit/>
          </a:bodyPr>
          <a:lstStyle/>
          <a:p>
            <a:r>
              <a:rPr lang="fi-FI" sz="2400" dirty="0"/>
              <a:t>Tähän diasarjaan on koottuna </a:t>
            </a:r>
            <a:r>
              <a:rPr lang="fi-FI" sz="2400"/>
              <a:t>erilaisia internetistä </a:t>
            </a:r>
            <a:r>
              <a:rPr lang="fi-FI" sz="2400" dirty="0"/>
              <a:t>löytyviä toiminnalliseen opettamiseen liittyviä linkkejä. Tarkoituksena on ollut koota linkit samaan tiedostoon, josta ne olisivat helposti otettavissa käyttöön.</a:t>
            </a:r>
          </a:p>
          <a:p>
            <a:r>
              <a:rPr lang="fi-FI" sz="2400" dirty="0"/>
              <a:t>Osa linkeistä sopii kaikille oppilaille ikään katsomatta, osa puolestaan suunnattu enemmän esimerkiksi pienemmille oppilaille. </a:t>
            </a:r>
          </a:p>
          <a:p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047908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D616AB-2B32-4A45-BEC9-C743E897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BEC91407-C839-4EE3-B5C6-34919D3DE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62D555E-9EC2-7722-3B2D-167BDCD9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804334"/>
            <a:ext cx="11531178" cy="833717"/>
          </a:xfrm>
        </p:spPr>
        <p:txBody>
          <a:bodyPr anchor="t">
            <a:normAutofit/>
          </a:bodyPr>
          <a:lstStyle/>
          <a:p>
            <a:r>
              <a:rPr lang="fi-FI" sz="5400" dirty="0" err="1">
                <a:solidFill>
                  <a:schemeClr val="tx2"/>
                </a:solidFill>
              </a:rPr>
              <a:t>LIIKu</a:t>
            </a:r>
            <a:endParaRPr lang="fi-FI" sz="5400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7E7AA-4448-C533-6E4E-7BCC195C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829821"/>
            <a:ext cx="11531178" cy="4223845"/>
          </a:xfrm>
        </p:spPr>
        <p:txBody>
          <a:bodyPr anchor="t">
            <a:normAutofit fontScale="92500" lnSpcReduction="10000"/>
          </a:bodyPr>
          <a:lstStyle/>
          <a:p>
            <a:r>
              <a:rPr lang="fi-FI" sz="2400" dirty="0" err="1">
                <a:hlinkClick r:id="rId3"/>
              </a:rPr>
              <a:t>LiikU</a:t>
            </a:r>
            <a:r>
              <a:rPr lang="fi-FI" sz="2400" dirty="0"/>
              <a:t> on koonnut nettisivuilleen  oppiminen on voimakas menetelmä, joka syventää oppimista ja innostaa oppijoita uudella tavalla.”</a:t>
            </a:r>
          </a:p>
          <a:p>
            <a:r>
              <a:rPr lang="fi-FI" sz="2400" dirty="0"/>
              <a:t>Alla erityisesti alakouluun soveltuvia toiminnallisen opettamisen vinkkejä. Linkit vievät YouTubeen: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4"/>
              </a:rPr>
              <a:t>Jyrängön koulu – Toiminnallinen oppiminen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>
                <a:hlinkClick r:id="rId5"/>
              </a:rPr>
              <a:t> Toiminnallisen oppimisen vinkki – Parisanelu 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6"/>
              </a:rPr>
              <a:t>Toiminnallisen oppimisen vinkki – Sanaluokat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7"/>
              </a:rPr>
              <a:t>Toiminnallisen oppimisen vinkki – Yhdyssanat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8"/>
              </a:rPr>
              <a:t>Toiminnallisen oppimisen vinkki – Luetun ymmärtäminen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9"/>
              </a:rPr>
              <a:t>Toiminnallisen oppimisen vinkki – Riimejä 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10"/>
              </a:rPr>
              <a:t>Toiminnallisen oppimisen vinkki – Korkkikisa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>
                <a:hlinkClick r:id="rId11"/>
              </a:rPr>
              <a:t>Toiminnallisen oppimisen vinkki – Ristinolla</a:t>
            </a:r>
            <a:endParaRPr lang="fi-FI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>
                <a:hlinkClick r:id="rId12"/>
              </a:rPr>
              <a:t>Toiminnallisen oppimisen vinkki – Runojumppa </a:t>
            </a:r>
            <a:endParaRPr lang="fi-FI" sz="2000" dirty="0"/>
          </a:p>
          <a:p>
            <a:pPr lvl="1">
              <a:buFont typeface="Courier New" panose="02070309020205020404" pitchFamily="49" charset="0"/>
              <a:buChar char="o"/>
            </a:pP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endParaRPr lang="fi-FI" sz="2200" dirty="0"/>
          </a:p>
        </p:txBody>
      </p:sp>
      <p:pic>
        <p:nvPicPr>
          <p:cNvPr id="4" name="Online-media 3" title="1. Toiminnallisen oppimisen vinkki - Parisanelu">
            <a:hlinkClick r:id="" action="ppaction://media"/>
            <a:extLst>
              <a:ext uri="{FF2B5EF4-FFF2-40B4-BE49-F238E27FC236}">
                <a16:creationId xmlns:a16="http://schemas.microsoft.com/office/drawing/2014/main" id="{2466A02E-3DE9-0FF0-AC6C-536BC3BF6C5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13"/>
          <a:stretch>
            <a:fillRect/>
          </a:stretch>
        </p:blipFill>
        <p:spPr>
          <a:xfrm>
            <a:off x="7132559" y="3191935"/>
            <a:ext cx="4720352" cy="266699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37ABEDFC-6FDC-3BE1-95E1-365AAEA1C56C}"/>
              </a:ext>
            </a:extLst>
          </p:cNvPr>
          <p:cNvSpPr txBox="1"/>
          <p:nvPr/>
        </p:nvSpPr>
        <p:spPr>
          <a:xfrm>
            <a:off x="8483600" y="5884312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hlinkClick r:id="rId3"/>
              </a:rPr>
              <a:t>https://www.liiku.fi/</a:t>
            </a:r>
            <a:r>
              <a:rPr lang="fi-FI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1581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D616AB-2B32-4A45-BEC9-C743E897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BEC91407-C839-4EE3-B5C6-34919D3DE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62D555E-9EC2-7722-3B2D-167BDCD9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804334"/>
            <a:ext cx="11531178" cy="833717"/>
          </a:xfrm>
        </p:spPr>
        <p:txBody>
          <a:bodyPr anchor="t">
            <a:normAutofit/>
          </a:bodyPr>
          <a:lstStyle/>
          <a:p>
            <a:r>
              <a:rPr lang="fi-FI" sz="5400" dirty="0">
                <a:solidFill>
                  <a:schemeClr val="tx2"/>
                </a:solidFill>
              </a:rPr>
              <a:t>Smart </a:t>
            </a:r>
            <a:r>
              <a:rPr lang="fi-FI" sz="5400" dirty="0" err="1">
                <a:solidFill>
                  <a:schemeClr val="tx2"/>
                </a:solidFill>
              </a:rPr>
              <a:t>moves</a:t>
            </a:r>
            <a:r>
              <a:rPr lang="fi-FI" sz="5400" dirty="0">
                <a:solidFill>
                  <a:schemeClr val="tx2"/>
                </a:solidFill>
              </a:rPr>
              <a:t> – kisat ja pelit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7E7AA-4448-C533-6E4E-7BCC195C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563" y="1908563"/>
            <a:ext cx="11531178" cy="2414313"/>
          </a:xfrm>
        </p:spPr>
        <p:txBody>
          <a:bodyPr anchor="t">
            <a:normAutofit/>
          </a:bodyPr>
          <a:lstStyle/>
          <a:p>
            <a:r>
              <a:rPr lang="fi-FI" dirty="0">
                <a:hlinkClick r:id="rId3"/>
              </a:rPr>
              <a:t>Smart </a:t>
            </a:r>
            <a:r>
              <a:rPr lang="fi-FI" dirty="0" err="1">
                <a:hlinkClick r:id="rId3"/>
              </a:rPr>
              <a:t>Moves</a:t>
            </a:r>
            <a:r>
              <a:rPr lang="fi-FI" dirty="0">
                <a:hlinkClick r:id="rId3"/>
              </a:rPr>
              <a:t> </a:t>
            </a:r>
            <a:r>
              <a:rPr lang="fi-FI" dirty="0"/>
              <a:t>on luonut ideoita ja vinkkejä toiminnallisen opetuksen luomiseen</a:t>
            </a:r>
          </a:p>
          <a:p>
            <a:r>
              <a:rPr lang="fi-FI" dirty="0"/>
              <a:t>Alla toiminnallisen opettamisen vinkkejä videoituna. Linkit vievät YouTubeen: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4"/>
              </a:rPr>
              <a:t>Liikkuva Alias </a:t>
            </a:r>
            <a:endParaRPr lang="fi-FI" sz="22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5"/>
              </a:rPr>
              <a:t>Matikkakisa</a:t>
            </a:r>
            <a:endParaRPr lang="fi-FI" sz="22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5"/>
              </a:rPr>
              <a:t>Muistipeli </a:t>
            </a:r>
            <a:endParaRPr lang="fi-FI" sz="22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6"/>
              </a:rPr>
              <a:t>QR-rastirata</a:t>
            </a:r>
            <a:r>
              <a:rPr lang="fi-FI" sz="2200" dirty="0"/>
              <a:t> 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37ABEDFC-6FDC-3BE1-95E1-365AAEA1C56C}"/>
              </a:ext>
            </a:extLst>
          </p:cNvPr>
          <p:cNvSpPr txBox="1"/>
          <p:nvPr/>
        </p:nvSpPr>
        <p:spPr>
          <a:xfrm>
            <a:off x="8610424" y="5851767"/>
            <a:ext cx="1938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hlinkClick r:id="rId7"/>
              </a:rPr>
              <a:t>https://smartmoves.fi</a:t>
            </a:r>
            <a:endParaRPr lang="fi-FI" sz="1400" dirty="0"/>
          </a:p>
          <a:p>
            <a:endParaRPr lang="fi-FI" sz="1400" dirty="0"/>
          </a:p>
        </p:txBody>
      </p:sp>
      <p:pic>
        <p:nvPicPr>
          <p:cNvPr id="5" name="Online-media 4" title="Liikkuva Alias">
            <a:hlinkClick r:id="" action="ppaction://media"/>
            <a:extLst>
              <a:ext uri="{FF2B5EF4-FFF2-40B4-BE49-F238E27FC236}">
                <a16:creationId xmlns:a16="http://schemas.microsoft.com/office/drawing/2014/main" id="{BF83B9B7-9286-B80D-C5A4-DC4E64896F9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8"/>
          <a:stretch>
            <a:fillRect/>
          </a:stretch>
        </p:blipFill>
        <p:spPr>
          <a:xfrm>
            <a:off x="7137263" y="3115720"/>
            <a:ext cx="4885191" cy="2760133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1588122D-2281-9D25-5F65-03B5CD39EBA8}"/>
              </a:ext>
            </a:extLst>
          </p:cNvPr>
          <p:cNvSpPr txBox="1"/>
          <p:nvPr/>
        </p:nvSpPr>
        <p:spPr>
          <a:xfrm>
            <a:off x="410563" y="4374098"/>
            <a:ext cx="681566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>
                <a:hlinkClick r:id="rId9"/>
              </a:rPr>
              <a:t>Smart </a:t>
            </a:r>
            <a:r>
              <a:rPr lang="fi-FI" sz="2200" dirty="0" err="1">
                <a:hlinkClick r:id="rId9"/>
              </a:rPr>
              <a:t>Moves</a:t>
            </a:r>
            <a:r>
              <a:rPr lang="fi-FI" sz="2200" dirty="0">
                <a:hlinkClick r:id="rId9"/>
              </a:rPr>
              <a:t> -nettisivuilta </a:t>
            </a:r>
            <a:r>
              <a:rPr lang="fi-FI" sz="2200" dirty="0"/>
              <a:t>löytyy videoiden lisäksi ohjeet: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i-FI" sz="2200" dirty="0"/>
              <a:t>Pantomiimi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i-FI" sz="2200" dirty="0"/>
              <a:t>Sijoita itsesi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i-FI" sz="2200" dirty="0"/>
              <a:t>Kroppa äänestys </a:t>
            </a:r>
          </a:p>
        </p:txBody>
      </p:sp>
    </p:spTree>
    <p:extLst>
      <p:ext uri="{BB962C8B-B14F-4D97-AF65-F5344CB8AC3E}">
        <p14:creationId xmlns:p14="http://schemas.microsoft.com/office/powerpoint/2010/main" val="17432709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D616AB-2B32-4A45-BEC9-C743E897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BEC91407-C839-4EE3-B5C6-34919D3DE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62D555E-9EC2-7722-3B2D-167BDCD9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804334"/>
            <a:ext cx="11531178" cy="833717"/>
          </a:xfrm>
        </p:spPr>
        <p:txBody>
          <a:bodyPr anchor="t">
            <a:normAutofit/>
          </a:bodyPr>
          <a:lstStyle/>
          <a:p>
            <a:r>
              <a:rPr lang="fi-FI" sz="5400" dirty="0">
                <a:solidFill>
                  <a:schemeClr val="tx2"/>
                </a:solidFill>
              </a:rPr>
              <a:t>Smart </a:t>
            </a:r>
            <a:r>
              <a:rPr lang="fi-FI" sz="5400" dirty="0" err="1">
                <a:solidFill>
                  <a:schemeClr val="tx2"/>
                </a:solidFill>
              </a:rPr>
              <a:t>moves</a:t>
            </a:r>
            <a:r>
              <a:rPr lang="fi-FI" sz="5400" dirty="0">
                <a:solidFill>
                  <a:schemeClr val="tx2"/>
                </a:solidFill>
              </a:rPr>
              <a:t> – ryhmätyöt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7E7AA-4448-C533-6E4E-7BCC195C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959785"/>
            <a:ext cx="11531178" cy="2414313"/>
          </a:xfrm>
        </p:spPr>
        <p:txBody>
          <a:bodyPr anchor="t">
            <a:normAutofit/>
          </a:bodyPr>
          <a:lstStyle/>
          <a:p>
            <a:r>
              <a:rPr lang="fi-FI" sz="2400" dirty="0">
                <a:hlinkClick r:id="rId2"/>
              </a:rPr>
              <a:t>Smart </a:t>
            </a:r>
            <a:r>
              <a:rPr lang="fi-FI" sz="2400" dirty="0" err="1">
                <a:hlinkClick r:id="rId2"/>
              </a:rPr>
              <a:t>Moves</a:t>
            </a:r>
            <a:r>
              <a:rPr lang="fi-FI" sz="2400" dirty="0">
                <a:hlinkClick r:id="rId2"/>
              </a:rPr>
              <a:t> </a:t>
            </a:r>
            <a:r>
              <a:rPr lang="fi-FI" sz="2400" dirty="0"/>
              <a:t>on luonut ideoita ja vinkkejä toiminnallisen opetuksen luomiseen</a:t>
            </a:r>
          </a:p>
          <a:p>
            <a:r>
              <a:rPr lang="fi-FI" sz="2400" dirty="0"/>
              <a:t>Smart </a:t>
            </a:r>
            <a:r>
              <a:rPr lang="fi-FI" sz="2400" dirty="0" err="1"/>
              <a:t>Moves</a:t>
            </a:r>
            <a:r>
              <a:rPr lang="fi-FI" sz="2400" dirty="0"/>
              <a:t> –nettisivuilta löytyy ohjeet </a:t>
            </a:r>
            <a:r>
              <a:rPr lang="fi-FI" sz="2400" dirty="0">
                <a:hlinkClick r:id="rId3"/>
              </a:rPr>
              <a:t>ryhmätöiden toiminnalliseen toteuttamiseen</a:t>
            </a:r>
            <a:r>
              <a:rPr lang="fi-FI" sz="2400" dirty="0"/>
              <a:t>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Kehitysbistro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Minimessut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Todellinen tapaus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200" dirty="0"/>
              <a:t> Tuotosten esittäminen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588122D-2281-9D25-5F65-03B5CD39EBA8}"/>
              </a:ext>
            </a:extLst>
          </p:cNvPr>
          <p:cNvSpPr txBox="1"/>
          <p:nvPr/>
        </p:nvSpPr>
        <p:spPr>
          <a:xfrm>
            <a:off x="410563" y="4374097"/>
            <a:ext cx="118661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Smart </a:t>
            </a:r>
            <a:r>
              <a:rPr lang="fi-FI" sz="2400" dirty="0" err="1"/>
              <a:t>Moves</a:t>
            </a:r>
            <a:r>
              <a:rPr lang="fi-FI" sz="2400" dirty="0"/>
              <a:t> –nettisivuilta löytyy ohjeet myös </a:t>
            </a:r>
            <a:r>
              <a:rPr lang="fi-FI" sz="2400" dirty="0">
                <a:hlinkClick r:id="rId4"/>
              </a:rPr>
              <a:t>yhdessä ideointiin</a:t>
            </a:r>
            <a:r>
              <a:rPr lang="fi-FI" sz="2400" dirty="0"/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i-FI" sz="2200" dirty="0" err="1"/>
              <a:t>Pecha</a:t>
            </a:r>
            <a:r>
              <a:rPr lang="fi-FI" sz="2200" dirty="0"/>
              <a:t> </a:t>
            </a:r>
            <a:r>
              <a:rPr lang="fi-FI" sz="2200" dirty="0" err="1"/>
              <a:t>kucha</a:t>
            </a:r>
            <a:endParaRPr lang="fi-FI" sz="22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i-FI" sz="2200" dirty="0"/>
              <a:t>Ideapallottelut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i-FI" sz="2200" dirty="0"/>
              <a:t>Ajatusprintti</a:t>
            </a:r>
          </a:p>
        </p:txBody>
      </p:sp>
    </p:spTree>
    <p:extLst>
      <p:ext uri="{BB962C8B-B14F-4D97-AF65-F5344CB8AC3E}">
        <p14:creationId xmlns:p14="http://schemas.microsoft.com/office/powerpoint/2010/main" val="2829246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D616AB-2B32-4A45-BEC9-C743E897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BEC91407-C839-4EE3-B5C6-34919D3DE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62D555E-9EC2-7722-3B2D-167BDCD9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695542"/>
            <a:ext cx="11641668" cy="833717"/>
          </a:xfrm>
        </p:spPr>
        <p:txBody>
          <a:bodyPr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Nuorten akatemia: lisää liikettä ja toimintaa -taskuopas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7E7AA-4448-C533-6E4E-7BCC195C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2120651"/>
            <a:ext cx="6417735" cy="4223845"/>
          </a:xfrm>
        </p:spPr>
        <p:txBody>
          <a:bodyPr anchor="t">
            <a:normAutofit/>
          </a:bodyPr>
          <a:lstStyle/>
          <a:p>
            <a:r>
              <a:rPr lang="fi-FI" sz="2400" dirty="0">
                <a:hlinkClick r:id="rId2"/>
              </a:rPr>
              <a:t>Nuorten Akatemia </a:t>
            </a:r>
            <a:r>
              <a:rPr lang="fi-FI" sz="2400" dirty="0"/>
              <a:t>on luonut </a:t>
            </a:r>
            <a:r>
              <a:rPr lang="fi-FI" sz="2400" dirty="0">
                <a:hlinkClick r:id="rId3"/>
              </a:rPr>
              <a:t>Lisää liikettä ja toimintaa –taskuoppaan</a:t>
            </a:r>
            <a:r>
              <a:rPr lang="fi-FI" sz="2400" dirty="0"/>
              <a:t>, joka sisältää menetelmiä liikunnan lisäämiseen ja toiminnalliseen työskentelyyn.</a:t>
            </a:r>
          </a:p>
          <a:p>
            <a:r>
              <a:rPr lang="fi-FI" sz="2400" dirty="0"/>
              <a:t>Taskuoppaan sisältö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Lisää liikettä opetukseen (5-15 minuuttia kestäviä menetelmiä)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Toiminnallista työskentelyä terveysteemalla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Oppitunnin kestävät toiminnalliset opetusmenetelmät </a:t>
            </a:r>
          </a:p>
          <a:p>
            <a:endParaRPr lang="fi-FI" sz="2400" dirty="0"/>
          </a:p>
          <a:p>
            <a:pPr marL="228600" lvl="1" indent="0">
              <a:buNone/>
            </a:pPr>
            <a:endParaRPr lang="fi-FI" sz="2200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A1D21F8-B67C-39A3-D941-13F2EC1E02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1799" y="1353700"/>
            <a:ext cx="3318933" cy="4699966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4C7141AE-629E-2302-86D2-2238BD7FC74D}"/>
              </a:ext>
            </a:extLst>
          </p:cNvPr>
          <p:cNvSpPr txBox="1"/>
          <p:nvPr/>
        </p:nvSpPr>
        <p:spPr>
          <a:xfrm>
            <a:off x="8051799" y="6045256"/>
            <a:ext cx="4368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hlinkClick r:id="rId3"/>
              </a:rPr>
              <a:t>Lisää </a:t>
            </a:r>
            <a:r>
              <a:rPr lang="fi-FI" sz="1400" dirty="0">
                <a:hlinkClick r:id="rId3"/>
              </a:rPr>
              <a:t>liikettä</a:t>
            </a:r>
            <a:r>
              <a:rPr lang="fi-FI" sz="1600" dirty="0">
                <a:hlinkClick r:id="rId3"/>
              </a:rPr>
              <a:t> ja toimintaa -taskuopas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780563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FACA20-35FE-0332-5AAF-F296E3942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5219F78-3A91-24ED-520B-353E3A5F2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D4D73914-3FA4-BE48-3CBE-261D99950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0B53F39-B8E1-904F-6248-666EAF85D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695542"/>
            <a:ext cx="11641668" cy="833717"/>
          </a:xfrm>
        </p:spPr>
        <p:txBody>
          <a:bodyPr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liikkuva koulu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8F0F5-FCB4-49C3-03B5-F74FF109F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612651"/>
            <a:ext cx="11065935" cy="4223845"/>
          </a:xfrm>
        </p:spPr>
        <p:txBody>
          <a:bodyPr anchor="t">
            <a:normAutofit/>
          </a:bodyPr>
          <a:lstStyle/>
          <a:p>
            <a:r>
              <a:rPr lang="fi-FI" sz="2400" dirty="0">
                <a:hlinkClick r:id="rId2"/>
              </a:rPr>
              <a:t>Liikkuva koulun</a:t>
            </a:r>
            <a:r>
              <a:rPr lang="fi-FI" sz="2400" dirty="0"/>
              <a:t> nettisivuilta löytyy ideapankki, johon on kerätty paljon erilaista materiaalia toiminnalliseen opettamiseen liittyen. Alla muutamia esimerkkejä materiaaleista: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>
                <a:hlinkClick r:id="rId3"/>
              </a:rPr>
              <a:t>Toiminnallisia vinkkejä eri oppiaineisiin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4"/>
              </a:rPr>
              <a:t>Toiminnallisia tehtäviä yläkoulun aineenopetukseen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5"/>
              </a:rPr>
              <a:t>Liikkuen matikkaa: toiminnallisia tehtäviä matematiikan opetukseen (3. luokka)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6"/>
              </a:rPr>
              <a:t>Kertolaskuja toiminnallisesti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7"/>
              </a:rPr>
              <a:t>Yhteen- ja vähennyslaskuja toiminnallisesti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8"/>
              </a:rPr>
              <a:t>10 askelta kohti toiminnallisempaa ja liikkuvampaa kouluarkea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9"/>
              </a:rPr>
              <a:t>Liikuntabreikit paikallaanolon tauottamiseen oppitunneilla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 err="1">
                <a:hlinkClick r:id="rId10"/>
              </a:rPr>
              <a:t>Woodgrouse</a:t>
            </a:r>
            <a:r>
              <a:rPr lang="fi-FI" sz="2200" dirty="0">
                <a:hlinkClick r:id="rId10"/>
              </a:rPr>
              <a:t> – yhteisöllinen ja iloa tuottava vahvuusmittelö</a:t>
            </a: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3198634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25E496-CF4A-9E4C-DB93-541B73FB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E3A5E5F-EDBF-10EB-8482-B74246E54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3C5F31B9-D5D0-0D74-E08D-4D22CF0F3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9413EE-FA04-8E63-A673-BB5A71B5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695542"/>
            <a:ext cx="11641668" cy="833717"/>
          </a:xfrm>
        </p:spPr>
        <p:txBody>
          <a:bodyPr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FREEED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7FC30F-3FFE-E83A-BE86-D60C64465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605459"/>
            <a:ext cx="11065935" cy="4223845"/>
          </a:xfrm>
        </p:spPr>
        <p:txBody>
          <a:bodyPr anchor="t">
            <a:normAutofit/>
          </a:bodyPr>
          <a:lstStyle/>
          <a:p>
            <a:r>
              <a:rPr lang="fi-FI" sz="2400" dirty="0" err="1">
                <a:hlinkClick r:id="rId2"/>
              </a:rPr>
              <a:t>Freeed</a:t>
            </a:r>
            <a:r>
              <a:rPr lang="fi-FI" sz="2400" dirty="0"/>
              <a:t> on ilmainen työkalu opettajille, jonne voi jakaa omaa materiaaliaan muidenkin käyttöön.</a:t>
            </a:r>
          </a:p>
          <a:p>
            <a:r>
              <a:rPr lang="fi-FI" sz="2400" dirty="0" err="1"/>
              <a:t>Freeed-nettisivuilta</a:t>
            </a:r>
            <a:r>
              <a:rPr lang="fi-FI" sz="2400" dirty="0"/>
              <a:t> löytyy erilaista sisältö toiminnalliseen opettamiseen liittyen. Tässä muutamia esimerkkejä toimintakorteista, joita voi hyödyntää osana toiminnallista opetusta: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3"/>
              </a:rPr>
              <a:t>Toiminnallinen yhdyssanaharjoitus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4"/>
              </a:rPr>
              <a:t>Toimintakortit välipaloiksi tunnille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5"/>
              </a:rPr>
              <a:t>Toiminnalliset kortit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6"/>
              </a:rPr>
              <a:t>Minitaukokortit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7"/>
              </a:rPr>
              <a:t>Rauhallisen liikkeen liikekortit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4045783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C582FF-E6A9-A9C0-A622-8873E3F25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F1445C-725B-6FE0-055E-C09AB8657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93DA5D28-25D3-61C3-FADA-BD7E31779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0"/>
            <a:ext cx="12191999" cy="5892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34CAC32-41BA-E4B6-FEF8-16FCACAEF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695542"/>
            <a:ext cx="11641668" cy="833717"/>
          </a:xfrm>
        </p:spPr>
        <p:txBody>
          <a:bodyPr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FREEED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223D0A-D621-73F1-BE2F-72294E450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732" y="1663451"/>
            <a:ext cx="11065935" cy="4223845"/>
          </a:xfrm>
        </p:spPr>
        <p:txBody>
          <a:bodyPr anchor="t">
            <a:normAutofit lnSpcReduction="10000"/>
          </a:bodyPr>
          <a:lstStyle/>
          <a:p>
            <a:r>
              <a:rPr lang="fi-FI" sz="2400" dirty="0" err="1">
                <a:hlinkClick r:id="rId2"/>
              </a:rPr>
              <a:t>Freeed</a:t>
            </a:r>
            <a:r>
              <a:rPr lang="fi-FI" sz="2400" dirty="0"/>
              <a:t> on ilmainen työkalu opettajille, jonne voi jakaa omaa materiaaliaan muidenkin käyttöön.</a:t>
            </a:r>
          </a:p>
          <a:p>
            <a:r>
              <a:rPr lang="fi-FI" sz="2400" dirty="0" err="1"/>
              <a:t>Freeed</a:t>
            </a:r>
            <a:r>
              <a:rPr lang="fi-FI" sz="2400" dirty="0"/>
              <a:t> nettisivuilta löytyy erilaista sisältö toiminnalliseen opettamiseen liittyen. Tässä muutamia esimerkkejä alla: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3"/>
              </a:rPr>
              <a:t>Ohjelmointia toiminnallisesti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4"/>
              </a:rPr>
              <a:t>Desimaalilukuja toiminnallisesti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5"/>
              </a:rPr>
              <a:t>Toiminnallinen yhdyssanaharjoitus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6"/>
              </a:rPr>
              <a:t>Luetun ymmärtämistä liikkuen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>
                <a:hlinkClick r:id="rId7"/>
              </a:rPr>
              <a:t>Toiminnallinen aktiviteetti somesta ja yksityisyydestä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8"/>
              </a:rPr>
              <a:t>Toiminnallinen tehtävä ruotsin imperfektin harjoitteluun 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9"/>
              </a:rPr>
              <a:t>QR-koodi –seikkailu</a:t>
            </a:r>
            <a:endParaRPr lang="fi-FI" sz="2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</a:t>
            </a:r>
            <a:r>
              <a:rPr lang="fi-FI" sz="2200" dirty="0">
                <a:hlinkClick r:id="rId10"/>
              </a:rPr>
              <a:t>Ideoita ulko-opetukseen</a:t>
            </a: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004010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uorovärinen">
  <a:themeElements>
    <a:clrScheme name="Vuorovärinen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Vuorovärinen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uorovärin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Metadata/LabelInfo.xml><?xml version="1.0" encoding="utf-8"?>
<clbl:labelList xmlns:clbl="http://schemas.microsoft.com/office/2020/mipLabelMetadata">
  <clbl:label id="{e7f2b28d-54cf-44b6-aad9-6a2b7fb652a6}" enabled="1" method="Standard" siteId="{5cc89a67-fa29-4356-af5d-f436abc7c21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TM03090430[[fn=Vuorovärinen]]</Template>
  <TotalTime>20726</TotalTime>
  <Words>830</Words>
  <Application>Microsoft Office PowerPoint</Application>
  <PresentationFormat>Laajakuva</PresentationFormat>
  <Paragraphs>107</Paragraphs>
  <Slides>11</Slides>
  <Notes>0</Notes>
  <HiddenSlides>0</HiddenSlides>
  <MMClips>2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Corbel</vt:lpstr>
      <vt:lpstr>Courier New</vt:lpstr>
      <vt:lpstr>Wingdings</vt:lpstr>
      <vt:lpstr>Vuorovärinen</vt:lpstr>
      <vt:lpstr>Vinkkejä toiminnalliseen opettamiseen</vt:lpstr>
      <vt:lpstr>Sisältö</vt:lpstr>
      <vt:lpstr>LIIKu</vt:lpstr>
      <vt:lpstr>Smart moves – kisat ja pelit</vt:lpstr>
      <vt:lpstr>Smart moves – ryhmätyöt</vt:lpstr>
      <vt:lpstr>Nuorten akatemia: lisää liikettä ja toimintaa -taskuopas</vt:lpstr>
      <vt:lpstr>liikkuva koulu</vt:lpstr>
      <vt:lpstr>FREEED</vt:lpstr>
      <vt:lpstr>FREEED</vt:lpstr>
      <vt:lpstr>Luokassa käytettäviä toiminnallisia menetelmiä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Grekula Kati</dc:creator>
  <cp:lastModifiedBy>Grekula Kati</cp:lastModifiedBy>
  <cp:revision>2</cp:revision>
  <dcterms:created xsi:type="dcterms:W3CDTF">2024-12-20T08:53:25Z</dcterms:created>
  <dcterms:modified xsi:type="dcterms:W3CDTF">2025-01-13T13:22:24Z</dcterms:modified>
</cp:coreProperties>
</file>