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68" r:id="rId5"/>
    <p:sldId id="258" r:id="rId6"/>
    <p:sldId id="266" r:id="rId7"/>
    <p:sldId id="260" r:id="rId8"/>
    <p:sldId id="276" r:id="rId9"/>
    <p:sldId id="277" r:id="rId10"/>
    <p:sldId id="262" r:id="rId11"/>
    <p:sldId id="279" r:id="rId1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52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51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ekula Kati" userId="a697d6ea-be1d-4c8b-9395-5a8759ca1f5f" providerId="ADAL" clId="{E792A6C2-A6CA-4230-80B8-E334D8C1BDAF}"/>
    <pc:docChg chg="custSel delSld modSld sldOrd">
      <pc:chgData name="Grekula Kati" userId="a697d6ea-be1d-4c8b-9395-5a8759ca1f5f" providerId="ADAL" clId="{E792A6C2-A6CA-4230-80B8-E334D8C1BDAF}" dt="2025-01-31T12:37:17.797" v="56" actId="2696"/>
      <pc:docMkLst>
        <pc:docMk/>
      </pc:docMkLst>
      <pc:sldChg chg="del">
        <pc:chgData name="Grekula Kati" userId="a697d6ea-be1d-4c8b-9395-5a8759ca1f5f" providerId="ADAL" clId="{E792A6C2-A6CA-4230-80B8-E334D8C1BDAF}" dt="2025-01-31T12:36:11.210" v="53" actId="2696"/>
        <pc:sldMkLst>
          <pc:docMk/>
          <pc:sldMk cId="1010411013" sldId="261"/>
        </pc:sldMkLst>
      </pc:sldChg>
      <pc:sldChg chg="del">
        <pc:chgData name="Grekula Kati" userId="a697d6ea-be1d-4c8b-9395-5a8759ca1f5f" providerId="ADAL" clId="{E792A6C2-A6CA-4230-80B8-E334D8C1BDAF}" dt="2025-01-31T12:36:11.210" v="53" actId="2696"/>
        <pc:sldMkLst>
          <pc:docMk/>
          <pc:sldMk cId="102827203" sldId="263"/>
        </pc:sldMkLst>
      </pc:sldChg>
      <pc:sldChg chg="del">
        <pc:chgData name="Grekula Kati" userId="a697d6ea-be1d-4c8b-9395-5a8759ca1f5f" providerId="ADAL" clId="{E792A6C2-A6CA-4230-80B8-E334D8C1BDAF}" dt="2025-01-31T12:36:11.210" v="53" actId="2696"/>
        <pc:sldMkLst>
          <pc:docMk/>
          <pc:sldMk cId="855634890" sldId="264"/>
        </pc:sldMkLst>
      </pc:sldChg>
      <pc:sldChg chg="del">
        <pc:chgData name="Grekula Kati" userId="a697d6ea-be1d-4c8b-9395-5a8759ca1f5f" providerId="ADAL" clId="{E792A6C2-A6CA-4230-80B8-E334D8C1BDAF}" dt="2025-01-31T12:36:43.620" v="55" actId="2696"/>
        <pc:sldMkLst>
          <pc:docMk/>
          <pc:sldMk cId="3519337733" sldId="265"/>
        </pc:sldMkLst>
      </pc:sldChg>
      <pc:sldChg chg="del">
        <pc:chgData name="Grekula Kati" userId="a697d6ea-be1d-4c8b-9395-5a8759ca1f5f" providerId="ADAL" clId="{E792A6C2-A6CA-4230-80B8-E334D8C1BDAF}" dt="2025-01-31T12:36:11.210" v="53" actId="2696"/>
        <pc:sldMkLst>
          <pc:docMk/>
          <pc:sldMk cId="186098431" sldId="271"/>
        </pc:sldMkLst>
      </pc:sldChg>
      <pc:sldChg chg="del">
        <pc:chgData name="Grekula Kati" userId="a697d6ea-be1d-4c8b-9395-5a8759ca1f5f" providerId="ADAL" clId="{E792A6C2-A6CA-4230-80B8-E334D8C1BDAF}" dt="2025-01-31T12:36:11.210" v="53" actId="2696"/>
        <pc:sldMkLst>
          <pc:docMk/>
          <pc:sldMk cId="1135913375" sldId="272"/>
        </pc:sldMkLst>
      </pc:sldChg>
      <pc:sldChg chg="del">
        <pc:chgData name="Grekula Kati" userId="a697d6ea-be1d-4c8b-9395-5a8759ca1f5f" providerId="ADAL" clId="{E792A6C2-A6CA-4230-80B8-E334D8C1BDAF}" dt="2025-01-31T12:36:11.210" v="53" actId="2696"/>
        <pc:sldMkLst>
          <pc:docMk/>
          <pc:sldMk cId="206780361" sldId="273"/>
        </pc:sldMkLst>
      </pc:sldChg>
      <pc:sldChg chg="del">
        <pc:chgData name="Grekula Kati" userId="a697d6ea-be1d-4c8b-9395-5a8759ca1f5f" providerId="ADAL" clId="{E792A6C2-A6CA-4230-80B8-E334D8C1BDAF}" dt="2025-01-31T12:36:32.908" v="54" actId="2696"/>
        <pc:sldMkLst>
          <pc:docMk/>
          <pc:sldMk cId="1771841779" sldId="274"/>
        </pc:sldMkLst>
      </pc:sldChg>
      <pc:sldChg chg="del">
        <pc:chgData name="Grekula Kati" userId="a697d6ea-be1d-4c8b-9395-5a8759ca1f5f" providerId="ADAL" clId="{E792A6C2-A6CA-4230-80B8-E334D8C1BDAF}" dt="2025-01-31T12:36:11.210" v="53" actId="2696"/>
        <pc:sldMkLst>
          <pc:docMk/>
          <pc:sldMk cId="1074823008" sldId="275"/>
        </pc:sldMkLst>
      </pc:sldChg>
      <pc:sldChg chg="modSp mod ord">
        <pc:chgData name="Grekula Kati" userId="a697d6ea-be1d-4c8b-9395-5a8759ca1f5f" providerId="ADAL" clId="{E792A6C2-A6CA-4230-80B8-E334D8C1BDAF}" dt="2025-01-31T12:34:08.095" v="52" actId="27636"/>
        <pc:sldMkLst>
          <pc:docMk/>
          <pc:sldMk cId="1749101124" sldId="279"/>
        </pc:sldMkLst>
        <pc:spChg chg="mod">
          <ac:chgData name="Grekula Kati" userId="a697d6ea-be1d-4c8b-9395-5a8759ca1f5f" providerId="ADAL" clId="{E792A6C2-A6CA-4230-80B8-E334D8C1BDAF}" dt="2025-01-31T12:34:08.095" v="52" actId="27636"/>
          <ac:spMkLst>
            <pc:docMk/>
            <pc:sldMk cId="1749101124" sldId="279"/>
            <ac:spMk id="3" creationId="{7C17D0C0-9A91-0B52-041E-EE307ACA02B9}"/>
          </ac:spMkLst>
        </pc:spChg>
      </pc:sldChg>
      <pc:sldChg chg="del">
        <pc:chgData name="Grekula Kati" userId="a697d6ea-be1d-4c8b-9395-5a8759ca1f5f" providerId="ADAL" clId="{E792A6C2-A6CA-4230-80B8-E334D8C1BDAF}" dt="2025-01-31T12:37:17.797" v="56" actId="2696"/>
        <pc:sldMkLst>
          <pc:docMk/>
          <pc:sldMk cId="1095316118" sldId="280"/>
        </pc:sldMkLst>
      </pc:sldChg>
      <pc:sldChg chg="del">
        <pc:chgData name="Grekula Kati" userId="a697d6ea-be1d-4c8b-9395-5a8759ca1f5f" providerId="ADAL" clId="{E792A6C2-A6CA-4230-80B8-E334D8C1BDAF}" dt="2025-01-31T12:37:17.797" v="56" actId="2696"/>
        <pc:sldMkLst>
          <pc:docMk/>
          <pc:sldMk cId="2248888448" sldId="281"/>
        </pc:sldMkLst>
      </pc:sldChg>
      <pc:sldChg chg="del">
        <pc:chgData name="Grekula Kati" userId="a697d6ea-be1d-4c8b-9395-5a8759ca1f5f" providerId="ADAL" clId="{E792A6C2-A6CA-4230-80B8-E334D8C1BDAF}" dt="2025-01-31T12:36:11.210" v="53" actId="2696"/>
        <pc:sldMkLst>
          <pc:docMk/>
          <pc:sldMk cId="2386470674" sldId="282"/>
        </pc:sldMkLst>
      </pc:sldChg>
      <pc:sldChg chg="del">
        <pc:chgData name="Grekula Kati" userId="a697d6ea-be1d-4c8b-9395-5a8759ca1f5f" providerId="ADAL" clId="{E792A6C2-A6CA-4230-80B8-E334D8C1BDAF}" dt="2025-01-31T12:36:11.210" v="53" actId="2696"/>
        <pc:sldMkLst>
          <pc:docMk/>
          <pc:sldMk cId="1323965858" sldId="283"/>
        </pc:sldMkLst>
      </pc:sldChg>
      <pc:sldChg chg="del">
        <pc:chgData name="Grekula Kati" userId="a697d6ea-be1d-4c8b-9395-5a8759ca1f5f" providerId="ADAL" clId="{E792A6C2-A6CA-4230-80B8-E334D8C1BDAF}" dt="2025-01-31T12:36:32.908" v="54" actId="2696"/>
        <pc:sldMkLst>
          <pc:docMk/>
          <pc:sldMk cId="224663981" sldId="284"/>
        </pc:sldMkLst>
      </pc:sldChg>
      <pc:sldChg chg="del">
        <pc:chgData name="Grekula Kati" userId="a697d6ea-be1d-4c8b-9395-5a8759ca1f5f" providerId="ADAL" clId="{E792A6C2-A6CA-4230-80B8-E334D8C1BDAF}" dt="2025-01-31T12:36:11.210" v="53" actId="2696"/>
        <pc:sldMkLst>
          <pc:docMk/>
          <pc:sldMk cId="2274099269" sldId="285"/>
        </pc:sldMkLst>
      </pc:sldChg>
      <pc:sldChg chg="del">
        <pc:chgData name="Grekula Kati" userId="a697d6ea-be1d-4c8b-9395-5a8759ca1f5f" providerId="ADAL" clId="{E792A6C2-A6CA-4230-80B8-E334D8C1BDAF}" dt="2025-01-31T12:36:11.210" v="53" actId="2696"/>
        <pc:sldMkLst>
          <pc:docMk/>
          <pc:sldMk cId="2533971524" sldId="286"/>
        </pc:sldMkLst>
      </pc:sldChg>
      <pc:sldChg chg="del">
        <pc:chgData name="Grekula Kati" userId="a697d6ea-be1d-4c8b-9395-5a8759ca1f5f" providerId="ADAL" clId="{E792A6C2-A6CA-4230-80B8-E334D8C1BDAF}" dt="2025-01-31T12:36:32.908" v="54" actId="2696"/>
        <pc:sldMkLst>
          <pc:docMk/>
          <pc:sldMk cId="3359920529" sldId="28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31.1.2025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31.1.2025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31.1.2025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31.1.2025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31.1.2025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31.1.2025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31.1.2025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31.1.2025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31.1.2025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31.1.2025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31.1.2025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31.1.2025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wguaXnZCIEM" TargetMode="External"/><Relationship Id="rId3" Type="http://schemas.openxmlformats.org/officeDocument/2006/relationships/hyperlink" Target="https://selkakanava.fi/harjoitusohjeet/harjoitusvideot/taukoharjoitusvideoita" TargetMode="External"/><Relationship Id="rId7" Type="http://schemas.openxmlformats.org/officeDocument/2006/relationships/hyperlink" Target="https://www.youtube.com/watch?v=vXo96Mr8P8Y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3gGpRiV09uU?feature=oembed" TargetMode="External"/><Relationship Id="rId6" Type="http://schemas.openxmlformats.org/officeDocument/2006/relationships/hyperlink" Target="https://www.youtube.com/watch?v=D7nzytBohG4" TargetMode="External"/><Relationship Id="rId5" Type="http://schemas.openxmlformats.org/officeDocument/2006/relationships/hyperlink" Target="https://www.youtube.com/watch?v=LrXKg8BFPnY" TargetMode="External"/><Relationship Id="rId10" Type="http://schemas.openxmlformats.org/officeDocument/2006/relationships/image" Target="../media/image9.jpeg"/><Relationship Id="rId4" Type="http://schemas.openxmlformats.org/officeDocument/2006/relationships/hyperlink" Target="https://www.youtube.com/watch?v=3gGpRiV09uU" TargetMode="External"/><Relationship Id="rId9" Type="http://schemas.openxmlformats.org/officeDocument/2006/relationships/hyperlink" Target="https://www.youtube.com/watch?v=4QLLX9Bsxjw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smartmoves.fi/liiketta-opiskelupaivaan/taukoliikunta/aivobreikit/" TargetMode="External"/><Relationship Id="rId13" Type="http://schemas.openxmlformats.org/officeDocument/2006/relationships/hyperlink" Target="https://selkakanava.fi/harjoitusohjeet/harjoitusvideot/taukoharjoitusvideoita" TargetMode="External"/><Relationship Id="rId3" Type="http://schemas.openxmlformats.org/officeDocument/2006/relationships/hyperlink" Target="https://www.youtube.com/channel/UCx-oJQCRczELVIYq7OAuF1w" TargetMode="External"/><Relationship Id="rId7" Type="http://schemas.openxmlformats.org/officeDocument/2006/relationships/hyperlink" Target="https://www.youtube.com/watch?v=mAvSq7XLU7o&amp;list=PLDlux754GmPqGuE8YCVylG-RSCU7hS-CC" TargetMode="External"/><Relationship Id="rId12" Type="http://schemas.openxmlformats.org/officeDocument/2006/relationships/hyperlink" Target="https://www.kll.fi/materiaalit/juoksusankarit/spurttihetki-videot/" TargetMode="External"/><Relationship Id="rId2" Type="http://schemas.openxmlformats.org/officeDocument/2006/relationships/hyperlink" Target="https://liikkuvakoulu.fi/ideapankki/idea/sisu-treeneja-ja-taukoja-koulupaivaan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martmoves.fi/liiketta-opiskelupaivaan/taukoliikunta/taukoliikuntavideot/" TargetMode="External"/><Relationship Id="rId11" Type="http://schemas.openxmlformats.org/officeDocument/2006/relationships/hyperlink" Target="https://www.youtube.com/watch?v=6zmDp_rPrgU" TargetMode="External"/><Relationship Id="rId5" Type="http://schemas.openxmlformats.org/officeDocument/2006/relationships/hyperlink" Target="https://www.youtube.com/watch?v=J-8Aab3veno&amp;list=PLQD0GyzWN464R5HhCr3sWahSJ_UsDto_A" TargetMode="External"/><Relationship Id="rId10" Type="http://schemas.openxmlformats.org/officeDocument/2006/relationships/hyperlink" Target="https://sporttipankki.com/" TargetMode="External"/><Relationship Id="rId4" Type="http://schemas.openxmlformats.org/officeDocument/2006/relationships/hyperlink" Target="https://liikkuvakoulu.fi/salaliiketeoria/" TargetMode="External"/><Relationship Id="rId9" Type="http://schemas.openxmlformats.org/officeDocument/2006/relationships/hyperlink" Target="https://www.youtube.com/watch?v=ZahZi9f-rXk&amp;list=PLDlux754GmPofkKZvrUHy6G5J4J4LxNih" TargetMode="External"/><Relationship Id="rId14" Type="http://schemas.openxmlformats.org/officeDocument/2006/relationships/hyperlink" Target="https://www.youtube.com/watch?v=3gGpRiV09uU&amp;list=PLv6QsTgL8Y8Xi44cumunYP7XwfhD4zMm-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y28jefly8CE&amp;list=PLQD0GyzWN467jNPOIl0W3ZM4xbAlXflsZ&amp;index=21" TargetMode="External"/><Relationship Id="rId13" Type="http://schemas.openxmlformats.org/officeDocument/2006/relationships/hyperlink" Target="https://www.youtube.com/watch?v=UszwNSi4Bjg&amp;list=PLQD0GyzWN467jNPOIl0W3ZM4xbAlXflsZ&amp;index=16" TargetMode="External"/><Relationship Id="rId3" Type="http://schemas.openxmlformats.org/officeDocument/2006/relationships/hyperlink" Target="https://liikkuvakoulu.fi/ideapankki/idea/sisu-treeneja-ja-taukoja-koulupaivaan/" TargetMode="External"/><Relationship Id="rId7" Type="http://schemas.openxmlformats.org/officeDocument/2006/relationships/hyperlink" Target="https://www.youtube.com/watch?v=eZmWIfLtV1E&amp;list=PLQD0GyzWN467jNPOIl0W3ZM4xbAlXflsZ&amp;index=20" TargetMode="External"/><Relationship Id="rId12" Type="http://schemas.openxmlformats.org/officeDocument/2006/relationships/hyperlink" Target="https://www.youtube.com/watch?v=b-b4IFJd90c&amp;list=PLQD0GyzWN467jNPOIl0W3ZM4xbAlXflsZ&amp;index=24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PZ9s_p1QJbA?list=PLQD0GyzWN467jNPOIl0W3ZM4xbAlXflsZ" TargetMode="External"/><Relationship Id="rId6" Type="http://schemas.openxmlformats.org/officeDocument/2006/relationships/hyperlink" Target="https://www.youtube.com/watch?v=qmyKqltWnQs" TargetMode="External"/><Relationship Id="rId11" Type="http://schemas.openxmlformats.org/officeDocument/2006/relationships/hyperlink" Target="https://www.youtube.com/watch?v=3itdT8ihrDE&amp;list=PLQD0GyzWN467jNPOIl0W3ZM4xbAlXflsZ&amp;index=17" TargetMode="External"/><Relationship Id="rId5" Type="http://schemas.openxmlformats.org/officeDocument/2006/relationships/hyperlink" Target="https://www.youtube.com/watch?v=rUuuBaUxzs8&amp;list=PLQD0GyzWN467jNPOIl0W3ZM4xbAlXflsZ&amp;index=22" TargetMode="External"/><Relationship Id="rId15" Type="http://schemas.openxmlformats.org/officeDocument/2006/relationships/hyperlink" Target="https://www.youtube.com/watch?v=CyMpzCPDz08&amp;list=PLQD0GyzWN466BsySu3xcPalfiBMSz-TiG&amp;index=10" TargetMode="External"/><Relationship Id="rId10" Type="http://schemas.openxmlformats.org/officeDocument/2006/relationships/hyperlink" Target="https://www.youtube.com/watch?v=H8siL-XCgNA&amp;list=PLQD0GyzWN467jNPOIl0W3ZM4xbAlXflsZ&amp;index=18" TargetMode="External"/><Relationship Id="rId4" Type="http://schemas.openxmlformats.org/officeDocument/2006/relationships/hyperlink" Target="https://www.youtube.com/watch?v=PZ9s_p1QJbA&amp;list=PLQD0GyzWN467jNPOIl0W3ZM4xbAlXflsZ&amp;index=25" TargetMode="External"/><Relationship Id="rId9" Type="http://schemas.openxmlformats.org/officeDocument/2006/relationships/hyperlink" Target="https://www.youtube.com/watch?v=YXgBhV6kbZA&amp;list=PLQD0GyzWN467jNPOIl0W3ZM4xbAlXflsZ&amp;index=23" TargetMode="External"/><Relationship Id="rId1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Kkqm6-RO10M&amp;list=PLQD0GyzWN464R5HhCr3sWahSJ_UsDto_A&amp;index=10" TargetMode="External"/><Relationship Id="rId3" Type="http://schemas.openxmlformats.org/officeDocument/2006/relationships/hyperlink" Target="https://liikkuvakoulu.fi/salaliiketeoria/" TargetMode="External"/><Relationship Id="rId7" Type="http://schemas.openxmlformats.org/officeDocument/2006/relationships/hyperlink" Target="https://www.youtube.com/watch?v=JlljOCJlb2Q&amp;list=PLQD0GyzWN464R5HhCr3sWahSJ_UsDto_A&amp;index=8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nhOUPOnROUc?feature=oembed" TargetMode="External"/><Relationship Id="rId6" Type="http://schemas.openxmlformats.org/officeDocument/2006/relationships/hyperlink" Target="https://www.youtube.com/watch?v=YttbHpTj3hQ&amp;list=PLQD0GyzWN464R5HhCr3sWahSJ_UsDto_A&amp;index=6" TargetMode="External"/><Relationship Id="rId11" Type="http://schemas.openxmlformats.org/officeDocument/2006/relationships/image" Target="../media/image3.jpeg"/><Relationship Id="rId5" Type="http://schemas.openxmlformats.org/officeDocument/2006/relationships/hyperlink" Target="https://www.youtube.com/watch?v=kZDc1eV8gac&amp;list=PLQD0GyzWN464R5HhCr3sWahSJ_UsDto_A&amp;index=4" TargetMode="External"/><Relationship Id="rId10" Type="http://schemas.openxmlformats.org/officeDocument/2006/relationships/hyperlink" Target="https://www.youtube.com/watch?v=kqaXTYzes6A&amp;list=PLQD0GyzWN466MvGoD9k866bQ5pFXnXSbO" TargetMode="External"/><Relationship Id="rId4" Type="http://schemas.openxmlformats.org/officeDocument/2006/relationships/hyperlink" Target="https://www.youtube.com/watch?v=nhOUPOnROUc" TargetMode="External"/><Relationship Id="rId9" Type="http://schemas.openxmlformats.org/officeDocument/2006/relationships/hyperlink" Target="https://www.youtube.com/watch?v=vrRDjjM5I4E&amp;list=PLQD0GyzWN4675Tq1qhNf8XfBbrB-Rlnw6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hyperlink" Target="https://www.youtube.com/watch?v=lJ_lDz53sRE" TargetMode="External"/><Relationship Id="rId7" Type="http://schemas.openxmlformats.org/officeDocument/2006/relationships/hyperlink" Target="https://www.youtube.com/watch?v=wAoSI5Szg50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lJ_lDz53sRE?feature=oembed" TargetMode="External"/><Relationship Id="rId6" Type="http://schemas.openxmlformats.org/officeDocument/2006/relationships/hyperlink" Target="https://www.youtube.com/watch?v=FifYaCWj_rc" TargetMode="External"/><Relationship Id="rId5" Type="http://schemas.openxmlformats.org/officeDocument/2006/relationships/hyperlink" Target="https://www.youtube.com/watch?v=pgGkClfF7_A" TargetMode="External"/><Relationship Id="rId10" Type="http://schemas.openxmlformats.org/officeDocument/2006/relationships/hyperlink" Target="https://smartmoves.fi/liiketta-opiskelupaivaan/taukoliikunta/taukoliikuntavideot/" TargetMode="External"/><Relationship Id="rId4" Type="http://schemas.openxmlformats.org/officeDocument/2006/relationships/hyperlink" Target="https://www.youtube.com/watch?v=XiHPMvJvtzE" TargetMode="External"/><Relationship Id="rId9" Type="http://schemas.openxmlformats.org/officeDocument/2006/relationships/hyperlink" Target="https://www.youtube.com/watch?v=jCQqTahifjc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smartmoves.fi/liiketta-opiskelupaivaan/taukoliikunta/taukoliikuntavideot/" TargetMode="External"/><Relationship Id="rId3" Type="http://schemas.openxmlformats.org/officeDocument/2006/relationships/hyperlink" Target="https://www.youtube.com/watch?v=gt28KtmEnOY" TargetMode="Externa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gt28KtmEnOY?feature=oembed" TargetMode="External"/><Relationship Id="rId6" Type="http://schemas.openxmlformats.org/officeDocument/2006/relationships/hyperlink" Target="https://www.youtube.com/watch?v=mAvSq7XLU7o" TargetMode="External"/><Relationship Id="rId5" Type="http://schemas.openxmlformats.org/officeDocument/2006/relationships/hyperlink" Target="https://www.youtube.com/watch?v=4aCnA31Y8Ww" TargetMode="External"/><Relationship Id="rId4" Type="http://schemas.openxmlformats.org/officeDocument/2006/relationships/hyperlink" Target="https://www.youtube.com/watch?v=YZhtsHCooS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smartmoves.fi/liiketta-opiskelupaivaan/taukoliikunta/aivobreikit/#video-6-aivobreikki-yy-kaa-koo" TargetMode="External"/><Relationship Id="rId3" Type="http://schemas.openxmlformats.org/officeDocument/2006/relationships/hyperlink" Target="https://smartmoves.fi/liiketta-opiskelupaivaan/taukoliikunta/aivobreikit/#video-1-aivobreikki-kasilla" TargetMode="External"/><Relationship Id="rId7" Type="http://schemas.openxmlformats.org/officeDocument/2006/relationships/hyperlink" Target="https://smartmoves.fi/liiketta-opiskelupaivaan/taukoliikunta/aivobreikit/#video-5-aivobreikki-kammenkammenselka-tanssit" TargetMode="External"/><Relationship Id="rId12" Type="http://schemas.openxmlformats.org/officeDocument/2006/relationships/hyperlink" Target="https://smartmoves.fi/liiketta-opiskelupaivaan/taukoliikunta/aivobreikit/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ZahZi9f-rXk?feature=oembed" TargetMode="External"/><Relationship Id="rId6" Type="http://schemas.openxmlformats.org/officeDocument/2006/relationships/hyperlink" Target="https://smartmoves.fi/liiketta-opiskelupaivaan/taukoliikunta/aivobreikit/#video-4-aivobreikki-sormiluvut" TargetMode="External"/><Relationship Id="rId11" Type="http://schemas.openxmlformats.org/officeDocument/2006/relationships/image" Target="../media/image6.jpeg"/><Relationship Id="rId5" Type="http://schemas.openxmlformats.org/officeDocument/2006/relationships/hyperlink" Target="https://smartmoves.fi/liiketta-opiskelupaivaan/taukoliikunta/aivobreikit/#video-3-aivobreikki-kivi-paperi-sakset" TargetMode="External"/><Relationship Id="rId10" Type="http://schemas.openxmlformats.org/officeDocument/2006/relationships/hyperlink" Target="https://smartmoves.fi/liiketta-opiskelupaivaan/taukoliikunta/aivobreikit/#video-8-aivobreikki-pysyyko-paperi-kammenen-paalla" TargetMode="External"/><Relationship Id="rId4" Type="http://schemas.openxmlformats.org/officeDocument/2006/relationships/hyperlink" Target="https://smartmoves.fi/liiketta-opiskelupaivaan/taukoliikunta/aivobreikit/#video-2-aivobreikki-taputukset" TargetMode="External"/><Relationship Id="rId9" Type="http://schemas.openxmlformats.org/officeDocument/2006/relationships/hyperlink" Target="https://smartmoves.fi/liiketta-opiskelupaivaan/taukoliikunta/aivobreikit/#video-7-aivobreikki-kosketa-nenaa-ja-korvaa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6GvJcM8X3XI" TargetMode="External"/><Relationship Id="rId3" Type="http://schemas.openxmlformats.org/officeDocument/2006/relationships/hyperlink" Target="https://sporttipankki.com/" TargetMode="External"/><Relationship Id="rId7" Type="http://schemas.openxmlformats.org/officeDocument/2006/relationships/hyperlink" Target="https://www.youtube.com/watch?v=Lr13-UxxhSc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6zmDp_rPrgU?list=PL83CI3xoPox1yvjulLjQhiq3GQupdQvT-" TargetMode="External"/><Relationship Id="rId6" Type="http://schemas.openxmlformats.org/officeDocument/2006/relationships/hyperlink" Target="https://www.youtube.com/watch?v=7PJsXgb4sDk" TargetMode="External"/><Relationship Id="rId5" Type="http://schemas.openxmlformats.org/officeDocument/2006/relationships/hyperlink" Target="https://www.youtube.com/watch?v=wZlA9M_G1wU&amp;list=PL83CI3xoPox0DHoaD367XAZk9iJmp6CvD&amp;index=24" TargetMode="External"/><Relationship Id="rId4" Type="http://schemas.openxmlformats.org/officeDocument/2006/relationships/hyperlink" Target="https://www.youtube.com/watch?v=6zmDp_rPrgU&amp;list=PL83CI3xoPox1yvjulLjQhiq3GQupdQvT-&amp;index=2" TargetMode="External"/><Relationship Id="rId9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Fqv05I_gCHU" TargetMode="External"/><Relationship Id="rId3" Type="http://schemas.openxmlformats.org/officeDocument/2006/relationships/hyperlink" Target="https://www.kll.fi/materiaalit/juoksusankarit/spurttihetki-videot/" TargetMode="External"/><Relationship Id="rId7" Type="http://schemas.openxmlformats.org/officeDocument/2006/relationships/hyperlink" Target="https://www.youtube.com/watch?v=QCa2a6rpR6E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y7LgSjQBSro?feature=oembed" TargetMode="External"/><Relationship Id="rId6" Type="http://schemas.openxmlformats.org/officeDocument/2006/relationships/hyperlink" Target="https://www.youtube.com/watch?v=MoOrAj6iCkM" TargetMode="External"/><Relationship Id="rId11" Type="http://schemas.openxmlformats.org/officeDocument/2006/relationships/image" Target="../media/image8.jpeg"/><Relationship Id="rId5" Type="http://schemas.openxmlformats.org/officeDocument/2006/relationships/hyperlink" Target="https://www.youtube.com/watch?v=xZL8sncvPks" TargetMode="External"/><Relationship Id="rId10" Type="http://schemas.openxmlformats.org/officeDocument/2006/relationships/hyperlink" Target="http://www.kll.fi/materiaalit/juoksusankarit/spurttihetki-videot/" TargetMode="External"/><Relationship Id="rId4" Type="http://schemas.openxmlformats.org/officeDocument/2006/relationships/hyperlink" Target="https://www.youtube.com/watch?v=y7LgSjQBSro" TargetMode="External"/><Relationship Id="rId9" Type="http://schemas.openxmlformats.org/officeDocument/2006/relationships/hyperlink" Target="https://www.youtube.com/watch?v=DEhWt-30wcQ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89ED1AA-8684-4D37-B208-8777E1A77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Graphic 33">
            <a:extLst>
              <a:ext uri="{FF2B5EF4-FFF2-40B4-BE49-F238E27FC236}">
                <a16:creationId xmlns:a16="http://schemas.microsoft.com/office/drawing/2014/main" id="{4180E01B-B1F4-437C-807D-1C930718E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10784" y="0"/>
            <a:ext cx="9570431" cy="6858000"/>
          </a:xfrm>
          <a:custGeom>
            <a:avLst/>
            <a:gdLst>
              <a:gd name="connsiteX0" fmla="*/ 7178288 w 7187261"/>
              <a:gd name="connsiteY0" fmla="*/ 2604802 h 5150263"/>
              <a:gd name="connsiteX1" fmla="*/ 7169335 w 7187261"/>
              <a:gd name="connsiteY1" fmla="*/ 2328577 h 5150263"/>
              <a:gd name="connsiteX2" fmla="*/ 7060845 w 7187261"/>
              <a:gd name="connsiteY2" fmla="*/ 1661160 h 5150263"/>
              <a:gd name="connsiteX3" fmla="*/ 6212263 w 7187261"/>
              <a:gd name="connsiteY3" fmla="*/ 243840 h 5150263"/>
              <a:gd name="connsiteX4" fmla="*/ 5953564 w 7187261"/>
              <a:gd name="connsiteY4" fmla="*/ 0 h 5150263"/>
              <a:gd name="connsiteX5" fmla="*/ 1408615 w 7187261"/>
              <a:gd name="connsiteY5" fmla="*/ 0 h 5150263"/>
              <a:gd name="connsiteX6" fmla="*/ 805111 w 7187261"/>
              <a:gd name="connsiteY6" fmla="*/ 676275 h 5150263"/>
              <a:gd name="connsiteX7" fmla="*/ 104928 w 7187261"/>
              <a:gd name="connsiteY7" fmla="*/ 2183035 h 5150263"/>
              <a:gd name="connsiteX8" fmla="*/ 51588 w 7187261"/>
              <a:gd name="connsiteY8" fmla="*/ 2400014 h 5150263"/>
              <a:gd name="connsiteX9" fmla="*/ 41301 w 7187261"/>
              <a:gd name="connsiteY9" fmla="*/ 2424208 h 5150263"/>
              <a:gd name="connsiteX10" fmla="*/ 119692 w 7187261"/>
              <a:gd name="connsiteY10" fmla="*/ 1834801 h 5150263"/>
              <a:gd name="connsiteX11" fmla="*/ 870071 w 7187261"/>
              <a:gd name="connsiteY11" fmla="*/ 462248 h 5150263"/>
              <a:gd name="connsiteX12" fmla="*/ 1389279 w 7187261"/>
              <a:gd name="connsiteY12" fmla="*/ 476 h 5150263"/>
              <a:gd name="connsiteX13" fmla="*/ 1320223 w 7187261"/>
              <a:gd name="connsiteY13" fmla="*/ 476 h 5150263"/>
              <a:gd name="connsiteX14" fmla="*/ 423158 w 7187261"/>
              <a:gd name="connsiteY14" fmla="*/ 989743 h 5150263"/>
              <a:gd name="connsiteX15" fmla="*/ 25585 w 7187261"/>
              <a:gd name="connsiteY15" fmla="*/ 2113693 h 5150263"/>
              <a:gd name="connsiteX16" fmla="*/ 2344 w 7187261"/>
              <a:gd name="connsiteY16" fmla="*/ 2725865 h 5150263"/>
              <a:gd name="connsiteX17" fmla="*/ 447256 w 7187261"/>
              <a:gd name="connsiteY17" fmla="*/ 4210717 h 5150263"/>
              <a:gd name="connsiteX18" fmla="*/ 1138962 w 7187261"/>
              <a:gd name="connsiteY18" fmla="*/ 4988910 h 5150263"/>
              <a:gd name="connsiteX19" fmla="*/ 1348512 w 7187261"/>
              <a:gd name="connsiteY19" fmla="*/ 5146834 h 5150263"/>
              <a:gd name="connsiteX20" fmla="*/ 1422712 w 7187261"/>
              <a:gd name="connsiteY20" fmla="*/ 5146834 h 5150263"/>
              <a:gd name="connsiteX21" fmla="*/ 480594 w 7187261"/>
              <a:gd name="connsiteY21" fmla="*/ 4187952 h 5150263"/>
              <a:gd name="connsiteX22" fmla="*/ 398679 w 7187261"/>
              <a:gd name="connsiteY22" fmla="*/ 4046125 h 5150263"/>
              <a:gd name="connsiteX23" fmla="*/ 411823 w 7187261"/>
              <a:gd name="connsiteY23" fmla="*/ 4053078 h 5150263"/>
              <a:gd name="connsiteX24" fmla="*/ 1439380 w 7187261"/>
              <a:gd name="connsiteY24" fmla="*/ 5147405 h 5150263"/>
              <a:gd name="connsiteX25" fmla="*/ 5710010 w 7187261"/>
              <a:gd name="connsiteY25" fmla="*/ 5150263 h 5150263"/>
              <a:gd name="connsiteX26" fmla="*/ 5999665 w 7187261"/>
              <a:gd name="connsiteY26" fmla="*/ 4910900 h 5150263"/>
              <a:gd name="connsiteX27" fmla="*/ 6954165 w 7187261"/>
              <a:gd name="connsiteY27" fmla="*/ 3545777 h 5150263"/>
              <a:gd name="connsiteX28" fmla="*/ 7137712 w 7187261"/>
              <a:gd name="connsiteY28" fmla="*/ 2799207 h 5150263"/>
              <a:gd name="connsiteX29" fmla="*/ 7142951 w 7187261"/>
              <a:gd name="connsiteY29" fmla="*/ 2754535 h 5150263"/>
              <a:gd name="connsiteX30" fmla="*/ 7149428 w 7187261"/>
              <a:gd name="connsiteY30" fmla="*/ 2774823 h 5150263"/>
              <a:gd name="connsiteX31" fmla="*/ 7066465 w 7187261"/>
              <a:gd name="connsiteY31" fmla="*/ 3465672 h 5150263"/>
              <a:gd name="connsiteX32" fmla="*/ 6452578 w 7187261"/>
              <a:gd name="connsiteY32" fmla="*/ 4552760 h 5150263"/>
              <a:gd name="connsiteX33" fmla="*/ 5752110 w 7187261"/>
              <a:gd name="connsiteY33" fmla="*/ 5150263 h 5150263"/>
              <a:gd name="connsiteX34" fmla="*/ 5827643 w 7187261"/>
              <a:gd name="connsiteY34" fmla="*/ 5150263 h 5150263"/>
              <a:gd name="connsiteX35" fmla="*/ 6642793 w 7187261"/>
              <a:gd name="connsiteY35" fmla="*/ 4389406 h 5150263"/>
              <a:gd name="connsiteX36" fmla="*/ 7102469 w 7187261"/>
              <a:gd name="connsiteY36" fmla="*/ 3490817 h 5150263"/>
              <a:gd name="connsiteX37" fmla="*/ 7187242 w 7187261"/>
              <a:gd name="connsiteY37" fmla="*/ 2990183 h 5150263"/>
              <a:gd name="connsiteX38" fmla="*/ 7178288 w 7187261"/>
              <a:gd name="connsiteY38" fmla="*/ 2604802 h 5150263"/>
              <a:gd name="connsiteX39" fmla="*/ 6342565 w 7187261"/>
              <a:gd name="connsiteY39" fmla="*/ 441389 h 5150263"/>
              <a:gd name="connsiteX40" fmla="*/ 7126567 w 7187261"/>
              <a:gd name="connsiteY40" fmla="*/ 2355056 h 5150263"/>
              <a:gd name="connsiteX41" fmla="*/ 6342565 w 7187261"/>
              <a:gd name="connsiteY41" fmla="*/ 441389 h 5150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187261" h="5150263">
                <a:moveTo>
                  <a:pt x="7178288" y="2604802"/>
                </a:moveTo>
                <a:cubicBezTo>
                  <a:pt x="7168763" y="2513076"/>
                  <a:pt x="7174478" y="2420684"/>
                  <a:pt x="7169335" y="2328577"/>
                </a:cubicBezTo>
                <a:cubicBezTo>
                  <a:pt x="7156952" y="2102882"/>
                  <a:pt x="7120586" y="1879149"/>
                  <a:pt x="7060845" y="1661160"/>
                </a:cubicBezTo>
                <a:cubicBezTo>
                  <a:pt x="6910588" y="1121007"/>
                  <a:pt x="6617428" y="631374"/>
                  <a:pt x="6212263" y="243840"/>
                </a:cubicBezTo>
                <a:cubicBezTo>
                  <a:pt x="6126538" y="162496"/>
                  <a:pt x="6040813" y="80201"/>
                  <a:pt x="5953564" y="0"/>
                </a:cubicBezTo>
                <a:lnTo>
                  <a:pt x="1408615" y="0"/>
                </a:lnTo>
                <a:cubicBezTo>
                  <a:pt x="1180967" y="200316"/>
                  <a:pt x="978332" y="427387"/>
                  <a:pt x="805111" y="676275"/>
                </a:cubicBezTo>
                <a:cubicBezTo>
                  <a:pt x="481261" y="1136523"/>
                  <a:pt x="252089" y="1640872"/>
                  <a:pt x="104928" y="2183035"/>
                </a:cubicBezTo>
                <a:cubicBezTo>
                  <a:pt x="85878" y="2254853"/>
                  <a:pt x="69495" y="2327720"/>
                  <a:pt x="51588" y="2400014"/>
                </a:cubicBezTo>
                <a:cubicBezTo>
                  <a:pt x="49683" y="2407634"/>
                  <a:pt x="51588" y="2416969"/>
                  <a:pt x="41301" y="2424208"/>
                </a:cubicBezTo>
                <a:cubicBezTo>
                  <a:pt x="45900" y="2225469"/>
                  <a:pt x="72186" y="2027834"/>
                  <a:pt x="119692" y="1834801"/>
                </a:cubicBezTo>
                <a:cubicBezTo>
                  <a:pt x="247993" y="1310926"/>
                  <a:pt x="506121" y="857726"/>
                  <a:pt x="870071" y="462248"/>
                </a:cubicBezTo>
                <a:cubicBezTo>
                  <a:pt x="1027729" y="291823"/>
                  <a:pt x="1201617" y="137169"/>
                  <a:pt x="1389279" y="476"/>
                </a:cubicBezTo>
                <a:lnTo>
                  <a:pt x="1320223" y="476"/>
                </a:lnTo>
                <a:cubicBezTo>
                  <a:pt x="960844" y="274320"/>
                  <a:pt x="656330" y="599123"/>
                  <a:pt x="423158" y="989743"/>
                </a:cubicBezTo>
                <a:cubicBezTo>
                  <a:pt x="215608" y="1337596"/>
                  <a:pt x="80258" y="1711357"/>
                  <a:pt x="25585" y="2113693"/>
                </a:cubicBezTo>
                <a:cubicBezTo>
                  <a:pt x="-2705" y="2316480"/>
                  <a:pt x="-2228" y="2521077"/>
                  <a:pt x="2344" y="2725865"/>
                </a:cubicBezTo>
                <a:cubicBezTo>
                  <a:pt x="14155" y="3261932"/>
                  <a:pt x="170650" y="3754565"/>
                  <a:pt x="447256" y="4210717"/>
                </a:cubicBezTo>
                <a:cubicBezTo>
                  <a:pt x="629851" y="4511612"/>
                  <a:pt x="866356" y="4767167"/>
                  <a:pt x="1138962" y="4988910"/>
                </a:cubicBezTo>
                <a:cubicBezTo>
                  <a:pt x="1207161" y="5044345"/>
                  <a:pt x="1277008" y="5096990"/>
                  <a:pt x="1348512" y="5146834"/>
                </a:cubicBezTo>
                <a:lnTo>
                  <a:pt x="1422712" y="5146834"/>
                </a:lnTo>
                <a:cubicBezTo>
                  <a:pt x="1043426" y="4892802"/>
                  <a:pt x="724720" y="4577334"/>
                  <a:pt x="480594" y="4187952"/>
                </a:cubicBezTo>
                <a:cubicBezTo>
                  <a:pt x="452019" y="4141851"/>
                  <a:pt x="423444" y="4095179"/>
                  <a:pt x="398679" y="4046125"/>
                </a:cubicBezTo>
                <a:cubicBezTo>
                  <a:pt x="407442" y="4043267"/>
                  <a:pt x="409156" y="4048982"/>
                  <a:pt x="411823" y="4053078"/>
                </a:cubicBezTo>
                <a:cubicBezTo>
                  <a:pt x="683572" y="4484656"/>
                  <a:pt x="1033139" y="4842701"/>
                  <a:pt x="1439380" y="5147405"/>
                </a:cubicBezTo>
                <a:lnTo>
                  <a:pt x="5710010" y="5150263"/>
                </a:lnTo>
                <a:cubicBezTo>
                  <a:pt x="5810594" y="5075482"/>
                  <a:pt x="5907272" y="4995587"/>
                  <a:pt x="5999665" y="4910900"/>
                </a:cubicBezTo>
                <a:cubicBezTo>
                  <a:pt x="6418765" y="4526661"/>
                  <a:pt x="6746901" y="4078129"/>
                  <a:pt x="6954165" y="3545777"/>
                </a:cubicBezTo>
                <a:cubicBezTo>
                  <a:pt x="7048234" y="3306175"/>
                  <a:pt x="7109956" y="3055115"/>
                  <a:pt x="7137712" y="2799207"/>
                </a:cubicBezTo>
                <a:cubicBezTo>
                  <a:pt x="7139236" y="2784920"/>
                  <a:pt x="7141046" y="2770632"/>
                  <a:pt x="7142951" y="2754535"/>
                </a:cubicBezTo>
                <a:cubicBezTo>
                  <a:pt x="7151714" y="2760440"/>
                  <a:pt x="7149237" y="2768441"/>
                  <a:pt x="7149428" y="2774823"/>
                </a:cubicBezTo>
                <a:cubicBezTo>
                  <a:pt x="7156743" y="3007967"/>
                  <a:pt x="7128777" y="3240881"/>
                  <a:pt x="7066465" y="3465672"/>
                </a:cubicBezTo>
                <a:cubicBezTo>
                  <a:pt x="6952165" y="3878580"/>
                  <a:pt x="6737948" y="4235863"/>
                  <a:pt x="6452578" y="4552760"/>
                </a:cubicBezTo>
                <a:cubicBezTo>
                  <a:pt x="6244553" y="4783836"/>
                  <a:pt x="6008809" y="4980242"/>
                  <a:pt x="5752110" y="5150263"/>
                </a:cubicBezTo>
                <a:lnTo>
                  <a:pt x="5827643" y="5150263"/>
                </a:lnTo>
                <a:cubicBezTo>
                  <a:pt x="6136539" y="4938904"/>
                  <a:pt x="6412192" y="4689348"/>
                  <a:pt x="6642793" y="4389406"/>
                </a:cubicBezTo>
                <a:cubicBezTo>
                  <a:pt x="6851295" y="4118324"/>
                  <a:pt x="7009125" y="3820859"/>
                  <a:pt x="7102469" y="3490817"/>
                </a:cubicBezTo>
                <a:cubicBezTo>
                  <a:pt x="7148646" y="3327473"/>
                  <a:pt x="7177069" y="3159624"/>
                  <a:pt x="7187242" y="2990183"/>
                </a:cubicBezTo>
                <a:cubicBezTo>
                  <a:pt x="7187623" y="2984087"/>
                  <a:pt x="7182384" y="2642330"/>
                  <a:pt x="7178288" y="2604802"/>
                </a:cubicBezTo>
                <a:close/>
                <a:moveTo>
                  <a:pt x="6342565" y="441389"/>
                </a:moveTo>
                <a:cubicBezTo>
                  <a:pt x="6829797" y="986533"/>
                  <a:pt x="7091135" y="1624422"/>
                  <a:pt x="7126567" y="2355056"/>
                </a:cubicBezTo>
                <a:cubicBezTo>
                  <a:pt x="7001123" y="1661827"/>
                  <a:pt x="6756426" y="1017365"/>
                  <a:pt x="6342565" y="441389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2558716" y="955309"/>
            <a:ext cx="7074568" cy="2898975"/>
          </a:xfrm>
        </p:spPr>
        <p:txBody>
          <a:bodyPr>
            <a:normAutofit/>
          </a:bodyPr>
          <a:lstStyle/>
          <a:p>
            <a:r>
              <a:rPr lang="fi-FI" sz="6600">
                <a:solidFill>
                  <a:srgbClr val="FFFFFF"/>
                </a:solidFill>
              </a:rPr>
              <a:t>Taukoliikuntaa 1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2634916" y="4533813"/>
            <a:ext cx="6930189" cy="938463"/>
          </a:xfrm>
        </p:spPr>
        <p:txBody>
          <a:bodyPr>
            <a:normAutofit/>
          </a:bodyPr>
          <a:lstStyle/>
          <a:p>
            <a:r>
              <a:rPr lang="fi-FI">
                <a:solidFill>
                  <a:srgbClr val="FFFFFF"/>
                </a:solidFill>
              </a:rPr>
              <a:t>Linkkejä oppitunnin tauottamiseen</a:t>
            </a:r>
          </a:p>
        </p:txBody>
      </p:sp>
      <p:sp>
        <p:nvSpPr>
          <p:cNvPr id="23" name="sketch line">
            <a:extLst>
              <a:ext uri="{FF2B5EF4-FFF2-40B4-BE49-F238E27FC236}">
                <a16:creationId xmlns:a16="http://schemas.microsoft.com/office/drawing/2014/main" id="{41F77738-2AF0-4750-A0C7-F97C2C175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17349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385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3B7AA17-1534-E14E-3175-89DD75A70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79538"/>
            <a:ext cx="10515600" cy="1325563"/>
          </a:xfrm>
        </p:spPr>
        <p:txBody>
          <a:bodyPr>
            <a:normAutofit/>
          </a:bodyPr>
          <a:lstStyle/>
          <a:p>
            <a:r>
              <a:rPr lang="fi-FI" sz="5400"/>
              <a:t>Selkäliitto – Taukojumppavideot</a:t>
            </a:r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9589720-4132-3933-4CF9-58E3B1065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109" y="1939893"/>
            <a:ext cx="10608733" cy="373722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rtl="0" fontAlgn="base"/>
            <a:r>
              <a:rPr lang="fi-FI" sz="2000">
                <a:latin typeface="Aptos Display" panose="020B0004020202020204" pitchFamily="34" charset="0"/>
                <a:hlinkClick r:id="rId3"/>
              </a:rPr>
              <a:t>Selkäkanava </a:t>
            </a:r>
            <a:r>
              <a:rPr lang="fi-FI" sz="2000">
                <a:latin typeface="Aptos Display" panose="020B0004020202020204" pitchFamily="34" charset="0"/>
              </a:rPr>
              <a:t>on Selkäliiton ylläpitämä sivusto, josta löytyy paljon tietoa selkäterveyteen liittyen. Sivulta löytyy myös liiton luomia helppoja taukojumppavideoita.</a:t>
            </a:r>
          </a:p>
          <a:p>
            <a:pPr algn="l" rtl="0" fontAlgn="base"/>
            <a:r>
              <a:rPr lang="fi-FI" sz="2000">
                <a:latin typeface="+mj-lt"/>
              </a:rPr>
              <a:t>Alla olevat linkit ovat vievät YouTubeen </a:t>
            </a:r>
          </a:p>
          <a:p>
            <a:pPr lvl="1" fontAlgn="base">
              <a:buFont typeface="Courier New" panose="02070309020205020404" pitchFamily="49" charset="0"/>
              <a:buChar char="o"/>
            </a:pPr>
            <a:r>
              <a:rPr lang="fi-FI" sz="1600">
                <a:latin typeface="+mj-lt"/>
                <a:hlinkClick r:id="rId4"/>
              </a:rPr>
              <a:t>Jumppakissan taukojumppa</a:t>
            </a:r>
            <a:endParaRPr lang="fi-FI" sz="160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r>
              <a:rPr lang="fi-FI" sz="1600">
                <a:latin typeface="+mj-lt"/>
                <a:hlinkClick r:id="rId5"/>
              </a:rPr>
              <a:t>Lyhyt taukojumppa</a:t>
            </a:r>
            <a:endParaRPr lang="fi-FI" sz="160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r>
              <a:rPr lang="fi-FI" sz="1600">
                <a:latin typeface="+mj-lt"/>
                <a:hlinkClick r:id="rId5"/>
              </a:rPr>
              <a:t>Taukojumppa ylävartalolle </a:t>
            </a:r>
            <a:endParaRPr lang="fi-FI" sz="160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r>
              <a:rPr lang="fi-FI" sz="1600">
                <a:latin typeface="+mj-lt"/>
                <a:hlinkClick r:id="rId6"/>
              </a:rPr>
              <a:t>Koko kehon taukojumppa 1</a:t>
            </a:r>
            <a:endParaRPr lang="fi-FI" sz="160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r>
              <a:rPr lang="fi-FI" sz="1600">
                <a:latin typeface="+mj-lt"/>
                <a:hlinkClick r:id="rId7"/>
              </a:rPr>
              <a:t>Koko kehon taukojumppa 2</a:t>
            </a:r>
            <a:endParaRPr lang="fi-FI" sz="160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r>
              <a:rPr lang="fi-FI" sz="1600">
                <a:latin typeface="+mj-lt"/>
                <a:hlinkClick r:id="rId8"/>
              </a:rPr>
              <a:t>Koko kehon taukojumppa 3</a:t>
            </a:r>
            <a:endParaRPr lang="fi-FI" sz="160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r>
              <a:rPr lang="fi-FI" sz="1600">
                <a:latin typeface="+mj-lt"/>
                <a:hlinkClick r:id="rId9"/>
              </a:rPr>
              <a:t>Koko kehon taukojumppa 4</a:t>
            </a:r>
            <a:endParaRPr lang="fi-FI" sz="1600">
              <a:latin typeface="+mj-lt"/>
            </a:endParaRP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325A0C16-6B20-9E10-F828-BEF537539326}"/>
              </a:ext>
            </a:extLst>
          </p:cNvPr>
          <p:cNvSpPr txBox="1"/>
          <p:nvPr/>
        </p:nvSpPr>
        <p:spPr>
          <a:xfrm>
            <a:off x="7088052" y="6544509"/>
            <a:ext cx="64390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>
                <a:hlinkClick r:id="rId3"/>
              </a:rPr>
              <a:t>https://selkakanava.fi/harjoitusohjeet/harjoitusvideot/taukoharjoitusvideoita</a:t>
            </a:r>
            <a:endParaRPr lang="fi-FI" sz="1100"/>
          </a:p>
          <a:p>
            <a:endParaRPr lang="fi-FI" sz="1100"/>
          </a:p>
        </p:txBody>
      </p:sp>
      <p:pic>
        <p:nvPicPr>
          <p:cNvPr id="5" name="Online-media 4" title="Jumppakissan taukojumppa">
            <a:hlinkClick r:id="" action="ppaction://media"/>
            <a:extLst>
              <a:ext uri="{FF2B5EF4-FFF2-40B4-BE49-F238E27FC236}">
                <a16:creationId xmlns:a16="http://schemas.microsoft.com/office/drawing/2014/main" id="{AFB7FBD5-D075-F2AF-898E-0AD03BF91D7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10"/>
          <a:stretch>
            <a:fillRect/>
          </a:stretch>
        </p:blipFill>
        <p:spPr>
          <a:xfrm>
            <a:off x="6850508" y="3562865"/>
            <a:ext cx="5160349" cy="291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273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5C4C83-1D9D-BE63-8A4F-5A4F5A92F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86D7D56E-0C5A-1B6D-D417-1A49ED3DA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FC49E4B-C997-D089-7014-116170BE9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79538"/>
            <a:ext cx="10515600" cy="1325563"/>
          </a:xfrm>
        </p:spPr>
        <p:txBody>
          <a:bodyPr>
            <a:normAutofit/>
          </a:bodyPr>
          <a:lstStyle/>
          <a:p>
            <a:r>
              <a:rPr lang="fi-FI" sz="5400"/>
              <a:t>Lähteet </a:t>
            </a:r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098CBF61-8B9C-3B6D-0193-9DB9FC6B10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C17D0C0-9A91-0B52-041E-EE307ACA02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548" y="1839645"/>
            <a:ext cx="11709918" cy="4874370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algn="l" rtl="0" fontAlgn="base"/>
            <a:r>
              <a:rPr lang="fi-FI" sz="1400" dirty="0">
                <a:latin typeface="Aptos Display" panose="020B0004020202020204" pitchFamily="34" charset="0"/>
              </a:rPr>
              <a:t>Dia 3</a:t>
            </a:r>
          </a:p>
          <a:p>
            <a:pPr lvl="1" fontAlgn="base"/>
            <a:r>
              <a:rPr lang="fi-FI" sz="1400" dirty="0">
                <a:latin typeface="Aptos Display" panose="020B0004020202020204" pitchFamily="34" charset="0"/>
              </a:rPr>
              <a:t>Liikkuva koulu – Sisutauot: </a:t>
            </a:r>
            <a:r>
              <a:rPr lang="fi-FI" sz="1400" dirty="0">
                <a:latin typeface="Aptos Display" panose="020B0004020202020204" pitchFamily="34" charset="0"/>
                <a:hlinkClick r:id="rId2"/>
              </a:rPr>
              <a:t>https://liikkuvakoulu.fi/ideapankki/idea/sisu-treeneja-ja-taukoja-koulupaivaan/</a:t>
            </a:r>
            <a:endParaRPr lang="fi-FI" sz="1400" dirty="0">
              <a:latin typeface="Aptos Display" panose="020B0004020202020204" pitchFamily="34" charset="0"/>
            </a:endParaRPr>
          </a:p>
          <a:p>
            <a:pPr lvl="1" fontAlgn="base"/>
            <a:r>
              <a:rPr lang="fi-FI" sz="1400" dirty="0">
                <a:latin typeface="Aptos Display" panose="020B0004020202020204" pitchFamily="34" charset="0"/>
              </a:rPr>
              <a:t>Liikkuva koulu YouTube-kanava: </a:t>
            </a:r>
            <a:r>
              <a:rPr lang="fi-FI" sz="1400" dirty="0">
                <a:latin typeface="Aptos Display" panose="020B0004020202020204" pitchFamily="34" charset="0"/>
                <a:hlinkClick r:id="rId3"/>
              </a:rPr>
              <a:t>https://www.youtube.com/channel/UCx-oJQCRczELVIYq7OAuF1w</a:t>
            </a:r>
            <a:endParaRPr lang="fi-FI" sz="1400" dirty="0">
              <a:latin typeface="Aptos Display" panose="020B0004020202020204" pitchFamily="34" charset="0"/>
            </a:endParaRPr>
          </a:p>
          <a:p>
            <a:pPr algn="l" rtl="0" fontAlgn="base"/>
            <a:r>
              <a:rPr lang="fi-FI" sz="1400" dirty="0">
                <a:latin typeface="Aptos Display" panose="020B0004020202020204" pitchFamily="34" charset="0"/>
              </a:rPr>
              <a:t>Dia 4</a:t>
            </a:r>
          </a:p>
          <a:p>
            <a:pPr lvl="1" fontAlgn="base"/>
            <a:r>
              <a:rPr lang="fi-FI" sz="1400" dirty="0">
                <a:latin typeface="Aptos Display" panose="020B0004020202020204" pitchFamily="34" charset="0"/>
              </a:rPr>
              <a:t>Liikkuva koulu – Salaliiketeoria: </a:t>
            </a:r>
            <a:r>
              <a:rPr lang="fi-FI" sz="1400" dirty="0">
                <a:latin typeface="Aptos Display" panose="020B0004020202020204" pitchFamily="34" charset="0"/>
                <a:hlinkClick r:id="rId4"/>
              </a:rPr>
              <a:t>https://liikkuvakoulu.fi/salaliiketeoria/</a:t>
            </a:r>
            <a:r>
              <a:rPr lang="fi-FI" sz="1400" dirty="0">
                <a:latin typeface="Aptos Display" panose="020B0004020202020204" pitchFamily="34" charset="0"/>
              </a:rPr>
              <a:t> </a:t>
            </a:r>
          </a:p>
          <a:p>
            <a:pPr lvl="1" fontAlgn="base"/>
            <a:r>
              <a:rPr lang="fi-FI" sz="1400" dirty="0">
                <a:latin typeface="Aptos Display" panose="020B0004020202020204" pitchFamily="34" charset="0"/>
              </a:rPr>
              <a:t>Liikkuva koulu YouTube-kanava: </a:t>
            </a:r>
            <a:r>
              <a:rPr lang="fi-FI" sz="1400" dirty="0">
                <a:latin typeface="Aptos Display" panose="020B0004020202020204" pitchFamily="34" charset="0"/>
                <a:hlinkClick r:id="rId5"/>
              </a:rPr>
              <a:t>https://www.youtube.com/watch?v=J-8Aab3veno&amp;list=PLQD0GyzWN464R5HhCr3sWahSJ_UsDto_A</a:t>
            </a:r>
            <a:endParaRPr lang="fi-FI" sz="1400" dirty="0">
              <a:latin typeface="Aptos Display" panose="020B0004020202020204" pitchFamily="34" charset="0"/>
            </a:endParaRPr>
          </a:p>
          <a:p>
            <a:pPr algn="l" rtl="0" fontAlgn="base"/>
            <a:r>
              <a:rPr lang="fi-FI" sz="1400" dirty="0">
                <a:latin typeface="Aptos Display" panose="020B0004020202020204" pitchFamily="34" charset="0"/>
              </a:rPr>
              <a:t>Dia 5 ja 6</a:t>
            </a:r>
          </a:p>
          <a:p>
            <a:pPr lvl="1" fontAlgn="base"/>
            <a:r>
              <a:rPr lang="fi-FI" sz="1400" dirty="0">
                <a:latin typeface="Aptos Display" panose="020B0004020202020204" pitchFamily="34" charset="0"/>
              </a:rPr>
              <a:t>Smart </a:t>
            </a:r>
            <a:r>
              <a:rPr lang="fi-FI" sz="1400" dirty="0" err="1">
                <a:latin typeface="Aptos Display" panose="020B0004020202020204" pitchFamily="34" charset="0"/>
              </a:rPr>
              <a:t>Moves</a:t>
            </a:r>
            <a:r>
              <a:rPr lang="fi-FI" sz="1400" dirty="0">
                <a:latin typeface="Aptos Display" panose="020B0004020202020204" pitchFamily="34" charset="0"/>
              </a:rPr>
              <a:t> – Taukoliikuntavideot: </a:t>
            </a:r>
            <a:r>
              <a:rPr lang="fi-FI" sz="1400" dirty="0">
                <a:latin typeface="Aptos Display" panose="020B0004020202020204" pitchFamily="34" charset="0"/>
                <a:hlinkClick r:id="rId6"/>
              </a:rPr>
              <a:t>https://smartmoves.fi/liiketta-opiskelupaivaan/taukoliikunta/taukoliikuntavideot/</a:t>
            </a:r>
            <a:endParaRPr lang="fi-FI" sz="1400" dirty="0">
              <a:latin typeface="Aptos Display" panose="020B0004020202020204" pitchFamily="34" charset="0"/>
            </a:endParaRPr>
          </a:p>
          <a:p>
            <a:pPr lvl="1" fontAlgn="base"/>
            <a:r>
              <a:rPr lang="fi-FI" sz="1400" dirty="0">
                <a:latin typeface="Aptos Display" panose="020B0004020202020204" pitchFamily="34" charset="0"/>
              </a:rPr>
              <a:t>Smart </a:t>
            </a:r>
            <a:r>
              <a:rPr lang="fi-FI" sz="1400" dirty="0" err="1">
                <a:latin typeface="Aptos Display" panose="020B0004020202020204" pitchFamily="34" charset="0"/>
              </a:rPr>
              <a:t>Moves</a:t>
            </a:r>
            <a:r>
              <a:rPr lang="fi-FI" sz="1400" dirty="0">
                <a:latin typeface="Aptos Display" panose="020B0004020202020204" pitchFamily="34" charset="0"/>
              </a:rPr>
              <a:t> YouTube-kanava: </a:t>
            </a:r>
            <a:r>
              <a:rPr lang="fi-FI" sz="1400" dirty="0">
                <a:latin typeface="Aptos Display" panose="020B0004020202020204" pitchFamily="34" charset="0"/>
                <a:hlinkClick r:id="rId7"/>
              </a:rPr>
              <a:t>https://www.youtube.com/watch?v=mAvSq7XLU7o&amp;list=PLDlux754GmPqGuE8YCVylG-RSCU7hS-CC</a:t>
            </a:r>
            <a:r>
              <a:rPr lang="fi-FI" sz="1400" dirty="0">
                <a:latin typeface="Aptos Display" panose="020B0004020202020204" pitchFamily="34" charset="0"/>
              </a:rPr>
              <a:t> </a:t>
            </a:r>
          </a:p>
          <a:p>
            <a:pPr algn="l" rtl="0" fontAlgn="base"/>
            <a:r>
              <a:rPr lang="fi-FI" sz="1400" dirty="0">
                <a:latin typeface="Aptos Display" panose="020B0004020202020204" pitchFamily="34" charset="0"/>
              </a:rPr>
              <a:t>Dia 7 </a:t>
            </a:r>
          </a:p>
          <a:p>
            <a:pPr lvl="1" fontAlgn="base"/>
            <a:r>
              <a:rPr lang="fi-FI" sz="1400" dirty="0">
                <a:latin typeface="Aptos Display" panose="020B0004020202020204" pitchFamily="34" charset="0"/>
              </a:rPr>
              <a:t>Smart </a:t>
            </a:r>
            <a:r>
              <a:rPr lang="fi-FI" sz="1400" dirty="0" err="1">
                <a:latin typeface="Aptos Display" panose="020B0004020202020204" pitchFamily="34" charset="0"/>
              </a:rPr>
              <a:t>Moves</a:t>
            </a:r>
            <a:r>
              <a:rPr lang="fi-FI" sz="1400" dirty="0">
                <a:latin typeface="Aptos Display" panose="020B0004020202020204" pitchFamily="34" charset="0"/>
              </a:rPr>
              <a:t> – Aivobreikit: </a:t>
            </a:r>
            <a:r>
              <a:rPr lang="fi-FI" sz="1400" dirty="0">
                <a:latin typeface="Aptos Display" panose="020B0004020202020204" pitchFamily="34" charset="0"/>
                <a:hlinkClick r:id="rId8"/>
              </a:rPr>
              <a:t>https://smartmoves.fi/liiketta-opiskelupaivaan/taukoliikunta/aivobreikit/</a:t>
            </a:r>
            <a:endParaRPr lang="fi-FI" sz="1400" dirty="0">
              <a:latin typeface="Aptos Display" panose="020B0004020202020204" pitchFamily="34" charset="0"/>
            </a:endParaRPr>
          </a:p>
          <a:p>
            <a:pPr lvl="1" fontAlgn="base"/>
            <a:r>
              <a:rPr lang="fi-FI" sz="1400" dirty="0">
                <a:latin typeface="Aptos Display" panose="020B0004020202020204" pitchFamily="34" charset="0"/>
              </a:rPr>
              <a:t>Smart </a:t>
            </a:r>
            <a:r>
              <a:rPr lang="fi-FI" sz="1400" dirty="0" err="1">
                <a:latin typeface="Aptos Display" panose="020B0004020202020204" pitchFamily="34" charset="0"/>
              </a:rPr>
              <a:t>Moves</a:t>
            </a:r>
            <a:r>
              <a:rPr lang="fi-FI" sz="1400" dirty="0">
                <a:latin typeface="Aptos Display" panose="020B0004020202020204" pitchFamily="34" charset="0"/>
              </a:rPr>
              <a:t> </a:t>
            </a:r>
            <a:r>
              <a:rPr lang="fi-FI" sz="1400" dirty="0" err="1">
                <a:latin typeface="Aptos Display" panose="020B0004020202020204" pitchFamily="34" charset="0"/>
              </a:rPr>
              <a:t>Youtube</a:t>
            </a:r>
            <a:r>
              <a:rPr lang="fi-FI" sz="1400" dirty="0">
                <a:latin typeface="Aptos Display" panose="020B0004020202020204" pitchFamily="34" charset="0"/>
              </a:rPr>
              <a:t>-kanava: </a:t>
            </a:r>
            <a:r>
              <a:rPr lang="fi-FI" sz="1400" dirty="0">
                <a:latin typeface="Aptos Display" panose="020B0004020202020204" pitchFamily="34" charset="0"/>
                <a:hlinkClick r:id="rId9"/>
              </a:rPr>
              <a:t>https://www.youtube.com/watch?v=ZahZi9f-rXk&amp;list=PLDlux754GmPofkKZvrUHy6G5J4J4LxNih</a:t>
            </a:r>
            <a:endParaRPr lang="fi-FI" sz="1400" dirty="0">
              <a:latin typeface="Aptos Display" panose="020B0004020202020204" pitchFamily="34" charset="0"/>
            </a:endParaRPr>
          </a:p>
          <a:p>
            <a:pPr algn="l" rtl="0" fontAlgn="base"/>
            <a:r>
              <a:rPr lang="fi-FI" sz="1400" dirty="0">
                <a:latin typeface="Aptos Display" panose="020B0004020202020204" pitchFamily="34" charset="0"/>
              </a:rPr>
              <a:t>Dia 8 </a:t>
            </a:r>
          </a:p>
          <a:p>
            <a:pPr lvl="1" fontAlgn="base"/>
            <a:r>
              <a:rPr lang="fi-FI" sz="1400" dirty="0">
                <a:latin typeface="Aptos Display" panose="020B0004020202020204" pitchFamily="34" charset="0"/>
              </a:rPr>
              <a:t>Sporttipankki: </a:t>
            </a:r>
            <a:r>
              <a:rPr lang="fi-FI" sz="1400" dirty="0">
                <a:latin typeface="Aptos Display" panose="020B0004020202020204" pitchFamily="34" charset="0"/>
                <a:hlinkClick r:id="rId10"/>
              </a:rPr>
              <a:t>https://sporttipankki.com/</a:t>
            </a:r>
            <a:endParaRPr lang="fi-FI" sz="1400" dirty="0">
              <a:latin typeface="Aptos Display" panose="020B0004020202020204" pitchFamily="34" charset="0"/>
            </a:endParaRPr>
          </a:p>
          <a:p>
            <a:pPr lvl="1" fontAlgn="base"/>
            <a:r>
              <a:rPr lang="fi-FI" sz="1400" dirty="0">
                <a:latin typeface="Aptos Display" panose="020B0004020202020204" pitchFamily="34" charset="0"/>
              </a:rPr>
              <a:t>Sporttipankki YouTube-kanava: </a:t>
            </a:r>
            <a:r>
              <a:rPr lang="fi-FI" sz="1400" dirty="0">
                <a:latin typeface="Aptos Display" panose="020B0004020202020204" pitchFamily="34" charset="0"/>
                <a:hlinkClick r:id="rId11"/>
              </a:rPr>
              <a:t>https://www.youtube.com/watch?v=6zmDp_rPrgU</a:t>
            </a:r>
            <a:r>
              <a:rPr lang="fi-FI" sz="1400" dirty="0">
                <a:latin typeface="Aptos Display" panose="020B0004020202020204" pitchFamily="34" charset="0"/>
              </a:rPr>
              <a:t> </a:t>
            </a:r>
          </a:p>
          <a:p>
            <a:pPr fontAlgn="base"/>
            <a:r>
              <a:rPr lang="fi-FI" sz="1400" dirty="0">
                <a:latin typeface="Aptos Display" panose="020B0004020202020204" pitchFamily="34" charset="0"/>
              </a:rPr>
              <a:t>Dia 9 </a:t>
            </a:r>
          </a:p>
          <a:p>
            <a:pPr lvl="1" fontAlgn="base"/>
            <a:r>
              <a:rPr lang="fi-FI" sz="1400" dirty="0">
                <a:latin typeface="Aptos Display" panose="020B0004020202020204" pitchFamily="34" charset="0"/>
              </a:rPr>
              <a:t>Juoksusankarit: spurttihetki videot:  </a:t>
            </a:r>
            <a:r>
              <a:rPr lang="fi-FI" sz="1400" dirty="0">
                <a:latin typeface="Aptos Display" panose="020B0004020202020204" pitchFamily="34" charset="0"/>
                <a:hlinkClick r:id="rId12"/>
              </a:rPr>
              <a:t>https://www.kll.fi/materiaalit/juoksusankarit/spurttihetki-videot/</a:t>
            </a:r>
            <a:r>
              <a:rPr lang="fi-FI" sz="1400" dirty="0">
                <a:latin typeface="Aptos Display" panose="020B0004020202020204" pitchFamily="34" charset="0"/>
              </a:rPr>
              <a:t> </a:t>
            </a:r>
          </a:p>
          <a:p>
            <a:pPr fontAlgn="base"/>
            <a:r>
              <a:rPr lang="fi-FI" sz="1400" dirty="0">
                <a:latin typeface="Aptos Display" panose="020B0004020202020204" pitchFamily="34" charset="0"/>
              </a:rPr>
              <a:t>Dia 10 </a:t>
            </a:r>
          </a:p>
          <a:p>
            <a:pPr lvl="1" fontAlgn="base"/>
            <a:r>
              <a:rPr lang="fi-FI" sz="1400" dirty="0">
                <a:latin typeface="Aptos Display" panose="020B0004020202020204" pitchFamily="34" charset="0"/>
              </a:rPr>
              <a:t>Selkäliitto – taukojumppavideot: </a:t>
            </a:r>
            <a:r>
              <a:rPr lang="fi-FI" sz="1400" dirty="0">
                <a:latin typeface="Aptos Display" panose="020B0004020202020204" pitchFamily="34" charset="0"/>
                <a:hlinkClick r:id="rId13"/>
              </a:rPr>
              <a:t>https://selkakanava.fi/harjoitusohjeet/harjoitusvideot/taukoharjoitusvideoita</a:t>
            </a:r>
            <a:endParaRPr lang="fi-FI" sz="1400" dirty="0">
              <a:latin typeface="Aptos Display" panose="020B0004020202020204" pitchFamily="34" charset="0"/>
            </a:endParaRPr>
          </a:p>
          <a:p>
            <a:pPr lvl="1" fontAlgn="base"/>
            <a:r>
              <a:rPr lang="fi-FI" sz="1400" dirty="0">
                <a:latin typeface="Aptos Display" panose="020B0004020202020204" pitchFamily="34" charset="0"/>
              </a:rPr>
              <a:t>Selkäliiton ylläpitämä Jumppakissa YouTube-kanava:  </a:t>
            </a:r>
            <a:r>
              <a:rPr lang="fi-FI" sz="1400" dirty="0">
                <a:latin typeface="Aptos Display" panose="020B0004020202020204" pitchFamily="34" charset="0"/>
                <a:hlinkClick r:id="rId14"/>
              </a:rPr>
              <a:t>https://www.youtube.com/watch?v=3gGpRiV09uU&amp;list=PLv6QsTgL8Y8Xi44cumunYP7XwfhD4zMm-</a:t>
            </a:r>
            <a:endParaRPr lang="fi-FI" sz="1400" dirty="0">
              <a:latin typeface="Aptos Display" panose="020B0004020202020204" pitchFamily="34" charset="0"/>
            </a:endParaRPr>
          </a:p>
          <a:p>
            <a:pPr marL="0" indent="0" algn="l" rtl="0" fontAlgn="base">
              <a:buNone/>
            </a:pPr>
            <a:endParaRPr lang="fi-FI" sz="1400" dirty="0">
              <a:latin typeface="Aptos Display" panose="020B0004020202020204" pitchFamily="34" charset="0"/>
            </a:endParaRPr>
          </a:p>
          <a:p>
            <a:pPr algn="l" rtl="0" fontAlgn="base"/>
            <a:endParaRPr lang="fi-FI" sz="2000" dirty="0">
              <a:latin typeface="Aptos Display" panose="020B0004020202020204" pitchFamily="34" charset="0"/>
            </a:endParaRPr>
          </a:p>
          <a:p>
            <a:pPr lvl="1" fontAlgn="base"/>
            <a:endParaRPr lang="fi-FI" sz="1600" dirty="0">
              <a:latin typeface="Aptos Display" panose="020B0004020202020204" pitchFamily="34" charset="0"/>
            </a:endParaRPr>
          </a:p>
          <a:p>
            <a:pPr lvl="1" fontAlgn="base"/>
            <a:endParaRPr lang="fi-FI" sz="1600" dirty="0">
              <a:latin typeface="Aptos Display" panose="020B0004020202020204" pitchFamily="34" charset="0"/>
            </a:endParaRPr>
          </a:p>
          <a:p>
            <a:pPr marL="0" indent="0" algn="l" rtl="0" fontAlgn="base">
              <a:buNone/>
            </a:pPr>
            <a:endParaRPr lang="en-US" sz="1600" dirty="0"/>
          </a:p>
          <a:p>
            <a:pPr marL="457200" lvl="1" indent="0" fontAlgn="base">
              <a:buNone/>
            </a:pPr>
            <a:endParaRPr lang="fi-FI" sz="1600" dirty="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 dirty="0">
              <a:latin typeface="+mj-lt"/>
            </a:endParaRPr>
          </a:p>
          <a:p>
            <a:pPr marL="457200" lvl="1" indent="0" fontAlgn="base">
              <a:buNone/>
            </a:pPr>
            <a:endParaRPr lang="fi-FI" sz="1600" dirty="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49101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3B7AA17-1534-E14E-3175-89DD75A70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fi-FI" sz="5400"/>
              <a:t>Sisältö</a:t>
            </a:r>
          </a:p>
        </p:txBody>
      </p:sp>
      <p:sp>
        <p:nvSpPr>
          <p:cNvPr id="3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9589720-4132-3933-4CF9-58E3B1065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fi-FI" sz="2000">
                <a:latin typeface="Aptos"/>
                <a:cs typeface="Segoe UI"/>
              </a:rPr>
              <a:t>Tähän diasarjaan on koottuna erilaisia internetistä löytyviä taukoliikuntaan soveltuvia linkkejä. Tarkoituksena on ollut koota linkit samaan tiedostoon, josta ne olisivat helposti otettavissa käyttöön.</a:t>
            </a:r>
          </a:p>
          <a:p>
            <a:r>
              <a:rPr lang="fi-FI" sz="2000" dirty="0">
                <a:latin typeface="Aptos"/>
                <a:cs typeface="Segoe UI"/>
              </a:rPr>
              <a:t>Osa linkeistä sopii kaikille oppilaille ikään katsomatta, osa puolestaan suunnattu enemmän </a:t>
            </a:r>
            <a:r>
              <a:rPr lang="fi-FI" sz="2000">
                <a:latin typeface="Aptos"/>
                <a:cs typeface="Segoe UI"/>
              </a:rPr>
              <a:t>esimerkiksi pienemmille oppilaille.</a:t>
            </a:r>
          </a:p>
          <a:p>
            <a:r>
              <a:rPr lang="fi-FI" sz="2000" dirty="0"/>
              <a:t>Voit vapaasti valita sopiiko aikatauluunne tehdä videon tehtävät kokonaisuudessaan vai vain osan tehtävistä.  </a:t>
            </a:r>
          </a:p>
        </p:txBody>
      </p:sp>
      <p:pic>
        <p:nvPicPr>
          <p:cNvPr id="7" name="Kuva 6" descr="Kuva, joka sisältää kohteen taivas, piha-, puu, talvi&#10;&#10;Kuvaus luotu automaattisesti">
            <a:extLst>
              <a:ext uri="{FF2B5EF4-FFF2-40B4-BE49-F238E27FC236}">
                <a16:creationId xmlns:a16="http://schemas.microsoft.com/office/drawing/2014/main" id="{114BC28D-7BE7-B915-EE08-84170A87AE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" r="2278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074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3B7AA17-1534-E14E-3175-89DD75A70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006" y="193060"/>
            <a:ext cx="10515600" cy="1325563"/>
          </a:xfrm>
        </p:spPr>
        <p:txBody>
          <a:bodyPr>
            <a:normAutofit/>
          </a:bodyPr>
          <a:lstStyle/>
          <a:p>
            <a:r>
              <a:rPr lang="fi-FI" sz="5400"/>
              <a:t>Liikkuva koulu: Sisu-tauot (2024)</a:t>
            </a:r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9589720-4132-3933-4CF9-58E3B1065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001"/>
            <a:ext cx="10608733" cy="20494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1600" dirty="0">
                <a:latin typeface="Aptos"/>
                <a:cs typeface="Segoe UI"/>
                <a:hlinkClick r:id="rId3"/>
              </a:rPr>
              <a:t>Sisu-tauot</a:t>
            </a:r>
            <a:r>
              <a:rPr lang="fi-FI" sz="1600" dirty="0"/>
              <a:t> ovat erityisesti yläkoululaisille suunniteltuja hauskoja taukoja oppituntien aikana.</a:t>
            </a:r>
          </a:p>
          <a:p>
            <a:r>
              <a:rPr lang="fi-FI" sz="1600" dirty="0"/>
              <a:t>Tauoilla tehdään helppo lyhyt tehtävä, jonka esimerkiksi aineenopettaja voi näyttää kesken oppitunnin, kun pieni liikunnallinen tauko olisi paikallaan. Osa tehtävistä tehdään pareittain tai ryhmässä.</a:t>
            </a:r>
          </a:p>
          <a:p>
            <a:r>
              <a:rPr lang="fi-FI" sz="1600" dirty="0"/>
              <a:t>Alla olevat videolinkit johtavat YouTubeen:</a:t>
            </a:r>
          </a:p>
          <a:p>
            <a:pPr marL="0" indent="0">
              <a:buNone/>
            </a:pPr>
            <a:endParaRPr lang="fi-FI" sz="2200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F80D3B8C-9BA8-06F8-80F6-54A45D38BE8B}"/>
              </a:ext>
            </a:extLst>
          </p:cNvPr>
          <p:cNvSpPr txBox="1"/>
          <p:nvPr/>
        </p:nvSpPr>
        <p:spPr>
          <a:xfrm>
            <a:off x="1330472" y="2749112"/>
            <a:ext cx="5482939" cy="30162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fi-FI" sz="120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i-FI" sz="1600" u="sng" dirty="0">
                <a:hlinkClick r:id="rId4"/>
              </a:rPr>
              <a:t>Sisu-tauko: 360-läpy</a:t>
            </a:r>
            <a:endParaRPr lang="fi-FI" sz="16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i-FI" sz="1600" u="sng" dirty="0">
                <a:hlinkClick r:id="rId5"/>
              </a:rPr>
              <a:t>Sisu-tauko: Kyykky ja venytys</a:t>
            </a:r>
            <a:r>
              <a:rPr lang="fi-FI" sz="1600" dirty="0"/>
              <a:t> 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i-FI" sz="1600" u="sng" dirty="0">
                <a:hlinkClick r:id="rId6"/>
              </a:rPr>
              <a:t>Sisu-tauko: Punnerrus</a:t>
            </a:r>
            <a:r>
              <a:rPr lang="fi-FI" sz="1600" dirty="0"/>
              <a:t> 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i-FI" sz="1600" u="sng" dirty="0">
                <a:hlinkClick r:id="rId7"/>
              </a:rPr>
              <a:t>Sisu-tauko: Parikyykkymarssi</a:t>
            </a:r>
            <a:r>
              <a:rPr lang="fi-FI" sz="1600" dirty="0"/>
              <a:t> 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i-FI" sz="1600" u="sng" dirty="0">
                <a:hlinkClick r:id="rId8"/>
              </a:rPr>
              <a:t>Sisu-tauko: Marjanpoimija</a:t>
            </a:r>
            <a:r>
              <a:rPr lang="fi-FI" sz="1600" dirty="0"/>
              <a:t> 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i-FI" sz="1600" dirty="0">
                <a:solidFill>
                  <a:srgbClr val="000000"/>
                </a:solidFill>
                <a:hlinkClick r:id="rId9"/>
              </a:rPr>
              <a:t>Sisu-tauko: Kynän yli</a:t>
            </a:r>
            <a:endParaRPr lang="fi-FI" sz="1600" dirty="0">
              <a:solidFill>
                <a:srgbClr val="000000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i-FI" sz="1600" dirty="0">
                <a:solidFill>
                  <a:srgbClr val="000000"/>
                </a:solidFill>
                <a:hlinkClick r:id="rId10"/>
              </a:rPr>
              <a:t>Sisu-tauko: Pyramidi</a:t>
            </a:r>
            <a:r>
              <a:rPr lang="fi-FI" sz="1600" dirty="0">
                <a:solidFill>
                  <a:srgbClr val="000000"/>
                </a:solidFill>
              </a:rPr>
              <a:t> </a:t>
            </a:r>
            <a:endParaRPr lang="en-US" sz="1600" dirty="0">
              <a:solidFill>
                <a:srgbClr val="000000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i-FI" sz="1600" dirty="0">
                <a:solidFill>
                  <a:srgbClr val="000000"/>
                </a:solidFill>
                <a:hlinkClick r:id="rId11"/>
              </a:rPr>
              <a:t>Sisu-tauko: Sivukurotus</a:t>
            </a:r>
            <a:r>
              <a:rPr lang="fi-FI" sz="1600" dirty="0">
                <a:solidFill>
                  <a:srgbClr val="000000"/>
                </a:solidFill>
              </a:rPr>
              <a:t> </a:t>
            </a:r>
            <a:endParaRPr lang="en-US" sz="1600" dirty="0">
              <a:solidFill>
                <a:srgbClr val="000000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i-FI" sz="1600" dirty="0">
                <a:solidFill>
                  <a:srgbClr val="000000"/>
                </a:solidFill>
                <a:hlinkClick r:id="rId12"/>
              </a:rPr>
              <a:t>Sisu-tauko: Hyppynarut</a:t>
            </a:r>
            <a:r>
              <a:rPr lang="fi-FI" sz="1600" dirty="0">
                <a:solidFill>
                  <a:srgbClr val="000000"/>
                </a:solidFill>
              </a:rPr>
              <a:t> </a:t>
            </a:r>
            <a:endParaRPr lang="en-US" sz="1600" dirty="0">
              <a:solidFill>
                <a:srgbClr val="000000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i-FI" sz="1600" dirty="0">
                <a:solidFill>
                  <a:srgbClr val="000000"/>
                </a:solidFill>
                <a:hlinkClick r:id="rId13"/>
              </a:rPr>
              <a:t>Sisu-tauko: Telemark</a:t>
            </a:r>
            <a:endParaRPr lang="fi-FI" sz="1600" dirty="0"/>
          </a:p>
          <a:p>
            <a:pPr algn="l"/>
            <a:endParaRPr lang="fi-FI"/>
          </a:p>
        </p:txBody>
      </p:sp>
      <p:pic>
        <p:nvPicPr>
          <p:cNvPr id="5" name="Online-media 4" title="Sisu-tauko: 360 läpy">
            <a:hlinkClick r:id="" action="ppaction://media"/>
            <a:extLst>
              <a:ext uri="{FF2B5EF4-FFF2-40B4-BE49-F238E27FC236}">
                <a16:creationId xmlns:a16="http://schemas.microsoft.com/office/drawing/2014/main" id="{78B9E9CB-2C71-A096-A389-7319B50549C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14"/>
          <a:stretch>
            <a:fillRect/>
          </a:stretch>
        </p:blipFill>
        <p:spPr>
          <a:xfrm>
            <a:off x="6824133" y="3584501"/>
            <a:ext cx="5147564" cy="2908374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93B1FA39-4CDF-5802-E309-E626E0478928}"/>
              </a:ext>
            </a:extLst>
          </p:cNvPr>
          <p:cNvSpPr txBox="1"/>
          <p:nvPr/>
        </p:nvSpPr>
        <p:spPr>
          <a:xfrm>
            <a:off x="7107682" y="6523118"/>
            <a:ext cx="45804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>
                <a:hlinkClick r:id="rId3"/>
              </a:rPr>
              <a:t>https://liikkuvakoulu.fi/ideapankki/idea/sisu-treeneja-ja-taukoja-koulupaivaan/</a:t>
            </a:r>
            <a:endParaRPr lang="fi-FI" sz="1000"/>
          </a:p>
          <a:p>
            <a:endParaRPr lang="fi-FI" sz="100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4E870DF0-3E41-9198-6B02-2CBC8E5A9A12}"/>
              </a:ext>
            </a:extLst>
          </p:cNvPr>
          <p:cNvSpPr txBox="1"/>
          <p:nvPr/>
        </p:nvSpPr>
        <p:spPr>
          <a:xfrm>
            <a:off x="886640" y="5763510"/>
            <a:ext cx="5937842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>
                <a:hlinkClick r:id="rId15"/>
              </a:rPr>
              <a:t>Tästä</a:t>
            </a:r>
            <a:r>
              <a:rPr lang="fi-FI" sz="1600" dirty="0"/>
              <a:t> pääset katsomaan lisää aiempien vuosien Sisu-tauko videoita</a:t>
            </a:r>
          </a:p>
        </p:txBody>
      </p:sp>
    </p:spTree>
    <p:extLst>
      <p:ext uri="{BB962C8B-B14F-4D97-AF65-F5344CB8AC3E}">
        <p14:creationId xmlns:p14="http://schemas.microsoft.com/office/powerpoint/2010/main" val="842486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3B7AA17-1534-E14E-3175-89DD75A70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i-FI" sz="5400"/>
              <a:t>Liikkuva koulu: Salaliiketeoria (2024)</a:t>
            </a:r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9589720-4132-3933-4CF9-58E3B1065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001"/>
            <a:ext cx="10608733" cy="20494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1800" dirty="0">
                <a:latin typeface="Aptos"/>
                <a:cs typeface="Segoe UI"/>
                <a:hlinkClick r:id="rId3"/>
              </a:rPr>
              <a:t>Salaliiketeoria</a:t>
            </a:r>
            <a:r>
              <a:rPr lang="fi-FI" sz="1800" dirty="0">
                <a:latin typeface="Aptos"/>
                <a:cs typeface="Segoe UI"/>
              </a:rPr>
              <a:t> on suunnattu alakoululaisille ja se järjestetään vuosittain</a:t>
            </a:r>
            <a:r>
              <a:rPr lang="fi-FI" sz="1800" dirty="0"/>
              <a:t>. Viikon aikana liikutaan eri tavoin videoiden tahtiin. Salaliiketeorian videot on vapaasti käytettävissä varsinaisen viikon jälkeenkin.  </a:t>
            </a:r>
          </a:p>
          <a:p>
            <a:r>
              <a:rPr lang="fi-FI" sz="1800" dirty="0"/>
              <a:t>Salaliiketeorian tavoitteena on innostaa liikkumaan huomaamatta. Videoita on erikseen helpommalla ja vaikeammalla variaatiolla.</a:t>
            </a:r>
          </a:p>
          <a:p>
            <a:r>
              <a:rPr lang="fi-FI" sz="1800" dirty="0"/>
              <a:t>Alla olevat videolinkit johtavat YouTubeen:</a:t>
            </a:r>
          </a:p>
          <a:p>
            <a:pPr marL="0" indent="0">
              <a:buNone/>
            </a:pPr>
            <a:endParaRPr lang="fi-FI" sz="2200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F80D3B8C-9BA8-06F8-80F6-54A45D38BE8B}"/>
              </a:ext>
            </a:extLst>
          </p:cNvPr>
          <p:cNvSpPr txBox="1"/>
          <p:nvPr/>
        </p:nvSpPr>
        <p:spPr>
          <a:xfrm>
            <a:off x="1168590" y="3300947"/>
            <a:ext cx="5799802" cy="232371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fi-FI" sz="11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i-FI" sz="1600" u="sng" dirty="0">
                <a:hlinkClick r:id="rId4"/>
              </a:rPr>
              <a:t>Salaliiketeoria 2024, päivä 1: VIIDAKON SELVIYTYJÄT  </a:t>
            </a:r>
            <a:endParaRPr lang="fi-FI" sz="1600" u="sng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i-FI" sz="1600" u="sng" dirty="0">
                <a:hlinkClick r:id="rId5"/>
              </a:rPr>
              <a:t>Salaliiketeoria 2024, päivä 2: MIKÄ LIIKE</a:t>
            </a:r>
            <a:endParaRPr lang="fi-FI" sz="1600" u="sng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i-FI" sz="1600" u="sng" dirty="0">
                <a:hlinkClick r:id="rId6"/>
              </a:rPr>
              <a:t>Salaliiketeoria 2024, päivä 3: KEHOMIELIKUVITUSSI</a:t>
            </a:r>
            <a:endParaRPr lang="fi-FI" sz="1600" u="sng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i-FI" sz="1600" dirty="0">
                <a:hlinkClick r:id="rId7"/>
              </a:rPr>
              <a:t>Salaliiketeoria 2024, päivä 4: KEHORÄPPI</a:t>
            </a:r>
            <a:endParaRPr lang="fi-FI" sz="16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i-FI" sz="1600" dirty="0">
                <a:hlinkClick r:id="rId8"/>
              </a:rPr>
              <a:t>Salaliiketeoria 2024, päivä 5: VAPAUTA SEIKKAILIJA</a:t>
            </a:r>
            <a:endParaRPr lang="fi-FI" sz="1600" dirty="0"/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fi-FI"/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fi-FI"/>
          </a:p>
          <a:p>
            <a:pPr algn="l"/>
            <a:endParaRPr lang="fi-FI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93B1FA39-4CDF-5802-E309-E626E0478928}"/>
              </a:ext>
            </a:extLst>
          </p:cNvPr>
          <p:cNvSpPr txBox="1"/>
          <p:nvPr/>
        </p:nvSpPr>
        <p:spPr>
          <a:xfrm>
            <a:off x="8353776" y="6585517"/>
            <a:ext cx="4580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>
                <a:hlinkClick r:id="rId3"/>
              </a:rPr>
              <a:t>https://liikkuvakoulu.fi/salaliiketeoria/</a:t>
            </a:r>
            <a:r>
              <a:rPr lang="fi-FI" sz="1000"/>
              <a:t> 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4E870DF0-3E41-9198-6B02-2CBC8E5A9A12}"/>
              </a:ext>
            </a:extLst>
          </p:cNvPr>
          <p:cNvSpPr txBox="1"/>
          <p:nvPr/>
        </p:nvSpPr>
        <p:spPr>
          <a:xfrm>
            <a:off x="838199" y="5291671"/>
            <a:ext cx="5937842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Alla lisää aiempien vuosien Salaliiketeoria-videoita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fi-FI" sz="1600" dirty="0">
                <a:hlinkClick r:id="rId9"/>
              </a:rPr>
              <a:t>Salaliiketeoria 2023</a:t>
            </a:r>
            <a:endParaRPr lang="fi-FI" sz="1600" dirty="0"/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fi-FI" sz="1600" dirty="0">
                <a:hlinkClick r:id="rId10"/>
              </a:rPr>
              <a:t>Salaliiketeoria 2022</a:t>
            </a:r>
            <a:endParaRPr lang="fi-FI" sz="1600" dirty="0"/>
          </a:p>
        </p:txBody>
      </p:sp>
      <p:pic>
        <p:nvPicPr>
          <p:cNvPr id="8" name="Online-media 7" title="Salaliiketeoria 2024, päivä 1: VIIDAKON SELVIYTYJÄT">
            <a:hlinkClick r:id="" action="ppaction://media"/>
            <a:extLst>
              <a:ext uri="{FF2B5EF4-FFF2-40B4-BE49-F238E27FC236}">
                <a16:creationId xmlns:a16="http://schemas.microsoft.com/office/drawing/2014/main" id="{6033CDFE-0250-4783-B895-F691DC55F1D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11"/>
          <a:stretch>
            <a:fillRect/>
          </a:stretch>
        </p:blipFill>
        <p:spPr>
          <a:xfrm>
            <a:off x="6960515" y="3703716"/>
            <a:ext cx="5043963" cy="284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725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3B7AA17-1534-E14E-3175-89DD75A70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79538"/>
            <a:ext cx="10515600" cy="1325563"/>
          </a:xfrm>
        </p:spPr>
        <p:txBody>
          <a:bodyPr>
            <a:normAutofit/>
          </a:bodyPr>
          <a:lstStyle/>
          <a:p>
            <a:r>
              <a:rPr lang="fi-FI" sz="5400"/>
              <a:t>Smart </a:t>
            </a:r>
            <a:r>
              <a:rPr lang="fi-FI" sz="5400" err="1"/>
              <a:t>Moves</a:t>
            </a:r>
            <a:r>
              <a:rPr lang="fi-FI" sz="5400"/>
              <a:t> – Taukoliikuntavideot</a:t>
            </a:r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9589720-4132-3933-4CF9-58E3B1065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1" y="1906071"/>
            <a:ext cx="10608733" cy="42713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rtl="0" fontAlgn="base"/>
            <a:r>
              <a:rPr lang="fi-FI" sz="2000" b="1" i="0" dirty="0">
                <a:effectLst/>
                <a:latin typeface="Aptos Display"/>
              </a:rPr>
              <a:t>Liikettä kroppaan </a:t>
            </a:r>
          </a:p>
          <a:p>
            <a:pPr marL="0" indent="0">
              <a:buNone/>
            </a:pPr>
            <a:endParaRPr lang="fi-FI" sz="2200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8B944665-64EE-7DB1-499F-5DD7FA188F6F}"/>
              </a:ext>
            </a:extLst>
          </p:cNvPr>
          <p:cNvSpPr txBox="1"/>
          <p:nvPr/>
        </p:nvSpPr>
        <p:spPr>
          <a:xfrm>
            <a:off x="967502" y="2243492"/>
            <a:ext cx="10403232" cy="1679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fi-FI" sz="1600" b="0" i="0" u="sng" strike="noStrike" kern="1200" cap="none" spc="0" normalizeH="0" baseline="0" noProof="0" err="1">
                <a:ln>
                  <a:noFill/>
                </a:ln>
                <a:solidFill>
                  <a:srgbClr val="467886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  <a:hlinkClick r:id="rId3"/>
              </a:rPr>
              <a:t>Dancemix</a:t>
            </a: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: sisältää rentoa liikkumista musiikin tahtiin, jonka avulla koppa ja kroppa jaksavat aktiivisesti tunnin loppuun saakka. </a:t>
            </a:r>
          </a:p>
          <a:p>
            <a:pPr marL="285750" marR="0" lvl="0" indent="-28575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fi-FI" sz="1600" b="0" i="0" u="sng" strike="noStrike" kern="1200" cap="none" spc="0" normalizeH="0" baseline="0" noProof="0">
                <a:ln>
                  <a:noFill/>
                </a:ln>
                <a:solidFill>
                  <a:srgbClr val="467886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  <a:hlinkClick r:id="rId4"/>
              </a:rPr>
              <a:t>Motoriikkabreikki</a:t>
            </a: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: sisältää keskittymistä vaativia liikkeitä, joiden avulla koppa ja kroppa jaksavat aktiivisesti tunnin loppuun saakka. </a:t>
            </a:r>
          </a:p>
          <a:p>
            <a:pPr marL="285750" marR="0" lvl="0" indent="-28575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fi-FI" sz="1600" b="0" i="0" u="sng" strike="noStrike" kern="1200" cap="none" spc="0" normalizeH="0" baseline="0" noProof="0">
                <a:ln>
                  <a:noFill/>
                </a:ln>
                <a:solidFill>
                  <a:srgbClr val="467886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  <a:hlinkClick r:id="rId5"/>
              </a:rPr>
              <a:t>Kroppaan liikettä nyrkkeilemällä</a:t>
            </a: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: sisältää vauhdikkaan, muutaman minuutin mittaisen nyrkkeilytauon, jonka avulla koppa ja kroppa jaksavat aktiivisesti tunnin loppuun saakka. 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58374F6D-BE12-3E67-ACC6-1DEEBBB2674F}"/>
              </a:ext>
            </a:extLst>
          </p:cNvPr>
          <p:cNvSpPr txBox="1"/>
          <p:nvPr/>
        </p:nvSpPr>
        <p:spPr>
          <a:xfrm>
            <a:off x="762001" y="5021355"/>
            <a:ext cx="723900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dirty="0"/>
              <a:t>Kehonhuolto ja liikkuvuus 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09985742-C27E-7CED-0FB4-9B3024FA44AC}"/>
              </a:ext>
            </a:extLst>
          </p:cNvPr>
          <p:cNvSpPr txBox="1"/>
          <p:nvPr/>
        </p:nvSpPr>
        <p:spPr>
          <a:xfrm>
            <a:off x="967502" y="5323125"/>
            <a:ext cx="598593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 rtl="0" fontAlgn="base">
              <a:buFont typeface="Courier New" panose="02070309020205020404" pitchFamily="49" charset="0"/>
              <a:buChar char="o"/>
            </a:pPr>
            <a:r>
              <a:rPr lang="fi-FI" sz="1500" b="0" i="0" u="sng" strike="noStrike">
                <a:solidFill>
                  <a:srgbClr val="467886"/>
                </a:solidFill>
                <a:effectLst/>
                <a:latin typeface="Aptos" panose="020B0004020202020204" pitchFamily="34" charset="0"/>
                <a:hlinkClick r:id="rId6"/>
              </a:rPr>
              <a:t>Liikkuvuutta rankaan</a:t>
            </a:r>
            <a:r>
              <a:rPr lang="fi-FI" sz="1500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: sisältää rauhallisia ja kehoa rentouttavia liikkeitä, joiden avulla koppa ja kroppa jaksavat aktiivisesti tunnin loppuun saakka. </a:t>
            </a:r>
          </a:p>
          <a:p>
            <a:pPr marL="285750" indent="-285750" algn="l" rtl="0" fontAlgn="base">
              <a:buFont typeface="Courier New" panose="02070309020205020404" pitchFamily="49" charset="0"/>
              <a:buChar char="o"/>
            </a:pPr>
            <a:r>
              <a:rPr lang="fi-FI" sz="1500" b="0" i="0" u="sng" strike="noStrike">
                <a:solidFill>
                  <a:srgbClr val="467886"/>
                </a:solidFill>
                <a:effectLst/>
                <a:latin typeface="Aptos" panose="020B0004020202020204" pitchFamily="34" charset="0"/>
                <a:hlinkClick r:id="rId7"/>
              </a:rPr>
              <a:t>Parivenyttely</a:t>
            </a:r>
            <a:r>
              <a:rPr lang="fi-FI" sz="1500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: sisältää rauhallisia venyttelyliikkeitä, joiden avulla koppa ja kroppa jaksavat aktiivisesti tunnin loppuun saakka. </a:t>
            </a:r>
          </a:p>
        </p:txBody>
      </p:sp>
      <p:pic>
        <p:nvPicPr>
          <p:cNvPr id="9" name="Online-media 8" title="Smart Moves - Dancemix">
            <a:hlinkClick r:id="" action="ppaction://media"/>
            <a:extLst>
              <a:ext uri="{FF2B5EF4-FFF2-40B4-BE49-F238E27FC236}">
                <a16:creationId xmlns:a16="http://schemas.microsoft.com/office/drawing/2014/main" id="{3AAE55D4-8DC9-84CA-6354-601098035CC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8"/>
          <a:stretch>
            <a:fillRect/>
          </a:stretch>
        </p:blipFill>
        <p:spPr>
          <a:xfrm>
            <a:off x="7379919" y="3969487"/>
            <a:ext cx="4602006" cy="2600133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3BC176C4-AB2E-B905-BC0B-7CECDFB5FFC2}"/>
              </a:ext>
            </a:extLst>
          </p:cNvPr>
          <p:cNvSpPr txBox="1"/>
          <p:nvPr/>
        </p:nvSpPr>
        <p:spPr>
          <a:xfrm>
            <a:off x="967502" y="3923375"/>
            <a:ext cx="6076764" cy="980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fi-FI" sz="1600" b="0" i="0" u="sng" strike="noStrike" kern="1200" cap="none" spc="0" normalizeH="0" baseline="0" noProof="0">
                <a:ln>
                  <a:noFill/>
                </a:ln>
                <a:solidFill>
                  <a:srgbClr val="467886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  <a:hlinkClick r:id="rId9"/>
              </a:rPr>
              <a:t>Kevyttä liikettä kropalle</a:t>
            </a: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: sisältää helppoja ja hauskoja tuolin kanssa toteuttavia lihaskuntoliikkeitä. Muutaman minuutin tauon avulla koppa ja kroppa jaksavat aktiivisesti tunnin loppuun saakka. 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71701ECA-6C49-D42A-B901-271356B5EA10}"/>
              </a:ext>
            </a:extLst>
          </p:cNvPr>
          <p:cNvSpPr txBox="1"/>
          <p:nvPr/>
        </p:nvSpPr>
        <p:spPr>
          <a:xfrm>
            <a:off x="7379918" y="6569620"/>
            <a:ext cx="48120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>
                <a:hlinkClick r:id="rId10"/>
              </a:rPr>
              <a:t>https://smartmoves.fi/liiketta-opiskelupaivaan/taukoliikunta/taukoliikuntavideot/</a:t>
            </a:r>
            <a:endParaRPr lang="fi-FI" sz="1000"/>
          </a:p>
          <a:p>
            <a:endParaRPr lang="fi-FI" sz="1000"/>
          </a:p>
        </p:txBody>
      </p:sp>
    </p:spTree>
    <p:extLst>
      <p:ext uri="{BB962C8B-B14F-4D97-AF65-F5344CB8AC3E}">
        <p14:creationId xmlns:p14="http://schemas.microsoft.com/office/powerpoint/2010/main" val="2549402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3B7AA17-1534-E14E-3175-89DD75A70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79538"/>
            <a:ext cx="10515600" cy="1325563"/>
          </a:xfrm>
        </p:spPr>
        <p:txBody>
          <a:bodyPr>
            <a:normAutofit/>
          </a:bodyPr>
          <a:lstStyle/>
          <a:p>
            <a:r>
              <a:rPr lang="fi-FI" sz="5400"/>
              <a:t>Smart </a:t>
            </a:r>
            <a:r>
              <a:rPr lang="fi-FI" sz="5400" err="1"/>
              <a:t>Moves</a:t>
            </a:r>
            <a:r>
              <a:rPr lang="fi-FI" sz="5400"/>
              <a:t> – Taukoliikuntavideot</a:t>
            </a:r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9589720-4132-3933-4CF9-58E3B1065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960101"/>
            <a:ext cx="10608733" cy="465549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rtl="0" fontAlgn="base"/>
            <a:r>
              <a:rPr lang="fi-FI" sz="2000">
                <a:latin typeface="Aptos Display" panose="020B0004020202020204" pitchFamily="34" charset="0"/>
              </a:rPr>
              <a:t>Parin kanssa</a:t>
            </a:r>
          </a:p>
          <a:p>
            <a:pPr lvl="1" fontAlgn="base">
              <a:buFont typeface="Courier New" panose="02070309020205020404" pitchFamily="49" charset="0"/>
              <a:buChar char="o"/>
            </a:pPr>
            <a:r>
              <a:rPr lang="fi-FI" sz="1800" b="0" i="0" u="sng" strike="noStrike">
                <a:solidFill>
                  <a:srgbClr val="467886"/>
                </a:solidFill>
                <a:effectLst/>
                <a:latin typeface="Aptos" panose="020B0004020202020204" pitchFamily="34" charset="0"/>
                <a:hlinkClick r:id="rId3"/>
              </a:rPr>
              <a:t>Parihaasteita</a:t>
            </a:r>
            <a:r>
              <a:rPr lang="fi-FI" sz="1800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: sisältää vauhdikkaita ja helppoja parin kanssa toteuttavia liikkeitä, joiden avulla koppa ja kroppa jaksavat aktiivisesti tunnin loppuun saakka. </a:t>
            </a:r>
          </a:p>
          <a:p>
            <a:pPr lvl="1" fontAlgn="base">
              <a:buFont typeface="Courier New" panose="02070309020205020404" pitchFamily="49" charset="0"/>
              <a:buChar char="o"/>
            </a:pPr>
            <a:r>
              <a:rPr lang="fi-FI" sz="1800" b="0" i="0" u="sng" strike="noStrike">
                <a:solidFill>
                  <a:srgbClr val="467886"/>
                </a:solidFill>
                <a:effectLst/>
                <a:latin typeface="Aptos" panose="020B0004020202020204" pitchFamily="34" charset="0"/>
                <a:hlinkClick r:id="rId4"/>
              </a:rPr>
              <a:t>Lihaskuntoa parin kanssa</a:t>
            </a:r>
            <a:r>
              <a:rPr lang="fi-FI" sz="1800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: sisältää vauhdikkaita ja helppoja parin kanssa toteuttavia lihaskuntoliikkeitä, joiden avulla koppa ja kroppa jaksavat aktiivisesti tunnin loppuun saakka.</a:t>
            </a:r>
          </a:p>
          <a:p>
            <a:pPr lvl="1" fontAlgn="base">
              <a:buFont typeface="Courier New" panose="02070309020205020404" pitchFamily="49" charset="0"/>
              <a:buChar char="o"/>
            </a:pPr>
            <a:r>
              <a:rPr lang="fi-FI" sz="1800" b="0" i="0" err="1">
                <a:solidFill>
                  <a:srgbClr val="000000"/>
                </a:solidFill>
                <a:effectLst/>
                <a:latin typeface="Aptos" panose="020B0004020202020204" pitchFamily="34" charset="0"/>
                <a:hlinkClick r:id="rId5"/>
              </a:rPr>
              <a:t>Fight</a:t>
            </a:r>
            <a:r>
              <a:rPr lang="fi-FI" sz="1800" b="0" i="0">
                <a:solidFill>
                  <a:srgbClr val="000000"/>
                </a:solidFill>
                <a:effectLst/>
                <a:latin typeface="Aptos" panose="020B0004020202020204" pitchFamily="34" charset="0"/>
                <a:hlinkClick r:id="rId5"/>
              </a:rPr>
              <a:t> </a:t>
            </a:r>
            <a:r>
              <a:rPr lang="fi-FI" sz="1800" b="0" i="0" err="1">
                <a:solidFill>
                  <a:srgbClr val="000000"/>
                </a:solidFill>
                <a:effectLst/>
                <a:latin typeface="Aptos" panose="020B0004020202020204" pitchFamily="34" charset="0"/>
                <a:hlinkClick r:id="rId5"/>
              </a:rPr>
              <a:t>school</a:t>
            </a:r>
            <a:r>
              <a:rPr lang="fi-FI" sz="1800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: vauhdikas, pareittain toteutettava kahden minuutin mittainen breikki, jonka avulla koppa ja kroppa jaksavat aktiivisesti tunnin loppuun </a:t>
            </a:r>
            <a:br>
              <a:rPr lang="fi-FI" sz="1800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</a:br>
            <a:r>
              <a:rPr lang="fi-FI" sz="1800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saakka</a:t>
            </a:r>
            <a:r>
              <a:rPr lang="fi-FI" sz="1800">
                <a:solidFill>
                  <a:srgbClr val="000000"/>
                </a:solidFill>
                <a:latin typeface="Aptos" panose="020B0004020202020204" pitchFamily="34" charset="0"/>
              </a:rPr>
              <a:t>.</a:t>
            </a:r>
            <a:endParaRPr lang="fi-FI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r>
              <a:rPr lang="fi-FI" sz="1800" b="0" i="0" u="sng" strike="noStrike">
                <a:solidFill>
                  <a:srgbClr val="467886"/>
                </a:solidFill>
                <a:effectLst/>
                <a:latin typeface="Aptos" panose="020B0004020202020204" pitchFamily="34" charset="0"/>
                <a:hlinkClick r:id="rId6"/>
              </a:rPr>
              <a:t>Pidä breikki!</a:t>
            </a:r>
            <a:r>
              <a:rPr lang="fi-FI" sz="1800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: parin kanssa tehtävä pari minuuttinen </a:t>
            </a:r>
            <a:br>
              <a:rPr lang="fi-FI" sz="1800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</a:br>
            <a:r>
              <a:rPr lang="fi-FI" sz="1800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taukoliikunta kouluihin, oppilaitoksiin ja muihin </a:t>
            </a:r>
            <a:br>
              <a:rPr lang="fi-FI" sz="1800">
                <a:solidFill>
                  <a:srgbClr val="000000"/>
                </a:solidFill>
                <a:latin typeface="Aptos" panose="020B0004020202020204" pitchFamily="34" charset="0"/>
              </a:rPr>
            </a:br>
            <a:r>
              <a:rPr lang="fi-FI" sz="1800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tilaisuuksiin katkaisemaan paikallaanoloa. </a:t>
            </a:r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 b="0" i="0">
              <a:effectLst/>
              <a:latin typeface="Aptos Display" panose="020B0004020202020204" pitchFamily="34" charset="0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 b="0" i="0">
              <a:effectLst/>
              <a:latin typeface="Aptos Display" panose="020B0004020202020204" pitchFamily="34" charset="0"/>
            </a:endParaRPr>
          </a:p>
          <a:p>
            <a:pPr marL="0" indent="0">
              <a:buNone/>
            </a:pPr>
            <a:endParaRPr lang="fi-FI" sz="2200"/>
          </a:p>
        </p:txBody>
      </p:sp>
      <p:pic>
        <p:nvPicPr>
          <p:cNvPr id="4" name="Online-media 3" title="Smart Moves - Parihaasteita">
            <a:hlinkClick r:id="" action="ppaction://media"/>
            <a:extLst>
              <a:ext uri="{FF2B5EF4-FFF2-40B4-BE49-F238E27FC236}">
                <a16:creationId xmlns:a16="http://schemas.microsoft.com/office/drawing/2014/main" id="{0483AEA1-7A85-BA72-836B-D1BECB4A108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7385682" y="3904895"/>
            <a:ext cx="4554986" cy="2573567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1A69799D-63B8-CB16-F0F9-639A87D67B28}"/>
              </a:ext>
            </a:extLst>
          </p:cNvPr>
          <p:cNvSpPr txBox="1"/>
          <p:nvPr/>
        </p:nvSpPr>
        <p:spPr>
          <a:xfrm>
            <a:off x="7385682" y="6504892"/>
            <a:ext cx="464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>
                <a:hlinkClick r:id="rId8"/>
              </a:rPr>
              <a:t>https://smartmoves.fi/liiketta-opiskelupaivaan/taukoliikunta/taukoliikuntavideot/</a:t>
            </a:r>
            <a:endParaRPr lang="fi-FI" sz="1000"/>
          </a:p>
          <a:p>
            <a:endParaRPr lang="fi-FI" sz="1000"/>
          </a:p>
        </p:txBody>
      </p:sp>
    </p:spTree>
    <p:extLst>
      <p:ext uri="{BB962C8B-B14F-4D97-AF65-F5344CB8AC3E}">
        <p14:creationId xmlns:p14="http://schemas.microsoft.com/office/powerpoint/2010/main" val="1056436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3B7AA17-1534-E14E-3175-89DD75A70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79538"/>
            <a:ext cx="10515600" cy="1325563"/>
          </a:xfrm>
        </p:spPr>
        <p:txBody>
          <a:bodyPr>
            <a:normAutofit/>
          </a:bodyPr>
          <a:lstStyle/>
          <a:p>
            <a:r>
              <a:rPr lang="fi-FI" sz="5400"/>
              <a:t>Smart </a:t>
            </a:r>
            <a:r>
              <a:rPr lang="fi-FI" sz="5400" err="1"/>
              <a:t>Moves</a:t>
            </a:r>
            <a:r>
              <a:rPr lang="fi-FI" sz="5400"/>
              <a:t> - Aivobreikki </a:t>
            </a:r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9589720-4132-3933-4CF9-58E3B1065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109" y="1939893"/>
            <a:ext cx="10608733" cy="103339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rtl="0" fontAlgn="base"/>
            <a:r>
              <a:rPr lang="fi-FI" sz="2000" b="0" i="0">
                <a:effectLst/>
                <a:latin typeface="Aptos Display" panose="020B0004020202020204" pitchFamily="34" charset="0"/>
              </a:rPr>
              <a:t>Aivobreikit ovat nopeita ja hauskoja tehtäviä oppituntien tauottamiseen. </a:t>
            </a:r>
          </a:p>
          <a:p>
            <a:pPr algn="l" rtl="0" fontAlgn="base"/>
            <a:r>
              <a:rPr lang="fi-FI" sz="2000">
                <a:latin typeface="+mj-lt"/>
              </a:rPr>
              <a:t>Alla olevat linkit vievät YouTubeen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8B944665-64EE-7DB1-499F-5DD7FA188F6F}"/>
              </a:ext>
            </a:extLst>
          </p:cNvPr>
          <p:cNvSpPr txBox="1"/>
          <p:nvPr/>
        </p:nvSpPr>
        <p:spPr>
          <a:xfrm>
            <a:off x="1188459" y="2719279"/>
            <a:ext cx="590660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 rtl="0" fontAlgn="base">
              <a:buFont typeface="Courier New" panose="02070309020205020404" pitchFamily="49" charset="0"/>
              <a:buChar char="o"/>
            </a:pPr>
            <a:r>
              <a:rPr lang="fi-FI" b="0" i="0" u="sng" strike="noStrike">
                <a:solidFill>
                  <a:srgbClr val="467886"/>
                </a:solidFill>
                <a:effectLst/>
                <a:latin typeface="Aptos" panose="020B0004020202020204" pitchFamily="34" charset="0"/>
                <a:hlinkClick r:id="rId3"/>
              </a:rPr>
              <a:t>Video 1. Aivobreikki käsillä</a:t>
            </a:r>
            <a:r>
              <a:rPr lang="fi-FI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 </a:t>
            </a:r>
          </a:p>
          <a:p>
            <a:pPr marL="285750" indent="-285750" algn="l" rtl="0" fontAlgn="base">
              <a:buFont typeface="Courier New" panose="02070309020205020404" pitchFamily="49" charset="0"/>
              <a:buChar char="o"/>
            </a:pPr>
            <a:r>
              <a:rPr lang="fi-FI" b="0" i="0" u="sng" strike="noStrike">
                <a:solidFill>
                  <a:srgbClr val="467886"/>
                </a:solidFill>
                <a:effectLst/>
                <a:latin typeface="Aptos" panose="020B0004020202020204" pitchFamily="34" charset="0"/>
                <a:hlinkClick r:id="rId4"/>
              </a:rPr>
              <a:t>Video 2. Aivobreikki (taputukset)</a:t>
            </a:r>
            <a:r>
              <a:rPr lang="fi-FI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 </a:t>
            </a:r>
          </a:p>
          <a:p>
            <a:pPr marL="285750" indent="-285750" algn="l" rtl="0" fontAlgn="base">
              <a:buFont typeface="Courier New" panose="02070309020205020404" pitchFamily="49" charset="0"/>
              <a:buChar char="o"/>
            </a:pPr>
            <a:r>
              <a:rPr lang="fi-FI" b="0" i="0" u="sng" strike="noStrike">
                <a:solidFill>
                  <a:srgbClr val="467886"/>
                </a:solidFill>
                <a:effectLst/>
                <a:latin typeface="Aptos" panose="020B0004020202020204" pitchFamily="34" charset="0"/>
                <a:hlinkClick r:id="rId5"/>
              </a:rPr>
              <a:t>Video 3. Aivobreikki (kivi-paperi-sakset)</a:t>
            </a:r>
            <a:r>
              <a:rPr lang="fi-FI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 </a:t>
            </a:r>
          </a:p>
          <a:p>
            <a:pPr marL="285750" indent="-285750" algn="l" rtl="0" fontAlgn="base">
              <a:buFont typeface="Courier New" panose="02070309020205020404" pitchFamily="49" charset="0"/>
              <a:buChar char="o"/>
            </a:pPr>
            <a:r>
              <a:rPr lang="fi-FI" b="0" i="0" u="sng" strike="noStrike">
                <a:solidFill>
                  <a:srgbClr val="467886"/>
                </a:solidFill>
                <a:effectLst/>
                <a:latin typeface="Aptos" panose="020B0004020202020204" pitchFamily="34" charset="0"/>
                <a:hlinkClick r:id="rId6"/>
              </a:rPr>
              <a:t>Video 4. Aivobreikki (sormiluvut)</a:t>
            </a:r>
            <a:r>
              <a:rPr lang="fi-FI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 </a:t>
            </a:r>
          </a:p>
          <a:p>
            <a:pPr marL="285750" indent="-285750" algn="l" rtl="0" fontAlgn="base">
              <a:buFont typeface="Courier New" panose="02070309020205020404" pitchFamily="49" charset="0"/>
              <a:buChar char="o"/>
            </a:pPr>
            <a:r>
              <a:rPr lang="fi-FI" b="0" i="0" u="sng" strike="noStrike">
                <a:solidFill>
                  <a:srgbClr val="467886"/>
                </a:solidFill>
                <a:effectLst/>
                <a:latin typeface="Aptos" panose="020B0004020202020204" pitchFamily="34" charset="0"/>
                <a:hlinkClick r:id="rId7"/>
              </a:rPr>
              <a:t>Video 5. Aivobreikki (kämmen/kämmenselkä tanssit)</a:t>
            </a:r>
            <a:r>
              <a:rPr lang="fi-FI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 </a:t>
            </a:r>
          </a:p>
          <a:p>
            <a:pPr marL="285750" indent="-285750" algn="l" rtl="0" fontAlgn="base">
              <a:buFont typeface="Courier New" panose="02070309020205020404" pitchFamily="49" charset="0"/>
              <a:buChar char="o"/>
            </a:pPr>
            <a:r>
              <a:rPr lang="fi-FI" b="0" i="0" u="sng" strike="noStrike">
                <a:solidFill>
                  <a:srgbClr val="467886"/>
                </a:solidFill>
                <a:effectLst/>
                <a:latin typeface="Aptos" panose="020B0004020202020204" pitchFamily="34" charset="0"/>
                <a:hlinkClick r:id="rId8"/>
              </a:rPr>
              <a:t>Video 6. Aivobreikki (</a:t>
            </a:r>
            <a:r>
              <a:rPr lang="fi-FI" b="0" i="0" u="sng" strike="noStrike" err="1">
                <a:solidFill>
                  <a:srgbClr val="467886"/>
                </a:solidFill>
                <a:effectLst/>
                <a:latin typeface="Aptos" panose="020B0004020202020204" pitchFamily="34" charset="0"/>
                <a:hlinkClick r:id="rId8"/>
              </a:rPr>
              <a:t>yy-kaa-koo</a:t>
            </a:r>
            <a:r>
              <a:rPr lang="fi-FI" b="0" i="0" u="sng" strike="noStrike">
                <a:solidFill>
                  <a:srgbClr val="467886"/>
                </a:solidFill>
                <a:effectLst/>
                <a:latin typeface="Aptos" panose="020B0004020202020204" pitchFamily="34" charset="0"/>
                <a:hlinkClick r:id="rId8"/>
              </a:rPr>
              <a:t>)</a:t>
            </a:r>
            <a:r>
              <a:rPr lang="fi-FI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 </a:t>
            </a:r>
          </a:p>
          <a:p>
            <a:pPr marL="285750" indent="-285750" algn="l" rtl="0" fontAlgn="base">
              <a:buFont typeface="Courier New" panose="02070309020205020404" pitchFamily="49" charset="0"/>
              <a:buChar char="o"/>
            </a:pPr>
            <a:r>
              <a:rPr lang="fi-FI" b="0" i="0" u="sng" strike="noStrike">
                <a:solidFill>
                  <a:srgbClr val="467886"/>
                </a:solidFill>
                <a:effectLst/>
                <a:latin typeface="Aptos" panose="020B0004020202020204" pitchFamily="34" charset="0"/>
                <a:hlinkClick r:id="rId9"/>
              </a:rPr>
              <a:t>Video 7. Aivobreikki (kosketa nenää ja korvaa)</a:t>
            </a:r>
            <a:r>
              <a:rPr lang="fi-FI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 </a:t>
            </a:r>
          </a:p>
          <a:p>
            <a:pPr marL="285750" indent="-285750" algn="l" rtl="0" fontAlgn="base">
              <a:buFont typeface="Courier New" panose="02070309020205020404" pitchFamily="49" charset="0"/>
              <a:buChar char="o"/>
            </a:pPr>
            <a:r>
              <a:rPr lang="fi-FI" b="0" i="0" u="sng" strike="noStrike">
                <a:solidFill>
                  <a:srgbClr val="467886"/>
                </a:solidFill>
                <a:effectLst/>
                <a:latin typeface="Aptos" panose="020B0004020202020204" pitchFamily="34" charset="0"/>
                <a:hlinkClick r:id="rId10"/>
              </a:rPr>
              <a:t>Video 8. Aivobreikki (Pysyykö paperi kämmenen päällä?)</a:t>
            </a:r>
            <a:r>
              <a:rPr lang="fi-FI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 </a:t>
            </a:r>
          </a:p>
        </p:txBody>
      </p:sp>
      <p:pic>
        <p:nvPicPr>
          <p:cNvPr id="7" name="Online-media 6" title="Smart Moves: Aivobreikki (käsillä)">
            <a:hlinkClick r:id="" action="ppaction://media"/>
            <a:extLst>
              <a:ext uri="{FF2B5EF4-FFF2-40B4-BE49-F238E27FC236}">
                <a16:creationId xmlns:a16="http://schemas.microsoft.com/office/drawing/2014/main" id="{774F9DE6-BFAA-F568-71AA-0093FFE2DF4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11"/>
          <a:stretch>
            <a:fillRect/>
          </a:stretch>
        </p:blipFill>
        <p:spPr>
          <a:xfrm>
            <a:off x="6929604" y="3687448"/>
            <a:ext cx="5080000" cy="2870200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325A0C16-6B20-9E10-F828-BEF537539326}"/>
              </a:ext>
            </a:extLst>
          </p:cNvPr>
          <p:cNvSpPr txBox="1"/>
          <p:nvPr/>
        </p:nvSpPr>
        <p:spPr>
          <a:xfrm>
            <a:off x="7243113" y="6577289"/>
            <a:ext cx="7823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>
                <a:hlinkClick r:id="rId12"/>
              </a:rPr>
              <a:t>https://smartmoves.fi/liiketta-opiskelupaivaan/taukoliikunta/aivobreikit/</a:t>
            </a:r>
            <a:endParaRPr lang="fi-FI" sz="1100"/>
          </a:p>
          <a:p>
            <a:endParaRPr lang="fi-FI" sz="1100"/>
          </a:p>
        </p:txBody>
      </p:sp>
    </p:spTree>
    <p:extLst>
      <p:ext uri="{BB962C8B-B14F-4D97-AF65-F5344CB8AC3E}">
        <p14:creationId xmlns:p14="http://schemas.microsoft.com/office/powerpoint/2010/main" val="1379366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F22235-9939-2AEE-8C1C-4FA4AED37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4066630A-7E7F-0DB2-FAA1-97929BE069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91CA882-62B9-39E0-CBEE-1AA243463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79538"/>
            <a:ext cx="10515600" cy="1325563"/>
          </a:xfrm>
        </p:spPr>
        <p:txBody>
          <a:bodyPr>
            <a:normAutofit/>
          </a:bodyPr>
          <a:lstStyle/>
          <a:p>
            <a:r>
              <a:rPr lang="fi-FI" sz="5400"/>
              <a:t>Sporttipankki</a:t>
            </a:r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B1193D30-A63A-B2CE-F9A5-EAA2B6B72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41B40C-0890-ED4C-2900-643C9EEAC7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109" y="1902948"/>
            <a:ext cx="10608733" cy="394385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rtl="0" fontAlgn="base"/>
            <a:r>
              <a:rPr lang="fi-FI" sz="2000">
                <a:latin typeface="Aptos Display" panose="020B0004020202020204" pitchFamily="34" charset="0"/>
                <a:hlinkClick r:id="rId3"/>
              </a:rPr>
              <a:t>Sporttipankki</a:t>
            </a:r>
            <a:r>
              <a:rPr lang="fi-FI" sz="2000">
                <a:latin typeface="Aptos Display" panose="020B0004020202020204" pitchFamily="34" charset="0"/>
              </a:rPr>
              <a:t>-sivusto tarjoaa satoja ilmaisia ohjeita erilaisiin peleihin, leikkeihin ja harjoituksiin, joita voi hyödyntää liikuntatunneilla tai vaikka etäopetuksessa.</a:t>
            </a:r>
          </a:p>
          <a:p>
            <a:pPr algn="l" rtl="0" fontAlgn="base"/>
            <a:r>
              <a:rPr lang="fi-FI" sz="2000">
                <a:latin typeface="Aptos Display" panose="020B0004020202020204" pitchFamily="34" charset="0"/>
              </a:rPr>
              <a:t>Alla muutamia esimerkkejä videoista, joita voi hyödyntää myös taukoliikuntaan. Linkit johtavat Sporttipankin YouTube-kanavalle.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>
                <a:latin typeface="Aptos Display" panose="020F0302020204030204"/>
                <a:hlinkClick r:id="rId4"/>
              </a:rPr>
              <a:t>10 </a:t>
            </a:r>
            <a:r>
              <a:rPr lang="en-US" sz="1800" err="1">
                <a:latin typeface="Aptos Display" panose="020F0302020204030204"/>
                <a:hlinkClick r:id="rId4"/>
              </a:rPr>
              <a:t>liikuntahaastetta</a:t>
            </a:r>
            <a:r>
              <a:rPr lang="en-US" sz="1800">
                <a:latin typeface="Aptos Display" panose="020F0302020204030204"/>
                <a:hlinkClick r:id="rId4"/>
              </a:rPr>
              <a:t> – Video Loop</a:t>
            </a:r>
            <a:endParaRPr lang="en-US" sz="1800">
              <a:latin typeface="Aptos Display" panose="020F0302020204030204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err="1">
                <a:latin typeface="Aptos Display" panose="020F0302020204030204"/>
                <a:hlinkClick r:id="rId5"/>
              </a:rPr>
              <a:t>Aakkosjumppa</a:t>
            </a:r>
            <a:r>
              <a:rPr lang="en-US" sz="1800">
                <a:latin typeface="Aptos Display" panose="020F0302020204030204"/>
                <a:hlinkClick r:id="rId5"/>
              </a:rPr>
              <a:t> – Video Loop</a:t>
            </a:r>
            <a:endParaRPr lang="en-US" sz="1800">
              <a:latin typeface="Aptos Display" panose="020F0302020204030204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1800">
                <a:latin typeface="Aptos Display" panose="020F0302020204030204"/>
                <a:hlinkClick r:id="rId6"/>
              </a:rPr>
              <a:t>Voimistelutaulu – Liikkuvuus </a:t>
            </a:r>
            <a:endParaRPr lang="fi-FI" sz="1800">
              <a:latin typeface="Aptos Display" panose="020F0302020204030204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1800" err="1">
                <a:latin typeface="Aptos Display" panose="020F0302020204030204"/>
                <a:hlinkClick r:id="rId7"/>
              </a:rPr>
              <a:t>Ryhmäyttäminen</a:t>
            </a:r>
            <a:r>
              <a:rPr lang="fi-FI" sz="1800">
                <a:latin typeface="Aptos Display" panose="020F0302020204030204"/>
                <a:hlinkClick r:id="rId7"/>
              </a:rPr>
              <a:t> – 123-leikki</a:t>
            </a:r>
            <a:endParaRPr lang="fi-FI" sz="1800">
              <a:latin typeface="Aptos Display" panose="020F0302020204030204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1800">
                <a:latin typeface="Aptos Display" panose="020F0302020204030204"/>
                <a:hlinkClick r:id="rId8"/>
              </a:rPr>
              <a:t>Koordinaatioita portaissa – Video </a:t>
            </a:r>
            <a:r>
              <a:rPr lang="fi-FI" sz="1800" err="1">
                <a:latin typeface="Aptos Display" panose="020F0302020204030204"/>
                <a:hlinkClick r:id="rId8"/>
              </a:rPr>
              <a:t>Loop</a:t>
            </a:r>
            <a:r>
              <a:rPr lang="fi-FI" sz="1800">
                <a:latin typeface="Aptos Display" panose="020F0302020204030204"/>
                <a:hlinkClick r:id="rId8"/>
              </a:rPr>
              <a:t>  </a:t>
            </a:r>
            <a:endParaRPr lang="fi-FI" sz="1800">
              <a:latin typeface="Aptos Display" panose="020F0302020204030204"/>
            </a:endParaRPr>
          </a:p>
          <a:p>
            <a:pPr marL="457200" lvl="1" indent="0">
              <a:buNone/>
            </a:pPr>
            <a:br>
              <a:rPr lang="en-US" sz="1600"/>
            </a:br>
            <a:endParaRPr lang="en-US" sz="1600"/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>
              <a:latin typeface="+mj-lt"/>
            </a:endParaRPr>
          </a:p>
          <a:p>
            <a:pPr marL="457200" lvl="1" indent="0" fontAlgn="base">
              <a:buNone/>
            </a:pPr>
            <a:endParaRPr lang="fi-FI" sz="160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>
              <a:latin typeface="+mj-lt"/>
            </a:endParaRPr>
          </a:p>
        </p:txBody>
      </p:sp>
      <p:pic>
        <p:nvPicPr>
          <p:cNvPr id="4" name="Online-media 3" title="Video Loop - 10 liikkuvuushaastetta">
            <a:hlinkClick r:id="" action="ppaction://media"/>
            <a:extLst>
              <a:ext uri="{FF2B5EF4-FFF2-40B4-BE49-F238E27FC236}">
                <a16:creationId xmlns:a16="http://schemas.microsoft.com/office/drawing/2014/main" id="{C8B13326-4339-CF1D-AB16-A9A83E54DF4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6605253" y="3568312"/>
            <a:ext cx="5341712" cy="3018067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34E5471E-D57C-5653-C8FD-2F1EA3E65F57}"/>
              </a:ext>
            </a:extLst>
          </p:cNvPr>
          <p:cNvSpPr txBox="1"/>
          <p:nvPr/>
        </p:nvSpPr>
        <p:spPr>
          <a:xfrm>
            <a:off x="8350842" y="6596390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  <a:hlinkClick r:id="rId3"/>
              </a:rPr>
              <a:t>https://sporttipankki.com/</a:t>
            </a:r>
            <a:r>
              <a:rPr kumimoji="0" lang="fi-FI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47892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3B7AA17-1534-E14E-3175-89DD75A70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79538"/>
            <a:ext cx="10515600" cy="1325563"/>
          </a:xfrm>
        </p:spPr>
        <p:txBody>
          <a:bodyPr>
            <a:normAutofit/>
          </a:bodyPr>
          <a:lstStyle/>
          <a:p>
            <a:r>
              <a:rPr lang="fi-FI" sz="5400"/>
              <a:t>Juoksusankarit – Spurttihetki</a:t>
            </a:r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9589720-4132-3933-4CF9-58E3B1065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109" y="1939893"/>
            <a:ext cx="10608733" cy="373722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rtl="0" fontAlgn="base"/>
            <a:r>
              <a:rPr lang="fi-FI" sz="2000">
                <a:latin typeface="Aptos Display" panose="020B0004020202020204" pitchFamily="34" charset="0"/>
                <a:hlinkClick r:id="rId3"/>
              </a:rPr>
              <a:t>Juoksusankareiden</a:t>
            </a:r>
            <a:r>
              <a:rPr lang="fi-FI" sz="2000">
                <a:latin typeface="Aptos Display" panose="020B0004020202020204" pitchFamily="34" charset="0"/>
              </a:rPr>
              <a:t> Spurttihetket ovat lyhyitä taukoliikuntahetkiä, joissa tavoitteena on kehittää juoksun eri osa-alueita</a:t>
            </a:r>
          </a:p>
          <a:p>
            <a:pPr algn="l" rtl="0" fontAlgn="base"/>
            <a:r>
              <a:rPr lang="fi-FI" sz="2000">
                <a:latin typeface="+mj-lt"/>
              </a:rPr>
              <a:t>Alla olevat linkit ovat vievät YouTubeen</a:t>
            </a:r>
          </a:p>
          <a:p>
            <a:pPr lvl="1" fontAlgn="base">
              <a:buFont typeface="Courier New" panose="02070309020205020404" pitchFamily="49" charset="0"/>
              <a:buChar char="o"/>
            </a:pPr>
            <a:r>
              <a:rPr lang="fi-FI" sz="1600">
                <a:latin typeface="+mj-lt"/>
                <a:hlinkClick r:id="rId4"/>
              </a:rPr>
              <a:t>Juoksusankarit: Spurttihetki 1</a:t>
            </a:r>
            <a:endParaRPr lang="fi-FI" sz="160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r>
              <a:rPr lang="fi-FI" sz="1600">
                <a:latin typeface="+mj-lt"/>
                <a:hlinkClick r:id="rId5"/>
              </a:rPr>
              <a:t>Juoksusankarit: Spurttihetki 2</a:t>
            </a:r>
            <a:endParaRPr lang="fi-FI" sz="160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r>
              <a:rPr lang="fi-FI" sz="1600">
                <a:latin typeface="+mj-lt"/>
                <a:hlinkClick r:id="rId6"/>
              </a:rPr>
              <a:t>Juoksusankarit: Spurttihetki 3</a:t>
            </a:r>
            <a:endParaRPr lang="fi-FI" sz="160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r>
              <a:rPr lang="fi-FI" sz="1600">
                <a:latin typeface="+mj-lt"/>
                <a:hlinkClick r:id="rId7"/>
              </a:rPr>
              <a:t>Juoksusankarit: Spurttihetki 4</a:t>
            </a:r>
            <a:endParaRPr lang="fi-FI" sz="160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r>
              <a:rPr lang="fi-FI" sz="1600">
                <a:latin typeface="+mj-lt"/>
                <a:hlinkClick r:id="rId8"/>
              </a:rPr>
              <a:t>Juoksusankarit: Spurttihetki 5</a:t>
            </a:r>
            <a:endParaRPr lang="fi-FI" sz="160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r>
              <a:rPr lang="fi-FI" sz="1600">
                <a:latin typeface="+mj-lt"/>
                <a:hlinkClick r:id="rId9"/>
              </a:rPr>
              <a:t>Juoksusankarit: Spurttihetki 6</a:t>
            </a:r>
            <a:endParaRPr lang="fi-FI" sz="1600">
              <a:latin typeface="+mj-lt"/>
            </a:endParaRPr>
          </a:p>
          <a:p>
            <a:pPr marL="457200" lvl="1" indent="0" fontAlgn="base">
              <a:buNone/>
            </a:pPr>
            <a:endParaRPr lang="fi-FI" sz="160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>
              <a:latin typeface="+mj-lt"/>
            </a:endParaRP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325A0C16-6B20-9E10-F828-BEF537539326}"/>
              </a:ext>
            </a:extLst>
          </p:cNvPr>
          <p:cNvSpPr txBox="1"/>
          <p:nvPr/>
        </p:nvSpPr>
        <p:spPr>
          <a:xfrm>
            <a:off x="8012911" y="6544509"/>
            <a:ext cx="64390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>
                <a:hlinkClick r:id="rId10"/>
              </a:rPr>
              <a:t>www.kll.fi/materiaalit/juoksusankarit/spurttihetki-videot/</a:t>
            </a:r>
            <a:endParaRPr lang="fi-FI" sz="1100"/>
          </a:p>
          <a:p>
            <a:endParaRPr lang="fi-FI" sz="1100"/>
          </a:p>
        </p:txBody>
      </p:sp>
      <p:pic>
        <p:nvPicPr>
          <p:cNvPr id="5" name="Online-media 4" title="Juoksusankarit: Spurttihetki 1">
            <a:hlinkClick r:id="" action="ppaction://media"/>
            <a:extLst>
              <a:ext uri="{FF2B5EF4-FFF2-40B4-BE49-F238E27FC236}">
                <a16:creationId xmlns:a16="http://schemas.microsoft.com/office/drawing/2014/main" id="{5736E4BE-190B-AD39-7128-6E972E1218B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11"/>
          <a:stretch>
            <a:fillRect/>
          </a:stretch>
        </p:blipFill>
        <p:spPr>
          <a:xfrm>
            <a:off x="6821177" y="3593491"/>
            <a:ext cx="5223041" cy="295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234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1052</Words>
  <Application>Microsoft Office PowerPoint</Application>
  <PresentationFormat>Laajakuva</PresentationFormat>
  <Paragraphs>133</Paragraphs>
  <Slides>11</Slides>
  <Notes>0</Notes>
  <HiddenSlides>0</HiddenSlides>
  <MMClips>8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Courier New</vt:lpstr>
      <vt:lpstr>Office-teema</vt:lpstr>
      <vt:lpstr>Taukoliikuntaa 1</vt:lpstr>
      <vt:lpstr>Sisältö</vt:lpstr>
      <vt:lpstr>Liikkuva koulu: Sisu-tauot (2024)</vt:lpstr>
      <vt:lpstr>Liikkuva koulu: Salaliiketeoria (2024)</vt:lpstr>
      <vt:lpstr>Smart Moves – Taukoliikuntavideot</vt:lpstr>
      <vt:lpstr>Smart Moves – Taukoliikuntavideot</vt:lpstr>
      <vt:lpstr>Smart Moves - Aivobreikki </vt:lpstr>
      <vt:lpstr>Sporttipankki</vt:lpstr>
      <vt:lpstr>Juoksusankarit – Spurttihetki</vt:lpstr>
      <vt:lpstr>Selkäliitto – Taukojumppavideot</vt:lpstr>
      <vt:lpstr>Lähteet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Grekula Kati</dc:creator>
  <cp:lastModifiedBy>Grekula Kati</cp:lastModifiedBy>
  <cp:revision>218</cp:revision>
  <dcterms:created xsi:type="dcterms:W3CDTF">2024-12-09T12:40:55Z</dcterms:created>
  <dcterms:modified xsi:type="dcterms:W3CDTF">2025-01-31T12:37:26Z</dcterms:modified>
</cp:coreProperties>
</file>