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8" r:id="rId5"/>
    <p:sldId id="340" r:id="rId6"/>
    <p:sldId id="346" r:id="rId7"/>
    <p:sldId id="344" r:id="rId8"/>
    <p:sldId id="341" r:id="rId9"/>
    <p:sldId id="343" r:id="rId10"/>
    <p:sldId id="334" r:id="rId11"/>
    <p:sldId id="327" r:id="rId12"/>
    <p:sldId id="326" r:id="rId13"/>
    <p:sldId id="345" r:id="rId14"/>
    <p:sldId id="349" r:id="rId15"/>
    <p:sldId id="338" r:id="rId16"/>
    <p:sldId id="350" r:id="rId17"/>
    <p:sldId id="348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6327"/>
  </p:normalViewPr>
  <p:slideViewPr>
    <p:cSldViewPr snapToGrid="0" snapToObjects="1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5.2.2025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5.2.2025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662" r:id="rId8"/>
    <p:sldLayoutId id="2147483663" r:id="rId9"/>
    <p:sldLayoutId id="2147483650" r:id="rId10"/>
    <p:sldLayoutId id="2147483651" r:id="rId11"/>
    <p:sldLayoutId id="2147483664" r:id="rId12"/>
    <p:sldLayoutId id="2147483665" r:id="rId13"/>
    <p:sldLayoutId id="2147483666" r:id="rId14"/>
    <p:sldLayoutId id="2147483667" r:id="rId15"/>
    <p:sldLayoutId id="2147483670" r:id="rId16"/>
    <p:sldLayoutId id="2147483668" r:id="rId17"/>
    <p:sldLayoutId id="2147483669" r:id="rId18"/>
    <p:sldLayoutId id="2147483677" r:id="rId19"/>
    <p:sldLayoutId id="2147483673" r:id="rId20"/>
    <p:sldLayoutId id="2147483675" r:id="rId21"/>
    <p:sldLayoutId id="2147483674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ouka.fi/lukevinkaupunni/lukumittari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ouka.fi/lukevinkaupunni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ka.fi/lukevinkaupunni/markkinointimateriaalit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lina.kauppila@ouka.fi" TargetMode="External"/><Relationship Id="rId2" Type="http://schemas.openxmlformats.org/officeDocument/2006/relationships/hyperlink" Target="mailto:tanja.salo@ouka.fi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hyperlink" Target="https://www.ouka.fi/lukevinkaupunni/esittelymateriaalit" TargetMode="External"/><Relationship Id="rId4" Type="http://schemas.openxmlformats.org/officeDocument/2006/relationships/hyperlink" Target="mailto:mikko.paajala@ouka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lukevinkaupunni/lukeminen-kirjastoyhteistyo-ohjausryhma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lukutaito-ohjelma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oph.fi/fi/tilastot-ja-julkaisut/julkaisut/kansallinen-lukutaitostrategia-2030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oph.fi/fi/lukeva-koulu" TargetMode="External"/><Relationship Id="rId5" Type="http://schemas.openxmlformats.org/officeDocument/2006/relationships/hyperlink" Target="https://www.oph.fi/fi/lukeva-varhaiskasvatus" TargetMode="External"/><Relationship Id="rId4" Type="http://schemas.openxmlformats.org/officeDocument/2006/relationships/hyperlink" Target="https://www.oph.fi/fi/lukeva-kunt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hyvinvointi" TargetMode="External"/><Relationship Id="rId2" Type="http://schemas.openxmlformats.org/officeDocument/2006/relationships/hyperlink" Target="https://www.ouka.fi/oulun-kaupunkistrategi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hyperlink" Target="https://www.ouka.fi/ouluoivalta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oulu-lukee" TargetMode="External"/><Relationship Id="rId2" Type="http://schemas.openxmlformats.org/officeDocument/2006/relationships/hyperlink" Target="https://www.ouka.fi/lukevinkaupunni/ajankohtaista/varhaiskasvatuksessa-rakennetaan-lasten-lukutaidolle-vahvaa-perustaa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527" y="4133060"/>
            <a:ext cx="6408927" cy="609743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Oulu - Lukevin </a:t>
            </a:r>
            <a:r>
              <a:rPr lang="fi-FI" dirty="0" err="1">
                <a:solidFill>
                  <a:schemeClr val="tx1"/>
                </a:solidFill>
                <a:latin typeface="Oulun Graadi Otsikko" pitchFamily="50" charset="0"/>
              </a:rPr>
              <a:t>kaupunni</a:t>
            </a:r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!</a:t>
            </a:r>
            <a:endParaRPr lang="fi-FI" dirty="0">
              <a:latin typeface="Oulun Graadi Otsikk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05569A-7772-18DA-650C-317D9CE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5061120" cy="999460"/>
          </a:xfrm>
        </p:spPr>
        <p:txBody>
          <a:bodyPr/>
          <a:lstStyle/>
          <a:p>
            <a:r>
              <a:rPr lang="fi-FI" dirty="0"/>
              <a:t>Lukumittari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9924FD-C841-9899-23FB-B54C98514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71530"/>
            <a:ext cx="4941432" cy="35949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Minkä verran oululaiset lukevat tai kuuntelevat kirjoja vuonna 2025?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Saammeko selville</a:t>
            </a:r>
            <a:r>
              <a:rPr lang="fi-FI" kern="100" dirty="0">
                <a:latin typeface="+mn-lt"/>
                <a:ea typeface="Aptos" panose="020B0004020202020204" pitchFamily="34" charset="0"/>
                <a:cs typeface="Times New Roman"/>
              </a:rPr>
              <a:t>,</a:t>
            </a: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 missä päin Oulua luetaan eniten?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Laitetaan mittari pyörimään ja luetaan yhdessä Oulusta Euroopan lukevin kulttuuripääkaupunki! Osallistujien kesken arvotaan palkintoja.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Lukumittari löytyy verkosta: </a:t>
            </a:r>
            <a:r>
              <a:rPr lang="fi-FI" sz="1800" u="sng" kern="100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/>
                <a:hlinkClick r:id="rId2"/>
              </a:rPr>
              <a:t>Lukumittari | Lukevin kaupunni | Oulun kaupunki</a:t>
            </a: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/>
              </a:rPr>
              <a:t>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2C58BA3-DD0E-0535-8FC2-FD0C3368A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DC34CC8-2CCE-8D4B-DF30-B4822BB2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59" y="947391"/>
            <a:ext cx="6154009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A6D97C25-18CC-C312-AA2B-F8D79F85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522336" cy="999460"/>
          </a:xfrm>
        </p:spPr>
        <p:txBody>
          <a:bodyPr/>
          <a:lstStyle/>
          <a:p>
            <a:r>
              <a:rPr lang="fi-FI" dirty="0"/>
              <a:t>Lukumittari</a:t>
            </a:r>
            <a:br>
              <a:rPr lang="fi-FI" dirty="0"/>
            </a:br>
            <a:r>
              <a:rPr lang="fi-FI" dirty="0"/>
              <a:t>5.2.2025</a:t>
            </a:r>
          </a:p>
        </p:txBody>
      </p:sp>
      <p:pic>
        <p:nvPicPr>
          <p:cNvPr id="1025" name="Picture 1" descr="Luetut kirjat asuinalueittain">
            <a:extLst>
              <a:ext uri="{FF2B5EF4-FFF2-40B4-BE49-F238E27FC236}">
                <a16:creationId xmlns:a16="http://schemas.microsoft.com/office/drawing/2014/main" id="{4ACF85B7-9D1A-CF5F-8DE6-FA417777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392" y="251313"/>
            <a:ext cx="5453597" cy="63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BE41BD8-9320-13C5-8415-4B9753A913E3}"/>
              </a:ext>
            </a:extLst>
          </p:cNvPr>
          <p:cNvSpPr txBox="1"/>
          <p:nvPr/>
        </p:nvSpPr>
        <p:spPr>
          <a:xfrm>
            <a:off x="834011" y="2666286"/>
            <a:ext cx="41738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Luettujen kirjojen määrä 3091</a:t>
            </a:r>
          </a:p>
          <a:p>
            <a:br>
              <a:rPr lang="fi-FI" sz="2400" dirty="0"/>
            </a:br>
            <a:r>
              <a:rPr lang="fi-FI" sz="2400" b="1" dirty="0"/>
              <a:t>Lukijoita</a:t>
            </a:r>
          </a:p>
          <a:p>
            <a:r>
              <a:rPr lang="fi-FI" sz="2400" b="1" dirty="0"/>
              <a:t>982</a:t>
            </a:r>
          </a:p>
          <a:p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1149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662E34-B8D2-8C96-C458-F21E4A80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-verkkosivut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03338E-15BC-0864-D1DE-4900C933C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941608"/>
            <a:ext cx="4941432" cy="3202960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Kampanjan verkkosivut löytyvät osoitteesta: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ouka.fi/</a:t>
            </a:r>
            <a:r>
              <a:rPr lang="fi-FI" dirty="0" err="1">
                <a:hlinkClick r:id="rId2"/>
              </a:rPr>
              <a:t>lukevinkaupunni</a:t>
            </a:r>
            <a:r>
              <a:rPr lang="fi-FI" dirty="0">
                <a:hlinkClick r:id="rId2"/>
              </a:rPr>
              <a:t> </a:t>
            </a:r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kampanjan esittely ja osallistumisohjeita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markkinointimateriaalit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Oulun lukutaitotoimijoiden esittely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Lukukuntoon-haasteet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Digikuntoon-haasteet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Luontokuntoon-haaste huhtikuussa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pic>
        <p:nvPicPr>
          <p:cNvPr id="9" name="Kuvan paikkamerkki 8" descr="Kuva, joka sisältää kohteen animaatio, kuvitus, clipart, piirros&#10;&#10;Kuvaus luotu automaattisesti">
            <a:extLst>
              <a:ext uri="{FF2B5EF4-FFF2-40B4-BE49-F238E27FC236}">
                <a16:creationId xmlns:a16="http://schemas.microsoft.com/office/drawing/2014/main" id="{CAFAFAC2-2E07-8DBB-9F22-B73565E2A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97F65DA-5CE8-D60E-D7DB-CCBBF2718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51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 descr="Kuva, joka sisältää kohteen Grafiikka, clipart, logo, symboli&#10;&#10;Kuvaus luotu automaattisesti">
            <a:extLst>
              <a:ext uri="{FF2B5EF4-FFF2-40B4-BE49-F238E27FC236}">
                <a16:creationId xmlns:a16="http://schemas.microsoft.com/office/drawing/2014/main" id="{BE04B2AE-08AB-E3E0-B4E7-D9286E255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122" y="4959543"/>
            <a:ext cx="1861431" cy="18614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E9437A-488F-2370-0996-ED195F25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563526"/>
            <a:ext cx="5312005" cy="999460"/>
          </a:xfrm>
        </p:spPr>
        <p:txBody>
          <a:bodyPr/>
          <a:lstStyle/>
          <a:p>
            <a:r>
              <a:rPr lang="fi-FI" dirty="0"/>
              <a:t>Helposti mukaan valmiilla materiaaleilla</a:t>
            </a:r>
          </a:p>
        </p:txBody>
      </p:sp>
      <p:pic>
        <p:nvPicPr>
          <p:cNvPr id="7" name="Kuva 6" descr="Kuva, joka sisältää kohteen clipart, Grafiikka, graafinen suunnittelu, symboli&#10;&#10;Kuvaus luotu automaattisesti">
            <a:extLst>
              <a:ext uri="{FF2B5EF4-FFF2-40B4-BE49-F238E27FC236}">
                <a16:creationId xmlns:a16="http://schemas.microsoft.com/office/drawing/2014/main" id="{C4E2F9EC-7EA1-3115-82E1-6473A73A7E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018" y="2457025"/>
            <a:ext cx="1959004" cy="1972640"/>
          </a:xfrm>
          <a:prstGeom prst="rect">
            <a:avLst/>
          </a:prstGeom>
        </p:spPr>
      </p:pic>
      <p:pic>
        <p:nvPicPr>
          <p:cNvPr id="9" name="Kuva 8" descr="Kuva, joka sisältää kohteen teksti, animaatio, kuvakaappaus, graafinen suunnittelu&#10;&#10;Kuvaus luotu automaattisesti">
            <a:extLst>
              <a:ext uri="{FF2B5EF4-FFF2-40B4-BE49-F238E27FC236}">
                <a16:creationId xmlns:a16="http://schemas.microsoft.com/office/drawing/2014/main" id="{6B76DA5D-3590-A0AD-D26B-D00D98F363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11" name="Kuva 10" descr="Kuva, joka sisältää kohteen teksti, juliste, graafinen suunnittelu, Fontti&#10;&#10;Kuvaus luotu automaattisesti">
            <a:extLst>
              <a:ext uri="{FF2B5EF4-FFF2-40B4-BE49-F238E27FC236}">
                <a16:creationId xmlns:a16="http://schemas.microsoft.com/office/drawing/2014/main" id="{845D75A1-2C3D-12D3-0F69-CD364EB3D9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8" y="2536165"/>
            <a:ext cx="2438400" cy="3722622"/>
          </a:xfrm>
          <a:prstGeom prst="rect">
            <a:avLst/>
          </a:prstGeom>
        </p:spPr>
      </p:pic>
      <p:pic>
        <p:nvPicPr>
          <p:cNvPr id="13" name="Kuva 12" descr="Kuva, joka sisältää kohteen animaatio, clipart, kuvitus, Animoidut lastenohjelmat&#10;&#10;Kuvaus luotu automaattisesti">
            <a:extLst>
              <a:ext uri="{FF2B5EF4-FFF2-40B4-BE49-F238E27FC236}">
                <a16:creationId xmlns:a16="http://schemas.microsoft.com/office/drawing/2014/main" id="{70AC9B78-3B13-4221-9F5B-ADC3BD39E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57" y="1686210"/>
            <a:ext cx="2600475" cy="2600475"/>
          </a:xfrm>
          <a:prstGeom prst="rect">
            <a:avLst/>
          </a:prstGeom>
        </p:spPr>
      </p:pic>
      <p:pic>
        <p:nvPicPr>
          <p:cNvPr id="15" name="Kuva 14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F452EDB-4AB7-E663-99D5-E7EF1A7A3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838" y="262682"/>
            <a:ext cx="3503670" cy="1972639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0EF3F68-2594-F05D-4185-A89D15AD6B36}"/>
              </a:ext>
            </a:extLst>
          </p:cNvPr>
          <p:cNvSpPr txBox="1"/>
          <p:nvPr/>
        </p:nvSpPr>
        <p:spPr>
          <a:xfrm>
            <a:off x="404498" y="4556110"/>
            <a:ext cx="45907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/>
              <a:t>Markkinointimateriaalit Lukevin </a:t>
            </a:r>
            <a:r>
              <a:rPr lang="fi-FI" dirty="0" err="1"/>
              <a:t>kaupunni</a:t>
            </a:r>
            <a:r>
              <a:rPr lang="fi-FI" dirty="0"/>
              <a:t> -verkkosivuilla: </a:t>
            </a:r>
            <a:r>
              <a:rPr lang="fi-FI" dirty="0">
                <a:hlinkClick r:id="rId8"/>
              </a:rPr>
              <a:t>Markkinointimateriaalit | Lukevin kaupunni | Oulun kaupunki</a:t>
            </a:r>
            <a:endParaRPr lang="fi-FI" dirty="0"/>
          </a:p>
          <a:p>
            <a:endParaRPr lang="fi-FI" dirty="0"/>
          </a:p>
        </p:txBody>
      </p:sp>
      <p:pic>
        <p:nvPicPr>
          <p:cNvPr id="18" name="Kuva 17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1764383F-C09E-3127-8615-D74593AC5E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93" y="967741"/>
            <a:ext cx="1362839" cy="13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43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778317-D3A5-0757-DE88-CFFA0B1A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>
                <a:latin typeface="Segoe UI"/>
                <a:cs typeface="Segoe UI"/>
              </a:rPr>
              <a:t>Ota yhteyttä!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797019-1587-CEBF-5573-F994683D0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17706"/>
            <a:ext cx="4941432" cy="37488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1800" dirty="0">
                <a:latin typeface="Segoe UI"/>
                <a:cs typeface="Segoe UI"/>
              </a:rPr>
              <a:t>Kerromme mielellämme lisää lukutaitostrategiasta ja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</a:t>
            </a:r>
            <a:r>
              <a:rPr lang="fi-FI" dirty="0">
                <a:latin typeface="Segoe UI"/>
                <a:cs typeface="Segoe UI"/>
              </a:rPr>
              <a:t>-</a:t>
            </a:r>
            <a:r>
              <a:rPr lang="fi-FI" sz="1800" dirty="0">
                <a:latin typeface="Segoe UI"/>
                <a:cs typeface="Segoe UI"/>
              </a:rPr>
              <a:t>kampanjasta.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Tanja Salo, lukutaidon edistämisen kehittäjäopettaja, </a:t>
            </a:r>
            <a:r>
              <a:rPr lang="fi-FI" sz="1800" dirty="0" err="1">
                <a:latin typeface="Segoe UI"/>
                <a:cs typeface="Segoe UI"/>
              </a:rPr>
              <a:t>SiKu</a:t>
            </a:r>
            <a:r>
              <a:rPr lang="fi-FI" sz="1800" dirty="0">
                <a:latin typeface="Segoe UI"/>
                <a:cs typeface="Segoe UI"/>
              </a:rPr>
              <a:t>, </a:t>
            </a:r>
            <a:r>
              <a:rPr lang="fi-FI" sz="1800" dirty="0">
                <a:latin typeface="Segoe UI"/>
                <a:cs typeface="Segoe UI"/>
                <a:hlinkClick r:id="rId2"/>
              </a:rPr>
              <a:t>tanja.salo@ouka.fi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Elina Kauppila, vastaava informaatikko, Oulun kaupunginkirjasto, kouluyhteistyö, </a:t>
            </a:r>
            <a:r>
              <a:rPr lang="fi-FI" sz="1800" dirty="0">
                <a:latin typeface="Segoe UI"/>
                <a:cs typeface="Segoe UI"/>
                <a:hlinkClick r:id="rId3"/>
              </a:rPr>
              <a:t>elina.kauppila@ouka.fi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Mikko Paajala, palvelupäällikkö,</a:t>
            </a:r>
            <a:br>
              <a:rPr lang="fi-FI" sz="1800" dirty="0"/>
            </a:br>
            <a:r>
              <a:rPr lang="fi-FI" sz="1800" dirty="0">
                <a:latin typeface="Segoe UI"/>
                <a:cs typeface="Segoe UI"/>
              </a:rPr>
              <a:t>Oulun kaupunginkirjasto, </a:t>
            </a:r>
            <a:r>
              <a:rPr lang="fi-FI" sz="1800" dirty="0">
                <a:latin typeface="Segoe UI"/>
                <a:cs typeface="Segoe UI"/>
                <a:hlinkClick r:id="rId4"/>
              </a:rPr>
              <a:t>mikko.paajala@ouka.fi</a:t>
            </a:r>
            <a:endParaRPr lang="fi-FI" sz="1800" dirty="0">
              <a:latin typeface="Segoe UI"/>
              <a:cs typeface="Segoe UI"/>
            </a:endParaRPr>
          </a:p>
          <a:p>
            <a:endParaRPr lang="fi-FI" sz="1800" dirty="0">
              <a:latin typeface="Segoe UI"/>
              <a:cs typeface="Segoe UI"/>
            </a:endParaRPr>
          </a:p>
          <a:p>
            <a:r>
              <a:rPr lang="fi-FI" sz="1800" dirty="0">
                <a:latin typeface="Segoe UI"/>
                <a:cs typeface="Segoe UI"/>
              </a:rPr>
              <a:t>Esitysmateriaali löytyy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-verkkosivuilta: </a:t>
            </a:r>
            <a:r>
              <a:rPr lang="fi-FI" sz="1800" dirty="0">
                <a:latin typeface="Segoe UI"/>
                <a:cs typeface="Segoe UI"/>
                <a:hlinkClick r:id="rId5"/>
              </a:rPr>
              <a:t>Esittelymateriaalit | Lukevin kaupunni | Oulun kaupunki</a:t>
            </a:r>
            <a:endParaRPr lang="fi-FI" sz="1800" dirty="0">
              <a:latin typeface="Segoe UI"/>
              <a:cs typeface="Segoe UI"/>
            </a:endParaRPr>
          </a:p>
          <a:p>
            <a:endParaRPr lang="fi-FI" dirty="0"/>
          </a:p>
        </p:txBody>
      </p:sp>
      <p:pic>
        <p:nvPicPr>
          <p:cNvPr id="6" name="Kuva 5" descr="Kuva, joka sisältää kohteen vaate, teksti, Ihmisen kasvot, henkilö&#10;&#10;Kuvaus luotu automaattisesti">
            <a:extLst>
              <a:ext uri="{FF2B5EF4-FFF2-40B4-BE49-F238E27FC236}">
                <a16:creationId xmlns:a16="http://schemas.microsoft.com/office/drawing/2014/main" id="{36E6BCC1-FD24-AC88-683D-C3019AAA4C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76" y="776334"/>
            <a:ext cx="5370471" cy="5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B3033E1-C372-E107-61A5-34FFD704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Euroopan lukevin kulttuuripääkaupunki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4FF98CB-510C-F6C9-53A8-EE1304038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156720"/>
            <a:ext cx="4941432" cy="363802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Lukevin </a:t>
            </a:r>
            <a:r>
              <a:rPr lang="fi-FI" b="1" i="1" dirty="0" err="1"/>
              <a:t>kaupunni</a:t>
            </a:r>
            <a:r>
              <a:rPr lang="fi-FI" b="1" i="1" dirty="0"/>
              <a:t> –kampanja </a:t>
            </a:r>
            <a:r>
              <a:rPr lang="fi-FI" dirty="0"/>
              <a:t>on lukemaan innostamisen ja monilukutaidon edistämisen kampanja, jonka tavoitteena on, että Oulu on Euroopan lukevin kulttuuripääkaupunki.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>
                <a:effectLst/>
                <a:latin typeface="+mn-lt"/>
              </a:rPr>
              <a:t>Luomme yhteisöllistä lukemisen kulttuuria ja edistämme kuntalaisten monilukutaitoa.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on myös viestintä- ja markkinointikampanja.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Tehdään yhdessä oululaista lukutaitotyötä näkyväksi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ja kerrotaan, millainen on Euroopan Lukevin </a:t>
            </a:r>
            <a:r>
              <a:rPr lang="fi-FI" b="0" i="0" dirty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!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#LukevinKaupunni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#EuroopanLukevinKulttuuripääkaupunki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#OuluLukee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#Oulu2026</a:t>
            </a:r>
            <a:endParaRPr lang="fi-FI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0" name="Kuvan paikkamerkki 5">
            <a:extLst>
              <a:ext uri="{FF2B5EF4-FFF2-40B4-BE49-F238E27FC236}">
                <a16:creationId xmlns:a16="http://schemas.microsoft.com/office/drawing/2014/main" id="{5C6B0E2A-62EA-7D36-FA8C-82282B56B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7638" y="0"/>
            <a:ext cx="5694362" cy="6858000"/>
          </a:xfrm>
          <a:prstGeom prst="rect">
            <a:avLst/>
          </a:prstGeom>
        </p:spPr>
      </p:pic>
      <p:pic>
        <p:nvPicPr>
          <p:cNvPr id="12" name="Kuva 11" descr="Kuva, joka sisältää kohteen Grafiikka, clipart, graafinen suunnittelu, animaatio&#10;&#10;Kuvaus luotu automaattisesti">
            <a:extLst>
              <a:ext uri="{FF2B5EF4-FFF2-40B4-BE49-F238E27FC236}">
                <a16:creationId xmlns:a16="http://schemas.microsoft.com/office/drawing/2014/main" id="{7E0BCAB8-4E93-0256-D53F-84F7C9F670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01" y="718298"/>
            <a:ext cx="2415999" cy="1344418"/>
          </a:xfrm>
          <a:prstGeom prst="rect">
            <a:avLst/>
          </a:prstGeom>
        </p:spPr>
      </p:pic>
      <p:pic>
        <p:nvPicPr>
          <p:cNvPr id="2" name="Kuva 1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6E6F52FE-8E2A-9F5E-F9DB-6F0C735506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946" y="4733095"/>
            <a:ext cx="2050153" cy="20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CD1B3-C8A6-2235-B0AE-FCF743CB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EACC439-E8A7-4C11-F217-6EE3C3EE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Lukeminen &amp; kirjastoyhteistyö</a:t>
            </a:r>
            <a:br>
              <a:rPr lang="fi-FI" dirty="0"/>
            </a:br>
            <a:r>
              <a:rPr lang="fi-FI" dirty="0"/>
              <a:t>-ohjausryhmä koordinoi kampanjaa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4D49A3A-6A11-A7A3-B7C8-3E83F6A69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625" y="2074443"/>
            <a:ext cx="5637534" cy="365978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Oulun kaupungin lukutaitotyön ja lukutaitostrategian ohjausryhmä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l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Toiminnan tavoitteena 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E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ri ikäisten kuntalaisten lukutaidon monialainen kehittäminen ja koordinointi Oulussa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L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ukutaitotyön rakenteiden ylläpitäminen ja vahvistaminen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O</a:t>
            </a: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hjausryhmä edistää myös kirjastojen yhteistyötä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varhaiskasvatuksen, perusopetuksen ja lukiokoulutuksen kanssa. </a:t>
            </a:r>
            <a:br>
              <a:rPr lang="fi-FI" b="0" i="0" dirty="0">
                <a:solidFill>
                  <a:srgbClr val="000000"/>
                </a:solidFill>
                <a:effectLst/>
                <a:latin typeface="+mn-lt"/>
              </a:rPr>
            </a:b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fi-FI" dirty="0">
                <a:hlinkClick r:id="rId2"/>
              </a:rPr>
              <a:t>Lukeminen &amp; kirjastoyhteistyö -ohjausryhmä | Lukevin </a:t>
            </a:r>
            <a:r>
              <a:rPr lang="fi-FI" dirty="0" err="1">
                <a:hlinkClick r:id="rId2"/>
              </a:rPr>
              <a:t>kaupunni</a:t>
            </a:r>
            <a:r>
              <a:rPr lang="fi-FI" dirty="0">
                <a:hlinkClick r:id="rId2"/>
              </a:rPr>
              <a:t> | Oulun kaupunki</a:t>
            </a: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" name="Tekstin paikkamerkki 7">
            <a:extLst>
              <a:ext uri="{FF2B5EF4-FFF2-40B4-BE49-F238E27FC236}">
                <a16:creationId xmlns:a16="http://schemas.microsoft.com/office/drawing/2014/main" id="{F8B45C50-7D5A-85D8-5E75-AE7FB10DB285}"/>
              </a:ext>
            </a:extLst>
          </p:cNvPr>
          <p:cNvSpPr txBox="1">
            <a:spLocks/>
          </p:cNvSpPr>
          <p:nvPr/>
        </p:nvSpPr>
        <p:spPr>
          <a:xfrm>
            <a:off x="6497784" y="557288"/>
            <a:ext cx="5312006" cy="5643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rgbClr val="000000"/>
                </a:solidFill>
                <a:latin typeface="+mn-lt"/>
              </a:rPr>
              <a:t>Ohjausryhmän jäsenet: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Harri Kauppinen, aluepäällikkö, ohjausryhmän pj.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Helena Valtakorpi, informaatikko, Oulun koulukirjasto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Marjut Nurmivuori, perusopetusjohtaja,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Aho, kehitysjohtaja,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Jouni Pääkkölä, kirjastopalvelujohtaja,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Mikko Paajala, palvelupäällikkö,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Elina Kauppila, vastaava informaatikko,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Sari Nyberg, varhaiskasvatuksen erityisasiantuntija,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Tanja Salo, lukutaidon edistämisen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Maikki Manninen,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Alatalo, projektisuunnittelija, ICT-tiimin palveluvastaava,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Aro Rissa, rehtori, Paulaharjun koulu</a:t>
            </a: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Satu Jehkonen,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Marjo Immonen, henkilöstöasiantuntija,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/>
                <a:cs typeface="Times New Roman"/>
              </a:rPr>
              <a:t>Pauliina Kanervo, pedagoginen päällikkö, </a:t>
            </a:r>
            <a:r>
              <a:rPr lang="fi-FI" dirty="0" err="1">
                <a:effectLst/>
                <a:latin typeface="+mn-lt"/>
                <a:ea typeface="Calibri"/>
                <a:cs typeface="Times New Roman"/>
              </a:rPr>
              <a:t>SiKu</a:t>
            </a:r>
            <a:endParaRPr lang="fi-FI" dirty="0">
              <a:effectLst/>
              <a:latin typeface="+mn-lt"/>
              <a:ea typeface="Calibri"/>
              <a:cs typeface="Times New Roman"/>
            </a:endParaRPr>
          </a:p>
          <a:p>
            <a:endParaRPr lang="fi-FI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80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A92880-5249-02F9-249A-2D1D7A65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43" y="821044"/>
            <a:ext cx="5312005" cy="580466"/>
          </a:xfrm>
        </p:spPr>
        <p:txBody>
          <a:bodyPr/>
          <a:lstStyle/>
          <a:p>
            <a:r>
              <a:rPr lang="fi-FI" dirty="0"/>
              <a:t>Kansallinen lukutaitostrategia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EDD501-DC5D-923F-86BF-FEB4BDF3C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6" y="1435943"/>
            <a:ext cx="5224817" cy="4170098"/>
          </a:xfrm>
        </p:spPr>
        <p:txBody>
          <a:bodyPr>
            <a:normAutofit/>
          </a:bodyPr>
          <a:lstStyle/>
          <a:p>
            <a:r>
              <a:rPr lang="fi-FI" sz="1700" b="1" i="1" dirty="0">
                <a:latin typeface="+mn-lt"/>
              </a:rPr>
              <a:t>Lukutekojen Oulu – lukutaitostrategia 2026 -hanke. </a:t>
            </a:r>
            <a:r>
              <a:rPr lang="fi-FI" sz="1700" dirty="0">
                <a:latin typeface="+mn-lt"/>
              </a:rPr>
              <a:t>Oulun kaupunki on saanut OPH:lta avustusta 43 734 euroa. Hankeaika 08/2025-12/2026. Oululle rakennetaan oma lukutaitostrategia. Edistetään yhdenvertaisuutta: huomioidaan kaiken ikäiset lukijat ja erityistä lukutaitotukea tarvitsevat ja monikieliset.</a:t>
            </a:r>
            <a:endParaRPr lang="fi-FI" sz="1700" dirty="0">
              <a:latin typeface="+mn-lt"/>
              <a:hlinkClick r:id="rId2"/>
            </a:endParaRPr>
          </a:p>
          <a:p>
            <a:br>
              <a:rPr lang="fi-FI" sz="1700" dirty="0">
                <a:latin typeface="+mn-lt"/>
                <a:hlinkClick r:id="rId2"/>
              </a:rPr>
            </a:br>
            <a:r>
              <a:rPr lang="fi-FI" sz="1700" dirty="0">
                <a:latin typeface="+mn-lt"/>
                <a:hlinkClick r:id="rId2"/>
              </a:rPr>
              <a:t>Kansallinen lukutaitostrategia 2030</a:t>
            </a:r>
            <a:endParaRPr lang="fi-FI" sz="1700" dirty="0">
              <a:latin typeface="+mn-lt"/>
            </a:endParaRPr>
          </a:p>
          <a:p>
            <a:r>
              <a:rPr lang="fi-FI" sz="1700" dirty="0">
                <a:latin typeface="+mn-lt"/>
                <a:hlinkClick r:id="rId3"/>
              </a:rPr>
              <a:t>Lukutaito-ohjelma, Opetushallitus</a:t>
            </a:r>
            <a:r>
              <a:rPr lang="fi-FI" sz="1700" dirty="0">
                <a:latin typeface="+mn-lt"/>
              </a:rPr>
              <a:t>, vastaa lukutaitostrategian toimeenpanosta.</a:t>
            </a: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4"/>
              </a:rPr>
              <a:t>Lukeva kunta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5"/>
              </a:rPr>
              <a:t>Lukeva varhaiskasvatus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6"/>
              </a:rPr>
              <a:t>Lukeva koulu</a:t>
            </a:r>
            <a:endParaRPr lang="fi-FI" sz="1700" dirty="0">
              <a:latin typeface="+mn-lt"/>
            </a:endParaRPr>
          </a:p>
          <a:p>
            <a:endParaRPr lang="fi-FI" dirty="0"/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63E4B050-E4AD-B54B-5E9D-6AB3231470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638" y="0"/>
            <a:ext cx="5694362" cy="6858000"/>
          </a:xfrm>
          <a:prstGeom prst="rect">
            <a:avLst/>
          </a:prstGeom>
          <a:noFill/>
        </p:spPr>
      </p:pic>
      <p:sp>
        <p:nvSpPr>
          <p:cNvPr id="10" name="Tekstin paikkamerkki 5">
            <a:extLst>
              <a:ext uri="{FF2B5EF4-FFF2-40B4-BE49-F238E27FC236}">
                <a16:creationId xmlns:a16="http://schemas.microsoft.com/office/drawing/2014/main" id="{9D6C908F-56F4-E3BA-9BCC-CB83C8A32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6684" y="5948675"/>
            <a:ext cx="2792414" cy="382853"/>
          </a:xfrm>
        </p:spPr>
        <p:txBody>
          <a:bodyPr anchor="b">
            <a:noAutofit/>
          </a:bodyPr>
          <a:lstStyle/>
          <a:p>
            <a:r>
              <a:rPr lang="fi-FI" dirty="0"/>
              <a:t>Kuva: Kansallinen lukutaitostrategia</a:t>
            </a:r>
          </a:p>
        </p:txBody>
      </p:sp>
    </p:spTree>
    <p:extLst>
      <p:ext uri="{BB962C8B-B14F-4D97-AF65-F5344CB8AC3E}">
        <p14:creationId xmlns:p14="http://schemas.microsoft.com/office/powerpoint/2010/main" val="184733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47BCA9-E4D5-37C4-AAFE-EBEBBE8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Monilukutaito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E9D560-A7E8-9DFF-7014-0BDE599B8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2269550"/>
            <a:ext cx="5113722" cy="297478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Kattaa kaikki erilaiset lukutaidot perinteisestä luku- ja kirjoitustaidosta esimerkiksi medialukutaitoon sekä visuaaliseen lukutaitoon ja datanlukutaitoon.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Monilukutaidon käsitteeseen kuuluu ajatus, että kaikki lukutaidot ovat yhtä arvokkaita ja tarpeellisia.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Monilukutaito luo kykyä toimia nyky-yhteiskunnassa ja ehkäisee syrjäytymistä.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Lukutaito-sanaa käytetään yleisesti kattamaan koko monilukutaidon kenttä – niin myös tässä esityksessä.</a:t>
            </a:r>
          </a:p>
          <a:p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D6E7DAB3-7681-4138-AEC4-8844FBC580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638" y="0"/>
            <a:ext cx="5694362" cy="6858000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33BAE57-6D84-7D7A-E0BA-26990424BA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2142" y="6140101"/>
            <a:ext cx="2792414" cy="382853"/>
          </a:xfrm>
        </p:spPr>
        <p:txBody>
          <a:bodyPr anchor="b">
            <a:noAutofit/>
          </a:bodyPr>
          <a:lstStyle/>
          <a:p>
            <a:r>
              <a:rPr lang="fi-FI" dirty="0"/>
              <a:t>Kuva: Kansallinen lukutaitostrategia</a:t>
            </a:r>
          </a:p>
        </p:txBody>
      </p:sp>
    </p:spTree>
    <p:extLst>
      <p:ext uri="{BB962C8B-B14F-4D97-AF65-F5344CB8AC3E}">
        <p14:creationId xmlns:p14="http://schemas.microsoft.com/office/powerpoint/2010/main" val="413425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0C7FF-448A-C90C-0A2A-0840EC80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892244"/>
            <a:ext cx="5312005" cy="594628"/>
          </a:xfrm>
        </p:spPr>
        <p:txBody>
          <a:bodyPr/>
          <a:lstStyle/>
          <a:p>
            <a:r>
              <a:rPr lang="fi-FI" dirty="0"/>
              <a:t>Lukutaito ohjaavissa asiakirjoissa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47F8F9-8D40-7F4B-4CEE-2BEF6A695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681" y="1613632"/>
            <a:ext cx="5303319" cy="38205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i="1" dirty="0">
                <a:latin typeface="+mn-lt"/>
                <a:cs typeface="Segoe UI"/>
              </a:rPr>
              <a:t>”Oulu on aktiivinen toimija kansallisen lukutaitostrategian Lukeva kunta -verkostossa.”</a:t>
            </a:r>
            <a:endParaRPr lang="fi-FI" dirty="0">
              <a:latin typeface="+mn-lt"/>
              <a:cs typeface="Segoe UI"/>
              <a:hlinkClick r:id="rId2"/>
            </a:endParaRPr>
          </a:p>
          <a:p>
            <a:r>
              <a:rPr lang="fi-FI" dirty="0">
                <a:latin typeface="+mn-lt"/>
                <a:hlinkClick r:id="rId2"/>
              </a:rPr>
              <a:t>Oulun kaupunkistrategia 2030</a:t>
            </a:r>
            <a:endParaRPr lang="fi-FI" dirty="0">
              <a:latin typeface="+mn-lt"/>
            </a:endParaRPr>
          </a:p>
          <a:p>
            <a:br>
              <a:rPr lang="fi-FI" dirty="0">
                <a:latin typeface="+mn-lt"/>
              </a:rPr>
            </a:br>
            <a:r>
              <a:rPr lang="fi-FI" i="1" dirty="0">
                <a:latin typeface="+mn-lt"/>
              </a:rPr>
              <a:t>”Oulun kaupunki sitoutuu kansalliseen lukutaitostrategiaan ja kuntalaisten lukutaitoa edistävään työhön. Vahva lukutaito ja hyvä elämä on tavoitteena jokaiselle oululaiselle.”</a:t>
            </a:r>
            <a:endParaRPr lang="fi-FI" dirty="0">
              <a:latin typeface="+mn-lt"/>
              <a:hlinkClick r:id="rId3"/>
            </a:endParaRPr>
          </a:p>
          <a:p>
            <a:r>
              <a:rPr lang="fi-FI" dirty="0">
                <a:latin typeface="+mn-lt"/>
                <a:hlinkClick r:id="rId3"/>
              </a:rPr>
              <a:t>Oulun kaupungin hyvinvointisuunnitelma</a:t>
            </a:r>
            <a:endParaRPr lang="fi-FI" dirty="0">
              <a:latin typeface="+mn-lt"/>
            </a:endParaRPr>
          </a:p>
          <a:p>
            <a:endParaRPr lang="fi-FI" dirty="0">
              <a:latin typeface="+mn-lt"/>
            </a:endParaRPr>
          </a:p>
          <a:p>
            <a:r>
              <a:rPr lang="fi-FI" i="1" dirty="0">
                <a:latin typeface="+mn-lt"/>
              </a:rPr>
              <a:t>”Oulu on Euroopan lukevin kulttuuripääkaupunki. Jokainen oululainen kokee olevansa osa kulttuuripääkaupunkia.”</a:t>
            </a:r>
          </a:p>
          <a:p>
            <a:r>
              <a:rPr lang="fi-FI" dirty="0">
                <a:latin typeface="+mn-lt"/>
                <a:hlinkClick r:id="rId4"/>
              </a:rPr>
              <a:t>Oulu oivaltaa – sivistysohjelma 2024-2027</a:t>
            </a:r>
            <a:r>
              <a:rPr lang="fi-FI" dirty="0">
                <a:latin typeface="+mn-lt"/>
              </a:rPr>
              <a:t>.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F51E7F0-4DDB-69D5-416C-639CE3133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3918" y="6234284"/>
            <a:ext cx="3914989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  <p:pic>
        <p:nvPicPr>
          <p:cNvPr id="13" name="Kuvan paikkamerkki 12" descr="Kuva, joka sisältää kohteen vaate, kohtaus, kirjahylly, kirjasto&#10;&#10;Kuvaus luotu automaattisesti">
            <a:extLst>
              <a:ext uri="{FF2B5EF4-FFF2-40B4-BE49-F238E27FC236}">
                <a16:creationId xmlns:a16="http://schemas.microsoft.com/office/drawing/2014/main" id="{92103E3E-D121-21A9-CCBE-035A0EA3C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82" y="0"/>
            <a:ext cx="5694218" cy="6857999"/>
          </a:xfrm>
        </p:spPr>
      </p:pic>
    </p:spTree>
    <p:extLst>
      <p:ext uri="{BB962C8B-B14F-4D97-AF65-F5344CB8AC3E}">
        <p14:creationId xmlns:p14="http://schemas.microsoft.com/office/powerpoint/2010/main" val="330242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909828CD-F164-36BF-2945-A5656B19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826565"/>
            <a:ext cx="5312005" cy="680086"/>
          </a:xfrm>
        </p:spPr>
        <p:txBody>
          <a:bodyPr>
            <a:normAutofit fontScale="90000"/>
          </a:bodyPr>
          <a:lstStyle/>
          <a:p>
            <a:r>
              <a:rPr lang="fi-FI" dirty="0"/>
              <a:t>Kampanja nostaa esiin Oulun lukutaitotoimijoita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31007"/>
            <a:ext cx="5122268" cy="42835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fi-FI" sz="1500" dirty="0">
              <a:solidFill>
                <a:srgbClr val="000000"/>
              </a:solidFill>
              <a:latin typeface="+mn-lt"/>
            </a:endParaRPr>
          </a:p>
          <a:p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Alkuvuoden teemoja viestinnässä: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varhaiskasvatuspalvelut: lukutaitotyö kampanjan teemana 01/2025. 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  <a:hlinkClick r:id="rId2"/>
              </a:rPr>
              <a:t>Varhaiskasvatuksessa rakennetaan lasten lukutaidolle vahva perusta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Digituki ja digitaidot ja Oulun digitukiverkosto</a:t>
            </a:r>
            <a:r>
              <a:rPr lang="fi-FI" sz="1500" dirty="0">
                <a:solidFill>
                  <a:srgbClr val="000000"/>
                </a:solidFill>
                <a:latin typeface="+mn-lt"/>
              </a:rPr>
              <a:t> ja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 Digikuntoon-haaste 02/2025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koulujen ja lukioiden lukutaitotyö, 03/2025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dirty="0">
                <a:solidFill>
                  <a:srgbClr val="000000"/>
                </a:solidFill>
                <a:latin typeface="+mn-lt"/>
              </a:rPr>
              <a:t>Luonto ja luonnonlukutaito, 04/2025</a:t>
            </a:r>
            <a:endParaRPr lang="fi-FI" sz="15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Sanataide ja Lumotut sanat teemana 05/2025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i-FI" sz="1500" dirty="0">
              <a:solidFill>
                <a:srgbClr val="000000"/>
              </a:solidFill>
              <a:latin typeface="+mn-lt"/>
            </a:endParaRPr>
          </a:p>
          <a:p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Lue lisää Oulun lukutaitotoiminnasta:</a:t>
            </a:r>
          </a:p>
          <a:p>
            <a:r>
              <a:rPr lang="fi-FI" sz="1600" dirty="0">
                <a:hlinkClick r:id="rId3"/>
              </a:rPr>
              <a:t>Oulu lukee | Lukevin </a:t>
            </a:r>
            <a:r>
              <a:rPr lang="fi-FI" sz="1600" dirty="0" err="1">
                <a:hlinkClick r:id="rId3"/>
              </a:rPr>
              <a:t>kaupunni</a:t>
            </a:r>
            <a:r>
              <a:rPr lang="fi-FI" sz="1600" dirty="0">
                <a:hlinkClick r:id="rId3"/>
              </a:rPr>
              <a:t> | Oulun kaupunki</a:t>
            </a:r>
            <a:endParaRPr lang="fi-FI" sz="15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1C25E6-E9AF-2AD2-DF61-FEFDCBBCB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3578" y="5948675"/>
            <a:ext cx="3325695" cy="382853"/>
          </a:xfrm>
        </p:spPr>
        <p:txBody>
          <a:bodyPr>
            <a:normAutofit fontScale="92500"/>
          </a:bodyPr>
          <a:lstStyle/>
          <a:p>
            <a:r>
              <a:rPr lang="fi-FI" dirty="0"/>
              <a:t>Kuva: Oulun kaupunki / Minna Mäki-Heikkilä</a:t>
            </a:r>
          </a:p>
        </p:txBody>
      </p:sp>
      <p:pic>
        <p:nvPicPr>
          <p:cNvPr id="10" name="Kuvan paikkamerkki 7" descr="Kuva, joka sisältää kohteen vaate, henkilö, sisä-, Oppiminen&#10;&#10;Kuvaus luotu automaattisesti">
            <a:extLst>
              <a:ext uri="{FF2B5EF4-FFF2-40B4-BE49-F238E27FC236}">
                <a16:creationId xmlns:a16="http://schemas.microsoft.com/office/drawing/2014/main" id="{CAE07705-7E7C-AC86-FF99-862C76F0F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7638" y="0"/>
            <a:ext cx="5694362" cy="6858000"/>
          </a:xfrm>
        </p:spPr>
      </p:pic>
    </p:spTree>
    <p:extLst>
      <p:ext uri="{BB962C8B-B14F-4D97-AF65-F5344CB8AC3E}">
        <p14:creationId xmlns:p14="http://schemas.microsoft.com/office/powerpoint/2010/main" val="381943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18873"/>
            <a:ext cx="5312005" cy="739907"/>
          </a:xfrm>
        </p:spPr>
        <p:txBody>
          <a:bodyPr>
            <a:normAutofit/>
          </a:bodyPr>
          <a:lstStyle/>
          <a:p>
            <a:r>
              <a:rPr lang="fi-FI" dirty="0"/>
              <a:t>Lapset ja nuoret keskiössä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732" y="1469875"/>
            <a:ext cx="4941432" cy="42387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Kouluissa on aktiivista lukemisen edistämistä. Oulun koulukirjastoverkosto on ainutlaatuinen.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Oulun kaupunginkirjastossa lasten ja nuorten aineiston lainaus kasvoi 10 %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Koulut ja lukiot osallistuvat aktiivisesti kaupunginkirjaston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Kirjastoreitti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-toimintaan, joka 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vuonna 2024 27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430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lasta ja nuorta. Kasvua osallistujamäärissä edelliseen vuoteen verrattuna on 18,2 %.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Oulun koulujen PISA 2022 -tutkimuksen tulokset olivat myös hyvät. Oulun kaupungin alueen lukutaidon PISA-keskiarvo oli yhteensä 527 pistettä. Suomen kansallinen keskiarvo oli 490 pistettä ja OECD-maiden keskiarvo 476 pistettä.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Varhaiskasvatuksessa kirjat ovat läsnä koko ajan. Yhteistyö kirjaston kanssa on aktiivista ja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Lukumetka-toiminta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v. 2024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15 595 lasta. Kasvua osallistujamäärissä oli 14,7 %.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Nuorisopalvelut ja monet muut toimijat tekevät myös paljon lukutaidon edistämistyötä.</a:t>
            </a:r>
          </a:p>
        </p:txBody>
      </p:sp>
      <p:pic>
        <p:nvPicPr>
          <p:cNvPr id="5" name="Kuvan paikkamerkki 4" descr="Kuva, joka sisältää kohteen vaate, jalkineet, henkilö, Ihmisen kasvot&#10;&#10;Kuvaus luotu automaattisesti">
            <a:extLst>
              <a:ext uri="{FF2B5EF4-FFF2-40B4-BE49-F238E27FC236}">
                <a16:creationId xmlns:a16="http://schemas.microsoft.com/office/drawing/2014/main" id="{DFCCAB94-EBE2-EA55-A848-508C36F1F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82" y="0"/>
            <a:ext cx="5694218" cy="6857999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4871FFC-2FB1-C338-F5BE-617995A40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751" y="6121922"/>
            <a:ext cx="3864504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</p:spTree>
    <p:extLst>
      <p:ext uri="{BB962C8B-B14F-4D97-AF65-F5344CB8AC3E}">
        <p14:creationId xmlns:p14="http://schemas.microsoft.com/office/powerpoint/2010/main" val="167796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7" ma:contentTypeDescription="Luo uusi asiakirja." ma:contentTypeScope="" ma:versionID="d7a68a2d4df2cef9de09a9b7b1fcf9b7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c04b1d9d31519670bead589de5d7949f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F0910E-2E6F-4A83-A014-A28B7085F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3A59F7-C9E9-4ED9-8430-CC44FA4C1A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061C17-370F-48C1-B234-0A99D1A803E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</Template>
  <TotalTime>1087</TotalTime>
  <Words>811</Words>
  <Application>Microsoft Office PowerPoint</Application>
  <PresentationFormat>Laajakuva</PresentationFormat>
  <Paragraphs>105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Oulun Graadi Otsikko</vt:lpstr>
      <vt:lpstr>Segoe UI</vt:lpstr>
      <vt:lpstr>Wingdings</vt:lpstr>
      <vt:lpstr>Office-teema</vt:lpstr>
      <vt:lpstr>Oulu - Lukevin kaupunni!</vt:lpstr>
      <vt:lpstr>Euroopan lukevin kulttuuripääkaupunki</vt:lpstr>
      <vt:lpstr>Lukeminen &amp; kirjastoyhteistyö -ohjausryhmä koordinoi kampanjaa</vt:lpstr>
      <vt:lpstr>Kansallinen lukutaitostrategia</vt:lpstr>
      <vt:lpstr>Monilukutaito</vt:lpstr>
      <vt:lpstr>Lukutaito ohjaavissa asiakirjoissa</vt:lpstr>
      <vt:lpstr>PowerPoint-esitys</vt:lpstr>
      <vt:lpstr>Kampanja nostaa esiin Oulun lukutaitotoimijoita</vt:lpstr>
      <vt:lpstr>Lapset ja nuoret keskiössä</vt:lpstr>
      <vt:lpstr>Lukumittari</vt:lpstr>
      <vt:lpstr>Lukumittari 5.2.2025</vt:lpstr>
      <vt:lpstr>Lukevin kaupunni -verkkosivut</vt:lpstr>
      <vt:lpstr>Helposti mukaan valmiilla materiaaleilla</vt:lpstr>
      <vt:lpstr>Ota yhteyttä!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18</cp:revision>
  <dcterms:created xsi:type="dcterms:W3CDTF">2024-11-15T10:45:15Z</dcterms:created>
  <dcterms:modified xsi:type="dcterms:W3CDTF">2025-02-05T19:39:38Z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2023-11-02T08:31:49Z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01fa4126-6d04-42f5-b1f2-0f2c26e5173d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