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8" r:id="rId5"/>
    <p:sldId id="340" r:id="rId6"/>
    <p:sldId id="346" r:id="rId7"/>
    <p:sldId id="344" r:id="rId8"/>
    <p:sldId id="341" r:id="rId9"/>
    <p:sldId id="343" r:id="rId10"/>
    <p:sldId id="334" r:id="rId11"/>
    <p:sldId id="327" r:id="rId12"/>
    <p:sldId id="326" r:id="rId13"/>
    <p:sldId id="345" r:id="rId14"/>
    <p:sldId id="349" r:id="rId15"/>
    <p:sldId id="338" r:id="rId16"/>
    <p:sldId id="350" r:id="rId17"/>
    <p:sldId id="348" r:id="rId1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7" autoAdjust="0"/>
    <p:restoredTop sz="96327"/>
  </p:normalViewPr>
  <p:slideViewPr>
    <p:cSldViewPr snapToGrid="0" snapToObjects="1" showGuides="1">
      <p:cViewPr varScale="1">
        <p:scale>
          <a:sx n="112" d="100"/>
          <a:sy n="112" d="100"/>
        </p:scale>
        <p:origin x="55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8" d="100"/>
          <a:sy n="98" d="100"/>
        </p:scale>
        <p:origin x="19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357B9940-5FBD-4721-BC3C-5042CDA94A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53A868F-7CD4-4A57-8F66-C3BD4FB55F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3F14D5-3BF7-4525-A940-C90E82E2FD86}" type="datetimeFigureOut">
              <a:rPr lang="fi-FI" smtClean="0"/>
              <a:t>11.2.2025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68A1576-5F9E-4762-99A0-BEAA73A274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3A1CF41-5E95-4287-BCFE-FBA37EC9DC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C8EF5-0874-4E97-BA44-586DFD0D0E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1911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0CF99-8546-9944-AF26-18CD4D3E6F2D}" type="datetimeFigureOut">
              <a:rPr lang="fi-FI" smtClean="0"/>
              <a:t>11.2.2025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DCCD3-B33E-814F-B15D-D5F1A828D8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8645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7" name="Kuva 6" descr="Oulun kaupungin tunnus">
            <a:extLst>
              <a:ext uri="{FF2B5EF4-FFF2-40B4-BE49-F238E27FC236}">
                <a16:creationId xmlns:a16="http://schemas.microsoft.com/office/drawing/2014/main" id="{151B56D5-D3B8-6045-BD57-499AABEFE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75" y="3677750"/>
            <a:ext cx="1620838" cy="24881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1A65FCE-704F-AB46-B1CC-26149EDD3B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8702" y="5171493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C50F1FA-A526-AD47-B913-1582A2FE5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78550"/>
            <a:ext cx="4114800" cy="3651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384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B7270A1-F7B8-8F47-A43A-0767FDA0F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54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88AD55-A39B-3A46-9037-D338B8A1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F4FAD0AA-26E5-284B-AB58-73CB27A5FA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F621261-E8DF-144D-B79D-0C92CCD31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8043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DB1B380D-DC23-B745-B3E8-6110D503E8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6722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70CE01D4-2497-5E46-86C3-6E13587426D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7112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60"/>
            <a:ext cx="9791700" cy="75692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135F6A20-8671-AD40-8457-2CE8C1B8BAF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5562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D6AC51E6-218F-644F-B6CA-3A8B67254A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4544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499689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BC1A696-93A4-3C45-9568-001E94B43F7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868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3345929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4560530-3C97-3648-B802-FA6ADBDCCDE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5306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435CF5E1-EF66-7246-9319-270AEC519C8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57687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3345929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35BE33DF-E468-604B-A3A9-F10DB2CB9A6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0868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4069977"/>
            <a:ext cx="7371140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4894730"/>
            <a:ext cx="5951728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3330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497883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DBBD776-2310-424F-B591-B6F4AAF9D8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4209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1208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18A5ED0-761D-244A-8BBE-74685562CE2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5414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4658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A4D973E-C65F-0145-BECD-6839D369354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5514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93567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96030B3-D797-064F-94DF-9C20B759EF6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85938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27F4EAD-9B67-8546-9AE0-38D0552839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1988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AD1027A-87BF-1747-9F3A-4BE1456C6EC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07895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084E62F0-D362-F34C-910C-36AADA6D898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2130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8AFD1671-4F7D-B844-ACCE-D1DCA8C42E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4094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4069977"/>
            <a:ext cx="7371140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4894730"/>
            <a:ext cx="5951728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60046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4069977"/>
            <a:ext cx="7371140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4894730"/>
            <a:ext cx="5951728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98429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7"/>
            <a:ext cx="3354204" cy="1658417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3145536"/>
            <a:ext cx="3265304" cy="763076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3047" y="5208868"/>
            <a:ext cx="2290987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AE8C5CCC-9D39-4442-8DE6-B5FACAA6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3079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7"/>
            <a:ext cx="3354204" cy="1658417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3145536"/>
            <a:ext cx="3265304" cy="763076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3047" y="5208868"/>
            <a:ext cx="2290987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AE8C5CCC-9D39-4442-8DE6-B5FACAA6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9639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7"/>
            <a:ext cx="3354204" cy="1658417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3145536"/>
            <a:ext cx="3265304" cy="763076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3047" y="5208868"/>
            <a:ext cx="2290987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AE8C5CCC-9D39-4442-8DE6-B5FACAA6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0721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D95F51E2-F3FE-0342-BE9F-F5E1058A4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9531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11" name="Kuva 10" descr="Oulun kaupungin tunnus">
            <a:extLst>
              <a:ext uri="{FF2B5EF4-FFF2-40B4-BE49-F238E27FC236}">
                <a16:creationId xmlns:a16="http://schemas.microsoft.com/office/drawing/2014/main" id="{A9479630-7DE6-4C4B-9AAB-CA44D496E3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A21C816-39A0-A74A-8F2A-2CE8F94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98760C89-6817-3A49-8E64-DA29B5A79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276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187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2" r:id="rId3"/>
    <p:sldLayoutId id="2147483684" r:id="rId4"/>
    <p:sldLayoutId id="2147483661" r:id="rId5"/>
    <p:sldLayoutId id="2147483683" r:id="rId6"/>
    <p:sldLayoutId id="2147483685" r:id="rId7"/>
    <p:sldLayoutId id="2147483662" r:id="rId8"/>
    <p:sldLayoutId id="2147483663" r:id="rId9"/>
    <p:sldLayoutId id="2147483650" r:id="rId10"/>
    <p:sldLayoutId id="2147483651" r:id="rId11"/>
    <p:sldLayoutId id="2147483664" r:id="rId12"/>
    <p:sldLayoutId id="2147483665" r:id="rId13"/>
    <p:sldLayoutId id="2147483666" r:id="rId14"/>
    <p:sldLayoutId id="2147483667" r:id="rId15"/>
    <p:sldLayoutId id="2147483670" r:id="rId16"/>
    <p:sldLayoutId id="2147483668" r:id="rId17"/>
    <p:sldLayoutId id="2147483669" r:id="rId18"/>
    <p:sldLayoutId id="2147483677" r:id="rId19"/>
    <p:sldLayoutId id="2147483673" r:id="rId20"/>
    <p:sldLayoutId id="2147483675" r:id="rId21"/>
    <p:sldLayoutId id="2147483674" r:id="rId22"/>
    <p:sldLayoutId id="2147483676" r:id="rId23"/>
    <p:sldLayoutId id="2147483678" r:id="rId24"/>
    <p:sldLayoutId id="2147483679" r:id="rId25"/>
    <p:sldLayoutId id="2147483680" r:id="rId26"/>
    <p:sldLayoutId id="2147483681" r:id="rId2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ouka.fi/lukevinkaupunni/lukumittari" TargetMode="Externa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ouka.fi/lukevinkaupunni" TargetMode="Externa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uka.fi/lukevinkaupunni/markkinointimateriaalit" TargetMode="External"/><Relationship Id="rId3" Type="http://schemas.openxmlformats.org/officeDocument/2006/relationships/image" Target="../media/image29.jpeg"/><Relationship Id="rId7" Type="http://schemas.openxmlformats.org/officeDocument/2006/relationships/image" Target="../media/image33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elina.kauppila@ouka.fi" TargetMode="External"/><Relationship Id="rId2" Type="http://schemas.openxmlformats.org/officeDocument/2006/relationships/hyperlink" Target="mailto:tanja.salo@ouka.fi" TargetMode="Externa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hyperlink" Target="https://www.ouka.fi/lukevinkaupunni/esittelymateriaalit" TargetMode="External"/><Relationship Id="rId4" Type="http://schemas.openxmlformats.org/officeDocument/2006/relationships/hyperlink" Target="mailto:mikko.paajala@ouka.fi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uka.fi/lukevinkaupunni/lukeminen-kirjastoyhteistyo-ohjausryhma" TargetMode="Externa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h.fi/fi/lukutaito-ohjelma" TargetMode="External"/><Relationship Id="rId7" Type="http://schemas.openxmlformats.org/officeDocument/2006/relationships/image" Target="../media/image19.png"/><Relationship Id="rId2" Type="http://schemas.openxmlformats.org/officeDocument/2006/relationships/hyperlink" Target="https://www.oph.fi/fi/tilastot-ja-julkaisut/julkaisut/kansallinen-lukutaitostrategia-2030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oph.fi/fi/lukeva-koulu" TargetMode="External"/><Relationship Id="rId5" Type="http://schemas.openxmlformats.org/officeDocument/2006/relationships/hyperlink" Target="https://www.oph.fi/fi/lukeva-varhaiskasvatus" TargetMode="External"/><Relationship Id="rId4" Type="http://schemas.openxmlformats.org/officeDocument/2006/relationships/hyperlink" Target="https://www.oph.fi/fi/lukeva-kunta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uka.fi/hyvinvointi" TargetMode="External"/><Relationship Id="rId2" Type="http://schemas.openxmlformats.org/officeDocument/2006/relationships/hyperlink" Target="https://www.ouka.fi/oulun-kaupunkistrategia" TargetMode="Externa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jpeg"/><Relationship Id="rId4" Type="http://schemas.openxmlformats.org/officeDocument/2006/relationships/hyperlink" Target="https://www.ouka.fi/ouluoivaltaa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uka.fi/lukevinkaupunni/oulu-lukee" TargetMode="External"/><Relationship Id="rId2" Type="http://schemas.openxmlformats.org/officeDocument/2006/relationships/hyperlink" Target="https://www.ouka.fi/lukevinkaupunni/ajankohtaista/varhaiskasvatuksessa-rakennetaan-lasten-lukutaidolle-vahvaa-perustaa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052028-CCF9-0A44-82AB-381B5C0D8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4527" y="4133060"/>
            <a:ext cx="6408927" cy="609743"/>
          </a:xfr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r>
              <a:rPr lang="fi-FI" dirty="0">
                <a:solidFill>
                  <a:schemeClr val="tx1"/>
                </a:solidFill>
                <a:latin typeface="Oulun Graadi Otsikko" pitchFamily="50" charset="0"/>
              </a:rPr>
              <a:t>Oulu - Lukevin </a:t>
            </a:r>
            <a:r>
              <a:rPr lang="fi-FI" dirty="0" err="1">
                <a:solidFill>
                  <a:schemeClr val="tx1"/>
                </a:solidFill>
                <a:latin typeface="Oulun Graadi Otsikko" pitchFamily="50" charset="0"/>
              </a:rPr>
              <a:t>kaupunni</a:t>
            </a:r>
            <a:r>
              <a:rPr lang="fi-FI" dirty="0">
                <a:solidFill>
                  <a:schemeClr val="tx1"/>
                </a:solidFill>
                <a:latin typeface="Oulun Graadi Otsikko" pitchFamily="50" charset="0"/>
              </a:rPr>
              <a:t>!</a:t>
            </a:r>
            <a:endParaRPr lang="fi-FI" dirty="0">
              <a:latin typeface="Oulun Graadi Otsikk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875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05569A-7772-18DA-650C-317D9CE1A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5061120" cy="999460"/>
          </a:xfrm>
        </p:spPr>
        <p:txBody>
          <a:bodyPr/>
          <a:lstStyle/>
          <a:p>
            <a:r>
              <a:rPr lang="fi-FI" dirty="0"/>
              <a:t>Lukumittari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D9924FD-C841-9899-23FB-B54C98514D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1871530"/>
            <a:ext cx="4941432" cy="359499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i-FI" sz="1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Minkä verran oululaiset lukevat tai kuuntelevat kirjoja vuonna 2025?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i-FI" sz="1800" kern="100" dirty="0">
                <a:effectLst/>
                <a:latin typeface="+mn-lt"/>
                <a:ea typeface="Aptos" panose="020B0004020202020204" pitchFamily="34" charset="0"/>
                <a:cs typeface="Times New Roman"/>
              </a:rPr>
              <a:t>Saammeko selville</a:t>
            </a:r>
            <a:r>
              <a:rPr lang="fi-FI" kern="100" dirty="0">
                <a:latin typeface="+mn-lt"/>
                <a:ea typeface="Aptos" panose="020B0004020202020204" pitchFamily="34" charset="0"/>
                <a:cs typeface="Times New Roman"/>
              </a:rPr>
              <a:t>,</a:t>
            </a:r>
            <a:r>
              <a:rPr lang="fi-FI" sz="1800" kern="100" dirty="0">
                <a:effectLst/>
                <a:latin typeface="+mn-lt"/>
                <a:ea typeface="Aptos" panose="020B0004020202020204" pitchFamily="34" charset="0"/>
                <a:cs typeface="Times New Roman"/>
              </a:rPr>
              <a:t> missä päin Oulua luetaan eniten?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i-FI" sz="1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Laitetaan mittari pyörimään ja luetaan yhdessä Oulusta Euroopan lukevin kulttuuripääkaupunki! Osallistujien kesken arvotaan palkintoja.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i-FI" sz="1800" kern="100" dirty="0">
                <a:effectLst/>
                <a:latin typeface="+mn-lt"/>
                <a:ea typeface="Aptos" panose="020B0004020202020204" pitchFamily="34" charset="0"/>
                <a:cs typeface="Times New Roman"/>
              </a:rPr>
              <a:t>Lukumittari löytyy verkosta: </a:t>
            </a:r>
            <a:r>
              <a:rPr lang="fi-FI" sz="1800" u="sng" kern="100" dirty="0">
                <a:solidFill>
                  <a:srgbClr val="467886"/>
                </a:solidFill>
                <a:effectLst/>
                <a:latin typeface="+mn-lt"/>
                <a:ea typeface="Aptos" panose="020B0004020202020204" pitchFamily="34" charset="0"/>
                <a:cs typeface="Times New Roman"/>
                <a:hlinkClick r:id="rId2"/>
              </a:rPr>
              <a:t>Lukumittari | Lukevin kaupunni | Oulun kaupunki</a:t>
            </a:r>
            <a:r>
              <a:rPr lang="fi-FI" sz="1800" kern="100" dirty="0">
                <a:effectLst/>
                <a:latin typeface="+mn-lt"/>
                <a:ea typeface="Aptos" panose="020B0004020202020204" pitchFamily="34" charset="0"/>
                <a:cs typeface="Times New Roman"/>
              </a:rPr>
              <a:t>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72C58BA3-DD0E-0535-8FC2-FD0C3368A3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3DC34CC8-2CCE-8D4B-DF30-B4822BB20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159" y="947391"/>
            <a:ext cx="6154009" cy="496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81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A6D97C25-18CC-C312-AA2B-F8D79F85F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522336" cy="999460"/>
          </a:xfrm>
        </p:spPr>
        <p:txBody>
          <a:bodyPr/>
          <a:lstStyle/>
          <a:p>
            <a:r>
              <a:rPr lang="fi-FI" dirty="0"/>
              <a:t>Lukumittari</a:t>
            </a:r>
            <a:br>
              <a:rPr lang="fi-FI" dirty="0"/>
            </a:br>
            <a:r>
              <a:rPr lang="fi-FI" dirty="0"/>
              <a:t>12.2.2025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CBE41BD8-9320-13C5-8415-4B9753A913E3}"/>
              </a:ext>
            </a:extLst>
          </p:cNvPr>
          <p:cNvSpPr txBox="1"/>
          <p:nvPr/>
        </p:nvSpPr>
        <p:spPr>
          <a:xfrm>
            <a:off x="834011" y="2666286"/>
            <a:ext cx="41738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/>
              <a:t>Luettujen kirjojen määrä 3594</a:t>
            </a:r>
          </a:p>
          <a:p>
            <a:br>
              <a:rPr lang="fi-FI" sz="2400" dirty="0"/>
            </a:br>
            <a:r>
              <a:rPr lang="fi-FI" sz="2400" b="1" dirty="0"/>
              <a:t>Lukijoita</a:t>
            </a:r>
          </a:p>
          <a:p>
            <a:r>
              <a:rPr lang="fi-FI" sz="2400" b="1" dirty="0"/>
              <a:t>1199</a:t>
            </a:r>
          </a:p>
          <a:p>
            <a:endParaRPr lang="fi-FI" b="1" dirty="0"/>
          </a:p>
        </p:txBody>
      </p:sp>
      <p:pic>
        <p:nvPicPr>
          <p:cNvPr id="3" name="Kuva 2" descr="Kuva, joka sisältää kohteen teksti, kuvakaappaus, Värikkyys, diagrammi&#10;&#10;Kuvaus luotu automaattisesti">
            <a:extLst>
              <a:ext uri="{FF2B5EF4-FFF2-40B4-BE49-F238E27FC236}">
                <a16:creationId xmlns:a16="http://schemas.microsoft.com/office/drawing/2014/main" id="{093B0AB8-EB19-B261-E9F8-8284866FB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405" y="0"/>
            <a:ext cx="5884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7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662E34-B8D2-8C96-C458-F21E4A805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Lukevin </a:t>
            </a:r>
            <a:r>
              <a:rPr lang="fi-FI" dirty="0" err="1"/>
              <a:t>kaupunni</a:t>
            </a:r>
            <a:r>
              <a:rPr lang="fi-FI" dirty="0"/>
              <a:t> -verkkosivut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F03338E-15BC-0864-D1DE-4900C933CF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553" y="1941608"/>
            <a:ext cx="4941432" cy="3202960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Kampanjan verkkosivut löytyvät osoitteesta:</a:t>
            </a:r>
          </a:p>
          <a:p>
            <a:endParaRPr lang="fi-FI" dirty="0"/>
          </a:p>
          <a:p>
            <a:r>
              <a:rPr lang="fi-FI" dirty="0">
                <a:hlinkClick r:id="rId2"/>
              </a:rPr>
              <a:t>ouka.fi/</a:t>
            </a:r>
            <a:r>
              <a:rPr lang="fi-FI" dirty="0" err="1">
                <a:hlinkClick r:id="rId2"/>
              </a:rPr>
              <a:t>lukevinkaupunni</a:t>
            </a:r>
            <a:r>
              <a:rPr lang="fi-FI" dirty="0">
                <a:hlinkClick r:id="rId2"/>
              </a:rPr>
              <a:t> </a:t>
            </a:r>
            <a:endParaRPr lang="fi-FI" dirty="0"/>
          </a:p>
          <a:p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kampanjan esittely ja osallistumisohjeita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markkinointimateriaalit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Oulun lukutaitotoimijoiden esittely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Lukukuntoon-haasteet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Digikuntoon-haasteet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Luontokuntoon-haaste huhtikuussa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endParaRPr lang="fi-FI" dirty="0"/>
          </a:p>
        </p:txBody>
      </p:sp>
      <p:pic>
        <p:nvPicPr>
          <p:cNvPr id="9" name="Kuvan paikkamerkki 8" descr="Kuva, joka sisältää kohteen animaatio, kuvitus, clipart, piirros&#10;&#10;Kuvaus luotu automaattisesti">
            <a:extLst>
              <a:ext uri="{FF2B5EF4-FFF2-40B4-BE49-F238E27FC236}">
                <a16:creationId xmlns:a16="http://schemas.microsoft.com/office/drawing/2014/main" id="{CAFAFAC2-2E07-8DBB-9F22-B73565E2A1B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897F65DA-5CE8-D60E-D7DB-CCBBF2718A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6512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 descr="Kuva, joka sisältää kohteen Grafiikka, clipart, logo, symboli&#10;&#10;Kuvaus luotu automaattisesti">
            <a:extLst>
              <a:ext uri="{FF2B5EF4-FFF2-40B4-BE49-F238E27FC236}">
                <a16:creationId xmlns:a16="http://schemas.microsoft.com/office/drawing/2014/main" id="{BE04B2AE-08AB-E3E0-B4E7-D9286E255F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3122" y="4959543"/>
            <a:ext cx="1861431" cy="186143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4E9437A-488F-2370-0996-ED195F257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563526"/>
            <a:ext cx="5312005" cy="999460"/>
          </a:xfrm>
        </p:spPr>
        <p:txBody>
          <a:bodyPr/>
          <a:lstStyle/>
          <a:p>
            <a:r>
              <a:rPr lang="fi-FI" dirty="0"/>
              <a:t>Helposti mukaan valmiilla materiaaleilla</a:t>
            </a:r>
          </a:p>
        </p:txBody>
      </p:sp>
      <p:pic>
        <p:nvPicPr>
          <p:cNvPr id="7" name="Kuva 6" descr="Kuva, joka sisältää kohteen clipart, Grafiikka, graafinen suunnittelu, symboli&#10;&#10;Kuvaus luotu automaattisesti">
            <a:extLst>
              <a:ext uri="{FF2B5EF4-FFF2-40B4-BE49-F238E27FC236}">
                <a16:creationId xmlns:a16="http://schemas.microsoft.com/office/drawing/2014/main" id="{C4E2F9EC-7EA1-3115-82E1-6473A73A7E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018" y="2457025"/>
            <a:ext cx="1959004" cy="1972640"/>
          </a:xfrm>
          <a:prstGeom prst="rect">
            <a:avLst/>
          </a:prstGeom>
        </p:spPr>
      </p:pic>
      <p:pic>
        <p:nvPicPr>
          <p:cNvPr id="9" name="Kuva 8" descr="Kuva, joka sisältää kohteen teksti, animaatio, kuvakaappaus, graafinen suunnittelu&#10;&#10;Kuvaus luotu automaattisesti">
            <a:extLst>
              <a:ext uri="{FF2B5EF4-FFF2-40B4-BE49-F238E27FC236}">
                <a16:creationId xmlns:a16="http://schemas.microsoft.com/office/drawing/2014/main" id="{6B76DA5D-3590-A0AD-D26B-D00D98F363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pic>
        <p:nvPicPr>
          <p:cNvPr id="11" name="Kuva 10" descr="Kuva, joka sisältää kohteen teksti, juliste, graafinen suunnittelu, Fontti&#10;&#10;Kuvaus luotu automaattisesti">
            <a:extLst>
              <a:ext uri="{FF2B5EF4-FFF2-40B4-BE49-F238E27FC236}">
                <a16:creationId xmlns:a16="http://schemas.microsoft.com/office/drawing/2014/main" id="{845D75A1-2C3D-12D3-0F69-CD364EB3D9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108" y="2536165"/>
            <a:ext cx="2438400" cy="3722622"/>
          </a:xfrm>
          <a:prstGeom prst="rect">
            <a:avLst/>
          </a:prstGeom>
        </p:spPr>
      </p:pic>
      <p:pic>
        <p:nvPicPr>
          <p:cNvPr id="13" name="Kuva 12" descr="Kuva, joka sisältää kohteen animaatio, clipart, kuvitus, Animoidut lastenohjelmat&#10;&#10;Kuvaus luotu automaattisesti">
            <a:extLst>
              <a:ext uri="{FF2B5EF4-FFF2-40B4-BE49-F238E27FC236}">
                <a16:creationId xmlns:a16="http://schemas.microsoft.com/office/drawing/2014/main" id="{70AC9B78-3B13-4221-9F5B-ADC3BD39E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457" y="1686210"/>
            <a:ext cx="2600475" cy="2600475"/>
          </a:xfrm>
          <a:prstGeom prst="rect">
            <a:avLst/>
          </a:prstGeom>
        </p:spPr>
      </p:pic>
      <p:pic>
        <p:nvPicPr>
          <p:cNvPr id="15" name="Kuva 14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6F452EDB-4AB7-E663-99D5-E7EF1A7A34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3838" y="262682"/>
            <a:ext cx="3503670" cy="1972639"/>
          </a:xfrm>
          <a:prstGeom prst="rect">
            <a:avLst/>
          </a:prstGeom>
        </p:spPr>
      </p:pic>
      <p:sp>
        <p:nvSpPr>
          <p:cNvPr id="16" name="Tekstiruutu 15">
            <a:extLst>
              <a:ext uri="{FF2B5EF4-FFF2-40B4-BE49-F238E27FC236}">
                <a16:creationId xmlns:a16="http://schemas.microsoft.com/office/drawing/2014/main" id="{F0EF3F68-2594-F05D-4185-A89D15AD6B36}"/>
              </a:ext>
            </a:extLst>
          </p:cNvPr>
          <p:cNvSpPr txBox="1"/>
          <p:nvPr/>
        </p:nvSpPr>
        <p:spPr>
          <a:xfrm>
            <a:off x="404498" y="4556110"/>
            <a:ext cx="459079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dirty="0"/>
              <a:t>Markkinointimateriaalit Lukevin </a:t>
            </a:r>
            <a:r>
              <a:rPr lang="fi-FI" dirty="0" err="1"/>
              <a:t>kaupunni</a:t>
            </a:r>
            <a:r>
              <a:rPr lang="fi-FI" dirty="0"/>
              <a:t> -verkkosivuilla: </a:t>
            </a:r>
            <a:r>
              <a:rPr lang="fi-FI" dirty="0">
                <a:hlinkClick r:id="rId8"/>
              </a:rPr>
              <a:t>Markkinointimateriaalit | Lukevin kaupunni | Oulun kaupunki</a:t>
            </a:r>
            <a:endParaRPr lang="fi-FI" dirty="0"/>
          </a:p>
          <a:p>
            <a:endParaRPr lang="fi-FI" dirty="0"/>
          </a:p>
        </p:txBody>
      </p:sp>
      <p:pic>
        <p:nvPicPr>
          <p:cNvPr id="18" name="Kuva 17" descr="Kuva, joka sisältää kohteen Fontti, Grafiikka, logo, musta&#10;&#10;Kuvaus luotu automaattisesti">
            <a:extLst>
              <a:ext uri="{FF2B5EF4-FFF2-40B4-BE49-F238E27FC236}">
                <a16:creationId xmlns:a16="http://schemas.microsoft.com/office/drawing/2014/main" id="{1764383F-C09E-3127-8615-D74593AC5E8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8793" y="967741"/>
            <a:ext cx="1362839" cy="136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43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778317-D3A5-0757-DE88-CFFA0B1A9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400" dirty="0">
                <a:latin typeface="Segoe UI"/>
                <a:cs typeface="Segoe UI"/>
              </a:rPr>
              <a:t>Ota yhteyttä!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A797019-1587-CEBF-5573-F994683D05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1717706"/>
            <a:ext cx="4941432" cy="374881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i-FI" sz="1800" dirty="0">
                <a:latin typeface="Segoe UI"/>
                <a:cs typeface="Segoe UI"/>
              </a:rPr>
              <a:t>Kerromme mielellämme lisää lukutaitostrategiasta ja Lukevin </a:t>
            </a:r>
            <a:r>
              <a:rPr lang="fi-FI" sz="1800" dirty="0" err="1">
                <a:latin typeface="Segoe UI"/>
                <a:cs typeface="Segoe UI"/>
              </a:rPr>
              <a:t>kaupunni</a:t>
            </a:r>
            <a:r>
              <a:rPr lang="fi-FI" sz="1800" dirty="0">
                <a:latin typeface="Segoe UI"/>
                <a:cs typeface="Segoe UI"/>
              </a:rPr>
              <a:t> </a:t>
            </a:r>
            <a:r>
              <a:rPr lang="fi-FI" dirty="0">
                <a:latin typeface="Segoe UI"/>
                <a:cs typeface="Segoe UI"/>
              </a:rPr>
              <a:t>-</a:t>
            </a:r>
            <a:r>
              <a:rPr lang="fi-FI" sz="1800" dirty="0">
                <a:latin typeface="Segoe UI"/>
                <a:cs typeface="Segoe UI"/>
              </a:rPr>
              <a:t>kampanjasta.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800" dirty="0">
                <a:latin typeface="Segoe UI"/>
                <a:cs typeface="Segoe UI"/>
              </a:rPr>
              <a:t>Tanja Salo, lukutaidon edistämisen kehittäjäopettaja, </a:t>
            </a:r>
            <a:r>
              <a:rPr lang="fi-FI" sz="1800" dirty="0" err="1">
                <a:latin typeface="Segoe UI"/>
                <a:cs typeface="Segoe UI"/>
              </a:rPr>
              <a:t>SiKu</a:t>
            </a:r>
            <a:r>
              <a:rPr lang="fi-FI" sz="1800" dirty="0">
                <a:latin typeface="Segoe UI"/>
                <a:cs typeface="Segoe UI"/>
              </a:rPr>
              <a:t>, </a:t>
            </a:r>
            <a:r>
              <a:rPr lang="fi-FI" sz="1800" dirty="0">
                <a:latin typeface="Segoe UI"/>
                <a:cs typeface="Segoe UI"/>
                <a:hlinkClick r:id="rId2"/>
              </a:rPr>
              <a:t>tanja.salo@ouka.fi</a:t>
            </a:r>
            <a:endParaRPr lang="fi-FI" sz="1800" dirty="0">
              <a:latin typeface="Segoe UI"/>
              <a:cs typeface="Segoe UI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800" dirty="0">
                <a:latin typeface="Segoe UI"/>
                <a:cs typeface="Segoe UI"/>
              </a:rPr>
              <a:t>Elina Kauppila, vastaava informaatikko, Oulun kaupunginkirjasto, kouluyhteistyö, </a:t>
            </a:r>
            <a:r>
              <a:rPr lang="fi-FI" sz="1800" dirty="0">
                <a:latin typeface="Segoe UI"/>
                <a:cs typeface="Segoe UI"/>
                <a:hlinkClick r:id="rId3"/>
              </a:rPr>
              <a:t>elina.kauppila@ouka.fi</a:t>
            </a:r>
            <a:endParaRPr lang="fi-FI" sz="1800" dirty="0">
              <a:latin typeface="Segoe UI"/>
              <a:cs typeface="Segoe UI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800" dirty="0">
                <a:latin typeface="Segoe UI"/>
                <a:cs typeface="Segoe UI"/>
              </a:rPr>
              <a:t>Mikko Paajala, palvelupäällikkö,</a:t>
            </a:r>
            <a:br>
              <a:rPr lang="fi-FI" sz="1800" dirty="0"/>
            </a:br>
            <a:r>
              <a:rPr lang="fi-FI" sz="1800" dirty="0">
                <a:latin typeface="Segoe UI"/>
                <a:cs typeface="Segoe UI"/>
              </a:rPr>
              <a:t>Oulun kaupunginkirjasto, </a:t>
            </a:r>
            <a:r>
              <a:rPr lang="fi-FI" sz="1800" dirty="0">
                <a:latin typeface="Segoe UI"/>
                <a:cs typeface="Segoe UI"/>
                <a:hlinkClick r:id="rId4"/>
              </a:rPr>
              <a:t>mikko.paajala@ouka.fi</a:t>
            </a:r>
            <a:endParaRPr lang="fi-FI" sz="1800" dirty="0">
              <a:latin typeface="Segoe UI"/>
              <a:cs typeface="Segoe UI"/>
            </a:endParaRPr>
          </a:p>
          <a:p>
            <a:endParaRPr lang="fi-FI" sz="1800" dirty="0">
              <a:latin typeface="Segoe UI"/>
              <a:cs typeface="Segoe UI"/>
            </a:endParaRPr>
          </a:p>
          <a:p>
            <a:r>
              <a:rPr lang="fi-FI" sz="1800" dirty="0">
                <a:latin typeface="Segoe UI"/>
                <a:cs typeface="Segoe UI"/>
              </a:rPr>
              <a:t>Esitysmateriaali löytyy Lukevin </a:t>
            </a:r>
            <a:r>
              <a:rPr lang="fi-FI" sz="1800" dirty="0" err="1">
                <a:latin typeface="Segoe UI"/>
                <a:cs typeface="Segoe UI"/>
              </a:rPr>
              <a:t>kaupunni</a:t>
            </a:r>
            <a:r>
              <a:rPr lang="fi-FI" sz="1800" dirty="0">
                <a:latin typeface="Segoe UI"/>
                <a:cs typeface="Segoe UI"/>
              </a:rPr>
              <a:t> -verkkosivuilta: </a:t>
            </a:r>
            <a:r>
              <a:rPr lang="fi-FI" sz="1800" dirty="0">
                <a:latin typeface="Segoe UI"/>
                <a:cs typeface="Segoe UI"/>
                <a:hlinkClick r:id="rId5"/>
              </a:rPr>
              <a:t>Esittelymateriaalit | Lukevin kaupunni | Oulun kaupunki</a:t>
            </a:r>
            <a:endParaRPr lang="fi-FI" sz="1800" dirty="0">
              <a:latin typeface="Segoe UI"/>
              <a:cs typeface="Segoe UI"/>
            </a:endParaRPr>
          </a:p>
          <a:p>
            <a:endParaRPr lang="fi-FI" dirty="0"/>
          </a:p>
        </p:txBody>
      </p:sp>
      <p:pic>
        <p:nvPicPr>
          <p:cNvPr id="6" name="Kuva 5" descr="Kuva, joka sisältää kohteen vaate, teksti, Ihmisen kasvot, henkilö&#10;&#10;Kuvaus luotu automaattisesti">
            <a:extLst>
              <a:ext uri="{FF2B5EF4-FFF2-40B4-BE49-F238E27FC236}">
                <a16:creationId xmlns:a16="http://schemas.microsoft.com/office/drawing/2014/main" id="{36E6BCC1-FD24-AC88-683D-C3019AAA4C1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2976" y="776334"/>
            <a:ext cx="5370471" cy="530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44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AB3033E1-C372-E107-61A5-34FFD7045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Euroopan lukevin kulttuuripääkaupunki</a:t>
            </a: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94FF98CB-510C-F6C9-53A8-EE1304038C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156720"/>
            <a:ext cx="4941432" cy="3638024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b="1" i="1" dirty="0"/>
              <a:t>Lukevin </a:t>
            </a:r>
            <a:r>
              <a:rPr lang="fi-FI" b="1" i="1" dirty="0" err="1"/>
              <a:t>kaupunni</a:t>
            </a:r>
            <a:r>
              <a:rPr lang="fi-FI" b="1" i="1" dirty="0"/>
              <a:t> –kampanja </a:t>
            </a:r>
            <a:r>
              <a:rPr lang="fi-FI" dirty="0"/>
              <a:t>on lukemaan innostamisen ja monilukutaidon edistämisen kampanja, jonka tavoitteena on, että Oulu on Euroopan lukevin kulttuuripääkaupunki.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b="0" dirty="0">
                <a:effectLst/>
                <a:latin typeface="+mn-lt"/>
              </a:rPr>
              <a:t>Luomme yhteisöllistä lukemisen kulttuuria ja edistämme kuntalaisten monilukutaitoa.</a:t>
            </a: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Lukevin </a:t>
            </a:r>
            <a:r>
              <a:rPr lang="fi-FI" dirty="0" err="1"/>
              <a:t>kaupunni</a:t>
            </a:r>
            <a:r>
              <a:rPr lang="fi-FI" dirty="0"/>
              <a:t> on myös viestintä- ja markkinointikampanja.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i="0" dirty="0">
                <a:solidFill>
                  <a:srgbClr val="000000"/>
                </a:solidFill>
                <a:effectLst/>
                <a:latin typeface="+mn-lt"/>
              </a:rPr>
              <a:t>Tehdään yhdessä oululaista lukutaitotyötä näkyväksi </a:t>
            </a:r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ja kerrotaan, millainen on Euroopan Lukevin </a:t>
            </a:r>
            <a:r>
              <a:rPr lang="fi-FI" b="0" i="0" dirty="0" err="1">
                <a:solidFill>
                  <a:srgbClr val="000000"/>
                </a:solidFill>
                <a:effectLst/>
                <a:latin typeface="+mn-lt"/>
              </a:rPr>
              <a:t>kaupunni</a:t>
            </a:r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!</a:t>
            </a:r>
          </a:p>
          <a:p>
            <a:pPr lvl="1"/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#LukevinKaupunni</a:t>
            </a:r>
          </a:p>
          <a:p>
            <a:pPr lvl="1"/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#EuroopanLukevinKulttuuripääkaupunki</a:t>
            </a:r>
          </a:p>
          <a:p>
            <a:pPr lvl="1"/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#OuluLukee</a:t>
            </a:r>
          </a:p>
          <a:p>
            <a:pPr lvl="1"/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#Oulu2026</a:t>
            </a:r>
            <a:endParaRPr lang="fi-FI" sz="1800" b="1" i="0" dirty="0">
              <a:solidFill>
                <a:srgbClr val="000000"/>
              </a:solidFill>
              <a:effectLst/>
              <a:highlight>
                <a:srgbClr val="FFFFFF"/>
              </a:highlight>
              <a:latin typeface="+mn-lt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</p:txBody>
      </p:sp>
      <p:pic>
        <p:nvPicPr>
          <p:cNvPr id="10" name="Kuvan paikkamerkki 5">
            <a:extLst>
              <a:ext uri="{FF2B5EF4-FFF2-40B4-BE49-F238E27FC236}">
                <a16:creationId xmlns:a16="http://schemas.microsoft.com/office/drawing/2014/main" id="{5C6B0E2A-62EA-7D36-FA8C-82282B56B0C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97638" y="0"/>
            <a:ext cx="5694362" cy="6858000"/>
          </a:xfrm>
          <a:prstGeom prst="rect">
            <a:avLst/>
          </a:prstGeom>
        </p:spPr>
      </p:pic>
      <p:pic>
        <p:nvPicPr>
          <p:cNvPr id="12" name="Kuva 11" descr="Kuva, joka sisältää kohteen Grafiikka, clipart, graafinen suunnittelu, animaatio&#10;&#10;Kuvaus luotu automaattisesti">
            <a:extLst>
              <a:ext uri="{FF2B5EF4-FFF2-40B4-BE49-F238E27FC236}">
                <a16:creationId xmlns:a16="http://schemas.microsoft.com/office/drawing/2014/main" id="{7E0BCAB8-4E93-0256-D53F-84F7C9F670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0001" y="718298"/>
            <a:ext cx="2415999" cy="1344418"/>
          </a:xfrm>
          <a:prstGeom prst="rect">
            <a:avLst/>
          </a:prstGeom>
        </p:spPr>
      </p:pic>
      <p:pic>
        <p:nvPicPr>
          <p:cNvPr id="2" name="Kuva 1" descr="Kuva, joka sisältää kohteen teksti, Fontti, logo, Grafiikka&#10;&#10;Kuvaus luotu automaattisesti">
            <a:extLst>
              <a:ext uri="{FF2B5EF4-FFF2-40B4-BE49-F238E27FC236}">
                <a16:creationId xmlns:a16="http://schemas.microsoft.com/office/drawing/2014/main" id="{6E6F52FE-8E2A-9F5E-F9DB-6F0C735506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6946" y="4733095"/>
            <a:ext cx="2050153" cy="205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63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CD1B3-C8A6-2235-B0AE-FCF743CB1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FEACC439-E8A7-4C11-F217-6EE3C3EE9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Lukeminen &amp; kirjastoyhteistyö</a:t>
            </a:r>
            <a:br>
              <a:rPr lang="fi-FI" dirty="0"/>
            </a:br>
            <a:r>
              <a:rPr lang="fi-FI" dirty="0"/>
              <a:t>-ohjausryhmä koordinoi kampanjaa</a:t>
            </a: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B4D49A3A-6A11-A7A3-B7C8-3E83F6A69F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625" y="2074443"/>
            <a:ext cx="5637534" cy="3659785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fi-FI" b="1" i="0" dirty="0">
                <a:solidFill>
                  <a:srgbClr val="000000"/>
                </a:solidFill>
                <a:effectLst/>
                <a:latin typeface="+mn-lt"/>
              </a:rPr>
              <a:t>Oulun kaupungin lukutaitotyön ja lukutaitostrategian ohjausryhmä</a:t>
            </a:r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.</a:t>
            </a:r>
          </a:p>
          <a:p>
            <a:pPr algn="l"/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Toiminnan tavoitteena on: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  <a:latin typeface="+mn-lt"/>
              </a:rPr>
              <a:t>E</a:t>
            </a:r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ri ikäisten kuntalaisten lukutaidon monialainen kehittäminen ja koordinointi Oulussa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  <a:latin typeface="+mn-lt"/>
              </a:rPr>
              <a:t>L</a:t>
            </a:r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ukutaitotyön rakenteiden ylläpitäminen ja vahvistaminen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  <a:latin typeface="+mn-lt"/>
              </a:rPr>
              <a:t>O</a:t>
            </a:r>
            <a:r>
              <a:rPr lang="fi-FI" i="0" dirty="0">
                <a:solidFill>
                  <a:srgbClr val="000000"/>
                </a:solidFill>
                <a:effectLst/>
                <a:latin typeface="+mn-lt"/>
              </a:rPr>
              <a:t>hjausryhmä edistää myös kirjastojen yhteistyötä </a:t>
            </a:r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varhaiskasvatuksen, perusopetuksen ja lukiokoulutuksen kanssa. </a:t>
            </a:r>
            <a:br>
              <a:rPr lang="fi-FI" b="0" i="0" dirty="0">
                <a:solidFill>
                  <a:srgbClr val="000000"/>
                </a:solidFill>
                <a:effectLst/>
                <a:latin typeface="+mn-lt"/>
              </a:rPr>
            </a:br>
            <a:endParaRPr lang="fi-FI" b="0" i="0" dirty="0">
              <a:solidFill>
                <a:srgbClr val="000000"/>
              </a:solidFill>
              <a:effectLst/>
              <a:latin typeface="+mn-lt"/>
            </a:endParaRPr>
          </a:p>
          <a:p>
            <a:pPr algn="l"/>
            <a:r>
              <a:rPr lang="fi-FI" dirty="0">
                <a:hlinkClick r:id="rId2"/>
              </a:rPr>
              <a:t>Lukeminen &amp; kirjastoyhteistyö -ohjausryhmä | Lukevin </a:t>
            </a:r>
            <a:r>
              <a:rPr lang="fi-FI" dirty="0" err="1">
                <a:hlinkClick r:id="rId2"/>
              </a:rPr>
              <a:t>kaupunni</a:t>
            </a:r>
            <a:r>
              <a:rPr lang="fi-FI" dirty="0">
                <a:hlinkClick r:id="rId2"/>
              </a:rPr>
              <a:t> | Oulun kaupunki</a:t>
            </a:r>
            <a:endParaRPr lang="fi-FI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2" name="Tekstin paikkamerkki 7">
            <a:extLst>
              <a:ext uri="{FF2B5EF4-FFF2-40B4-BE49-F238E27FC236}">
                <a16:creationId xmlns:a16="http://schemas.microsoft.com/office/drawing/2014/main" id="{F8B45C50-7D5A-85D8-5E75-AE7FB10DB285}"/>
              </a:ext>
            </a:extLst>
          </p:cNvPr>
          <p:cNvSpPr txBox="1">
            <a:spLocks/>
          </p:cNvSpPr>
          <p:nvPr/>
        </p:nvSpPr>
        <p:spPr>
          <a:xfrm>
            <a:off x="6497784" y="557288"/>
            <a:ext cx="5312006" cy="564359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b="1" dirty="0">
                <a:solidFill>
                  <a:srgbClr val="000000"/>
                </a:solidFill>
                <a:latin typeface="+mn-lt"/>
              </a:rPr>
              <a:t>Ohjausryhmän jäsenet: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Harri Kauppinen, aluepäällikkö, ohjausryhmän pj.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Helena Valtakorpi, informaatikko, Oulun koulukirjasto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Marjut Nurmivuori, perusopetusjohtaja, </a:t>
            </a:r>
            <a:r>
              <a:rPr lang="fi-FI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SiKu</a:t>
            </a:r>
            <a:endParaRPr lang="fi-FI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Juha Aho, kehitysjohtaja, </a:t>
            </a:r>
            <a:r>
              <a:rPr lang="fi-FI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SiKu</a:t>
            </a:r>
            <a:endParaRPr lang="fi-FI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Jouni Pääkkölä, kirjastopalvelujohtaja, Oulun kaupunginkirjasto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Mikko Paajala, palvelupäällikkö, Oulun kaupunginkirjasto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Elina Kauppila, vastaava informaatikko, Oulun kaupunginkirjasto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Sari Nyberg, varhaiskasvatuksen erityisasiantuntija, </a:t>
            </a:r>
            <a:r>
              <a:rPr lang="fi-FI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SiKu</a:t>
            </a:r>
            <a:endParaRPr lang="fi-FI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Tanja Salo, lukutaidon edistämisen kehittäjäopettaja, </a:t>
            </a:r>
            <a:r>
              <a:rPr lang="fi-FI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SiKu</a:t>
            </a:r>
            <a:endParaRPr lang="fi-FI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Maikki Manninen, kehittäjäopettaja, </a:t>
            </a:r>
            <a:r>
              <a:rPr lang="fi-FI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SiKu</a:t>
            </a:r>
            <a:endParaRPr lang="fi-FI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Juha Alatalo, projektisuunnittelija, ICT-tiimin palveluvastaava, </a:t>
            </a:r>
            <a:r>
              <a:rPr lang="fi-FI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SiKu</a:t>
            </a:r>
            <a:endParaRPr lang="fi-FI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Aro Rissa, rehtori, Paulaharjun koulu</a:t>
            </a: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i-FI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SiKu</a:t>
            </a:r>
            <a:endParaRPr lang="fi-FI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Satu Jehkonen, kehittäjäopettaja, </a:t>
            </a:r>
            <a:r>
              <a:rPr lang="fi-FI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SiKu</a:t>
            </a:r>
            <a:endParaRPr lang="fi-FI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Marjo Immonen, henkilöstöasiantuntija, </a:t>
            </a:r>
            <a:r>
              <a:rPr lang="fi-FI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SiKu</a:t>
            </a:r>
            <a:endParaRPr lang="fi-FI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/>
                <a:cs typeface="Times New Roman"/>
              </a:rPr>
              <a:t>Pauliina Kanervo, pedagoginen päällikkö, </a:t>
            </a:r>
            <a:r>
              <a:rPr lang="fi-FI" dirty="0" err="1">
                <a:effectLst/>
                <a:latin typeface="+mn-lt"/>
                <a:ea typeface="Calibri"/>
                <a:cs typeface="Times New Roman"/>
              </a:rPr>
              <a:t>SiKu</a:t>
            </a:r>
            <a:endParaRPr lang="fi-FI" dirty="0">
              <a:effectLst/>
              <a:latin typeface="+mn-lt"/>
              <a:ea typeface="Calibri"/>
              <a:cs typeface="Times New Roman"/>
            </a:endParaRPr>
          </a:p>
          <a:p>
            <a:endParaRPr lang="fi-FI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8806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A92880-5249-02F9-249A-2D1D7A65B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643" y="821044"/>
            <a:ext cx="5312005" cy="580466"/>
          </a:xfrm>
        </p:spPr>
        <p:txBody>
          <a:bodyPr/>
          <a:lstStyle/>
          <a:p>
            <a:r>
              <a:rPr lang="fi-FI" dirty="0"/>
              <a:t>Kansallinen lukutaitostrategia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9EDD501-DC5D-923F-86BF-FEB4BDF3C7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6" y="1435943"/>
            <a:ext cx="5224817" cy="4170098"/>
          </a:xfrm>
        </p:spPr>
        <p:txBody>
          <a:bodyPr>
            <a:normAutofit/>
          </a:bodyPr>
          <a:lstStyle/>
          <a:p>
            <a:r>
              <a:rPr lang="fi-FI" sz="1700" b="1" i="1" dirty="0">
                <a:latin typeface="+mn-lt"/>
              </a:rPr>
              <a:t>Lukutekojen Oulu – lukutaitostrategia 2026 -hanke. </a:t>
            </a:r>
            <a:r>
              <a:rPr lang="fi-FI" sz="1700" dirty="0">
                <a:latin typeface="+mn-lt"/>
              </a:rPr>
              <a:t>Oulun kaupunki on saanut OPH:lta avustusta 43 734 euroa. Hankeaika 08/2025-12/2026. Oululle rakennetaan oma lukutaitostrategia. Edistetään yhdenvertaisuutta: huomioidaan kaiken ikäiset lukijat ja erityistä lukutaitotukea tarvitsevat ja monikieliset.</a:t>
            </a:r>
            <a:endParaRPr lang="fi-FI" sz="1700" dirty="0">
              <a:latin typeface="+mn-lt"/>
              <a:hlinkClick r:id="rId2"/>
            </a:endParaRPr>
          </a:p>
          <a:p>
            <a:br>
              <a:rPr lang="fi-FI" sz="1700" dirty="0">
                <a:latin typeface="+mn-lt"/>
                <a:hlinkClick r:id="rId2"/>
              </a:rPr>
            </a:br>
            <a:r>
              <a:rPr lang="fi-FI" sz="1700" dirty="0">
                <a:latin typeface="+mn-lt"/>
                <a:hlinkClick r:id="rId2"/>
              </a:rPr>
              <a:t>Kansallinen lukutaitostrategia 2030</a:t>
            </a:r>
            <a:endParaRPr lang="fi-FI" sz="1700" dirty="0">
              <a:latin typeface="+mn-lt"/>
            </a:endParaRPr>
          </a:p>
          <a:p>
            <a:r>
              <a:rPr lang="fi-FI" sz="1700" dirty="0">
                <a:latin typeface="+mn-lt"/>
                <a:hlinkClick r:id="rId3"/>
              </a:rPr>
              <a:t>Lukutaito-ohjelma, Opetushallitus</a:t>
            </a:r>
            <a:r>
              <a:rPr lang="fi-FI" sz="1700" dirty="0">
                <a:latin typeface="+mn-lt"/>
              </a:rPr>
              <a:t>, vastaa lukutaitostrategian toimeenpanosta.</a:t>
            </a:r>
          </a:p>
          <a:p>
            <a:pPr marL="285750" indent="-285750">
              <a:buFontTx/>
              <a:buChar char="-"/>
            </a:pPr>
            <a:r>
              <a:rPr lang="fi-FI" sz="1700" dirty="0">
                <a:latin typeface="+mn-lt"/>
                <a:hlinkClick r:id="rId4"/>
              </a:rPr>
              <a:t>Lukeva kunta</a:t>
            </a:r>
            <a:endParaRPr lang="fi-FI" sz="1700" dirty="0"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fi-FI" sz="1700" dirty="0">
                <a:latin typeface="+mn-lt"/>
                <a:hlinkClick r:id="rId5"/>
              </a:rPr>
              <a:t>Lukeva varhaiskasvatus</a:t>
            </a:r>
            <a:endParaRPr lang="fi-FI" sz="1700" dirty="0"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fi-FI" sz="1700" dirty="0">
                <a:latin typeface="+mn-lt"/>
                <a:hlinkClick r:id="rId6"/>
              </a:rPr>
              <a:t>Lukeva koulu</a:t>
            </a:r>
            <a:endParaRPr lang="fi-FI" sz="1700" dirty="0">
              <a:latin typeface="+mn-lt"/>
            </a:endParaRPr>
          </a:p>
          <a:p>
            <a:endParaRPr lang="fi-FI" dirty="0"/>
          </a:p>
        </p:txBody>
      </p:sp>
      <p:pic>
        <p:nvPicPr>
          <p:cNvPr id="16" name="Kuvan paikkamerkki 15">
            <a:extLst>
              <a:ext uri="{FF2B5EF4-FFF2-40B4-BE49-F238E27FC236}">
                <a16:creationId xmlns:a16="http://schemas.microsoft.com/office/drawing/2014/main" id="{63E4B050-E4AD-B54B-5E9D-6AB3231470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7638" y="0"/>
            <a:ext cx="5694362" cy="6858000"/>
          </a:xfrm>
          <a:prstGeom prst="rect">
            <a:avLst/>
          </a:prstGeom>
          <a:noFill/>
        </p:spPr>
      </p:pic>
      <p:sp>
        <p:nvSpPr>
          <p:cNvPr id="10" name="Tekstin paikkamerkki 5">
            <a:extLst>
              <a:ext uri="{FF2B5EF4-FFF2-40B4-BE49-F238E27FC236}">
                <a16:creationId xmlns:a16="http://schemas.microsoft.com/office/drawing/2014/main" id="{9D6C908F-56F4-E3BA-9BCC-CB83C8A324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86684" y="5948675"/>
            <a:ext cx="2792414" cy="382853"/>
          </a:xfrm>
        </p:spPr>
        <p:txBody>
          <a:bodyPr anchor="b">
            <a:noAutofit/>
          </a:bodyPr>
          <a:lstStyle/>
          <a:p>
            <a:r>
              <a:rPr lang="fi-FI" dirty="0"/>
              <a:t>Kuva: Kansallinen lukutaitostrategia</a:t>
            </a:r>
          </a:p>
        </p:txBody>
      </p:sp>
    </p:spTree>
    <p:extLst>
      <p:ext uri="{BB962C8B-B14F-4D97-AF65-F5344CB8AC3E}">
        <p14:creationId xmlns:p14="http://schemas.microsoft.com/office/powerpoint/2010/main" val="1847330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47BCA9-E4D5-37C4-AAFE-EBEBBE8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Monilukutaito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8E9D560-A7E8-9DFF-7014-0BDE599B8D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553" y="2269550"/>
            <a:ext cx="5113722" cy="2974781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b="1" dirty="0"/>
              <a:t>Kattaa kaikki erilaiset lukutaidot perinteisestä luku- ja kirjoitustaidosta esimerkiksi medialukutaitoon sekä visuaaliseen lukutaitoon ja datanlukutaitoon.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Monilukutaidon käsitteeseen kuuluu ajatus, että kaikki lukutaidot ovat yhtä arvokkaita ja tarpeellisia.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Monilukutaito luo kykyä toimia nyky-yhteiskunnassa ja ehkäisee syrjäytymistä.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Lukutaito-sanaa käytetään yleisesti kattamaan koko monilukutaidon kenttä – niin myös tässä esityksessä.</a:t>
            </a:r>
          </a:p>
          <a:p>
            <a:endParaRPr lang="fi-FI" dirty="0"/>
          </a:p>
        </p:txBody>
      </p:sp>
      <p:pic>
        <p:nvPicPr>
          <p:cNvPr id="7" name="Kuvan paikkamerkki 6">
            <a:extLst>
              <a:ext uri="{FF2B5EF4-FFF2-40B4-BE49-F238E27FC236}">
                <a16:creationId xmlns:a16="http://schemas.microsoft.com/office/drawing/2014/main" id="{D6E7DAB3-7681-4138-AEC4-8844FBC580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7638" y="0"/>
            <a:ext cx="5694362" cy="6858000"/>
          </a:xfrm>
        </p:spPr>
      </p:pic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233BAE57-6D84-7D7A-E0BA-26990424BA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2142" y="6140101"/>
            <a:ext cx="2792414" cy="382853"/>
          </a:xfrm>
        </p:spPr>
        <p:txBody>
          <a:bodyPr anchor="b">
            <a:noAutofit/>
          </a:bodyPr>
          <a:lstStyle/>
          <a:p>
            <a:r>
              <a:rPr lang="fi-FI" dirty="0"/>
              <a:t>Kuva: Kansallinen lukutaitostrategia</a:t>
            </a:r>
          </a:p>
        </p:txBody>
      </p:sp>
    </p:spTree>
    <p:extLst>
      <p:ext uri="{BB962C8B-B14F-4D97-AF65-F5344CB8AC3E}">
        <p14:creationId xmlns:p14="http://schemas.microsoft.com/office/powerpoint/2010/main" val="4134250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50C7FF-448A-C90C-0A2A-0840EC802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238" y="892244"/>
            <a:ext cx="5312005" cy="594628"/>
          </a:xfrm>
        </p:spPr>
        <p:txBody>
          <a:bodyPr/>
          <a:lstStyle/>
          <a:p>
            <a:r>
              <a:rPr lang="fi-FI" dirty="0"/>
              <a:t>Lukutaito ohjaavissa asiakirjoissa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E47F8F9-8D40-7F4B-4CEE-2BEF6A6954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2681" y="1613632"/>
            <a:ext cx="5303319" cy="382056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i-FI" i="1" dirty="0">
                <a:latin typeface="+mn-lt"/>
                <a:cs typeface="Segoe UI"/>
              </a:rPr>
              <a:t>”Oulu on aktiivinen toimija kansallisen lukutaitostrategian Lukeva kunta -verkostossa.”</a:t>
            </a:r>
            <a:endParaRPr lang="fi-FI" dirty="0">
              <a:latin typeface="+mn-lt"/>
              <a:cs typeface="Segoe UI"/>
              <a:hlinkClick r:id="rId2"/>
            </a:endParaRPr>
          </a:p>
          <a:p>
            <a:r>
              <a:rPr lang="fi-FI" dirty="0">
                <a:latin typeface="+mn-lt"/>
                <a:hlinkClick r:id="rId2"/>
              </a:rPr>
              <a:t>Oulun kaupunkistrategia 2030</a:t>
            </a:r>
            <a:endParaRPr lang="fi-FI" dirty="0">
              <a:latin typeface="+mn-lt"/>
            </a:endParaRPr>
          </a:p>
          <a:p>
            <a:br>
              <a:rPr lang="fi-FI" dirty="0">
                <a:latin typeface="+mn-lt"/>
              </a:rPr>
            </a:br>
            <a:r>
              <a:rPr lang="fi-FI" i="1" dirty="0">
                <a:latin typeface="+mn-lt"/>
              </a:rPr>
              <a:t>”Oulun kaupunki sitoutuu kansalliseen lukutaitostrategiaan ja kuntalaisten lukutaitoa edistävään työhön. Vahva lukutaito ja hyvä elämä on tavoitteena jokaiselle oululaiselle.”</a:t>
            </a:r>
            <a:endParaRPr lang="fi-FI" dirty="0">
              <a:latin typeface="+mn-lt"/>
              <a:hlinkClick r:id="rId3"/>
            </a:endParaRPr>
          </a:p>
          <a:p>
            <a:r>
              <a:rPr lang="fi-FI" dirty="0">
                <a:latin typeface="+mn-lt"/>
                <a:hlinkClick r:id="rId3"/>
              </a:rPr>
              <a:t>Oulun kaupungin hyvinvointisuunnitelma</a:t>
            </a:r>
            <a:endParaRPr lang="fi-FI" dirty="0">
              <a:latin typeface="+mn-lt"/>
            </a:endParaRPr>
          </a:p>
          <a:p>
            <a:endParaRPr lang="fi-FI" dirty="0">
              <a:latin typeface="+mn-lt"/>
            </a:endParaRPr>
          </a:p>
          <a:p>
            <a:r>
              <a:rPr lang="fi-FI" i="1" dirty="0">
                <a:latin typeface="+mn-lt"/>
              </a:rPr>
              <a:t>”Oulu on Euroopan lukevin kulttuuripääkaupunki. Jokainen oululainen kokee olevansa osa kulttuuripääkaupunkia.”</a:t>
            </a:r>
          </a:p>
          <a:p>
            <a:r>
              <a:rPr lang="fi-FI" dirty="0">
                <a:latin typeface="+mn-lt"/>
                <a:hlinkClick r:id="rId4"/>
              </a:rPr>
              <a:t>Oulu oivaltaa – sivistysohjelma 2024-2027</a:t>
            </a:r>
            <a:r>
              <a:rPr lang="fi-FI" dirty="0">
                <a:latin typeface="+mn-lt"/>
              </a:rPr>
              <a:t>.</a:t>
            </a:r>
          </a:p>
          <a:p>
            <a:endParaRPr lang="fi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EF51E7F0-4DDB-69D5-416C-639CE31335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3918" y="6234284"/>
            <a:ext cx="3914989" cy="382853"/>
          </a:xfrm>
        </p:spPr>
        <p:txBody>
          <a:bodyPr>
            <a:noAutofit/>
          </a:bodyPr>
          <a:lstStyle/>
          <a:p>
            <a:r>
              <a:rPr lang="fi-FI" dirty="0"/>
              <a:t>Kuva: Oulun kaupunginkirjasto / Juha M. Kinnunen</a:t>
            </a:r>
          </a:p>
        </p:txBody>
      </p:sp>
      <p:pic>
        <p:nvPicPr>
          <p:cNvPr id="13" name="Kuvan paikkamerkki 12" descr="Kuva, joka sisältää kohteen vaate, kohtaus, kirjahylly, kirjasto&#10;&#10;Kuvaus luotu automaattisesti">
            <a:extLst>
              <a:ext uri="{FF2B5EF4-FFF2-40B4-BE49-F238E27FC236}">
                <a16:creationId xmlns:a16="http://schemas.microsoft.com/office/drawing/2014/main" id="{92103E3E-D121-21A9-CCBE-035A0EA3CA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7782" y="0"/>
            <a:ext cx="5694218" cy="6857999"/>
          </a:xfrm>
        </p:spPr>
      </p:pic>
    </p:spTree>
    <p:extLst>
      <p:ext uri="{BB962C8B-B14F-4D97-AF65-F5344CB8AC3E}">
        <p14:creationId xmlns:p14="http://schemas.microsoft.com/office/powerpoint/2010/main" val="3302421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teksti, kuvakaappaus, animaatio, graafinen suunnittelu&#10;&#10;Kuvaus luotu automaattisesti">
            <a:extLst>
              <a:ext uri="{FF2B5EF4-FFF2-40B4-BE49-F238E27FC236}">
                <a16:creationId xmlns:a16="http://schemas.microsoft.com/office/drawing/2014/main" id="{909828CD-F164-36BF-2945-A5656B19C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9" y="0"/>
            <a:ext cx="12124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59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CC6B8A6-4140-1CA3-D822-60FE2F9C3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826565"/>
            <a:ext cx="5312005" cy="680086"/>
          </a:xfrm>
        </p:spPr>
        <p:txBody>
          <a:bodyPr>
            <a:normAutofit fontScale="90000"/>
          </a:bodyPr>
          <a:lstStyle/>
          <a:p>
            <a:r>
              <a:rPr lang="fi-FI" dirty="0"/>
              <a:t>Kampanja nostaa esiin Oulun lukutaitotoimijoita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F332FC2-A692-C3D4-5291-619901BAB0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1531007"/>
            <a:ext cx="5122268" cy="428352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fi-FI" sz="1500" dirty="0">
              <a:solidFill>
                <a:srgbClr val="000000"/>
              </a:solidFill>
              <a:latin typeface="+mn-lt"/>
            </a:endParaRPr>
          </a:p>
          <a:p>
            <a:r>
              <a:rPr lang="fi-FI" sz="1500" b="0" i="0" dirty="0">
                <a:solidFill>
                  <a:srgbClr val="000000"/>
                </a:solidFill>
                <a:effectLst/>
                <a:latin typeface="+mn-lt"/>
              </a:rPr>
              <a:t>Alkuvuoden teemoja viestinnässä: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500" b="0" i="0" dirty="0">
                <a:solidFill>
                  <a:srgbClr val="000000"/>
                </a:solidFill>
                <a:effectLst/>
                <a:latin typeface="+mn-lt"/>
              </a:rPr>
              <a:t>varhaiskasvatuspalvelut: lukutaitotyö kampanjan teemana 01/2025. </a:t>
            </a:r>
            <a:r>
              <a:rPr lang="fi-FI" sz="1500" b="0" i="0" dirty="0">
                <a:solidFill>
                  <a:srgbClr val="000000"/>
                </a:solidFill>
                <a:effectLst/>
                <a:latin typeface="+mn-lt"/>
                <a:hlinkClick r:id="rId2"/>
              </a:rPr>
              <a:t>Varhaiskasvatuksessa rakennetaan lasten lukutaidolle vahva perusta</a:t>
            </a:r>
            <a:r>
              <a:rPr lang="fi-FI" sz="1500" b="0" i="0" dirty="0">
                <a:solidFill>
                  <a:srgbClr val="000000"/>
                </a:solidFill>
                <a:effectLst/>
                <a:latin typeface="+mn-lt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500" b="0" i="0" dirty="0">
                <a:solidFill>
                  <a:srgbClr val="000000"/>
                </a:solidFill>
                <a:effectLst/>
                <a:latin typeface="+mn-lt"/>
              </a:rPr>
              <a:t>Digituki ja digitaidot ja Oulun digitukiverkosto</a:t>
            </a:r>
            <a:r>
              <a:rPr lang="fi-FI" sz="1500" dirty="0">
                <a:solidFill>
                  <a:srgbClr val="000000"/>
                </a:solidFill>
                <a:latin typeface="+mn-lt"/>
              </a:rPr>
              <a:t> ja</a:t>
            </a:r>
            <a:r>
              <a:rPr lang="fi-FI" sz="1500" b="0" i="0" dirty="0">
                <a:solidFill>
                  <a:srgbClr val="000000"/>
                </a:solidFill>
                <a:effectLst/>
                <a:latin typeface="+mn-lt"/>
              </a:rPr>
              <a:t> Digikuntoon-haaste 02/2025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500" b="0" i="0" dirty="0">
                <a:solidFill>
                  <a:srgbClr val="000000"/>
                </a:solidFill>
                <a:effectLst/>
                <a:latin typeface="+mn-lt"/>
              </a:rPr>
              <a:t>koulujen ja lukioiden lukutaitotyö, 03/2025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500" dirty="0">
                <a:solidFill>
                  <a:srgbClr val="000000"/>
                </a:solidFill>
                <a:latin typeface="+mn-lt"/>
              </a:rPr>
              <a:t>Luonto ja luonnonlukutaito, 04/2025</a:t>
            </a:r>
            <a:endParaRPr lang="fi-FI" sz="1500" b="0" i="0" dirty="0">
              <a:solidFill>
                <a:srgbClr val="000000"/>
              </a:solidFill>
              <a:effectLst/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500" b="0" i="0" dirty="0">
                <a:solidFill>
                  <a:srgbClr val="000000"/>
                </a:solidFill>
                <a:effectLst/>
                <a:latin typeface="+mn-lt"/>
              </a:rPr>
              <a:t>Sanataide ja Lumotut sanat teemana 05/2025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i-FI" sz="1500" dirty="0">
              <a:solidFill>
                <a:srgbClr val="000000"/>
              </a:solidFill>
              <a:latin typeface="+mn-lt"/>
            </a:endParaRPr>
          </a:p>
          <a:p>
            <a:r>
              <a:rPr lang="fi-FI" sz="1500" b="0" i="0" dirty="0">
                <a:solidFill>
                  <a:srgbClr val="000000"/>
                </a:solidFill>
                <a:effectLst/>
                <a:latin typeface="+mn-lt"/>
              </a:rPr>
              <a:t>Lue lisää Oulun lukutaitotoiminnasta:</a:t>
            </a:r>
          </a:p>
          <a:p>
            <a:r>
              <a:rPr lang="fi-FI" sz="1600" dirty="0">
                <a:hlinkClick r:id="rId3"/>
              </a:rPr>
              <a:t>Oulu lukee | Lukevin </a:t>
            </a:r>
            <a:r>
              <a:rPr lang="fi-FI" sz="1600" dirty="0" err="1">
                <a:hlinkClick r:id="rId3"/>
              </a:rPr>
              <a:t>kaupunni</a:t>
            </a:r>
            <a:r>
              <a:rPr lang="fi-FI" sz="1600" dirty="0">
                <a:hlinkClick r:id="rId3"/>
              </a:rPr>
              <a:t> | Oulun kaupunki</a:t>
            </a:r>
            <a:endParaRPr lang="fi-FI" sz="15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61C25E6-E9AF-2AD2-DF61-FEFDCBBCB7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93578" y="5948675"/>
            <a:ext cx="3325695" cy="382853"/>
          </a:xfrm>
        </p:spPr>
        <p:txBody>
          <a:bodyPr>
            <a:normAutofit fontScale="92500"/>
          </a:bodyPr>
          <a:lstStyle/>
          <a:p>
            <a:r>
              <a:rPr lang="fi-FI" dirty="0"/>
              <a:t>Kuva: Oulun kaupunki / Minna Mäki-Heikkilä</a:t>
            </a:r>
          </a:p>
        </p:txBody>
      </p:sp>
      <p:pic>
        <p:nvPicPr>
          <p:cNvPr id="10" name="Kuvan paikkamerkki 7" descr="Kuva, joka sisältää kohteen vaate, henkilö, sisä-, Oppiminen&#10;&#10;Kuvaus luotu automaattisesti">
            <a:extLst>
              <a:ext uri="{FF2B5EF4-FFF2-40B4-BE49-F238E27FC236}">
                <a16:creationId xmlns:a16="http://schemas.microsoft.com/office/drawing/2014/main" id="{CAE07705-7E7C-AC86-FF99-862C76F0F4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97638" y="0"/>
            <a:ext cx="5694362" cy="6858000"/>
          </a:xfrm>
        </p:spPr>
      </p:pic>
    </p:spTree>
    <p:extLst>
      <p:ext uri="{BB962C8B-B14F-4D97-AF65-F5344CB8AC3E}">
        <p14:creationId xmlns:p14="http://schemas.microsoft.com/office/powerpoint/2010/main" val="3819433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CC6B8A6-4140-1CA3-D822-60FE2F9C3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18873"/>
            <a:ext cx="5312005" cy="739907"/>
          </a:xfrm>
        </p:spPr>
        <p:txBody>
          <a:bodyPr>
            <a:normAutofit/>
          </a:bodyPr>
          <a:lstStyle/>
          <a:p>
            <a:r>
              <a:rPr lang="fi-FI" dirty="0"/>
              <a:t>Lapset ja nuoret keskiössä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F332FC2-A692-C3D4-5291-619901BAB0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8732" y="1469875"/>
            <a:ext cx="4941432" cy="423871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rgbClr val="11111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Kouluissa on aktiivista lukemisen edistämistä. Oulun koulukirjastoverkosto on ainutlaatuinen.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rgbClr val="11111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Oulun kaupunginkirjastossa lasten ja nuorten aineiston lainaus kasvoi 10 %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rgbClr val="11111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Koulut ja lukiot osallistuvat aktiivisesti kaupunginkirjaston </a:t>
            </a:r>
            <a:r>
              <a:rPr lang="fi-FI" sz="1400" b="1" dirty="0">
                <a:solidFill>
                  <a:srgbClr val="11111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Kirjastoreitti</a:t>
            </a:r>
            <a:r>
              <a:rPr lang="fi-FI" sz="1400" dirty="0">
                <a:solidFill>
                  <a:srgbClr val="11111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-toimintaan, joka </a:t>
            </a:r>
            <a:r>
              <a:rPr lang="fi-FI" sz="1400" dirty="0">
                <a:solidFill>
                  <a:srgbClr val="11111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tavoitti vuonna 2024 27 </a:t>
            </a:r>
            <a:r>
              <a:rPr lang="fi-FI" sz="1400" dirty="0">
                <a:solidFill>
                  <a:srgbClr val="11111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430</a:t>
            </a:r>
            <a:r>
              <a:rPr lang="fi-FI" sz="1400" dirty="0">
                <a:solidFill>
                  <a:srgbClr val="11111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lasta ja nuorta. Kasvua osallistujamäärissä edelliseen vuoteen verrattuna on 18,2 %.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>
                <a:latin typeface="+mn-lt"/>
              </a:rPr>
              <a:t>Oulun koulujen PISA 2022 -tutkimuksen tulokset olivat myös hyvät. Oulun kaupungin alueen lukutaidon PISA-keskiarvo oli yhteensä 527 pistettä. Suomen kansallinen keskiarvo oli 490 pistettä ja OECD-maiden keskiarvo 476 pistettä.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rgbClr val="11111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Varhaiskasvatuksessa kirjat ovat läsnä koko ajan. Yhteistyö kirjaston kanssa on aktiivista ja </a:t>
            </a:r>
            <a:r>
              <a:rPr lang="fi-FI" sz="1400" b="1" dirty="0">
                <a:solidFill>
                  <a:srgbClr val="11111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Lukumetka-toiminta </a:t>
            </a:r>
            <a:r>
              <a:rPr lang="fi-FI" sz="1400" dirty="0">
                <a:solidFill>
                  <a:srgbClr val="11111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tavoitti v. 2024</a:t>
            </a:r>
            <a:r>
              <a:rPr lang="fi-FI" sz="1400" b="1" dirty="0">
                <a:solidFill>
                  <a:srgbClr val="11111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1400" dirty="0">
                <a:solidFill>
                  <a:srgbClr val="11111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15 595 lasta. Kasvua osallistujamäärissä oli 14,7 %.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>
                <a:latin typeface="+mn-lt"/>
              </a:rPr>
              <a:t>Nuorisopalvelut ja monet muut toimijat tekevät myös paljon lukutaidon edistämistyötä.</a:t>
            </a:r>
          </a:p>
        </p:txBody>
      </p:sp>
      <p:pic>
        <p:nvPicPr>
          <p:cNvPr id="5" name="Kuvan paikkamerkki 4" descr="Kuva, joka sisältää kohteen vaate, jalkineet, henkilö, Ihmisen kasvot&#10;&#10;Kuvaus luotu automaattisesti">
            <a:extLst>
              <a:ext uri="{FF2B5EF4-FFF2-40B4-BE49-F238E27FC236}">
                <a16:creationId xmlns:a16="http://schemas.microsoft.com/office/drawing/2014/main" id="{DFCCAB94-EBE2-EA55-A848-508C36F1F6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7782" y="0"/>
            <a:ext cx="5694218" cy="6857999"/>
          </a:xfrm>
        </p:spPr>
      </p:pic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A4871FFC-2FB1-C338-F5BE-617995A403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27751" y="6121922"/>
            <a:ext cx="3864504" cy="382853"/>
          </a:xfrm>
        </p:spPr>
        <p:txBody>
          <a:bodyPr>
            <a:noAutofit/>
          </a:bodyPr>
          <a:lstStyle/>
          <a:p>
            <a:r>
              <a:rPr lang="fi-FI" dirty="0"/>
              <a:t>Kuva: Oulun kaupunginkirjasto / Juha M. Kinnunen</a:t>
            </a:r>
          </a:p>
        </p:txBody>
      </p:sp>
    </p:spTree>
    <p:extLst>
      <p:ext uri="{BB962C8B-B14F-4D97-AF65-F5344CB8AC3E}">
        <p14:creationId xmlns:p14="http://schemas.microsoft.com/office/powerpoint/2010/main" val="1677964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ul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10069"/>
      </a:accent1>
      <a:accent2>
        <a:srgbClr val="00DBFF"/>
      </a:accent2>
      <a:accent3>
        <a:srgbClr val="001E96"/>
      </a:accent3>
      <a:accent4>
        <a:srgbClr val="F05923"/>
      </a:accent4>
      <a:accent5>
        <a:srgbClr val="008CFF"/>
      </a:accent5>
      <a:accent6>
        <a:srgbClr val="006E0A"/>
      </a:accent6>
      <a:hlink>
        <a:srgbClr val="001E96"/>
      </a:hlink>
      <a:folHlink>
        <a:srgbClr val="000000"/>
      </a:folHlink>
    </a:clrScheme>
    <a:fontScheme name="Segoe 202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lu_Powerpointpohja.potx" id="{AC8303F7-1F66-4B02-8CC4-7B35D96828BE}" vid="{C442E1DD-C25E-45D7-9299-D4FB55D13165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C3DA2A38C33704FB6FBA27B272A146A" ma:contentTypeVersion="7" ma:contentTypeDescription="Luo uusi asiakirja." ma:contentTypeScope="" ma:versionID="d7a68a2d4df2cef9de09a9b7b1fcf9b7">
  <xsd:schema xmlns:xsd="http://www.w3.org/2001/XMLSchema" xmlns:xs="http://www.w3.org/2001/XMLSchema" xmlns:p="http://schemas.microsoft.com/office/2006/metadata/properties" xmlns:ns2="28628ca7-215c-40d4-94f6-58d2ff8dbf28" xmlns:ns3="cf6341be-266b-45e3-b168-4e56d7494fb3" targetNamespace="http://schemas.microsoft.com/office/2006/metadata/properties" ma:root="true" ma:fieldsID="c04b1d9d31519670bead589de5d7949f" ns2:_="" ns3:_="">
    <xsd:import namespace="28628ca7-215c-40d4-94f6-58d2ff8dbf28"/>
    <xsd:import namespace="cf6341be-266b-45e3-b168-4e56d7494f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628ca7-215c-40d4-94f6-58d2ff8dbf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6341be-266b-45e3-b168-4e56d7494fb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F0910E-2E6F-4A83-A014-A28B7085F7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628ca7-215c-40d4-94f6-58d2ff8dbf28"/>
    <ds:schemaRef ds:uri="cf6341be-266b-45e3-b168-4e56d7494f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63A59F7-C9E9-4ED9-8430-CC44FA4C1A4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E061C17-370F-48C1-B234-0A99D1A803E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e7f2b28d-54cf-44b6-aad9-6a2b7fb652a6}" enabled="1" method="Standard" siteId="{5cc89a67-fa29-4356-af5d-f436abc7c21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Oulu_Powerpointpohja</Template>
  <TotalTime>1089</TotalTime>
  <Words>811</Words>
  <Application>Microsoft Office PowerPoint</Application>
  <PresentationFormat>Laajakuva</PresentationFormat>
  <Paragraphs>105</Paragraphs>
  <Slides>14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20" baseType="lpstr">
      <vt:lpstr>Arial</vt:lpstr>
      <vt:lpstr>Calibri</vt:lpstr>
      <vt:lpstr>Oulun Graadi Otsikko</vt:lpstr>
      <vt:lpstr>Segoe UI</vt:lpstr>
      <vt:lpstr>Wingdings</vt:lpstr>
      <vt:lpstr>Office-teema</vt:lpstr>
      <vt:lpstr>Oulu - Lukevin kaupunni!</vt:lpstr>
      <vt:lpstr>Euroopan lukevin kulttuuripääkaupunki</vt:lpstr>
      <vt:lpstr>Lukeminen &amp; kirjastoyhteistyö -ohjausryhmä koordinoi kampanjaa</vt:lpstr>
      <vt:lpstr>Kansallinen lukutaitostrategia</vt:lpstr>
      <vt:lpstr>Monilukutaito</vt:lpstr>
      <vt:lpstr>Lukutaito ohjaavissa asiakirjoissa</vt:lpstr>
      <vt:lpstr>PowerPoint-esitys</vt:lpstr>
      <vt:lpstr>Kampanja nostaa esiin Oulun lukutaitotoimijoita</vt:lpstr>
      <vt:lpstr>Lapset ja nuoret keskiössä</vt:lpstr>
      <vt:lpstr>Lukumittari</vt:lpstr>
      <vt:lpstr>Lukumittari 12.2.2025</vt:lpstr>
      <vt:lpstr>Lukevin kaupunni -verkkosivut</vt:lpstr>
      <vt:lpstr>Helposti mukaan valmiilla materiaaleilla</vt:lpstr>
      <vt:lpstr>Ota yhteyttä!</vt:lpstr>
    </vt:vector>
  </TitlesOfParts>
  <Company>Oulun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Kauppila Elina</dc:creator>
  <cp:lastModifiedBy>Kauppila Elina</cp:lastModifiedBy>
  <cp:revision>20</cp:revision>
  <dcterms:created xsi:type="dcterms:W3CDTF">2024-11-15T10:45:15Z</dcterms:created>
  <dcterms:modified xsi:type="dcterms:W3CDTF">2025-02-11T08:05:50Z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f2b28d-54cf-44b6-aad9-6a2b7fb652a6_Enabled">
    <vt:lpwstr>true</vt:lpwstr>
  </property>
  <property fmtid="{D5CDD505-2E9C-101B-9397-08002B2CF9AE}" pid="3" name="MSIP_Label_e7f2b28d-54cf-44b6-aad9-6a2b7fb652a6_SetDate">
    <vt:lpwstr>2023-11-02T08:31:49Z</vt:lpwstr>
  </property>
  <property fmtid="{D5CDD505-2E9C-101B-9397-08002B2CF9AE}" pid="4" name="MSIP_Label_e7f2b28d-54cf-44b6-aad9-6a2b7fb652a6_Method">
    <vt:lpwstr>Standard</vt:lpwstr>
  </property>
  <property fmtid="{D5CDD505-2E9C-101B-9397-08002B2CF9AE}" pid="5" name="MSIP_Label_e7f2b28d-54cf-44b6-aad9-6a2b7fb652a6_Name">
    <vt:lpwstr>e7f2b28d-54cf-44b6-aad9-6a2b7fb652a6</vt:lpwstr>
  </property>
  <property fmtid="{D5CDD505-2E9C-101B-9397-08002B2CF9AE}" pid="6" name="MSIP_Label_e7f2b28d-54cf-44b6-aad9-6a2b7fb652a6_SiteId">
    <vt:lpwstr>5cc89a67-fa29-4356-af5d-f436abc7c21b</vt:lpwstr>
  </property>
  <property fmtid="{D5CDD505-2E9C-101B-9397-08002B2CF9AE}" pid="7" name="MSIP_Label_e7f2b28d-54cf-44b6-aad9-6a2b7fb652a6_ActionId">
    <vt:lpwstr>01fa4126-6d04-42f5-b1f2-0f2c26e5173d</vt:lpwstr>
  </property>
  <property fmtid="{D5CDD505-2E9C-101B-9397-08002B2CF9AE}" pid="8" name="MSIP_Label_e7f2b28d-54cf-44b6-aad9-6a2b7fb652a6_ContentBits">
    <vt:lpwstr>0</vt:lpwstr>
  </property>
  <property fmtid="{D5CDD505-2E9C-101B-9397-08002B2CF9AE}" pid="9" name="ContentTypeId">
    <vt:lpwstr>0x010100FC3DA2A38C33704FB6FBA27B272A146A</vt:lpwstr>
  </property>
</Properties>
</file>