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64" r:id="rId5"/>
    <p:sldId id="279" r:id="rId6"/>
    <p:sldId id="275" r:id="rId7"/>
    <p:sldId id="276" r:id="rId8"/>
    <p:sldId id="281" r:id="rId9"/>
    <p:sldId id="270" r:id="rId10"/>
    <p:sldId id="278" r:id="rId11"/>
    <p:sldId id="263"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140" d="100"/>
          <a:sy n="140" d="100"/>
        </p:scale>
        <p:origin x="250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642630-36AE-0C5B-4F97-D8B9A8A588B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E02696B-441E-D6AE-62BB-457AE44A3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C6B2CF7-75BB-4F83-15E7-DD3CE501708C}"/>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5" name="Alatunnisteen paikkamerkki 4">
            <a:extLst>
              <a:ext uri="{FF2B5EF4-FFF2-40B4-BE49-F238E27FC236}">
                <a16:creationId xmlns:a16="http://schemas.microsoft.com/office/drawing/2014/main" id="{CC5B41BB-F565-DA70-041F-AC6A80C53AF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B93B481-6E7D-241C-8179-F2F868C469C5}"/>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50638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0ABB52-52F4-68A0-581A-1395A970975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979FDB8-0866-AD4B-BC8B-75117353148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32098D-F9F5-1306-3BA4-D0BB99AA49A7}"/>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5" name="Alatunnisteen paikkamerkki 4">
            <a:extLst>
              <a:ext uri="{FF2B5EF4-FFF2-40B4-BE49-F238E27FC236}">
                <a16:creationId xmlns:a16="http://schemas.microsoft.com/office/drawing/2014/main" id="{7FB4FA05-B48A-C3CD-4816-DF6714F30D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C8F181-7D18-A23A-7276-0CF984F05240}"/>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268898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2767604-13F7-DA3F-4043-1392B706DFC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ED6C15B-3634-9DFC-0874-3449A84F31B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4A6EE9A-A685-E3BD-51D0-76A53B7EA952}"/>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5" name="Alatunnisteen paikkamerkki 4">
            <a:extLst>
              <a:ext uri="{FF2B5EF4-FFF2-40B4-BE49-F238E27FC236}">
                <a16:creationId xmlns:a16="http://schemas.microsoft.com/office/drawing/2014/main" id="{7AE8A81A-AA6B-5EA7-4D57-7856CC897B9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3AE7903-79DD-BB30-A642-7F42E1715C55}"/>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295534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7F089F-AB81-92F0-04BC-9C33389E4F2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4C49E9-8126-A227-0505-F939E6ADEF3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60F5181-C133-D942-A721-EFDD06633B90}"/>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5" name="Alatunnisteen paikkamerkki 4">
            <a:extLst>
              <a:ext uri="{FF2B5EF4-FFF2-40B4-BE49-F238E27FC236}">
                <a16:creationId xmlns:a16="http://schemas.microsoft.com/office/drawing/2014/main" id="{2FDD4E05-4436-551F-30E9-9591B89937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A1302DB-6F35-5F99-40A0-81B76678C6AF}"/>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282261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E757A-C807-42CF-3FBF-767AD8ABAC3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74D0240-9AAB-C4AE-5F11-FA29E4841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4BF7B45-818F-5274-8186-CC40D5A0F40C}"/>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5" name="Alatunnisteen paikkamerkki 4">
            <a:extLst>
              <a:ext uri="{FF2B5EF4-FFF2-40B4-BE49-F238E27FC236}">
                <a16:creationId xmlns:a16="http://schemas.microsoft.com/office/drawing/2014/main" id="{81BA4CEE-8628-E8D1-FE4A-B0EF5CA2E28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D87E2BB-3440-C825-F66F-05515F43A692}"/>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165467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FD69CE-AB0B-77C1-C95F-FBB503A2FCD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CBBE42-15DC-D169-AEC7-8C550F676F2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9D70377-4D86-84B5-6070-AED6F05EB97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96A1C59-A049-A7C3-8A8B-7B263830BDF3}"/>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6" name="Alatunnisteen paikkamerkki 5">
            <a:extLst>
              <a:ext uri="{FF2B5EF4-FFF2-40B4-BE49-F238E27FC236}">
                <a16:creationId xmlns:a16="http://schemas.microsoft.com/office/drawing/2014/main" id="{05236564-3539-42D8-D96E-48AFBB39E76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8AED4BB-487B-AE59-7477-FDDC8F450616}"/>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79628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03A2F3-3068-48E7-892C-E5D2080EDBB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C01D706-AD60-F646-EC83-6512A1BD8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934E1FA-3C9A-40C1-5D4E-81A3399BD39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95896E6-6A24-6886-DC8E-290EB88374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9CD4732-7A3A-8B50-98D2-AA6E7338AC5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C15EBC2-4CD6-2BA6-6094-ED01FD123E9A}"/>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8" name="Alatunnisteen paikkamerkki 7">
            <a:extLst>
              <a:ext uri="{FF2B5EF4-FFF2-40B4-BE49-F238E27FC236}">
                <a16:creationId xmlns:a16="http://schemas.microsoft.com/office/drawing/2014/main" id="{96175331-9EB5-FF2E-692D-233479F9C6B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932C131-6AE1-3318-4CF5-DB97DF1B1A1B}"/>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314341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F22B79-C791-B503-CD3E-E3E1072142F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04FC74C-D429-1F72-B818-F7DA05B5BA7F}"/>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4" name="Alatunnisteen paikkamerkki 3">
            <a:extLst>
              <a:ext uri="{FF2B5EF4-FFF2-40B4-BE49-F238E27FC236}">
                <a16:creationId xmlns:a16="http://schemas.microsoft.com/office/drawing/2014/main" id="{196BD490-5803-5A92-9259-96ADDD47D01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F65CAEB-59C6-DFAC-CCFC-24A16344D60E}"/>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263974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70182DB-53FC-28BA-AC66-FD977AEADED4}"/>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3" name="Alatunnisteen paikkamerkki 2">
            <a:extLst>
              <a:ext uri="{FF2B5EF4-FFF2-40B4-BE49-F238E27FC236}">
                <a16:creationId xmlns:a16="http://schemas.microsoft.com/office/drawing/2014/main" id="{0819F6BF-86EE-78C8-55E8-39F978ABF4F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EA536AD-62A2-6A6C-B8BF-4550DB024726}"/>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122552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1CD8C9-BF15-CD18-E273-CA43290C162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0D25692-1301-0430-6F21-467365DA2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53CA04F-7EB1-130E-83F9-7C35E4F77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EACC70C-0DF9-2D42-7012-0DCE7EB12141}"/>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6" name="Alatunnisteen paikkamerkki 5">
            <a:extLst>
              <a:ext uri="{FF2B5EF4-FFF2-40B4-BE49-F238E27FC236}">
                <a16:creationId xmlns:a16="http://schemas.microsoft.com/office/drawing/2014/main" id="{38FA5D8E-5DB4-0A69-2E10-48BA63ED07E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3F2F27-E1C9-FD8E-A476-AB6F8F50EC80}"/>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61205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D2B07B-95D3-04E7-06EB-77B39390497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550C19D-22C9-446D-7FE6-E493913A5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A0C49BB-0372-B2FF-913D-0632B0CAD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C837C60-C9E4-A4D6-3BD2-43C9BD8601BC}"/>
              </a:ext>
            </a:extLst>
          </p:cNvPr>
          <p:cNvSpPr>
            <a:spLocks noGrp="1"/>
          </p:cNvSpPr>
          <p:nvPr>
            <p:ph type="dt" sz="half" idx="10"/>
          </p:nvPr>
        </p:nvSpPr>
        <p:spPr/>
        <p:txBody>
          <a:bodyPr/>
          <a:lstStyle/>
          <a:p>
            <a:fld id="{00088A95-6643-4B0D-AFF8-99F0E6BAC363}" type="datetimeFigureOut">
              <a:rPr lang="fi-FI" smtClean="0"/>
              <a:t>17.3.2025</a:t>
            </a:fld>
            <a:endParaRPr lang="fi-FI"/>
          </a:p>
        </p:txBody>
      </p:sp>
      <p:sp>
        <p:nvSpPr>
          <p:cNvPr id="6" name="Alatunnisteen paikkamerkki 5">
            <a:extLst>
              <a:ext uri="{FF2B5EF4-FFF2-40B4-BE49-F238E27FC236}">
                <a16:creationId xmlns:a16="http://schemas.microsoft.com/office/drawing/2014/main" id="{11A1F9F0-7B26-CA31-B551-87E1D1D0BB6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561EF1B-0C42-EAFD-2EDB-6D1C706CD37C}"/>
              </a:ext>
            </a:extLst>
          </p:cNvPr>
          <p:cNvSpPr>
            <a:spLocks noGrp="1"/>
          </p:cNvSpPr>
          <p:nvPr>
            <p:ph type="sldNum" sz="quarter" idx="12"/>
          </p:nvPr>
        </p:nvSpPr>
        <p:spPr/>
        <p:txBody>
          <a:bodyPr/>
          <a:lstStyle/>
          <a:p>
            <a:fld id="{9631DF4E-1442-47E3-8E9C-956F7FE82312}" type="slidenum">
              <a:rPr lang="fi-FI" smtClean="0"/>
              <a:t>‹#›</a:t>
            </a:fld>
            <a:endParaRPr lang="fi-FI"/>
          </a:p>
        </p:txBody>
      </p:sp>
    </p:spTree>
    <p:extLst>
      <p:ext uri="{BB962C8B-B14F-4D97-AF65-F5344CB8AC3E}">
        <p14:creationId xmlns:p14="http://schemas.microsoft.com/office/powerpoint/2010/main" val="84690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EB821A-F9A4-3004-4DC8-4F00BA950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0B2BB95-C4FB-6BA8-C7A4-9F524D129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3291EA3-99D2-F26B-D780-E1A0F9BEF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88A95-6643-4B0D-AFF8-99F0E6BAC363}" type="datetimeFigureOut">
              <a:rPr lang="fi-FI" smtClean="0"/>
              <a:t>17.3.2025</a:t>
            </a:fld>
            <a:endParaRPr lang="fi-FI"/>
          </a:p>
        </p:txBody>
      </p:sp>
      <p:sp>
        <p:nvSpPr>
          <p:cNvPr id="5" name="Alatunnisteen paikkamerkki 4">
            <a:extLst>
              <a:ext uri="{FF2B5EF4-FFF2-40B4-BE49-F238E27FC236}">
                <a16:creationId xmlns:a16="http://schemas.microsoft.com/office/drawing/2014/main" id="{C5F8F8A2-2B26-4CFC-346B-0A3B3AA27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53B273D-1EAE-DF46-1AD3-14D2C7E96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1DF4E-1442-47E3-8E9C-956F7FE82312}" type="slidenum">
              <a:rPr lang="fi-FI" smtClean="0"/>
              <a:t>‹#›</a:t>
            </a:fld>
            <a:endParaRPr lang="fi-FI"/>
          </a:p>
        </p:txBody>
      </p:sp>
    </p:spTree>
    <p:extLst>
      <p:ext uri="{BB962C8B-B14F-4D97-AF65-F5344CB8AC3E}">
        <p14:creationId xmlns:p14="http://schemas.microsoft.com/office/powerpoint/2010/main" val="12529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Grafiikka, Fontti&#10;&#10;Tekoälyn generoima sisältö voi olla virheellistä.">
            <a:extLst>
              <a:ext uri="{FF2B5EF4-FFF2-40B4-BE49-F238E27FC236}">
                <a16:creationId xmlns:a16="http://schemas.microsoft.com/office/drawing/2014/main" id="{868522A8-FE7B-8629-5D8E-F2A851BCB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1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Värikkyys, kuvakaappaus, animaatio&#10;&#10;Tekoälyn generoima sisältö voi olla virheellistä.">
            <a:extLst>
              <a:ext uri="{FF2B5EF4-FFF2-40B4-BE49-F238E27FC236}">
                <a16:creationId xmlns:a16="http://schemas.microsoft.com/office/drawing/2014/main" id="{81DE8814-BC01-79CD-A3E7-295B4E470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9C455F83-159A-8D4E-7C38-B24436C9A726}"/>
              </a:ext>
            </a:extLst>
          </p:cNvPr>
          <p:cNvSpPr>
            <a:spLocks noGrp="1"/>
          </p:cNvSpPr>
          <p:nvPr>
            <p:ph type="title"/>
          </p:nvPr>
        </p:nvSpPr>
        <p:spPr>
          <a:xfrm>
            <a:off x="1905000" y="190500"/>
            <a:ext cx="7246620" cy="1325563"/>
          </a:xfrm>
        </p:spPr>
        <p:txBody>
          <a:bodyPr>
            <a:normAutofit/>
          </a:bodyPr>
          <a:lstStyle/>
          <a:p>
            <a:pPr algn="ctr"/>
            <a:r>
              <a:rPr lang="fi-FI" sz="6000" b="1" dirty="0">
                <a:solidFill>
                  <a:schemeClr val="accent4">
                    <a:lumMod val="40000"/>
                    <a:lumOff val="60000"/>
                  </a:schemeClr>
                </a:solidFill>
                <a:latin typeface="Bernard MT Condensed" panose="02050806060905020404" pitchFamily="18" charset="0"/>
              </a:rPr>
              <a:t>Keskustelun tueksi</a:t>
            </a:r>
          </a:p>
        </p:txBody>
      </p:sp>
      <p:sp>
        <p:nvSpPr>
          <p:cNvPr id="3" name="Sisällön paikkamerkki 2">
            <a:extLst>
              <a:ext uri="{FF2B5EF4-FFF2-40B4-BE49-F238E27FC236}">
                <a16:creationId xmlns:a16="http://schemas.microsoft.com/office/drawing/2014/main" id="{B160C806-0CA9-9972-FB4E-FBCF2B788751}"/>
              </a:ext>
            </a:extLst>
          </p:cNvPr>
          <p:cNvSpPr>
            <a:spLocks noGrp="1"/>
          </p:cNvSpPr>
          <p:nvPr>
            <p:ph idx="1"/>
          </p:nvPr>
        </p:nvSpPr>
        <p:spPr>
          <a:xfrm>
            <a:off x="133951" y="1706563"/>
            <a:ext cx="9582617" cy="5269748"/>
          </a:xfrm>
        </p:spPr>
        <p:txBody>
          <a:bodyPr>
            <a:normAutofit/>
          </a:bodyPr>
          <a:lstStyle/>
          <a:p>
            <a:r>
              <a:rPr lang="fi-FI" b="0" i="0" dirty="0">
                <a:effectLst/>
                <a:latin typeface="Bahnschrift Condensed" panose="020B0502040204020203" pitchFamily="34" charset="0"/>
                <a:ea typeface="HGSSoeiKakugothicUB" panose="020B0400000000000000" pitchFamily="34" charset="-128"/>
              </a:rPr>
              <a:t>Vanhemman näkökulmasta on usein tuskaista, jos nuori vetäytyy ja lakkaa puhumasta. Tällöin vanhempi saattaa kohdata lyhyitä vastauksia, ärtymystä, silmien pyörittelyä ja kehotuksia lopettaa kysely. </a:t>
            </a:r>
          </a:p>
          <a:p>
            <a:r>
              <a:rPr lang="fi-FI" b="0" i="0" dirty="0">
                <a:effectLst/>
                <a:latin typeface="Bahnschrift Condensed" panose="020B0502040204020203" pitchFamily="34" charset="0"/>
                <a:ea typeface="HGSSoeiKakugothicUB" panose="020B0400000000000000" pitchFamily="34" charset="-128"/>
              </a:rPr>
              <a:t>Nuoreen on tärkeää luoda keskusteluyhteys kunnioittaen hänen ajatuksiaan ja oman tilan tarvettaan. </a:t>
            </a:r>
          </a:p>
          <a:p>
            <a:r>
              <a:rPr lang="fi-FI" b="0" i="0" dirty="0">
                <a:effectLst/>
                <a:latin typeface="Bahnschrift Condensed" panose="020B0502040204020203" pitchFamily="34" charset="0"/>
                <a:ea typeface="HGSSoeiKakugothicUB" panose="020B0400000000000000" pitchFamily="34" charset="-128"/>
              </a:rPr>
              <a:t>Luo arkeen rutiineja ja rajoja, jotka mahdollistavat puhumisen yhdessä. Esimerkiksi yhteinen ruokailu on monelle luonteva tapa vaihtaa päivän kuulumiset.</a:t>
            </a:r>
          </a:p>
          <a:p>
            <a:r>
              <a:rPr lang="fi-FI" dirty="0">
                <a:latin typeface="Bahnschrift Condensed" panose="020B0502040204020203" pitchFamily="34" charset="0"/>
                <a:ea typeface="HGSSoeiKakugothicUB" panose="020B0400000000000000" pitchFamily="34" charset="-128"/>
              </a:rPr>
              <a:t>Kysy kärsivällisesti nuoren kuulumisista.</a:t>
            </a:r>
          </a:p>
          <a:p>
            <a:r>
              <a:rPr lang="fi-FI" b="0" i="0" dirty="0">
                <a:effectLst/>
                <a:latin typeface="Bahnschrift Condensed" panose="020B0502040204020203" pitchFamily="34" charset="0"/>
                <a:ea typeface="HGSSoeiKakugothicUB" panose="020B0400000000000000" pitchFamily="34" charset="-128"/>
              </a:rPr>
              <a:t>Pidä keskusteluilmapiiri avoimena ja turvallisena. Osoita kiinnostusta nuoren näkemyksille ja mielipiteille ja arvosta niitä, vaikka olisit itse eri mieltä.</a:t>
            </a:r>
          </a:p>
        </p:txBody>
      </p:sp>
    </p:spTree>
    <p:extLst>
      <p:ext uri="{BB962C8B-B14F-4D97-AF65-F5344CB8AC3E}">
        <p14:creationId xmlns:p14="http://schemas.microsoft.com/office/powerpoint/2010/main" val="80756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Lapsitaide, taide, kuvitus, muotoilu&#10;&#10;Kuvaus luotu automaattisesti">
            <a:extLst>
              <a:ext uri="{FF2B5EF4-FFF2-40B4-BE49-F238E27FC236}">
                <a16:creationId xmlns:a16="http://schemas.microsoft.com/office/drawing/2014/main" id="{8F08D42B-834A-06E5-CF55-4B195D811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00563" cy="6955604"/>
          </a:xfrm>
        </p:spPr>
      </p:pic>
      <p:sp>
        <p:nvSpPr>
          <p:cNvPr id="2" name="Otsikko 1">
            <a:extLst>
              <a:ext uri="{FF2B5EF4-FFF2-40B4-BE49-F238E27FC236}">
                <a16:creationId xmlns:a16="http://schemas.microsoft.com/office/drawing/2014/main" id="{6DB15C76-7E07-ACEB-4DCE-813FEE5FEFC0}"/>
              </a:ext>
            </a:extLst>
          </p:cNvPr>
          <p:cNvSpPr>
            <a:spLocks noGrp="1"/>
          </p:cNvSpPr>
          <p:nvPr>
            <p:ph type="title"/>
          </p:nvPr>
        </p:nvSpPr>
        <p:spPr>
          <a:xfrm>
            <a:off x="1621433" y="616448"/>
            <a:ext cx="9545320" cy="1521279"/>
          </a:xfrm>
        </p:spPr>
        <p:txBody>
          <a:bodyPr>
            <a:normAutofit/>
          </a:bodyPr>
          <a:lstStyle/>
          <a:p>
            <a:r>
              <a:rPr lang="fi-FI" sz="6000" dirty="0">
                <a:latin typeface="Britannic Bold" panose="020B0903060703020204" pitchFamily="34" charset="0"/>
              </a:rPr>
              <a:t>Jäikö jokin mietityttämään?</a:t>
            </a:r>
          </a:p>
        </p:txBody>
      </p:sp>
      <p:sp>
        <p:nvSpPr>
          <p:cNvPr id="3" name="Tekstiruutu 2">
            <a:extLst>
              <a:ext uri="{FF2B5EF4-FFF2-40B4-BE49-F238E27FC236}">
                <a16:creationId xmlns:a16="http://schemas.microsoft.com/office/drawing/2014/main" id="{BAE99D71-3103-D5A7-95C4-54E8FA2A3901}"/>
              </a:ext>
            </a:extLst>
          </p:cNvPr>
          <p:cNvSpPr txBox="1"/>
          <p:nvPr/>
        </p:nvSpPr>
        <p:spPr>
          <a:xfrm>
            <a:off x="1189013" y="2415128"/>
            <a:ext cx="10122535" cy="2677656"/>
          </a:xfrm>
          <a:prstGeom prst="rect">
            <a:avLst/>
          </a:prstGeom>
          <a:noFill/>
        </p:spPr>
        <p:txBody>
          <a:bodyPr wrap="square" rtlCol="0">
            <a:spAutoFit/>
          </a:bodyPr>
          <a:lstStyle/>
          <a:p>
            <a:pPr marL="285750" indent="-285750">
              <a:buFont typeface="Arial" panose="020B0604020202020204" pitchFamily="34" charset="0"/>
              <a:buChar char="•"/>
            </a:pPr>
            <a:r>
              <a:rPr lang="fi-FI" sz="2400" dirty="0"/>
              <a:t>Netistä löytyy kattavasti tietoa eri päihteistä ja siitä, miten niitä voi ottaa puheeksi nuorten kanssa. </a:t>
            </a:r>
          </a:p>
          <a:p>
            <a:pPr marL="285750" indent="-285750">
              <a:buFont typeface="Arial" panose="020B0604020202020204" pitchFamily="34" charset="0"/>
              <a:buChar char="•"/>
            </a:pPr>
            <a:r>
              <a:rPr lang="fi-FI" sz="2400" dirty="0"/>
              <a:t>Esimerkiksi EHYT </a:t>
            </a:r>
            <a:r>
              <a:rPr lang="fi-FI" sz="2400" dirty="0" err="1"/>
              <a:t>RY:n</a:t>
            </a:r>
            <a:r>
              <a:rPr lang="fi-FI" sz="2400" dirty="0"/>
              <a:t> ja FRESSIS nettisivuilta löytyy paljon infoa aiheesta.</a:t>
            </a:r>
          </a:p>
          <a:p>
            <a:pPr marL="285750" indent="-285750">
              <a:buFont typeface="Arial" panose="020B0604020202020204" pitchFamily="34" charset="0"/>
              <a:buChar char="•"/>
            </a:pPr>
            <a:r>
              <a:rPr lang="fi-FI" sz="2400" dirty="0"/>
              <a:t>Olkaa armollisia itsellenne: aikuisten ei tarvitse olla alan asiantuntijoita, jotta voi keskustella aiheista nuorten kanssa. Tietoa voi etsiä yhdessä nuorten kanssa. </a:t>
            </a:r>
          </a:p>
          <a:p>
            <a:pPr marL="285750" indent="-285750">
              <a:buFont typeface="Arial" panose="020B0604020202020204" pitchFamily="34" charset="0"/>
              <a:buChar char="•"/>
            </a:pPr>
            <a:r>
              <a:rPr lang="fi-FI" sz="2400" dirty="0" err="1"/>
              <a:t>Nuokkarin</a:t>
            </a:r>
            <a:r>
              <a:rPr lang="fi-FI" sz="2400" dirty="0"/>
              <a:t> työntekijöiltä voi aina kysyä apua tilanteeseen kuin tilanteeseen </a:t>
            </a:r>
            <a:r>
              <a:rPr lang="fi-FI" sz="2400" dirty="0">
                <a:sym typeface="Wingdings" panose="05000000000000000000" pitchFamily="2" charset="2"/>
              </a:rPr>
              <a:t></a:t>
            </a:r>
            <a:endParaRPr lang="fi-FI" dirty="0"/>
          </a:p>
        </p:txBody>
      </p:sp>
      <p:pic>
        <p:nvPicPr>
          <p:cNvPr id="4" name="Kuva 3">
            <a:extLst>
              <a:ext uri="{FF2B5EF4-FFF2-40B4-BE49-F238E27FC236}">
                <a16:creationId xmlns:a16="http://schemas.microsoft.com/office/drawing/2014/main" id="{FE7661B0-2E60-493F-D319-8957FAFF238D}"/>
              </a:ext>
            </a:extLst>
          </p:cNvPr>
          <p:cNvPicPr>
            <a:picLocks noChangeAspect="1"/>
          </p:cNvPicPr>
          <p:nvPr/>
        </p:nvPicPr>
        <p:blipFill>
          <a:blip r:embed="rId3"/>
          <a:stretch>
            <a:fillRect/>
          </a:stretch>
        </p:blipFill>
        <p:spPr>
          <a:xfrm>
            <a:off x="3725931" y="5548045"/>
            <a:ext cx="567184" cy="567184"/>
          </a:xfrm>
          <a:prstGeom prst="rect">
            <a:avLst/>
          </a:prstGeom>
        </p:spPr>
      </p:pic>
      <p:pic>
        <p:nvPicPr>
          <p:cNvPr id="9" name="Kuva 8">
            <a:extLst>
              <a:ext uri="{FF2B5EF4-FFF2-40B4-BE49-F238E27FC236}">
                <a16:creationId xmlns:a16="http://schemas.microsoft.com/office/drawing/2014/main" id="{F28E08B8-9190-7E02-DA10-F7E3A3CB4C72}"/>
              </a:ext>
            </a:extLst>
          </p:cNvPr>
          <p:cNvPicPr>
            <a:picLocks noChangeAspect="1"/>
          </p:cNvPicPr>
          <p:nvPr/>
        </p:nvPicPr>
        <p:blipFill>
          <a:blip r:embed="rId4"/>
          <a:stretch>
            <a:fillRect/>
          </a:stretch>
        </p:blipFill>
        <p:spPr>
          <a:xfrm>
            <a:off x="6507875" y="5411681"/>
            <a:ext cx="1163505" cy="839912"/>
          </a:xfrm>
          <a:prstGeom prst="rect">
            <a:avLst/>
          </a:prstGeom>
        </p:spPr>
      </p:pic>
      <p:sp>
        <p:nvSpPr>
          <p:cNvPr id="10" name="Tekstiruutu 9">
            <a:extLst>
              <a:ext uri="{FF2B5EF4-FFF2-40B4-BE49-F238E27FC236}">
                <a16:creationId xmlns:a16="http://schemas.microsoft.com/office/drawing/2014/main" id="{7E30AF11-1DC6-8913-CABE-158AB0F8EF8D}"/>
              </a:ext>
            </a:extLst>
          </p:cNvPr>
          <p:cNvSpPr txBox="1"/>
          <p:nvPr/>
        </p:nvSpPr>
        <p:spPr>
          <a:xfrm>
            <a:off x="4293115" y="5646971"/>
            <a:ext cx="2198670" cy="400110"/>
          </a:xfrm>
          <a:prstGeom prst="rect">
            <a:avLst/>
          </a:prstGeom>
          <a:noFill/>
        </p:spPr>
        <p:txBody>
          <a:bodyPr wrap="square" rtlCol="0">
            <a:spAutoFit/>
          </a:bodyPr>
          <a:lstStyle/>
          <a:p>
            <a:r>
              <a:rPr lang="fi-FI" sz="2000" b="1" dirty="0"/>
              <a:t>Puh 044 703 8244</a:t>
            </a:r>
          </a:p>
        </p:txBody>
      </p:sp>
      <p:sp>
        <p:nvSpPr>
          <p:cNvPr id="11" name="Tekstiruutu 10">
            <a:extLst>
              <a:ext uri="{FF2B5EF4-FFF2-40B4-BE49-F238E27FC236}">
                <a16:creationId xmlns:a16="http://schemas.microsoft.com/office/drawing/2014/main" id="{988B12EC-44A9-CB4E-C910-7DC57597A615}"/>
              </a:ext>
            </a:extLst>
          </p:cNvPr>
          <p:cNvSpPr txBox="1"/>
          <p:nvPr/>
        </p:nvSpPr>
        <p:spPr>
          <a:xfrm>
            <a:off x="5794624" y="3020602"/>
            <a:ext cx="914400" cy="914400"/>
          </a:xfrm>
          <a:prstGeom prst="rect">
            <a:avLst/>
          </a:prstGeom>
          <a:noFill/>
        </p:spPr>
        <p:txBody>
          <a:bodyPr wrap="square" rtlCol="0">
            <a:spAutoFit/>
          </a:bodyPr>
          <a:lstStyle/>
          <a:p>
            <a:endParaRPr lang="fi-FI" dirty="0"/>
          </a:p>
        </p:txBody>
      </p:sp>
      <p:sp>
        <p:nvSpPr>
          <p:cNvPr id="12" name="Tekstiruutu 11">
            <a:extLst>
              <a:ext uri="{FF2B5EF4-FFF2-40B4-BE49-F238E27FC236}">
                <a16:creationId xmlns:a16="http://schemas.microsoft.com/office/drawing/2014/main" id="{D9E5F7A1-8313-4E6C-1DB9-DE4341DBDB31}"/>
              </a:ext>
            </a:extLst>
          </p:cNvPr>
          <p:cNvSpPr txBox="1"/>
          <p:nvPr/>
        </p:nvSpPr>
        <p:spPr>
          <a:xfrm>
            <a:off x="7496718" y="5585416"/>
            <a:ext cx="3393887" cy="461665"/>
          </a:xfrm>
          <a:prstGeom prst="rect">
            <a:avLst/>
          </a:prstGeom>
          <a:noFill/>
        </p:spPr>
        <p:txBody>
          <a:bodyPr wrap="square" rtlCol="0">
            <a:spAutoFit/>
          </a:bodyPr>
          <a:lstStyle/>
          <a:p>
            <a:r>
              <a:rPr lang="fi-FI" sz="2400" b="1" dirty="0"/>
              <a:t>@kaakkurin_nuorisotalo</a:t>
            </a:r>
          </a:p>
        </p:txBody>
      </p:sp>
    </p:spTree>
    <p:extLst>
      <p:ext uri="{BB962C8B-B14F-4D97-AF65-F5344CB8AC3E}">
        <p14:creationId xmlns:p14="http://schemas.microsoft.com/office/powerpoint/2010/main" val="418081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5736237-1586-5B87-54C1-2FD6174A98F8}"/>
              </a:ext>
            </a:extLst>
          </p:cNvPr>
          <p:cNvSpPr>
            <a:spLocks noGrp="1"/>
          </p:cNvSpPr>
          <p:nvPr>
            <p:ph type="title"/>
          </p:nvPr>
        </p:nvSpPr>
        <p:spPr>
          <a:xfrm>
            <a:off x="4317999" y="0"/>
            <a:ext cx="7828403" cy="1807305"/>
          </a:xfrm>
        </p:spPr>
        <p:txBody>
          <a:bodyPr>
            <a:normAutofit/>
          </a:bodyPr>
          <a:lstStyle/>
          <a:p>
            <a:r>
              <a:rPr lang="en-US" sz="5400" dirty="0" err="1">
                <a:solidFill>
                  <a:srgbClr val="00B0F0"/>
                </a:solidFill>
                <a:latin typeface="Britannic Bold" panose="020B0903060703020204" pitchFamily="34" charset="0"/>
              </a:rPr>
              <a:t>Mikä</a:t>
            </a:r>
            <a:r>
              <a:rPr lang="en-US" sz="5400" dirty="0">
                <a:solidFill>
                  <a:srgbClr val="00B0F0"/>
                </a:solidFill>
                <a:latin typeface="Britannic Bold" panose="020B0903060703020204" pitchFamily="34" charset="0"/>
              </a:rPr>
              <a:t> on </a:t>
            </a:r>
            <a:r>
              <a:rPr lang="en-US" sz="5400" dirty="0" err="1">
                <a:solidFill>
                  <a:srgbClr val="00B0F0"/>
                </a:solidFill>
                <a:latin typeface="Britannic Bold" panose="020B0903060703020204" pitchFamily="34" charset="0"/>
              </a:rPr>
              <a:t>sähkötupakka</a:t>
            </a:r>
            <a:r>
              <a:rPr lang="en-US" sz="5400" dirty="0">
                <a:solidFill>
                  <a:srgbClr val="00B0F0"/>
                </a:solidFill>
                <a:latin typeface="Britannic Bold" panose="020B0903060703020204" pitchFamily="34" charset="0"/>
              </a:rPr>
              <a:t>?</a:t>
            </a:r>
            <a:endParaRPr lang="fi-FI" sz="5400" dirty="0">
              <a:solidFill>
                <a:srgbClr val="00B0F0"/>
              </a:solidFill>
            </a:endParaRPr>
          </a:p>
        </p:txBody>
      </p:sp>
      <p:pic>
        <p:nvPicPr>
          <p:cNvPr id="7" name="Kuva 6" descr="Kuva, joka sisältää kohteen animaatio, kuvitus, piirros, clipart&#10;&#10;Kuvaus luotu automaattisesti">
            <a:extLst>
              <a:ext uri="{FF2B5EF4-FFF2-40B4-BE49-F238E27FC236}">
                <a16:creationId xmlns:a16="http://schemas.microsoft.com/office/drawing/2014/main" id="{8EFC9A7C-7A28-612C-E3F3-6F0A8451A0C8}"/>
              </a:ext>
            </a:extLst>
          </p:cNvPr>
          <p:cNvPicPr>
            <a:picLocks noChangeAspect="1"/>
          </p:cNvPicPr>
          <p:nvPr/>
        </p:nvPicPr>
        <p:blipFill rotWithShape="1">
          <a:blip r:embed="rId2">
            <a:extLst>
              <a:ext uri="{28A0092B-C50C-407E-A947-70E740481C1C}">
                <a14:useLocalDpi xmlns:a14="http://schemas.microsoft.com/office/drawing/2010/main" val="0"/>
              </a:ext>
            </a:extLst>
          </a:blip>
          <a:srcRect l="24" t="11739" r="45809" b="-489"/>
          <a:stretch/>
        </p:blipFill>
        <p:spPr>
          <a:xfrm>
            <a:off x="0" y="640398"/>
            <a:ext cx="6603980" cy="608647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20EEC087-1477-3B46-E74D-9DF64549B5BA}"/>
              </a:ext>
            </a:extLst>
          </p:cNvPr>
          <p:cNvSpPr>
            <a:spLocks noGrp="1"/>
          </p:cNvSpPr>
          <p:nvPr>
            <p:ph idx="1"/>
          </p:nvPr>
        </p:nvSpPr>
        <p:spPr>
          <a:xfrm>
            <a:off x="4317999" y="1847944"/>
            <a:ext cx="7584563" cy="4471576"/>
          </a:xfrm>
        </p:spPr>
        <p:txBody>
          <a:bodyPr>
            <a:normAutofit fontScale="85000" lnSpcReduction="20000"/>
          </a:bodyPr>
          <a:lstStyle/>
          <a:p>
            <a:r>
              <a:rPr lang="en-US" dirty="0" err="1"/>
              <a:t>Sähkötupakka</a:t>
            </a:r>
            <a:r>
              <a:rPr lang="en-US" dirty="0"/>
              <a:t> on </a:t>
            </a:r>
            <a:r>
              <a:rPr lang="en-US" dirty="0" err="1"/>
              <a:t>akkukäyttöinen</a:t>
            </a:r>
            <a:r>
              <a:rPr lang="en-US" dirty="0"/>
              <a:t> </a:t>
            </a:r>
            <a:r>
              <a:rPr lang="en-US" dirty="0" err="1"/>
              <a:t>laite</a:t>
            </a:r>
            <a:r>
              <a:rPr lang="en-US" dirty="0"/>
              <a:t>, </a:t>
            </a:r>
            <a:r>
              <a:rPr lang="en-US" dirty="0" err="1"/>
              <a:t>joka</a:t>
            </a:r>
            <a:r>
              <a:rPr lang="en-US" dirty="0"/>
              <a:t> </a:t>
            </a:r>
            <a:r>
              <a:rPr lang="en-US" dirty="0" err="1"/>
              <a:t>kuumentaa</a:t>
            </a:r>
            <a:r>
              <a:rPr lang="en-US" dirty="0"/>
              <a:t> </a:t>
            </a:r>
            <a:r>
              <a:rPr lang="en-US" dirty="0" err="1"/>
              <a:t>laitteen</a:t>
            </a:r>
            <a:r>
              <a:rPr lang="en-US" dirty="0"/>
              <a:t> </a:t>
            </a:r>
            <a:r>
              <a:rPr lang="en-US" dirty="0" err="1"/>
              <a:t>sisältämän</a:t>
            </a:r>
            <a:r>
              <a:rPr lang="en-US" dirty="0"/>
              <a:t> </a:t>
            </a:r>
            <a:r>
              <a:rPr lang="en-US" dirty="0" err="1"/>
              <a:t>nesteen</a:t>
            </a:r>
            <a:r>
              <a:rPr lang="en-US" dirty="0"/>
              <a:t> </a:t>
            </a:r>
            <a:r>
              <a:rPr lang="en-US" dirty="0" err="1"/>
              <a:t>hengitettäväksi</a:t>
            </a:r>
            <a:r>
              <a:rPr lang="en-US" dirty="0"/>
              <a:t> </a:t>
            </a:r>
            <a:r>
              <a:rPr lang="en-US" dirty="0" err="1"/>
              <a:t>höyryksi</a:t>
            </a:r>
            <a:r>
              <a:rPr lang="en-US" dirty="0"/>
              <a:t>. </a:t>
            </a:r>
            <a:r>
              <a:rPr lang="en-US" dirty="0" err="1"/>
              <a:t>Nesteet</a:t>
            </a:r>
            <a:r>
              <a:rPr lang="en-US" dirty="0"/>
              <a:t> </a:t>
            </a:r>
            <a:r>
              <a:rPr lang="en-US" dirty="0" err="1"/>
              <a:t>sisältävät</a:t>
            </a:r>
            <a:r>
              <a:rPr lang="en-US" dirty="0"/>
              <a:t> </a:t>
            </a:r>
            <a:r>
              <a:rPr lang="en-US" dirty="0" err="1"/>
              <a:t>usein</a:t>
            </a:r>
            <a:r>
              <a:rPr lang="en-US" dirty="0"/>
              <a:t> </a:t>
            </a:r>
            <a:r>
              <a:rPr lang="en-US" dirty="0" err="1"/>
              <a:t>nikotiinia</a:t>
            </a:r>
            <a:r>
              <a:rPr lang="en-US" dirty="0"/>
              <a:t>.</a:t>
            </a:r>
          </a:p>
          <a:p>
            <a:r>
              <a:rPr lang="en-US" dirty="0" err="1"/>
              <a:t>Makea</a:t>
            </a:r>
            <a:r>
              <a:rPr lang="en-US" dirty="0"/>
              <a:t> </a:t>
            </a:r>
            <a:r>
              <a:rPr lang="en-US" dirty="0" err="1"/>
              <a:t>tuoksu</a:t>
            </a:r>
            <a:r>
              <a:rPr lang="en-US" dirty="0"/>
              <a:t> </a:t>
            </a:r>
            <a:r>
              <a:rPr lang="en-US" dirty="0" err="1"/>
              <a:t>voi</a:t>
            </a:r>
            <a:r>
              <a:rPr lang="en-US" dirty="0"/>
              <a:t> </a:t>
            </a:r>
            <a:r>
              <a:rPr lang="en-US" dirty="0" err="1"/>
              <a:t>antaa</a:t>
            </a:r>
            <a:r>
              <a:rPr lang="en-US" dirty="0"/>
              <a:t> </a:t>
            </a:r>
            <a:r>
              <a:rPr lang="en-US" dirty="0" err="1"/>
              <a:t>mielikuvan</a:t>
            </a:r>
            <a:r>
              <a:rPr lang="en-US" dirty="0"/>
              <a:t>, </a:t>
            </a:r>
            <a:r>
              <a:rPr lang="en-US" dirty="0" err="1"/>
              <a:t>että</a:t>
            </a:r>
            <a:r>
              <a:rPr lang="en-US" dirty="0"/>
              <a:t> vape </a:t>
            </a:r>
            <a:r>
              <a:rPr lang="en-US" dirty="0" err="1"/>
              <a:t>sisältää</a:t>
            </a:r>
            <a:r>
              <a:rPr lang="en-US" dirty="0"/>
              <a:t> vain </a:t>
            </a:r>
            <a:r>
              <a:rPr lang="en-US" dirty="0" err="1"/>
              <a:t>vettä</a:t>
            </a:r>
            <a:r>
              <a:rPr lang="en-US" dirty="0"/>
              <a:t> ja </a:t>
            </a:r>
            <a:r>
              <a:rPr lang="en-US" dirty="0" err="1"/>
              <a:t>makuaineita</a:t>
            </a:r>
            <a:r>
              <a:rPr lang="en-US" dirty="0"/>
              <a:t>, </a:t>
            </a:r>
            <a:r>
              <a:rPr lang="en-US" dirty="0" err="1"/>
              <a:t>mutta</a:t>
            </a:r>
            <a:r>
              <a:rPr lang="en-US" dirty="0"/>
              <a:t> </a:t>
            </a:r>
            <a:r>
              <a:rPr lang="en-US" dirty="0" err="1"/>
              <a:t>sähkötupakasta</a:t>
            </a:r>
            <a:r>
              <a:rPr lang="en-US" dirty="0"/>
              <a:t> </a:t>
            </a:r>
            <a:r>
              <a:rPr lang="en-US" dirty="0" err="1"/>
              <a:t>hengitettävä</a:t>
            </a:r>
            <a:r>
              <a:rPr lang="en-US" dirty="0"/>
              <a:t> </a:t>
            </a:r>
            <a:r>
              <a:rPr lang="en-US" dirty="0" err="1"/>
              <a:t>höyry</a:t>
            </a:r>
            <a:r>
              <a:rPr lang="en-US" dirty="0"/>
              <a:t> on </a:t>
            </a:r>
            <a:r>
              <a:rPr lang="en-US" dirty="0" err="1"/>
              <a:t>terveydelle</a:t>
            </a:r>
            <a:r>
              <a:rPr lang="en-US" dirty="0"/>
              <a:t> </a:t>
            </a:r>
            <a:r>
              <a:rPr lang="en-US" dirty="0" err="1"/>
              <a:t>haitallista</a:t>
            </a:r>
            <a:r>
              <a:rPr lang="en-US" dirty="0"/>
              <a:t>. </a:t>
            </a:r>
          </a:p>
          <a:p>
            <a:r>
              <a:rPr lang="en-US" dirty="0" err="1"/>
              <a:t>Sähkötupakasta</a:t>
            </a:r>
            <a:r>
              <a:rPr lang="en-US" dirty="0"/>
              <a:t> </a:t>
            </a:r>
            <a:r>
              <a:rPr lang="en-US" dirty="0" err="1"/>
              <a:t>vapautuva</a:t>
            </a:r>
            <a:r>
              <a:rPr lang="en-US" dirty="0"/>
              <a:t> </a:t>
            </a:r>
            <a:r>
              <a:rPr lang="en-US" dirty="0" err="1"/>
              <a:t>höyry</a:t>
            </a:r>
            <a:r>
              <a:rPr lang="en-US" dirty="0"/>
              <a:t> on </a:t>
            </a:r>
            <a:r>
              <a:rPr lang="en-US" dirty="0" err="1"/>
              <a:t>haitallista</a:t>
            </a:r>
            <a:r>
              <a:rPr lang="en-US" dirty="0"/>
              <a:t> </a:t>
            </a:r>
            <a:r>
              <a:rPr lang="en-US" dirty="0" err="1"/>
              <a:t>myös</a:t>
            </a:r>
            <a:r>
              <a:rPr lang="en-US" dirty="0"/>
              <a:t> </a:t>
            </a:r>
            <a:r>
              <a:rPr lang="en-US" dirty="0" err="1"/>
              <a:t>passiivisesti</a:t>
            </a:r>
            <a:r>
              <a:rPr lang="en-US" dirty="0"/>
              <a:t> </a:t>
            </a:r>
            <a:r>
              <a:rPr lang="en-US" dirty="0" err="1"/>
              <a:t>käytettynä</a:t>
            </a:r>
            <a:r>
              <a:rPr lang="en-US" dirty="0"/>
              <a:t>, </a:t>
            </a:r>
            <a:r>
              <a:rPr lang="en-US" dirty="0" err="1"/>
              <a:t>aivan</a:t>
            </a:r>
            <a:r>
              <a:rPr lang="en-US" dirty="0"/>
              <a:t> </a:t>
            </a:r>
            <a:r>
              <a:rPr lang="en-US" dirty="0" err="1"/>
              <a:t>kuten</a:t>
            </a:r>
            <a:r>
              <a:rPr lang="en-US" dirty="0"/>
              <a:t> </a:t>
            </a:r>
            <a:r>
              <a:rPr lang="en-US" dirty="0" err="1"/>
              <a:t>poltettavat</a:t>
            </a:r>
            <a:r>
              <a:rPr lang="en-US" dirty="0"/>
              <a:t> </a:t>
            </a:r>
            <a:r>
              <a:rPr lang="en-US" dirty="0" err="1"/>
              <a:t>nikotiinituotteet</a:t>
            </a:r>
            <a:r>
              <a:rPr lang="en-US" dirty="0"/>
              <a:t>.</a:t>
            </a:r>
          </a:p>
          <a:p>
            <a:r>
              <a:rPr lang="en-US" dirty="0" err="1"/>
              <a:t>Sähkötupakkaa</a:t>
            </a:r>
            <a:r>
              <a:rPr lang="en-US" dirty="0"/>
              <a:t> (</a:t>
            </a:r>
            <a:r>
              <a:rPr lang="en-US" dirty="0" err="1"/>
              <a:t>myös</a:t>
            </a:r>
            <a:r>
              <a:rPr lang="en-US" dirty="0"/>
              <a:t> </a:t>
            </a:r>
            <a:r>
              <a:rPr lang="en-US" dirty="0" err="1"/>
              <a:t>nikotiinittomia</a:t>
            </a:r>
            <a:r>
              <a:rPr lang="en-US" dirty="0"/>
              <a:t>) </a:t>
            </a:r>
            <a:r>
              <a:rPr lang="en-US" dirty="0" err="1"/>
              <a:t>koskee</a:t>
            </a:r>
            <a:r>
              <a:rPr lang="en-US" dirty="0"/>
              <a:t> </a:t>
            </a:r>
            <a:r>
              <a:rPr lang="en-US" dirty="0" err="1"/>
              <a:t>tupakkalain</a:t>
            </a:r>
            <a:r>
              <a:rPr lang="en-US" dirty="0"/>
              <a:t> </a:t>
            </a:r>
            <a:r>
              <a:rPr lang="en-US" dirty="0" err="1"/>
              <a:t>mukaan</a:t>
            </a:r>
            <a:r>
              <a:rPr lang="en-US" dirty="0"/>
              <a:t> </a:t>
            </a:r>
            <a:r>
              <a:rPr lang="en-US" dirty="0" err="1"/>
              <a:t>ikärajat</a:t>
            </a:r>
            <a:r>
              <a:rPr lang="en-US" dirty="0"/>
              <a:t>: alle 18-vuotias </a:t>
            </a:r>
            <a:r>
              <a:rPr lang="en-US" dirty="0" err="1"/>
              <a:t>henkilö</a:t>
            </a:r>
            <a:r>
              <a:rPr lang="en-US" dirty="0"/>
              <a:t> </a:t>
            </a:r>
            <a:r>
              <a:rPr lang="en-US" dirty="0" err="1"/>
              <a:t>ei</a:t>
            </a:r>
            <a:r>
              <a:rPr lang="en-US" dirty="0"/>
              <a:t> </a:t>
            </a:r>
            <a:r>
              <a:rPr lang="en-US" dirty="0" err="1"/>
              <a:t>saa</a:t>
            </a:r>
            <a:r>
              <a:rPr lang="en-US" dirty="0"/>
              <a:t> </a:t>
            </a:r>
            <a:r>
              <a:rPr lang="en-US" dirty="0" err="1"/>
              <a:t>pitää</a:t>
            </a:r>
            <a:r>
              <a:rPr lang="en-US" dirty="0"/>
              <a:t> </a:t>
            </a:r>
            <a:r>
              <a:rPr lang="en-US" dirty="0" err="1"/>
              <a:t>hallussaan</a:t>
            </a:r>
            <a:r>
              <a:rPr lang="en-US" dirty="0"/>
              <a:t> </a:t>
            </a:r>
            <a:r>
              <a:rPr lang="en-US" dirty="0" err="1"/>
              <a:t>tupakkatuotetta</a:t>
            </a:r>
            <a:r>
              <a:rPr lang="en-US" dirty="0"/>
              <a:t> tai </a:t>
            </a:r>
            <a:r>
              <a:rPr lang="en-US" dirty="0" err="1"/>
              <a:t>nikotiininestettä</a:t>
            </a:r>
            <a:r>
              <a:rPr lang="en-US" dirty="0"/>
              <a:t>. </a:t>
            </a:r>
            <a:r>
              <a:rPr lang="en-US" dirty="0" err="1"/>
              <a:t>Suomessa</a:t>
            </a:r>
            <a:r>
              <a:rPr lang="en-US" dirty="0"/>
              <a:t> </a:t>
            </a:r>
            <a:r>
              <a:rPr lang="en-US" dirty="0" err="1"/>
              <a:t>nikotiinia</a:t>
            </a:r>
            <a:r>
              <a:rPr lang="en-US" dirty="0"/>
              <a:t> </a:t>
            </a:r>
            <a:r>
              <a:rPr lang="en-US" dirty="0" err="1"/>
              <a:t>sisältävät</a:t>
            </a:r>
            <a:r>
              <a:rPr lang="en-US" dirty="0"/>
              <a:t> </a:t>
            </a:r>
            <a:r>
              <a:rPr lang="en-US" dirty="0" err="1"/>
              <a:t>makunesteet</a:t>
            </a:r>
            <a:r>
              <a:rPr lang="en-US" dirty="0"/>
              <a:t> </a:t>
            </a:r>
            <a:r>
              <a:rPr lang="en-US" dirty="0" err="1"/>
              <a:t>ovat</a:t>
            </a:r>
            <a:r>
              <a:rPr lang="en-US" dirty="0"/>
              <a:t> </a:t>
            </a:r>
            <a:r>
              <a:rPr lang="en-US" dirty="0" err="1"/>
              <a:t>kielletty</a:t>
            </a:r>
            <a:r>
              <a:rPr lang="en-US" dirty="0"/>
              <a:t> </a:t>
            </a:r>
            <a:r>
              <a:rPr lang="en-US" dirty="0" err="1"/>
              <a:t>tupakkalaissa</a:t>
            </a:r>
            <a:r>
              <a:rPr lang="en-US" dirty="0"/>
              <a:t>.</a:t>
            </a:r>
          </a:p>
          <a:p>
            <a:pPr marL="0" indent="0">
              <a:buNone/>
            </a:pPr>
            <a:endParaRPr lang="fi-FI" sz="1400" dirty="0"/>
          </a:p>
        </p:txBody>
      </p:sp>
    </p:spTree>
    <p:extLst>
      <p:ext uri="{BB962C8B-B14F-4D97-AF65-F5344CB8AC3E}">
        <p14:creationId xmlns:p14="http://schemas.microsoft.com/office/powerpoint/2010/main" val="398024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693113-3649-118C-B003-4ADDF0EBD7EC}"/>
              </a:ext>
            </a:extLst>
          </p:cNvPr>
          <p:cNvSpPr>
            <a:spLocks noGrp="1"/>
          </p:cNvSpPr>
          <p:nvPr>
            <p:ph type="title"/>
          </p:nvPr>
        </p:nvSpPr>
        <p:spPr>
          <a:xfrm>
            <a:off x="4379595" y="0"/>
            <a:ext cx="7005320" cy="1363821"/>
          </a:xfrm>
        </p:spPr>
        <p:txBody>
          <a:bodyPr>
            <a:noAutofit/>
          </a:bodyPr>
          <a:lstStyle/>
          <a:p>
            <a:r>
              <a:rPr lang="fi-FI" sz="6000" dirty="0">
                <a:solidFill>
                  <a:srgbClr val="FF0000"/>
                </a:solidFill>
                <a:latin typeface="Britannic Bold" panose="020B0903060703020204" pitchFamily="34" charset="0"/>
              </a:rPr>
              <a:t>Mitä </a:t>
            </a:r>
            <a:r>
              <a:rPr lang="fi-FI" sz="6000" dirty="0" err="1">
                <a:solidFill>
                  <a:srgbClr val="FF0000"/>
                </a:solidFill>
                <a:latin typeface="Britannic Bold" panose="020B0903060703020204" pitchFamily="34" charset="0"/>
              </a:rPr>
              <a:t>vape</a:t>
            </a:r>
            <a:r>
              <a:rPr lang="fi-FI" sz="6000" dirty="0">
                <a:solidFill>
                  <a:srgbClr val="FF0000"/>
                </a:solidFill>
                <a:latin typeface="Britannic Bold" panose="020B0903060703020204" pitchFamily="34" charset="0"/>
              </a:rPr>
              <a:t> sisältää?</a:t>
            </a:r>
            <a:endParaRPr lang="fi-FI" sz="6000" dirty="0"/>
          </a:p>
        </p:txBody>
      </p:sp>
      <p:sp>
        <p:nvSpPr>
          <p:cNvPr id="3" name="Sisällön paikkamerkki 2">
            <a:extLst>
              <a:ext uri="{FF2B5EF4-FFF2-40B4-BE49-F238E27FC236}">
                <a16:creationId xmlns:a16="http://schemas.microsoft.com/office/drawing/2014/main" id="{5DCF6637-D09E-532A-6FFE-61E513F860AE}"/>
              </a:ext>
            </a:extLst>
          </p:cNvPr>
          <p:cNvSpPr>
            <a:spLocks noGrp="1"/>
          </p:cNvSpPr>
          <p:nvPr>
            <p:ph idx="1"/>
          </p:nvPr>
        </p:nvSpPr>
        <p:spPr>
          <a:xfrm>
            <a:off x="3210560" y="1452246"/>
            <a:ext cx="8981440" cy="5110479"/>
          </a:xfrm>
        </p:spPr>
        <p:txBody>
          <a:bodyPr>
            <a:noAutofit/>
          </a:bodyPr>
          <a:lstStyle/>
          <a:p>
            <a:r>
              <a:rPr lang="fi-FI" sz="2000" dirty="0"/>
              <a:t>Sähkösavukkeiden nesteet voivat sisältää nikotiinia tai olla nikotiinittomia. Nikotiinipitoisuus ei ole aina selkeästi esille tuotteessa. </a:t>
            </a:r>
            <a:r>
              <a:rPr lang="en-US" sz="2000" dirty="0" err="1"/>
              <a:t>Myös</a:t>
            </a:r>
            <a:r>
              <a:rPr lang="en-US" sz="2000" dirty="0"/>
              <a:t> </a:t>
            </a:r>
            <a:r>
              <a:rPr lang="en-US" sz="2000" dirty="0" err="1"/>
              <a:t>nikotiinittomat</a:t>
            </a:r>
            <a:r>
              <a:rPr lang="en-US" sz="2000" dirty="0"/>
              <a:t> </a:t>
            </a:r>
            <a:r>
              <a:rPr lang="en-US" sz="2000" dirty="0" err="1"/>
              <a:t>sähkösavukkeet</a:t>
            </a:r>
            <a:r>
              <a:rPr lang="en-US" sz="2000" dirty="0"/>
              <a:t> </a:t>
            </a:r>
            <a:r>
              <a:rPr lang="en-US" sz="2000" dirty="0" err="1"/>
              <a:t>sisältävät</a:t>
            </a:r>
            <a:r>
              <a:rPr lang="en-US" sz="2000" dirty="0"/>
              <a:t> </a:t>
            </a:r>
            <a:r>
              <a:rPr lang="en-US" sz="2000" dirty="0" err="1"/>
              <a:t>terveydelle</a:t>
            </a:r>
            <a:r>
              <a:rPr lang="en-US" sz="2000" dirty="0"/>
              <a:t> </a:t>
            </a:r>
            <a:r>
              <a:rPr lang="en-US" sz="2000" dirty="0" err="1"/>
              <a:t>haitallisia</a:t>
            </a:r>
            <a:r>
              <a:rPr lang="en-US" sz="2000" dirty="0"/>
              <a:t> </a:t>
            </a:r>
            <a:r>
              <a:rPr lang="en-US" sz="2000" dirty="0" err="1"/>
              <a:t>aineita</a:t>
            </a:r>
            <a:r>
              <a:rPr lang="en-US" sz="2000" dirty="0"/>
              <a:t>.</a:t>
            </a:r>
          </a:p>
          <a:p>
            <a:r>
              <a:rPr lang="fi-FI" sz="2000" dirty="0"/>
              <a:t>Sähkötupakoista on mitattu myös isoja määriä lyijyä (8.6mg/l, kun juomavedessä saa olla </a:t>
            </a:r>
            <a:r>
              <a:rPr lang="fi-FI" sz="2000" dirty="0" err="1"/>
              <a:t>max</a:t>
            </a:r>
            <a:r>
              <a:rPr lang="fi-FI" sz="2000" dirty="0"/>
              <a:t> 0,01mg/l). Lyijy on myrkyllistä  etenkin hermostolle ja keskushermostolle. Aivojen vielä kehittyessä keskushermosto on todella herkkä ja älyllinen kehitys kärsii. Aivot ja keuhkot jatkavat kehittymistä 25 ikävuoteen asti.</a:t>
            </a:r>
          </a:p>
          <a:p>
            <a:r>
              <a:rPr lang="fi-FI" sz="2000" dirty="0"/>
              <a:t>Hengitettävien nesteiden joukossa voi olla raskasmetalleja ja muita haitallisia pienhiukkasia. Nämä höyryn mukana keuhkoihin kulkeutuvat hiukkaset ovat osin samoja kuin tupakansavussa ja liikenteen sekä teollisuuden päästöissä</a:t>
            </a:r>
            <a:r>
              <a:rPr lang="fi-FI" sz="2000" dirty="0">
                <a:effectLst/>
                <a:ea typeface="Roboto" panose="02000000000000000000" pitchFamily="2" charset="0"/>
                <a:cs typeface="Roboto" panose="02000000000000000000" pitchFamily="2" charset="0"/>
              </a:rPr>
              <a:t>.</a:t>
            </a:r>
          </a:p>
          <a:p>
            <a:r>
              <a:rPr lang="fi-FI" sz="2000" dirty="0"/>
              <a:t>Makunesteissä käytetään usein elintarvikekäytöstä tuttuja makuaineita, joita ei kuitenkaan ole tarkoitettu kuumennettavaksi ja hengitettäväksi. Näiden makuaineiden vaikutuksia ei vielä tarkkaan tiedetä. </a:t>
            </a:r>
          </a:p>
          <a:p>
            <a:r>
              <a:rPr lang="fi-FI" sz="2000" dirty="0"/>
              <a:t>Ulkomailta ja netistä ostettujen nesteiden ja kertakäyttöisten sähkösavukelaitteiden todellisesta sisällöstä ja turvallisuudesta ei ole varmuutta. Uudelleen täytettävät laitteet ovat myös aina riski ostajalle, sillä osa myyjistä tekee itse uudet keitokset säiliöön, jolloin aineen turvallisuudesta ei ole takeita.</a:t>
            </a:r>
          </a:p>
        </p:txBody>
      </p:sp>
      <p:pic>
        <p:nvPicPr>
          <p:cNvPr id="5" name="Kuva 4" descr="Kuva, joka sisältää kohteen nivel&#10;&#10;Kuvaus luotu automaattisesti">
            <a:extLst>
              <a:ext uri="{FF2B5EF4-FFF2-40B4-BE49-F238E27FC236}">
                <a16:creationId xmlns:a16="http://schemas.microsoft.com/office/drawing/2014/main" id="{6BFC48E9-A150-7640-BB2D-D7618B66C196}"/>
              </a:ext>
            </a:extLst>
          </p:cNvPr>
          <p:cNvPicPr>
            <a:picLocks noChangeAspect="1"/>
          </p:cNvPicPr>
          <p:nvPr/>
        </p:nvPicPr>
        <p:blipFill rotWithShape="1">
          <a:blip r:embed="rId2">
            <a:extLst>
              <a:ext uri="{28A0092B-C50C-407E-A947-70E740481C1C}">
                <a14:useLocalDpi xmlns:a14="http://schemas.microsoft.com/office/drawing/2010/main" val="0"/>
              </a:ext>
            </a:extLst>
          </a:blip>
          <a:srcRect l="26144" t="881" r="22623" b="-1"/>
          <a:stretch/>
        </p:blipFill>
        <p:spPr>
          <a:xfrm>
            <a:off x="254000" y="944880"/>
            <a:ext cx="2956560" cy="5720080"/>
          </a:xfrm>
          <a:prstGeom prst="rect">
            <a:avLst/>
          </a:prstGeom>
        </p:spPr>
      </p:pic>
    </p:spTree>
    <p:extLst>
      <p:ext uri="{BB962C8B-B14F-4D97-AF65-F5344CB8AC3E}">
        <p14:creationId xmlns:p14="http://schemas.microsoft.com/office/powerpoint/2010/main" val="15191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isällön paikkamerkki 4" descr="Kuva, joka sisältää kohteen piirros, clipart, luonnos, kuvitus&#10;&#10;Kuvaus luotu automaattisesti">
            <a:extLst>
              <a:ext uri="{FF2B5EF4-FFF2-40B4-BE49-F238E27FC236}">
                <a16:creationId xmlns:a16="http://schemas.microsoft.com/office/drawing/2014/main" id="{29B5E05E-9B05-63CE-C9C9-6B7E2DD47C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0"/>
            <a:ext cx="12191980" cy="6856718"/>
          </a:xfrm>
          <a:prstGeom prst="rect">
            <a:avLst/>
          </a:prstGeom>
        </p:spPr>
      </p:pic>
      <p:sp>
        <p:nvSpPr>
          <p:cNvPr id="7" name="Tekstiruutu 6">
            <a:extLst>
              <a:ext uri="{FF2B5EF4-FFF2-40B4-BE49-F238E27FC236}">
                <a16:creationId xmlns:a16="http://schemas.microsoft.com/office/drawing/2014/main" id="{22AA2C67-FA0C-39A1-E496-9B9495BBC850}"/>
              </a:ext>
            </a:extLst>
          </p:cNvPr>
          <p:cNvSpPr txBox="1"/>
          <p:nvPr/>
        </p:nvSpPr>
        <p:spPr>
          <a:xfrm>
            <a:off x="585291" y="83069"/>
            <a:ext cx="9882505" cy="2123658"/>
          </a:xfrm>
          <a:prstGeom prst="rect">
            <a:avLst/>
          </a:prstGeom>
          <a:noFill/>
        </p:spPr>
        <p:txBody>
          <a:bodyPr wrap="square" rtlCol="0">
            <a:spAutoFit/>
          </a:bodyPr>
          <a:lstStyle/>
          <a:p>
            <a:r>
              <a:rPr lang="fi-FI" sz="6600" b="1" dirty="0">
                <a:solidFill>
                  <a:srgbClr val="FFC000"/>
                </a:solidFill>
                <a:latin typeface="Britannic Bold" panose="020B0903060703020204" pitchFamily="34" charset="0"/>
              </a:rPr>
              <a:t>Sähkösavukkeen </a:t>
            </a:r>
          </a:p>
          <a:p>
            <a:r>
              <a:rPr lang="fi-FI" sz="6600" b="1" dirty="0">
                <a:solidFill>
                  <a:srgbClr val="FFC000"/>
                </a:solidFill>
                <a:latin typeface="Britannic Bold" panose="020B0903060703020204" pitchFamily="34" charset="0"/>
              </a:rPr>
              <a:t>              terveyshaitat</a:t>
            </a:r>
          </a:p>
        </p:txBody>
      </p:sp>
      <p:sp>
        <p:nvSpPr>
          <p:cNvPr id="9" name="Tekstiruutu 8">
            <a:extLst>
              <a:ext uri="{FF2B5EF4-FFF2-40B4-BE49-F238E27FC236}">
                <a16:creationId xmlns:a16="http://schemas.microsoft.com/office/drawing/2014/main" id="{E5CB7C68-2F44-C5B7-589C-002EA7151973}"/>
              </a:ext>
            </a:extLst>
          </p:cNvPr>
          <p:cNvSpPr txBox="1"/>
          <p:nvPr/>
        </p:nvSpPr>
        <p:spPr>
          <a:xfrm>
            <a:off x="3290131" y="2138361"/>
            <a:ext cx="8900345" cy="4801314"/>
          </a:xfrm>
          <a:prstGeom prst="rect">
            <a:avLst/>
          </a:prstGeom>
          <a:noFill/>
        </p:spPr>
        <p:txBody>
          <a:bodyPr wrap="square" rtlCol="0">
            <a:spAutoFit/>
          </a:bodyPr>
          <a:lstStyle/>
          <a:p>
            <a:pPr marL="285750" indent="-285750">
              <a:buFont typeface="Arial" panose="020B0604020202020204" pitchFamily="34" charset="0"/>
              <a:buChar char="•"/>
            </a:pPr>
            <a:r>
              <a:rPr lang="fi-FI" dirty="0"/>
              <a:t>Sähkösavukkeen käyttö koukuttaa huomattavasti nopeampaa kuin perinteinen tupakka, koska ne sisältävät usein moninkertaisen määrän nikotiinia</a:t>
            </a:r>
          </a:p>
          <a:p>
            <a:r>
              <a:rPr lang="fi-FI" dirty="0">
                <a:sym typeface="Wingdings" panose="05000000000000000000" pitchFamily="2" charset="2"/>
              </a:rPr>
              <a:t> Aiheuttaa siis nikotiinin haitat ja riippuvuuden, mutta myös nikotiinimyrkytysriskin</a:t>
            </a:r>
            <a:endParaRPr lang="fi-FI" dirty="0"/>
          </a:p>
          <a:p>
            <a:pPr marL="285750" indent="-285750">
              <a:buFont typeface="Arial" panose="020B0604020202020204" pitchFamily="34" charset="0"/>
              <a:buChar char="•"/>
            </a:pPr>
            <a:r>
              <a:rPr lang="fi-FI" dirty="0"/>
              <a:t>Sähkötupakasta hengitettävä rasvapohjainen höyry </a:t>
            </a:r>
            <a:r>
              <a:rPr lang="fi-FI" dirty="0">
                <a:effectLst/>
                <a:ea typeface="Roboto" panose="02000000000000000000" pitchFamily="2" charset="0"/>
                <a:cs typeface="Roboto" panose="02000000000000000000" pitchFamily="2" charset="0"/>
              </a:rPr>
              <a:t>jättää keuhkoihin rasvakerroksen, joka aiheuttaa nesteen kertymistä keuhkoihin, keuhkokuumeilua, tulehdustilaa, astmaoireita, kroonista yskää.</a:t>
            </a:r>
          </a:p>
          <a:p>
            <a:pPr marL="285750" indent="-285750">
              <a:buFont typeface="Arial" panose="020B0604020202020204" pitchFamily="34" charset="0"/>
              <a:buChar char="•"/>
            </a:pPr>
            <a:r>
              <a:rPr lang="fi-FI" dirty="0">
                <a:ea typeface="Roboto" panose="02000000000000000000" pitchFamily="2" charset="0"/>
                <a:cs typeface="Roboto" panose="02000000000000000000" pitchFamily="2" charset="0"/>
              </a:rPr>
              <a:t>Höyrystä on löydetty mikrometallia, minkä hiukkaset kulkeutuvat</a:t>
            </a:r>
            <a:r>
              <a:rPr lang="fi-FI" dirty="0">
                <a:effectLst/>
                <a:ea typeface="Roboto" panose="02000000000000000000" pitchFamily="2" charset="0"/>
                <a:cs typeface="Roboto" panose="02000000000000000000" pitchFamily="2" charset="0"/>
              </a:rPr>
              <a:t> keuhkokudoksen sisälle vaurioittaen sitä. Aiheuttaa keuhkopöhöä, kroonista yskää, astmaoireilua, keuhkokuumeita</a:t>
            </a:r>
            <a:endParaRPr lang="fi-FI" dirty="0"/>
          </a:p>
          <a:p>
            <a:pPr marL="285750" indent="-285750">
              <a:buFont typeface="Arial" panose="020B0604020202020204" pitchFamily="34" charset="0"/>
              <a:buChar char="•"/>
            </a:pPr>
            <a:r>
              <a:rPr lang="fi-FI" dirty="0"/>
              <a:t>Hengitysteiden ärsytysoireet </a:t>
            </a:r>
          </a:p>
          <a:p>
            <a:pPr marL="285750" indent="-285750">
              <a:buFont typeface="Arial" panose="020B0604020202020204" pitchFamily="34" charset="0"/>
              <a:buChar char="•"/>
            </a:pPr>
            <a:r>
              <a:rPr lang="fi-FI" dirty="0"/>
              <a:t>Hengitettävä höyry haittaa keuhkojen normaalia toimintaa ja alentaa keuhkojen yleistä toimintakykyä.</a:t>
            </a:r>
          </a:p>
          <a:p>
            <a:pPr marL="285750" indent="-285750">
              <a:buFont typeface="Arial" panose="020B0604020202020204" pitchFamily="34" charset="0"/>
              <a:buChar char="•"/>
            </a:pPr>
            <a:r>
              <a:rPr lang="fi-FI" dirty="0"/>
              <a:t>Lisää riskiä sydän- ja verisuonitaudeille</a:t>
            </a:r>
          </a:p>
          <a:p>
            <a:pPr marL="285750" indent="-285750">
              <a:buFont typeface="Arial" panose="020B0604020202020204" pitchFamily="34" charset="0"/>
              <a:buChar char="•"/>
            </a:pPr>
            <a:r>
              <a:rPr lang="fi-FI" dirty="0"/>
              <a:t>Suun terveyden ongelmat</a:t>
            </a:r>
          </a:p>
          <a:p>
            <a:pPr marL="285750" indent="-285750">
              <a:buFont typeface="Arial" panose="020B0604020202020204" pitchFamily="34" charset="0"/>
              <a:buChar char="•"/>
            </a:pPr>
            <a:r>
              <a:rPr lang="fi-FI" dirty="0"/>
              <a:t>Lisää riskiä erilaisille syöville</a:t>
            </a:r>
          </a:p>
          <a:p>
            <a:pPr marL="285750" indent="-285750">
              <a:buFont typeface="Arial" panose="020B0604020202020204" pitchFamily="34" charset="0"/>
              <a:buChar char="•"/>
            </a:pPr>
            <a:r>
              <a:rPr lang="fi-FI" dirty="0"/>
              <a:t>Lisää riskiä muiden nikotiinituotteiden käyttämiselle</a:t>
            </a:r>
          </a:p>
          <a:p>
            <a:pPr marL="285750" indent="-285750">
              <a:buFont typeface="Arial" panose="020B0604020202020204" pitchFamily="34" charset="0"/>
              <a:buChar char="•"/>
            </a:pPr>
            <a:r>
              <a:rPr lang="fi-FI" dirty="0"/>
              <a:t>Passiivinen tupakointi aiheuttaa haittoja myös sivullisille</a:t>
            </a:r>
          </a:p>
          <a:p>
            <a:pPr marL="285750" indent="-285750">
              <a:buFont typeface="Arial" panose="020B0604020202020204" pitchFamily="34" charset="0"/>
              <a:buChar char="•"/>
            </a:pPr>
            <a:r>
              <a:rPr lang="fi-FI" b="1" dirty="0"/>
              <a:t>PITKÄAIKAISVAIKUTUKSIA EI VIELÄ TUNNETA!</a:t>
            </a:r>
          </a:p>
        </p:txBody>
      </p:sp>
    </p:spTree>
    <p:extLst>
      <p:ext uri="{BB962C8B-B14F-4D97-AF65-F5344CB8AC3E}">
        <p14:creationId xmlns:p14="http://schemas.microsoft.com/office/powerpoint/2010/main" val="377419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animaatio, kuvakaappaus&#10;&#10;Tekoälyn generoima sisältö voi olla virheellistä.">
            <a:extLst>
              <a:ext uri="{FF2B5EF4-FFF2-40B4-BE49-F238E27FC236}">
                <a16:creationId xmlns:a16="http://schemas.microsoft.com/office/drawing/2014/main" id="{E96B187A-F14C-337A-8C44-FD0D6CC81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954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4A977-0B83-1735-8B6A-E1BBA0CDAF61}"/>
              </a:ext>
            </a:extLst>
          </p:cNvPr>
          <p:cNvSpPr>
            <a:spLocks noGrp="1"/>
          </p:cNvSpPr>
          <p:nvPr>
            <p:ph type="title"/>
          </p:nvPr>
        </p:nvSpPr>
        <p:spPr>
          <a:xfrm>
            <a:off x="314325" y="4498975"/>
            <a:ext cx="10515600" cy="1325563"/>
          </a:xfrm>
        </p:spPr>
        <p:txBody>
          <a:bodyPr>
            <a:normAutofit/>
          </a:bodyPr>
          <a:lstStyle/>
          <a:p>
            <a:br>
              <a:rPr lang="fi-FI" sz="2400" dirty="0"/>
            </a:br>
            <a:endParaRPr lang="fi-FI" sz="2400" dirty="0"/>
          </a:p>
        </p:txBody>
      </p:sp>
      <p:pic>
        <p:nvPicPr>
          <p:cNvPr id="5" name="Kuva 4" descr="Kuva, joka sisältää kohteen teksti, kuvakaappaus, Brändi, muotoilu&#10;&#10;Kuvaus luotu automaattisesti">
            <a:extLst>
              <a:ext uri="{FF2B5EF4-FFF2-40B4-BE49-F238E27FC236}">
                <a16:creationId xmlns:a16="http://schemas.microsoft.com/office/drawing/2014/main" id="{7FDCAA6A-3389-BDB6-7830-CBDAAB5397FE}"/>
              </a:ext>
            </a:extLst>
          </p:cNvPr>
          <p:cNvPicPr>
            <a:picLocks noChangeAspect="1"/>
          </p:cNvPicPr>
          <p:nvPr/>
        </p:nvPicPr>
        <p:blipFill rotWithShape="1">
          <a:blip r:embed="rId2">
            <a:extLst>
              <a:ext uri="{28A0092B-C50C-407E-A947-70E740481C1C}">
                <a14:useLocalDpi xmlns:a14="http://schemas.microsoft.com/office/drawing/2010/main" val="0"/>
              </a:ext>
            </a:extLst>
          </a:blip>
          <a:srcRect t="38366"/>
          <a:stretch/>
        </p:blipFill>
        <p:spPr>
          <a:xfrm>
            <a:off x="0" y="0"/>
            <a:ext cx="12192000" cy="4137742"/>
          </a:xfrm>
          <a:prstGeom prst="rect">
            <a:avLst/>
          </a:prstGeom>
        </p:spPr>
      </p:pic>
      <p:sp>
        <p:nvSpPr>
          <p:cNvPr id="6" name="Tekstiruutu 5">
            <a:extLst>
              <a:ext uri="{FF2B5EF4-FFF2-40B4-BE49-F238E27FC236}">
                <a16:creationId xmlns:a16="http://schemas.microsoft.com/office/drawing/2014/main" id="{B0A0578C-2456-B2B6-5BF9-641F5361765D}"/>
              </a:ext>
            </a:extLst>
          </p:cNvPr>
          <p:cNvSpPr txBox="1"/>
          <p:nvPr/>
        </p:nvSpPr>
        <p:spPr>
          <a:xfrm>
            <a:off x="34671" y="5008930"/>
            <a:ext cx="11074908" cy="1631216"/>
          </a:xfrm>
          <a:prstGeom prst="rect">
            <a:avLst/>
          </a:prstGeom>
          <a:noFill/>
        </p:spPr>
        <p:txBody>
          <a:bodyPr wrap="square" rtlCol="0">
            <a:spAutoFit/>
          </a:bodyPr>
          <a:lstStyle/>
          <a:p>
            <a:pPr marL="285750" indent="-285750">
              <a:buFont typeface="Arial" panose="020B0604020202020204" pitchFamily="34" charset="0"/>
              <a:buChar char="•"/>
            </a:pPr>
            <a:r>
              <a:rPr lang="fi-FI" sz="2000" dirty="0"/>
              <a:t>Somessa piilomainontaa, temppuvideoita ja myynti-ilmoituksia</a:t>
            </a:r>
          </a:p>
          <a:p>
            <a:pPr marL="285750" indent="-285750">
              <a:buFont typeface="Arial" panose="020B0604020202020204" pitchFamily="34" charset="0"/>
              <a:buChar char="•"/>
            </a:pPr>
            <a:r>
              <a:rPr lang="fi-FI" sz="2000" dirty="0"/>
              <a:t>Päihteiden myyjät lähestyvät itse nuoria somessa kaveripyyntöjen ja yksityisviestien kautta. </a:t>
            </a:r>
          </a:p>
          <a:p>
            <a:pPr marL="285750" indent="-285750">
              <a:buFont typeface="Arial" panose="020B0604020202020204" pitchFamily="34" charset="0"/>
              <a:buChar char="•"/>
            </a:pPr>
            <a:r>
              <a:rPr lang="fi-FI" sz="2000" dirty="0"/>
              <a:t>Etenkin </a:t>
            </a:r>
            <a:r>
              <a:rPr lang="fi-FI" sz="2000" dirty="0" err="1"/>
              <a:t>Snapchattiin</a:t>
            </a:r>
            <a:r>
              <a:rPr lang="fi-FI" sz="2000" dirty="0"/>
              <a:t> on keskittynyt paljon nuorten rikollisuutta, sillä sovelluksen automaattisesti katoavia viestejä </a:t>
            </a:r>
            <a:r>
              <a:rPr lang="fi-FI" sz="2000" dirty="0" err="1"/>
              <a:t>hyödynnettään</a:t>
            </a:r>
            <a:r>
              <a:rPr lang="fi-FI" sz="2000" dirty="0"/>
              <a:t> esimerkiksi kauppatilanteissa.</a:t>
            </a:r>
          </a:p>
          <a:p>
            <a:pPr marL="285750" indent="-285750">
              <a:buFont typeface="Arial" panose="020B0604020202020204" pitchFamily="34" charset="0"/>
              <a:buChar char="•"/>
            </a:pPr>
            <a:r>
              <a:rPr lang="fi-FI" sz="2000" dirty="0"/>
              <a:t>Alaikäisten </a:t>
            </a:r>
            <a:r>
              <a:rPr lang="fi-FI" sz="2000" dirty="0" err="1"/>
              <a:t>vapen</a:t>
            </a:r>
            <a:r>
              <a:rPr lang="fi-FI" sz="2000" dirty="0"/>
              <a:t> käyttöön liittyy paljon piilorikollisuutta ja lieveilmiöitä, josta seuraukset vaihtelevat </a:t>
            </a:r>
          </a:p>
        </p:txBody>
      </p:sp>
      <p:sp>
        <p:nvSpPr>
          <p:cNvPr id="7" name="Tekstiruutu 6">
            <a:extLst>
              <a:ext uri="{FF2B5EF4-FFF2-40B4-BE49-F238E27FC236}">
                <a16:creationId xmlns:a16="http://schemas.microsoft.com/office/drawing/2014/main" id="{E9886476-9937-7BE0-F78B-5E76B112D1E6}"/>
              </a:ext>
            </a:extLst>
          </p:cNvPr>
          <p:cNvSpPr txBox="1"/>
          <p:nvPr/>
        </p:nvSpPr>
        <p:spPr>
          <a:xfrm>
            <a:off x="3364992" y="4188615"/>
            <a:ext cx="4762500" cy="769441"/>
          </a:xfrm>
          <a:prstGeom prst="rect">
            <a:avLst/>
          </a:prstGeom>
          <a:noFill/>
        </p:spPr>
        <p:txBody>
          <a:bodyPr wrap="square" rtlCol="0">
            <a:spAutoFit/>
          </a:bodyPr>
          <a:lstStyle/>
          <a:p>
            <a:r>
              <a:rPr lang="fi-FI" sz="4400" dirty="0">
                <a:latin typeface="Britannic Bold" panose="020B0903060703020204" pitchFamily="34" charset="0"/>
              </a:rPr>
              <a:t>Päihteet somessa</a:t>
            </a:r>
          </a:p>
        </p:txBody>
      </p:sp>
      <p:pic>
        <p:nvPicPr>
          <p:cNvPr id="3" name="Kuva 2">
            <a:extLst>
              <a:ext uri="{FF2B5EF4-FFF2-40B4-BE49-F238E27FC236}">
                <a16:creationId xmlns:a16="http://schemas.microsoft.com/office/drawing/2014/main" id="{80DE12D9-2EF3-3483-E570-571F3A38E35F}"/>
              </a:ext>
            </a:extLst>
          </p:cNvPr>
          <p:cNvPicPr>
            <a:picLocks noChangeAspect="1"/>
          </p:cNvPicPr>
          <p:nvPr/>
        </p:nvPicPr>
        <p:blipFill>
          <a:blip r:embed="rId3"/>
          <a:stretch>
            <a:fillRect/>
          </a:stretch>
        </p:blipFill>
        <p:spPr>
          <a:xfrm>
            <a:off x="11002338" y="4250057"/>
            <a:ext cx="972305" cy="972305"/>
          </a:xfrm>
          <a:prstGeom prst="rect">
            <a:avLst/>
          </a:prstGeom>
        </p:spPr>
      </p:pic>
      <p:sp>
        <p:nvSpPr>
          <p:cNvPr id="4" name="Tekstiruutu 3">
            <a:extLst>
              <a:ext uri="{FF2B5EF4-FFF2-40B4-BE49-F238E27FC236}">
                <a16:creationId xmlns:a16="http://schemas.microsoft.com/office/drawing/2014/main" id="{F3EED1D0-FB26-5108-D957-A55A4C4A8391}"/>
              </a:ext>
            </a:extLst>
          </p:cNvPr>
          <p:cNvSpPr txBox="1"/>
          <p:nvPr/>
        </p:nvSpPr>
        <p:spPr>
          <a:xfrm>
            <a:off x="10829925" y="5247799"/>
            <a:ext cx="1230594" cy="400110"/>
          </a:xfrm>
          <a:prstGeom prst="rect">
            <a:avLst/>
          </a:prstGeom>
          <a:noFill/>
        </p:spPr>
        <p:txBody>
          <a:bodyPr wrap="square" rtlCol="0">
            <a:spAutoFit/>
          </a:bodyPr>
          <a:lstStyle/>
          <a:p>
            <a:pPr algn="ctr"/>
            <a:r>
              <a:rPr lang="fi-FI" sz="1000" dirty="0" err="1"/>
              <a:t>Telegramin</a:t>
            </a:r>
            <a:r>
              <a:rPr lang="fi-FI" sz="1000" dirty="0"/>
              <a:t> sovelluskuvake</a:t>
            </a:r>
          </a:p>
        </p:txBody>
      </p:sp>
    </p:spTree>
    <p:extLst>
      <p:ext uri="{BB962C8B-B14F-4D97-AF65-F5344CB8AC3E}">
        <p14:creationId xmlns:p14="http://schemas.microsoft.com/office/powerpoint/2010/main" val="408424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8" descr="Kuva, joka sisältää kohteen Grafiikka, Värikkyys, graafinen suunnittelu, sininen&#10;&#10;Kuvaus luotu automaattisesti">
            <a:extLst>
              <a:ext uri="{FF2B5EF4-FFF2-40B4-BE49-F238E27FC236}">
                <a16:creationId xmlns:a16="http://schemas.microsoft.com/office/drawing/2014/main" id="{4E0C68A7-1185-C041-AFF4-024C5840223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236220"/>
            <a:ext cx="12191980" cy="6856718"/>
          </a:xfrm>
          <a:prstGeom prst="rect">
            <a:avLst/>
          </a:prstGeom>
        </p:spPr>
      </p:pic>
      <p:sp>
        <p:nvSpPr>
          <p:cNvPr id="4" name="Tekstiruutu 3">
            <a:extLst>
              <a:ext uri="{FF2B5EF4-FFF2-40B4-BE49-F238E27FC236}">
                <a16:creationId xmlns:a16="http://schemas.microsoft.com/office/drawing/2014/main" id="{021DCBB5-31E2-98AA-BA84-718BBC44AC39}"/>
              </a:ext>
            </a:extLst>
          </p:cNvPr>
          <p:cNvSpPr txBox="1"/>
          <p:nvPr/>
        </p:nvSpPr>
        <p:spPr>
          <a:xfrm>
            <a:off x="2720340" y="236220"/>
            <a:ext cx="7482840" cy="1200329"/>
          </a:xfrm>
          <a:prstGeom prst="rect">
            <a:avLst/>
          </a:prstGeom>
          <a:noFill/>
        </p:spPr>
        <p:txBody>
          <a:bodyPr wrap="square">
            <a:spAutoFit/>
          </a:bodyPr>
          <a:lstStyle/>
          <a:p>
            <a:r>
              <a:rPr lang="fi-FI" sz="7200" b="1" dirty="0">
                <a:solidFill>
                  <a:srgbClr val="7030A0"/>
                </a:solidFill>
                <a:latin typeface="Britannic Bold" panose="020B0903060703020204" pitchFamily="34" charset="0"/>
              </a:rPr>
              <a:t>Nikotiinipussit</a:t>
            </a:r>
          </a:p>
        </p:txBody>
      </p:sp>
      <p:sp>
        <p:nvSpPr>
          <p:cNvPr id="6" name="Tekstiruutu 5">
            <a:extLst>
              <a:ext uri="{FF2B5EF4-FFF2-40B4-BE49-F238E27FC236}">
                <a16:creationId xmlns:a16="http://schemas.microsoft.com/office/drawing/2014/main" id="{36626EF0-F218-7FA6-AA0F-76BB94C45639}"/>
              </a:ext>
            </a:extLst>
          </p:cNvPr>
          <p:cNvSpPr txBox="1"/>
          <p:nvPr/>
        </p:nvSpPr>
        <p:spPr>
          <a:xfrm>
            <a:off x="486062" y="1650194"/>
            <a:ext cx="11620480" cy="385515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Ulkonäöltään ja käyttötavaltaan nuuskaa muistuttava tuote. Myös tuotepakkaukset samankaltaisia kuin nuuskassa. </a:t>
            </a:r>
            <a:r>
              <a:rPr lang="fi-FI" b="0" i="0" dirty="0">
                <a:solidFill>
                  <a:srgbClr val="000000"/>
                </a:solidFill>
                <a:effectLst/>
                <a:latin typeface="Riposte"/>
              </a:rPr>
              <a:t>Nikotiinipussit ja niiden </a:t>
            </a:r>
            <a:r>
              <a:rPr lang="fi-FI" dirty="0">
                <a:solidFill>
                  <a:srgbClr val="000000"/>
                </a:solidFill>
                <a:latin typeface="Riposte"/>
              </a:rPr>
              <a:t>mainostus </a:t>
            </a:r>
            <a:r>
              <a:rPr lang="fi-FI" b="0" i="0" dirty="0">
                <a:solidFill>
                  <a:srgbClr val="000000"/>
                </a:solidFill>
                <a:effectLst/>
                <a:latin typeface="Riposte"/>
              </a:rPr>
              <a:t>on suunniteltu houkuttelemaan erityisesti lapsia ja nuoria.</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Sisältää nikotiinia, täyte- ja säilöntäaineita sekä makuaineita (löydetty jopa 183 eri kemikaalia, myös nikkeliä ja muita metalleja). Ei sisällä tupakkakasvia kuten nuuska.</a:t>
            </a:r>
          </a:p>
          <a:p>
            <a:pPr marL="285750" indent="-285750">
              <a:lnSpc>
                <a:spcPct val="107000"/>
              </a:lnSpc>
              <a:spcAft>
                <a:spcPts val="800"/>
              </a:spcAft>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Nikotiinipitoisuudet vaihtelevat runsaasti 3- yli 50 mg/g</a:t>
            </a:r>
            <a:r>
              <a:rPr lang="fi-FI" kern="100" dirty="0">
                <a:latin typeface="Aptos" panose="020B0004020202020204" pitchFamily="34" charset="0"/>
                <a:ea typeface="Aptos" panose="020B0004020202020204" pitchFamily="34" charset="0"/>
                <a:cs typeface="Times New Roman" panose="02020603050405020304" pitchFamily="18" charset="0"/>
              </a:rPr>
              <a: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Nikotiinipitoisuudet eivät ole aina selkeästi esillä, mikä lisää riskiä nikotiinimyrkytykselle.</a:t>
            </a:r>
          </a:p>
          <a:p>
            <a:pPr marL="285750" indent="-285750">
              <a:lnSpc>
                <a:spcPct val="107000"/>
              </a:lnSpc>
              <a:spcAft>
                <a:spcPts val="800"/>
              </a:spcAft>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Aiheuttaa nikotiinin haitat ja riippuvuuden ja lisää riskiä muiden nikotiinituotteiden käytölle.</a:t>
            </a:r>
          </a:p>
          <a:p>
            <a:pPr marL="285750" indent="-285750">
              <a:lnSpc>
                <a:spcPct val="107000"/>
              </a:lnSpc>
              <a:spcAft>
                <a:spcPts val="800"/>
              </a:spcAft>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Terveyshaitat verrattavissa nuuskaan: suun terveyden haitat, limakalvojen ärsytys, TSNA- yhdisteisiin liittyvät haitat. Myös muut nikotiinin terveyshaitat (aivojen rakenteen ja kehityksen pysyvät muutokset, 2.tyypin diabeteksen sairastumisriski, suuremmat riskit sairastua syöpään)</a:t>
            </a:r>
          </a:p>
          <a:p>
            <a:pPr marL="285750" indent="-285750">
              <a:lnSpc>
                <a:spcPct val="107000"/>
              </a:lnSpc>
              <a:spcAft>
                <a:spcPts val="800"/>
              </a:spcAft>
              <a:buFont typeface="Arial" panose="020B0604020202020204" pitchFamily="34" charset="0"/>
              <a:buChar char="•"/>
            </a:pPr>
            <a:r>
              <a:rPr lang="fi-FI" sz="1800" b="1" kern="100" dirty="0">
                <a:effectLst/>
                <a:latin typeface="Aptos" panose="020B0004020202020204" pitchFamily="34" charset="0"/>
                <a:ea typeface="Aptos" panose="020B0004020202020204" pitchFamily="34" charset="0"/>
                <a:cs typeface="Times New Roman" panose="02020603050405020304" pitchFamily="18" charset="0"/>
              </a:rPr>
              <a:t>! PITKÄAIKAISVAIKUTUKSIA EI TUNNETA ! </a:t>
            </a:r>
          </a:p>
        </p:txBody>
      </p:sp>
    </p:spTree>
    <p:extLst>
      <p:ext uri="{BB962C8B-B14F-4D97-AF65-F5344CB8AC3E}">
        <p14:creationId xmlns:p14="http://schemas.microsoft.com/office/powerpoint/2010/main" val="319951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10;&#10;Tekoälyn generoima sisältö voi olla virheellistä.">
            <a:extLst>
              <a:ext uri="{FF2B5EF4-FFF2-40B4-BE49-F238E27FC236}">
                <a16:creationId xmlns:a16="http://schemas.microsoft.com/office/drawing/2014/main" id="{E1D9781C-633A-0B6C-9E4C-63D806D42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290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Ihmisen kasvot, tyttö, henkilö&#10;&#10;Kuvaus luotu automaattisesti">
            <a:extLst>
              <a:ext uri="{FF2B5EF4-FFF2-40B4-BE49-F238E27FC236}">
                <a16:creationId xmlns:a16="http://schemas.microsoft.com/office/drawing/2014/main" id="{9B89A0DD-9990-0698-F603-4897279B5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 y="0"/>
            <a:ext cx="12215127" cy="6858000"/>
          </a:xfrm>
          <a:prstGeom prst="rect">
            <a:avLst/>
          </a:prstGeom>
        </p:spPr>
      </p:pic>
    </p:spTree>
    <p:extLst>
      <p:ext uri="{BB962C8B-B14F-4D97-AF65-F5344CB8AC3E}">
        <p14:creationId xmlns:p14="http://schemas.microsoft.com/office/powerpoint/2010/main" val="171820919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7f2b28d-54cf-44b6-aad9-6a2b7fb652a6}" enabled="1" method="Standard" siteId="{5cc89a67-fa29-4356-af5d-f436abc7c21b}" contentBits="0" removed="0"/>
</clbl:labelList>
</file>

<file path=docProps/app.xml><?xml version="1.0" encoding="utf-8"?>
<Properties xmlns="http://schemas.openxmlformats.org/officeDocument/2006/extended-properties" xmlns:vt="http://schemas.openxmlformats.org/officeDocument/2006/docPropsVTypes">
  <TotalTime>758</TotalTime>
  <Words>728</Words>
  <Application>Microsoft Office PowerPoint</Application>
  <PresentationFormat>Laajakuva</PresentationFormat>
  <Paragraphs>52</Paragraphs>
  <Slides>11</Slides>
  <Notes>0</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11</vt:i4>
      </vt:variant>
    </vt:vector>
  </HeadingPairs>
  <TitlesOfParts>
    <vt:vector size="22" baseType="lpstr">
      <vt:lpstr>Aptos</vt:lpstr>
      <vt:lpstr>Arial</vt:lpstr>
      <vt:lpstr>Bahnschrift Condensed</vt:lpstr>
      <vt:lpstr>Bernard MT Condensed</vt:lpstr>
      <vt:lpstr>Britannic Bold</vt:lpstr>
      <vt:lpstr>Calibri</vt:lpstr>
      <vt:lpstr>Calibri Light</vt:lpstr>
      <vt:lpstr>Riposte</vt:lpstr>
      <vt:lpstr>Roboto</vt:lpstr>
      <vt:lpstr>Wingdings</vt:lpstr>
      <vt:lpstr>Office-teema</vt:lpstr>
      <vt:lpstr>PowerPoint-esitys</vt:lpstr>
      <vt:lpstr>Mikä on sähkötupakka?</vt:lpstr>
      <vt:lpstr>Mitä vape sisältää?</vt:lpstr>
      <vt:lpstr>PowerPoint-esitys</vt:lpstr>
      <vt:lpstr>PowerPoint-esitys</vt:lpstr>
      <vt:lpstr> </vt:lpstr>
      <vt:lpstr>PowerPoint-esitys</vt:lpstr>
      <vt:lpstr>PowerPoint-esitys</vt:lpstr>
      <vt:lpstr>PowerPoint-esitys</vt:lpstr>
      <vt:lpstr>Keskustelun tueksi</vt:lpstr>
      <vt:lpstr>Jäikö jokin mietityttämään?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Sähkötupakka  eli vape</dc:title>
  <dc:creator>Blomster Annika</dc:creator>
  <cp:lastModifiedBy>Sorvari Samuli</cp:lastModifiedBy>
  <cp:revision>47</cp:revision>
  <dcterms:created xsi:type="dcterms:W3CDTF">2024-03-12T07:48:05Z</dcterms:created>
  <dcterms:modified xsi:type="dcterms:W3CDTF">2025-03-17T06:45:12Z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2024-03-12T11:23:54Z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ac695897-c6ea-4a8a-9498-5b7846b0099f</vt:lpwstr>
  </property>
  <property fmtid="{D5CDD505-2E9C-101B-9397-08002B2CF9AE}" pid="8" name="MSIP_Label_e7f2b28d-54cf-44b6-aad9-6a2b7fb652a6_ContentBits">
    <vt:lpwstr>0</vt:lpwstr>
  </property>
</Properties>
</file>