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60" r:id="rId4"/>
    <p:sldId id="257" r:id="rId5"/>
    <p:sldId id="267" r:id="rId6"/>
    <p:sldId id="265" r:id="rId7"/>
    <p:sldId id="258" r:id="rId8"/>
    <p:sldId id="256" r:id="rId9"/>
    <p:sldId id="259" r:id="rId10"/>
    <p:sldId id="263" r:id="rId11"/>
    <p:sldId id="269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CE1"/>
    <a:srgbClr val="FCCDBC"/>
    <a:srgbClr val="B9AE9E"/>
    <a:srgbClr val="FAB59C"/>
    <a:srgbClr val="AA8D8B"/>
    <a:srgbClr val="DDD0CE"/>
    <a:srgbClr val="C3BEB5"/>
    <a:srgbClr val="CABD5A"/>
    <a:srgbClr val="F78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1B632-0283-4375-B373-0BF42274C100}" v="3" dt="2024-05-23T12:29:42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2" autoAdjust="0"/>
  </p:normalViewPr>
  <p:slideViewPr>
    <p:cSldViewPr snapToGrid="0">
      <p:cViewPr varScale="1">
        <p:scale>
          <a:sx n="60" d="100"/>
          <a:sy n="60" d="100"/>
        </p:scale>
        <p:origin x="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DE2B5-C047-4D45-A301-B92CA020525D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27CC1BA0-0EE8-4BEA-8A8C-18892FD9783B}">
      <dgm:prSet phldrT="[Teksti]" custT="1"/>
      <dgm:spPr/>
      <dgm:t>
        <a:bodyPr/>
        <a:lstStyle/>
        <a:p>
          <a:r>
            <a:rPr lang="fi-FI" sz="36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Kiinnostavatko sinua eri kielet ja kulttuurit?</a:t>
          </a:r>
        </a:p>
      </dgm:t>
    </dgm:pt>
    <dgm:pt modelId="{7C3EB5DF-A256-4CFC-9316-33B88B9BC9B2}" type="parTrans" cxnId="{A0B0565A-0A1E-4A6D-BB98-0FE122C5E61C}">
      <dgm:prSet/>
      <dgm:spPr/>
      <dgm:t>
        <a:bodyPr/>
        <a:lstStyle/>
        <a:p>
          <a:endParaRPr lang="fi-FI"/>
        </a:p>
      </dgm:t>
    </dgm:pt>
    <dgm:pt modelId="{C09EE688-D62E-4D3E-9E45-95B388E27DF2}" type="sibTrans" cxnId="{A0B0565A-0A1E-4A6D-BB98-0FE122C5E61C}">
      <dgm:prSet/>
      <dgm:spPr/>
      <dgm:t>
        <a:bodyPr/>
        <a:lstStyle/>
        <a:p>
          <a:endParaRPr lang="fi-FI"/>
        </a:p>
      </dgm:t>
    </dgm:pt>
    <dgm:pt modelId="{1F37F77A-A040-4A31-B99B-FF5256D5B24F}">
      <dgm:prSet phldrT="[Teksti]" custT="1"/>
      <dgm:spPr/>
      <dgm:t>
        <a:bodyPr/>
        <a:lstStyle/>
        <a:p>
          <a:r>
            <a:rPr lang="fi-FI" sz="36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Haluatko tehdä hyvää ja auttaa maailmaa?</a:t>
          </a:r>
        </a:p>
      </dgm:t>
    </dgm:pt>
    <dgm:pt modelId="{80134642-9E39-438C-AC2A-60987A8A3A94}" type="parTrans" cxnId="{900454A9-1983-46E4-94DF-6CBE626F40EC}">
      <dgm:prSet/>
      <dgm:spPr/>
      <dgm:t>
        <a:bodyPr/>
        <a:lstStyle/>
        <a:p>
          <a:endParaRPr lang="fi-FI"/>
        </a:p>
      </dgm:t>
    </dgm:pt>
    <dgm:pt modelId="{DF66F4A8-B2FF-42D7-AC57-7AC8AC5049C0}" type="sibTrans" cxnId="{900454A9-1983-46E4-94DF-6CBE626F40EC}">
      <dgm:prSet/>
      <dgm:spPr/>
      <dgm:t>
        <a:bodyPr/>
        <a:lstStyle/>
        <a:p>
          <a:endParaRPr lang="fi-FI"/>
        </a:p>
      </dgm:t>
    </dgm:pt>
    <dgm:pt modelId="{7313B542-85A5-4DB5-A6EF-3547EF3DACC3}">
      <dgm:prSet custT="1"/>
      <dgm:spPr/>
      <dgm:t>
        <a:bodyPr/>
        <a:lstStyle/>
        <a:p>
          <a:r>
            <a:rPr lang="fi-FI" sz="36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Uskallatko jutella kaikkien kanssa?</a:t>
          </a:r>
        </a:p>
      </dgm:t>
    </dgm:pt>
    <dgm:pt modelId="{8F8371C4-A7C3-485E-8934-A89C3E59D395}" type="parTrans" cxnId="{B9CEB6EC-ECA7-4679-84B2-D5D020ABFD7A}">
      <dgm:prSet/>
      <dgm:spPr/>
      <dgm:t>
        <a:bodyPr/>
        <a:lstStyle/>
        <a:p>
          <a:endParaRPr lang="fi-FI"/>
        </a:p>
      </dgm:t>
    </dgm:pt>
    <dgm:pt modelId="{6A85378C-6489-4E4E-8A7C-C0702694F4BE}" type="sibTrans" cxnId="{B9CEB6EC-ECA7-4679-84B2-D5D020ABFD7A}">
      <dgm:prSet/>
      <dgm:spPr/>
      <dgm:t>
        <a:bodyPr/>
        <a:lstStyle/>
        <a:p>
          <a:endParaRPr lang="fi-FI"/>
        </a:p>
      </dgm:t>
    </dgm:pt>
    <dgm:pt modelId="{4FE3C69A-179D-4000-B6B4-292E07D33CF6}">
      <dgm:prSet custT="1"/>
      <dgm:spPr/>
      <dgm:t>
        <a:bodyPr/>
        <a:lstStyle/>
        <a:p>
          <a:r>
            <a:rPr lang="fi-FI" sz="36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Osaatko neuvoa ja ohjata muita?</a:t>
          </a:r>
        </a:p>
      </dgm:t>
    </dgm:pt>
    <dgm:pt modelId="{C6039750-47EA-4B72-9212-E08E01223FAB}" type="parTrans" cxnId="{5FE529A2-9141-4E39-BF67-A3EAC956B3E1}">
      <dgm:prSet/>
      <dgm:spPr/>
      <dgm:t>
        <a:bodyPr/>
        <a:lstStyle/>
        <a:p>
          <a:endParaRPr lang="fi-FI"/>
        </a:p>
      </dgm:t>
    </dgm:pt>
    <dgm:pt modelId="{000F9971-1BF4-4D22-B2C2-B0A1FCF4342C}" type="sibTrans" cxnId="{5FE529A2-9141-4E39-BF67-A3EAC956B3E1}">
      <dgm:prSet/>
      <dgm:spPr/>
      <dgm:t>
        <a:bodyPr/>
        <a:lstStyle/>
        <a:p>
          <a:endParaRPr lang="fi-FI"/>
        </a:p>
      </dgm:t>
    </dgm:pt>
    <dgm:pt modelId="{9E2D0915-9DA1-4705-86CD-5BCFE493DE21}">
      <dgm:prSet custT="1"/>
      <dgm:spPr/>
      <dgm:t>
        <a:bodyPr/>
        <a:lstStyle/>
        <a:p>
          <a:r>
            <a:rPr lang="fi-FI" sz="36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Oletko valmis ottamaan vastuuta?</a:t>
          </a:r>
        </a:p>
      </dgm:t>
    </dgm:pt>
    <dgm:pt modelId="{EE9A5E10-EBB5-43E8-AAE6-A1A4076AF490}" type="parTrans" cxnId="{A1776E46-A64B-4709-A09B-6CCD1220208D}">
      <dgm:prSet/>
      <dgm:spPr/>
      <dgm:t>
        <a:bodyPr/>
        <a:lstStyle/>
        <a:p>
          <a:endParaRPr lang="fi-FI"/>
        </a:p>
      </dgm:t>
    </dgm:pt>
    <dgm:pt modelId="{4D4F9422-2787-45FA-9FAA-6FA52F48FBB3}" type="sibTrans" cxnId="{A1776E46-A64B-4709-A09B-6CCD1220208D}">
      <dgm:prSet/>
      <dgm:spPr/>
      <dgm:t>
        <a:bodyPr/>
        <a:lstStyle/>
        <a:p>
          <a:endParaRPr lang="fi-FI"/>
        </a:p>
      </dgm:t>
    </dgm:pt>
    <dgm:pt modelId="{47C98352-6921-4865-A24B-B088AB758D4C}" type="pres">
      <dgm:prSet presAssocID="{FF7DE2B5-C047-4D45-A301-B92CA020525D}" presName="linear" presStyleCnt="0">
        <dgm:presLayoutVars>
          <dgm:animLvl val="lvl"/>
          <dgm:resizeHandles val="exact"/>
        </dgm:presLayoutVars>
      </dgm:prSet>
      <dgm:spPr/>
    </dgm:pt>
    <dgm:pt modelId="{D02B9535-BD3C-4D8B-994B-3F480DD1073C}" type="pres">
      <dgm:prSet presAssocID="{27CC1BA0-0EE8-4BEA-8A8C-18892FD9783B}" presName="parentText" presStyleLbl="node1" presStyleIdx="0" presStyleCnt="5" custScaleX="100000" custScaleY="88937" custLinFactY="-2604" custLinFactNeighborX="1155" custLinFactNeighborY="-100000">
        <dgm:presLayoutVars>
          <dgm:chMax val="0"/>
          <dgm:bulletEnabled val="1"/>
        </dgm:presLayoutVars>
      </dgm:prSet>
      <dgm:spPr/>
    </dgm:pt>
    <dgm:pt modelId="{235ED291-5348-45F3-BE9D-B0D840BD2F9F}" type="pres">
      <dgm:prSet presAssocID="{C09EE688-D62E-4D3E-9E45-95B388E27DF2}" presName="spacer" presStyleCnt="0"/>
      <dgm:spPr/>
    </dgm:pt>
    <dgm:pt modelId="{239E5BBD-21B9-44CC-9E3F-01600D2EEAC0}" type="pres">
      <dgm:prSet presAssocID="{1F37F77A-A040-4A31-B99B-FF5256D5B24F}" presName="parentText" presStyleLbl="node1" presStyleIdx="1" presStyleCnt="5" custScaleY="77454" custLinFactY="-1402" custLinFactNeighborY="-100000">
        <dgm:presLayoutVars>
          <dgm:chMax val="0"/>
          <dgm:bulletEnabled val="1"/>
        </dgm:presLayoutVars>
      </dgm:prSet>
      <dgm:spPr/>
    </dgm:pt>
    <dgm:pt modelId="{8D40C359-1CAB-463B-91CC-363C6BF32CD8}" type="pres">
      <dgm:prSet presAssocID="{DF66F4A8-B2FF-42D7-AC57-7AC8AC5049C0}" presName="spacer" presStyleCnt="0"/>
      <dgm:spPr/>
    </dgm:pt>
    <dgm:pt modelId="{6CFA3F1E-86F0-49DB-A68B-3434F7E46DB1}" type="pres">
      <dgm:prSet presAssocID="{7313B542-85A5-4DB5-A6EF-3547EF3DACC3}" presName="parentText" presStyleLbl="node1" presStyleIdx="2" presStyleCnt="5" custScaleY="77361" custLinFactNeighborX="1076" custLinFactNeighborY="-89891">
        <dgm:presLayoutVars>
          <dgm:chMax val="0"/>
          <dgm:bulletEnabled val="1"/>
        </dgm:presLayoutVars>
      </dgm:prSet>
      <dgm:spPr/>
    </dgm:pt>
    <dgm:pt modelId="{C24EAC08-28D7-4E3F-9157-017FCAB56DA3}" type="pres">
      <dgm:prSet presAssocID="{6A85378C-6489-4E4E-8A7C-C0702694F4BE}" presName="spacer" presStyleCnt="0"/>
      <dgm:spPr/>
    </dgm:pt>
    <dgm:pt modelId="{5011FC3E-F7F3-4CBC-B148-146502C1130D}" type="pres">
      <dgm:prSet presAssocID="{4FE3C69A-179D-4000-B6B4-292E07D33CF6}" presName="parentText" presStyleLbl="node1" presStyleIdx="3" presStyleCnt="5" custScaleY="74557" custLinFactNeighborY="-61955">
        <dgm:presLayoutVars>
          <dgm:chMax val="0"/>
          <dgm:bulletEnabled val="1"/>
        </dgm:presLayoutVars>
      </dgm:prSet>
      <dgm:spPr/>
    </dgm:pt>
    <dgm:pt modelId="{9307DF41-2D2E-40C4-8983-6B478B0FBF6C}" type="pres">
      <dgm:prSet presAssocID="{000F9971-1BF4-4D22-B2C2-B0A1FCF4342C}" presName="spacer" presStyleCnt="0"/>
      <dgm:spPr/>
    </dgm:pt>
    <dgm:pt modelId="{2DA31963-7AF8-4D4D-B71C-883A4D009BB8}" type="pres">
      <dgm:prSet presAssocID="{9E2D0915-9DA1-4705-86CD-5BCFE493DE21}" presName="parentText" presStyleLbl="node1" presStyleIdx="4" presStyleCnt="5" custScaleY="68182" custLinFactNeighborY="-39813">
        <dgm:presLayoutVars>
          <dgm:chMax val="0"/>
          <dgm:bulletEnabled val="1"/>
        </dgm:presLayoutVars>
      </dgm:prSet>
      <dgm:spPr/>
    </dgm:pt>
  </dgm:ptLst>
  <dgm:cxnLst>
    <dgm:cxn modelId="{A1776E46-A64B-4709-A09B-6CCD1220208D}" srcId="{FF7DE2B5-C047-4D45-A301-B92CA020525D}" destId="{9E2D0915-9DA1-4705-86CD-5BCFE493DE21}" srcOrd="4" destOrd="0" parTransId="{EE9A5E10-EBB5-43E8-AAE6-A1A4076AF490}" sibTransId="{4D4F9422-2787-45FA-9FAA-6FA52F48FBB3}"/>
    <dgm:cxn modelId="{193F384A-FCE0-4044-83CC-185C0633DD7A}" type="presOf" srcId="{1F37F77A-A040-4A31-B99B-FF5256D5B24F}" destId="{239E5BBD-21B9-44CC-9E3F-01600D2EEAC0}" srcOrd="0" destOrd="0" presId="urn:microsoft.com/office/officeart/2005/8/layout/vList2"/>
    <dgm:cxn modelId="{AED59C6B-5468-4962-ABF6-00B0F2CED685}" type="presOf" srcId="{9E2D0915-9DA1-4705-86CD-5BCFE493DE21}" destId="{2DA31963-7AF8-4D4D-B71C-883A4D009BB8}" srcOrd="0" destOrd="0" presId="urn:microsoft.com/office/officeart/2005/8/layout/vList2"/>
    <dgm:cxn modelId="{974B0656-AFA1-48D8-85D8-57E71F7597AC}" type="presOf" srcId="{27CC1BA0-0EE8-4BEA-8A8C-18892FD9783B}" destId="{D02B9535-BD3C-4D8B-994B-3F480DD1073C}" srcOrd="0" destOrd="0" presId="urn:microsoft.com/office/officeart/2005/8/layout/vList2"/>
    <dgm:cxn modelId="{FEE65756-D3A7-469B-B953-1E952CB1344F}" type="presOf" srcId="{7313B542-85A5-4DB5-A6EF-3547EF3DACC3}" destId="{6CFA3F1E-86F0-49DB-A68B-3434F7E46DB1}" srcOrd="0" destOrd="0" presId="urn:microsoft.com/office/officeart/2005/8/layout/vList2"/>
    <dgm:cxn modelId="{A0B0565A-0A1E-4A6D-BB98-0FE122C5E61C}" srcId="{FF7DE2B5-C047-4D45-A301-B92CA020525D}" destId="{27CC1BA0-0EE8-4BEA-8A8C-18892FD9783B}" srcOrd="0" destOrd="0" parTransId="{7C3EB5DF-A256-4CFC-9316-33B88B9BC9B2}" sibTransId="{C09EE688-D62E-4D3E-9E45-95B388E27DF2}"/>
    <dgm:cxn modelId="{7124FE7A-176B-402A-9AAC-04BA13E64C91}" type="presOf" srcId="{FF7DE2B5-C047-4D45-A301-B92CA020525D}" destId="{47C98352-6921-4865-A24B-B088AB758D4C}" srcOrd="0" destOrd="0" presId="urn:microsoft.com/office/officeart/2005/8/layout/vList2"/>
    <dgm:cxn modelId="{5FE529A2-9141-4E39-BF67-A3EAC956B3E1}" srcId="{FF7DE2B5-C047-4D45-A301-B92CA020525D}" destId="{4FE3C69A-179D-4000-B6B4-292E07D33CF6}" srcOrd="3" destOrd="0" parTransId="{C6039750-47EA-4B72-9212-E08E01223FAB}" sibTransId="{000F9971-1BF4-4D22-B2C2-B0A1FCF4342C}"/>
    <dgm:cxn modelId="{900454A9-1983-46E4-94DF-6CBE626F40EC}" srcId="{FF7DE2B5-C047-4D45-A301-B92CA020525D}" destId="{1F37F77A-A040-4A31-B99B-FF5256D5B24F}" srcOrd="1" destOrd="0" parTransId="{80134642-9E39-438C-AC2A-60987A8A3A94}" sibTransId="{DF66F4A8-B2FF-42D7-AC57-7AC8AC5049C0}"/>
    <dgm:cxn modelId="{9C36B6E9-7118-498D-9034-4FF2B93C52F2}" type="presOf" srcId="{4FE3C69A-179D-4000-B6B4-292E07D33CF6}" destId="{5011FC3E-F7F3-4CBC-B148-146502C1130D}" srcOrd="0" destOrd="0" presId="urn:microsoft.com/office/officeart/2005/8/layout/vList2"/>
    <dgm:cxn modelId="{B9CEB6EC-ECA7-4679-84B2-D5D020ABFD7A}" srcId="{FF7DE2B5-C047-4D45-A301-B92CA020525D}" destId="{7313B542-85A5-4DB5-A6EF-3547EF3DACC3}" srcOrd="2" destOrd="0" parTransId="{8F8371C4-A7C3-485E-8934-A89C3E59D395}" sibTransId="{6A85378C-6489-4E4E-8A7C-C0702694F4BE}"/>
    <dgm:cxn modelId="{57E665E1-5482-4DA1-BF96-9B2B86893A17}" type="presParOf" srcId="{47C98352-6921-4865-A24B-B088AB758D4C}" destId="{D02B9535-BD3C-4D8B-994B-3F480DD1073C}" srcOrd="0" destOrd="0" presId="urn:microsoft.com/office/officeart/2005/8/layout/vList2"/>
    <dgm:cxn modelId="{AB88D1AD-6CE0-41F4-8C17-CBFA694BB38C}" type="presParOf" srcId="{47C98352-6921-4865-A24B-B088AB758D4C}" destId="{235ED291-5348-45F3-BE9D-B0D840BD2F9F}" srcOrd="1" destOrd="0" presId="urn:microsoft.com/office/officeart/2005/8/layout/vList2"/>
    <dgm:cxn modelId="{13E120C2-2BAA-4081-9DF6-A5840525F5F6}" type="presParOf" srcId="{47C98352-6921-4865-A24B-B088AB758D4C}" destId="{239E5BBD-21B9-44CC-9E3F-01600D2EEAC0}" srcOrd="2" destOrd="0" presId="urn:microsoft.com/office/officeart/2005/8/layout/vList2"/>
    <dgm:cxn modelId="{9A653E99-792A-4CE3-806E-60096CDF8B0E}" type="presParOf" srcId="{47C98352-6921-4865-A24B-B088AB758D4C}" destId="{8D40C359-1CAB-463B-91CC-363C6BF32CD8}" srcOrd="3" destOrd="0" presId="urn:microsoft.com/office/officeart/2005/8/layout/vList2"/>
    <dgm:cxn modelId="{AA81CE74-8886-4F6D-BDD8-2902E2D93E64}" type="presParOf" srcId="{47C98352-6921-4865-A24B-B088AB758D4C}" destId="{6CFA3F1E-86F0-49DB-A68B-3434F7E46DB1}" srcOrd="4" destOrd="0" presId="urn:microsoft.com/office/officeart/2005/8/layout/vList2"/>
    <dgm:cxn modelId="{D541ABB0-12D4-4763-88D7-777B9A31FA7A}" type="presParOf" srcId="{47C98352-6921-4865-A24B-B088AB758D4C}" destId="{C24EAC08-28D7-4E3F-9157-017FCAB56DA3}" srcOrd="5" destOrd="0" presId="urn:microsoft.com/office/officeart/2005/8/layout/vList2"/>
    <dgm:cxn modelId="{2994B558-7F50-46E6-8703-08FEE12B1B10}" type="presParOf" srcId="{47C98352-6921-4865-A24B-B088AB758D4C}" destId="{5011FC3E-F7F3-4CBC-B148-146502C1130D}" srcOrd="6" destOrd="0" presId="urn:microsoft.com/office/officeart/2005/8/layout/vList2"/>
    <dgm:cxn modelId="{D5BBC735-E595-4BEF-9B44-B6ABDF3B7708}" type="presParOf" srcId="{47C98352-6921-4865-A24B-B088AB758D4C}" destId="{9307DF41-2D2E-40C4-8983-6B478B0FBF6C}" srcOrd="7" destOrd="0" presId="urn:microsoft.com/office/officeart/2005/8/layout/vList2"/>
    <dgm:cxn modelId="{CA873E1E-3A0E-401D-8FE9-8A5CFC20D546}" type="presParOf" srcId="{47C98352-6921-4865-A24B-B088AB758D4C}" destId="{2DA31963-7AF8-4D4D-B71C-883A4D009B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9535-BD3C-4D8B-994B-3F480DD1073C}">
      <dsp:nvSpPr>
        <dsp:cNvPr id="0" name=""/>
        <dsp:cNvSpPr/>
      </dsp:nvSpPr>
      <dsp:spPr>
        <a:xfrm>
          <a:off x="0" y="102508"/>
          <a:ext cx="5820341" cy="1116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Kiinnostavatko sinua eri kielet ja kulttuurit?</a:t>
          </a:r>
        </a:p>
      </dsp:txBody>
      <dsp:txXfrm>
        <a:off x="54479" y="156987"/>
        <a:ext cx="5711383" cy="1007045"/>
      </dsp:txXfrm>
    </dsp:sp>
    <dsp:sp modelId="{239E5BBD-21B9-44CC-9E3F-01600D2EEAC0}">
      <dsp:nvSpPr>
        <dsp:cNvPr id="0" name=""/>
        <dsp:cNvSpPr/>
      </dsp:nvSpPr>
      <dsp:spPr>
        <a:xfrm>
          <a:off x="0" y="1420795"/>
          <a:ext cx="5820341" cy="9719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Haluatko tehdä hyvää ja auttaa maailmaa?</a:t>
          </a:r>
        </a:p>
      </dsp:txBody>
      <dsp:txXfrm>
        <a:off x="47445" y="1468240"/>
        <a:ext cx="5725451" cy="877022"/>
      </dsp:txXfrm>
    </dsp:sp>
    <dsp:sp modelId="{6CFA3F1E-86F0-49DB-A68B-3434F7E46DB1}">
      <dsp:nvSpPr>
        <dsp:cNvPr id="0" name=""/>
        <dsp:cNvSpPr/>
      </dsp:nvSpPr>
      <dsp:spPr>
        <a:xfrm>
          <a:off x="0" y="2616424"/>
          <a:ext cx="5820341" cy="9707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Uskallatko jutella kaikkien kanssa?</a:t>
          </a:r>
        </a:p>
      </dsp:txBody>
      <dsp:txXfrm>
        <a:off x="47388" y="2663812"/>
        <a:ext cx="5725565" cy="875969"/>
      </dsp:txXfrm>
    </dsp:sp>
    <dsp:sp modelId="{5011FC3E-F7F3-4CBC-B148-146502C1130D}">
      <dsp:nvSpPr>
        <dsp:cNvPr id="0" name=""/>
        <dsp:cNvSpPr/>
      </dsp:nvSpPr>
      <dsp:spPr>
        <a:xfrm>
          <a:off x="0" y="3826665"/>
          <a:ext cx="5820341" cy="935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Osaatko neuvoa ja ohjata muita?</a:t>
          </a:r>
        </a:p>
      </dsp:txBody>
      <dsp:txXfrm>
        <a:off x="45670" y="3872335"/>
        <a:ext cx="5729001" cy="844219"/>
      </dsp:txXfrm>
    </dsp:sp>
    <dsp:sp modelId="{2DA31963-7AF8-4D4D-B71C-883A4D009BB8}">
      <dsp:nvSpPr>
        <dsp:cNvPr id="0" name=""/>
        <dsp:cNvSpPr/>
      </dsp:nvSpPr>
      <dsp:spPr>
        <a:xfrm>
          <a:off x="0" y="4990875"/>
          <a:ext cx="5820341" cy="85556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>
              <a:solidFill>
                <a:srgbClr val="000000"/>
              </a:solidFill>
              <a:latin typeface="The Hand Black" panose="03070902030502020204" pitchFamily="66" charset="0"/>
              <a:cs typeface="Aldhabi" panose="01000000000000000000" pitchFamily="2" charset="-78"/>
            </a:rPr>
            <a:t>Oletko valmis ottamaan vastuuta?</a:t>
          </a:r>
        </a:p>
      </dsp:txBody>
      <dsp:txXfrm>
        <a:off x="41765" y="5032640"/>
        <a:ext cx="5736811" cy="772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0205-8C33-4DEC-BDF9-86F73249E7DA}" type="datetimeFigureOut">
              <a:t>4.4.2025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BBF4-DC6E-4C41-A553-415165107FE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06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25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YK haluaa maailman rauhaa ja että kaikilla olisi turvallista sekä koti, vettä ja ruokaa.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23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>
                <a:cs typeface="Calibri"/>
              </a:rPr>
              <a:t>UNESCOSSA mukana 194 jäsenmaata.</a:t>
            </a:r>
            <a:endParaRPr lang="en-US" sz="120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UNESCO haluaa, että kaikki saavat koulussa hyvää opetusta ja että sen avulla kaikkialla saavutettaisiin rauha. 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56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Unesco on sopinut suojelevansa maailmanperintöä. Maailmanperintöä halutaan suojella, jotta kulttuurille ja luonnolle tärkeät kohteet ja asiat säilyisivät myös tuleville sukupolville.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Osa maailmanperinnöstä ja aineellista ja osa aineetonta. Aineeton tarkoittaa esimerkiksi musiikkiin, juhlaan, ruokaan ja käsitöihin liittyviä tärkeitä asioita. Aineelliset maailmanperintökohteet ovat puolestaan jossain tietyssä paikassa sijaitsevia kohteita.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Mitä maailmanperintökohteita löytyy kuvista Suomesta ja maailmalta (aineellinen)?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cs typeface="Calibri"/>
              </a:rPr>
              <a:t>1) Kiinan muuri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cs typeface="Calibri"/>
              </a:rPr>
              <a:t>2) Suomenlinna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Mitä aineetonta maailmanperintöä löytyy Suomesta ja maailmalta?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cs typeface="Calibri"/>
              </a:rPr>
              <a:t>3) Suomalainen saunaperinne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cs typeface="Calibri"/>
              </a:rPr>
              <a:t>4) Flamenco – Andalusiassa kehitetty espanjalainen musiikki- ja tanssilaji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>
              <a:latin typeface="The Hand Black" panose="03070902030502020204" pitchFamily="66" charset="0"/>
            </a:endParaRPr>
          </a:p>
          <a:p>
            <a:r>
              <a:rPr lang="fi-FI"/>
              <a:t>+ dia meidän koululla edistetään näitä teemoja?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98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07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Enorssi-sivusto (</a:t>
            </a:r>
            <a:r>
              <a:rPr lang="fi-FI"/>
              <a:t>maailmankansalaiseksi kasvamisen passi)</a:t>
            </a:r>
          </a:p>
          <a:p>
            <a:r>
              <a:rPr lang="fi-FI" b="1"/>
              <a:t>Oulusta maailmalle-sivusto </a:t>
            </a:r>
            <a:r>
              <a:rPr lang="fi-FI"/>
              <a:t>– kv-passimateriaalit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23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BBF4-DC6E-4C41-A553-415165107FE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50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2EB4-9F7F-A53B-C1DE-2C875A2F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E610D-CFB3-7464-F4CA-FB7637EDC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C8871-786A-71D5-C972-033C9334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3AD12-0CFC-4629-2933-1A1F50DD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B74EB-5E2E-EA2D-DB2D-114AEC04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62E2-9ED7-AC53-239B-44A400CE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C0458-D709-B20E-50C2-13BAF8E3E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E7AAD-B173-47D8-DC98-A6720414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58C5-9789-8C34-6134-6AC7C124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C089-3016-CA87-9E5A-F7A09BB6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6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7976B-0C2F-0F07-3A7B-B8E2B9E54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4335F-E5CC-BADF-E280-1EB8AA719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F643A-B019-8A6B-2A26-D80DC213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5ADC-9694-3664-C16D-40493D9A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3F50-9AFB-2C50-0489-218A5E83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85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9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2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7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E6A6-9C82-35F4-E8BE-F9D15E15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6858-1135-2A3D-B4CE-00AC0390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B6ADB-EAC5-AA7A-C165-D48D09EB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5341-8C72-1BD6-2E67-E76B8FDC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4DEF-BB68-B062-0366-0EBBC422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752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BF05-B7A1-9821-F23F-DA87C18B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39854-0C02-CDAC-43AC-2D24EC75B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E0306-AA3D-7EE1-43A6-B53CAFD9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E1381-DB31-F9A5-F14C-3C65EB87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0FFF1-1CE6-6488-D8B1-E8C09FA9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39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F581-3C7C-190F-3609-8AD5F1F3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D6A2-B541-8352-820A-9056937CF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4F282-7A90-84CF-A8C4-46E74461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AAA8D-831C-0CB0-4EB3-07F0942B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217B1-5A1B-B899-790C-7ABD02CF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A22D-EE4F-1EBC-BB4A-23A5572E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8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C273-E336-DFE1-E1D1-44613280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D63F9-24EB-9392-BC07-9BE377FA2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A7D73-3F8A-5978-988E-CC577EF5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DE939-A2C1-F5F0-650A-510A3175F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E19C-C066-08C3-0900-086616B8D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E57BA-23D9-B51E-B8F6-E8FF9E65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3BF20-97C4-CEF3-DFB6-D967D5DB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599CA-F983-0409-758D-0246F624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5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60D4-AF04-0A41-B583-CEB4CA06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A164D-C6FA-5910-34DA-1F262DA3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772B8-61EB-A76C-9A67-58641557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6A646-86D4-6855-7923-672037B7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14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DAC6B-A378-E081-F9B9-CF3DBE5A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D0B36-750C-929E-66A0-081FC932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E0975-A028-29B8-C600-1584848E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6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C89C-9EA0-E12B-E227-2096F590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5141-C145-F188-7954-C22FA13C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1FB30-F44B-C533-39CF-25D554EE9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91167-1867-D516-B445-DE4FB2D3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6F0D4-3D60-CDA5-8CF4-6F76D73F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4CC63-2C7B-6C50-A261-A2CC520E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67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AFFA-6B50-98BF-B09C-44DE34A2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7E527-94B7-5129-87DE-B9BDF99B2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BBD62-65DD-646D-A386-AA74C2B67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C8F89-9935-1A12-422A-071282D1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66E2-FDC5-FC7F-4F24-02B161D8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95CEC-9AA8-B29A-3B36-38E056EB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05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BEB17-8B4A-A4EF-0A1B-143879F1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EDA3F-010A-BEEC-DFB8-E167D28E6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DC547-99D9-C0D6-49C4-D9551112E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096D-310D-41DF-826E-A66563FC919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7F92-50CA-0D64-43BB-7586CCE62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847C9-EA57-F54B-268C-BF586D7FF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9F34-5363-4AF5-B97E-BC0A77AC9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96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2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pixnio.com/fi/ruoka-juoma/ainekset-markkinoiden-laatikot-varit-elintarvike-hedelmat-vihannesten-ruokakauppa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commons.wikimedia.org/wiki/File:Flamenco_dancer_3467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souto-digitalteacher.blogspot.com/2019/01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8674A81-DF99-7EC2-09D8-614169E00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78" y="0"/>
            <a:ext cx="4886936" cy="6858000"/>
          </a:xfrm>
          <a:prstGeom prst="rect">
            <a:avLst/>
          </a:prstGeom>
        </p:spPr>
      </p:pic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6399113" y="1899067"/>
            <a:ext cx="7699575" cy="3886199"/>
          </a:xfrm>
          <a:custGeom>
            <a:avLst/>
            <a:gdLst/>
            <a:ahLst/>
            <a:cxnLst/>
            <a:rect l="l" t="t" r="r" b="b"/>
            <a:pathLst>
              <a:path w="11549362" h="8229600">
                <a:moveTo>
                  <a:pt x="0" y="0"/>
                </a:moveTo>
                <a:lnTo>
                  <a:pt x="11549362" y="0"/>
                </a:lnTo>
                <a:lnTo>
                  <a:pt x="115493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0831"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2000" y="0"/>
            <a:ext cx="9527999" cy="6858000"/>
          </a:xfrm>
          <a:custGeom>
            <a:avLst/>
            <a:gdLst/>
            <a:ahLst/>
            <a:cxnLst/>
            <a:rect l="l" t="t" r="r" b="b"/>
            <a:pathLst>
              <a:path w="14255505" h="10881360">
                <a:moveTo>
                  <a:pt x="0" y="0"/>
                </a:moveTo>
                <a:lnTo>
                  <a:pt x="14255505" y="0"/>
                </a:lnTo>
                <a:lnTo>
                  <a:pt x="14255505" y="10881360"/>
                </a:lnTo>
                <a:lnTo>
                  <a:pt x="0" y="108813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7C86CE1-7738-2BF8-9A6E-DF90CDB39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2377" y="3385335"/>
            <a:ext cx="6000108" cy="1777797"/>
          </a:xfrm>
          <a:prstGeom prst="rect">
            <a:avLst/>
          </a:prstGeom>
          <a:solidFill>
            <a:srgbClr val="D5CFC3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1916645-0FDB-1A07-36F7-FED37F6449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86273" y="3550958"/>
            <a:ext cx="5052316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he Serif Hand Black" panose="03070902030502020204" pitchFamily="66" charset="0"/>
                <a:ea typeface="Tahoma" panose="020B0604030504040204" pitchFamily="34" charset="0"/>
                <a:cs typeface="Aharoni" panose="02010803020104030203" pitchFamily="2" charset="-79"/>
              </a:rPr>
              <a:t>UNESCO-LÄHETTILÄITÄ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43B9D7-F899-7C75-9B2D-5983EC5F6F65}"/>
              </a:ext>
            </a:extLst>
          </p:cNvPr>
          <p:cNvSpPr txBox="1"/>
          <p:nvPr/>
        </p:nvSpPr>
        <p:spPr>
          <a:xfrm>
            <a:off x="8928242" y="6108927"/>
            <a:ext cx="344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EEECE1"/>
                </a:solidFill>
                <a:latin typeface="The Hand Black" panose="03070902030502020204" pitchFamily="66" charset="0"/>
              </a:rPr>
              <a:t>Esityksen kuvat: Pexels ja Pixbay-kuvapankit sekä </a:t>
            </a:r>
            <a:r>
              <a:rPr lang="fi-FI" b="0" i="0" u="sng" strike="noStrike">
                <a:solidFill>
                  <a:srgbClr val="EEECE1"/>
                </a:solidFill>
                <a:effectLst/>
                <a:latin typeface="The Hand Black" panose="030709020305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fi-FI" b="0" i="0" u="sng" strike="noStrike">
                <a:solidFill>
                  <a:srgbClr val="EEECE1"/>
                </a:solidFill>
                <a:effectLst/>
                <a:latin typeface="The Hand Black" panose="03070902030502020204" pitchFamily="66" charset="0"/>
              </a:rPr>
              <a:t>-käyttöoikeuden materiaali</a:t>
            </a:r>
            <a:endParaRPr lang="fi-FI">
              <a:solidFill>
                <a:srgbClr val="EEECE1"/>
              </a:solidFill>
              <a:latin typeface="The Hand Black" panose="030709020305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0932E84-894C-7C35-6BDB-249ABFD361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485" y="0"/>
            <a:ext cx="5827515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14813" y="0"/>
            <a:ext cx="10090298" cy="6858000"/>
          </a:xfrm>
          <a:custGeom>
            <a:avLst/>
            <a:gdLst/>
            <a:ahLst/>
            <a:cxnLst/>
            <a:rect l="l" t="t" r="r" b="b"/>
            <a:pathLst>
              <a:path w="13917024" h="10287000">
                <a:moveTo>
                  <a:pt x="0" y="0"/>
                </a:moveTo>
                <a:lnTo>
                  <a:pt x="13917023" y="0"/>
                </a:lnTo>
                <a:lnTo>
                  <a:pt x="139170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>
              <a:alphaModFix amt="9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"/>
            </a:stretch>
          </a:blipFill>
        </p:spPr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9F07C4E-785E-5BB7-EA00-1486956EA1B4}"/>
              </a:ext>
            </a:extLst>
          </p:cNvPr>
          <p:cNvSpPr txBox="1"/>
          <p:nvPr/>
        </p:nvSpPr>
        <p:spPr>
          <a:xfrm>
            <a:off x="5827516" y="583118"/>
            <a:ext cx="6162426" cy="6274882"/>
          </a:xfrm>
          <a:prstGeom prst="rect">
            <a:avLst/>
          </a:prstGeom>
          <a:solidFill>
            <a:srgbClr val="EEECE1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2F74AAAE-904B-7636-B6A5-63CF86AC1FA8}"/>
              </a:ext>
            </a:extLst>
          </p:cNvPr>
          <p:cNvSpPr/>
          <p:nvPr/>
        </p:nvSpPr>
        <p:spPr>
          <a:xfrm>
            <a:off x="678180" y="1939734"/>
            <a:ext cx="5035915" cy="2097957"/>
          </a:xfrm>
          <a:prstGeom prst="rect">
            <a:avLst/>
          </a:prstGeom>
          <a:solidFill>
            <a:srgbClr val="D5CFC3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F93AEC0-D05E-A663-86B9-648FAB56A334}"/>
              </a:ext>
            </a:extLst>
          </p:cNvPr>
          <p:cNvSpPr txBox="1"/>
          <p:nvPr/>
        </p:nvSpPr>
        <p:spPr>
          <a:xfrm>
            <a:off x="6251064" y="922166"/>
            <a:ext cx="536990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>
                <a:latin typeface="The Hand Black" panose="03070902030502020204" pitchFamily="66" charset="0"/>
              </a:rPr>
              <a:t>Esimerkkejä: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Luokanopettaja esittää kysymykset ja vapaaehtoiset ilmoittautuvat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Kuulutuksella tiedotus ja ohjeistus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Koulukokoontuminen saliin tietyille vuosiluokille (esim. 4.-6.lk), esittely ja hakemisen ohjeistus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Hakemuspohja esim. Forms tai paperiversio (valmiit kysymykset)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Vapaamuotoinen kirje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Vapaamuotoinen video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Oppilaskunnassa käyty läpi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Vapaaehtoiset esille ja keskustellen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3600">
              <a:latin typeface="The Hand Black" panose="030709020305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3600">
              <a:latin typeface="The Hand Black" panose="03070902030502020204" pitchFamily="66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CC2608E-72FE-C254-0D90-541E9BEADC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8181" y="2111550"/>
            <a:ext cx="4859676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he Serif Hand Black" panose="03070902030502020204" pitchFamily="66" charset="0"/>
                <a:ea typeface="+mn-ea"/>
                <a:cs typeface="+mn-cs"/>
              </a:rPr>
              <a:t>MITEN pääset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he Serif Hand Black" panose="03070902030502020204" pitchFamily="66" charset="0"/>
                <a:ea typeface="+mn-ea"/>
                <a:cs typeface="+mn-cs"/>
              </a:rPr>
              <a:t>UNESCO-LÄHETTILÄÄKSI?</a:t>
            </a:r>
            <a:endParaRPr kumimoji="0" lang="fi-FI" sz="5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2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22D587A-67B2-11AB-93A6-04F5D4B03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8447" y="0"/>
            <a:ext cx="7343553" cy="6858000"/>
          </a:xfrm>
          <a:prstGeom prst="rect">
            <a:avLst/>
          </a:prstGeom>
          <a:solidFill>
            <a:srgbClr val="DDD0CE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30CE-6D91-2029-76EB-EF0D70CFD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624" y="49078"/>
            <a:ext cx="37318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14D9252-BBB4-67F8-9810-6B3553FC1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22013" cy="6858000"/>
          </a:xfrm>
          <a:prstGeom prst="rect">
            <a:avLst/>
          </a:prstGeom>
        </p:spPr>
      </p:pic>
      <p:graphicFrame>
        <p:nvGraphicFramePr>
          <p:cNvPr id="5" name="Kaaviokuva 4" descr="Kaaviokuva, jossa viisi esimerkkikysymystä Unesco-lähettiläiden rekrytoimiseen.">
            <a:extLst>
              <a:ext uri="{FF2B5EF4-FFF2-40B4-BE49-F238E27FC236}">
                <a16:creationId xmlns:a16="http://schemas.microsoft.com/office/drawing/2014/main" id="{0EBD39F5-0D80-82D9-9C47-9B85DAD03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133511"/>
              </p:ext>
            </p:extLst>
          </p:nvPr>
        </p:nvGraphicFramePr>
        <p:xfrm>
          <a:off x="5846836" y="307323"/>
          <a:ext cx="5820341" cy="624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46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B9535-BD3C-4D8B-994B-3F480DD10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9E5BBD-21B9-44CC-9E3F-01600D2EE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FA3F1E-86F0-49DB-A68B-3434F7E46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1FC3E-F7F3-4CBC-B148-146502C1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A31963-7AF8-4D4D-B71C-883A4D009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>
            <a:extLst>
              <a:ext uri="{FF2B5EF4-FFF2-40B4-BE49-F238E27FC236}">
                <a16:creationId xmlns:a16="http://schemas.microsoft.com/office/drawing/2014/main" id="{239CFBD8-ED52-8CC4-97EA-A3BD783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FAB59C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642C9-B6DB-9049-414C-340D07CB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122" y="196626"/>
            <a:ext cx="7195674" cy="1325563"/>
          </a:xfrm>
        </p:spPr>
        <p:txBody>
          <a:bodyPr>
            <a:noAutofit/>
          </a:bodyPr>
          <a:lstStyle/>
          <a:p>
            <a:r>
              <a:rPr lang="fi-FI" sz="6000" b="1">
                <a:latin typeface="The Hand Black" panose="03070902030502020204" pitchFamily="66" charset="0"/>
                <a:cs typeface="Aharoni" panose="02010803020104030203" pitchFamily="2" charset="-79"/>
              </a:rPr>
              <a:t>Yhdistyneet kansakunnat</a:t>
            </a:r>
          </a:p>
        </p:txBody>
      </p:sp>
      <p:sp>
        <p:nvSpPr>
          <p:cNvPr id="21" name="Ellipsi 20" descr="Ruokakuva, jolla kuvastetaan YK:n tavoitetta ruokaturvasta kaikille">
            <a:extLst>
              <a:ext uri="{FF2B5EF4-FFF2-40B4-BE49-F238E27FC236}">
                <a16:creationId xmlns:a16="http://schemas.microsoft.com/office/drawing/2014/main" id="{4B755C41-DE1B-28B4-E361-68E72211953D}"/>
              </a:ext>
            </a:extLst>
          </p:cNvPr>
          <p:cNvSpPr/>
          <p:nvPr/>
        </p:nvSpPr>
        <p:spPr>
          <a:xfrm>
            <a:off x="6479377" y="3684372"/>
            <a:ext cx="2159256" cy="2085764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3646-A180-6A45-70BC-6FF91739C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227" y="1491516"/>
            <a:ext cx="7661553" cy="1617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>
                <a:latin typeface="The Hand Black" panose="020F0502020204030204" pitchFamily="66" charset="0"/>
                <a:cs typeface="Aldhabi" panose="01000000000000000000" pitchFamily="2" charset="-78"/>
              </a:rPr>
              <a:t>Maailman valtiot ovat perustaneet yhteisen järjestön (eli kerhon). </a:t>
            </a:r>
          </a:p>
          <a:p>
            <a:pPr marL="0" indent="0">
              <a:buNone/>
            </a:pPr>
            <a:r>
              <a:rPr lang="fi-FI" sz="3200">
                <a:latin typeface="The Hand Black" panose="020F0502020204030204" pitchFamily="66" charset="0"/>
                <a:cs typeface="Aldhabi" panose="01000000000000000000" pitchFamily="2" charset="-78"/>
              </a:rPr>
              <a:t>Järjestö on nimeltään Yhdistyneet Kansakunnat eli YK</a:t>
            </a:r>
            <a:r>
              <a:rPr lang="fi-FI" sz="3200">
                <a:latin typeface="The Hand Black" panose="020F0502020204030204" pitchFamily="66" charset="0"/>
              </a:rPr>
              <a:t>.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19" name="Ellipsi 18" descr="Kuva, jossa lapsi pitää nallea sylissä. Tällä kuvataan YK:n tavoitetta turvallisuuden ja rauhan edistämisestä. ">
            <a:extLst>
              <a:ext uri="{FF2B5EF4-FFF2-40B4-BE49-F238E27FC236}">
                <a16:creationId xmlns:a16="http://schemas.microsoft.com/office/drawing/2014/main" id="{3C8624F4-F236-1327-874C-17FF6FECF7AE}"/>
              </a:ext>
            </a:extLst>
          </p:cNvPr>
          <p:cNvSpPr/>
          <p:nvPr/>
        </p:nvSpPr>
        <p:spPr>
          <a:xfrm>
            <a:off x="4648633" y="4234287"/>
            <a:ext cx="2283887" cy="2376463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 descr="Kuva, jossa kotien ovia. Tällä kuvataan YK:n tavoitetta, että jokaisella maailmassa olisi oma koti.">
            <a:extLst>
              <a:ext uri="{FF2B5EF4-FFF2-40B4-BE49-F238E27FC236}">
                <a16:creationId xmlns:a16="http://schemas.microsoft.com/office/drawing/2014/main" id="{35BC6742-061E-EA5E-7FE8-0013901913C2}"/>
              </a:ext>
            </a:extLst>
          </p:cNvPr>
          <p:cNvSpPr/>
          <p:nvPr/>
        </p:nvSpPr>
        <p:spPr>
          <a:xfrm>
            <a:off x="7725061" y="4564484"/>
            <a:ext cx="2283886" cy="2085764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 descr="Kuva, jossa lapsi juo vettä. Tällä kuvataan YK:n tavoitetta, että kaikilla olisi puhdasta vettä käytössään.">
            <a:extLst>
              <a:ext uri="{FF2B5EF4-FFF2-40B4-BE49-F238E27FC236}">
                <a16:creationId xmlns:a16="http://schemas.microsoft.com/office/drawing/2014/main" id="{0FAC9F86-3CF2-D62B-9DC3-A06F2CB6AB2D}"/>
              </a:ext>
            </a:extLst>
          </p:cNvPr>
          <p:cNvSpPr/>
          <p:nvPr/>
        </p:nvSpPr>
        <p:spPr>
          <a:xfrm>
            <a:off x="9850379" y="3978020"/>
            <a:ext cx="2159256" cy="2085764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Kuva 33" descr="Kuva, joka sisältää kohteen piha-, taivas, rakennus, lippu&#10;&#10;Kuvaus luotu automaattisesti">
            <a:extLst>
              <a:ext uri="{FF2B5EF4-FFF2-40B4-BE49-F238E27FC236}">
                <a16:creationId xmlns:a16="http://schemas.microsoft.com/office/drawing/2014/main" id="{B4BE0C41-84C2-DF92-4916-A48B116E99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814" y="0"/>
            <a:ext cx="4357437" cy="6957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4088CBC2-ECFF-FAA5-6058-140CC5225394}"/>
              </a:ext>
            </a:extLst>
          </p:cNvPr>
          <p:cNvSpPr txBox="1"/>
          <p:nvPr/>
        </p:nvSpPr>
        <p:spPr>
          <a:xfrm>
            <a:off x="4562712" y="6392931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Rauha ja turva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0E8B4E51-7A5B-7563-ACE6-0E801524FA6C}"/>
              </a:ext>
            </a:extLst>
          </p:cNvPr>
          <p:cNvSpPr txBox="1"/>
          <p:nvPr/>
        </p:nvSpPr>
        <p:spPr>
          <a:xfrm>
            <a:off x="7039390" y="5766510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Ruoka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E579FC9B-B97E-7F15-9920-587EA7369647}"/>
              </a:ext>
            </a:extLst>
          </p:cNvPr>
          <p:cNvSpPr txBox="1"/>
          <p:nvPr/>
        </p:nvSpPr>
        <p:spPr>
          <a:xfrm>
            <a:off x="9390669" y="6465582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Koti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64E1E5BD-B2C2-74FB-36CA-B2969F7F9905}"/>
              </a:ext>
            </a:extLst>
          </p:cNvPr>
          <p:cNvSpPr txBox="1"/>
          <p:nvPr/>
        </p:nvSpPr>
        <p:spPr>
          <a:xfrm>
            <a:off x="11001195" y="6050450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Vesi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3CAEAB8C-6FCC-9157-FDB4-A8708BF4D567}"/>
              </a:ext>
            </a:extLst>
          </p:cNvPr>
          <p:cNvSpPr txBox="1"/>
          <p:nvPr/>
        </p:nvSpPr>
        <p:spPr>
          <a:xfrm>
            <a:off x="7685618" y="2942795"/>
            <a:ext cx="15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latin typeface="The Hand Black" panose="03070902030502020204" pitchFamily="66" charset="0"/>
              </a:rPr>
              <a:t>YK:N TAVOITTEET</a:t>
            </a:r>
          </a:p>
        </p:txBody>
      </p:sp>
      <p:pic>
        <p:nvPicPr>
          <p:cNvPr id="40" name="Kuva 39" descr="Yhdistyneiden kansakuntien yli YK:n logo">
            <a:extLst>
              <a:ext uri="{FF2B5EF4-FFF2-40B4-BE49-F238E27FC236}">
                <a16:creationId xmlns:a16="http://schemas.microsoft.com/office/drawing/2014/main" id="{740D36AB-6DF1-BA89-117E-EDC8F19432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78" y="4234287"/>
            <a:ext cx="2162855" cy="2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2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E18A7F9-B80F-951D-5982-D59972E06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0492" y="0"/>
            <a:ext cx="7981507" cy="6858000"/>
          </a:xfrm>
          <a:prstGeom prst="rect">
            <a:avLst/>
          </a:prstGeom>
          <a:solidFill>
            <a:srgbClr val="FCCDBC">
              <a:alpha val="65000"/>
            </a:srgbClr>
          </a:solidFill>
          <a:ln>
            <a:noFill/>
          </a:ln>
          <a:effectLst>
            <a:outerShdw blurRad="50800" dist="50800" dir="5400000" algn="ctr" rotWithShape="0">
              <a:srgbClr val="FAB59C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0FD8-2C29-0E6E-5DDE-CD9CBD38E8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913" y="838200"/>
            <a:ext cx="7208837" cy="1093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Hand Black" panose="03070902030502020204" pitchFamily="66" charset="0"/>
                <a:ea typeface="+mn-ea"/>
                <a:cs typeface="+mn-cs"/>
              </a:rPr>
              <a:t>YK:lla on alajärjestöjä (eli alakerhoja), joista yksi on UNESCO.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A8F118F1-494D-DDC8-21F5-9398818E51B4}"/>
              </a:ext>
            </a:extLst>
          </p:cNvPr>
          <p:cNvSpPr/>
          <p:nvPr/>
        </p:nvSpPr>
        <p:spPr>
          <a:xfrm>
            <a:off x="4658878" y="3865545"/>
            <a:ext cx="2874243" cy="2801069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FEED907-1B16-8EAB-391B-20BC892A2F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01" y="1415877"/>
            <a:ext cx="3238314" cy="2412291"/>
          </a:xfrm>
          <a:prstGeom prst="rect">
            <a:avLst/>
          </a:prstGeom>
        </p:spPr>
      </p:pic>
      <p:sp>
        <p:nvSpPr>
          <p:cNvPr id="23" name="Ellipsi 22">
            <a:extLst>
              <a:ext uri="{FF2B5EF4-FFF2-40B4-BE49-F238E27FC236}">
                <a16:creationId xmlns:a16="http://schemas.microsoft.com/office/drawing/2014/main" id="{3D483D2B-507E-7FF7-5BF2-C9E345A3D8BC}"/>
              </a:ext>
            </a:extLst>
          </p:cNvPr>
          <p:cNvSpPr/>
          <p:nvPr/>
        </p:nvSpPr>
        <p:spPr>
          <a:xfrm>
            <a:off x="6861305" y="2770778"/>
            <a:ext cx="2874243" cy="2801069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E6B4D38-183E-060E-A7A0-1DEE3905FB37}"/>
              </a:ext>
            </a:extLst>
          </p:cNvPr>
          <p:cNvSpPr/>
          <p:nvPr/>
        </p:nvSpPr>
        <p:spPr>
          <a:xfrm>
            <a:off x="9108860" y="3865545"/>
            <a:ext cx="2874243" cy="2801069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2BCEAB1-C38D-B96F-6E7F-4118274183CE}"/>
              </a:ext>
            </a:extLst>
          </p:cNvPr>
          <p:cNvSpPr txBox="1"/>
          <p:nvPr/>
        </p:nvSpPr>
        <p:spPr>
          <a:xfrm>
            <a:off x="7495835" y="2023340"/>
            <a:ext cx="189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latin typeface="The Hand Black" panose="03070902030502020204" pitchFamily="66" charset="0"/>
              </a:rPr>
              <a:t>UNESCON TAVOITTEET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508DABF-2B25-6FA2-C085-3B6A4615F687}"/>
              </a:ext>
            </a:extLst>
          </p:cNvPr>
          <p:cNvSpPr txBox="1"/>
          <p:nvPr/>
        </p:nvSpPr>
        <p:spPr>
          <a:xfrm>
            <a:off x="4873289" y="6457890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Tiede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AD6658A5-B40D-A0CB-626F-F68F79849686}"/>
              </a:ext>
            </a:extLst>
          </p:cNvPr>
          <p:cNvSpPr txBox="1"/>
          <p:nvPr/>
        </p:nvSpPr>
        <p:spPr>
          <a:xfrm>
            <a:off x="8193962" y="5598263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Kulttuuri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36229E0C-29D0-9D86-D7E9-B96AE53815B0}"/>
              </a:ext>
            </a:extLst>
          </p:cNvPr>
          <p:cNvSpPr txBox="1"/>
          <p:nvPr/>
        </p:nvSpPr>
        <p:spPr>
          <a:xfrm>
            <a:off x="11382142" y="6303119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Kasvatus</a:t>
            </a:r>
          </a:p>
        </p:txBody>
      </p:sp>
    </p:spTree>
    <p:extLst>
      <p:ext uri="{BB962C8B-B14F-4D97-AF65-F5344CB8AC3E}">
        <p14:creationId xmlns:p14="http://schemas.microsoft.com/office/powerpoint/2010/main" val="7716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AE9E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04396-495E-3CF8-60D2-B0F80F05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58" y="1579494"/>
            <a:ext cx="4802249" cy="2412882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he Hand Black" panose="03070902030502020204" pitchFamily="66" charset="0"/>
                <a:cs typeface="Calibri Light"/>
              </a:rPr>
              <a:t>UNESCO suojelee erilaista maailmanperintöä</a:t>
            </a:r>
            <a:endParaRPr lang="en-US" sz="5400">
              <a:latin typeface="The Hand Black" panose="03070902030502020204" pitchFamily="66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097CF5D-53A0-E0AF-36CC-4CD08D5275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910763" y="2883663"/>
            <a:ext cx="3170276" cy="397721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78416E7-68FA-1B8C-CB9C-26CE4DEDBC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910763" y="0"/>
            <a:ext cx="3170276" cy="278593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D4C323D-8EE2-298B-5858-80A11C77F5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597" y="4196945"/>
            <a:ext cx="3170276" cy="266105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A49AAA4-8FBC-0013-9FFE-AC7FA72D22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597" y="0"/>
            <a:ext cx="3170276" cy="40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1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5C2E-D982-9FE6-B769-8AF1E403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68" y="2359835"/>
            <a:ext cx="3899531" cy="1904926"/>
          </a:xfrm>
        </p:spPr>
        <p:txBody>
          <a:bodyPr>
            <a:normAutofit/>
          </a:bodyPr>
          <a:lstStyle/>
          <a:p>
            <a:r>
              <a:rPr lang="fi-FI" sz="72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CCDBC"/>
                </a:highlight>
                <a:latin typeface="The Serif Hand Black" panose="03070902030502020204" pitchFamily="66" charset="0"/>
              </a:rPr>
              <a:t>Unesco-koulu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8DAC303-697C-367A-F1CF-4A69421E56BE}"/>
              </a:ext>
            </a:extLst>
          </p:cNvPr>
          <p:cNvSpPr/>
          <p:nvPr/>
        </p:nvSpPr>
        <p:spPr>
          <a:xfrm>
            <a:off x="4181663" y="193104"/>
            <a:ext cx="7641034" cy="6445048"/>
          </a:xfrm>
          <a:prstGeom prst="rect">
            <a:avLst/>
          </a:prstGeom>
          <a:solidFill>
            <a:srgbClr val="FCCDBC">
              <a:alpha val="81000"/>
            </a:srgbClr>
          </a:solidFill>
          <a:ln>
            <a:noFill/>
          </a:ln>
          <a:effectLst>
            <a:outerShdw blurRad="50800" dist="50800" dir="5400000" sx="1000" sy="1000" algn="ctr" rotWithShape="0">
              <a:srgbClr val="FAB59C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3F3E-E6B3-D24C-5D94-E83BA9AE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549" y="535080"/>
            <a:ext cx="6771558" cy="1206407"/>
          </a:xfrm>
        </p:spPr>
        <p:txBody>
          <a:bodyPr/>
          <a:lstStyle/>
          <a:p>
            <a:r>
              <a:rPr lang="fi-FI" sz="3200">
                <a:latin typeface="The Hand Black" panose="03070902030502020204" pitchFamily="66" charset="0"/>
              </a:rPr>
              <a:t>UNESCO-järjestöön kuuluvissa maissa on UNESCO-kouluja.</a:t>
            </a:r>
          </a:p>
          <a:p>
            <a:r>
              <a:rPr lang="fi-FI" sz="3200">
                <a:latin typeface="The Hand Black" panose="03070902030502020204" pitchFamily="66" charset="0"/>
              </a:rPr>
              <a:t>Suomessa UNESCO-kouluja on noin 60.</a:t>
            </a:r>
          </a:p>
          <a:p>
            <a:pPr marL="0" indent="0">
              <a:buNone/>
            </a:pPr>
            <a:endParaRPr lang="fi-FI">
              <a:latin typeface="The Hand Black" panose="03070902030502020204" pitchFamily="66" charset="0"/>
            </a:endParaRPr>
          </a:p>
          <a:p>
            <a:pPr marL="0" indent="0">
              <a:buNone/>
            </a:pPr>
            <a:endParaRPr lang="fi-FI">
              <a:latin typeface="The Hand Black" panose="03070902030502020204" pitchFamily="66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2E786A3-A38B-4225-F988-19DEDEA42347}"/>
              </a:ext>
            </a:extLst>
          </p:cNvPr>
          <p:cNvSpPr txBox="1"/>
          <p:nvPr/>
        </p:nvSpPr>
        <p:spPr>
          <a:xfrm>
            <a:off x="7125128" y="2035093"/>
            <a:ext cx="245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latin typeface="The Hand Black" panose="03070902030502020204" pitchFamily="66" charset="0"/>
              </a:rPr>
              <a:t>UNESCO-KOULUN TAVOITTEET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86B2F7D-702B-5AEB-6F49-54D9C6EAC1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833" y="2659543"/>
            <a:ext cx="2292295" cy="2383743"/>
          </a:xfrm>
          <a:prstGeom prst="rect">
            <a:avLst/>
          </a:prstGeom>
        </p:spPr>
      </p:pic>
      <p:pic>
        <p:nvPicPr>
          <p:cNvPr id="21" name="Kuva 20" descr="Kuva, joka sisältää kohteen teksti, ympyrä, logo, Grafiikka&#10;&#10;Kuvaus luotu automaattisesti">
            <a:extLst>
              <a:ext uri="{FF2B5EF4-FFF2-40B4-BE49-F238E27FC236}">
                <a16:creationId xmlns:a16="http://schemas.microsoft.com/office/drawing/2014/main" id="{F4B8DA37-3AAE-F492-16DD-BEE9F1B2E0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29234" y="2838497"/>
            <a:ext cx="2488189" cy="2488189"/>
          </a:xfrm>
          <a:prstGeom prst="ellipse">
            <a:avLst/>
          </a:prstGeom>
        </p:spPr>
      </p:pic>
      <p:sp>
        <p:nvSpPr>
          <p:cNvPr id="12" name="Ellipsi 11">
            <a:extLst>
              <a:ext uri="{FF2B5EF4-FFF2-40B4-BE49-F238E27FC236}">
                <a16:creationId xmlns:a16="http://schemas.microsoft.com/office/drawing/2014/main" id="{33ED13E3-6F91-77EC-201B-29CD29099269}"/>
              </a:ext>
            </a:extLst>
          </p:cNvPr>
          <p:cNvSpPr/>
          <p:nvPr/>
        </p:nvSpPr>
        <p:spPr>
          <a:xfrm>
            <a:off x="9266812" y="2672414"/>
            <a:ext cx="2292295" cy="2289309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4ABCA239-CECF-4C19-0698-6CB4F6F68C8B}"/>
              </a:ext>
            </a:extLst>
          </p:cNvPr>
          <p:cNvSpPr txBox="1"/>
          <p:nvPr/>
        </p:nvSpPr>
        <p:spPr>
          <a:xfrm>
            <a:off x="5175624" y="5126631"/>
            <a:ext cx="141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Rauha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E2E0F62E-9F4E-AC7D-6E4A-706A2DE97AC0}"/>
              </a:ext>
            </a:extLst>
          </p:cNvPr>
          <p:cNvSpPr txBox="1"/>
          <p:nvPr/>
        </p:nvSpPr>
        <p:spPr>
          <a:xfrm>
            <a:off x="8064115" y="5385843"/>
            <a:ext cx="170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Agenda 2030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A2674FC-161F-608D-370E-90BB3723BE90}"/>
              </a:ext>
            </a:extLst>
          </p:cNvPr>
          <p:cNvSpPr txBox="1"/>
          <p:nvPr/>
        </p:nvSpPr>
        <p:spPr>
          <a:xfrm>
            <a:off x="10412959" y="5043286"/>
            <a:ext cx="170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Maailmanperintö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1235DA0-F65F-07BA-620E-05B7585E97BF}"/>
              </a:ext>
            </a:extLst>
          </p:cNvPr>
          <p:cNvSpPr txBox="1"/>
          <p:nvPr/>
        </p:nvSpPr>
        <p:spPr>
          <a:xfrm>
            <a:off x="5478091" y="5939276"/>
            <a:ext cx="539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latin typeface="The Hand Black" panose="03070902030502020204" pitchFamily="66" charset="0"/>
              </a:rPr>
              <a:t>UNESCO-koulujen oppilaat voivat toimia UNESCO-lähettiläinä!</a:t>
            </a:r>
            <a:endParaRPr lang="fi-FI" sz="2800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B2F787E-AD69-F0E0-4C82-91A798AF6D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4" y="4154655"/>
            <a:ext cx="2416669" cy="1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aivas, pilvi, henkilö, piha-&#10;&#10;Kuvaus luotu automaattisesti">
            <a:extLst>
              <a:ext uri="{FF2B5EF4-FFF2-40B4-BE49-F238E27FC236}">
                <a16:creationId xmlns:a16="http://schemas.microsoft.com/office/drawing/2014/main" id="{7F861315-1791-119B-D6E0-1F8ED79E6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43"/>
            <a:ext cx="12192000" cy="685800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ECE4D8E-66B0-AEF2-1106-97DE6D7DA55F}"/>
              </a:ext>
            </a:extLst>
          </p:cNvPr>
          <p:cNvSpPr txBox="1">
            <a:spLocks/>
          </p:cNvSpPr>
          <p:nvPr/>
        </p:nvSpPr>
        <p:spPr>
          <a:xfrm>
            <a:off x="3051197" y="334166"/>
            <a:ext cx="7150814" cy="139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he Serif Hand Black" panose="03070902030502020204" pitchFamily="66" charset="0"/>
                <a:ea typeface="+mj-ea"/>
                <a:cs typeface="+mj-cs"/>
              </a:rPr>
              <a:t>MEIDÄN KOULUN TEEMAT?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348F3DA-CF94-BAB7-0D8B-8901254CE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192" y="2025716"/>
            <a:ext cx="2593277" cy="247133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0354027-1FDB-73A1-14E4-9CD39D7393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280" y="2025717"/>
            <a:ext cx="2444338" cy="247133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3EE5CD5-6053-AC3B-3798-3DC214F9BB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430" y="2040047"/>
            <a:ext cx="2593276" cy="247133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DF82B7E-B9D2-4683-AF2F-3FADC72955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2" y="2025718"/>
            <a:ext cx="2593275" cy="2471333"/>
          </a:xfrm>
          <a:prstGeom prst="rect">
            <a:avLst/>
          </a:prstGeom>
        </p:spPr>
      </p:pic>
      <p:sp>
        <p:nvSpPr>
          <p:cNvPr id="11" name="Ellipsi 10">
            <a:extLst>
              <a:ext uri="{FF2B5EF4-FFF2-40B4-BE49-F238E27FC236}">
                <a16:creationId xmlns:a16="http://schemas.microsoft.com/office/drawing/2014/main" id="{5761D32D-F21F-AD85-DDDF-D6BDB7BF5671}"/>
              </a:ext>
            </a:extLst>
          </p:cNvPr>
          <p:cNvSpPr/>
          <p:nvPr/>
        </p:nvSpPr>
        <p:spPr>
          <a:xfrm>
            <a:off x="6412613" y="4906011"/>
            <a:ext cx="2045539" cy="1789463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2442521A-A968-8AA0-00BC-F8DB1EABCF41}"/>
              </a:ext>
            </a:extLst>
          </p:cNvPr>
          <p:cNvSpPr/>
          <p:nvPr/>
        </p:nvSpPr>
        <p:spPr>
          <a:xfrm>
            <a:off x="633226" y="4893039"/>
            <a:ext cx="2045539" cy="18024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811A4B0D-73DA-A372-5375-5582EB023A9C}"/>
              </a:ext>
            </a:extLst>
          </p:cNvPr>
          <p:cNvSpPr/>
          <p:nvPr/>
        </p:nvSpPr>
        <p:spPr>
          <a:xfrm>
            <a:off x="3625298" y="4893039"/>
            <a:ext cx="2045540" cy="1793431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F21BC55C-4C21-455E-AB7D-B863DAE29DEB}"/>
              </a:ext>
            </a:extLst>
          </p:cNvPr>
          <p:cNvSpPr/>
          <p:nvPr/>
        </p:nvSpPr>
        <p:spPr>
          <a:xfrm>
            <a:off x="9127612" y="4902043"/>
            <a:ext cx="2045540" cy="17934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2639ABA-8330-FE71-E41F-8A0B26331128}"/>
              </a:ext>
            </a:extLst>
          </p:cNvPr>
          <p:cNvSpPr txBox="1"/>
          <p:nvPr/>
        </p:nvSpPr>
        <p:spPr>
          <a:xfrm>
            <a:off x="9404686" y="5521978"/>
            <a:ext cx="183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Esim. Lapsen oikeudet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3830644-168D-8E0B-5C10-D710EE306B5F}"/>
              </a:ext>
            </a:extLst>
          </p:cNvPr>
          <p:cNvSpPr txBox="1"/>
          <p:nvPr/>
        </p:nvSpPr>
        <p:spPr>
          <a:xfrm>
            <a:off x="6654738" y="5338384"/>
            <a:ext cx="183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Esim. rasismin vastainen työ ja yhdessä elämisen taidot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974BE31-8095-2038-A794-9A13FAABBE1F}"/>
              </a:ext>
            </a:extLst>
          </p:cNvPr>
          <p:cNvSpPr txBox="1"/>
          <p:nvPr/>
        </p:nvSpPr>
        <p:spPr>
          <a:xfrm>
            <a:off x="1001367" y="5260369"/>
            <a:ext cx="1903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Esim. terveelliset elämäntavat ja parempi mieli kaikille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B1E370C-D6C1-E9F2-61EE-25FD81F2EA3D}"/>
              </a:ext>
            </a:extLst>
          </p:cNvPr>
          <p:cNvSpPr txBox="1"/>
          <p:nvPr/>
        </p:nvSpPr>
        <p:spPr>
          <a:xfrm>
            <a:off x="3959530" y="5368090"/>
            <a:ext cx="159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The Hand Black" panose="03070902030502020204" pitchFamily="66" charset="0"/>
              </a:rPr>
              <a:t>Esim. erilaiset kulttuurit ja yhteistyö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AE9E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1D85-1019-8032-8E01-2F466B0B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580" y="0"/>
            <a:ext cx="5609969" cy="1700477"/>
          </a:xfrm>
        </p:spPr>
        <p:txBody>
          <a:bodyPr anchor="b">
            <a:normAutofit fontScale="90000"/>
          </a:bodyPr>
          <a:lstStyle/>
          <a:p>
            <a:r>
              <a:rPr lang="fi-FI" sz="4900">
                <a:latin typeface="The Serif Hand Black" panose="03070902030502020204" pitchFamily="66" charset="0"/>
              </a:rPr>
              <a:t>Mitä UNESCO-lähettiläät tekevät?</a:t>
            </a:r>
            <a:br>
              <a:rPr lang="fi-FI" sz="4000"/>
            </a:br>
            <a:endParaRPr lang="fi-FI" sz="4000"/>
          </a:p>
        </p:txBody>
      </p:sp>
      <p:pic>
        <p:nvPicPr>
          <p:cNvPr id="1028" name="Picture 4" descr="Ilmainen kuvapankkikuva tunnisteilla akateeminen, analysoida, auditorio Kuvapankkikuva">
            <a:extLst>
              <a:ext uri="{FF2B5EF4-FFF2-40B4-BE49-F238E27FC236}">
                <a16:creationId xmlns:a16="http://schemas.microsoft.com/office/drawing/2014/main" id="{A83FFB8B-7C07-C740-44A5-DA8B5940F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" y="1587"/>
            <a:ext cx="5691881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FFBD-98F4-7998-9167-096BE960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5D223F-8AFD-7F43-7C41-00BC50ADD55F}"/>
              </a:ext>
            </a:extLst>
          </p:cNvPr>
          <p:cNvSpPr txBox="1"/>
          <p:nvPr/>
        </p:nvSpPr>
        <p:spPr>
          <a:xfrm>
            <a:off x="6258579" y="1304819"/>
            <a:ext cx="5609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latin typeface="The Hand Black" panose="03070902030502020204" pitchFamily="66" charset="0"/>
              </a:rPr>
              <a:t>Esimerkkejä: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Pitävät puheita tai aamunavauksia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Osallistuvat vuosikelloon merkattuihin erikoistapahtumiin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Koulun esittely vierailijoille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Erilaisten tapahtumien suunnittelu ja toteutus (vuosikelloon kytkeytyneitä, koko koulun)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Uuden ideointi (esim. terveellisten välipalojen ja kulttuurien kioski)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The Hand Black" panose="03070902030502020204" pitchFamily="66" charset="0"/>
              </a:rPr>
              <a:t>Unesco-vanhempainillta – lähettiläiden järjestämiä pisteitä vanhemmille </a:t>
            </a:r>
          </a:p>
        </p:txBody>
      </p:sp>
    </p:spTree>
    <p:extLst>
      <p:ext uri="{BB962C8B-B14F-4D97-AF65-F5344CB8AC3E}">
        <p14:creationId xmlns:p14="http://schemas.microsoft.com/office/powerpoint/2010/main" val="422182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AE9E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F670-E8EE-A17D-AD09-1F135654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75472"/>
            <a:ext cx="5438644" cy="16287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i-FI" sz="5300">
                <a:latin typeface="The Serif Hand Black" panose="03070902030502020204" pitchFamily="66" charset="0"/>
              </a:rPr>
              <a:t>Mitä UNESCO-lähettiläs </a:t>
            </a:r>
            <a:br>
              <a:rPr lang="fi-FI" sz="5300">
                <a:latin typeface="The Serif Hand Black" panose="03070902030502020204" pitchFamily="66" charset="0"/>
              </a:rPr>
            </a:br>
            <a:r>
              <a:rPr lang="fi-FI" sz="5300">
                <a:latin typeface="The Serif Hand Black" panose="03070902030502020204" pitchFamily="66" charset="0"/>
              </a:rPr>
              <a:t>saa toiminnasta?</a:t>
            </a:r>
            <a:br>
              <a:rPr lang="fi-FI" sz="3700"/>
            </a:br>
            <a:endParaRPr lang="fi-FI" sz="37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B8F246-593D-E003-3E19-ADBFF146D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" y="1587"/>
            <a:ext cx="5438644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990D480-7FBD-E082-6301-35898470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981" y="2026845"/>
            <a:ext cx="5291663" cy="3752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200">
                <a:latin typeface="The Hand Black" panose="03070902030502020204" pitchFamily="66" charset="0"/>
              </a:rPr>
              <a:t>Esimerkkejä:</a:t>
            </a:r>
          </a:p>
          <a:p>
            <a:r>
              <a:rPr lang="fi-FI" sz="3200">
                <a:latin typeface="The Hand Black" panose="03070902030502020204" pitchFamily="66" charset="0"/>
              </a:rPr>
              <a:t>Pinssi ja/tai T-paita logolla ja lähettiläs-tekstillä</a:t>
            </a:r>
          </a:p>
          <a:p>
            <a:r>
              <a:rPr lang="fi-FI" sz="3200">
                <a:latin typeface="The Hand Black" panose="03070902030502020204" pitchFamily="66" charset="0"/>
              </a:rPr>
              <a:t>Leirit ja reissut</a:t>
            </a:r>
          </a:p>
          <a:p>
            <a:r>
              <a:rPr lang="fi-FI" sz="3200">
                <a:latin typeface="The Hand Black" panose="03070902030502020204" pitchFamily="66" charset="0"/>
              </a:rPr>
              <a:t>Mukavia kokemuksia ja hyvän mielen</a:t>
            </a:r>
          </a:p>
          <a:p>
            <a:r>
              <a:rPr lang="fi-FI" sz="3200">
                <a:latin typeface="The Hand Black" panose="03070902030502020204" pitchFamily="66" charset="0"/>
              </a:rPr>
              <a:t>Kivoja juttuja koululla koulupäivän aikaan </a:t>
            </a:r>
          </a:p>
          <a:p>
            <a:r>
              <a:rPr lang="fi-FI" sz="3200">
                <a:latin typeface="The Hand Black" panose="03070902030502020204" pitchFamily="66" charset="0"/>
              </a:rPr>
              <a:t>Todistuksessa maininta toiminnasta/työtodistus </a:t>
            </a:r>
          </a:p>
          <a:p>
            <a:r>
              <a:rPr lang="fi-FI" sz="3200">
                <a:latin typeface="The Hand Black" panose="03070902030502020204" pitchFamily="66" charset="0"/>
              </a:rPr>
              <a:t>Osoitettu aktiivisuus hyödyttää muussa (esim. Erasmus-matkat)</a:t>
            </a:r>
          </a:p>
          <a:p>
            <a:endParaRPr lang="fi-FI" sz="3200"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2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453</Words>
  <Application>Microsoft Office PowerPoint</Application>
  <PresentationFormat>Laajakuva</PresentationFormat>
  <Paragraphs>98</Paragraphs>
  <Slides>10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UNESCO-LÄHETTILÄITÄ</vt:lpstr>
      <vt:lpstr>PowerPoint-esitys</vt:lpstr>
      <vt:lpstr>Yhdistyneet kansakunnat</vt:lpstr>
      <vt:lpstr>YK:lla on alajärjestöjä (eli alakerhoja), joista yksi on UNESCO. </vt:lpstr>
      <vt:lpstr>UNESCO suojelee erilaista maailmanperintöä</vt:lpstr>
      <vt:lpstr>Unesco-koulu</vt:lpstr>
      <vt:lpstr>PowerPoint-esitys</vt:lpstr>
      <vt:lpstr>Mitä UNESCO-lähettiläät tekevät? </vt:lpstr>
      <vt:lpstr>Mitä UNESCO-lähettiläs  saa toiminnasta? </vt:lpstr>
      <vt:lpstr>MITEN pääset  UNESCO-LÄHETTILÄÄKSI?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WANTED</dc:title>
  <dc:creator>Packalén Päivi</dc:creator>
  <cp:lastModifiedBy>Nikkanen Vilma</cp:lastModifiedBy>
  <cp:revision>2</cp:revision>
  <dcterms:created xsi:type="dcterms:W3CDTF">2024-04-05T07:53:07Z</dcterms:created>
  <dcterms:modified xsi:type="dcterms:W3CDTF">2025-04-04T07:24:47Z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2024-04-05T08:14:04Z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3a9f92c2-a05e-458e-baec-45e396107dcd</vt:lpwstr>
  </property>
  <property fmtid="{D5CDD505-2E9C-101B-9397-08002B2CF9AE}" pid="8" name="MSIP_Label_e7f2b28d-54cf-44b6-aad9-6a2b7fb652a6_ContentBits">
    <vt:lpwstr>0</vt:lpwstr>
  </property>
</Properties>
</file>