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1" r:id="rId25"/>
    <p:sldId id="283" r:id="rId26"/>
    <p:sldId id="285" r:id="rId27"/>
    <p:sldId id="286" r:id="rId28"/>
    <p:sldId id="287" r:id="rId29"/>
    <p:sldId id="288" r:id="rId30"/>
  </p:sldIdLst>
  <p:sldSz cx="18288000" cy="10287000"/>
  <p:notesSz cx="6858000" cy="9144000"/>
  <p:embeddedFontLst>
    <p:embeddedFont>
      <p:font typeface="Adirek Sans SemiBold" panose="020B0604020202020204" charset="-34"/>
      <p:regular r:id="rId31"/>
    </p:embeddedFont>
    <p:embeddedFont>
      <p:font typeface="Ballpoint" panose="020B0604020202020204" charset="0"/>
      <p:regular r:id="rId32"/>
    </p:embeddedFont>
    <p:embeddedFont>
      <p:font typeface="Lava Pro Grunge" panose="020B0604020202020204"/>
      <p:regular r:id="rId33"/>
    </p:embeddedFont>
    <p:embeddedFont>
      <p:font typeface="Tall" panose="020B0604020202020204" charset="0"/>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7" d="100"/>
          <a:sy n="67" d="100"/>
        </p:scale>
        <p:origin x="72"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9.sv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42.sv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sv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50.sv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52.sv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55.sv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svg"/></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61.svg"/><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svg"/></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svg"/></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74.svg"/></Relationships>
</file>

<file path=ppt/slides/_rels/slide2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2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jpeg"/><Relationship Id="rId7"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5.jpe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1.sv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 Id="rId1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3.sv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5.sv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6412755" cy="5330603"/>
          </a:xfrm>
          <a:custGeom>
            <a:avLst/>
            <a:gdLst/>
            <a:ahLst/>
            <a:cxnLst/>
            <a:rect l="l" t="t" r="r" b="b"/>
            <a:pathLst>
              <a:path w="6412755" h="5330603">
                <a:moveTo>
                  <a:pt x="0" y="0"/>
                </a:moveTo>
                <a:lnTo>
                  <a:pt x="6412755" y="0"/>
                </a:lnTo>
                <a:lnTo>
                  <a:pt x="6412755" y="5330603"/>
                </a:lnTo>
                <a:lnTo>
                  <a:pt x="0" y="53306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a:p>
        </p:txBody>
      </p:sp>
      <p:sp>
        <p:nvSpPr>
          <p:cNvPr id="3" name="TextBox 3"/>
          <p:cNvSpPr txBox="1"/>
          <p:nvPr/>
        </p:nvSpPr>
        <p:spPr>
          <a:xfrm rot="-407950">
            <a:off x="846472" y="2639364"/>
            <a:ext cx="16127746" cy="5774055"/>
          </a:xfrm>
          <a:prstGeom prst="rect">
            <a:avLst/>
          </a:prstGeom>
        </p:spPr>
        <p:txBody>
          <a:bodyPr lIns="0" tIns="0" rIns="0" bIns="0" rtlCol="0" anchor="t">
            <a:spAutoFit/>
          </a:bodyPr>
          <a:lstStyle/>
          <a:p>
            <a:pPr algn="ctr">
              <a:lnSpc>
                <a:spcPts val="46620"/>
              </a:lnSpc>
              <a:spcBef>
                <a:spcPct val="0"/>
              </a:spcBef>
            </a:pPr>
            <a:r>
              <a:rPr lang="en-US" sz="33300">
                <a:solidFill>
                  <a:srgbClr val="000000"/>
                </a:solidFill>
                <a:latin typeface="Tall"/>
                <a:ea typeface="Tall"/>
                <a:cs typeface="Tall"/>
                <a:sym typeface="Tall"/>
              </a:rPr>
              <a:t>seiskalle iltaan!</a:t>
            </a:r>
          </a:p>
        </p:txBody>
      </p:sp>
      <p:sp>
        <p:nvSpPr>
          <p:cNvPr id="4" name="Freeform 4"/>
          <p:cNvSpPr/>
          <p:nvPr/>
        </p:nvSpPr>
        <p:spPr>
          <a:xfrm rot="-10800000">
            <a:off x="11875245" y="4956397"/>
            <a:ext cx="6412755" cy="5330603"/>
          </a:xfrm>
          <a:custGeom>
            <a:avLst/>
            <a:gdLst/>
            <a:ahLst/>
            <a:cxnLst/>
            <a:rect l="l" t="t" r="r" b="b"/>
            <a:pathLst>
              <a:path w="6412755" h="5330603">
                <a:moveTo>
                  <a:pt x="0" y="0"/>
                </a:moveTo>
                <a:lnTo>
                  <a:pt x="6412755" y="0"/>
                </a:lnTo>
                <a:lnTo>
                  <a:pt x="6412755" y="5330603"/>
                </a:lnTo>
                <a:lnTo>
                  <a:pt x="0" y="53306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a:p>
        </p:txBody>
      </p:sp>
      <p:sp>
        <p:nvSpPr>
          <p:cNvPr id="5" name="Freeform 5"/>
          <p:cNvSpPr/>
          <p:nvPr/>
        </p:nvSpPr>
        <p:spPr>
          <a:xfrm>
            <a:off x="1914623" y="8826266"/>
            <a:ext cx="2583509" cy="1460734"/>
          </a:xfrm>
          <a:custGeom>
            <a:avLst/>
            <a:gdLst/>
            <a:ahLst/>
            <a:cxnLst/>
            <a:rect l="l" t="t" r="r" b="b"/>
            <a:pathLst>
              <a:path w="2583509" h="1460734">
                <a:moveTo>
                  <a:pt x="0" y="0"/>
                </a:moveTo>
                <a:lnTo>
                  <a:pt x="2583509" y="0"/>
                </a:lnTo>
                <a:lnTo>
                  <a:pt x="2583509" y="1460734"/>
                </a:lnTo>
                <a:lnTo>
                  <a:pt x="0" y="1460734"/>
                </a:lnTo>
                <a:lnTo>
                  <a:pt x="0" y="0"/>
                </a:lnTo>
                <a:close/>
              </a:path>
            </a:pathLst>
          </a:custGeom>
          <a:blipFill>
            <a:blip r:embed="rId4"/>
            <a:stretch>
              <a:fillRect/>
            </a:stretch>
          </a:blipFill>
        </p:spPr>
        <p:txBody>
          <a:bodyPr/>
          <a:lstStyle/>
          <a:p>
            <a:endParaRPr lang="fi-FI"/>
          </a:p>
        </p:txBody>
      </p:sp>
      <p:sp>
        <p:nvSpPr>
          <p:cNvPr id="6" name="Freeform 6"/>
          <p:cNvSpPr/>
          <p:nvPr/>
        </p:nvSpPr>
        <p:spPr>
          <a:xfrm>
            <a:off x="6232003" y="9258300"/>
            <a:ext cx="4411624" cy="767669"/>
          </a:xfrm>
          <a:custGeom>
            <a:avLst/>
            <a:gdLst/>
            <a:ahLst/>
            <a:cxnLst/>
            <a:rect l="l" t="t" r="r" b="b"/>
            <a:pathLst>
              <a:path w="4411624" h="767669">
                <a:moveTo>
                  <a:pt x="0" y="0"/>
                </a:moveTo>
                <a:lnTo>
                  <a:pt x="4411624" y="0"/>
                </a:lnTo>
                <a:lnTo>
                  <a:pt x="4411624" y="767669"/>
                </a:lnTo>
                <a:lnTo>
                  <a:pt x="0" y="767669"/>
                </a:lnTo>
                <a:lnTo>
                  <a:pt x="0" y="0"/>
                </a:lnTo>
                <a:close/>
              </a:path>
            </a:pathLst>
          </a:custGeom>
          <a:blipFill>
            <a:blip r:embed="rId5"/>
            <a:stretch>
              <a:fillRect/>
            </a:stretch>
          </a:blipFill>
        </p:spPr>
        <p:txBody>
          <a:bodyPr/>
          <a:lstStyle/>
          <a:p>
            <a:endParaRPr lang="fi-FI"/>
          </a:p>
        </p:txBody>
      </p:sp>
      <p:sp>
        <p:nvSpPr>
          <p:cNvPr id="7" name="Freeform 7"/>
          <p:cNvSpPr/>
          <p:nvPr/>
        </p:nvSpPr>
        <p:spPr>
          <a:xfrm>
            <a:off x="644835" y="8669620"/>
            <a:ext cx="1356349" cy="1356349"/>
          </a:xfrm>
          <a:custGeom>
            <a:avLst/>
            <a:gdLst/>
            <a:ahLst/>
            <a:cxnLst/>
            <a:rect l="l" t="t" r="r" b="b"/>
            <a:pathLst>
              <a:path w="1356349" h="1356349">
                <a:moveTo>
                  <a:pt x="0" y="0"/>
                </a:moveTo>
                <a:lnTo>
                  <a:pt x="1356349" y="0"/>
                </a:lnTo>
                <a:lnTo>
                  <a:pt x="1356349" y="1356349"/>
                </a:lnTo>
                <a:lnTo>
                  <a:pt x="0" y="1356349"/>
                </a:lnTo>
                <a:lnTo>
                  <a:pt x="0" y="0"/>
                </a:lnTo>
                <a:close/>
              </a:path>
            </a:pathLst>
          </a:custGeom>
          <a:blipFill>
            <a:blip r:embed="rId6"/>
            <a:stretch>
              <a:fillRect/>
            </a:stretch>
          </a:blipFill>
        </p:spPr>
        <p:txBody>
          <a:bodyPr/>
          <a:lstStyle/>
          <a:p>
            <a:endParaRPr lang="fi-FI"/>
          </a:p>
        </p:txBody>
      </p:sp>
      <p:sp>
        <p:nvSpPr>
          <p:cNvPr id="8" name="TextBox 8"/>
          <p:cNvSpPr txBox="1"/>
          <p:nvPr/>
        </p:nvSpPr>
        <p:spPr>
          <a:xfrm rot="-407950">
            <a:off x="3175000" y="162250"/>
            <a:ext cx="10472629" cy="3739387"/>
          </a:xfrm>
          <a:prstGeom prst="rect">
            <a:avLst/>
          </a:prstGeom>
        </p:spPr>
        <p:txBody>
          <a:bodyPr lIns="0" tIns="0" rIns="0" bIns="0" rtlCol="0" anchor="t">
            <a:spAutoFit/>
          </a:bodyPr>
          <a:lstStyle/>
          <a:p>
            <a:pPr algn="ctr">
              <a:lnSpc>
                <a:spcPts val="30272"/>
              </a:lnSpc>
              <a:spcBef>
                <a:spcPct val="0"/>
              </a:spcBef>
            </a:pPr>
            <a:r>
              <a:rPr lang="en-US" sz="21623">
                <a:solidFill>
                  <a:srgbClr val="000000"/>
                </a:solidFill>
                <a:latin typeface="Tall"/>
                <a:ea typeface="Tall"/>
                <a:cs typeface="Tall"/>
                <a:sym typeface="Tall"/>
              </a:rPr>
              <a:t>tervetuloa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83333" r="-83333"/>
            </a:stretch>
          </a:blipFill>
        </p:spPr>
        <p:txBody>
          <a:bodyPr/>
          <a:lstStyle/>
          <a:p>
            <a:endParaRPr lang="fi-FI"/>
          </a:p>
        </p:txBody>
      </p:sp>
      <p:grpSp>
        <p:nvGrpSpPr>
          <p:cNvPr id="3" name="Group 3"/>
          <p:cNvGrpSpPr/>
          <p:nvPr/>
        </p:nvGrpSpPr>
        <p:grpSpPr>
          <a:xfrm>
            <a:off x="1405380" y="598616"/>
            <a:ext cx="16174206" cy="2007720"/>
            <a:chOff x="0" y="0"/>
            <a:chExt cx="4259873" cy="528782"/>
          </a:xfrm>
        </p:grpSpPr>
        <p:sp>
          <p:nvSpPr>
            <p:cNvPr id="4" name="Freeform 4"/>
            <p:cNvSpPr/>
            <p:nvPr/>
          </p:nvSpPr>
          <p:spPr>
            <a:xfrm>
              <a:off x="0" y="0"/>
              <a:ext cx="4259873" cy="528782"/>
            </a:xfrm>
            <a:custGeom>
              <a:avLst/>
              <a:gdLst/>
              <a:ahLst/>
              <a:cxnLst/>
              <a:rect l="l" t="t" r="r" b="b"/>
              <a:pathLst>
                <a:path w="4259873" h="528782">
                  <a:moveTo>
                    <a:pt x="0" y="0"/>
                  </a:moveTo>
                  <a:lnTo>
                    <a:pt x="4259873" y="0"/>
                  </a:lnTo>
                  <a:lnTo>
                    <a:pt x="4259873" y="528782"/>
                  </a:lnTo>
                  <a:lnTo>
                    <a:pt x="0" y="528782"/>
                  </a:lnTo>
                  <a:close/>
                </a:path>
              </a:pathLst>
            </a:custGeom>
            <a:solidFill>
              <a:srgbClr val="B3CFD8">
                <a:alpha val="38824"/>
              </a:srgbClr>
            </a:solidFill>
          </p:spPr>
          <p:txBody>
            <a:bodyPr/>
            <a:lstStyle/>
            <a:p>
              <a:endParaRPr lang="fi-FI"/>
            </a:p>
          </p:txBody>
        </p:sp>
        <p:sp>
          <p:nvSpPr>
            <p:cNvPr id="5" name="TextBox 5"/>
            <p:cNvSpPr txBox="1"/>
            <p:nvPr/>
          </p:nvSpPr>
          <p:spPr>
            <a:xfrm>
              <a:off x="0" y="-66675"/>
              <a:ext cx="4259873" cy="595457"/>
            </a:xfrm>
            <a:prstGeom prst="rect">
              <a:avLst/>
            </a:prstGeom>
          </p:spPr>
          <p:txBody>
            <a:bodyPr lIns="50800" tIns="50800" rIns="50800" bIns="50800" rtlCol="0" anchor="ctr"/>
            <a:lstStyle/>
            <a:p>
              <a:pPr algn="ctr">
                <a:lnSpc>
                  <a:spcPts val="2800"/>
                </a:lnSpc>
              </a:pPr>
              <a:endParaRPr/>
            </a:p>
          </p:txBody>
        </p:sp>
      </p:grpSp>
      <p:grpSp>
        <p:nvGrpSpPr>
          <p:cNvPr id="6" name="Group 6"/>
          <p:cNvGrpSpPr/>
          <p:nvPr/>
        </p:nvGrpSpPr>
        <p:grpSpPr>
          <a:xfrm>
            <a:off x="1405380" y="3585351"/>
            <a:ext cx="6598109" cy="2007720"/>
            <a:chOff x="0" y="0"/>
            <a:chExt cx="1737774" cy="528782"/>
          </a:xfrm>
        </p:grpSpPr>
        <p:sp>
          <p:nvSpPr>
            <p:cNvPr id="7" name="Freeform 7"/>
            <p:cNvSpPr/>
            <p:nvPr/>
          </p:nvSpPr>
          <p:spPr>
            <a:xfrm>
              <a:off x="0" y="0"/>
              <a:ext cx="1737774" cy="528782"/>
            </a:xfrm>
            <a:custGeom>
              <a:avLst/>
              <a:gdLst/>
              <a:ahLst/>
              <a:cxnLst/>
              <a:rect l="l" t="t" r="r" b="b"/>
              <a:pathLst>
                <a:path w="1737774" h="528782">
                  <a:moveTo>
                    <a:pt x="0" y="0"/>
                  </a:moveTo>
                  <a:lnTo>
                    <a:pt x="1737774" y="0"/>
                  </a:lnTo>
                  <a:lnTo>
                    <a:pt x="1737774" y="528782"/>
                  </a:lnTo>
                  <a:lnTo>
                    <a:pt x="0" y="528782"/>
                  </a:lnTo>
                  <a:close/>
                </a:path>
              </a:pathLst>
            </a:custGeom>
            <a:solidFill>
              <a:srgbClr val="B3CFD8">
                <a:alpha val="38824"/>
              </a:srgbClr>
            </a:solidFill>
          </p:spPr>
          <p:txBody>
            <a:bodyPr/>
            <a:lstStyle/>
            <a:p>
              <a:endParaRPr lang="fi-FI"/>
            </a:p>
          </p:txBody>
        </p:sp>
        <p:sp>
          <p:nvSpPr>
            <p:cNvPr id="8" name="TextBox 8"/>
            <p:cNvSpPr txBox="1"/>
            <p:nvPr/>
          </p:nvSpPr>
          <p:spPr>
            <a:xfrm>
              <a:off x="0" y="-66675"/>
              <a:ext cx="1737774" cy="595457"/>
            </a:xfrm>
            <a:prstGeom prst="rect">
              <a:avLst/>
            </a:prstGeom>
          </p:spPr>
          <p:txBody>
            <a:bodyPr lIns="50800" tIns="50800" rIns="50800" bIns="50800" rtlCol="0" anchor="ctr"/>
            <a:lstStyle/>
            <a:p>
              <a:pPr algn="ctr">
                <a:lnSpc>
                  <a:spcPts val="2800"/>
                </a:lnSpc>
              </a:pPr>
              <a:endParaRPr/>
            </a:p>
          </p:txBody>
        </p:sp>
      </p:grpSp>
      <p:grpSp>
        <p:nvGrpSpPr>
          <p:cNvPr id="9" name="Group 9"/>
          <p:cNvGrpSpPr/>
          <p:nvPr/>
        </p:nvGrpSpPr>
        <p:grpSpPr>
          <a:xfrm>
            <a:off x="1405380" y="6572087"/>
            <a:ext cx="6598109" cy="2007720"/>
            <a:chOff x="0" y="0"/>
            <a:chExt cx="1737774" cy="528782"/>
          </a:xfrm>
        </p:grpSpPr>
        <p:sp>
          <p:nvSpPr>
            <p:cNvPr id="10" name="Freeform 10"/>
            <p:cNvSpPr/>
            <p:nvPr/>
          </p:nvSpPr>
          <p:spPr>
            <a:xfrm>
              <a:off x="0" y="0"/>
              <a:ext cx="1737774" cy="528782"/>
            </a:xfrm>
            <a:custGeom>
              <a:avLst/>
              <a:gdLst/>
              <a:ahLst/>
              <a:cxnLst/>
              <a:rect l="l" t="t" r="r" b="b"/>
              <a:pathLst>
                <a:path w="1737774" h="528782">
                  <a:moveTo>
                    <a:pt x="0" y="0"/>
                  </a:moveTo>
                  <a:lnTo>
                    <a:pt x="1737774" y="0"/>
                  </a:lnTo>
                  <a:lnTo>
                    <a:pt x="1737774" y="528782"/>
                  </a:lnTo>
                  <a:lnTo>
                    <a:pt x="0" y="528782"/>
                  </a:lnTo>
                  <a:close/>
                </a:path>
              </a:pathLst>
            </a:custGeom>
            <a:solidFill>
              <a:srgbClr val="B3CFD8">
                <a:alpha val="38824"/>
              </a:srgbClr>
            </a:solidFill>
          </p:spPr>
          <p:txBody>
            <a:bodyPr/>
            <a:lstStyle/>
            <a:p>
              <a:endParaRPr lang="fi-FI"/>
            </a:p>
          </p:txBody>
        </p:sp>
        <p:sp>
          <p:nvSpPr>
            <p:cNvPr id="11" name="TextBox 11"/>
            <p:cNvSpPr txBox="1"/>
            <p:nvPr/>
          </p:nvSpPr>
          <p:spPr>
            <a:xfrm>
              <a:off x="0" y="-66675"/>
              <a:ext cx="1737774" cy="595457"/>
            </a:xfrm>
            <a:prstGeom prst="rect">
              <a:avLst/>
            </a:prstGeom>
          </p:spPr>
          <p:txBody>
            <a:bodyPr lIns="50800" tIns="50800" rIns="50800" bIns="50800" rtlCol="0" anchor="ctr"/>
            <a:lstStyle/>
            <a:p>
              <a:pPr algn="ctr">
                <a:lnSpc>
                  <a:spcPts val="2800"/>
                </a:lnSpc>
              </a:pPr>
              <a:endParaRPr/>
            </a:p>
          </p:txBody>
        </p:sp>
      </p:grpSp>
      <p:grpSp>
        <p:nvGrpSpPr>
          <p:cNvPr id="12" name="Group 12"/>
          <p:cNvGrpSpPr/>
          <p:nvPr/>
        </p:nvGrpSpPr>
        <p:grpSpPr>
          <a:xfrm>
            <a:off x="11015058" y="3585351"/>
            <a:ext cx="6598109" cy="2007720"/>
            <a:chOff x="0" y="0"/>
            <a:chExt cx="1737774" cy="528782"/>
          </a:xfrm>
        </p:grpSpPr>
        <p:sp>
          <p:nvSpPr>
            <p:cNvPr id="13" name="Freeform 13"/>
            <p:cNvSpPr/>
            <p:nvPr/>
          </p:nvSpPr>
          <p:spPr>
            <a:xfrm>
              <a:off x="0" y="0"/>
              <a:ext cx="1737774" cy="528782"/>
            </a:xfrm>
            <a:custGeom>
              <a:avLst/>
              <a:gdLst/>
              <a:ahLst/>
              <a:cxnLst/>
              <a:rect l="l" t="t" r="r" b="b"/>
              <a:pathLst>
                <a:path w="1737774" h="528782">
                  <a:moveTo>
                    <a:pt x="0" y="0"/>
                  </a:moveTo>
                  <a:lnTo>
                    <a:pt x="1737774" y="0"/>
                  </a:lnTo>
                  <a:lnTo>
                    <a:pt x="1737774" y="528782"/>
                  </a:lnTo>
                  <a:lnTo>
                    <a:pt x="0" y="528782"/>
                  </a:lnTo>
                  <a:close/>
                </a:path>
              </a:pathLst>
            </a:custGeom>
            <a:solidFill>
              <a:srgbClr val="B3CFD8">
                <a:alpha val="38824"/>
              </a:srgbClr>
            </a:solidFill>
          </p:spPr>
          <p:txBody>
            <a:bodyPr/>
            <a:lstStyle/>
            <a:p>
              <a:endParaRPr lang="fi-FI"/>
            </a:p>
          </p:txBody>
        </p:sp>
        <p:sp>
          <p:nvSpPr>
            <p:cNvPr id="14" name="TextBox 14"/>
            <p:cNvSpPr txBox="1"/>
            <p:nvPr/>
          </p:nvSpPr>
          <p:spPr>
            <a:xfrm>
              <a:off x="0" y="-66675"/>
              <a:ext cx="1737774" cy="595457"/>
            </a:xfrm>
            <a:prstGeom prst="rect">
              <a:avLst/>
            </a:prstGeom>
          </p:spPr>
          <p:txBody>
            <a:bodyPr lIns="50800" tIns="50800" rIns="50800" bIns="50800" rtlCol="0" anchor="ctr"/>
            <a:lstStyle/>
            <a:p>
              <a:pPr algn="ctr">
                <a:lnSpc>
                  <a:spcPts val="2800"/>
                </a:lnSpc>
              </a:pPr>
              <a:endParaRPr/>
            </a:p>
          </p:txBody>
        </p:sp>
      </p:grpSp>
      <p:grpSp>
        <p:nvGrpSpPr>
          <p:cNvPr id="15" name="Group 15"/>
          <p:cNvGrpSpPr/>
          <p:nvPr/>
        </p:nvGrpSpPr>
        <p:grpSpPr>
          <a:xfrm>
            <a:off x="11015058" y="6572087"/>
            <a:ext cx="6598109" cy="2007720"/>
            <a:chOff x="0" y="0"/>
            <a:chExt cx="1737774" cy="528782"/>
          </a:xfrm>
        </p:grpSpPr>
        <p:sp>
          <p:nvSpPr>
            <p:cNvPr id="16" name="Freeform 16"/>
            <p:cNvSpPr/>
            <p:nvPr/>
          </p:nvSpPr>
          <p:spPr>
            <a:xfrm>
              <a:off x="0" y="0"/>
              <a:ext cx="1737774" cy="528782"/>
            </a:xfrm>
            <a:custGeom>
              <a:avLst/>
              <a:gdLst/>
              <a:ahLst/>
              <a:cxnLst/>
              <a:rect l="l" t="t" r="r" b="b"/>
              <a:pathLst>
                <a:path w="1737774" h="528782">
                  <a:moveTo>
                    <a:pt x="0" y="0"/>
                  </a:moveTo>
                  <a:lnTo>
                    <a:pt x="1737774" y="0"/>
                  </a:lnTo>
                  <a:lnTo>
                    <a:pt x="1737774" y="528782"/>
                  </a:lnTo>
                  <a:lnTo>
                    <a:pt x="0" y="528782"/>
                  </a:lnTo>
                  <a:close/>
                </a:path>
              </a:pathLst>
            </a:custGeom>
            <a:solidFill>
              <a:srgbClr val="B3CFD8">
                <a:alpha val="38824"/>
              </a:srgbClr>
            </a:solidFill>
          </p:spPr>
          <p:txBody>
            <a:bodyPr/>
            <a:lstStyle/>
            <a:p>
              <a:endParaRPr lang="fi-FI"/>
            </a:p>
          </p:txBody>
        </p:sp>
        <p:sp>
          <p:nvSpPr>
            <p:cNvPr id="17" name="TextBox 17"/>
            <p:cNvSpPr txBox="1"/>
            <p:nvPr/>
          </p:nvSpPr>
          <p:spPr>
            <a:xfrm>
              <a:off x="0" y="-66675"/>
              <a:ext cx="1737774" cy="595457"/>
            </a:xfrm>
            <a:prstGeom prst="rect">
              <a:avLst/>
            </a:prstGeom>
          </p:spPr>
          <p:txBody>
            <a:bodyPr lIns="50800" tIns="50800" rIns="50800" bIns="50800" rtlCol="0" anchor="ctr"/>
            <a:lstStyle/>
            <a:p>
              <a:pPr algn="ctr">
                <a:lnSpc>
                  <a:spcPts val="2800"/>
                </a:lnSpc>
              </a:pPr>
              <a:endParaRPr/>
            </a:p>
          </p:txBody>
        </p:sp>
      </p:grpSp>
      <p:sp>
        <p:nvSpPr>
          <p:cNvPr id="18" name="Freeform 18"/>
          <p:cNvSpPr/>
          <p:nvPr/>
        </p:nvSpPr>
        <p:spPr>
          <a:xfrm>
            <a:off x="14045516" y="131619"/>
            <a:ext cx="2826490" cy="3136188"/>
          </a:xfrm>
          <a:custGeom>
            <a:avLst/>
            <a:gdLst/>
            <a:ahLst/>
            <a:cxnLst/>
            <a:rect l="l" t="t" r="r" b="b"/>
            <a:pathLst>
              <a:path w="2826490" h="3136188">
                <a:moveTo>
                  <a:pt x="0" y="0"/>
                </a:moveTo>
                <a:lnTo>
                  <a:pt x="2826490" y="0"/>
                </a:lnTo>
                <a:lnTo>
                  <a:pt x="2826490" y="3136188"/>
                </a:lnTo>
                <a:lnTo>
                  <a:pt x="0" y="31361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i-FI"/>
          </a:p>
        </p:txBody>
      </p:sp>
      <p:sp>
        <p:nvSpPr>
          <p:cNvPr id="19" name="TextBox 19"/>
          <p:cNvSpPr txBox="1"/>
          <p:nvPr/>
        </p:nvSpPr>
        <p:spPr>
          <a:xfrm>
            <a:off x="0" y="847725"/>
            <a:ext cx="15217582" cy="1525491"/>
          </a:xfrm>
          <a:prstGeom prst="rect">
            <a:avLst/>
          </a:prstGeom>
        </p:spPr>
        <p:txBody>
          <a:bodyPr lIns="0" tIns="0" rIns="0" bIns="0" rtlCol="0" anchor="t">
            <a:spAutoFit/>
          </a:bodyPr>
          <a:lstStyle/>
          <a:p>
            <a:pPr marL="0" lvl="0" indent="0" algn="ctr">
              <a:lnSpc>
                <a:spcPts val="12397"/>
              </a:lnSpc>
              <a:spcBef>
                <a:spcPct val="0"/>
              </a:spcBef>
            </a:pPr>
            <a:r>
              <a:rPr lang="en-US" sz="8855" spc="823">
                <a:solidFill>
                  <a:srgbClr val="222222"/>
                </a:solidFill>
                <a:latin typeface="Tall"/>
                <a:ea typeface="Tall"/>
                <a:cs typeface="Tall"/>
                <a:sym typeface="Tall"/>
              </a:rPr>
              <a:t>huoltajana koen haasteita eniten?</a:t>
            </a:r>
          </a:p>
        </p:txBody>
      </p:sp>
      <p:sp>
        <p:nvSpPr>
          <p:cNvPr id="20" name="TextBox 20"/>
          <p:cNvSpPr txBox="1"/>
          <p:nvPr/>
        </p:nvSpPr>
        <p:spPr>
          <a:xfrm>
            <a:off x="1559937" y="4060846"/>
            <a:ext cx="6288993" cy="798195"/>
          </a:xfrm>
          <a:prstGeom prst="rect">
            <a:avLst/>
          </a:prstGeom>
        </p:spPr>
        <p:txBody>
          <a:bodyPr lIns="0" tIns="0" rIns="0" bIns="0" rtlCol="0" anchor="t">
            <a:spAutoFit/>
          </a:bodyPr>
          <a:lstStyle/>
          <a:p>
            <a:pPr algn="ctr">
              <a:lnSpc>
                <a:spcPts val="5880"/>
              </a:lnSpc>
            </a:pPr>
            <a:r>
              <a:rPr lang="en-US" sz="4200">
                <a:solidFill>
                  <a:srgbClr val="222222"/>
                </a:solidFill>
                <a:latin typeface="Ballpoint"/>
                <a:ea typeface="Ballpoint"/>
                <a:cs typeface="Ballpoint"/>
                <a:sym typeface="Ballpoint"/>
              </a:rPr>
              <a:t>LAPSENI KOULUNKÄYNNIN TUKEMISESSA</a:t>
            </a:r>
          </a:p>
        </p:txBody>
      </p:sp>
      <p:sp>
        <p:nvSpPr>
          <p:cNvPr id="21" name="TextBox 21"/>
          <p:cNvSpPr txBox="1"/>
          <p:nvPr/>
        </p:nvSpPr>
        <p:spPr>
          <a:xfrm>
            <a:off x="1559937" y="7050397"/>
            <a:ext cx="6386114" cy="798195"/>
          </a:xfrm>
          <a:prstGeom prst="rect">
            <a:avLst/>
          </a:prstGeom>
        </p:spPr>
        <p:txBody>
          <a:bodyPr lIns="0" tIns="0" rIns="0" bIns="0" rtlCol="0" anchor="t">
            <a:spAutoFit/>
          </a:bodyPr>
          <a:lstStyle/>
          <a:p>
            <a:pPr algn="ctr">
              <a:lnSpc>
                <a:spcPts val="5880"/>
              </a:lnSpc>
              <a:spcBef>
                <a:spcPct val="0"/>
              </a:spcBef>
            </a:pPr>
            <a:r>
              <a:rPr lang="en-US" sz="4200">
                <a:solidFill>
                  <a:srgbClr val="222222"/>
                </a:solidFill>
                <a:latin typeface="Ballpoint"/>
                <a:ea typeface="Ballpoint"/>
                <a:cs typeface="Ballpoint"/>
                <a:sym typeface="Ballpoint"/>
              </a:rPr>
              <a:t>KASVATTAJANA OLEMISESSA</a:t>
            </a:r>
          </a:p>
        </p:txBody>
      </p:sp>
      <p:sp>
        <p:nvSpPr>
          <p:cNvPr id="22" name="TextBox 22"/>
          <p:cNvSpPr txBox="1"/>
          <p:nvPr/>
        </p:nvSpPr>
        <p:spPr>
          <a:xfrm>
            <a:off x="10956088" y="3737676"/>
            <a:ext cx="6716048" cy="1541145"/>
          </a:xfrm>
          <a:prstGeom prst="rect">
            <a:avLst/>
          </a:prstGeom>
        </p:spPr>
        <p:txBody>
          <a:bodyPr lIns="0" tIns="0" rIns="0" bIns="0" rtlCol="0" anchor="t">
            <a:spAutoFit/>
          </a:bodyPr>
          <a:lstStyle/>
          <a:p>
            <a:pPr algn="ctr">
              <a:lnSpc>
                <a:spcPts val="5879"/>
              </a:lnSpc>
              <a:spcBef>
                <a:spcPct val="0"/>
              </a:spcBef>
            </a:pPr>
            <a:r>
              <a:rPr lang="en-US" sz="4199">
                <a:solidFill>
                  <a:srgbClr val="222222"/>
                </a:solidFill>
                <a:latin typeface="Ballpoint"/>
                <a:ea typeface="Ballpoint"/>
                <a:cs typeface="Ballpoint"/>
                <a:sym typeface="Ballpoint"/>
              </a:rPr>
              <a:t>NUORTEN ILMIÖISTÄ KÄRRYILLÄ PYSYMISESTÄ</a:t>
            </a:r>
          </a:p>
        </p:txBody>
      </p:sp>
      <p:sp>
        <p:nvSpPr>
          <p:cNvPr id="23" name="TextBox 23"/>
          <p:cNvSpPr txBox="1"/>
          <p:nvPr/>
        </p:nvSpPr>
        <p:spPr>
          <a:xfrm>
            <a:off x="11015058" y="7050397"/>
            <a:ext cx="6830000" cy="798195"/>
          </a:xfrm>
          <a:prstGeom prst="rect">
            <a:avLst/>
          </a:prstGeom>
        </p:spPr>
        <p:txBody>
          <a:bodyPr lIns="0" tIns="0" rIns="0" bIns="0" rtlCol="0" anchor="t">
            <a:spAutoFit/>
          </a:bodyPr>
          <a:lstStyle/>
          <a:p>
            <a:pPr algn="ctr">
              <a:lnSpc>
                <a:spcPts val="5880"/>
              </a:lnSpc>
              <a:spcBef>
                <a:spcPct val="0"/>
              </a:spcBef>
            </a:pPr>
            <a:r>
              <a:rPr lang="en-US" sz="4200">
                <a:solidFill>
                  <a:srgbClr val="222222"/>
                </a:solidFill>
                <a:latin typeface="Ballpoint"/>
                <a:ea typeface="Ballpoint"/>
                <a:cs typeface="Ballpoint"/>
                <a:sym typeface="Ballpoint"/>
              </a:rPr>
              <a:t>ARJEN HALLINNASSA</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83333" r="-83333"/>
            </a:stretch>
          </a:blipFill>
        </p:spPr>
        <p:txBody>
          <a:bodyPr/>
          <a:lstStyle/>
          <a:p>
            <a:endParaRPr lang="fi-FI"/>
          </a:p>
        </p:txBody>
      </p:sp>
      <p:grpSp>
        <p:nvGrpSpPr>
          <p:cNvPr id="3" name="Group 3"/>
          <p:cNvGrpSpPr/>
          <p:nvPr/>
        </p:nvGrpSpPr>
        <p:grpSpPr>
          <a:xfrm>
            <a:off x="1405380" y="598616"/>
            <a:ext cx="16174206" cy="2007720"/>
            <a:chOff x="0" y="0"/>
            <a:chExt cx="4259873" cy="528782"/>
          </a:xfrm>
        </p:grpSpPr>
        <p:sp>
          <p:nvSpPr>
            <p:cNvPr id="4" name="Freeform 4"/>
            <p:cNvSpPr/>
            <p:nvPr/>
          </p:nvSpPr>
          <p:spPr>
            <a:xfrm>
              <a:off x="0" y="0"/>
              <a:ext cx="4259873" cy="528782"/>
            </a:xfrm>
            <a:custGeom>
              <a:avLst/>
              <a:gdLst/>
              <a:ahLst/>
              <a:cxnLst/>
              <a:rect l="l" t="t" r="r" b="b"/>
              <a:pathLst>
                <a:path w="4259873" h="528782">
                  <a:moveTo>
                    <a:pt x="0" y="0"/>
                  </a:moveTo>
                  <a:lnTo>
                    <a:pt x="4259873" y="0"/>
                  </a:lnTo>
                  <a:lnTo>
                    <a:pt x="4259873" y="528782"/>
                  </a:lnTo>
                  <a:lnTo>
                    <a:pt x="0" y="528782"/>
                  </a:lnTo>
                  <a:close/>
                </a:path>
              </a:pathLst>
            </a:custGeom>
            <a:solidFill>
              <a:srgbClr val="B3CFD8">
                <a:alpha val="38824"/>
              </a:srgbClr>
            </a:solidFill>
          </p:spPr>
          <p:txBody>
            <a:bodyPr/>
            <a:lstStyle/>
            <a:p>
              <a:endParaRPr lang="fi-FI"/>
            </a:p>
          </p:txBody>
        </p:sp>
        <p:sp>
          <p:nvSpPr>
            <p:cNvPr id="5" name="TextBox 5"/>
            <p:cNvSpPr txBox="1"/>
            <p:nvPr/>
          </p:nvSpPr>
          <p:spPr>
            <a:xfrm>
              <a:off x="0" y="-66675"/>
              <a:ext cx="4259873" cy="595457"/>
            </a:xfrm>
            <a:prstGeom prst="rect">
              <a:avLst/>
            </a:prstGeom>
          </p:spPr>
          <p:txBody>
            <a:bodyPr lIns="50800" tIns="50800" rIns="50800" bIns="50800" rtlCol="0" anchor="ctr"/>
            <a:lstStyle/>
            <a:p>
              <a:pPr algn="ctr">
                <a:lnSpc>
                  <a:spcPts val="2800"/>
                </a:lnSpc>
              </a:pPr>
              <a:endParaRPr/>
            </a:p>
          </p:txBody>
        </p:sp>
      </p:grpSp>
      <p:sp>
        <p:nvSpPr>
          <p:cNvPr id="6" name="TextBox 6"/>
          <p:cNvSpPr txBox="1"/>
          <p:nvPr/>
        </p:nvSpPr>
        <p:spPr>
          <a:xfrm>
            <a:off x="1714495" y="2945201"/>
            <a:ext cx="15444189" cy="6863344"/>
          </a:xfrm>
          <a:prstGeom prst="rect">
            <a:avLst/>
          </a:prstGeom>
        </p:spPr>
        <p:txBody>
          <a:bodyPr lIns="0" tIns="0" rIns="0" bIns="0" rtlCol="0" anchor="t">
            <a:spAutoFit/>
          </a:bodyPr>
          <a:lstStyle/>
          <a:p>
            <a:pPr algn="ctr">
              <a:lnSpc>
                <a:spcPts val="6943"/>
              </a:lnSpc>
            </a:pPr>
            <a:r>
              <a:rPr lang="en-US" sz="4959">
                <a:solidFill>
                  <a:srgbClr val="222222"/>
                </a:solidFill>
                <a:latin typeface="Ballpoint"/>
                <a:ea typeface="Ballpoint"/>
                <a:cs typeface="Ballpoint"/>
                <a:sym typeface="Ballpoint"/>
              </a:rPr>
              <a:t>KENEN KANSSA ITSE RIITELIT MURROSIÄSSÄ ENITEN?</a:t>
            </a:r>
          </a:p>
          <a:p>
            <a:pPr algn="ctr">
              <a:lnSpc>
                <a:spcPts val="6943"/>
              </a:lnSpc>
            </a:pPr>
            <a:r>
              <a:rPr lang="en-US" sz="4959">
                <a:solidFill>
                  <a:srgbClr val="222222"/>
                </a:solidFill>
                <a:latin typeface="Ballpoint"/>
                <a:ea typeface="Ballpoint"/>
                <a:cs typeface="Ballpoint"/>
                <a:sym typeface="Ballpoint"/>
              </a:rPr>
              <a:t>MITEN SINUN KUOHUNTAASI VASTATTIIN?</a:t>
            </a:r>
          </a:p>
          <a:p>
            <a:pPr algn="ctr">
              <a:lnSpc>
                <a:spcPts val="6943"/>
              </a:lnSpc>
            </a:pPr>
            <a:r>
              <a:rPr lang="en-US" sz="4959">
                <a:solidFill>
                  <a:srgbClr val="222222"/>
                </a:solidFill>
                <a:latin typeface="Ballpoint"/>
                <a:ea typeface="Ballpoint"/>
                <a:cs typeface="Ballpoint"/>
                <a:sym typeface="Ballpoint"/>
              </a:rPr>
              <a:t>MITEN SINUA RAJOITETTIIN? </a:t>
            </a:r>
          </a:p>
          <a:p>
            <a:pPr algn="ctr">
              <a:lnSpc>
                <a:spcPts val="6943"/>
              </a:lnSpc>
            </a:pPr>
            <a:r>
              <a:rPr lang="en-US" sz="4959">
                <a:solidFill>
                  <a:srgbClr val="222222"/>
                </a:solidFill>
                <a:latin typeface="Ballpoint"/>
                <a:ea typeface="Ballpoint"/>
                <a:cs typeface="Ballpoint"/>
                <a:sym typeface="Ballpoint"/>
              </a:rPr>
              <a:t>MITEN VANHEMPASI KESTI KIUKUN PUUSKASI?</a:t>
            </a:r>
          </a:p>
          <a:p>
            <a:pPr algn="ctr">
              <a:lnSpc>
                <a:spcPts val="6943"/>
              </a:lnSpc>
            </a:pPr>
            <a:r>
              <a:rPr lang="en-US" sz="4959">
                <a:solidFill>
                  <a:srgbClr val="222222"/>
                </a:solidFill>
                <a:latin typeface="Ballpoint"/>
                <a:ea typeface="Ballpoint"/>
                <a:cs typeface="Ballpoint"/>
                <a:sym typeface="Ballpoint"/>
              </a:rPr>
              <a:t>MUISTATKO, MITEN VANHEMPASI LOHDUTTIVAT SINUA?</a:t>
            </a:r>
          </a:p>
          <a:p>
            <a:pPr algn="ctr">
              <a:lnSpc>
                <a:spcPts val="6943"/>
              </a:lnSpc>
            </a:pPr>
            <a:r>
              <a:rPr lang="en-US" sz="4959">
                <a:solidFill>
                  <a:srgbClr val="222222"/>
                </a:solidFill>
                <a:latin typeface="Ballpoint"/>
                <a:ea typeface="Ballpoint"/>
                <a:cs typeface="Ballpoint"/>
                <a:sym typeface="Ballpoint"/>
              </a:rPr>
              <a:t>MITÄ OLISIT KAIVANNUT?</a:t>
            </a:r>
          </a:p>
          <a:p>
            <a:pPr algn="ctr">
              <a:lnSpc>
                <a:spcPts val="6943"/>
              </a:lnSpc>
            </a:pPr>
            <a:r>
              <a:rPr lang="en-US" sz="4959">
                <a:solidFill>
                  <a:srgbClr val="222222"/>
                </a:solidFill>
                <a:latin typeface="Ballpoint"/>
                <a:ea typeface="Ballpoint"/>
                <a:cs typeface="Ballpoint"/>
                <a:sym typeface="Ballpoint"/>
              </a:rPr>
              <a:t>KUKA MUU SINUA ON KASVATTANUT MURROSIÄSSÄ?</a:t>
            </a:r>
          </a:p>
          <a:p>
            <a:pPr algn="ctr">
              <a:lnSpc>
                <a:spcPts val="5067"/>
              </a:lnSpc>
              <a:spcBef>
                <a:spcPct val="0"/>
              </a:spcBef>
            </a:pPr>
            <a:endParaRPr lang="en-US" sz="4959">
              <a:solidFill>
                <a:srgbClr val="222222"/>
              </a:solidFill>
              <a:latin typeface="Ballpoint"/>
              <a:ea typeface="Ballpoint"/>
              <a:cs typeface="Ballpoint"/>
              <a:sym typeface="Ballpoint"/>
            </a:endParaRPr>
          </a:p>
        </p:txBody>
      </p:sp>
      <p:sp>
        <p:nvSpPr>
          <p:cNvPr id="7" name="Freeform 7"/>
          <p:cNvSpPr/>
          <p:nvPr/>
        </p:nvSpPr>
        <p:spPr>
          <a:xfrm rot="-746224">
            <a:off x="423379" y="3868968"/>
            <a:ext cx="4702768" cy="4444116"/>
          </a:xfrm>
          <a:custGeom>
            <a:avLst/>
            <a:gdLst/>
            <a:ahLst/>
            <a:cxnLst/>
            <a:rect l="l" t="t" r="r" b="b"/>
            <a:pathLst>
              <a:path w="4702768" h="4444116">
                <a:moveTo>
                  <a:pt x="0" y="0"/>
                </a:moveTo>
                <a:lnTo>
                  <a:pt x="4702768" y="0"/>
                </a:lnTo>
                <a:lnTo>
                  <a:pt x="4702768" y="4444116"/>
                </a:lnTo>
                <a:lnTo>
                  <a:pt x="0" y="4444116"/>
                </a:lnTo>
                <a:lnTo>
                  <a:pt x="0" y="0"/>
                </a:lnTo>
                <a:close/>
              </a:path>
            </a:pathLst>
          </a:custGeom>
          <a:blipFill>
            <a:blip r:embed="rId3"/>
            <a:stretch>
              <a:fillRect/>
            </a:stretch>
          </a:blipFill>
        </p:spPr>
        <p:txBody>
          <a:bodyPr/>
          <a:lstStyle/>
          <a:p>
            <a:endParaRPr lang="fi-FI"/>
          </a:p>
        </p:txBody>
      </p:sp>
      <p:sp>
        <p:nvSpPr>
          <p:cNvPr id="8" name="Freeform 8"/>
          <p:cNvSpPr/>
          <p:nvPr/>
        </p:nvSpPr>
        <p:spPr>
          <a:xfrm rot="1432266">
            <a:off x="15054107" y="3758891"/>
            <a:ext cx="2908127" cy="2224717"/>
          </a:xfrm>
          <a:custGeom>
            <a:avLst/>
            <a:gdLst/>
            <a:ahLst/>
            <a:cxnLst/>
            <a:rect l="l" t="t" r="r" b="b"/>
            <a:pathLst>
              <a:path w="2908127" h="2224717">
                <a:moveTo>
                  <a:pt x="0" y="0"/>
                </a:moveTo>
                <a:lnTo>
                  <a:pt x="2908127" y="0"/>
                </a:lnTo>
                <a:lnTo>
                  <a:pt x="2908127" y="2224717"/>
                </a:lnTo>
                <a:lnTo>
                  <a:pt x="0" y="22247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a:p>
        </p:txBody>
      </p:sp>
      <p:sp>
        <p:nvSpPr>
          <p:cNvPr id="9" name="TextBox 9"/>
          <p:cNvSpPr txBox="1"/>
          <p:nvPr/>
        </p:nvSpPr>
        <p:spPr>
          <a:xfrm>
            <a:off x="1827799" y="749243"/>
            <a:ext cx="15217582" cy="1525491"/>
          </a:xfrm>
          <a:prstGeom prst="rect">
            <a:avLst/>
          </a:prstGeom>
        </p:spPr>
        <p:txBody>
          <a:bodyPr lIns="0" tIns="0" rIns="0" bIns="0" rtlCol="0" anchor="t">
            <a:spAutoFit/>
          </a:bodyPr>
          <a:lstStyle/>
          <a:p>
            <a:pPr marL="0" lvl="0" indent="0" algn="ctr">
              <a:lnSpc>
                <a:spcPts val="12397"/>
              </a:lnSpc>
              <a:spcBef>
                <a:spcPct val="0"/>
              </a:spcBef>
            </a:pPr>
            <a:r>
              <a:rPr lang="en-US" sz="8855" spc="823">
                <a:solidFill>
                  <a:srgbClr val="222222"/>
                </a:solidFill>
                <a:latin typeface="Tall"/>
                <a:ea typeface="Tall"/>
                <a:cs typeface="Tall"/>
                <a:sym typeface="Tall"/>
              </a:rPr>
              <a:t>muistellaan hetki omaa nuoruutta</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83333" r="-83333"/>
            </a:stretch>
          </a:blipFill>
        </p:spPr>
        <p:txBody>
          <a:bodyPr/>
          <a:lstStyle/>
          <a:p>
            <a:endParaRPr lang="fi-FI"/>
          </a:p>
        </p:txBody>
      </p:sp>
      <p:grpSp>
        <p:nvGrpSpPr>
          <p:cNvPr id="3" name="Group 3"/>
          <p:cNvGrpSpPr/>
          <p:nvPr/>
        </p:nvGrpSpPr>
        <p:grpSpPr>
          <a:xfrm>
            <a:off x="1405380" y="598616"/>
            <a:ext cx="16174206" cy="2007720"/>
            <a:chOff x="0" y="0"/>
            <a:chExt cx="4259873" cy="528782"/>
          </a:xfrm>
        </p:grpSpPr>
        <p:sp>
          <p:nvSpPr>
            <p:cNvPr id="4" name="Freeform 4"/>
            <p:cNvSpPr/>
            <p:nvPr/>
          </p:nvSpPr>
          <p:spPr>
            <a:xfrm>
              <a:off x="0" y="0"/>
              <a:ext cx="4259873" cy="528782"/>
            </a:xfrm>
            <a:custGeom>
              <a:avLst/>
              <a:gdLst/>
              <a:ahLst/>
              <a:cxnLst/>
              <a:rect l="l" t="t" r="r" b="b"/>
              <a:pathLst>
                <a:path w="4259873" h="528782">
                  <a:moveTo>
                    <a:pt x="0" y="0"/>
                  </a:moveTo>
                  <a:lnTo>
                    <a:pt x="4259873" y="0"/>
                  </a:lnTo>
                  <a:lnTo>
                    <a:pt x="4259873" y="528782"/>
                  </a:lnTo>
                  <a:lnTo>
                    <a:pt x="0" y="528782"/>
                  </a:lnTo>
                  <a:close/>
                </a:path>
              </a:pathLst>
            </a:custGeom>
            <a:solidFill>
              <a:srgbClr val="B3CFD8">
                <a:alpha val="38824"/>
              </a:srgbClr>
            </a:solidFill>
          </p:spPr>
          <p:txBody>
            <a:bodyPr/>
            <a:lstStyle/>
            <a:p>
              <a:endParaRPr lang="fi-FI"/>
            </a:p>
          </p:txBody>
        </p:sp>
        <p:sp>
          <p:nvSpPr>
            <p:cNvPr id="5" name="TextBox 5"/>
            <p:cNvSpPr txBox="1"/>
            <p:nvPr/>
          </p:nvSpPr>
          <p:spPr>
            <a:xfrm>
              <a:off x="0" y="-66675"/>
              <a:ext cx="4259873" cy="595457"/>
            </a:xfrm>
            <a:prstGeom prst="rect">
              <a:avLst/>
            </a:prstGeom>
          </p:spPr>
          <p:txBody>
            <a:bodyPr lIns="50800" tIns="50800" rIns="50800" bIns="50800" rtlCol="0" anchor="ctr"/>
            <a:lstStyle/>
            <a:p>
              <a:pPr algn="ctr">
                <a:lnSpc>
                  <a:spcPts val="2800"/>
                </a:lnSpc>
              </a:pPr>
              <a:endParaRPr/>
            </a:p>
          </p:txBody>
        </p:sp>
      </p:grpSp>
      <p:sp>
        <p:nvSpPr>
          <p:cNvPr id="6" name="Freeform 6"/>
          <p:cNvSpPr/>
          <p:nvPr/>
        </p:nvSpPr>
        <p:spPr>
          <a:xfrm>
            <a:off x="0" y="0"/>
            <a:ext cx="4621227" cy="3621886"/>
          </a:xfrm>
          <a:custGeom>
            <a:avLst/>
            <a:gdLst/>
            <a:ahLst/>
            <a:cxnLst/>
            <a:rect l="l" t="t" r="r" b="b"/>
            <a:pathLst>
              <a:path w="4621227" h="3621886">
                <a:moveTo>
                  <a:pt x="0" y="0"/>
                </a:moveTo>
                <a:lnTo>
                  <a:pt x="4621227" y="0"/>
                </a:lnTo>
                <a:lnTo>
                  <a:pt x="4621227" y="3621886"/>
                </a:lnTo>
                <a:lnTo>
                  <a:pt x="0" y="3621886"/>
                </a:lnTo>
                <a:lnTo>
                  <a:pt x="0" y="0"/>
                </a:lnTo>
                <a:close/>
              </a:path>
            </a:pathLst>
          </a:custGeom>
          <a:blipFill>
            <a:blip r:embed="rId3"/>
            <a:stretch>
              <a:fillRect/>
            </a:stretch>
          </a:blipFill>
        </p:spPr>
        <p:txBody>
          <a:bodyPr/>
          <a:lstStyle/>
          <a:p>
            <a:endParaRPr lang="fi-FI"/>
          </a:p>
        </p:txBody>
      </p:sp>
      <p:sp>
        <p:nvSpPr>
          <p:cNvPr id="7" name="Freeform 7"/>
          <p:cNvSpPr/>
          <p:nvPr/>
        </p:nvSpPr>
        <p:spPr>
          <a:xfrm>
            <a:off x="1028700" y="3222820"/>
            <a:ext cx="16741927" cy="6654916"/>
          </a:xfrm>
          <a:custGeom>
            <a:avLst/>
            <a:gdLst/>
            <a:ahLst/>
            <a:cxnLst/>
            <a:rect l="l" t="t" r="r" b="b"/>
            <a:pathLst>
              <a:path w="16741927" h="6654916">
                <a:moveTo>
                  <a:pt x="0" y="0"/>
                </a:moveTo>
                <a:lnTo>
                  <a:pt x="16741927" y="0"/>
                </a:lnTo>
                <a:lnTo>
                  <a:pt x="16741927" y="6654915"/>
                </a:lnTo>
                <a:lnTo>
                  <a:pt x="0" y="6654915"/>
                </a:lnTo>
                <a:lnTo>
                  <a:pt x="0" y="0"/>
                </a:lnTo>
                <a:close/>
              </a:path>
            </a:pathLst>
          </a:custGeom>
          <a:blipFill>
            <a:blip r:embed="rId4"/>
            <a:stretch>
              <a:fillRect/>
            </a:stretch>
          </a:blipFill>
        </p:spPr>
        <p:txBody>
          <a:bodyPr/>
          <a:lstStyle/>
          <a:p>
            <a:endParaRPr lang="fi-FI"/>
          </a:p>
        </p:txBody>
      </p:sp>
      <p:sp>
        <p:nvSpPr>
          <p:cNvPr id="8" name="TextBox 8"/>
          <p:cNvSpPr txBox="1"/>
          <p:nvPr/>
        </p:nvSpPr>
        <p:spPr>
          <a:xfrm>
            <a:off x="4752296" y="847725"/>
            <a:ext cx="10793044" cy="1525491"/>
          </a:xfrm>
          <a:prstGeom prst="rect">
            <a:avLst/>
          </a:prstGeom>
        </p:spPr>
        <p:txBody>
          <a:bodyPr lIns="0" tIns="0" rIns="0" bIns="0" rtlCol="0" anchor="t">
            <a:spAutoFit/>
          </a:bodyPr>
          <a:lstStyle/>
          <a:p>
            <a:pPr marL="0" lvl="0" indent="0" algn="ctr">
              <a:lnSpc>
                <a:spcPts val="12397"/>
              </a:lnSpc>
              <a:spcBef>
                <a:spcPct val="0"/>
              </a:spcBef>
            </a:pPr>
            <a:r>
              <a:rPr lang="en-US" sz="8855" spc="823">
                <a:solidFill>
                  <a:srgbClr val="222222"/>
                </a:solidFill>
                <a:latin typeface="Tall"/>
                <a:ea typeface="Tall"/>
                <a:cs typeface="Tall"/>
                <a:sym typeface="Tall"/>
              </a:rPr>
              <a:t>mistä nuori saa päättää? (mll)</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83333" r="-83333"/>
            </a:stretch>
          </a:blipFill>
        </p:spPr>
        <p:txBody>
          <a:bodyPr/>
          <a:lstStyle/>
          <a:p>
            <a:endParaRPr lang="fi-FI"/>
          </a:p>
        </p:txBody>
      </p:sp>
      <p:grpSp>
        <p:nvGrpSpPr>
          <p:cNvPr id="3" name="Group 3"/>
          <p:cNvGrpSpPr/>
          <p:nvPr/>
        </p:nvGrpSpPr>
        <p:grpSpPr>
          <a:xfrm>
            <a:off x="3427966" y="1211900"/>
            <a:ext cx="14641118" cy="2007720"/>
            <a:chOff x="0" y="0"/>
            <a:chExt cx="3856097" cy="528782"/>
          </a:xfrm>
        </p:grpSpPr>
        <p:sp>
          <p:nvSpPr>
            <p:cNvPr id="4" name="Freeform 4"/>
            <p:cNvSpPr/>
            <p:nvPr/>
          </p:nvSpPr>
          <p:spPr>
            <a:xfrm>
              <a:off x="0" y="0"/>
              <a:ext cx="3856097" cy="528782"/>
            </a:xfrm>
            <a:custGeom>
              <a:avLst/>
              <a:gdLst/>
              <a:ahLst/>
              <a:cxnLst/>
              <a:rect l="l" t="t" r="r" b="b"/>
              <a:pathLst>
                <a:path w="3856097" h="528782">
                  <a:moveTo>
                    <a:pt x="0" y="0"/>
                  </a:moveTo>
                  <a:lnTo>
                    <a:pt x="3856097" y="0"/>
                  </a:lnTo>
                  <a:lnTo>
                    <a:pt x="3856097" y="528782"/>
                  </a:lnTo>
                  <a:lnTo>
                    <a:pt x="0" y="528782"/>
                  </a:lnTo>
                  <a:close/>
                </a:path>
              </a:pathLst>
            </a:custGeom>
            <a:solidFill>
              <a:srgbClr val="B3CFD8">
                <a:alpha val="38824"/>
              </a:srgbClr>
            </a:solidFill>
          </p:spPr>
          <p:txBody>
            <a:bodyPr/>
            <a:lstStyle/>
            <a:p>
              <a:endParaRPr lang="fi-FI"/>
            </a:p>
          </p:txBody>
        </p:sp>
        <p:sp>
          <p:nvSpPr>
            <p:cNvPr id="5" name="TextBox 5"/>
            <p:cNvSpPr txBox="1"/>
            <p:nvPr/>
          </p:nvSpPr>
          <p:spPr>
            <a:xfrm>
              <a:off x="0" y="-66675"/>
              <a:ext cx="3856097" cy="595457"/>
            </a:xfrm>
            <a:prstGeom prst="rect">
              <a:avLst/>
            </a:prstGeom>
          </p:spPr>
          <p:txBody>
            <a:bodyPr lIns="50800" tIns="50800" rIns="50800" bIns="50800" rtlCol="0" anchor="ctr"/>
            <a:lstStyle/>
            <a:p>
              <a:pPr algn="ctr">
                <a:lnSpc>
                  <a:spcPts val="2800"/>
                </a:lnSpc>
              </a:pPr>
              <a:endParaRPr/>
            </a:p>
          </p:txBody>
        </p:sp>
      </p:grpSp>
      <p:sp>
        <p:nvSpPr>
          <p:cNvPr id="6" name="Freeform 6"/>
          <p:cNvSpPr/>
          <p:nvPr/>
        </p:nvSpPr>
        <p:spPr>
          <a:xfrm>
            <a:off x="330017" y="642409"/>
            <a:ext cx="3637805" cy="3146701"/>
          </a:xfrm>
          <a:custGeom>
            <a:avLst/>
            <a:gdLst/>
            <a:ahLst/>
            <a:cxnLst/>
            <a:rect l="l" t="t" r="r" b="b"/>
            <a:pathLst>
              <a:path w="3637805" h="3146701">
                <a:moveTo>
                  <a:pt x="0" y="0"/>
                </a:moveTo>
                <a:lnTo>
                  <a:pt x="3637805" y="0"/>
                </a:lnTo>
                <a:lnTo>
                  <a:pt x="3637805" y="3146702"/>
                </a:lnTo>
                <a:lnTo>
                  <a:pt x="0" y="31467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i-FI"/>
          </a:p>
        </p:txBody>
      </p:sp>
      <p:sp>
        <p:nvSpPr>
          <p:cNvPr id="7" name="Freeform 7"/>
          <p:cNvSpPr/>
          <p:nvPr/>
        </p:nvSpPr>
        <p:spPr>
          <a:xfrm>
            <a:off x="0" y="3789111"/>
            <a:ext cx="18288000" cy="6497889"/>
          </a:xfrm>
          <a:custGeom>
            <a:avLst/>
            <a:gdLst/>
            <a:ahLst/>
            <a:cxnLst/>
            <a:rect l="l" t="t" r="r" b="b"/>
            <a:pathLst>
              <a:path w="18288000" h="6497889">
                <a:moveTo>
                  <a:pt x="0" y="0"/>
                </a:moveTo>
                <a:lnTo>
                  <a:pt x="18288000" y="0"/>
                </a:lnTo>
                <a:lnTo>
                  <a:pt x="18288000" y="6497889"/>
                </a:lnTo>
                <a:lnTo>
                  <a:pt x="0" y="6497889"/>
                </a:lnTo>
                <a:lnTo>
                  <a:pt x="0" y="0"/>
                </a:lnTo>
                <a:close/>
              </a:path>
            </a:pathLst>
          </a:custGeom>
          <a:blipFill>
            <a:blip r:embed="rId5"/>
            <a:stretch>
              <a:fillRect t="-12929"/>
            </a:stretch>
          </a:blipFill>
        </p:spPr>
        <p:txBody>
          <a:bodyPr/>
          <a:lstStyle/>
          <a:p>
            <a:endParaRPr lang="fi-FI"/>
          </a:p>
        </p:txBody>
      </p:sp>
      <p:sp>
        <p:nvSpPr>
          <p:cNvPr id="8" name="TextBox 8"/>
          <p:cNvSpPr txBox="1"/>
          <p:nvPr/>
        </p:nvSpPr>
        <p:spPr>
          <a:xfrm>
            <a:off x="4875470" y="1362527"/>
            <a:ext cx="10936325" cy="1525491"/>
          </a:xfrm>
          <a:prstGeom prst="rect">
            <a:avLst/>
          </a:prstGeom>
        </p:spPr>
        <p:txBody>
          <a:bodyPr lIns="0" tIns="0" rIns="0" bIns="0" rtlCol="0" anchor="t">
            <a:spAutoFit/>
          </a:bodyPr>
          <a:lstStyle/>
          <a:p>
            <a:pPr marL="0" lvl="0" indent="0" algn="ctr">
              <a:lnSpc>
                <a:spcPts val="12397"/>
              </a:lnSpc>
              <a:spcBef>
                <a:spcPct val="0"/>
              </a:spcBef>
            </a:pPr>
            <a:r>
              <a:rPr lang="en-US" sz="8855" spc="823">
                <a:solidFill>
                  <a:srgbClr val="222222"/>
                </a:solidFill>
                <a:latin typeface="Tall"/>
                <a:ea typeface="Tall"/>
                <a:cs typeface="Tall"/>
                <a:sym typeface="Tall"/>
              </a:rPr>
              <a:t>mistä nuori saa päättää? (mll)</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83333" r="-83333"/>
            </a:stretch>
          </a:blipFill>
        </p:spPr>
        <p:txBody>
          <a:bodyPr/>
          <a:lstStyle/>
          <a:p>
            <a:endParaRPr lang="fi-FI"/>
          </a:p>
        </p:txBody>
      </p:sp>
      <p:grpSp>
        <p:nvGrpSpPr>
          <p:cNvPr id="3" name="Group 3"/>
          <p:cNvGrpSpPr/>
          <p:nvPr/>
        </p:nvGrpSpPr>
        <p:grpSpPr>
          <a:xfrm>
            <a:off x="4369820" y="598616"/>
            <a:ext cx="13209765" cy="2007720"/>
            <a:chOff x="0" y="0"/>
            <a:chExt cx="3479115" cy="528782"/>
          </a:xfrm>
        </p:grpSpPr>
        <p:sp>
          <p:nvSpPr>
            <p:cNvPr id="4" name="Freeform 4"/>
            <p:cNvSpPr/>
            <p:nvPr/>
          </p:nvSpPr>
          <p:spPr>
            <a:xfrm>
              <a:off x="0" y="0"/>
              <a:ext cx="3479115" cy="528782"/>
            </a:xfrm>
            <a:custGeom>
              <a:avLst/>
              <a:gdLst/>
              <a:ahLst/>
              <a:cxnLst/>
              <a:rect l="l" t="t" r="r" b="b"/>
              <a:pathLst>
                <a:path w="3479115" h="528782">
                  <a:moveTo>
                    <a:pt x="0" y="0"/>
                  </a:moveTo>
                  <a:lnTo>
                    <a:pt x="3479115" y="0"/>
                  </a:lnTo>
                  <a:lnTo>
                    <a:pt x="3479115" y="528782"/>
                  </a:lnTo>
                  <a:lnTo>
                    <a:pt x="0" y="528782"/>
                  </a:lnTo>
                  <a:close/>
                </a:path>
              </a:pathLst>
            </a:custGeom>
            <a:solidFill>
              <a:srgbClr val="B3CFD8">
                <a:alpha val="38824"/>
              </a:srgbClr>
            </a:solidFill>
          </p:spPr>
          <p:txBody>
            <a:bodyPr/>
            <a:lstStyle/>
            <a:p>
              <a:endParaRPr lang="fi-FI"/>
            </a:p>
          </p:txBody>
        </p:sp>
        <p:sp>
          <p:nvSpPr>
            <p:cNvPr id="5" name="TextBox 5"/>
            <p:cNvSpPr txBox="1"/>
            <p:nvPr/>
          </p:nvSpPr>
          <p:spPr>
            <a:xfrm>
              <a:off x="0" y="-66675"/>
              <a:ext cx="3479115" cy="595457"/>
            </a:xfrm>
            <a:prstGeom prst="rect">
              <a:avLst/>
            </a:prstGeom>
          </p:spPr>
          <p:txBody>
            <a:bodyPr lIns="50800" tIns="50800" rIns="50800" bIns="50800" rtlCol="0" anchor="ctr"/>
            <a:lstStyle/>
            <a:p>
              <a:pPr algn="ctr">
                <a:lnSpc>
                  <a:spcPts val="2800"/>
                </a:lnSpc>
              </a:pPr>
              <a:endParaRPr/>
            </a:p>
          </p:txBody>
        </p:sp>
      </p:grpSp>
      <p:sp>
        <p:nvSpPr>
          <p:cNvPr id="6" name="Freeform 6"/>
          <p:cNvSpPr/>
          <p:nvPr/>
        </p:nvSpPr>
        <p:spPr>
          <a:xfrm>
            <a:off x="559947" y="3098927"/>
            <a:ext cx="17168107" cy="6159373"/>
          </a:xfrm>
          <a:custGeom>
            <a:avLst/>
            <a:gdLst/>
            <a:ahLst/>
            <a:cxnLst/>
            <a:rect l="l" t="t" r="r" b="b"/>
            <a:pathLst>
              <a:path w="17168107" h="6159373">
                <a:moveTo>
                  <a:pt x="0" y="0"/>
                </a:moveTo>
                <a:lnTo>
                  <a:pt x="17168106" y="0"/>
                </a:lnTo>
                <a:lnTo>
                  <a:pt x="17168106" y="6159373"/>
                </a:lnTo>
                <a:lnTo>
                  <a:pt x="0" y="6159373"/>
                </a:lnTo>
                <a:lnTo>
                  <a:pt x="0" y="0"/>
                </a:lnTo>
                <a:close/>
              </a:path>
            </a:pathLst>
          </a:custGeom>
          <a:blipFill>
            <a:blip r:embed="rId3"/>
            <a:stretch>
              <a:fillRect b="-691"/>
            </a:stretch>
          </a:blipFill>
        </p:spPr>
        <p:txBody>
          <a:bodyPr/>
          <a:lstStyle/>
          <a:p>
            <a:endParaRPr lang="fi-FI"/>
          </a:p>
        </p:txBody>
      </p:sp>
      <p:sp>
        <p:nvSpPr>
          <p:cNvPr id="7" name="Freeform 7"/>
          <p:cNvSpPr/>
          <p:nvPr/>
        </p:nvSpPr>
        <p:spPr>
          <a:xfrm>
            <a:off x="331840" y="516642"/>
            <a:ext cx="3662692" cy="3516184"/>
          </a:xfrm>
          <a:custGeom>
            <a:avLst/>
            <a:gdLst/>
            <a:ahLst/>
            <a:cxnLst/>
            <a:rect l="l" t="t" r="r" b="b"/>
            <a:pathLst>
              <a:path w="3662692" h="3516184">
                <a:moveTo>
                  <a:pt x="0" y="0"/>
                </a:moveTo>
                <a:lnTo>
                  <a:pt x="3662692" y="0"/>
                </a:lnTo>
                <a:lnTo>
                  <a:pt x="3662692" y="3516184"/>
                </a:lnTo>
                <a:lnTo>
                  <a:pt x="0" y="35161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a:p>
        </p:txBody>
      </p:sp>
      <p:sp>
        <p:nvSpPr>
          <p:cNvPr id="8" name="TextBox 8"/>
          <p:cNvSpPr txBox="1"/>
          <p:nvPr/>
        </p:nvSpPr>
        <p:spPr>
          <a:xfrm>
            <a:off x="5147438" y="847725"/>
            <a:ext cx="11412479" cy="1525491"/>
          </a:xfrm>
          <a:prstGeom prst="rect">
            <a:avLst/>
          </a:prstGeom>
        </p:spPr>
        <p:txBody>
          <a:bodyPr lIns="0" tIns="0" rIns="0" bIns="0" rtlCol="0" anchor="t">
            <a:spAutoFit/>
          </a:bodyPr>
          <a:lstStyle/>
          <a:p>
            <a:pPr marL="0" lvl="0" indent="0" algn="ctr">
              <a:lnSpc>
                <a:spcPts val="12397"/>
              </a:lnSpc>
              <a:spcBef>
                <a:spcPct val="0"/>
              </a:spcBef>
            </a:pPr>
            <a:r>
              <a:rPr lang="en-US" sz="8855" spc="823">
                <a:solidFill>
                  <a:srgbClr val="222222"/>
                </a:solidFill>
                <a:latin typeface="Tall"/>
                <a:ea typeface="Tall"/>
                <a:cs typeface="Tall"/>
                <a:sym typeface="Tall"/>
              </a:rPr>
              <a:t>mistä nuori saa päättää? (mll)</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83333" r="-83333"/>
            </a:stretch>
          </a:blipFill>
        </p:spPr>
        <p:txBody>
          <a:bodyPr/>
          <a:lstStyle/>
          <a:p>
            <a:endParaRPr lang="fi-FI"/>
          </a:p>
        </p:txBody>
      </p:sp>
      <p:grpSp>
        <p:nvGrpSpPr>
          <p:cNvPr id="3" name="Group 3"/>
          <p:cNvGrpSpPr/>
          <p:nvPr/>
        </p:nvGrpSpPr>
        <p:grpSpPr>
          <a:xfrm>
            <a:off x="1238970" y="432206"/>
            <a:ext cx="16174206" cy="2007720"/>
            <a:chOff x="0" y="0"/>
            <a:chExt cx="4259873" cy="528782"/>
          </a:xfrm>
        </p:grpSpPr>
        <p:sp>
          <p:nvSpPr>
            <p:cNvPr id="4" name="Freeform 4"/>
            <p:cNvSpPr/>
            <p:nvPr/>
          </p:nvSpPr>
          <p:spPr>
            <a:xfrm>
              <a:off x="0" y="0"/>
              <a:ext cx="4259873" cy="528782"/>
            </a:xfrm>
            <a:custGeom>
              <a:avLst/>
              <a:gdLst/>
              <a:ahLst/>
              <a:cxnLst/>
              <a:rect l="l" t="t" r="r" b="b"/>
              <a:pathLst>
                <a:path w="4259873" h="528782">
                  <a:moveTo>
                    <a:pt x="0" y="0"/>
                  </a:moveTo>
                  <a:lnTo>
                    <a:pt x="4259873" y="0"/>
                  </a:lnTo>
                  <a:lnTo>
                    <a:pt x="4259873" y="528782"/>
                  </a:lnTo>
                  <a:lnTo>
                    <a:pt x="0" y="528782"/>
                  </a:lnTo>
                  <a:close/>
                </a:path>
              </a:pathLst>
            </a:custGeom>
            <a:solidFill>
              <a:srgbClr val="B3CFD8">
                <a:alpha val="38824"/>
              </a:srgbClr>
            </a:solidFill>
          </p:spPr>
          <p:txBody>
            <a:bodyPr/>
            <a:lstStyle/>
            <a:p>
              <a:endParaRPr lang="fi-FI"/>
            </a:p>
          </p:txBody>
        </p:sp>
        <p:sp>
          <p:nvSpPr>
            <p:cNvPr id="5" name="TextBox 5"/>
            <p:cNvSpPr txBox="1"/>
            <p:nvPr/>
          </p:nvSpPr>
          <p:spPr>
            <a:xfrm>
              <a:off x="0" y="-66675"/>
              <a:ext cx="4259873" cy="595457"/>
            </a:xfrm>
            <a:prstGeom prst="rect">
              <a:avLst/>
            </a:prstGeom>
          </p:spPr>
          <p:txBody>
            <a:bodyPr lIns="50800" tIns="50800" rIns="50800" bIns="50800" rtlCol="0" anchor="ctr"/>
            <a:lstStyle/>
            <a:p>
              <a:pPr algn="ctr">
                <a:lnSpc>
                  <a:spcPts val="2800"/>
                </a:lnSpc>
              </a:pPr>
              <a:endParaRPr/>
            </a:p>
          </p:txBody>
        </p:sp>
      </p:grpSp>
      <p:sp>
        <p:nvSpPr>
          <p:cNvPr id="6" name="TextBox 6"/>
          <p:cNvSpPr txBox="1"/>
          <p:nvPr/>
        </p:nvSpPr>
        <p:spPr>
          <a:xfrm>
            <a:off x="3919388" y="2938463"/>
            <a:ext cx="10176919" cy="3829050"/>
          </a:xfrm>
          <a:prstGeom prst="rect">
            <a:avLst/>
          </a:prstGeom>
        </p:spPr>
        <p:txBody>
          <a:bodyPr lIns="0" tIns="0" rIns="0" bIns="0" rtlCol="0" anchor="t">
            <a:spAutoFit/>
          </a:bodyPr>
          <a:lstStyle/>
          <a:p>
            <a:pPr algn="ctr">
              <a:lnSpc>
                <a:spcPts val="10290"/>
              </a:lnSpc>
            </a:pPr>
            <a:r>
              <a:rPr lang="en-US" sz="4200">
                <a:solidFill>
                  <a:srgbClr val="222222"/>
                </a:solidFill>
                <a:latin typeface="Ballpoint"/>
                <a:ea typeface="Ballpoint"/>
                <a:cs typeface="Ballpoint"/>
                <a:sym typeface="Ballpoint"/>
              </a:rPr>
              <a:t>ALAKOULUIKÄISET: ARKI JA SU 19.30, PE JA LA 20.30</a:t>
            </a:r>
          </a:p>
          <a:p>
            <a:pPr algn="ctr">
              <a:lnSpc>
                <a:spcPts val="10290"/>
              </a:lnSpc>
            </a:pPr>
            <a:r>
              <a:rPr lang="en-US" sz="4200">
                <a:solidFill>
                  <a:srgbClr val="222222"/>
                </a:solidFill>
                <a:latin typeface="Ballpoint"/>
                <a:ea typeface="Ballpoint"/>
                <a:cs typeface="Ballpoint"/>
                <a:sym typeface="Ballpoint"/>
              </a:rPr>
              <a:t>7. ja 8. lk: arki ja su 20.30, pe ja la 21</a:t>
            </a:r>
          </a:p>
          <a:p>
            <a:pPr algn="ctr">
              <a:lnSpc>
                <a:spcPts val="10290"/>
              </a:lnSpc>
            </a:pPr>
            <a:r>
              <a:rPr lang="en-US" sz="4200" spc="239">
                <a:solidFill>
                  <a:srgbClr val="222222"/>
                </a:solidFill>
                <a:latin typeface="Ballpoint"/>
                <a:ea typeface="Ballpoint"/>
                <a:cs typeface="Ballpoint"/>
                <a:sym typeface="Ballpoint"/>
              </a:rPr>
              <a:t>9 lk ja vanhemmat: arki ja su 21, pe ja la 23</a:t>
            </a:r>
          </a:p>
        </p:txBody>
      </p:sp>
      <p:sp>
        <p:nvSpPr>
          <p:cNvPr id="7" name="Freeform 7"/>
          <p:cNvSpPr/>
          <p:nvPr/>
        </p:nvSpPr>
        <p:spPr>
          <a:xfrm>
            <a:off x="14743111" y="432206"/>
            <a:ext cx="2836474" cy="2836474"/>
          </a:xfrm>
          <a:custGeom>
            <a:avLst/>
            <a:gdLst/>
            <a:ahLst/>
            <a:cxnLst/>
            <a:rect l="l" t="t" r="r" b="b"/>
            <a:pathLst>
              <a:path w="2836474" h="2836474">
                <a:moveTo>
                  <a:pt x="0" y="0"/>
                </a:moveTo>
                <a:lnTo>
                  <a:pt x="2836474" y="0"/>
                </a:lnTo>
                <a:lnTo>
                  <a:pt x="2836474" y="2836475"/>
                </a:lnTo>
                <a:lnTo>
                  <a:pt x="0" y="28364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i-FI"/>
          </a:p>
        </p:txBody>
      </p:sp>
      <p:sp>
        <p:nvSpPr>
          <p:cNvPr id="8" name="TextBox 8"/>
          <p:cNvSpPr txBox="1"/>
          <p:nvPr/>
        </p:nvSpPr>
        <p:spPr>
          <a:xfrm>
            <a:off x="1399056" y="506262"/>
            <a:ext cx="15217582" cy="1525491"/>
          </a:xfrm>
          <a:prstGeom prst="rect">
            <a:avLst/>
          </a:prstGeom>
        </p:spPr>
        <p:txBody>
          <a:bodyPr lIns="0" tIns="0" rIns="0" bIns="0" rtlCol="0" anchor="t">
            <a:spAutoFit/>
          </a:bodyPr>
          <a:lstStyle/>
          <a:p>
            <a:pPr marL="0" lvl="0" indent="0" algn="ctr">
              <a:lnSpc>
                <a:spcPts val="12397"/>
              </a:lnSpc>
              <a:spcBef>
                <a:spcPct val="0"/>
              </a:spcBef>
            </a:pPr>
            <a:r>
              <a:rPr lang="en-US" sz="8855" spc="823">
                <a:solidFill>
                  <a:srgbClr val="222222"/>
                </a:solidFill>
                <a:latin typeface="Tall"/>
                <a:ea typeface="Tall"/>
                <a:cs typeface="Tall"/>
                <a:sym typeface="Tall"/>
              </a:rPr>
              <a:t>kotiintuloaikasuositukset</a:t>
            </a:r>
          </a:p>
        </p:txBody>
      </p:sp>
      <p:sp>
        <p:nvSpPr>
          <p:cNvPr id="9" name="TextBox 9"/>
          <p:cNvSpPr txBox="1"/>
          <p:nvPr/>
        </p:nvSpPr>
        <p:spPr>
          <a:xfrm>
            <a:off x="838843" y="7354246"/>
            <a:ext cx="17155998" cy="2229486"/>
          </a:xfrm>
          <a:prstGeom prst="rect">
            <a:avLst/>
          </a:prstGeom>
        </p:spPr>
        <p:txBody>
          <a:bodyPr lIns="0" tIns="0" rIns="0" bIns="0" rtlCol="0" anchor="t">
            <a:spAutoFit/>
          </a:bodyPr>
          <a:lstStyle/>
          <a:p>
            <a:pPr algn="ctr">
              <a:lnSpc>
                <a:spcPts val="5739"/>
              </a:lnSpc>
            </a:pPr>
            <a:endParaRPr/>
          </a:p>
          <a:p>
            <a:pPr algn="ctr">
              <a:lnSpc>
                <a:spcPts val="5739"/>
              </a:lnSpc>
              <a:spcBef>
                <a:spcPct val="0"/>
              </a:spcBef>
            </a:pPr>
            <a:r>
              <a:rPr lang="en-US" sz="4099">
                <a:solidFill>
                  <a:srgbClr val="222222"/>
                </a:solidFill>
                <a:latin typeface="Ballpoint"/>
                <a:ea typeface="Ballpoint"/>
                <a:cs typeface="Ballpoint"/>
                <a:sym typeface="Ballpoint"/>
              </a:rPr>
              <a:t>LAPSEN KOTIINTULOAIKOJEN JA LAPSEN MENEMISTEN JA TULEMISTEN VALVOMINEN EI OLE KYTTÄÄMISTÄ, VAAN VÄLITTÄMISTÄ, LUOTTAMISTA, NEUVOTTELEMISTA, SOPIMUSTEN TEKEMISTÄ JA SOPIMUSTEN PITÄMISTÄ.</a:t>
            </a:r>
          </a:p>
        </p:txBody>
      </p:sp>
      <p:sp>
        <p:nvSpPr>
          <p:cNvPr id="10" name="TextBox 10"/>
          <p:cNvSpPr txBox="1"/>
          <p:nvPr/>
        </p:nvSpPr>
        <p:spPr>
          <a:xfrm>
            <a:off x="4373823" y="1618332"/>
            <a:ext cx="9268049" cy="683967"/>
          </a:xfrm>
          <a:prstGeom prst="rect">
            <a:avLst/>
          </a:prstGeom>
        </p:spPr>
        <p:txBody>
          <a:bodyPr lIns="0" tIns="0" rIns="0" bIns="0" rtlCol="0" anchor="t">
            <a:spAutoFit/>
          </a:bodyPr>
          <a:lstStyle/>
          <a:p>
            <a:pPr algn="ctr">
              <a:lnSpc>
                <a:spcPts val="5011"/>
              </a:lnSpc>
              <a:spcBef>
                <a:spcPct val="0"/>
              </a:spcBef>
            </a:pPr>
            <a:r>
              <a:rPr lang="en-US" sz="3579">
                <a:solidFill>
                  <a:srgbClr val="222222"/>
                </a:solidFill>
                <a:latin typeface="Ballpoint"/>
                <a:ea typeface="Ballpoint"/>
                <a:cs typeface="Ballpoint"/>
                <a:sym typeface="Ballpoint"/>
              </a:rPr>
              <a:t> OULUN KAUPUNGIN SIVISTYS- JA KULTTUURIPALVELUT &amp; POLIISI</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83333" r="-83333"/>
            </a:stretch>
          </a:blipFill>
        </p:spPr>
        <p:txBody>
          <a:bodyPr/>
          <a:lstStyle/>
          <a:p>
            <a:endParaRPr lang="fi-FI"/>
          </a:p>
        </p:txBody>
      </p:sp>
      <p:sp>
        <p:nvSpPr>
          <p:cNvPr id="3" name="Freeform 3"/>
          <p:cNvSpPr/>
          <p:nvPr/>
        </p:nvSpPr>
        <p:spPr>
          <a:xfrm>
            <a:off x="347793" y="0"/>
            <a:ext cx="11977037" cy="10285280"/>
          </a:xfrm>
          <a:custGeom>
            <a:avLst/>
            <a:gdLst/>
            <a:ahLst/>
            <a:cxnLst/>
            <a:rect l="l" t="t" r="r" b="b"/>
            <a:pathLst>
              <a:path w="11977037" h="10285280">
                <a:moveTo>
                  <a:pt x="0" y="0"/>
                </a:moveTo>
                <a:lnTo>
                  <a:pt x="11977037" y="0"/>
                </a:lnTo>
                <a:lnTo>
                  <a:pt x="11977037" y="10285280"/>
                </a:lnTo>
                <a:lnTo>
                  <a:pt x="0" y="10285280"/>
                </a:lnTo>
                <a:lnTo>
                  <a:pt x="0" y="0"/>
                </a:lnTo>
                <a:close/>
              </a:path>
            </a:pathLst>
          </a:custGeom>
          <a:blipFill>
            <a:blip r:embed="rId3"/>
            <a:stretch>
              <a:fillRect/>
            </a:stretch>
          </a:blipFill>
        </p:spPr>
        <p:txBody>
          <a:bodyPr/>
          <a:lstStyle/>
          <a:p>
            <a:endParaRPr lang="fi-FI"/>
          </a:p>
        </p:txBody>
      </p:sp>
      <p:sp>
        <p:nvSpPr>
          <p:cNvPr id="4" name="Freeform 4"/>
          <p:cNvSpPr/>
          <p:nvPr/>
        </p:nvSpPr>
        <p:spPr>
          <a:xfrm>
            <a:off x="11267840" y="2474948"/>
            <a:ext cx="6788049" cy="5337104"/>
          </a:xfrm>
          <a:custGeom>
            <a:avLst/>
            <a:gdLst/>
            <a:ahLst/>
            <a:cxnLst/>
            <a:rect l="l" t="t" r="r" b="b"/>
            <a:pathLst>
              <a:path w="6788049" h="5337104">
                <a:moveTo>
                  <a:pt x="0" y="0"/>
                </a:moveTo>
                <a:lnTo>
                  <a:pt x="6788049" y="0"/>
                </a:lnTo>
                <a:lnTo>
                  <a:pt x="6788049" y="5337104"/>
                </a:lnTo>
                <a:lnTo>
                  <a:pt x="0" y="53371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83333" r="-83333"/>
            </a:stretch>
          </a:blipFill>
        </p:spPr>
        <p:txBody>
          <a:bodyPr/>
          <a:lstStyle/>
          <a:p>
            <a:endParaRPr lang="fi-FI"/>
          </a:p>
        </p:txBody>
      </p:sp>
      <p:sp>
        <p:nvSpPr>
          <p:cNvPr id="3" name="Freeform 3"/>
          <p:cNvSpPr/>
          <p:nvPr/>
        </p:nvSpPr>
        <p:spPr>
          <a:xfrm>
            <a:off x="435019" y="4775432"/>
            <a:ext cx="5174401" cy="5148529"/>
          </a:xfrm>
          <a:custGeom>
            <a:avLst/>
            <a:gdLst/>
            <a:ahLst/>
            <a:cxnLst/>
            <a:rect l="l" t="t" r="r" b="b"/>
            <a:pathLst>
              <a:path w="5174401" h="5148529">
                <a:moveTo>
                  <a:pt x="0" y="0"/>
                </a:moveTo>
                <a:lnTo>
                  <a:pt x="5174401" y="0"/>
                </a:lnTo>
                <a:lnTo>
                  <a:pt x="5174401" y="5148529"/>
                </a:lnTo>
                <a:lnTo>
                  <a:pt x="0" y="51485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i-FI"/>
          </a:p>
        </p:txBody>
      </p:sp>
      <p:sp>
        <p:nvSpPr>
          <p:cNvPr id="4" name="Freeform 4"/>
          <p:cNvSpPr/>
          <p:nvPr/>
        </p:nvSpPr>
        <p:spPr>
          <a:xfrm>
            <a:off x="5849356" y="431717"/>
            <a:ext cx="12159440" cy="9423566"/>
          </a:xfrm>
          <a:custGeom>
            <a:avLst/>
            <a:gdLst/>
            <a:ahLst/>
            <a:cxnLst/>
            <a:rect l="l" t="t" r="r" b="b"/>
            <a:pathLst>
              <a:path w="12159440" h="9423566">
                <a:moveTo>
                  <a:pt x="0" y="0"/>
                </a:moveTo>
                <a:lnTo>
                  <a:pt x="12159439" y="0"/>
                </a:lnTo>
                <a:lnTo>
                  <a:pt x="12159439" y="9423566"/>
                </a:lnTo>
                <a:lnTo>
                  <a:pt x="0" y="9423566"/>
                </a:lnTo>
                <a:lnTo>
                  <a:pt x="0" y="0"/>
                </a:lnTo>
                <a:close/>
              </a:path>
            </a:pathLst>
          </a:custGeom>
          <a:blipFill>
            <a:blip r:embed="rId5"/>
            <a:stretch>
              <a:fillRect/>
            </a:stretch>
          </a:blipFill>
        </p:spPr>
        <p:txBody>
          <a:bodyPr/>
          <a:lstStyle/>
          <a:p>
            <a:endParaRPr lang="fi-FI"/>
          </a:p>
        </p:txBody>
      </p:sp>
      <p:sp>
        <p:nvSpPr>
          <p:cNvPr id="5" name="Freeform 5"/>
          <p:cNvSpPr/>
          <p:nvPr/>
        </p:nvSpPr>
        <p:spPr>
          <a:xfrm>
            <a:off x="5589785" y="98061"/>
            <a:ext cx="12678580" cy="9825900"/>
          </a:xfrm>
          <a:custGeom>
            <a:avLst/>
            <a:gdLst/>
            <a:ahLst/>
            <a:cxnLst/>
            <a:rect l="l" t="t" r="r" b="b"/>
            <a:pathLst>
              <a:path w="12678580" h="9825900">
                <a:moveTo>
                  <a:pt x="0" y="0"/>
                </a:moveTo>
                <a:lnTo>
                  <a:pt x="12678581" y="0"/>
                </a:lnTo>
                <a:lnTo>
                  <a:pt x="12678581" y="9825900"/>
                </a:lnTo>
                <a:lnTo>
                  <a:pt x="0" y="9825900"/>
                </a:lnTo>
                <a:lnTo>
                  <a:pt x="0" y="0"/>
                </a:lnTo>
                <a:close/>
              </a:path>
            </a:pathLst>
          </a:custGeom>
          <a:blipFill>
            <a:blip r:embed="rId5"/>
            <a:stretch>
              <a:fillRect/>
            </a:stretch>
          </a:blipFill>
        </p:spPr>
        <p:txBody>
          <a:bodyPr/>
          <a:lstStyle/>
          <a:p>
            <a:endParaRPr lang="fi-FI"/>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83333" r="-83333"/>
            </a:stretch>
          </a:blipFill>
        </p:spPr>
        <p:txBody>
          <a:bodyPr/>
          <a:lstStyle/>
          <a:p>
            <a:endParaRPr lang="fi-FI"/>
          </a:p>
        </p:txBody>
      </p:sp>
      <p:sp>
        <p:nvSpPr>
          <p:cNvPr id="3" name="Freeform 3"/>
          <p:cNvSpPr/>
          <p:nvPr/>
        </p:nvSpPr>
        <p:spPr>
          <a:xfrm>
            <a:off x="921759" y="326512"/>
            <a:ext cx="16123722" cy="9633976"/>
          </a:xfrm>
          <a:custGeom>
            <a:avLst/>
            <a:gdLst/>
            <a:ahLst/>
            <a:cxnLst/>
            <a:rect l="l" t="t" r="r" b="b"/>
            <a:pathLst>
              <a:path w="16123722" h="9633976">
                <a:moveTo>
                  <a:pt x="0" y="0"/>
                </a:moveTo>
                <a:lnTo>
                  <a:pt x="16123723" y="0"/>
                </a:lnTo>
                <a:lnTo>
                  <a:pt x="16123723" y="9633976"/>
                </a:lnTo>
                <a:lnTo>
                  <a:pt x="0" y="9633976"/>
                </a:lnTo>
                <a:lnTo>
                  <a:pt x="0" y="0"/>
                </a:lnTo>
                <a:close/>
              </a:path>
            </a:pathLst>
          </a:custGeom>
          <a:blipFill>
            <a:blip r:embed="rId3"/>
            <a:stretch>
              <a:fillRect r="-844"/>
            </a:stretch>
          </a:blipFill>
        </p:spPr>
        <p:txBody>
          <a:bodyPr/>
          <a:lstStyle/>
          <a:p>
            <a:endParaRPr lang="fi-FI"/>
          </a:p>
        </p:txBody>
      </p:sp>
      <p:sp>
        <p:nvSpPr>
          <p:cNvPr id="4" name="Freeform 4"/>
          <p:cNvSpPr/>
          <p:nvPr/>
        </p:nvSpPr>
        <p:spPr>
          <a:xfrm>
            <a:off x="14081840" y="468936"/>
            <a:ext cx="4011930" cy="4114800"/>
          </a:xfrm>
          <a:custGeom>
            <a:avLst/>
            <a:gdLst/>
            <a:ahLst/>
            <a:cxnLst/>
            <a:rect l="l" t="t" r="r" b="b"/>
            <a:pathLst>
              <a:path w="4011930" h="4114800">
                <a:moveTo>
                  <a:pt x="0" y="0"/>
                </a:moveTo>
                <a:lnTo>
                  <a:pt x="4011930" y="0"/>
                </a:lnTo>
                <a:lnTo>
                  <a:pt x="401193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83333" r="-83333"/>
            </a:stretch>
          </a:blipFill>
        </p:spPr>
        <p:txBody>
          <a:bodyPr/>
          <a:lstStyle/>
          <a:p>
            <a:endParaRPr lang="fi-FI"/>
          </a:p>
        </p:txBody>
      </p:sp>
      <p:sp>
        <p:nvSpPr>
          <p:cNvPr id="3" name="Freeform 3"/>
          <p:cNvSpPr/>
          <p:nvPr/>
        </p:nvSpPr>
        <p:spPr>
          <a:xfrm>
            <a:off x="438715" y="0"/>
            <a:ext cx="12641475" cy="10287000"/>
          </a:xfrm>
          <a:custGeom>
            <a:avLst/>
            <a:gdLst/>
            <a:ahLst/>
            <a:cxnLst/>
            <a:rect l="l" t="t" r="r" b="b"/>
            <a:pathLst>
              <a:path w="12641475" h="10287000">
                <a:moveTo>
                  <a:pt x="0" y="0"/>
                </a:moveTo>
                <a:lnTo>
                  <a:pt x="12641475" y="0"/>
                </a:lnTo>
                <a:lnTo>
                  <a:pt x="12641475" y="10287000"/>
                </a:lnTo>
                <a:lnTo>
                  <a:pt x="0" y="10287000"/>
                </a:lnTo>
                <a:lnTo>
                  <a:pt x="0" y="0"/>
                </a:lnTo>
                <a:close/>
              </a:path>
            </a:pathLst>
          </a:custGeom>
          <a:blipFill>
            <a:blip r:embed="rId3"/>
            <a:stretch>
              <a:fillRect/>
            </a:stretch>
          </a:blipFill>
        </p:spPr>
        <p:txBody>
          <a:bodyPr/>
          <a:lstStyle/>
          <a:p>
            <a:endParaRPr lang="fi-FI"/>
          </a:p>
        </p:txBody>
      </p:sp>
      <p:sp>
        <p:nvSpPr>
          <p:cNvPr id="4" name="Freeform 4"/>
          <p:cNvSpPr/>
          <p:nvPr/>
        </p:nvSpPr>
        <p:spPr>
          <a:xfrm>
            <a:off x="14985012" y="7055768"/>
            <a:ext cx="3170646" cy="3231232"/>
          </a:xfrm>
          <a:custGeom>
            <a:avLst/>
            <a:gdLst/>
            <a:ahLst/>
            <a:cxnLst/>
            <a:rect l="l" t="t" r="r" b="b"/>
            <a:pathLst>
              <a:path w="3170646" h="3231232">
                <a:moveTo>
                  <a:pt x="0" y="0"/>
                </a:moveTo>
                <a:lnTo>
                  <a:pt x="3170646" y="0"/>
                </a:lnTo>
                <a:lnTo>
                  <a:pt x="3170646" y="3231232"/>
                </a:lnTo>
                <a:lnTo>
                  <a:pt x="0" y="3231232"/>
                </a:lnTo>
                <a:lnTo>
                  <a:pt x="0" y="0"/>
                </a:lnTo>
                <a:close/>
              </a:path>
            </a:pathLst>
          </a:custGeom>
          <a:blipFill>
            <a:blip r:embed="rId4"/>
            <a:stretch>
              <a:fillRect/>
            </a:stretch>
          </a:blipFill>
        </p:spPr>
        <p:txBody>
          <a:bodyPr/>
          <a:lstStyle/>
          <a:p>
            <a:endParaRPr lang="fi-FI"/>
          </a:p>
        </p:txBody>
      </p:sp>
      <p:sp>
        <p:nvSpPr>
          <p:cNvPr id="5" name="Freeform 5"/>
          <p:cNvSpPr/>
          <p:nvPr/>
        </p:nvSpPr>
        <p:spPr>
          <a:xfrm rot="-647445">
            <a:off x="13340674" y="4327310"/>
            <a:ext cx="3288676" cy="1632379"/>
          </a:xfrm>
          <a:custGeom>
            <a:avLst/>
            <a:gdLst/>
            <a:ahLst/>
            <a:cxnLst/>
            <a:rect l="l" t="t" r="r" b="b"/>
            <a:pathLst>
              <a:path w="3288676" h="1632379">
                <a:moveTo>
                  <a:pt x="0" y="0"/>
                </a:moveTo>
                <a:lnTo>
                  <a:pt x="3288675" y="0"/>
                </a:lnTo>
                <a:lnTo>
                  <a:pt x="3288675" y="1632380"/>
                </a:lnTo>
                <a:lnTo>
                  <a:pt x="0" y="16323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i-FI"/>
          </a:p>
        </p:txBody>
      </p:sp>
      <p:sp>
        <p:nvSpPr>
          <p:cNvPr id="6" name="Freeform 6"/>
          <p:cNvSpPr/>
          <p:nvPr/>
        </p:nvSpPr>
        <p:spPr>
          <a:xfrm rot="1467851">
            <a:off x="13770698" y="671384"/>
            <a:ext cx="4346045" cy="2227348"/>
          </a:xfrm>
          <a:custGeom>
            <a:avLst/>
            <a:gdLst/>
            <a:ahLst/>
            <a:cxnLst/>
            <a:rect l="l" t="t" r="r" b="b"/>
            <a:pathLst>
              <a:path w="4346045" h="2227348">
                <a:moveTo>
                  <a:pt x="0" y="0"/>
                </a:moveTo>
                <a:lnTo>
                  <a:pt x="4346045" y="0"/>
                </a:lnTo>
                <a:lnTo>
                  <a:pt x="4346045" y="2227349"/>
                </a:lnTo>
                <a:lnTo>
                  <a:pt x="0" y="22273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83333" r="-83333"/>
            </a:stretch>
          </a:blipFill>
        </p:spPr>
        <p:txBody>
          <a:bodyPr/>
          <a:lstStyle/>
          <a:p>
            <a:endParaRPr lang="fi-FI"/>
          </a:p>
        </p:txBody>
      </p:sp>
      <p:grpSp>
        <p:nvGrpSpPr>
          <p:cNvPr id="3" name="Group 3"/>
          <p:cNvGrpSpPr/>
          <p:nvPr/>
        </p:nvGrpSpPr>
        <p:grpSpPr>
          <a:xfrm>
            <a:off x="1405380" y="598616"/>
            <a:ext cx="16174206" cy="2007720"/>
            <a:chOff x="0" y="0"/>
            <a:chExt cx="4259873" cy="528782"/>
          </a:xfrm>
        </p:grpSpPr>
        <p:sp>
          <p:nvSpPr>
            <p:cNvPr id="4" name="Freeform 4"/>
            <p:cNvSpPr/>
            <p:nvPr/>
          </p:nvSpPr>
          <p:spPr>
            <a:xfrm>
              <a:off x="0" y="0"/>
              <a:ext cx="4259873" cy="528782"/>
            </a:xfrm>
            <a:custGeom>
              <a:avLst/>
              <a:gdLst/>
              <a:ahLst/>
              <a:cxnLst/>
              <a:rect l="l" t="t" r="r" b="b"/>
              <a:pathLst>
                <a:path w="4259873" h="528782">
                  <a:moveTo>
                    <a:pt x="0" y="0"/>
                  </a:moveTo>
                  <a:lnTo>
                    <a:pt x="4259873" y="0"/>
                  </a:lnTo>
                  <a:lnTo>
                    <a:pt x="4259873" y="528782"/>
                  </a:lnTo>
                  <a:lnTo>
                    <a:pt x="0" y="528782"/>
                  </a:lnTo>
                  <a:close/>
                </a:path>
              </a:pathLst>
            </a:custGeom>
            <a:solidFill>
              <a:srgbClr val="B3CFD8">
                <a:alpha val="38824"/>
              </a:srgbClr>
            </a:solidFill>
          </p:spPr>
          <p:txBody>
            <a:bodyPr/>
            <a:lstStyle/>
            <a:p>
              <a:endParaRPr lang="fi-FI"/>
            </a:p>
          </p:txBody>
        </p:sp>
        <p:sp>
          <p:nvSpPr>
            <p:cNvPr id="5" name="TextBox 5"/>
            <p:cNvSpPr txBox="1"/>
            <p:nvPr/>
          </p:nvSpPr>
          <p:spPr>
            <a:xfrm>
              <a:off x="0" y="-66675"/>
              <a:ext cx="4259873" cy="595457"/>
            </a:xfrm>
            <a:prstGeom prst="rect">
              <a:avLst/>
            </a:prstGeom>
          </p:spPr>
          <p:txBody>
            <a:bodyPr lIns="50800" tIns="50800" rIns="50800" bIns="50800" rtlCol="0" anchor="ctr"/>
            <a:lstStyle/>
            <a:p>
              <a:pPr algn="ctr">
                <a:lnSpc>
                  <a:spcPts val="2800"/>
                </a:lnSpc>
              </a:pPr>
              <a:endParaRPr/>
            </a:p>
          </p:txBody>
        </p:sp>
      </p:grpSp>
      <p:sp>
        <p:nvSpPr>
          <p:cNvPr id="6" name="TextBox 6"/>
          <p:cNvSpPr txBox="1"/>
          <p:nvPr/>
        </p:nvSpPr>
        <p:spPr>
          <a:xfrm>
            <a:off x="2151027" y="2826528"/>
            <a:ext cx="13985946" cy="7700408"/>
          </a:xfrm>
          <a:prstGeom prst="rect">
            <a:avLst/>
          </a:prstGeom>
        </p:spPr>
        <p:txBody>
          <a:bodyPr lIns="0" tIns="0" rIns="0" bIns="0" rtlCol="0" anchor="t">
            <a:spAutoFit/>
          </a:bodyPr>
          <a:lstStyle/>
          <a:p>
            <a:pPr algn="ctr">
              <a:lnSpc>
                <a:spcPts val="7552"/>
              </a:lnSpc>
            </a:pPr>
            <a:r>
              <a:rPr lang="en-US" sz="5394" spc="501">
                <a:solidFill>
                  <a:srgbClr val="222222"/>
                </a:solidFill>
                <a:latin typeface="Ballpoint"/>
                <a:ea typeface="Ballpoint"/>
                <a:cs typeface="Ballpoint"/>
                <a:sym typeface="Ballpoint"/>
              </a:rPr>
              <a:t>TERVETULOA: KOULUN TERVEISET</a:t>
            </a:r>
          </a:p>
          <a:p>
            <a:pPr algn="ctr">
              <a:lnSpc>
                <a:spcPts val="7552"/>
              </a:lnSpc>
            </a:pPr>
            <a:r>
              <a:rPr lang="en-US" sz="5394" spc="501">
                <a:solidFill>
                  <a:srgbClr val="222222"/>
                </a:solidFill>
                <a:latin typeface="Ballpoint"/>
                <a:ea typeface="Ballpoint"/>
                <a:cs typeface="Ballpoint"/>
                <a:sym typeface="Ballpoint"/>
              </a:rPr>
              <a:t>NUORISOPALVELUIDEN ESITTELY </a:t>
            </a:r>
          </a:p>
          <a:p>
            <a:pPr algn="ctr">
              <a:lnSpc>
                <a:spcPts val="7552"/>
              </a:lnSpc>
            </a:pPr>
            <a:r>
              <a:rPr lang="en-US" sz="5394" spc="501">
                <a:solidFill>
                  <a:srgbClr val="222222"/>
                </a:solidFill>
                <a:latin typeface="Ballpoint"/>
                <a:ea typeface="Ballpoint"/>
                <a:cs typeface="Ballpoint"/>
                <a:sym typeface="Ballpoint"/>
              </a:rPr>
              <a:t>RYHMIIN JAKO: </a:t>
            </a:r>
          </a:p>
          <a:p>
            <a:pPr algn="ctr">
              <a:lnSpc>
                <a:spcPts val="7552"/>
              </a:lnSpc>
            </a:pPr>
            <a:r>
              <a:rPr lang="en-US" sz="5394" spc="501">
                <a:solidFill>
                  <a:srgbClr val="222222"/>
                </a:solidFill>
                <a:latin typeface="Ballpoint"/>
                <a:ea typeface="Ballpoint"/>
                <a:cs typeface="Ballpoint"/>
                <a:sym typeface="Ballpoint"/>
              </a:rPr>
              <a:t>–HUOLTAJAT JA NUORISO-OHJAAJAT (1H)</a:t>
            </a:r>
          </a:p>
          <a:p>
            <a:pPr algn="ctr">
              <a:lnSpc>
                <a:spcPts val="7552"/>
              </a:lnSpc>
            </a:pPr>
            <a:r>
              <a:rPr lang="en-US" sz="5394" spc="501">
                <a:solidFill>
                  <a:srgbClr val="222222"/>
                </a:solidFill>
                <a:latin typeface="Ballpoint"/>
                <a:ea typeface="Ballpoint"/>
                <a:cs typeface="Ballpoint"/>
                <a:sym typeface="Ballpoint"/>
              </a:rPr>
              <a:t>–OPPILAAT JA NUORISO-OHJAAJAT(1H)</a:t>
            </a:r>
          </a:p>
          <a:p>
            <a:pPr algn="ctr">
              <a:lnSpc>
                <a:spcPts val="7552"/>
              </a:lnSpc>
            </a:pPr>
            <a:r>
              <a:rPr lang="en-US" sz="5394" spc="501">
                <a:solidFill>
                  <a:srgbClr val="222222"/>
                </a:solidFill>
                <a:latin typeface="Ballpoint"/>
                <a:ea typeface="Ballpoint"/>
                <a:cs typeface="Ballpoint"/>
                <a:sym typeface="Ballpoint"/>
              </a:rPr>
              <a:t>RYHMIEN TERVEISET N.KLO 19.30</a:t>
            </a:r>
          </a:p>
          <a:p>
            <a:pPr algn="ctr">
              <a:lnSpc>
                <a:spcPts val="7552"/>
              </a:lnSpc>
            </a:pPr>
            <a:r>
              <a:rPr lang="en-US" sz="5394" spc="501">
                <a:solidFill>
                  <a:srgbClr val="222222"/>
                </a:solidFill>
                <a:latin typeface="Ballpoint"/>
                <a:ea typeface="Ballpoint"/>
                <a:cs typeface="Ballpoint"/>
                <a:sym typeface="Ballpoint"/>
              </a:rPr>
              <a:t>TILAISUUDEN PÄÄTTÄMINEN</a:t>
            </a:r>
          </a:p>
          <a:p>
            <a:pPr marL="0" lvl="0" indent="0" algn="ctr">
              <a:lnSpc>
                <a:spcPts val="7552"/>
              </a:lnSpc>
              <a:spcBef>
                <a:spcPct val="0"/>
              </a:spcBef>
            </a:pPr>
            <a:endParaRPr lang="en-US" sz="5394" spc="501">
              <a:solidFill>
                <a:srgbClr val="222222"/>
              </a:solidFill>
              <a:latin typeface="Ballpoint"/>
              <a:ea typeface="Ballpoint"/>
              <a:cs typeface="Ballpoint"/>
              <a:sym typeface="Ballpoint"/>
            </a:endParaRPr>
          </a:p>
        </p:txBody>
      </p:sp>
      <p:sp>
        <p:nvSpPr>
          <p:cNvPr id="7" name="Freeform 7"/>
          <p:cNvSpPr/>
          <p:nvPr/>
        </p:nvSpPr>
        <p:spPr>
          <a:xfrm rot="-820529">
            <a:off x="392652" y="5471742"/>
            <a:ext cx="3314783" cy="4487016"/>
          </a:xfrm>
          <a:custGeom>
            <a:avLst/>
            <a:gdLst/>
            <a:ahLst/>
            <a:cxnLst/>
            <a:rect l="l" t="t" r="r" b="b"/>
            <a:pathLst>
              <a:path w="3314783" h="4487016">
                <a:moveTo>
                  <a:pt x="0" y="0"/>
                </a:moveTo>
                <a:lnTo>
                  <a:pt x="3314783" y="0"/>
                </a:lnTo>
                <a:lnTo>
                  <a:pt x="3314783" y="4487016"/>
                </a:lnTo>
                <a:lnTo>
                  <a:pt x="0" y="4487016"/>
                </a:lnTo>
                <a:lnTo>
                  <a:pt x="0" y="0"/>
                </a:lnTo>
                <a:close/>
              </a:path>
            </a:pathLst>
          </a:custGeom>
          <a:blipFill>
            <a:blip r:embed="rId3"/>
            <a:stretch>
              <a:fillRect/>
            </a:stretch>
          </a:blipFill>
        </p:spPr>
        <p:txBody>
          <a:bodyPr/>
          <a:lstStyle/>
          <a:p>
            <a:endParaRPr lang="fi-FI"/>
          </a:p>
        </p:txBody>
      </p:sp>
      <p:sp>
        <p:nvSpPr>
          <p:cNvPr id="8" name="TextBox 8"/>
          <p:cNvSpPr txBox="1"/>
          <p:nvPr/>
        </p:nvSpPr>
        <p:spPr>
          <a:xfrm>
            <a:off x="2050043" y="521730"/>
            <a:ext cx="14647216" cy="2205631"/>
          </a:xfrm>
          <a:prstGeom prst="rect">
            <a:avLst/>
          </a:prstGeom>
        </p:spPr>
        <p:txBody>
          <a:bodyPr lIns="0" tIns="0" rIns="0" bIns="0" rtlCol="0" anchor="t">
            <a:spAutoFit/>
          </a:bodyPr>
          <a:lstStyle/>
          <a:p>
            <a:pPr marL="0" lvl="0" indent="0" algn="ctr">
              <a:lnSpc>
                <a:spcPts val="17879"/>
              </a:lnSpc>
              <a:spcBef>
                <a:spcPct val="0"/>
              </a:spcBef>
            </a:pPr>
            <a:r>
              <a:rPr lang="en-US" sz="12770" spc="1187">
                <a:solidFill>
                  <a:srgbClr val="222222"/>
                </a:solidFill>
                <a:latin typeface="Tall"/>
                <a:ea typeface="Tall"/>
                <a:cs typeface="Tall"/>
                <a:sym typeface="Tall"/>
              </a:rPr>
              <a:t>ILLAN KULKU KLO 18-20</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83333" r="-83333"/>
            </a:stretch>
          </a:blipFill>
        </p:spPr>
        <p:txBody>
          <a:bodyPr/>
          <a:lstStyle/>
          <a:p>
            <a:endParaRPr lang="fi-FI"/>
          </a:p>
        </p:txBody>
      </p:sp>
      <p:grpSp>
        <p:nvGrpSpPr>
          <p:cNvPr id="3" name="Group 3"/>
          <p:cNvGrpSpPr/>
          <p:nvPr/>
        </p:nvGrpSpPr>
        <p:grpSpPr>
          <a:xfrm>
            <a:off x="1028700" y="810985"/>
            <a:ext cx="16174206" cy="1764371"/>
            <a:chOff x="0" y="0"/>
            <a:chExt cx="4259873" cy="464690"/>
          </a:xfrm>
        </p:grpSpPr>
        <p:sp>
          <p:nvSpPr>
            <p:cNvPr id="4" name="Freeform 4"/>
            <p:cNvSpPr/>
            <p:nvPr/>
          </p:nvSpPr>
          <p:spPr>
            <a:xfrm>
              <a:off x="0" y="0"/>
              <a:ext cx="4259873" cy="464690"/>
            </a:xfrm>
            <a:custGeom>
              <a:avLst/>
              <a:gdLst/>
              <a:ahLst/>
              <a:cxnLst/>
              <a:rect l="l" t="t" r="r" b="b"/>
              <a:pathLst>
                <a:path w="4259873" h="464690">
                  <a:moveTo>
                    <a:pt x="0" y="0"/>
                  </a:moveTo>
                  <a:lnTo>
                    <a:pt x="4259873" y="0"/>
                  </a:lnTo>
                  <a:lnTo>
                    <a:pt x="4259873" y="464690"/>
                  </a:lnTo>
                  <a:lnTo>
                    <a:pt x="0" y="464690"/>
                  </a:lnTo>
                  <a:close/>
                </a:path>
              </a:pathLst>
            </a:custGeom>
            <a:solidFill>
              <a:srgbClr val="B3CFD8">
                <a:alpha val="38824"/>
              </a:srgbClr>
            </a:solidFill>
          </p:spPr>
          <p:txBody>
            <a:bodyPr/>
            <a:lstStyle/>
            <a:p>
              <a:endParaRPr lang="fi-FI"/>
            </a:p>
          </p:txBody>
        </p:sp>
        <p:sp>
          <p:nvSpPr>
            <p:cNvPr id="5" name="TextBox 5"/>
            <p:cNvSpPr txBox="1"/>
            <p:nvPr/>
          </p:nvSpPr>
          <p:spPr>
            <a:xfrm>
              <a:off x="0" y="-66675"/>
              <a:ext cx="4259873" cy="531365"/>
            </a:xfrm>
            <a:prstGeom prst="rect">
              <a:avLst/>
            </a:prstGeom>
          </p:spPr>
          <p:txBody>
            <a:bodyPr lIns="50800" tIns="50800" rIns="50800" bIns="50800" rtlCol="0" anchor="ctr"/>
            <a:lstStyle/>
            <a:p>
              <a:pPr algn="ctr">
                <a:lnSpc>
                  <a:spcPts val="2800"/>
                </a:lnSpc>
              </a:pPr>
              <a:endParaRPr/>
            </a:p>
          </p:txBody>
        </p:sp>
      </p:grpSp>
      <p:sp>
        <p:nvSpPr>
          <p:cNvPr id="6" name="TextBox 6"/>
          <p:cNvSpPr txBox="1"/>
          <p:nvPr/>
        </p:nvSpPr>
        <p:spPr>
          <a:xfrm>
            <a:off x="845218" y="3197690"/>
            <a:ext cx="16893907" cy="6562219"/>
          </a:xfrm>
          <a:prstGeom prst="rect">
            <a:avLst/>
          </a:prstGeom>
        </p:spPr>
        <p:txBody>
          <a:bodyPr lIns="0" tIns="0" rIns="0" bIns="0" rtlCol="0" anchor="t">
            <a:spAutoFit/>
          </a:bodyPr>
          <a:lstStyle/>
          <a:p>
            <a:pPr algn="ctr">
              <a:lnSpc>
                <a:spcPts val="3972"/>
              </a:lnSpc>
            </a:pPr>
            <a:r>
              <a:rPr lang="en-US" sz="2837" spc="85">
                <a:solidFill>
                  <a:srgbClr val="222222"/>
                </a:solidFill>
                <a:latin typeface="Ballpoint"/>
                <a:ea typeface="Ballpoint"/>
                <a:cs typeface="Ballpoint"/>
                <a:sym typeface="Ballpoint"/>
              </a:rPr>
              <a:t>IKÄTOVERIT OVAT MURROSIÄSSÄ TÄRKEITÄ, HE TOIMIVAT SEKÄ TÄRKEINÄ PEILIPINTOINA ITSELLE, ETTÄ TARJOAVAT KORVAAMATONTA TUKEA NUORELLE </a:t>
            </a:r>
          </a:p>
          <a:p>
            <a:pPr algn="ctr">
              <a:lnSpc>
                <a:spcPts val="3972"/>
              </a:lnSpc>
            </a:pPr>
            <a:endParaRPr lang="en-US" sz="2837" spc="85">
              <a:solidFill>
                <a:srgbClr val="222222"/>
              </a:solidFill>
              <a:latin typeface="Ballpoint"/>
              <a:ea typeface="Ballpoint"/>
              <a:cs typeface="Ballpoint"/>
              <a:sym typeface="Ballpoint"/>
            </a:endParaRPr>
          </a:p>
          <a:p>
            <a:pPr algn="ctr">
              <a:lnSpc>
                <a:spcPts val="3972"/>
              </a:lnSpc>
            </a:pPr>
            <a:r>
              <a:rPr lang="en-US" sz="2837" spc="85">
                <a:solidFill>
                  <a:srgbClr val="222222"/>
                </a:solidFill>
                <a:latin typeface="Ballpoint"/>
                <a:ea typeface="Ballpoint"/>
                <a:cs typeface="Ballpoint"/>
                <a:sym typeface="Ballpoint"/>
              </a:rPr>
              <a:t>YSTÄVYYSSUHTEISSA OPITUT IHMISSUHDETAIDOT OVAT POHJANA MYÖHEMMILLE PARISUHTEILLE. ETSIESSÄÄN YSTÄVIÄ NUORI HUOMAA VÄHITELLEN, MILLAISEN KAVERIN KANSSA HÄN VIIHTYY JA MILLAISEN KANSSA HÄN TULEE PARHAITEN TOIMEEN.</a:t>
            </a:r>
          </a:p>
          <a:p>
            <a:pPr algn="ctr">
              <a:lnSpc>
                <a:spcPts val="3972"/>
              </a:lnSpc>
            </a:pPr>
            <a:endParaRPr lang="en-US" sz="2837" spc="85">
              <a:solidFill>
                <a:srgbClr val="222222"/>
              </a:solidFill>
              <a:latin typeface="Ballpoint"/>
              <a:ea typeface="Ballpoint"/>
              <a:cs typeface="Ballpoint"/>
              <a:sym typeface="Ballpoint"/>
            </a:endParaRPr>
          </a:p>
          <a:p>
            <a:pPr algn="ctr">
              <a:lnSpc>
                <a:spcPts val="3972"/>
              </a:lnSpc>
            </a:pPr>
            <a:r>
              <a:rPr lang="en-US" sz="2837" spc="85">
                <a:solidFill>
                  <a:srgbClr val="222222"/>
                </a:solidFill>
                <a:latin typeface="Ballpoint"/>
                <a:ea typeface="Ballpoint"/>
                <a:cs typeface="Ballpoint"/>
                <a:sym typeface="Ballpoint"/>
              </a:rPr>
              <a:t>NUORTA KANNATTAA KANNUSTAA YSTÄVYYSSUHTEISSA. HYVÄT YSTÄVÄT OVAT NUORELLE KUIN LOTTOVOITTO. MIKÄÄN EI TEE NUOREN ITSELUOTTAMUKSELLE PAREMPAA KUIN AIDOT YSTÄVÄT.</a:t>
            </a:r>
          </a:p>
          <a:p>
            <a:pPr algn="ctr">
              <a:lnSpc>
                <a:spcPts val="3972"/>
              </a:lnSpc>
            </a:pPr>
            <a:endParaRPr lang="en-US" sz="2837" spc="85">
              <a:solidFill>
                <a:srgbClr val="222222"/>
              </a:solidFill>
              <a:latin typeface="Ballpoint"/>
              <a:ea typeface="Ballpoint"/>
              <a:cs typeface="Ballpoint"/>
              <a:sym typeface="Ballpoint"/>
            </a:endParaRPr>
          </a:p>
          <a:p>
            <a:pPr algn="ctr">
              <a:lnSpc>
                <a:spcPts val="3972"/>
              </a:lnSpc>
            </a:pPr>
            <a:r>
              <a:rPr lang="en-US" sz="2837" spc="85">
                <a:solidFill>
                  <a:srgbClr val="222222"/>
                </a:solidFill>
                <a:latin typeface="Ballpoint"/>
                <a:ea typeface="Ballpoint"/>
                <a:cs typeface="Ballpoint"/>
                <a:sym typeface="Ballpoint"/>
              </a:rPr>
              <a:t> NUORI KAIPAA VANHEMPIENSA SAATAVILLA OLOA, VAIKKA OLISI SULKEUTUNEENA OMAAN HUONEESEENSA.</a:t>
            </a:r>
          </a:p>
          <a:p>
            <a:pPr algn="ctr">
              <a:lnSpc>
                <a:spcPts val="3972"/>
              </a:lnSpc>
            </a:pPr>
            <a:endParaRPr lang="en-US" sz="2837" spc="85">
              <a:solidFill>
                <a:srgbClr val="222222"/>
              </a:solidFill>
              <a:latin typeface="Ballpoint"/>
              <a:ea typeface="Ballpoint"/>
              <a:cs typeface="Ballpoint"/>
              <a:sym typeface="Ballpoint"/>
            </a:endParaRPr>
          </a:p>
          <a:p>
            <a:pPr algn="ctr">
              <a:lnSpc>
                <a:spcPts val="3972"/>
              </a:lnSpc>
            </a:pPr>
            <a:r>
              <a:rPr lang="en-US" sz="2837" spc="85">
                <a:solidFill>
                  <a:srgbClr val="222222"/>
                </a:solidFill>
                <a:latin typeface="Ballpoint"/>
                <a:ea typeface="Ballpoint"/>
                <a:cs typeface="Ballpoint"/>
                <a:sym typeface="Ballpoint"/>
              </a:rPr>
              <a:t>NUORI TARVITSEE PELKÄSTÄÄN PERHEELLE RAUHOITETTUA AIKAA. HYVÄ KEINO VOI OLLA ESIMERKIKSI TIETTYJEN ILTOJEN PYHITTÄMINEN SOVITUSTI PERHEEN YHTEISELLE AJALLE.</a:t>
            </a:r>
          </a:p>
          <a:p>
            <a:pPr algn="ctr">
              <a:lnSpc>
                <a:spcPts val="3972"/>
              </a:lnSpc>
              <a:spcBef>
                <a:spcPct val="0"/>
              </a:spcBef>
            </a:pPr>
            <a:endParaRPr lang="en-US" sz="2837" spc="85">
              <a:solidFill>
                <a:srgbClr val="222222"/>
              </a:solidFill>
              <a:latin typeface="Ballpoint"/>
              <a:ea typeface="Ballpoint"/>
              <a:cs typeface="Ballpoint"/>
              <a:sym typeface="Ballpoint"/>
            </a:endParaRPr>
          </a:p>
        </p:txBody>
      </p:sp>
      <p:sp>
        <p:nvSpPr>
          <p:cNvPr id="7" name="Freeform 7"/>
          <p:cNvSpPr/>
          <p:nvPr/>
        </p:nvSpPr>
        <p:spPr>
          <a:xfrm>
            <a:off x="480673" y="0"/>
            <a:ext cx="3124905" cy="2749916"/>
          </a:xfrm>
          <a:custGeom>
            <a:avLst/>
            <a:gdLst/>
            <a:ahLst/>
            <a:cxnLst/>
            <a:rect l="l" t="t" r="r" b="b"/>
            <a:pathLst>
              <a:path w="3124905" h="2749916">
                <a:moveTo>
                  <a:pt x="0" y="0"/>
                </a:moveTo>
                <a:lnTo>
                  <a:pt x="3124904" y="0"/>
                </a:lnTo>
                <a:lnTo>
                  <a:pt x="3124904" y="2749916"/>
                </a:lnTo>
                <a:lnTo>
                  <a:pt x="0" y="2749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i-FI"/>
          </a:p>
        </p:txBody>
      </p:sp>
      <p:sp>
        <p:nvSpPr>
          <p:cNvPr id="8" name="Freeform 8"/>
          <p:cNvSpPr/>
          <p:nvPr/>
        </p:nvSpPr>
        <p:spPr>
          <a:xfrm>
            <a:off x="13456774" y="57532"/>
            <a:ext cx="4466207" cy="2517824"/>
          </a:xfrm>
          <a:custGeom>
            <a:avLst/>
            <a:gdLst/>
            <a:ahLst/>
            <a:cxnLst/>
            <a:rect l="l" t="t" r="r" b="b"/>
            <a:pathLst>
              <a:path w="4466207" h="2517824">
                <a:moveTo>
                  <a:pt x="0" y="0"/>
                </a:moveTo>
                <a:lnTo>
                  <a:pt x="4466207" y="0"/>
                </a:lnTo>
                <a:lnTo>
                  <a:pt x="4466207" y="2517824"/>
                </a:lnTo>
                <a:lnTo>
                  <a:pt x="0" y="2517824"/>
                </a:lnTo>
                <a:lnTo>
                  <a:pt x="0" y="0"/>
                </a:lnTo>
                <a:close/>
              </a:path>
            </a:pathLst>
          </a:custGeom>
          <a:blipFill>
            <a:blip r:embed="rId5"/>
            <a:stretch>
              <a:fillRect/>
            </a:stretch>
          </a:blipFill>
        </p:spPr>
        <p:txBody>
          <a:bodyPr/>
          <a:lstStyle/>
          <a:p>
            <a:endParaRPr lang="fi-FI"/>
          </a:p>
        </p:txBody>
      </p:sp>
      <p:sp>
        <p:nvSpPr>
          <p:cNvPr id="9" name="TextBox 9"/>
          <p:cNvSpPr txBox="1"/>
          <p:nvPr/>
        </p:nvSpPr>
        <p:spPr>
          <a:xfrm>
            <a:off x="2290287" y="544285"/>
            <a:ext cx="12014615" cy="2205631"/>
          </a:xfrm>
          <a:prstGeom prst="rect">
            <a:avLst/>
          </a:prstGeom>
        </p:spPr>
        <p:txBody>
          <a:bodyPr lIns="0" tIns="0" rIns="0" bIns="0" rtlCol="0" anchor="t">
            <a:spAutoFit/>
          </a:bodyPr>
          <a:lstStyle/>
          <a:p>
            <a:pPr marL="0" lvl="0" indent="0" algn="ctr">
              <a:lnSpc>
                <a:spcPts val="17879"/>
              </a:lnSpc>
              <a:spcBef>
                <a:spcPct val="0"/>
              </a:spcBef>
            </a:pPr>
            <a:r>
              <a:rPr lang="en-US" sz="12770" spc="1187">
                <a:solidFill>
                  <a:srgbClr val="222222"/>
                </a:solidFill>
                <a:latin typeface="Tall"/>
                <a:ea typeface="Tall"/>
                <a:cs typeface="Tall"/>
                <a:sym typeface="Tall"/>
              </a:rPr>
              <a:t>kaverit ja perhe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83333" r="-83333"/>
            </a:stretch>
          </a:blipFill>
        </p:spPr>
        <p:txBody>
          <a:bodyPr/>
          <a:lstStyle/>
          <a:p>
            <a:endParaRPr lang="fi-FI"/>
          </a:p>
        </p:txBody>
      </p:sp>
      <p:grpSp>
        <p:nvGrpSpPr>
          <p:cNvPr id="3" name="Group 3"/>
          <p:cNvGrpSpPr/>
          <p:nvPr/>
        </p:nvGrpSpPr>
        <p:grpSpPr>
          <a:xfrm>
            <a:off x="620518" y="797720"/>
            <a:ext cx="16174206" cy="1565266"/>
            <a:chOff x="0" y="0"/>
            <a:chExt cx="4259873" cy="412251"/>
          </a:xfrm>
        </p:grpSpPr>
        <p:sp>
          <p:nvSpPr>
            <p:cNvPr id="4" name="Freeform 4"/>
            <p:cNvSpPr/>
            <p:nvPr/>
          </p:nvSpPr>
          <p:spPr>
            <a:xfrm>
              <a:off x="0" y="0"/>
              <a:ext cx="4259873" cy="412251"/>
            </a:xfrm>
            <a:custGeom>
              <a:avLst/>
              <a:gdLst/>
              <a:ahLst/>
              <a:cxnLst/>
              <a:rect l="l" t="t" r="r" b="b"/>
              <a:pathLst>
                <a:path w="4259873" h="412251">
                  <a:moveTo>
                    <a:pt x="0" y="0"/>
                  </a:moveTo>
                  <a:lnTo>
                    <a:pt x="4259873" y="0"/>
                  </a:lnTo>
                  <a:lnTo>
                    <a:pt x="4259873" y="412251"/>
                  </a:lnTo>
                  <a:lnTo>
                    <a:pt x="0" y="412251"/>
                  </a:lnTo>
                  <a:close/>
                </a:path>
              </a:pathLst>
            </a:custGeom>
            <a:solidFill>
              <a:srgbClr val="B3CFD8">
                <a:alpha val="38824"/>
              </a:srgbClr>
            </a:solidFill>
          </p:spPr>
          <p:txBody>
            <a:bodyPr/>
            <a:lstStyle/>
            <a:p>
              <a:endParaRPr lang="fi-FI"/>
            </a:p>
          </p:txBody>
        </p:sp>
        <p:sp>
          <p:nvSpPr>
            <p:cNvPr id="5" name="TextBox 5"/>
            <p:cNvSpPr txBox="1"/>
            <p:nvPr/>
          </p:nvSpPr>
          <p:spPr>
            <a:xfrm>
              <a:off x="0" y="-66675"/>
              <a:ext cx="4259873" cy="478926"/>
            </a:xfrm>
            <a:prstGeom prst="rect">
              <a:avLst/>
            </a:prstGeom>
          </p:spPr>
          <p:txBody>
            <a:bodyPr lIns="50800" tIns="50800" rIns="50800" bIns="50800" rtlCol="0" anchor="ctr"/>
            <a:lstStyle/>
            <a:p>
              <a:pPr algn="ctr">
                <a:lnSpc>
                  <a:spcPts val="2800"/>
                </a:lnSpc>
              </a:pPr>
              <a:endParaRPr/>
            </a:p>
          </p:txBody>
        </p:sp>
      </p:grpSp>
      <p:sp>
        <p:nvSpPr>
          <p:cNvPr id="6" name="TextBox 6"/>
          <p:cNvSpPr txBox="1"/>
          <p:nvPr/>
        </p:nvSpPr>
        <p:spPr>
          <a:xfrm>
            <a:off x="767956" y="2549355"/>
            <a:ext cx="16491344" cy="7449333"/>
          </a:xfrm>
          <a:prstGeom prst="rect">
            <a:avLst/>
          </a:prstGeom>
        </p:spPr>
        <p:txBody>
          <a:bodyPr lIns="0" tIns="0" rIns="0" bIns="0" rtlCol="0" anchor="t">
            <a:spAutoFit/>
          </a:bodyPr>
          <a:lstStyle/>
          <a:p>
            <a:pPr algn="ctr">
              <a:lnSpc>
                <a:spcPts val="3694"/>
              </a:lnSpc>
            </a:pPr>
            <a:r>
              <a:rPr lang="en-US" sz="2638" spc="79">
                <a:solidFill>
                  <a:srgbClr val="222222"/>
                </a:solidFill>
                <a:latin typeface="Ballpoint"/>
                <a:ea typeface="Ballpoint"/>
                <a:cs typeface="Ballpoint"/>
                <a:sym typeface="Ballpoint"/>
              </a:rPr>
              <a:t>KAIKISSA NUORTEN VÄLISISSÄ ERIMIELISYYKSISSÄ JA KONFLIKTEISSA EI AINA OLE KYSE VAKAVASTA KOULUKIUSAAMISESTA.</a:t>
            </a:r>
          </a:p>
          <a:p>
            <a:pPr algn="ctr">
              <a:lnSpc>
                <a:spcPts val="3694"/>
              </a:lnSpc>
            </a:pPr>
            <a:endParaRPr lang="en-US" sz="2638" spc="79">
              <a:solidFill>
                <a:srgbClr val="222222"/>
              </a:solidFill>
              <a:latin typeface="Ballpoint"/>
              <a:ea typeface="Ballpoint"/>
              <a:cs typeface="Ballpoint"/>
              <a:sym typeface="Ballpoint"/>
            </a:endParaRPr>
          </a:p>
          <a:p>
            <a:pPr algn="ctr">
              <a:lnSpc>
                <a:spcPts val="3694"/>
              </a:lnSpc>
            </a:pPr>
            <a:r>
              <a:rPr lang="en-US" sz="2638" spc="79">
                <a:solidFill>
                  <a:srgbClr val="222222"/>
                </a:solidFill>
                <a:latin typeface="Ballpoint"/>
                <a:ea typeface="Ballpoint"/>
                <a:cs typeface="Ballpoint"/>
                <a:sym typeface="Ballpoint"/>
              </a:rPr>
              <a:t>NUORTEN VÄLILLÄ ON PALJON VITSAILUA, NAHISTELUA JA HÄRNÄÄMISTÄ. NÄISTÄ ASIOISTA ON HYVÄ JUTELLA NUOREN KANSSA: KUINKA MUIDEN KÄYTÖS VAIKUTTAA MINUUN, ENTÄ MINUN KÄYTÖKSENI MUIHIN?</a:t>
            </a:r>
          </a:p>
          <a:p>
            <a:pPr algn="ctr">
              <a:lnSpc>
                <a:spcPts val="3694"/>
              </a:lnSpc>
            </a:pPr>
            <a:endParaRPr lang="en-US" sz="2638" spc="79">
              <a:solidFill>
                <a:srgbClr val="222222"/>
              </a:solidFill>
              <a:latin typeface="Ballpoint"/>
              <a:ea typeface="Ballpoint"/>
              <a:cs typeface="Ballpoint"/>
              <a:sym typeface="Ballpoint"/>
            </a:endParaRPr>
          </a:p>
          <a:p>
            <a:pPr algn="ctr">
              <a:lnSpc>
                <a:spcPts val="3694"/>
              </a:lnSpc>
            </a:pPr>
            <a:r>
              <a:rPr lang="en-US" sz="2638" spc="79">
                <a:solidFill>
                  <a:srgbClr val="222222"/>
                </a:solidFill>
                <a:latin typeface="Ballpoint"/>
                <a:ea typeface="Ballpoint"/>
                <a:cs typeface="Ballpoint"/>
                <a:sym typeface="Ballpoint"/>
              </a:rPr>
              <a:t> KIUSAAMSIEN LOPPUMINEN VAATII AIKUISTEN YHTEISTYÖTÄ: OLKAA SIIS HERKÄLLÄ KORVALLA KOULUSTA TULEVIIN VIESTEIHIN. </a:t>
            </a:r>
          </a:p>
          <a:p>
            <a:pPr algn="ctr">
              <a:lnSpc>
                <a:spcPts val="3694"/>
              </a:lnSpc>
            </a:pPr>
            <a:endParaRPr lang="en-US" sz="2638" spc="79">
              <a:solidFill>
                <a:srgbClr val="222222"/>
              </a:solidFill>
              <a:latin typeface="Ballpoint"/>
              <a:ea typeface="Ballpoint"/>
              <a:cs typeface="Ballpoint"/>
              <a:sym typeface="Ballpoint"/>
            </a:endParaRPr>
          </a:p>
          <a:p>
            <a:pPr algn="ctr">
              <a:lnSpc>
                <a:spcPts val="3694"/>
              </a:lnSpc>
            </a:pPr>
            <a:r>
              <a:rPr lang="en-US" sz="2638" spc="79">
                <a:solidFill>
                  <a:srgbClr val="222222"/>
                </a:solidFill>
                <a:latin typeface="Ballpoint"/>
                <a:ea typeface="Ballpoint"/>
                <a:cs typeface="Ballpoint"/>
                <a:sym typeface="Ballpoint"/>
              </a:rPr>
              <a:t>NUOREN PUHEILLE EI KANNATA OLLA LIIAN SINISILMÄINEN: NUORI EI AINA KERRO TÄYTTÄ TOTUUTTA JA TAUSTALLA VOI OLLA ASIOITA, JOISTA AIKUISET EIVÄT TIEDÄ. NUORI VOI MYÖS  OMALLA TOIMINNALLAAN SUOJELLA JOTAKIN KAVERIAAN TAI JOPA KIUSAAJAA.</a:t>
            </a:r>
          </a:p>
          <a:p>
            <a:pPr algn="ctr">
              <a:lnSpc>
                <a:spcPts val="3694"/>
              </a:lnSpc>
            </a:pPr>
            <a:endParaRPr lang="en-US" sz="2638" spc="79">
              <a:solidFill>
                <a:srgbClr val="222222"/>
              </a:solidFill>
              <a:latin typeface="Ballpoint"/>
              <a:ea typeface="Ballpoint"/>
              <a:cs typeface="Ballpoint"/>
              <a:sym typeface="Ballpoint"/>
            </a:endParaRPr>
          </a:p>
          <a:p>
            <a:pPr algn="ctr">
              <a:lnSpc>
                <a:spcPts val="3694"/>
              </a:lnSpc>
            </a:pPr>
            <a:r>
              <a:rPr lang="en-US" sz="2638" spc="79">
                <a:solidFill>
                  <a:srgbClr val="222222"/>
                </a:solidFill>
                <a:latin typeface="Ballpoint"/>
                <a:ea typeface="Ballpoint"/>
                <a:cs typeface="Ballpoint"/>
                <a:sym typeface="Ballpoint"/>
              </a:rPr>
              <a:t>KESKUSTELE KIUSAAMISESTA LAPSESI KANSSA, VAIKKA ASIA EI KOSKETTAISIKAAN PERHETTÄNNE JUURI NYT.</a:t>
            </a:r>
          </a:p>
          <a:p>
            <a:pPr algn="ctr">
              <a:lnSpc>
                <a:spcPts val="3694"/>
              </a:lnSpc>
            </a:pPr>
            <a:endParaRPr lang="en-US" sz="2638" spc="79">
              <a:solidFill>
                <a:srgbClr val="222222"/>
              </a:solidFill>
              <a:latin typeface="Ballpoint"/>
              <a:ea typeface="Ballpoint"/>
              <a:cs typeface="Ballpoint"/>
              <a:sym typeface="Ballpoint"/>
            </a:endParaRPr>
          </a:p>
          <a:p>
            <a:pPr algn="ctr">
              <a:lnSpc>
                <a:spcPts val="3694"/>
              </a:lnSpc>
            </a:pPr>
            <a:r>
              <a:rPr lang="en-US" sz="2638" spc="79">
                <a:solidFill>
                  <a:srgbClr val="222222"/>
                </a:solidFill>
                <a:latin typeface="Ballpoint"/>
                <a:ea typeface="Ballpoint"/>
                <a:cs typeface="Ballpoint"/>
                <a:sym typeface="Ballpoint"/>
              </a:rPr>
              <a:t>JOS HUOMAAT LAPSESI OLEMUKSESSA JOTAIN POIKKEAVAA, KYSY ASIASTA. ÄLÄ TUOMITSE, VAAN PYRI KUUNTELEMAAN. KANNUSTA LASTASI KERTOMAAN OMISTA KOKEMUKSISTAAN. VARAUDU MYÖS SIIHEN, ETTÄ LAPSI EI VÄLTTÄMÄTTÄ HALUA KERTOA KIUSAAMISESTA</a:t>
            </a:r>
          </a:p>
          <a:p>
            <a:pPr algn="ctr">
              <a:lnSpc>
                <a:spcPts val="3694"/>
              </a:lnSpc>
            </a:pPr>
            <a:endParaRPr lang="en-US" sz="2638" spc="79">
              <a:solidFill>
                <a:srgbClr val="222222"/>
              </a:solidFill>
              <a:latin typeface="Ballpoint"/>
              <a:ea typeface="Ballpoint"/>
              <a:cs typeface="Ballpoint"/>
              <a:sym typeface="Ballpoint"/>
            </a:endParaRPr>
          </a:p>
          <a:p>
            <a:pPr algn="ctr">
              <a:lnSpc>
                <a:spcPts val="3694"/>
              </a:lnSpc>
              <a:spcBef>
                <a:spcPct val="0"/>
              </a:spcBef>
            </a:pPr>
            <a:r>
              <a:rPr lang="en-US" sz="2638" spc="79">
                <a:solidFill>
                  <a:srgbClr val="222222"/>
                </a:solidFill>
                <a:latin typeface="Ballpoint"/>
                <a:ea typeface="Ballpoint"/>
                <a:cs typeface="Ballpoint"/>
                <a:sym typeface="Ballpoint"/>
              </a:rPr>
              <a:t>KIUSAAMINEN ON AINA AIKUISEN VASTUULLA OLEVA ASIA: VANHEMMAN TULEE REAGOIDA TILANTEESEEN JA SEURATA, ETTÄ KIUSAAMINEN TODELLA LOPPUU.</a:t>
            </a:r>
          </a:p>
        </p:txBody>
      </p:sp>
      <p:sp>
        <p:nvSpPr>
          <p:cNvPr id="7" name="Freeform 7"/>
          <p:cNvSpPr/>
          <p:nvPr/>
        </p:nvSpPr>
        <p:spPr>
          <a:xfrm>
            <a:off x="129319" y="0"/>
            <a:ext cx="3023868" cy="3397605"/>
          </a:xfrm>
          <a:custGeom>
            <a:avLst/>
            <a:gdLst/>
            <a:ahLst/>
            <a:cxnLst/>
            <a:rect l="l" t="t" r="r" b="b"/>
            <a:pathLst>
              <a:path w="3023868" h="3397605">
                <a:moveTo>
                  <a:pt x="0" y="0"/>
                </a:moveTo>
                <a:lnTo>
                  <a:pt x="3023869" y="0"/>
                </a:lnTo>
                <a:lnTo>
                  <a:pt x="3023869" y="3397605"/>
                </a:lnTo>
                <a:lnTo>
                  <a:pt x="0" y="3397605"/>
                </a:lnTo>
                <a:lnTo>
                  <a:pt x="0" y="0"/>
                </a:lnTo>
                <a:close/>
              </a:path>
            </a:pathLst>
          </a:custGeom>
          <a:blipFill>
            <a:blip r:embed="rId3"/>
            <a:stretch>
              <a:fillRect/>
            </a:stretch>
          </a:blipFill>
        </p:spPr>
        <p:txBody>
          <a:bodyPr/>
          <a:lstStyle/>
          <a:p>
            <a:endParaRPr lang="fi-FI"/>
          </a:p>
        </p:txBody>
      </p:sp>
      <p:sp>
        <p:nvSpPr>
          <p:cNvPr id="8" name="TextBox 8"/>
          <p:cNvSpPr txBox="1"/>
          <p:nvPr/>
        </p:nvSpPr>
        <p:spPr>
          <a:xfrm>
            <a:off x="4945766" y="531020"/>
            <a:ext cx="8054654" cy="2205631"/>
          </a:xfrm>
          <a:prstGeom prst="rect">
            <a:avLst/>
          </a:prstGeom>
        </p:spPr>
        <p:txBody>
          <a:bodyPr lIns="0" tIns="0" rIns="0" bIns="0" rtlCol="0" anchor="t">
            <a:spAutoFit/>
          </a:bodyPr>
          <a:lstStyle/>
          <a:p>
            <a:pPr marL="0" lvl="0" indent="0" algn="ctr">
              <a:lnSpc>
                <a:spcPts val="17879"/>
              </a:lnSpc>
              <a:spcBef>
                <a:spcPct val="0"/>
              </a:spcBef>
            </a:pPr>
            <a:r>
              <a:rPr lang="en-US" sz="12770" spc="1187">
                <a:solidFill>
                  <a:srgbClr val="222222"/>
                </a:solidFill>
                <a:latin typeface="Tall"/>
                <a:ea typeface="Tall"/>
                <a:cs typeface="Tall"/>
                <a:sym typeface="Tall"/>
              </a:rPr>
              <a:t>kiusaaminen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83333" r="-83333"/>
            </a:stretch>
          </a:blipFill>
        </p:spPr>
        <p:txBody>
          <a:bodyPr/>
          <a:lstStyle/>
          <a:p>
            <a:endParaRPr lang="fi-FI"/>
          </a:p>
        </p:txBody>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fi-FI"/>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83333" r="-83333"/>
            </a:stretch>
          </a:blipFill>
        </p:spPr>
        <p:txBody>
          <a:bodyPr/>
          <a:lstStyle/>
          <a:p>
            <a:endParaRPr lang="fi-FI"/>
          </a:p>
        </p:txBody>
      </p:sp>
      <p:grpSp>
        <p:nvGrpSpPr>
          <p:cNvPr id="3" name="Group 3"/>
          <p:cNvGrpSpPr/>
          <p:nvPr/>
        </p:nvGrpSpPr>
        <p:grpSpPr>
          <a:xfrm>
            <a:off x="1405380" y="333143"/>
            <a:ext cx="16174206" cy="1631634"/>
            <a:chOff x="0" y="0"/>
            <a:chExt cx="4259873" cy="429731"/>
          </a:xfrm>
        </p:grpSpPr>
        <p:sp>
          <p:nvSpPr>
            <p:cNvPr id="4" name="Freeform 4"/>
            <p:cNvSpPr/>
            <p:nvPr/>
          </p:nvSpPr>
          <p:spPr>
            <a:xfrm>
              <a:off x="0" y="0"/>
              <a:ext cx="4259873" cy="429731"/>
            </a:xfrm>
            <a:custGeom>
              <a:avLst/>
              <a:gdLst/>
              <a:ahLst/>
              <a:cxnLst/>
              <a:rect l="l" t="t" r="r" b="b"/>
              <a:pathLst>
                <a:path w="4259873" h="429731">
                  <a:moveTo>
                    <a:pt x="0" y="0"/>
                  </a:moveTo>
                  <a:lnTo>
                    <a:pt x="4259873" y="0"/>
                  </a:lnTo>
                  <a:lnTo>
                    <a:pt x="4259873" y="429731"/>
                  </a:lnTo>
                  <a:lnTo>
                    <a:pt x="0" y="429731"/>
                  </a:lnTo>
                  <a:close/>
                </a:path>
              </a:pathLst>
            </a:custGeom>
            <a:solidFill>
              <a:srgbClr val="B3CFD8">
                <a:alpha val="38824"/>
              </a:srgbClr>
            </a:solidFill>
          </p:spPr>
          <p:txBody>
            <a:bodyPr/>
            <a:lstStyle/>
            <a:p>
              <a:endParaRPr lang="fi-FI"/>
            </a:p>
          </p:txBody>
        </p:sp>
        <p:sp>
          <p:nvSpPr>
            <p:cNvPr id="5" name="TextBox 5"/>
            <p:cNvSpPr txBox="1"/>
            <p:nvPr/>
          </p:nvSpPr>
          <p:spPr>
            <a:xfrm>
              <a:off x="0" y="-66675"/>
              <a:ext cx="4259873" cy="496406"/>
            </a:xfrm>
            <a:prstGeom prst="rect">
              <a:avLst/>
            </a:prstGeom>
          </p:spPr>
          <p:txBody>
            <a:bodyPr lIns="50800" tIns="50800" rIns="50800" bIns="50800" rtlCol="0" anchor="ctr"/>
            <a:lstStyle/>
            <a:p>
              <a:pPr algn="ctr">
                <a:lnSpc>
                  <a:spcPts val="2800"/>
                </a:lnSpc>
              </a:pPr>
              <a:endParaRPr/>
            </a:p>
          </p:txBody>
        </p:sp>
      </p:grpSp>
      <p:sp>
        <p:nvSpPr>
          <p:cNvPr id="6" name="TextBox 6"/>
          <p:cNvSpPr txBox="1"/>
          <p:nvPr/>
        </p:nvSpPr>
        <p:spPr>
          <a:xfrm>
            <a:off x="800984" y="2718555"/>
            <a:ext cx="16959410" cy="6697975"/>
          </a:xfrm>
          <a:prstGeom prst="rect">
            <a:avLst/>
          </a:prstGeom>
        </p:spPr>
        <p:txBody>
          <a:bodyPr lIns="0" tIns="0" rIns="0" bIns="0" rtlCol="0" anchor="t">
            <a:spAutoFit/>
          </a:bodyPr>
          <a:lstStyle/>
          <a:p>
            <a:pPr algn="ctr">
              <a:lnSpc>
                <a:spcPts val="4413"/>
              </a:lnSpc>
              <a:spcBef>
                <a:spcPct val="0"/>
              </a:spcBef>
            </a:pPr>
            <a:r>
              <a:rPr lang="en-US" sz="3152" spc="94">
                <a:solidFill>
                  <a:srgbClr val="222222"/>
                </a:solidFill>
                <a:latin typeface="Ballpoint"/>
                <a:ea typeface="Ballpoint"/>
                <a:cs typeface="Ballpoint"/>
                <a:sym typeface="Ballpoint"/>
              </a:rPr>
              <a:t>DIGIPAINE TAI SOMEPAINE TARKOITTAA STRESSAANTUNUTTA OLOTILAA, JOKA LIITTYY SOMEN SYNKKÄÄN PUOLEEN. LUKEMATTOMIEN VIESTIEN JA ILMOITUKSIEN TARKISTAMINEN, OMIEN SOMETILIEN TASAINEN PÄIVITTÄMINEN, SOMEILMIÖIDEN JA TRENDIEN PERÄSSÄ PYSYMINEN JA VIHAPUHEEN KOHTAAMINEN TUOTTAVAT JOKAISESSA JOSKUS STRESSIÄ.</a:t>
            </a:r>
          </a:p>
          <a:p>
            <a:pPr algn="ctr">
              <a:lnSpc>
                <a:spcPts val="4413"/>
              </a:lnSpc>
              <a:spcBef>
                <a:spcPct val="0"/>
              </a:spcBef>
            </a:pPr>
            <a:endParaRPr lang="en-US" sz="3152" spc="94">
              <a:solidFill>
                <a:srgbClr val="222222"/>
              </a:solidFill>
              <a:latin typeface="Ballpoint"/>
              <a:ea typeface="Ballpoint"/>
              <a:cs typeface="Ballpoint"/>
              <a:sym typeface="Ballpoint"/>
            </a:endParaRPr>
          </a:p>
          <a:p>
            <a:pPr algn="ctr">
              <a:lnSpc>
                <a:spcPts val="4413"/>
              </a:lnSpc>
              <a:spcBef>
                <a:spcPct val="0"/>
              </a:spcBef>
            </a:pPr>
            <a:r>
              <a:rPr lang="en-US" sz="3152" spc="94">
                <a:solidFill>
                  <a:srgbClr val="222222"/>
                </a:solidFill>
                <a:latin typeface="Ballpoint"/>
                <a:ea typeface="Ballpoint"/>
                <a:cs typeface="Ballpoint"/>
                <a:sym typeface="Ballpoint"/>
              </a:rPr>
              <a:t>FOMO (FEAR OF MISSING OUT) ELI PAITSI JÄÄMISEN PELKO ON LÄSNÄ VARSINKIN NUORILLA.</a:t>
            </a:r>
          </a:p>
          <a:p>
            <a:pPr algn="ctr">
              <a:lnSpc>
                <a:spcPts val="4413"/>
              </a:lnSpc>
              <a:spcBef>
                <a:spcPct val="0"/>
              </a:spcBef>
            </a:pPr>
            <a:endParaRPr lang="en-US" sz="3152" spc="94">
              <a:solidFill>
                <a:srgbClr val="222222"/>
              </a:solidFill>
              <a:latin typeface="Ballpoint"/>
              <a:ea typeface="Ballpoint"/>
              <a:cs typeface="Ballpoint"/>
              <a:sym typeface="Ballpoint"/>
            </a:endParaRPr>
          </a:p>
          <a:p>
            <a:pPr algn="ctr">
              <a:lnSpc>
                <a:spcPts val="4413"/>
              </a:lnSpc>
              <a:spcBef>
                <a:spcPct val="0"/>
              </a:spcBef>
            </a:pPr>
            <a:r>
              <a:rPr lang="en-US" sz="3152" spc="94">
                <a:solidFill>
                  <a:srgbClr val="222222"/>
                </a:solidFill>
                <a:latin typeface="Ballpoint"/>
                <a:ea typeface="Ballpoint"/>
                <a:cs typeface="Ballpoint"/>
                <a:sym typeface="Ballpoint"/>
              </a:rPr>
              <a:t>KESKUSTELE NUORESI KANSSA, MITÄ HÄN PUHELIMELLA SELAA!</a:t>
            </a:r>
          </a:p>
          <a:p>
            <a:pPr algn="ctr">
              <a:lnSpc>
                <a:spcPts val="4413"/>
              </a:lnSpc>
              <a:spcBef>
                <a:spcPct val="0"/>
              </a:spcBef>
            </a:pPr>
            <a:endParaRPr lang="en-US" sz="3152" spc="94">
              <a:solidFill>
                <a:srgbClr val="222222"/>
              </a:solidFill>
              <a:latin typeface="Ballpoint"/>
              <a:ea typeface="Ballpoint"/>
              <a:cs typeface="Ballpoint"/>
              <a:sym typeface="Ballpoint"/>
            </a:endParaRPr>
          </a:p>
          <a:p>
            <a:pPr algn="ctr">
              <a:lnSpc>
                <a:spcPts val="4413"/>
              </a:lnSpc>
              <a:spcBef>
                <a:spcPct val="0"/>
              </a:spcBef>
            </a:pPr>
            <a:r>
              <a:rPr lang="en-US" sz="3152" spc="94">
                <a:solidFill>
                  <a:srgbClr val="222222"/>
                </a:solidFill>
                <a:latin typeface="Ballpoint"/>
                <a:ea typeface="Ballpoint"/>
                <a:cs typeface="Ballpoint"/>
                <a:sym typeface="Ballpoint"/>
              </a:rPr>
              <a:t>VANHEMMALLA ON OIKEUS KÄYDÄ LÄPI, MILLAISIA VIESTEJÄ NUORI SAA JA LÄHETTÄÄ. AVOIN KESKUSTELUYHTEYS JA LUOTTAMUS VANHEMMAN JA NUOREN VÄLILLÄ ON TÄRKEÄSSÄ ASEMASSA.</a:t>
            </a:r>
          </a:p>
          <a:p>
            <a:pPr algn="ctr">
              <a:lnSpc>
                <a:spcPts val="4413"/>
              </a:lnSpc>
              <a:spcBef>
                <a:spcPct val="0"/>
              </a:spcBef>
            </a:pPr>
            <a:endParaRPr lang="en-US" sz="3152" spc="94">
              <a:solidFill>
                <a:srgbClr val="222222"/>
              </a:solidFill>
              <a:latin typeface="Ballpoint"/>
              <a:ea typeface="Ballpoint"/>
              <a:cs typeface="Ballpoint"/>
              <a:sym typeface="Ballpoint"/>
            </a:endParaRPr>
          </a:p>
          <a:p>
            <a:pPr algn="ctr">
              <a:lnSpc>
                <a:spcPts val="4413"/>
              </a:lnSpc>
              <a:spcBef>
                <a:spcPct val="0"/>
              </a:spcBef>
            </a:pPr>
            <a:r>
              <a:rPr lang="en-US" sz="3152" spc="94">
                <a:solidFill>
                  <a:srgbClr val="222222"/>
                </a:solidFill>
                <a:latin typeface="Ballpoint"/>
                <a:ea typeface="Ballpoint"/>
                <a:cs typeface="Ballpoint"/>
                <a:sym typeface="Ballpoint"/>
              </a:rPr>
              <a:t>SOSIAALISTA MEDIAA (ERITYISESTI SNÄPPIÄ) KÄYTETÄÄN ASIATTOMIIN TARKOITUKSIIN SYYSTÄKIN, KOSKA VIESTIT NÄKYVÄT VAIN 24H.</a:t>
            </a:r>
          </a:p>
        </p:txBody>
      </p:sp>
      <p:sp>
        <p:nvSpPr>
          <p:cNvPr id="7" name="Freeform 7"/>
          <p:cNvSpPr/>
          <p:nvPr/>
        </p:nvSpPr>
        <p:spPr>
          <a:xfrm>
            <a:off x="95201" y="3892231"/>
            <a:ext cx="3365395" cy="3157352"/>
          </a:xfrm>
          <a:custGeom>
            <a:avLst/>
            <a:gdLst/>
            <a:ahLst/>
            <a:cxnLst/>
            <a:rect l="l" t="t" r="r" b="b"/>
            <a:pathLst>
              <a:path w="3365395" h="3157352">
                <a:moveTo>
                  <a:pt x="0" y="0"/>
                </a:moveTo>
                <a:lnTo>
                  <a:pt x="3365395" y="0"/>
                </a:lnTo>
                <a:lnTo>
                  <a:pt x="3365395" y="3157352"/>
                </a:lnTo>
                <a:lnTo>
                  <a:pt x="0" y="315735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i-FI"/>
          </a:p>
        </p:txBody>
      </p:sp>
      <p:sp>
        <p:nvSpPr>
          <p:cNvPr id="8" name="Freeform 8"/>
          <p:cNvSpPr/>
          <p:nvPr/>
        </p:nvSpPr>
        <p:spPr>
          <a:xfrm>
            <a:off x="15357447" y="91094"/>
            <a:ext cx="2734677" cy="2630262"/>
          </a:xfrm>
          <a:custGeom>
            <a:avLst/>
            <a:gdLst/>
            <a:ahLst/>
            <a:cxnLst/>
            <a:rect l="l" t="t" r="r" b="b"/>
            <a:pathLst>
              <a:path w="2734677" h="2630262">
                <a:moveTo>
                  <a:pt x="0" y="0"/>
                </a:moveTo>
                <a:lnTo>
                  <a:pt x="2734676" y="0"/>
                </a:lnTo>
                <a:lnTo>
                  <a:pt x="2734676" y="2630261"/>
                </a:lnTo>
                <a:lnTo>
                  <a:pt x="0" y="26302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i-FI"/>
          </a:p>
        </p:txBody>
      </p:sp>
      <p:sp>
        <p:nvSpPr>
          <p:cNvPr id="9" name="TextBox 9"/>
          <p:cNvSpPr txBox="1"/>
          <p:nvPr/>
        </p:nvSpPr>
        <p:spPr>
          <a:xfrm>
            <a:off x="1602045" y="66443"/>
            <a:ext cx="14647216" cy="2205631"/>
          </a:xfrm>
          <a:prstGeom prst="rect">
            <a:avLst/>
          </a:prstGeom>
        </p:spPr>
        <p:txBody>
          <a:bodyPr lIns="0" tIns="0" rIns="0" bIns="0" rtlCol="0" anchor="t">
            <a:spAutoFit/>
          </a:bodyPr>
          <a:lstStyle/>
          <a:p>
            <a:pPr marL="0" lvl="0" indent="0" algn="ctr">
              <a:lnSpc>
                <a:spcPts val="17879"/>
              </a:lnSpc>
              <a:spcBef>
                <a:spcPct val="0"/>
              </a:spcBef>
            </a:pPr>
            <a:r>
              <a:rPr lang="en-US" sz="12770" spc="1187">
                <a:solidFill>
                  <a:srgbClr val="222222"/>
                </a:solidFill>
                <a:latin typeface="Tall"/>
                <a:ea typeface="Tall"/>
                <a:cs typeface="Tall"/>
                <a:sym typeface="Tall"/>
              </a:rPr>
              <a:t>ruutuaika ja some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499"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83333" r="-83333"/>
            </a:stretch>
          </a:blipFill>
        </p:spPr>
        <p:txBody>
          <a:bodyPr/>
          <a:lstStyle/>
          <a:p>
            <a:endParaRPr lang="fi-FI"/>
          </a:p>
        </p:txBody>
      </p:sp>
      <p:grpSp>
        <p:nvGrpSpPr>
          <p:cNvPr id="3" name="Group 3"/>
          <p:cNvGrpSpPr/>
          <p:nvPr/>
        </p:nvGrpSpPr>
        <p:grpSpPr>
          <a:xfrm>
            <a:off x="2971800" y="582744"/>
            <a:ext cx="12830892" cy="1313944"/>
            <a:chOff x="0" y="0"/>
            <a:chExt cx="3379330" cy="346059"/>
          </a:xfrm>
        </p:grpSpPr>
        <p:sp>
          <p:nvSpPr>
            <p:cNvPr id="4" name="Freeform 4"/>
            <p:cNvSpPr/>
            <p:nvPr/>
          </p:nvSpPr>
          <p:spPr>
            <a:xfrm>
              <a:off x="0" y="0"/>
              <a:ext cx="3379330" cy="346059"/>
            </a:xfrm>
            <a:custGeom>
              <a:avLst/>
              <a:gdLst/>
              <a:ahLst/>
              <a:cxnLst/>
              <a:rect l="l" t="t" r="r" b="b"/>
              <a:pathLst>
                <a:path w="3379330" h="346059">
                  <a:moveTo>
                    <a:pt x="0" y="0"/>
                  </a:moveTo>
                  <a:lnTo>
                    <a:pt x="3379330" y="0"/>
                  </a:lnTo>
                  <a:lnTo>
                    <a:pt x="3379330" y="346059"/>
                  </a:lnTo>
                  <a:lnTo>
                    <a:pt x="0" y="346059"/>
                  </a:lnTo>
                  <a:close/>
                </a:path>
              </a:pathLst>
            </a:custGeom>
            <a:solidFill>
              <a:srgbClr val="B3CFD8">
                <a:alpha val="38824"/>
              </a:srgbClr>
            </a:solidFill>
          </p:spPr>
          <p:txBody>
            <a:bodyPr/>
            <a:lstStyle/>
            <a:p>
              <a:endParaRPr lang="fi-FI"/>
            </a:p>
          </p:txBody>
        </p:sp>
        <p:sp>
          <p:nvSpPr>
            <p:cNvPr id="5" name="TextBox 5"/>
            <p:cNvSpPr txBox="1"/>
            <p:nvPr/>
          </p:nvSpPr>
          <p:spPr>
            <a:xfrm>
              <a:off x="0" y="-66675"/>
              <a:ext cx="3379330" cy="412734"/>
            </a:xfrm>
            <a:prstGeom prst="rect">
              <a:avLst/>
            </a:prstGeom>
          </p:spPr>
          <p:txBody>
            <a:bodyPr lIns="50800" tIns="50800" rIns="50800" bIns="50800" rtlCol="0" anchor="ctr"/>
            <a:lstStyle/>
            <a:p>
              <a:pPr algn="ctr">
                <a:lnSpc>
                  <a:spcPts val="2800"/>
                </a:lnSpc>
              </a:pPr>
              <a:endParaRPr/>
            </a:p>
          </p:txBody>
        </p:sp>
      </p:grpSp>
      <p:sp>
        <p:nvSpPr>
          <p:cNvPr id="7" name="TextBox 7"/>
          <p:cNvSpPr txBox="1"/>
          <p:nvPr/>
        </p:nvSpPr>
        <p:spPr>
          <a:xfrm>
            <a:off x="1295400" y="490019"/>
            <a:ext cx="15217582" cy="1525491"/>
          </a:xfrm>
          <a:prstGeom prst="rect">
            <a:avLst/>
          </a:prstGeom>
        </p:spPr>
        <p:txBody>
          <a:bodyPr lIns="0" tIns="0" rIns="0" bIns="0" rtlCol="0" anchor="t">
            <a:spAutoFit/>
          </a:bodyPr>
          <a:lstStyle/>
          <a:p>
            <a:pPr marL="0" lvl="0" indent="0" algn="ctr">
              <a:lnSpc>
                <a:spcPts val="12397"/>
              </a:lnSpc>
              <a:spcBef>
                <a:spcPct val="0"/>
              </a:spcBef>
            </a:pPr>
            <a:r>
              <a:rPr lang="en-US" sz="8855" spc="823" dirty="0" err="1">
                <a:solidFill>
                  <a:srgbClr val="222222"/>
                </a:solidFill>
                <a:latin typeface="Tall"/>
                <a:ea typeface="Tall"/>
                <a:cs typeface="Tall"/>
                <a:sym typeface="Tall"/>
              </a:rPr>
              <a:t>päihteet</a:t>
            </a:r>
            <a:r>
              <a:rPr lang="en-US" sz="8855" spc="823" dirty="0">
                <a:solidFill>
                  <a:srgbClr val="222222"/>
                </a:solidFill>
                <a:latin typeface="Tall"/>
                <a:ea typeface="Tall"/>
                <a:cs typeface="Tall"/>
                <a:sym typeface="Tall"/>
              </a:rPr>
              <a:t> </a:t>
            </a:r>
            <a:r>
              <a:rPr lang="en-US" sz="8855" spc="823" dirty="0" err="1">
                <a:solidFill>
                  <a:srgbClr val="222222"/>
                </a:solidFill>
                <a:latin typeface="Tall"/>
                <a:ea typeface="Tall"/>
                <a:cs typeface="Tall"/>
                <a:sym typeface="Tall"/>
              </a:rPr>
              <a:t>somessa</a:t>
            </a:r>
            <a:endParaRPr lang="en-US" sz="8855" spc="823" dirty="0">
              <a:solidFill>
                <a:srgbClr val="222222"/>
              </a:solidFill>
              <a:latin typeface="Tall"/>
              <a:ea typeface="Tall"/>
              <a:cs typeface="Tall"/>
              <a:sym typeface="Tall"/>
            </a:endParaRPr>
          </a:p>
        </p:txBody>
      </p:sp>
      <p:sp>
        <p:nvSpPr>
          <p:cNvPr id="8" name="TextBox 8"/>
          <p:cNvSpPr txBox="1"/>
          <p:nvPr/>
        </p:nvSpPr>
        <p:spPr>
          <a:xfrm>
            <a:off x="152400" y="2025027"/>
            <a:ext cx="18135600" cy="8559779"/>
          </a:xfrm>
          <a:prstGeom prst="rect">
            <a:avLst/>
          </a:prstGeom>
        </p:spPr>
        <p:txBody>
          <a:bodyPr wrap="square" lIns="0" tIns="0" rIns="0" bIns="0" rtlCol="0" anchor="t">
            <a:spAutoFit/>
          </a:bodyPr>
          <a:lstStyle/>
          <a:p>
            <a:pPr algn="ctr">
              <a:lnSpc>
                <a:spcPts val="4186"/>
              </a:lnSpc>
              <a:spcBef>
                <a:spcPct val="0"/>
              </a:spcBef>
            </a:pPr>
            <a:r>
              <a:rPr lang="en-US" sz="2990" spc="89" dirty="0">
                <a:solidFill>
                  <a:srgbClr val="222222"/>
                </a:solidFill>
                <a:latin typeface="Ballpoint"/>
                <a:ea typeface="Ballpoint"/>
                <a:cs typeface="Ballpoint"/>
                <a:sym typeface="Ballpoint"/>
              </a:rPr>
              <a:t>OLE PERILLÄ SIITÄ, MITÄ NUORESI SELAA PUHELIMELLAAN!</a:t>
            </a:r>
          </a:p>
          <a:p>
            <a:pPr algn="ctr">
              <a:lnSpc>
                <a:spcPts val="4186"/>
              </a:lnSpc>
              <a:spcBef>
                <a:spcPct val="0"/>
              </a:spcBef>
            </a:pPr>
            <a:endParaRPr lang="en-US" sz="2990" spc="89" dirty="0">
              <a:solidFill>
                <a:srgbClr val="222222"/>
              </a:solidFill>
              <a:latin typeface="Ballpoint"/>
              <a:ea typeface="Ballpoint"/>
              <a:cs typeface="Ballpoint"/>
              <a:sym typeface="Ballpoint"/>
            </a:endParaRPr>
          </a:p>
          <a:p>
            <a:pPr algn="ctr">
              <a:lnSpc>
                <a:spcPts val="4186"/>
              </a:lnSpc>
              <a:spcBef>
                <a:spcPct val="0"/>
              </a:spcBef>
            </a:pPr>
            <a:r>
              <a:rPr lang="en-US" sz="2990" spc="89" dirty="0">
                <a:solidFill>
                  <a:srgbClr val="222222"/>
                </a:solidFill>
                <a:latin typeface="Ballpoint"/>
                <a:ea typeface="Ballpoint"/>
                <a:cs typeface="Ballpoint"/>
                <a:sym typeface="Ballpoint"/>
              </a:rPr>
              <a:t>SOMESSA PIILOMAINONTAA, TEMPPUVIDEOITA JA MYYNTI-ILMOITUKSIA</a:t>
            </a:r>
          </a:p>
          <a:p>
            <a:pPr algn="ctr">
              <a:lnSpc>
                <a:spcPts val="4186"/>
              </a:lnSpc>
              <a:spcBef>
                <a:spcPct val="0"/>
              </a:spcBef>
            </a:pPr>
            <a:endParaRPr lang="en-US" sz="2990" spc="89" dirty="0">
              <a:solidFill>
                <a:srgbClr val="222222"/>
              </a:solidFill>
              <a:latin typeface="Ballpoint"/>
              <a:ea typeface="Ballpoint"/>
              <a:cs typeface="Ballpoint"/>
              <a:sym typeface="Ballpoint"/>
            </a:endParaRPr>
          </a:p>
          <a:p>
            <a:pPr algn="ctr">
              <a:lnSpc>
                <a:spcPts val="4186"/>
              </a:lnSpc>
              <a:spcBef>
                <a:spcPct val="0"/>
              </a:spcBef>
            </a:pPr>
            <a:r>
              <a:rPr lang="en-US" sz="2990" spc="89" dirty="0">
                <a:solidFill>
                  <a:srgbClr val="222222"/>
                </a:solidFill>
                <a:latin typeface="Ballpoint"/>
                <a:ea typeface="Ballpoint"/>
                <a:cs typeface="Ballpoint"/>
                <a:sym typeface="Ballpoint"/>
              </a:rPr>
              <a:t>PÄIHTEIDEN MYYJÄT LÄHESTYVÄT ITSE NUORIA SOMESSA KAVERIPYYNTÖJEN JA YKSITYISVIESTIEN KAUTTA. </a:t>
            </a:r>
          </a:p>
          <a:p>
            <a:pPr algn="ctr">
              <a:lnSpc>
                <a:spcPts val="4186"/>
              </a:lnSpc>
              <a:spcBef>
                <a:spcPct val="0"/>
              </a:spcBef>
            </a:pPr>
            <a:endParaRPr lang="en-US" sz="2990" spc="89" dirty="0">
              <a:solidFill>
                <a:srgbClr val="222222"/>
              </a:solidFill>
              <a:latin typeface="Ballpoint"/>
              <a:ea typeface="Ballpoint"/>
              <a:cs typeface="Ballpoint"/>
              <a:sym typeface="Ballpoint"/>
            </a:endParaRPr>
          </a:p>
          <a:p>
            <a:pPr algn="ctr">
              <a:lnSpc>
                <a:spcPts val="4186"/>
              </a:lnSpc>
              <a:spcBef>
                <a:spcPct val="0"/>
              </a:spcBef>
            </a:pPr>
            <a:r>
              <a:rPr lang="en-US" sz="2990" spc="89" dirty="0">
                <a:solidFill>
                  <a:srgbClr val="222222"/>
                </a:solidFill>
                <a:latin typeface="Ballpoint"/>
                <a:ea typeface="Ballpoint"/>
                <a:cs typeface="Ballpoint"/>
                <a:sym typeface="Ballpoint"/>
              </a:rPr>
              <a:t>ETENKIN SNAPCHATTIIN ON KESKITTYNYT PALJON NUORTEN RIKOLLISUUTTA, SILLÄ SOVELLUKSEN AUTOMAATTISESTI KATOAVIA VIESTEJÄ HYÖDYNNETTÄÄN ESIMERKIKSI KAUPPATILANTEISSA.</a:t>
            </a:r>
          </a:p>
          <a:p>
            <a:pPr algn="ctr">
              <a:lnSpc>
                <a:spcPts val="4186"/>
              </a:lnSpc>
              <a:spcBef>
                <a:spcPct val="0"/>
              </a:spcBef>
            </a:pPr>
            <a:endParaRPr lang="en-US" sz="2990" spc="89" dirty="0">
              <a:solidFill>
                <a:srgbClr val="222222"/>
              </a:solidFill>
              <a:latin typeface="Ballpoint"/>
              <a:ea typeface="Ballpoint"/>
              <a:cs typeface="Ballpoint"/>
              <a:sym typeface="Ballpoint"/>
            </a:endParaRPr>
          </a:p>
          <a:p>
            <a:pPr algn="ctr">
              <a:lnSpc>
                <a:spcPts val="4186"/>
              </a:lnSpc>
              <a:spcBef>
                <a:spcPct val="0"/>
              </a:spcBef>
            </a:pPr>
            <a:r>
              <a:rPr lang="en-US" sz="2990" spc="89" dirty="0">
                <a:solidFill>
                  <a:srgbClr val="222222"/>
                </a:solidFill>
                <a:latin typeface="Ballpoint"/>
                <a:ea typeface="Ballpoint"/>
                <a:cs typeface="Ballpoint"/>
                <a:sym typeface="Ballpoint"/>
              </a:rPr>
              <a:t>ALAIKÄISTEN VAPEN KÄYTTÖÖN LIITTYY PALJON PIILORIKOLLISUUTTA JA LIEVEILMIÖITÄ, JOSTA SEURAUKSET VAIHTELEVAT </a:t>
            </a:r>
          </a:p>
          <a:p>
            <a:pPr algn="ctr">
              <a:lnSpc>
                <a:spcPts val="4186"/>
              </a:lnSpc>
              <a:spcBef>
                <a:spcPct val="0"/>
              </a:spcBef>
            </a:pPr>
            <a:endParaRPr lang="en-US" sz="2990" spc="89" dirty="0">
              <a:solidFill>
                <a:srgbClr val="222222"/>
              </a:solidFill>
              <a:latin typeface="Ballpoint"/>
              <a:ea typeface="Ballpoint"/>
              <a:cs typeface="Ballpoint"/>
              <a:sym typeface="Ballpoint"/>
            </a:endParaRPr>
          </a:p>
          <a:p>
            <a:pPr algn="ctr">
              <a:lnSpc>
                <a:spcPts val="4186"/>
              </a:lnSpc>
              <a:spcBef>
                <a:spcPct val="0"/>
              </a:spcBef>
            </a:pPr>
            <a:r>
              <a:rPr lang="fi-FI" sz="2990" spc="89" dirty="0">
                <a:solidFill>
                  <a:srgbClr val="222222"/>
                </a:solidFill>
                <a:latin typeface="Ballpoint"/>
                <a:ea typeface="Ballpoint"/>
                <a:cs typeface="Ballpoint"/>
                <a:sym typeface="Ballpoint"/>
              </a:rPr>
              <a:t>UUSIEN PÄIHTEIDEN MARKKINOINTI KOHDENNETTAAN NUORIIN, MIKÄ NÄKYY MYÖS MAKUVAIHTOEHDOISSA. </a:t>
            </a:r>
          </a:p>
          <a:p>
            <a:pPr algn="ctr">
              <a:lnSpc>
                <a:spcPts val="4186"/>
              </a:lnSpc>
              <a:spcBef>
                <a:spcPct val="0"/>
              </a:spcBef>
            </a:pPr>
            <a:endParaRPr lang="fi-FI" sz="2990" spc="89" dirty="0">
              <a:solidFill>
                <a:srgbClr val="222222"/>
              </a:solidFill>
              <a:latin typeface="Ballpoint"/>
              <a:ea typeface="Ballpoint"/>
              <a:cs typeface="Ballpoint"/>
              <a:sym typeface="Ballpoint"/>
            </a:endParaRPr>
          </a:p>
          <a:p>
            <a:pPr algn="ctr">
              <a:lnSpc>
                <a:spcPts val="4186"/>
              </a:lnSpc>
              <a:spcBef>
                <a:spcPct val="0"/>
              </a:spcBef>
            </a:pPr>
            <a:r>
              <a:rPr lang="fi-FI" sz="2990" spc="89" dirty="0">
                <a:solidFill>
                  <a:srgbClr val="222222"/>
                </a:solidFill>
                <a:latin typeface="Ballpoint"/>
                <a:ea typeface="Ballpoint"/>
                <a:cs typeface="Ballpoint"/>
                <a:sym typeface="Ballpoint"/>
              </a:rPr>
              <a:t>SÄHKÖTUPAKAN JA NIKOTIINIPUSSIEN MAKEA TUOKSU JA HOUKUTTELEVAT MAKUVAIHTOEHDOT ANTAVAT NUORILLE </a:t>
            </a:r>
          </a:p>
          <a:p>
            <a:pPr algn="ctr">
              <a:lnSpc>
                <a:spcPts val="4186"/>
              </a:lnSpc>
              <a:spcBef>
                <a:spcPct val="0"/>
              </a:spcBef>
            </a:pPr>
            <a:r>
              <a:rPr lang="fi-FI" sz="2990" spc="89" dirty="0">
                <a:solidFill>
                  <a:srgbClr val="222222"/>
                </a:solidFill>
                <a:latin typeface="Ballpoint"/>
                <a:ea typeface="Ballpoint"/>
                <a:cs typeface="Ballpoint"/>
                <a:sym typeface="Ballpoint"/>
              </a:rPr>
              <a:t>MIELIKUVAN VAARATTOMASTA PÄIHTEESTÄ!</a:t>
            </a:r>
          </a:p>
          <a:p>
            <a:pPr algn="ctr">
              <a:lnSpc>
                <a:spcPts val="4186"/>
              </a:lnSpc>
              <a:spcBef>
                <a:spcPct val="0"/>
              </a:spcBef>
            </a:pPr>
            <a:endParaRPr lang="en-US" sz="2990" spc="89" dirty="0">
              <a:solidFill>
                <a:srgbClr val="222222"/>
              </a:solidFill>
              <a:latin typeface="Ballpoint"/>
              <a:ea typeface="Ballpoint"/>
              <a:cs typeface="Ballpoint"/>
              <a:sym typeface="Ballpoint"/>
            </a:endParaRPr>
          </a:p>
        </p:txBody>
      </p:sp>
      <p:sp>
        <p:nvSpPr>
          <p:cNvPr id="9" name="Freeform 7">
            <a:extLst>
              <a:ext uri="{FF2B5EF4-FFF2-40B4-BE49-F238E27FC236}">
                <a16:creationId xmlns:a16="http://schemas.microsoft.com/office/drawing/2014/main" id="{AD97727C-AFEE-04B2-34B1-298F1C492E74}"/>
              </a:ext>
            </a:extLst>
          </p:cNvPr>
          <p:cNvSpPr/>
          <p:nvPr/>
        </p:nvSpPr>
        <p:spPr>
          <a:xfrm>
            <a:off x="14390240" y="582744"/>
            <a:ext cx="3365395" cy="3157352"/>
          </a:xfrm>
          <a:custGeom>
            <a:avLst/>
            <a:gdLst/>
            <a:ahLst/>
            <a:cxnLst/>
            <a:rect l="l" t="t" r="r" b="b"/>
            <a:pathLst>
              <a:path w="3365395" h="3157352">
                <a:moveTo>
                  <a:pt x="0" y="0"/>
                </a:moveTo>
                <a:lnTo>
                  <a:pt x="3365395" y="0"/>
                </a:lnTo>
                <a:lnTo>
                  <a:pt x="3365395" y="3157352"/>
                </a:lnTo>
                <a:lnTo>
                  <a:pt x="0" y="315735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i-FI"/>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A8DDE3"/>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i-FI"/>
          </a:p>
        </p:txBody>
      </p:sp>
      <p:sp>
        <p:nvSpPr>
          <p:cNvPr id="3" name="Freeform 3"/>
          <p:cNvSpPr/>
          <p:nvPr/>
        </p:nvSpPr>
        <p:spPr>
          <a:xfrm>
            <a:off x="0" y="0"/>
            <a:ext cx="2568538" cy="3272460"/>
          </a:xfrm>
          <a:custGeom>
            <a:avLst/>
            <a:gdLst/>
            <a:ahLst/>
            <a:cxnLst/>
            <a:rect l="l" t="t" r="r" b="b"/>
            <a:pathLst>
              <a:path w="2568538" h="3272460">
                <a:moveTo>
                  <a:pt x="0" y="0"/>
                </a:moveTo>
                <a:lnTo>
                  <a:pt x="2568538" y="0"/>
                </a:lnTo>
                <a:lnTo>
                  <a:pt x="2568538" y="3272460"/>
                </a:lnTo>
                <a:lnTo>
                  <a:pt x="0" y="3272460"/>
                </a:lnTo>
                <a:lnTo>
                  <a:pt x="0" y="0"/>
                </a:lnTo>
                <a:close/>
              </a:path>
            </a:pathLst>
          </a:custGeom>
          <a:blipFill>
            <a:blip r:embed="rId3"/>
            <a:stretch>
              <a:fillRect t="-2482" r="-5377" b="-4220"/>
            </a:stretch>
          </a:blipFill>
        </p:spPr>
        <p:txBody>
          <a:bodyPr/>
          <a:lstStyle/>
          <a:p>
            <a:endParaRPr lang="fi-FI"/>
          </a:p>
        </p:txBody>
      </p:sp>
      <p:sp>
        <p:nvSpPr>
          <p:cNvPr id="4" name="Freeform 4"/>
          <p:cNvSpPr/>
          <p:nvPr/>
        </p:nvSpPr>
        <p:spPr>
          <a:xfrm>
            <a:off x="1284269" y="1028700"/>
            <a:ext cx="3123207" cy="1738659"/>
          </a:xfrm>
          <a:custGeom>
            <a:avLst/>
            <a:gdLst/>
            <a:ahLst/>
            <a:cxnLst/>
            <a:rect l="l" t="t" r="r" b="b"/>
            <a:pathLst>
              <a:path w="3123207" h="1738659">
                <a:moveTo>
                  <a:pt x="0" y="0"/>
                </a:moveTo>
                <a:lnTo>
                  <a:pt x="3123207" y="0"/>
                </a:lnTo>
                <a:lnTo>
                  <a:pt x="3123207" y="1738659"/>
                </a:lnTo>
                <a:lnTo>
                  <a:pt x="0" y="1738659"/>
                </a:lnTo>
                <a:lnTo>
                  <a:pt x="0" y="0"/>
                </a:lnTo>
                <a:close/>
              </a:path>
            </a:pathLst>
          </a:custGeom>
          <a:blipFill>
            <a:blip r:embed="rId4"/>
            <a:stretch>
              <a:fillRect/>
            </a:stretch>
          </a:blipFill>
        </p:spPr>
        <p:txBody>
          <a:bodyPr/>
          <a:lstStyle/>
          <a:p>
            <a:endParaRPr lang="fi-FI"/>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83333" r="-83333"/>
            </a:stretch>
          </a:blipFill>
        </p:spPr>
        <p:txBody>
          <a:bodyPr/>
          <a:lstStyle/>
          <a:p>
            <a:endParaRPr lang="fi-FI"/>
          </a:p>
        </p:txBody>
      </p:sp>
      <p:sp>
        <p:nvSpPr>
          <p:cNvPr id="3" name="Freeform 3"/>
          <p:cNvSpPr/>
          <p:nvPr/>
        </p:nvSpPr>
        <p:spPr>
          <a:xfrm>
            <a:off x="727436" y="3823963"/>
            <a:ext cx="3236635" cy="3236635"/>
          </a:xfrm>
          <a:custGeom>
            <a:avLst/>
            <a:gdLst/>
            <a:ahLst/>
            <a:cxnLst/>
            <a:rect l="l" t="t" r="r" b="b"/>
            <a:pathLst>
              <a:path w="3236635" h="3236635">
                <a:moveTo>
                  <a:pt x="0" y="0"/>
                </a:moveTo>
                <a:lnTo>
                  <a:pt x="3236635" y="0"/>
                </a:lnTo>
                <a:lnTo>
                  <a:pt x="3236635" y="3236635"/>
                </a:lnTo>
                <a:lnTo>
                  <a:pt x="0" y="3236635"/>
                </a:lnTo>
                <a:lnTo>
                  <a:pt x="0" y="0"/>
                </a:lnTo>
                <a:close/>
              </a:path>
            </a:pathLst>
          </a:custGeom>
          <a:blipFill>
            <a:blip r:embed="rId3"/>
            <a:stretch>
              <a:fillRect/>
            </a:stretch>
          </a:blipFill>
        </p:spPr>
        <p:txBody>
          <a:bodyPr/>
          <a:lstStyle/>
          <a:p>
            <a:endParaRPr lang="fi-FI"/>
          </a:p>
        </p:txBody>
      </p:sp>
      <p:sp>
        <p:nvSpPr>
          <p:cNvPr id="4" name="Freeform 4"/>
          <p:cNvSpPr/>
          <p:nvPr/>
        </p:nvSpPr>
        <p:spPr>
          <a:xfrm>
            <a:off x="5314649" y="3823963"/>
            <a:ext cx="3216406" cy="3236635"/>
          </a:xfrm>
          <a:custGeom>
            <a:avLst/>
            <a:gdLst/>
            <a:ahLst/>
            <a:cxnLst/>
            <a:rect l="l" t="t" r="r" b="b"/>
            <a:pathLst>
              <a:path w="3216406" h="3236635">
                <a:moveTo>
                  <a:pt x="0" y="0"/>
                </a:moveTo>
                <a:lnTo>
                  <a:pt x="3216406" y="0"/>
                </a:lnTo>
                <a:lnTo>
                  <a:pt x="3216406" y="3236635"/>
                </a:lnTo>
                <a:lnTo>
                  <a:pt x="0" y="3236635"/>
                </a:lnTo>
                <a:lnTo>
                  <a:pt x="0" y="0"/>
                </a:lnTo>
                <a:close/>
              </a:path>
            </a:pathLst>
          </a:custGeom>
          <a:blipFill>
            <a:blip r:embed="rId4"/>
            <a:stretch>
              <a:fillRect/>
            </a:stretch>
          </a:blipFill>
        </p:spPr>
        <p:txBody>
          <a:bodyPr/>
          <a:lstStyle/>
          <a:p>
            <a:endParaRPr lang="fi-FI"/>
          </a:p>
        </p:txBody>
      </p:sp>
      <p:sp>
        <p:nvSpPr>
          <p:cNvPr id="5" name="Freeform 5"/>
          <p:cNvSpPr/>
          <p:nvPr/>
        </p:nvSpPr>
        <p:spPr>
          <a:xfrm>
            <a:off x="14527087" y="3823963"/>
            <a:ext cx="3274455" cy="3274455"/>
          </a:xfrm>
          <a:custGeom>
            <a:avLst/>
            <a:gdLst/>
            <a:ahLst/>
            <a:cxnLst/>
            <a:rect l="l" t="t" r="r" b="b"/>
            <a:pathLst>
              <a:path w="3274455" h="3274455">
                <a:moveTo>
                  <a:pt x="0" y="0"/>
                </a:moveTo>
                <a:lnTo>
                  <a:pt x="3274455" y="0"/>
                </a:lnTo>
                <a:lnTo>
                  <a:pt x="3274455" y="3274455"/>
                </a:lnTo>
                <a:lnTo>
                  <a:pt x="0" y="3274455"/>
                </a:lnTo>
                <a:lnTo>
                  <a:pt x="0" y="0"/>
                </a:lnTo>
                <a:close/>
              </a:path>
            </a:pathLst>
          </a:custGeom>
          <a:blipFill>
            <a:blip r:embed="rId5"/>
            <a:stretch>
              <a:fillRect/>
            </a:stretch>
          </a:blipFill>
        </p:spPr>
        <p:txBody>
          <a:bodyPr/>
          <a:lstStyle/>
          <a:p>
            <a:endParaRPr lang="fi-FI"/>
          </a:p>
        </p:txBody>
      </p:sp>
      <p:sp>
        <p:nvSpPr>
          <p:cNvPr id="6" name="Freeform 6"/>
          <p:cNvSpPr/>
          <p:nvPr/>
        </p:nvSpPr>
        <p:spPr>
          <a:xfrm>
            <a:off x="9881634" y="3823963"/>
            <a:ext cx="3274455" cy="3274455"/>
          </a:xfrm>
          <a:custGeom>
            <a:avLst/>
            <a:gdLst/>
            <a:ahLst/>
            <a:cxnLst/>
            <a:rect l="l" t="t" r="r" b="b"/>
            <a:pathLst>
              <a:path w="3274455" h="3274455">
                <a:moveTo>
                  <a:pt x="0" y="0"/>
                </a:moveTo>
                <a:lnTo>
                  <a:pt x="3274455" y="0"/>
                </a:lnTo>
                <a:lnTo>
                  <a:pt x="3274455" y="3274455"/>
                </a:lnTo>
                <a:lnTo>
                  <a:pt x="0" y="3274455"/>
                </a:lnTo>
                <a:lnTo>
                  <a:pt x="0" y="0"/>
                </a:lnTo>
                <a:close/>
              </a:path>
            </a:pathLst>
          </a:custGeom>
          <a:blipFill>
            <a:blip r:embed="rId6"/>
            <a:stretch>
              <a:fillRect/>
            </a:stretch>
          </a:blipFill>
        </p:spPr>
        <p:txBody>
          <a:bodyPr/>
          <a:lstStyle/>
          <a:p>
            <a:endParaRPr lang="fi-FI"/>
          </a:p>
        </p:txBody>
      </p:sp>
      <p:sp>
        <p:nvSpPr>
          <p:cNvPr id="7" name="TextBox 7"/>
          <p:cNvSpPr txBox="1"/>
          <p:nvPr/>
        </p:nvSpPr>
        <p:spPr>
          <a:xfrm>
            <a:off x="6028953" y="7135729"/>
            <a:ext cx="1746959" cy="806004"/>
          </a:xfrm>
          <a:prstGeom prst="rect">
            <a:avLst/>
          </a:prstGeom>
        </p:spPr>
        <p:txBody>
          <a:bodyPr lIns="0" tIns="0" rIns="0" bIns="0" rtlCol="0" anchor="t">
            <a:spAutoFit/>
          </a:bodyPr>
          <a:lstStyle/>
          <a:p>
            <a:pPr algn="ctr">
              <a:lnSpc>
                <a:spcPts val="5979"/>
              </a:lnSpc>
              <a:spcBef>
                <a:spcPct val="0"/>
              </a:spcBef>
            </a:pPr>
            <a:r>
              <a:rPr lang="en-US" sz="4270">
                <a:solidFill>
                  <a:srgbClr val="000000"/>
                </a:solidFill>
                <a:latin typeface="Ballpoint"/>
                <a:ea typeface="Ballpoint"/>
                <a:cs typeface="Ballpoint"/>
                <a:sym typeface="Ballpoint"/>
              </a:rPr>
              <a:t>TELEGRAM </a:t>
            </a:r>
          </a:p>
        </p:txBody>
      </p:sp>
      <p:sp>
        <p:nvSpPr>
          <p:cNvPr id="8" name="TextBox 8"/>
          <p:cNvSpPr txBox="1"/>
          <p:nvPr/>
        </p:nvSpPr>
        <p:spPr>
          <a:xfrm>
            <a:off x="1188531" y="7135729"/>
            <a:ext cx="1823867" cy="806004"/>
          </a:xfrm>
          <a:prstGeom prst="rect">
            <a:avLst/>
          </a:prstGeom>
        </p:spPr>
        <p:txBody>
          <a:bodyPr lIns="0" tIns="0" rIns="0" bIns="0" rtlCol="0" anchor="t">
            <a:spAutoFit/>
          </a:bodyPr>
          <a:lstStyle/>
          <a:p>
            <a:pPr algn="ctr">
              <a:lnSpc>
                <a:spcPts val="5979"/>
              </a:lnSpc>
              <a:spcBef>
                <a:spcPct val="0"/>
              </a:spcBef>
            </a:pPr>
            <a:r>
              <a:rPr lang="en-US" sz="4270">
                <a:solidFill>
                  <a:srgbClr val="000000"/>
                </a:solidFill>
                <a:latin typeface="Ballpoint"/>
                <a:ea typeface="Ballpoint"/>
                <a:cs typeface="Ballpoint"/>
                <a:sym typeface="Ballpoint"/>
              </a:rPr>
              <a:t>AWS WICKR</a:t>
            </a:r>
          </a:p>
        </p:txBody>
      </p:sp>
      <p:sp>
        <p:nvSpPr>
          <p:cNvPr id="9" name="TextBox 9"/>
          <p:cNvSpPr txBox="1"/>
          <p:nvPr/>
        </p:nvSpPr>
        <p:spPr>
          <a:xfrm>
            <a:off x="15705876" y="7135729"/>
            <a:ext cx="1082434" cy="806004"/>
          </a:xfrm>
          <a:prstGeom prst="rect">
            <a:avLst/>
          </a:prstGeom>
        </p:spPr>
        <p:txBody>
          <a:bodyPr lIns="0" tIns="0" rIns="0" bIns="0" rtlCol="0" anchor="t">
            <a:spAutoFit/>
          </a:bodyPr>
          <a:lstStyle/>
          <a:p>
            <a:pPr algn="ctr">
              <a:lnSpc>
                <a:spcPts val="5979"/>
              </a:lnSpc>
              <a:spcBef>
                <a:spcPct val="0"/>
              </a:spcBef>
            </a:pPr>
            <a:r>
              <a:rPr lang="en-US" sz="4270">
                <a:solidFill>
                  <a:srgbClr val="000000"/>
                </a:solidFill>
                <a:latin typeface="Ballpoint"/>
                <a:ea typeface="Ballpoint"/>
                <a:cs typeface="Ballpoint"/>
                <a:sym typeface="Ballpoint"/>
              </a:rPr>
              <a:t>SIGNAL</a:t>
            </a:r>
          </a:p>
        </p:txBody>
      </p:sp>
      <p:grpSp>
        <p:nvGrpSpPr>
          <p:cNvPr id="10" name="Group 10"/>
          <p:cNvGrpSpPr/>
          <p:nvPr/>
        </p:nvGrpSpPr>
        <p:grpSpPr>
          <a:xfrm>
            <a:off x="1028700" y="583679"/>
            <a:ext cx="16733500" cy="2145990"/>
            <a:chOff x="0" y="0"/>
            <a:chExt cx="4407177" cy="565199"/>
          </a:xfrm>
        </p:grpSpPr>
        <p:sp>
          <p:nvSpPr>
            <p:cNvPr id="11" name="Freeform 11"/>
            <p:cNvSpPr/>
            <p:nvPr/>
          </p:nvSpPr>
          <p:spPr>
            <a:xfrm>
              <a:off x="0" y="0"/>
              <a:ext cx="4407177" cy="565199"/>
            </a:xfrm>
            <a:custGeom>
              <a:avLst/>
              <a:gdLst/>
              <a:ahLst/>
              <a:cxnLst/>
              <a:rect l="l" t="t" r="r" b="b"/>
              <a:pathLst>
                <a:path w="4407177" h="565199">
                  <a:moveTo>
                    <a:pt x="0" y="0"/>
                  </a:moveTo>
                  <a:lnTo>
                    <a:pt x="4407177" y="0"/>
                  </a:lnTo>
                  <a:lnTo>
                    <a:pt x="4407177" y="565199"/>
                  </a:lnTo>
                  <a:lnTo>
                    <a:pt x="0" y="565199"/>
                  </a:lnTo>
                  <a:close/>
                </a:path>
              </a:pathLst>
            </a:custGeom>
            <a:solidFill>
              <a:srgbClr val="B3CFD8">
                <a:alpha val="38824"/>
              </a:srgbClr>
            </a:solidFill>
          </p:spPr>
          <p:txBody>
            <a:bodyPr/>
            <a:lstStyle/>
            <a:p>
              <a:endParaRPr lang="fi-FI"/>
            </a:p>
          </p:txBody>
        </p:sp>
        <p:sp>
          <p:nvSpPr>
            <p:cNvPr id="12" name="TextBox 12"/>
            <p:cNvSpPr txBox="1"/>
            <p:nvPr/>
          </p:nvSpPr>
          <p:spPr>
            <a:xfrm>
              <a:off x="0" y="-66675"/>
              <a:ext cx="4407177" cy="631874"/>
            </a:xfrm>
            <a:prstGeom prst="rect">
              <a:avLst/>
            </a:prstGeom>
          </p:spPr>
          <p:txBody>
            <a:bodyPr lIns="50800" tIns="50800" rIns="50800" bIns="50800" rtlCol="0" anchor="ctr"/>
            <a:lstStyle/>
            <a:p>
              <a:pPr algn="ctr">
                <a:lnSpc>
                  <a:spcPts val="2800"/>
                </a:lnSpc>
              </a:pPr>
              <a:endParaRPr/>
            </a:p>
          </p:txBody>
        </p:sp>
      </p:grpSp>
      <p:sp>
        <p:nvSpPr>
          <p:cNvPr id="13" name="TextBox 13"/>
          <p:cNvSpPr txBox="1"/>
          <p:nvPr/>
        </p:nvSpPr>
        <p:spPr>
          <a:xfrm>
            <a:off x="1131507" y="877156"/>
            <a:ext cx="16527887" cy="1387587"/>
          </a:xfrm>
          <a:prstGeom prst="rect">
            <a:avLst/>
          </a:prstGeom>
        </p:spPr>
        <p:txBody>
          <a:bodyPr lIns="0" tIns="0" rIns="0" bIns="0" rtlCol="0" anchor="t">
            <a:spAutoFit/>
          </a:bodyPr>
          <a:lstStyle/>
          <a:p>
            <a:pPr marL="0" lvl="0" indent="0" algn="ctr">
              <a:lnSpc>
                <a:spcPts val="11214"/>
              </a:lnSpc>
              <a:spcBef>
                <a:spcPct val="0"/>
              </a:spcBef>
            </a:pPr>
            <a:r>
              <a:rPr lang="en-US" sz="8010" spc="744">
                <a:solidFill>
                  <a:srgbClr val="222222"/>
                </a:solidFill>
                <a:latin typeface="Tall"/>
                <a:ea typeface="Tall"/>
                <a:cs typeface="Tall"/>
                <a:sym typeface="Tall"/>
              </a:rPr>
              <a:t>tiedätkö, mitä sovelluksia nuoren puhelimesta löytyy?</a:t>
            </a:r>
          </a:p>
        </p:txBody>
      </p:sp>
      <p:sp>
        <p:nvSpPr>
          <p:cNvPr id="14" name="TextBox 14"/>
          <p:cNvSpPr txBox="1"/>
          <p:nvPr/>
        </p:nvSpPr>
        <p:spPr>
          <a:xfrm>
            <a:off x="11077907" y="7098418"/>
            <a:ext cx="881907" cy="686598"/>
          </a:xfrm>
          <a:prstGeom prst="rect">
            <a:avLst/>
          </a:prstGeom>
        </p:spPr>
        <p:txBody>
          <a:bodyPr wrap="square" lIns="0" tIns="0" rIns="0" bIns="0" rtlCol="0" anchor="t">
            <a:spAutoFit/>
          </a:bodyPr>
          <a:lstStyle/>
          <a:p>
            <a:pPr algn="ctr">
              <a:lnSpc>
                <a:spcPts val="5979"/>
              </a:lnSpc>
              <a:spcBef>
                <a:spcPct val="0"/>
              </a:spcBef>
            </a:pPr>
            <a:r>
              <a:rPr lang="en-US" sz="4270" dirty="0">
                <a:solidFill>
                  <a:srgbClr val="000000"/>
                </a:solidFill>
                <a:latin typeface="Ballpoint"/>
                <a:ea typeface="Ballpoint"/>
                <a:cs typeface="Ballpoint"/>
                <a:sym typeface="Ballpoint"/>
              </a:rPr>
              <a:t>TOR</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1430"/>
            <a:ext cx="18288000" cy="10264140"/>
          </a:xfrm>
          <a:custGeom>
            <a:avLst/>
            <a:gdLst/>
            <a:ahLst/>
            <a:cxnLst/>
            <a:rect l="l" t="t" r="r" b="b"/>
            <a:pathLst>
              <a:path w="18288000" h="10264140">
                <a:moveTo>
                  <a:pt x="0" y="0"/>
                </a:moveTo>
                <a:lnTo>
                  <a:pt x="18288000" y="0"/>
                </a:lnTo>
                <a:lnTo>
                  <a:pt x="18288000" y="10264140"/>
                </a:lnTo>
                <a:lnTo>
                  <a:pt x="0" y="10264140"/>
                </a:lnTo>
                <a:lnTo>
                  <a:pt x="0" y="0"/>
                </a:lnTo>
                <a:close/>
              </a:path>
            </a:pathLst>
          </a:custGeom>
          <a:blipFill>
            <a:blip r:embed="rId2"/>
            <a:stretch>
              <a:fillRect/>
            </a:stretch>
          </a:blipFill>
        </p:spPr>
        <p:txBody>
          <a:bodyPr/>
          <a:lstStyle/>
          <a:p>
            <a:endParaRPr lang="fi-FI"/>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83333" r="-83333"/>
            </a:stretch>
          </a:blipFill>
        </p:spPr>
        <p:txBody>
          <a:bodyPr/>
          <a:lstStyle/>
          <a:p>
            <a:endParaRPr lang="fi-FI"/>
          </a:p>
        </p:txBody>
      </p:sp>
      <p:grpSp>
        <p:nvGrpSpPr>
          <p:cNvPr id="3" name="Group 3"/>
          <p:cNvGrpSpPr/>
          <p:nvPr/>
        </p:nvGrpSpPr>
        <p:grpSpPr>
          <a:xfrm>
            <a:off x="1085094" y="1107344"/>
            <a:ext cx="16174206" cy="1344516"/>
            <a:chOff x="0" y="0"/>
            <a:chExt cx="4259873" cy="354111"/>
          </a:xfrm>
        </p:grpSpPr>
        <p:sp>
          <p:nvSpPr>
            <p:cNvPr id="4" name="Freeform 4"/>
            <p:cNvSpPr/>
            <p:nvPr/>
          </p:nvSpPr>
          <p:spPr>
            <a:xfrm>
              <a:off x="0" y="0"/>
              <a:ext cx="4259873" cy="354111"/>
            </a:xfrm>
            <a:custGeom>
              <a:avLst/>
              <a:gdLst/>
              <a:ahLst/>
              <a:cxnLst/>
              <a:rect l="l" t="t" r="r" b="b"/>
              <a:pathLst>
                <a:path w="4259873" h="354111">
                  <a:moveTo>
                    <a:pt x="0" y="0"/>
                  </a:moveTo>
                  <a:lnTo>
                    <a:pt x="4259873" y="0"/>
                  </a:lnTo>
                  <a:lnTo>
                    <a:pt x="4259873" y="354111"/>
                  </a:lnTo>
                  <a:lnTo>
                    <a:pt x="0" y="354111"/>
                  </a:lnTo>
                  <a:close/>
                </a:path>
              </a:pathLst>
            </a:custGeom>
            <a:solidFill>
              <a:srgbClr val="B3CFD8">
                <a:alpha val="38824"/>
              </a:srgbClr>
            </a:solidFill>
          </p:spPr>
          <p:txBody>
            <a:bodyPr/>
            <a:lstStyle/>
            <a:p>
              <a:endParaRPr lang="fi-FI"/>
            </a:p>
          </p:txBody>
        </p:sp>
        <p:sp>
          <p:nvSpPr>
            <p:cNvPr id="5" name="TextBox 5"/>
            <p:cNvSpPr txBox="1"/>
            <p:nvPr/>
          </p:nvSpPr>
          <p:spPr>
            <a:xfrm>
              <a:off x="0" y="-66675"/>
              <a:ext cx="4259873" cy="420786"/>
            </a:xfrm>
            <a:prstGeom prst="rect">
              <a:avLst/>
            </a:prstGeom>
          </p:spPr>
          <p:txBody>
            <a:bodyPr lIns="50800" tIns="50800" rIns="50800" bIns="50800" rtlCol="0" anchor="ctr"/>
            <a:lstStyle/>
            <a:p>
              <a:pPr algn="ctr">
                <a:lnSpc>
                  <a:spcPts val="2800"/>
                </a:lnSpc>
              </a:pPr>
              <a:endParaRPr/>
            </a:p>
          </p:txBody>
        </p:sp>
      </p:grpSp>
      <p:sp>
        <p:nvSpPr>
          <p:cNvPr id="6" name="Freeform 6"/>
          <p:cNvSpPr/>
          <p:nvPr/>
        </p:nvSpPr>
        <p:spPr>
          <a:xfrm>
            <a:off x="126459" y="106544"/>
            <a:ext cx="3775589" cy="3346115"/>
          </a:xfrm>
          <a:custGeom>
            <a:avLst/>
            <a:gdLst/>
            <a:ahLst/>
            <a:cxnLst/>
            <a:rect l="l" t="t" r="r" b="b"/>
            <a:pathLst>
              <a:path w="3775589" h="3346115">
                <a:moveTo>
                  <a:pt x="0" y="0"/>
                </a:moveTo>
                <a:lnTo>
                  <a:pt x="3775589" y="0"/>
                </a:lnTo>
                <a:lnTo>
                  <a:pt x="3775589" y="3346115"/>
                </a:lnTo>
                <a:lnTo>
                  <a:pt x="0" y="3346115"/>
                </a:lnTo>
                <a:lnTo>
                  <a:pt x="0" y="0"/>
                </a:lnTo>
                <a:close/>
              </a:path>
            </a:pathLst>
          </a:custGeom>
          <a:blipFill>
            <a:blip r:embed="rId3"/>
            <a:stretch>
              <a:fillRect/>
            </a:stretch>
          </a:blipFill>
        </p:spPr>
        <p:txBody>
          <a:bodyPr/>
          <a:lstStyle/>
          <a:p>
            <a:endParaRPr lang="fi-FI"/>
          </a:p>
        </p:txBody>
      </p:sp>
      <p:sp>
        <p:nvSpPr>
          <p:cNvPr id="7" name="TextBox 7"/>
          <p:cNvSpPr txBox="1"/>
          <p:nvPr/>
        </p:nvSpPr>
        <p:spPr>
          <a:xfrm>
            <a:off x="1319611" y="3290957"/>
            <a:ext cx="16059106" cy="7227687"/>
          </a:xfrm>
          <a:prstGeom prst="rect">
            <a:avLst/>
          </a:prstGeom>
        </p:spPr>
        <p:txBody>
          <a:bodyPr lIns="0" tIns="0" rIns="0" bIns="0" rtlCol="0" anchor="t">
            <a:spAutoFit/>
          </a:bodyPr>
          <a:lstStyle/>
          <a:p>
            <a:pPr algn="ctr">
              <a:lnSpc>
                <a:spcPts val="3810"/>
              </a:lnSpc>
            </a:pPr>
            <a:r>
              <a:rPr lang="en-US" sz="2722" spc="253">
                <a:solidFill>
                  <a:srgbClr val="000000"/>
                </a:solidFill>
                <a:latin typeface="Ballpoint"/>
                <a:ea typeface="Ballpoint"/>
                <a:cs typeface="Ballpoint"/>
                <a:sym typeface="Ballpoint"/>
              </a:rPr>
              <a:t>KOHTELE NUORTA KUNNIOITTAVASTI JA HYVIN, NIIN HÄN KOKEE OLEVANSA HYVÄN KOHTELUN ARVOINEN. KUUNTELE KIIREETTÖMÄSTI.</a:t>
            </a:r>
          </a:p>
          <a:p>
            <a:pPr algn="ctr">
              <a:lnSpc>
                <a:spcPts val="3810"/>
              </a:lnSpc>
            </a:pPr>
            <a:endParaRPr lang="en-US" sz="2722" spc="253">
              <a:solidFill>
                <a:srgbClr val="000000"/>
              </a:solidFill>
              <a:latin typeface="Ballpoint"/>
              <a:ea typeface="Ballpoint"/>
              <a:cs typeface="Ballpoint"/>
              <a:sym typeface="Ballpoint"/>
            </a:endParaRPr>
          </a:p>
          <a:p>
            <a:pPr algn="ctr">
              <a:lnSpc>
                <a:spcPts val="3810"/>
              </a:lnSpc>
            </a:pPr>
            <a:r>
              <a:rPr lang="en-US" sz="2722" spc="253">
                <a:solidFill>
                  <a:srgbClr val="000000"/>
                </a:solidFill>
                <a:latin typeface="Ballpoint"/>
                <a:ea typeface="Ballpoint"/>
                <a:cs typeface="Ballpoint"/>
                <a:sym typeface="Ballpoint"/>
              </a:rPr>
              <a:t>OPETA NUORELLE </a:t>
            </a:r>
            <a:r>
              <a:rPr lang="en-US" sz="2722" u="sng" spc="253">
                <a:solidFill>
                  <a:srgbClr val="000000"/>
                </a:solidFill>
                <a:latin typeface="Ballpoint"/>
                <a:ea typeface="Ballpoint"/>
                <a:cs typeface="Ballpoint"/>
                <a:sym typeface="Ballpoint"/>
              </a:rPr>
              <a:t>TURVAOHJEET:</a:t>
            </a:r>
            <a:r>
              <a:rPr lang="en-US" sz="2722" spc="253">
                <a:solidFill>
                  <a:srgbClr val="000000"/>
                </a:solidFill>
                <a:latin typeface="Ballpoint"/>
                <a:ea typeface="Ballpoint"/>
                <a:cs typeface="Ballpoint"/>
                <a:sym typeface="Ballpoint"/>
              </a:rPr>
              <a:t> SANO EI, POISTU TILANTEESTA JA KERRO TURVALLISELLE AIKUISELLE.</a:t>
            </a:r>
          </a:p>
          <a:p>
            <a:pPr algn="ctr">
              <a:lnSpc>
                <a:spcPts val="3810"/>
              </a:lnSpc>
            </a:pPr>
            <a:endParaRPr lang="en-US" sz="2722" spc="253">
              <a:solidFill>
                <a:srgbClr val="000000"/>
              </a:solidFill>
              <a:latin typeface="Ballpoint"/>
              <a:ea typeface="Ballpoint"/>
              <a:cs typeface="Ballpoint"/>
              <a:sym typeface="Ballpoint"/>
            </a:endParaRPr>
          </a:p>
          <a:p>
            <a:pPr algn="ctr">
              <a:lnSpc>
                <a:spcPts val="3810"/>
              </a:lnSpc>
            </a:pPr>
            <a:r>
              <a:rPr lang="en-US" sz="2722" spc="253">
                <a:solidFill>
                  <a:srgbClr val="000000"/>
                </a:solidFill>
                <a:latin typeface="Ballpoint"/>
                <a:ea typeface="Ballpoint"/>
                <a:cs typeface="Ballpoint"/>
                <a:sym typeface="Ballpoint"/>
              </a:rPr>
              <a:t>KERRO, ETTÄ HALAUKSET JA SUUKOT EIVÄT VOI OLLA SALAISUUKSIA. AHDISTELUUN JA HOUKUTTELUUN LIITTYY USEIN SALAISUUKSIEN VYYHTI.</a:t>
            </a:r>
          </a:p>
          <a:p>
            <a:pPr algn="ctr">
              <a:lnSpc>
                <a:spcPts val="3810"/>
              </a:lnSpc>
            </a:pPr>
            <a:endParaRPr lang="en-US" sz="2722" spc="253">
              <a:solidFill>
                <a:srgbClr val="000000"/>
              </a:solidFill>
              <a:latin typeface="Ballpoint"/>
              <a:ea typeface="Ballpoint"/>
              <a:cs typeface="Ballpoint"/>
              <a:sym typeface="Ballpoint"/>
            </a:endParaRPr>
          </a:p>
          <a:p>
            <a:pPr algn="ctr">
              <a:lnSpc>
                <a:spcPts val="3810"/>
              </a:lnSpc>
            </a:pPr>
            <a:r>
              <a:rPr lang="en-US" sz="2722" spc="253">
                <a:solidFill>
                  <a:srgbClr val="000000"/>
                </a:solidFill>
                <a:latin typeface="Ballpoint"/>
                <a:ea typeface="Ballpoint"/>
                <a:cs typeface="Ballpoint"/>
                <a:sym typeface="Ballpoint"/>
              </a:rPr>
              <a:t>TUNNISTAKAA YHDESSÄ TUNTEITA JA HARJOITELKAA KAVERITAITOJA.</a:t>
            </a:r>
          </a:p>
          <a:p>
            <a:pPr algn="ctr">
              <a:lnSpc>
                <a:spcPts val="3810"/>
              </a:lnSpc>
            </a:pPr>
            <a:r>
              <a:rPr lang="en-US" sz="2722" spc="253">
                <a:solidFill>
                  <a:srgbClr val="000000"/>
                </a:solidFill>
                <a:latin typeface="Ballpoint"/>
                <a:ea typeface="Ballpoint"/>
                <a:cs typeface="Ballpoint"/>
                <a:sym typeface="Ballpoint"/>
              </a:rPr>
              <a:t> </a:t>
            </a:r>
          </a:p>
          <a:p>
            <a:pPr algn="ctr">
              <a:lnSpc>
                <a:spcPts val="3810"/>
              </a:lnSpc>
            </a:pPr>
            <a:r>
              <a:rPr lang="en-US" sz="2722" spc="253">
                <a:solidFill>
                  <a:srgbClr val="000000"/>
                </a:solidFill>
                <a:latin typeface="Ballpoint"/>
                <a:ea typeface="Ballpoint"/>
                <a:cs typeface="Ballpoint"/>
                <a:sym typeface="Ballpoint"/>
              </a:rPr>
              <a:t>”MITÄ TEKISIT JOS?” –KYSYMYKSET, JOIDEN AVULLA NUORI VOI POHTIA ETUKÄTEEN TOIMIMISTA ERILAISISSA TILANTEISSA.</a:t>
            </a:r>
          </a:p>
          <a:p>
            <a:pPr algn="ctr">
              <a:lnSpc>
                <a:spcPts val="3810"/>
              </a:lnSpc>
            </a:pPr>
            <a:endParaRPr lang="en-US" sz="2722" spc="253">
              <a:solidFill>
                <a:srgbClr val="000000"/>
              </a:solidFill>
              <a:latin typeface="Ballpoint"/>
              <a:ea typeface="Ballpoint"/>
              <a:cs typeface="Ballpoint"/>
              <a:sym typeface="Ballpoint"/>
            </a:endParaRPr>
          </a:p>
          <a:p>
            <a:pPr algn="ctr">
              <a:lnSpc>
                <a:spcPts val="3810"/>
              </a:lnSpc>
            </a:pPr>
            <a:r>
              <a:rPr lang="en-US" sz="2722" spc="253">
                <a:solidFill>
                  <a:srgbClr val="000000"/>
                </a:solidFill>
                <a:latin typeface="Ballpoint"/>
                <a:ea typeface="Ballpoint"/>
                <a:cs typeface="Ballpoint"/>
                <a:sym typeface="Ballpoint"/>
              </a:rPr>
              <a:t>MIETTIKÄÄ YHDESSÄ NUOREN TURVALLISET AIKUISET.</a:t>
            </a:r>
          </a:p>
          <a:p>
            <a:pPr algn="ctr">
              <a:lnSpc>
                <a:spcPts val="3810"/>
              </a:lnSpc>
            </a:pPr>
            <a:r>
              <a:rPr lang="en-US" sz="2722" spc="253">
                <a:solidFill>
                  <a:srgbClr val="000000"/>
                </a:solidFill>
                <a:latin typeface="Ballpoint"/>
                <a:ea typeface="Ballpoint"/>
                <a:cs typeface="Ballpoint"/>
                <a:sym typeface="Ballpoint"/>
              </a:rPr>
              <a:t>AVOIN SUHDE NUOREEN ON PARAS TURVATAITO !</a:t>
            </a:r>
          </a:p>
          <a:p>
            <a:pPr algn="ctr">
              <a:lnSpc>
                <a:spcPts val="3810"/>
              </a:lnSpc>
              <a:spcBef>
                <a:spcPct val="0"/>
              </a:spcBef>
            </a:pPr>
            <a:endParaRPr lang="en-US" sz="2722" spc="253">
              <a:solidFill>
                <a:srgbClr val="000000"/>
              </a:solidFill>
              <a:latin typeface="Ballpoint"/>
              <a:ea typeface="Ballpoint"/>
              <a:cs typeface="Ballpoint"/>
              <a:sym typeface="Ballpoint"/>
            </a:endParaRPr>
          </a:p>
        </p:txBody>
      </p:sp>
      <p:sp>
        <p:nvSpPr>
          <p:cNvPr id="8" name="TextBox 8"/>
          <p:cNvSpPr txBox="1"/>
          <p:nvPr/>
        </p:nvSpPr>
        <p:spPr>
          <a:xfrm>
            <a:off x="1605293" y="1025645"/>
            <a:ext cx="15217582" cy="1525491"/>
          </a:xfrm>
          <a:prstGeom prst="rect">
            <a:avLst/>
          </a:prstGeom>
        </p:spPr>
        <p:txBody>
          <a:bodyPr lIns="0" tIns="0" rIns="0" bIns="0" rtlCol="0" anchor="t">
            <a:spAutoFit/>
          </a:bodyPr>
          <a:lstStyle/>
          <a:p>
            <a:pPr marL="0" lvl="0" indent="0" algn="ctr">
              <a:lnSpc>
                <a:spcPts val="12397"/>
              </a:lnSpc>
              <a:spcBef>
                <a:spcPct val="0"/>
              </a:spcBef>
            </a:pPr>
            <a:r>
              <a:rPr lang="en-US" sz="8855" spc="823">
                <a:solidFill>
                  <a:srgbClr val="222222"/>
                </a:solidFill>
                <a:latin typeface="Tall"/>
                <a:ea typeface="Tall"/>
                <a:cs typeface="Tall"/>
                <a:sym typeface="Tall"/>
              </a:rPr>
              <a:t>turvataidoilla turvaa</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83333" r="-83333"/>
            </a:stretch>
          </a:blipFill>
        </p:spPr>
        <p:txBody>
          <a:bodyPr/>
          <a:lstStyle/>
          <a:p>
            <a:endParaRPr lang="fi-FI"/>
          </a:p>
        </p:txBody>
      </p:sp>
      <p:grpSp>
        <p:nvGrpSpPr>
          <p:cNvPr id="3" name="Group 3"/>
          <p:cNvGrpSpPr/>
          <p:nvPr/>
        </p:nvGrpSpPr>
        <p:grpSpPr>
          <a:xfrm>
            <a:off x="1254098" y="598616"/>
            <a:ext cx="16174206" cy="2007720"/>
            <a:chOff x="0" y="0"/>
            <a:chExt cx="4259873" cy="528782"/>
          </a:xfrm>
        </p:grpSpPr>
        <p:sp>
          <p:nvSpPr>
            <p:cNvPr id="4" name="Freeform 4"/>
            <p:cNvSpPr/>
            <p:nvPr/>
          </p:nvSpPr>
          <p:spPr>
            <a:xfrm>
              <a:off x="0" y="0"/>
              <a:ext cx="4259873" cy="528782"/>
            </a:xfrm>
            <a:custGeom>
              <a:avLst/>
              <a:gdLst/>
              <a:ahLst/>
              <a:cxnLst/>
              <a:rect l="l" t="t" r="r" b="b"/>
              <a:pathLst>
                <a:path w="4259873" h="528782">
                  <a:moveTo>
                    <a:pt x="0" y="0"/>
                  </a:moveTo>
                  <a:lnTo>
                    <a:pt x="4259873" y="0"/>
                  </a:lnTo>
                  <a:lnTo>
                    <a:pt x="4259873" y="528782"/>
                  </a:lnTo>
                  <a:lnTo>
                    <a:pt x="0" y="528782"/>
                  </a:lnTo>
                  <a:close/>
                </a:path>
              </a:pathLst>
            </a:custGeom>
            <a:solidFill>
              <a:srgbClr val="B3CFD8">
                <a:alpha val="38824"/>
              </a:srgbClr>
            </a:solidFill>
          </p:spPr>
          <p:txBody>
            <a:bodyPr/>
            <a:lstStyle/>
            <a:p>
              <a:endParaRPr lang="fi-FI"/>
            </a:p>
          </p:txBody>
        </p:sp>
        <p:sp>
          <p:nvSpPr>
            <p:cNvPr id="5" name="TextBox 5"/>
            <p:cNvSpPr txBox="1"/>
            <p:nvPr/>
          </p:nvSpPr>
          <p:spPr>
            <a:xfrm>
              <a:off x="0" y="-66675"/>
              <a:ext cx="4259873" cy="595457"/>
            </a:xfrm>
            <a:prstGeom prst="rect">
              <a:avLst/>
            </a:prstGeom>
          </p:spPr>
          <p:txBody>
            <a:bodyPr lIns="50800" tIns="50800" rIns="50800" bIns="50800" rtlCol="0" anchor="ctr"/>
            <a:lstStyle/>
            <a:p>
              <a:pPr algn="ctr">
                <a:lnSpc>
                  <a:spcPts val="2800"/>
                </a:lnSpc>
              </a:pPr>
              <a:endParaRPr/>
            </a:p>
          </p:txBody>
        </p:sp>
      </p:grpSp>
      <p:sp>
        <p:nvSpPr>
          <p:cNvPr id="6" name="Freeform 6"/>
          <p:cNvSpPr/>
          <p:nvPr/>
        </p:nvSpPr>
        <p:spPr>
          <a:xfrm>
            <a:off x="464728" y="598616"/>
            <a:ext cx="6467984" cy="6177979"/>
          </a:xfrm>
          <a:custGeom>
            <a:avLst/>
            <a:gdLst/>
            <a:ahLst/>
            <a:cxnLst/>
            <a:rect l="l" t="t" r="r" b="b"/>
            <a:pathLst>
              <a:path w="6467984" h="6177979">
                <a:moveTo>
                  <a:pt x="0" y="0"/>
                </a:moveTo>
                <a:lnTo>
                  <a:pt x="6467983" y="0"/>
                </a:lnTo>
                <a:lnTo>
                  <a:pt x="6467983" y="6177979"/>
                </a:lnTo>
                <a:lnTo>
                  <a:pt x="0" y="6177979"/>
                </a:lnTo>
                <a:lnTo>
                  <a:pt x="0" y="0"/>
                </a:lnTo>
                <a:close/>
              </a:path>
            </a:pathLst>
          </a:custGeom>
          <a:blipFill>
            <a:blip r:embed="rId3"/>
            <a:stretch>
              <a:fillRect/>
            </a:stretch>
          </a:blipFill>
        </p:spPr>
        <p:txBody>
          <a:bodyPr/>
          <a:lstStyle/>
          <a:p>
            <a:endParaRPr lang="fi-FI"/>
          </a:p>
        </p:txBody>
      </p:sp>
      <p:sp>
        <p:nvSpPr>
          <p:cNvPr id="7" name="TextBox 7"/>
          <p:cNvSpPr txBox="1"/>
          <p:nvPr/>
        </p:nvSpPr>
        <p:spPr>
          <a:xfrm>
            <a:off x="6932711" y="473045"/>
            <a:ext cx="10326589" cy="2011213"/>
          </a:xfrm>
          <a:prstGeom prst="rect">
            <a:avLst/>
          </a:prstGeom>
        </p:spPr>
        <p:txBody>
          <a:bodyPr lIns="0" tIns="0" rIns="0" bIns="0" rtlCol="0" anchor="t">
            <a:spAutoFit/>
          </a:bodyPr>
          <a:lstStyle/>
          <a:p>
            <a:pPr marL="0" lvl="0" indent="0" algn="ctr">
              <a:lnSpc>
                <a:spcPts val="16261"/>
              </a:lnSpc>
              <a:spcBef>
                <a:spcPct val="0"/>
              </a:spcBef>
            </a:pPr>
            <a:r>
              <a:rPr lang="en-US" sz="11615" spc="1080">
                <a:solidFill>
                  <a:srgbClr val="222222"/>
                </a:solidFill>
                <a:latin typeface="Tall"/>
                <a:ea typeface="Tall"/>
                <a:cs typeface="Tall"/>
                <a:sym typeface="Tall"/>
              </a:rPr>
              <a:t>nuortenoulu.fi</a:t>
            </a:r>
          </a:p>
        </p:txBody>
      </p:sp>
      <p:sp>
        <p:nvSpPr>
          <p:cNvPr id="8" name="TextBox 8"/>
          <p:cNvSpPr txBox="1"/>
          <p:nvPr/>
        </p:nvSpPr>
        <p:spPr>
          <a:xfrm>
            <a:off x="-258600" y="6832626"/>
            <a:ext cx="7914639" cy="3295344"/>
          </a:xfrm>
          <a:prstGeom prst="rect">
            <a:avLst/>
          </a:prstGeom>
        </p:spPr>
        <p:txBody>
          <a:bodyPr lIns="0" tIns="0" rIns="0" bIns="0" rtlCol="0" anchor="t">
            <a:spAutoFit/>
          </a:bodyPr>
          <a:lstStyle/>
          <a:p>
            <a:pPr algn="ctr">
              <a:lnSpc>
                <a:spcPts val="3691"/>
              </a:lnSpc>
              <a:spcBef>
                <a:spcPct val="0"/>
              </a:spcBef>
            </a:pPr>
            <a:r>
              <a:rPr lang="en-US" sz="2637" spc="245">
                <a:solidFill>
                  <a:srgbClr val="222222"/>
                </a:solidFill>
                <a:latin typeface="Ballpoint"/>
                <a:ea typeface="Ballpoint"/>
                <a:cs typeface="Ballpoint"/>
                <a:sym typeface="Ballpoint"/>
              </a:rPr>
              <a:t>KUINKA PUHUA PÄIHTEISTÄ ALAIKÄISEN KANSSA?</a:t>
            </a:r>
          </a:p>
          <a:p>
            <a:pPr algn="ctr">
              <a:lnSpc>
                <a:spcPts val="3691"/>
              </a:lnSpc>
              <a:spcBef>
                <a:spcPct val="0"/>
              </a:spcBef>
            </a:pPr>
            <a:r>
              <a:rPr lang="en-US" sz="2637" spc="245">
                <a:solidFill>
                  <a:srgbClr val="222222"/>
                </a:solidFill>
                <a:latin typeface="Ballpoint"/>
                <a:ea typeface="Ballpoint"/>
                <a:cs typeface="Ballpoint"/>
                <a:sym typeface="Ballpoint"/>
              </a:rPr>
              <a:t>MISTÄ NUOREN LUOTTAMUS VANHEMPAAN RAKENTUU?</a:t>
            </a:r>
          </a:p>
          <a:p>
            <a:pPr algn="ctr">
              <a:lnSpc>
                <a:spcPts val="3691"/>
              </a:lnSpc>
              <a:spcBef>
                <a:spcPct val="0"/>
              </a:spcBef>
            </a:pPr>
            <a:r>
              <a:rPr lang="en-US" sz="2637" spc="245">
                <a:solidFill>
                  <a:srgbClr val="222222"/>
                </a:solidFill>
                <a:latin typeface="Ballpoint"/>
                <a:ea typeface="Ballpoint"/>
                <a:cs typeface="Ballpoint"/>
                <a:sym typeface="Ballpoint"/>
              </a:rPr>
              <a:t>KUINKA PERHEEN MYÖNTEISTÄ VUOROVAIKUTUSTA VOI VAHVISTAA?</a:t>
            </a:r>
          </a:p>
          <a:p>
            <a:pPr algn="ctr">
              <a:lnSpc>
                <a:spcPts val="3691"/>
              </a:lnSpc>
              <a:spcBef>
                <a:spcPct val="0"/>
              </a:spcBef>
            </a:pPr>
            <a:r>
              <a:rPr lang="en-US" sz="2637" spc="245">
                <a:solidFill>
                  <a:srgbClr val="222222"/>
                </a:solidFill>
                <a:latin typeface="Ballpoint"/>
                <a:ea typeface="Ballpoint"/>
                <a:cs typeface="Ballpoint"/>
                <a:sym typeface="Ballpoint"/>
              </a:rPr>
              <a:t>MITEN VANHEMPI VOI VAHVISTAA NUOREN ITSETUNTOA?</a:t>
            </a:r>
          </a:p>
          <a:p>
            <a:pPr algn="ctr">
              <a:lnSpc>
                <a:spcPts val="3691"/>
              </a:lnSpc>
              <a:spcBef>
                <a:spcPct val="0"/>
              </a:spcBef>
            </a:pPr>
            <a:r>
              <a:rPr lang="en-US" sz="2637" spc="245">
                <a:solidFill>
                  <a:srgbClr val="222222"/>
                </a:solidFill>
                <a:latin typeface="Ballpoint"/>
                <a:ea typeface="Ballpoint"/>
                <a:cs typeface="Ballpoint"/>
                <a:sym typeface="Ballpoint"/>
              </a:rPr>
              <a:t>VINKKILISTOJA &amp; TEHTÄVIÄ</a:t>
            </a:r>
          </a:p>
          <a:p>
            <a:pPr algn="ctr">
              <a:lnSpc>
                <a:spcPts val="3691"/>
              </a:lnSpc>
              <a:spcBef>
                <a:spcPct val="0"/>
              </a:spcBef>
            </a:pPr>
            <a:r>
              <a:rPr lang="en-US" sz="2637" spc="245">
                <a:solidFill>
                  <a:srgbClr val="222222"/>
                </a:solidFill>
                <a:latin typeface="Ballpoint"/>
                <a:ea typeface="Ballpoint"/>
                <a:cs typeface="Ballpoint"/>
                <a:sym typeface="Ballpoint"/>
              </a:rPr>
              <a:t>LINKKEJÄ JA TAHOJA</a:t>
            </a:r>
          </a:p>
        </p:txBody>
      </p:sp>
      <p:sp>
        <p:nvSpPr>
          <p:cNvPr id="9" name="Freeform 9"/>
          <p:cNvSpPr/>
          <p:nvPr/>
        </p:nvSpPr>
        <p:spPr>
          <a:xfrm>
            <a:off x="7328548" y="2986305"/>
            <a:ext cx="10099757" cy="5187103"/>
          </a:xfrm>
          <a:custGeom>
            <a:avLst/>
            <a:gdLst/>
            <a:ahLst/>
            <a:cxnLst/>
            <a:rect l="l" t="t" r="r" b="b"/>
            <a:pathLst>
              <a:path w="10099757" h="5187103">
                <a:moveTo>
                  <a:pt x="0" y="0"/>
                </a:moveTo>
                <a:lnTo>
                  <a:pt x="10099756" y="0"/>
                </a:lnTo>
                <a:lnTo>
                  <a:pt x="10099756" y="5187104"/>
                </a:lnTo>
                <a:lnTo>
                  <a:pt x="0" y="5187104"/>
                </a:lnTo>
                <a:lnTo>
                  <a:pt x="0" y="0"/>
                </a:lnTo>
                <a:close/>
              </a:path>
            </a:pathLst>
          </a:custGeom>
          <a:blipFill>
            <a:blip r:embed="rId4"/>
            <a:stretch>
              <a:fillRect/>
            </a:stretch>
          </a:blipFill>
        </p:spPr>
        <p:txBody>
          <a:bodyPr/>
          <a:lstStyle/>
          <a:p>
            <a:endParaRPr lang="fi-FI"/>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83333" r="-83333"/>
            </a:stretch>
          </a:blipFill>
        </p:spPr>
        <p:txBody>
          <a:bodyPr/>
          <a:lstStyle/>
          <a:p>
            <a:endParaRPr lang="fi-FI"/>
          </a:p>
        </p:txBody>
      </p:sp>
      <p:grpSp>
        <p:nvGrpSpPr>
          <p:cNvPr id="3" name="Group 3"/>
          <p:cNvGrpSpPr/>
          <p:nvPr/>
        </p:nvGrpSpPr>
        <p:grpSpPr>
          <a:xfrm>
            <a:off x="1405380" y="598616"/>
            <a:ext cx="16174206" cy="2007720"/>
            <a:chOff x="0" y="0"/>
            <a:chExt cx="4259873" cy="528782"/>
          </a:xfrm>
        </p:grpSpPr>
        <p:sp>
          <p:nvSpPr>
            <p:cNvPr id="4" name="Freeform 4"/>
            <p:cNvSpPr/>
            <p:nvPr/>
          </p:nvSpPr>
          <p:spPr>
            <a:xfrm>
              <a:off x="0" y="0"/>
              <a:ext cx="4259873" cy="528782"/>
            </a:xfrm>
            <a:custGeom>
              <a:avLst/>
              <a:gdLst/>
              <a:ahLst/>
              <a:cxnLst/>
              <a:rect l="l" t="t" r="r" b="b"/>
              <a:pathLst>
                <a:path w="4259873" h="528782">
                  <a:moveTo>
                    <a:pt x="0" y="0"/>
                  </a:moveTo>
                  <a:lnTo>
                    <a:pt x="4259873" y="0"/>
                  </a:lnTo>
                  <a:lnTo>
                    <a:pt x="4259873" y="528782"/>
                  </a:lnTo>
                  <a:lnTo>
                    <a:pt x="0" y="528782"/>
                  </a:lnTo>
                  <a:close/>
                </a:path>
              </a:pathLst>
            </a:custGeom>
            <a:solidFill>
              <a:srgbClr val="B3CFD8">
                <a:alpha val="38824"/>
              </a:srgbClr>
            </a:solidFill>
          </p:spPr>
          <p:txBody>
            <a:bodyPr/>
            <a:lstStyle/>
            <a:p>
              <a:endParaRPr lang="fi-FI"/>
            </a:p>
          </p:txBody>
        </p:sp>
        <p:sp>
          <p:nvSpPr>
            <p:cNvPr id="5" name="TextBox 5"/>
            <p:cNvSpPr txBox="1"/>
            <p:nvPr/>
          </p:nvSpPr>
          <p:spPr>
            <a:xfrm>
              <a:off x="0" y="-66675"/>
              <a:ext cx="4259873" cy="595457"/>
            </a:xfrm>
            <a:prstGeom prst="rect">
              <a:avLst/>
            </a:prstGeom>
          </p:spPr>
          <p:txBody>
            <a:bodyPr lIns="50800" tIns="50800" rIns="50800" bIns="50800" rtlCol="0" anchor="ctr"/>
            <a:lstStyle/>
            <a:p>
              <a:pPr algn="ctr">
                <a:lnSpc>
                  <a:spcPts val="2800"/>
                </a:lnSpc>
              </a:pPr>
              <a:endParaRPr/>
            </a:p>
          </p:txBody>
        </p:sp>
      </p:grpSp>
      <p:sp>
        <p:nvSpPr>
          <p:cNvPr id="6" name="TextBox 6"/>
          <p:cNvSpPr txBox="1"/>
          <p:nvPr/>
        </p:nvSpPr>
        <p:spPr>
          <a:xfrm>
            <a:off x="1183596" y="2783996"/>
            <a:ext cx="16617773" cy="6870768"/>
          </a:xfrm>
          <a:prstGeom prst="rect">
            <a:avLst/>
          </a:prstGeom>
        </p:spPr>
        <p:txBody>
          <a:bodyPr lIns="0" tIns="0" rIns="0" bIns="0" rtlCol="0" anchor="t">
            <a:spAutoFit/>
          </a:bodyPr>
          <a:lstStyle/>
          <a:p>
            <a:pPr algn="ctr">
              <a:lnSpc>
                <a:spcPts val="6735"/>
              </a:lnSpc>
            </a:pPr>
            <a:r>
              <a:rPr lang="en-US" sz="4810" spc="447">
                <a:solidFill>
                  <a:srgbClr val="222222"/>
                </a:solidFill>
                <a:latin typeface="Ballpoint"/>
                <a:ea typeface="Ballpoint"/>
                <a:cs typeface="Ballpoint"/>
                <a:sym typeface="Ballpoint"/>
              </a:rPr>
              <a:t>KAAKKURIN NUORISOTALON ESITTELY</a:t>
            </a:r>
          </a:p>
          <a:p>
            <a:pPr algn="ctr">
              <a:lnSpc>
                <a:spcPts val="6735"/>
              </a:lnSpc>
            </a:pPr>
            <a:r>
              <a:rPr lang="en-US" sz="4810" spc="447">
                <a:solidFill>
                  <a:srgbClr val="222222"/>
                </a:solidFill>
                <a:latin typeface="Ballpoint"/>
                <a:ea typeface="Ballpoint"/>
                <a:cs typeface="Ballpoint"/>
                <a:sym typeface="Ballpoint"/>
              </a:rPr>
              <a:t>MITKÄ ASIAT MIETITYTTÄÄ HUOLTAJIA LAPSEN YLÄKOULUUN SIIRTYMISESSÄ?</a:t>
            </a:r>
          </a:p>
          <a:p>
            <a:pPr marL="0" lvl="0" indent="0" algn="ctr">
              <a:lnSpc>
                <a:spcPts val="6735"/>
              </a:lnSpc>
              <a:spcBef>
                <a:spcPct val="0"/>
              </a:spcBef>
            </a:pPr>
            <a:r>
              <a:rPr lang="en-US" sz="4810" spc="447">
                <a:solidFill>
                  <a:srgbClr val="222222"/>
                </a:solidFill>
                <a:latin typeface="Ballpoint"/>
                <a:ea typeface="Ballpoint"/>
                <a:cs typeface="Ballpoint"/>
                <a:sym typeface="Ballpoint"/>
              </a:rPr>
              <a:t>MISTÄ ASIOISTA NUORET SAAVAT ITSE PÄÄTTÄÄ?</a:t>
            </a:r>
          </a:p>
          <a:p>
            <a:pPr marL="0" lvl="0" indent="0" algn="ctr">
              <a:lnSpc>
                <a:spcPts val="6735"/>
              </a:lnSpc>
              <a:spcBef>
                <a:spcPct val="0"/>
              </a:spcBef>
            </a:pPr>
            <a:r>
              <a:rPr lang="en-US" sz="4810" u="none" spc="447">
                <a:solidFill>
                  <a:srgbClr val="222222"/>
                </a:solidFill>
                <a:latin typeface="Ballpoint"/>
                <a:ea typeface="Ballpoint"/>
                <a:cs typeface="Ballpoint"/>
                <a:sym typeface="Ballpoint"/>
              </a:rPr>
              <a:t>KUINKA KESKUSTELLA NUOREN KANSSA?</a:t>
            </a:r>
          </a:p>
          <a:p>
            <a:pPr marL="0" lvl="0" indent="0" algn="ctr">
              <a:lnSpc>
                <a:spcPts val="6735"/>
              </a:lnSpc>
              <a:spcBef>
                <a:spcPct val="0"/>
              </a:spcBef>
            </a:pPr>
            <a:r>
              <a:rPr lang="en-US" sz="4810" u="none" spc="447">
                <a:solidFill>
                  <a:srgbClr val="222222"/>
                </a:solidFill>
                <a:latin typeface="Ballpoint"/>
                <a:ea typeface="Ballpoint"/>
                <a:cs typeface="Ballpoint"/>
                <a:sym typeface="Ballpoint"/>
              </a:rPr>
              <a:t>MITEN TOIMIA KIUSAAMISTILANTEESSA?</a:t>
            </a:r>
          </a:p>
          <a:p>
            <a:pPr marL="0" lvl="0" indent="0" algn="ctr">
              <a:lnSpc>
                <a:spcPts val="6735"/>
              </a:lnSpc>
              <a:spcBef>
                <a:spcPct val="0"/>
              </a:spcBef>
            </a:pPr>
            <a:r>
              <a:rPr lang="en-US" sz="4810" u="none" spc="447">
                <a:solidFill>
                  <a:srgbClr val="222222"/>
                </a:solidFill>
                <a:latin typeface="Ballpoint"/>
                <a:ea typeface="Ballpoint"/>
                <a:cs typeface="Ballpoint"/>
                <a:sym typeface="Ballpoint"/>
              </a:rPr>
              <a:t>NUORET, SOME JA PÄIHTEET</a:t>
            </a:r>
          </a:p>
          <a:p>
            <a:pPr marL="0" lvl="0" indent="0" algn="ctr">
              <a:lnSpc>
                <a:spcPts val="6735"/>
              </a:lnSpc>
              <a:spcBef>
                <a:spcPct val="0"/>
              </a:spcBef>
            </a:pPr>
            <a:r>
              <a:rPr lang="en-US" sz="4810" u="none" spc="447">
                <a:solidFill>
                  <a:srgbClr val="222222"/>
                </a:solidFill>
                <a:latin typeface="Ballpoint"/>
                <a:ea typeface="Ballpoint"/>
                <a:cs typeface="Ballpoint"/>
                <a:sym typeface="Ballpoint"/>
              </a:rPr>
              <a:t>TERVEISET NUORILLE JA PALAUTE ILLASTA</a:t>
            </a:r>
          </a:p>
        </p:txBody>
      </p:sp>
      <p:sp>
        <p:nvSpPr>
          <p:cNvPr id="7" name="Freeform 7"/>
          <p:cNvSpPr/>
          <p:nvPr/>
        </p:nvSpPr>
        <p:spPr>
          <a:xfrm rot="677023">
            <a:off x="14553058" y="497629"/>
            <a:ext cx="2407910" cy="3287249"/>
          </a:xfrm>
          <a:custGeom>
            <a:avLst/>
            <a:gdLst/>
            <a:ahLst/>
            <a:cxnLst/>
            <a:rect l="l" t="t" r="r" b="b"/>
            <a:pathLst>
              <a:path w="2407910" h="3287249">
                <a:moveTo>
                  <a:pt x="0" y="0"/>
                </a:moveTo>
                <a:lnTo>
                  <a:pt x="2407910" y="0"/>
                </a:lnTo>
                <a:lnTo>
                  <a:pt x="2407910" y="3287249"/>
                </a:lnTo>
                <a:lnTo>
                  <a:pt x="0" y="32872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i-FI"/>
          </a:p>
        </p:txBody>
      </p:sp>
      <p:sp>
        <p:nvSpPr>
          <p:cNvPr id="8" name="Freeform 8"/>
          <p:cNvSpPr/>
          <p:nvPr/>
        </p:nvSpPr>
        <p:spPr>
          <a:xfrm rot="-798062">
            <a:off x="706682" y="5970688"/>
            <a:ext cx="3034890" cy="3775913"/>
          </a:xfrm>
          <a:custGeom>
            <a:avLst/>
            <a:gdLst/>
            <a:ahLst/>
            <a:cxnLst/>
            <a:rect l="l" t="t" r="r" b="b"/>
            <a:pathLst>
              <a:path w="3034890" h="3775913">
                <a:moveTo>
                  <a:pt x="0" y="0"/>
                </a:moveTo>
                <a:lnTo>
                  <a:pt x="3034890" y="0"/>
                </a:lnTo>
                <a:lnTo>
                  <a:pt x="3034890" y="3775913"/>
                </a:lnTo>
                <a:lnTo>
                  <a:pt x="0" y="377591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i-FI"/>
          </a:p>
        </p:txBody>
      </p:sp>
      <p:sp>
        <p:nvSpPr>
          <p:cNvPr id="9" name="TextBox 9"/>
          <p:cNvSpPr txBox="1"/>
          <p:nvPr/>
        </p:nvSpPr>
        <p:spPr>
          <a:xfrm>
            <a:off x="1820392" y="400705"/>
            <a:ext cx="14647216" cy="2205631"/>
          </a:xfrm>
          <a:prstGeom prst="rect">
            <a:avLst/>
          </a:prstGeom>
        </p:spPr>
        <p:txBody>
          <a:bodyPr lIns="0" tIns="0" rIns="0" bIns="0" rtlCol="0" anchor="t">
            <a:spAutoFit/>
          </a:bodyPr>
          <a:lstStyle/>
          <a:p>
            <a:pPr marL="0" lvl="0" indent="0" algn="ctr">
              <a:lnSpc>
                <a:spcPts val="17879"/>
              </a:lnSpc>
              <a:spcBef>
                <a:spcPct val="0"/>
              </a:spcBef>
            </a:pPr>
            <a:r>
              <a:rPr lang="en-US" sz="12770" spc="1187">
                <a:solidFill>
                  <a:srgbClr val="222222"/>
                </a:solidFill>
                <a:latin typeface="Tall"/>
                <a:ea typeface="Tall"/>
                <a:cs typeface="Tall"/>
                <a:sym typeface="Tall"/>
              </a:rPr>
              <a:t>huoltajien osio</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83333" r="-83333"/>
            </a:stretch>
          </a:blipFill>
        </p:spPr>
        <p:txBody>
          <a:bodyPr/>
          <a:lstStyle/>
          <a:p>
            <a:endParaRPr lang="fi-FI"/>
          </a:p>
        </p:txBody>
      </p:sp>
      <p:sp>
        <p:nvSpPr>
          <p:cNvPr id="3" name="Freeform 3"/>
          <p:cNvSpPr/>
          <p:nvPr/>
        </p:nvSpPr>
        <p:spPr>
          <a:xfrm>
            <a:off x="15685352" y="409511"/>
            <a:ext cx="1791233" cy="1791233"/>
          </a:xfrm>
          <a:custGeom>
            <a:avLst/>
            <a:gdLst/>
            <a:ahLst/>
            <a:cxnLst/>
            <a:rect l="l" t="t" r="r" b="b"/>
            <a:pathLst>
              <a:path w="1791233" h="1791233">
                <a:moveTo>
                  <a:pt x="0" y="0"/>
                </a:moveTo>
                <a:lnTo>
                  <a:pt x="1791233" y="0"/>
                </a:lnTo>
                <a:lnTo>
                  <a:pt x="1791233" y="1791233"/>
                </a:lnTo>
                <a:lnTo>
                  <a:pt x="0" y="1791233"/>
                </a:lnTo>
                <a:lnTo>
                  <a:pt x="0" y="0"/>
                </a:lnTo>
                <a:close/>
              </a:path>
            </a:pathLst>
          </a:custGeom>
          <a:blipFill>
            <a:blip r:embed="rId3"/>
            <a:stretch>
              <a:fillRect/>
            </a:stretch>
          </a:blipFill>
        </p:spPr>
        <p:txBody>
          <a:bodyPr/>
          <a:lstStyle/>
          <a:p>
            <a:endParaRPr lang="fi-FI"/>
          </a:p>
        </p:txBody>
      </p:sp>
      <p:sp>
        <p:nvSpPr>
          <p:cNvPr id="4" name="TextBox 4"/>
          <p:cNvSpPr txBox="1"/>
          <p:nvPr/>
        </p:nvSpPr>
        <p:spPr>
          <a:xfrm rot="-220210">
            <a:off x="372342" y="2205046"/>
            <a:ext cx="19145852" cy="7134789"/>
          </a:xfrm>
          <a:prstGeom prst="rect">
            <a:avLst/>
          </a:prstGeom>
        </p:spPr>
        <p:txBody>
          <a:bodyPr lIns="0" tIns="0" rIns="0" bIns="0" rtlCol="0" anchor="t">
            <a:spAutoFit/>
          </a:bodyPr>
          <a:lstStyle/>
          <a:p>
            <a:pPr algn="l">
              <a:lnSpc>
                <a:spcPts val="4288"/>
              </a:lnSpc>
            </a:pPr>
            <a:r>
              <a:rPr lang="en-US" sz="3898" spc="105">
                <a:solidFill>
                  <a:srgbClr val="000000"/>
                </a:solidFill>
                <a:latin typeface="Ballpoint"/>
                <a:ea typeface="Ballpoint"/>
                <a:cs typeface="Ballpoint"/>
                <a:sym typeface="Ballpoint"/>
              </a:rPr>
              <a:t>YLÄKOULULAISTEN AUKIOLOAJAT TI-PE KLO 16.30-20.00.</a:t>
            </a:r>
          </a:p>
          <a:p>
            <a:pPr algn="l">
              <a:lnSpc>
                <a:spcPts val="4288"/>
              </a:lnSpc>
            </a:pPr>
            <a:endParaRPr lang="en-US" sz="3898" spc="105">
              <a:solidFill>
                <a:srgbClr val="000000"/>
              </a:solidFill>
              <a:latin typeface="Ballpoint"/>
              <a:ea typeface="Ballpoint"/>
              <a:cs typeface="Ballpoint"/>
              <a:sym typeface="Ballpoint"/>
            </a:endParaRPr>
          </a:p>
          <a:p>
            <a:pPr algn="l">
              <a:lnSpc>
                <a:spcPts val="4288"/>
              </a:lnSpc>
            </a:pPr>
            <a:r>
              <a:rPr lang="en-US" sz="3898" spc="105">
                <a:solidFill>
                  <a:srgbClr val="000000"/>
                </a:solidFill>
                <a:latin typeface="Ballpoint"/>
                <a:ea typeface="Ballpoint"/>
                <a:cs typeface="Ballpoint"/>
                <a:sym typeface="Ballpoint"/>
              </a:rPr>
              <a:t>NUOKKARI ON AUKI NOIN KERRAN KUUSSA LAUANTAISIN KLO 14.00-22.00. LISÄKSI PIDENNETTY PERJANTAI N. KERRAN KUUSSA KLO 16.30-22.00</a:t>
            </a:r>
          </a:p>
          <a:p>
            <a:pPr algn="l">
              <a:lnSpc>
                <a:spcPts val="4288"/>
              </a:lnSpc>
            </a:pPr>
            <a:endParaRPr lang="en-US" sz="3898" spc="105">
              <a:solidFill>
                <a:srgbClr val="000000"/>
              </a:solidFill>
              <a:latin typeface="Ballpoint"/>
              <a:ea typeface="Ballpoint"/>
              <a:cs typeface="Ballpoint"/>
              <a:sym typeface="Ballpoint"/>
            </a:endParaRPr>
          </a:p>
          <a:p>
            <a:pPr algn="l">
              <a:lnSpc>
                <a:spcPts val="4288"/>
              </a:lnSpc>
            </a:pPr>
            <a:r>
              <a:rPr lang="en-US" sz="3898" spc="105">
                <a:solidFill>
                  <a:srgbClr val="000000"/>
                </a:solidFill>
                <a:latin typeface="Ballpoint"/>
                <a:ea typeface="Ballpoint"/>
                <a:cs typeface="Ballpoint"/>
                <a:sym typeface="Ballpoint"/>
              </a:rPr>
              <a:t>NUOKKARILLA PELITOIMINTAA, KÄDENTAITOJA, SKABOJA, SALIPELEJÄ, HENGAILUA.</a:t>
            </a:r>
          </a:p>
          <a:p>
            <a:pPr algn="l">
              <a:lnSpc>
                <a:spcPts val="4288"/>
              </a:lnSpc>
            </a:pPr>
            <a:r>
              <a:rPr lang="en-US" sz="3898" spc="105">
                <a:solidFill>
                  <a:srgbClr val="000000"/>
                </a:solidFill>
                <a:latin typeface="Ballpoint"/>
                <a:ea typeface="Ballpoint"/>
                <a:cs typeface="Ballpoint"/>
                <a:sym typeface="Ballpoint"/>
              </a:rPr>
              <a:t>ILMAINEN CAFE 1X/VIIKKO, LAUANTAISIN ILMAINEN CAFE + RUOKA</a:t>
            </a:r>
          </a:p>
          <a:p>
            <a:pPr algn="l">
              <a:lnSpc>
                <a:spcPts val="4288"/>
              </a:lnSpc>
            </a:pPr>
            <a:endParaRPr lang="en-US" sz="3898" spc="105">
              <a:solidFill>
                <a:srgbClr val="000000"/>
              </a:solidFill>
              <a:latin typeface="Ballpoint"/>
              <a:ea typeface="Ballpoint"/>
              <a:cs typeface="Ballpoint"/>
              <a:sym typeface="Ballpoint"/>
            </a:endParaRPr>
          </a:p>
          <a:p>
            <a:pPr algn="l">
              <a:lnSpc>
                <a:spcPts val="4288"/>
              </a:lnSpc>
            </a:pPr>
            <a:r>
              <a:rPr lang="en-US" sz="3898" spc="105">
                <a:solidFill>
                  <a:srgbClr val="000000"/>
                </a:solidFill>
                <a:latin typeface="Ballpoint"/>
                <a:ea typeface="Ballpoint"/>
                <a:cs typeface="Ballpoint"/>
                <a:sym typeface="Ballpoint"/>
              </a:rPr>
              <a:t>NUOKKARI ON TÄYSIN PÄIHTEETÖN TILA</a:t>
            </a:r>
          </a:p>
          <a:p>
            <a:pPr algn="l">
              <a:lnSpc>
                <a:spcPts val="4288"/>
              </a:lnSpc>
            </a:pPr>
            <a:endParaRPr lang="en-US" sz="3898" spc="105">
              <a:solidFill>
                <a:srgbClr val="000000"/>
              </a:solidFill>
              <a:latin typeface="Ballpoint"/>
              <a:ea typeface="Ballpoint"/>
              <a:cs typeface="Ballpoint"/>
              <a:sym typeface="Ballpoint"/>
            </a:endParaRPr>
          </a:p>
          <a:p>
            <a:pPr algn="l">
              <a:lnSpc>
                <a:spcPts val="4288"/>
              </a:lnSpc>
            </a:pPr>
            <a:r>
              <a:rPr lang="en-US" sz="3898" spc="105">
                <a:solidFill>
                  <a:srgbClr val="000000"/>
                </a:solidFill>
                <a:latin typeface="Ballpoint"/>
                <a:ea typeface="Ballpoint"/>
                <a:cs typeface="Ballpoint"/>
                <a:sym typeface="Ballpoint"/>
              </a:rPr>
              <a:t>SYRJINNÄSTÄ VAPAA ALUE</a:t>
            </a:r>
          </a:p>
          <a:p>
            <a:pPr algn="l">
              <a:lnSpc>
                <a:spcPts val="4288"/>
              </a:lnSpc>
            </a:pPr>
            <a:endParaRPr lang="en-US" sz="3898" spc="105">
              <a:solidFill>
                <a:srgbClr val="000000"/>
              </a:solidFill>
              <a:latin typeface="Ballpoint"/>
              <a:ea typeface="Ballpoint"/>
              <a:cs typeface="Ballpoint"/>
              <a:sym typeface="Ballpoint"/>
            </a:endParaRPr>
          </a:p>
          <a:p>
            <a:pPr algn="l">
              <a:lnSpc>
                <a:spcPts val="4288"/>
              </a:lnSpc>
            </a:pPr>
            <a:r>
              <a:rPr lang="en-US" sz="3898" spc="105">
                <a:solidFill>
                  <a:srgbClr val="000000"/>
                </a:solidFill>
                <a:latin typeface="Ballpoint"/>
                <a:ea typeface="Ballpoint"/>
                <a:cs typeface="Ballpoint"/>
                <a:sym typeface="Ballpoint"/>
              </a:rPr>
              <a:t>KASVATUKSELLINEN OTE</a:t>
            </a:r>
          </a:p>
        </p:txBody>
      </p:sp>
      <p:sp>
        <p:nvSpPr>
          <p:cNvPr id="5" name="TextBox 5"/>
          <p:cNvSpPr txBox="1"/>
          <p:nvPr/>
        </p:nvSpPr>
        <p:spPr>
          <a:xfrm rot="-235473">
            <a:off x="234139" y="1133364"/>
            <a:ext cx="12201059" cy="1474089"/>
          </a:xfrm>
          <a:prstGeom prst="rect">
            <a:avLst/>
          </a:prstGeom>
        </p:spPr>
        <p:txBody>
          <a:bodyPr lIns="0" tIns="0" rIns="0" bIns="0" rtlCol="0" anchor="t">
            <a:spAutoFit/>
          </a:bodyPr>
          <a:lstStyle/>
          <a:p>
            <a:pPr marL="0" lvl="0" indent="0" algn="ctr">
              <a:lnSpc>
                <a:spcPts val="10480"/>
              </a:lnSpc>
            </a:pPr>
            <a:r>
              <a:rPr lang="en-US" sz="12781" spc="166">
                <a:solidFill>
                  <a:srgbClr val="98D6FC"/>
                </a:solidFill>
                <a:latin typeface="Lava Pro Grunge"/>
                <a:ea typeface="Lava Pro Grunge"/>
                <a:cs typeface="Lava Pro Grunge"/>
                <a:sym typeface="Lava Pro Grunge"/>
              </a:rPr>
              <a:t>kaakkurin nuorisotila</a:t>
            </a:r>
          </a:p>
        </p:txBody>
      </p:sp>
      <p:sp>
        <p:nvSpPr>
          <p:cNvPr id="6" name="Freeform 6"/>
          <p:cNvSpPr/>
          <p:nvPr/>
        </p:nvSpPr>
        <p:spPr>
          <a:xfrm>
            <a:off x="9466875" y="6448925"/>
            <a:ext cx="3887856" cy="4490301"/>
          </a:xfrm>
          <a:custGeom>
            <a:avLst/>
            <a:gdLst/>
            <a:ahLst/>
            <a:cxnLst/>
            <a:rect l="l" t="t" r="r" b="b"/>
            <a:pathLst>
              <a:path w="3887856" h="4490301">
                <a:moveTo>
                  <a:pt x="0" y="0"/>
                </a:moveTo>
                <a:lnTo>
                  <a:pt x="3887855" y="0"/>
                </a:lnTo>
                <a:lnTo>
                  <a:pt x="3887855" y="4490301"/>
                </a:lnTo>
                <a:lnTo>
                  <a:pt x="0" y="4490301"/>
                </a:lnTo>
                <a:lnTo>
                  <a:pt x="0" y="0"/>
                </a:lnTo>
                <a:close/>
              </a:path>
            </a:pathLst>
          </a:custGeom>
          <a:blipFill>
            <a:blip r:embed="rId4"/>
            <a:stretch>
              <a:fillRect t="-60650" r="-18869" b="-62283"/>
            </a:stretch>
          </a:blipFill>
        </p:spPr>
        <p:txBody>
          <a:bodyPr/>
          <a:lstStyle/>
          <a:p>
            <a:endParaRPr lang="fi-FI"/>
          </a:p>
        </p:txBody>
      </p:sp>
      <p:sp>
        <p:nvSpPr>
          <p:cNvPr id="7" name="Freeform 7"/>
          <p:cNvSpPr/>
          <p:nvPr/>
        </p:nvSpPr>
        <p:spPr>
          <a:xfrm>
            <a:off x="15861637" y="6352276"/>
            <a:ext cx="2727252" cy="4142878"/>
          </a:xfrm>
          <a:custGeom>
            <a:avLst/>
            <a:gdLst/>
            <a:ahLst/>
            <a:cxnLst/>
            <a:rect l="l" t="t" r="r" b="b"/>
            <a:pathLst>
              <a:path w="2727252" h="4142878">
                <a:moveTo>
                  <a:pt x="0" y="0"/>
                </a:moveTo>
                <a:lnTo>
                  <a:pt x="2727252" y="0"/>
                </a:lnTo>
                <a:lnTo>
                  <a:pt x="2727252" y="4142879"/>
                </a:lnTo>
                <a:lnTo>
                  <a:pt x="0" y="4142879"/>
                </a:lnTo>
                <a:lnTo>
                  <a:pt x="0" y="0"/>
                </a:lnTo>
                <a:close/>
              </a:path>
            </a:pathLst>
          </a:custGeom>
          <a:blipFill>
            <a:blip r:embed="rId5"/>
            <a:stretch>
              <a:fillRect l="-17121" r="-5274" b="-7291"/>
            </a:stretch>
          </a:blipFill>
        </p:spPr>
        <p:txBody>
          <a:bodyPr/>
          <a:lstStyle/>
          <a:p>
            <a:endParaRPr lang="fi-FI"/>
          </a:p>
        </p:txBody>
      </p:sp>
      <p:sp>
        <p:nvSpPr>
          <p:cNvPr id="8" name="Freeform 8"/>
          <p:cNvSpPr/>
          <p:nvPr/>
        </p:nvSpPr>
        <p:spPr>
          <a:xfrm>
            <a:off x="13472217" y="6062591"/>
            <a:ext cx="4009897" cy="4287721"/>
          </a:xfrm>
          <a:custGeom>
            <a:avLst/>
            <a:gdLst/>
            <a:ahLst/>
            <a:cxnLst/>
            <a:rect l="l" t="t" r="r" b="b"/>
            <a:pathLst>
              <a:path w="4009897" h="4287721">
                <a:moveTo>
                  <a:pt x="0" y="0"/>
                </a:moveTo>
                <a:lnTo>
                  <a:pt x="4009897" y="0"/>
                </a:lnTo>
                <a:lnTo>
                  <a:pt x="4009897" y="4287721"/>
                </a:lnTo>
                <a:lnTo>
                  <a:pt x="0" y="4287721"/>
                </a:lnTo>
                <a:lnTo>
                  <a:pt x="0" y="0"/>
                </a:lnTo>
                <a:close/>
              </a:path>
            </a:pathLst>
          </a:custGeom>
          <a:blipFill>
            <a:blip r:embed="rId6"/>
            <a:stretch>
              <a:fillRect l="-4611" t="-46708" r="-4611" b="-74347"/>
            </a:stretch>
          </a:blipFill>
        </p:spPr>
        <p:txBody>
          <a:bodyPr/>
          <a:lstStyle/>
          <a:p>
            <a:endParaRPr lang="fi-FI"/>
          </a:p>
        </p:txBody>
      </p:sp>
      <p:sp>
        <p:nvSpPr>
          <p:cNvPr id="9" name="Freeform 9"/>
          <p:cNvSpPr/>
          <p:nvPr/>
        </p:nvSpPr>
        <p:spPr>
          <a:xfrm>
            <a:off x="12158198" y="6362046"/>
            <a:ext cx="3118726" cy="4046229"/>
          </a:xfrm>
          <a:custGeom>
            <a:avLst/>
            <a:gdLst/>
            <a:ahLst/>
            <a:cxnLst/>
            <a:rect l="l" t="t" r="r" b="b"/>
            <a:pathLst>
              <a:path w="3118726" h="4046229">
                <a:moveTo>
                  <a:pt x="0" y="0"/>
                </a:moveTo>
                <a:lnTo>
                  <a:pt x="3118725" y="0"/>
                </a:lnTo>
                <a:lnTo>
                  <a:pt x="3118725" y="4046229"/>
                </a:lnTo>
                <a:lnTo>
                  <a:pt x="0" y="4046229"/>
                </a:lnTo>
                <a:lnTo>
                  <a:pt x="0" y="0"/>
                </a:lnTo>
                <a:close/>
              </a:path>
            </a:pathLst>
          </a:custGeom>
          <a:blipFill>
            <a:blip r:embed="rId7"/>
            <a:stretch>
              <a:fillRect l="-26096" t="-42327" r="-14049" b="-49709"/>
            </a:stretch>
          </a:blipFill>
        </p:spPr>
        <p:txBody>
          <a:bodyPr/>
          <a:lstStyle/>
          <a:p>
            <a:endParaRPr lang="fi-FI"/>
          </a:p>
        </p:txBody>
      </p:sp>
      <p:sp>
        <p:nvSpPr>
          <p:cNvPr id="10" name="Freeform 10"/>
          <p:cNvSpPr/>
          <p:nvPr/>
        </p:nvSpPr>
        <p:spPr>
          <a:xfrm>
            <a:off x="8516357" y="6294539"/>
            <a:ext cx="2621245" cy="4200616"/>
          </a:xfrm>
          <a:custGeom>
            <a:avLst/>
            <a:gdLst/>
            <a:ahLst/>
            <a:cxnLst/>
            <a:rect l="l" t="t" r="r" b="b"/>
            <a:pathLst>
              <a:path w="2621245" h="4200616">
                <a:moveTo>
                  <a:pt x="0" y="0"/>
                </a:moveTo>
                <a:lnTo>
                  <a:pt x="2621245" y="0"/>
                </a:lnTo>
                <a:lnTo>
                  <a:pt x="2621245" y="4200616"/>
                </a:lnTo>
                <a:lnTo>
                  <a:pt x="0" y="4200616"/>
                </a:lnTo>
                <a:lnTo>
                  <a:pt x="0" y="0"/>
                </a:lnTo>
                <a:close/>
              </a:path>
            </a:pathLst>
          </a:custGeom>
          <a:blipFill>
            <a:blip r:embed="rId8"/>
            <a:stretch>
              <a:fillRect l="-69048" t="-15011" r="-107242"/>
            </a:stretch>
          </a:blipFill>
        </p:spPr>
        <p:txBody>
          <a:bodyPr/>
          <a:lstStyle/>
          <a:p>
            <a:endParaRPr lang="fi-FI"/>
          </a:p>
        </p:txBody>
      </p:sp>
      <p:sp>
        <p:nvSpPr>
          <p:cNvPr id="11" name="Freeform 11"/>
          <p:cNvSpPr/>
          <p:nvPr/>
        </p:nvSpPr>
        <p:spPr>
          <a:xfrm>
            <a:off x="2617361" y="5503967"/>
            <a:ext cx="8520241" cy="6260410"/>
          </a:xfrm>
          <a:custGeom>
            <a:avLst/>
            <a:gdLst/>
            <a:ahLst/>
            <a:cxnLst/>
            <a:rect l="l" t="t" r="r" b="b"/>
            <a:pathLst>
              <a:path w="8520241" h="6260410">
                <a:moveTo>
                  <a:pt x="0" y="0"/>
                </a:moveTo>
                <a:lnTo>
                  <a:pt x="8520241" y="0"/>
                </a:lnTo>
                <a:lnTo>
                  <a:pt x="8520241" y="6260409"/>
                </a:lnTo>
                <a:lnTo>
                  <a:pt x="0" y="6260409"/>
                </a:lnTo>
                <a:lnTo>
                  <a:pt x="0" y="0"/>
                </a:lnTo>
                <a:close/>
              </a:path>
            </a:pathLst>
          </a:custGeom>
          <a:blipFill>
            <a:blip r:embed="rId9"/>
            <a:stretch>
              <a:fillRect l="-5107" r="-5107"/>
            </a:stretch>
          </a:blipFill>
        </p:spPr>
        <p:txBody>
          <a:bodyPr/>
          <a:lstStyle/>
          <a:p>
            <a:endParaRPr lang="fi-FI"/>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83333" r="-83333"/>
            </a:stretch>
          </a:blipFill>
        </p:spPr>
        <p:txBody>
          <a:bodyPr/>
          <a:lstStyle/>
          <a:p>
            <a:endParaRPr lang="fi-FI"/>
          </a:p>
        </p:txBody>
      </p:sp>
      <p:sp>
        <p:nvSpPr>
          <p:cNvPr id="3" name="Freeform 3"/>
          <p:cNvSpPr/>
          <p:nvPr/>
        </p:nvSpPr>
        <p:spPr>
          <a:xfrm>
            <a:off x="4282024" y="-36793"/>
            <a:ext cx="10323793" cy="10323793"/>
          </a:xfrm>
          <a:custGeom>
            <a:avLst/>
            <a:gdLst/>
            <a:ahLst/>
            <a:cxnLst/>
            <a:rect l="l" t="t" r="r" b="b"/>
            <a:pathLst>
              <a:path w="10323793" h="10323793">
                <a:moveTo>
                  <a:pt x="0" y="0"/>
                </a:moveTo>
                <a:lnTo>
                  <a:pt x="10323793" y="0"/>
                </a:lnTo>
                <a:lnTo>
                  <a:pt x="10323793" y="10323793"/>
                </a:lnTo>
                <a:lnTo>
                  <a:pt x="0" y="10323793"/>
                </a:lnTo>
                <a:lnTo>
                  <a:pt x="0" y="0"/>
                </a:lnTo>
                <a:close/>
              </a:path>
            </a:pathLst>
          </a:custGeom>
          <a:blipFill>
            <a:blip r:embed="rId3"/>
            <a:stretch>
              <a:fillRect/>
            </a:stretch>
          </a:blipFill>
        </p:spPr>
        <p:txBody>
          <a:bodyPr/>
          <a:lstStyle/>
          <a:p>
            <a:endParaRPr lang="fi-FI"/>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83333" r="-83333"/>
            </a:stretch>
          </a:blipFill>
        </p:spPr>
        <p:txBody>
          <a:bodyPr/>
          <a:lstStyle/>
          <a:p>
            <a:endParaRPr lang="fi-FI"/>
          </a:p>
        </p:txBody>
      </p:sp>
      <p:sp>
        <p:nvSpPr>
          <p:cNvPr id="3" name="Freeform 3"/>
          <p:cNvSpPr/>
          <p:nvPr/>
        </p:nvSpPr>
        <p:spPr>
          <a:xfrm>
            <a:off x="986880" y="3972130"/>
            <a:ext cx="1035605" cy="1035605"/>
          </a:xfrm>
          <a:custGeom>
            <a:avLst/>
            <a:gdLst/>
            <a:ahLst/>
            <a:cxnLst/>
            <a:rect l="l" t="t" r="r" b="b"/>
            <a:pathLst>
              <a:path w="1035605" h="1035605">
                <a:moveTo>
                  <a:pt x="0" y="0"/>
                </a:moveTo>
                <a:lnTo>
                  <a:pt x="1035604" y="0"/>
                </a:lnTo>
                <a:lnTo>
                  <a:pt x="1035604" y="1035605"/>
                </a:lnTo>
                <a:lnTo>
                  <a:pt x="0" y="10356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i-FI"/>
          </a:p>
        </p:txBody>
      </p:sp>
      <p:sp>
        <p:nvSpPr>
          <p:cNvPr id="4" name="Freeform 4"/>
          <p:cNvSpPr/>
          <p:nvPr/>
        </p:nvSpPr>
        <p:spPr>
          <a:xfrm>
            <a:off x="890485" y="5837356"/>
            <a:ext cx="1131999" cy="1131999"/>
          </a:xfrm>
          <a:custGeom>
            <a:avLst/>
            <a:gdLst/>
            <a:ahLst/>
            <a:cxnLst/>
            <a:rect l="l" t="t" r="r" b="b"/>
            <a:pathLst>
              <a:path w="1131999" h="1131999">
                <a:moveTo>
                  <a:pt x="0" y="0"/>
                </a:moveTo>
                <a:lnTo>
                  <a:pt x="1131999" y="0"/>
                </a:lnTo>
                <a:lnTo>
                  <a:pt x="1131999" y="1131999"/>
                </a:lnTo>
                <a:lnTo>
                  <a:pt x="0" y="11319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i-FI"/>
          </a:p>
        </p:txBody>
      </p:sp>
      <p:sp>
        <p:nvSpPr>
          <p:cNvPr id="5" name="Freeform 5"/>
          <p:cNvSpPr/>
          <p:nvPr/>
        </p:nvSpPr>
        <p:spPr>
          <a:xfrm>
            <a:off x="986880" y="7706044"/>
            <a:ext cx="995198" cy="995198"/>
          </a:xfrm>
          <a:custGeom>
            <a:avLst/>
            <a:gdLst/>
            <a:ahLst/>
            <a:cxnLst/>
            <a:rect l="l" t="t" r="r" b="b"/>
            <a:pathLst>
              <a:path w="995198" h="995198">
                <a:moveTo>
                  <a:pt x="0" y="0"/>
                </a:moveTo>
                <a:lnTo>
                  <a:pt x="995198" y="0"/>
                </a:lnTo>
                <a:lnTo>
                  <a:pt x="995198" y="995198"/>
                </a:lnTo>
                <a:lnTo>
                  <a:pt x="0" y="9951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i-FI"/>
          </a:p>
        </p:txBody>
      </p:sp>
      <p:sp>
        <p:nvSpPr>
          <p:cNvPr id="6" name="Freeform 6"/>
          <p:cNvSpPr/>
          <p:nvPr/>
        </p:nvSpPr>
        <p:spPr>
          <a:xfrm>
            <a:off x="8334819" y="4021461"/>
            <a:ext cx="1038021" cy="1038021"/>
          </a:xfrm>
          <a:custGeom>
            <a:avLst/>
            <a:gdLst/>
            <a:ahLst/>
            <a:cxnLst/>
            <a:rect l="l" t="t" r="r" b="b"/>
            <a:pathLst>
              <a:path w="1038021" h="1038021">
                <a:moveTo>
                  <a:pt x="0" y="0"/>
                </a:moveTo>
                <a:lnTo>
                  <a:pt x="1038021" y="0"/>
                </a:lnTo>
                <a:lnTo>
                  <a:pt x="1038021" y="1038021"/>
                </a:lnTo>
                <a:lnTo>
                  <a:pt x="0" y="10380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fi-FI"/>
          </a:p>
        </p:txBody>
      </p:sp>
      <p:sp>
        <p:nvSpPr>
          <p:cNvPr id="7" name="Freeform 7"/>
          <p:cNvSpPr/>
          <p:nvPr/>
        </p:nvSpPr>
        <p:spPr>
          <a:xfrm>
            <a:off x="8296491" y="5905757"/>
            <a:ext cx="995198" cy="995198"/>
          </a:xfrm>
          <a:custGeom>
            <a:avLst/>
            <a:gdLst/>
            <a:ahLst/>
            <a:cxnLst/>
            <a:rect l="l" t="t" r="r" b="b"/>
            <a:pathLst>
              <a:path w="995198" h="995198">
                <a:moveTo>
                  <a:pt x="0" y="0"/>
                </a:moveTo>
                <a:lnTo>
                  <a:pt x="995198" y="0"/>
                </a:lnTo>
                <a:lnTo>
                  <a:pt x="995198" y="995198"/>
                </a:lnTo>
                <a:lnTo>
                  <a:pt x="0" y="99519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i-FI"/>
          </a:p>
        </p:txBody>
      </p:sp>
      <p:grpSp>
        <p:nvGrpSpPr>
          <p:cNvPr id="8" name="Group 8"/>
          <p:cNvGrpSpPr/>
          <p:nvPr/>
        </p:nvGrpSpPr>
        <p:grpSpPr>
          <a:xfrm>
            <a:off x="16449691" y="607415"/>
            <a:ext cx="1619218" cy="1619218"/>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3"/>
              <a:stretch>
                <a:fillRect/>
              </a:stretch>
            </a:blipFill>
          </p:spPr>
          <p:txBody>
            <a:bodyPr/>
            <a:lstStyle/>
            <a:p>
              <a:endParaRPr lang="fi-FI"/>
            </a:p>
          </p:txBody>
        </p:sp>
      </p:grpSp>
      <p:sp>
        <p:nvSpPr>
          <p:cNvPr id="10" name="Freeform 10"/>
          <p:cNvSpPr/>
          <p:nvPr/>
        </p:nvSpPr>
        <p:spPr>
          <a:xfrm>
            <a:off x="14416841" y="6350254"/>
            <a:ext cx="3652068" cy="3652068"/>
          </a:xfrm>
          <a:custGeom>
            <a:avLst/>
            <a:gdLst/>
            <a:ahLst/>
            <a:cxnLst/>
            <a:rect l="l" t="t" r="r" b="b"/>
            <a:pathLst>
              <a:path w="3652068" h="3652068">
                <a:moveTo>
                  <a:pt x="0" y="0"/>
                </a:moveTo>
                <a:lnTo>
                  <a:pt x="3652068" y="0"/>
                </a:lnTo>
                <a:lnTo>
                  <a:pt x="3652068" y="3652067"/>
                </a:lnTo>
                <a:lnTo>
                  <a:pt x="0" y="365206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fi-FI"/>
          </a:p>
        </p:txBody>
      </p:sp>
      <p:sp>
        <p:nvSpPr>
          <p:cNvPr id="11" name="TextBox 11"/>
          <p:cNvSpPr txBox="1"/>
          <p:nvPr/>
        </p:nvSpPr>
        <p:spPr>
          <a:xfrm rot="-218556">
            <a:off x="-369254" y="928959"/>
            <a:ext cx="17366970" cy="1983625"/>
          </a:xfrm>
          <a:prstGeom prst="rect">
            <a:avLst/>
          </a:prstGeom>
        </p:spPr>
        <p:txBody>
          <a:bodyPr lIns="0" tIns="0" rIns="0" bIns="0" rtlCol="0" anchor="t">
            <a:spAutoFit/>
          </a:bodyPr>
          <a:lstStyle/>
          <a:p>
            <a:pPr algn="ctr">
              <a:lnSpc>
                <a:spcPts val="16141"/>
              </a:lnSpc>
            </a:pPr>
            <a:r>
              <a:rPr lang="en-US" sz="11529">
                <a:solidFill>
                  <a:srgbClr val="5BC4BF"/>
                </a:solidFill>
                <a:latin typeface="Lava Pro Grunge"/>
                <a:ea typeface="Lava Pro Grunge"/>
                <a:cs typeface="Lava Pro Grunge"/>
                <a:sym typeface="Lava Pro Grunge"/>
              </a:rPr>
              <a:t>Löydä Kaakkurin nuokkari somesta!</a:t>
            </a:r>
          </a:p>
        </p:txBody>
      </p:sp>
      <p:sp>
        <p:nvSpPr>
          <p:cNvPr id="12" name="TextBox 12"/>
          <p:cNvSpPr txBox="1"/>
          <p:nvPr/>
        </p:nvSpPr>
        <p:spPr>
          <a:xfrm>
            <a:off x="2101710" y="4014271"/>
            <a:ext cx="5517899" cy="856073"/>
          </a:xfrm>
          <a:prstGeom prst="rect">
            <a:avLst/>
          </a:prstGeom>
        </p:spPr>
        <p:txBody>
          <a:bodyPr lIns="0" tIns="0" rIns="0" bIns="0" rtlCol="0" anchor="t">
            <a:spAutoFit/>
          </a:bodyPr>
          <a:lstStyle/>
          <a:p>
            <a:pPr algn="ctr">
              <a:lnSpc>
                <a:spcPts val="7029"/>
              </a:lnSpc>
            </a:pPr>
            <a:r>
              <a:rPr lang="en-US" sz="5021">
                <a:solidFill>
                  <a:srgbClr val="000000"/>
                </a:solidFill>
                <a:latin typeface="Adirek Sans SemiBold"/>
                <a:ea typeface="Adirek Sans SemiBold"/>
                <a:cs typeface="Adirek Sans SemiBold"/>
                <a:sym typeface="Adirek Sans SemiBold"/>
              </a:rPr>
              <a:t>@kaakkurin_nuorisotalo</a:t>
            </a:r>
          </a:p>
        </p:txBody>
      </p:sp>
      <p:sp>
        <p:nvSpPr>
          <p:cNvPr id="13" name="TextBox 13"/>
          <p:cNvSpPr txBox="1"/>
          <p:nvPr/>
        </p:nvSpPr>
        <p:spPr>
          <a:xfrm>
            <a:off x="2101710" y="5883916"/>
            <a:ext cx="5339938" cy="837426"/>
          </a:xfrm>
          <a:prstGeom prst="rect">
            <a:avLst/>
          </a:prstGeom>
        </p:spPr>
        <p:txBody>
          <a:bodyPr lIns="0" tIns="0" rIns="0" bIns="0" rtlCol="0" anchor="t">
            <a:spAutoFit/>
          </a:bodyPr>
          <a:lstStyle/>
          <a:p>
            <a:pPr algn="ctr">
              <a:lnSpc>
                <a:spcPts val="6863"/>
              </a:lnSpc>
            </a:pPr>
            <a:r>
              <a:rPr lang="en-US" sz="4902">
                <a:solidFill>
                  <a:srgbClr val="000000"/>
                </a:solidFill>
                <a:latin typeface="Adirek Sans SemiBold"/>
                <a:ea typeface="Adirek Sans SemiBold"/>
                <a:cs typeface="Adirek Sans SemiBold"/>
                <a:sym typeface="Adirek Sans SemiBold"/>
              </a:rPr>
              <a:t>@kaakkurin_nuorisotalo</a:t>
            </a:r>
          </a:p>
        </p:txBody>
      </p:sp>
      <p:sp>
        <p:nvSpPr>
          <p:cNvPr id="14" name="TextBox 14"/>
          <p:cNvSpPr txBox="1"/>
          <p:nvPr/>
        </p:nvSpPr>
        <p:spPr>
          <a:xfrm>
            <a:off x="2171693" y="7781927"/>
            <a:ext cx="2945607" cy="821762"/>
          </a:xfrm>
          <a:prstGeom prst="rect">
            <a:avLst/>
          </a:prstGeom>
        </p:spPr>
        <p:txBody>
          <a:bodyPr lIns="0" tIns="0" rIns="0" bIns="0" rtlCol="0" anchor="t">
            <a:spAutoFit/>
          </a:bodyPr>
          <a:lstStyle/>
          <a:p>
            <a:pPr algn="ctr">
              <a:lnSpc>
                <a:spcPts val="6803"/>
              </a:lnSpc>
            </a:pPr>
            <a:r>
              <a:rPr lang="en-US" sz="4859">
                <a:solidFill>
                  <a:srgbClr val="000000"/>
                </a:solidFill>
                <a:latin typeface="Adirek Sans SemiBold"/>
                <a:ea typeface="Adirek Sans SemiBold"/>
                <a:cs typeface="Adirek Sans SemiBold"/>
                <a:sym typeface="Adirek Sans SemiBold"/>
              </a:rPr>
              <a:t>@Kaakkurint</a:t>
            </a:r>
          </a:p>
        </p:txBody>
      </p:sp>
      <p:sp>
        <p:nvSpPr>
          <p:cNvPr id="15" name="TextBox 15"/>
          <p:cNvSpPr txBox="1"/>
          <p:nvPr/>
        </p:nvSpPr>
        <p:spPr>
          <a:xfrm>
            <a:off x="9418647" y="4151920"/>
            <a:ext cx="3506789" cy="855815"/>
          </a:xfrm>
          <a:prstGeom prst="rect">
            <a:avLst/>
          </a:prstGeom>
        </p:spPr>
        <p:txBody>
          <a:bodyPr lIns="0" tIns="0" rIns="0" bIns="0" rtlCol="0" anchor="t">
            <a:spAutoFit/>
          </a:bodyPr>
          <a:lstStyle/>
          <a:p>
            <a:pPr algn="ctr">
              <a:lnSpc>
                <a:spcPts val="7043"/>
              </a:lnSpc>
            </a:pPr>
            <a:r>
              <a:rPr lang="en-US" sz="5031">
                <a:solidFill>
                  <a:srgbClr val="000000"/>
                </a:solidFill>
                <a:latin typeface="Adirek Sans SemiBold"/>
                <a:ea typeface="Adirek Sans SemiBold"/>
                <a:cs typeface="Adirek Sans SemiBold"/>
                <a:sym typeface="Adirek Sans SemiBold"/>
              </a:rPr>
              <a:t>044 703 8244</a:t>
            </a:r>
          </a:p>
        </p:txBody>
      </p:sp>
      <p:sp>
        <p:nvSpPr>
          <p:cNvPr id="16" name="TextBox 16"/>
          <p:cNvSpPr txBox="1"/>
          <p:nvPr/>
        </p:nvSpPr>
        <p:spPr>
          <a:xfrm>
            <a:off x="9418647" y="5893441"/>
            <a:ext cx="6333855" cy="747563"/>
          </a:xfrm>
          <a:prstGeom prst="rect">
            <a:avLst/>
          </a:prstGeom>
        </p:spPr>
        <p:txBody>
          <a:bodyPr lIns="0" tIns="0" rIns="0" bIns="0" rtlCol="0" anchor="t">
            <a:spAutoFit/>
          </a:bodyPr>
          <a:lstStyle/>
          <a:p>
            <a:pPr algn="ctr">
              <a:lnSpc>
                <a:spcPts val="6116"/>
              </a:lnSpc>
            </a:pPr>
            <a:r>
              <a:rPr lang="en-US" sz="4368">
                <a:solidFill>
                  <a:srgbClr val="000000"/>
                </a:solidFill>
                <a:latin typeface="Adirek Sans SemiBold"/>
                <a:ea typeface="Adirek Sans SemiBold"/>
                <a:cs typeface="Adirek Sans SemiBold"/>
                <a:sym typeface="Adirek Sans SemiBold"/>
              </a:rPr>
              <a:t>Kaakkurin lasten- ja nuortentalo</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83333" r="-83333"/>
            </a:stretch>
          </a:blipFill>
        </p:spPr>
        <p:txBody>
          <a:bodyPr/>
          <a:lstStyle/>
          <a:p>
            <a:endParaRPr lang="fi-FI"/>
          </a:p>
        </p:txBody>
      </p:sp>
      <p:grpSp>
        <p:nvGrpSpPr>
          <p:cNvPr id="3" name="Group 3"/>
          <p:cNvGrpSpPr/>
          <p:nvPr/>
        </p:nvGrpSpPr>
        <p:grpSpPr>
          <a:xfrm>
            <a:off x="232863" y="558456"/>
            <a:ext cx="16174206" cy="2007720"/>
            <a:chOff x="0" y="0"/>
            <a:chExt cx="4259873" cy="528782"/>
          </a:xfrm>
        </p:grpSpPr>
        <p:sp>
          <p:nvSpPr>
            <p:cNvPr id="4" name="Freeform 4"/>
            <p:cNvSpPr/>
            <p:nvPr/>
          </p:nvSpPr>
          <p:spPr>
            <a:xfrm>
              <a:off x="0" y="0"/>
              <a:ext cx="4259873" cy="528782"/>
            </a:xfrm>
            <a:custGeom>
              <a:avLst/>
              <a:gdLst/>
              <a:ahLst/>
              <a:cxnLst/>
              <a:rect l="l" t="t" r="r" b="b"/>
              <a:pathLst>
                <a:path w="4259873" h="528782">
                  <a:moveTo>
                    <a:pt x="0" y="0"/>
                  </a:moveTo>
                  <a:lnTo>
                    <a:pt x="4259873" y="0"/>
                  </a:lnTo>
                  <a:lnTo>
                    <a:pt x="4259873" y="528782"/>
                  </a:lnTo>
                  <a:lnTo>
                    <a:pt x="0" y="528782"/>
                  </a:lnTo>
                  <a:close/>
                </a:path>
              </a:pathLst>
            </a:custGeom>
            <a:solidFill>
              <a:srgbClr val="B3CFD8">
                <a:alpha val="38824"/>
              </a:srgbClr>
            </a:solidFill>
          </p:spPr>
          <p:txBody>
            <a:bodyPr/>
            <a:lstStyle/>
            <a:p>
              <a:endParaRPr lang="fi-FI"/>
            </a:p>
          </p:txBody>
        </p:sp>
        <p:sp>
          <p:nvSpPr>
            <p:cNvPr id="5" name="TextBox 5"/>
            <p:cNvSpPr txBox="1"/>
            <p:nvPr/>
          </p:nvSpPr>
          <p:spPr>
            <a:xfrm>
              <a:off x="0" y="-66675"/>
              <a:ext cx="4259873" cy="595457"/>
            </a:xfrm>
            <a:prstGeom prst="rect">
              <a:avLst/>
            </a:prstGeom>
          </p:spPr>
          <p:txBody>
            <a:bodyPr lIns="50800" tIns="50800" rIns="50800" bIns="50800" rtlCol="0" anchor="ctr"/>
            <a:lstStyle/>
            <a:p>
              <a:pPr algn="ctr">
                <a:lnSpc>
                  <a:spcPts val="2800"/>
                </a:lnSpc>
              </a:pPr>
              <a:endParaRPr/>
            </a:p>
          </p:txBody>
        </p:sp>
      </p:grpSp>
      <p:grpSp>
        <p:nvGrpSpPr>
          <p:cNvPr id="6" name="Group 6"/>
          <p:cNvGrpSpPr/>
          <p:nvPr/>
        </p:nvGrpSpPr>
        <p:grpSpPr>
          <a:xfrm>
            <a:off x="1405380" y="3585351"/>
            <a:ext cx="6598109" cy="2007720"/>
            <a:chOff x="0" y="0"/>
            <a:chExt cx="1737774" cy="528782"/>
          </a:xfrm>
        </p:grpSpPr>
        <p:sp>
          <p:nvSpPr>
            <p:cNvPr id="7" name="Freeform 7"/>
            <p:cNvSpPr/>
            <p:nvPr/>
          </p:nvSpPr>
          <p:spPr>
            <a:xfrm>
              <a:off x="0" y="0"/>
              <a:ext cx="1737774" cy="528782"/>
            </a:xfrm>
            <a:custGeom>
              <a:avLst/>
              <a:gdLst/>
              <a:ahLst/>
              <a:cxnLst/>
              <a:rect l="l" t="t" r="r" b="b"/>
              <a:pathLst>
                <a:path w="1737774" h="528782">
                  <a:moveTo>
                    <a:pt x="0" y="0"/>
                  </a:moveTo>
                  <a:lnTo>
                    <a:pt x="1737774" y="0"/>
                  </a:lnTo>
                  <a:lnTo>
                    <a:pt x="1737774" y="528782"/>
                  </a:lnTo>
                  <a:lnTo>
                    <a:pt x="0" y="528782"/>
                  </a:lnTo>
                  <a:close/>
                </a:path>
              </a:pathLst>
            </a:custGeom>
            <a:solidFill>
              <a:srgbClr val="B3CFD8">
                <a:alpha val="38824"/>
              </a:srgbClr>
            </a:solidFill>
          </p:spPr>
          <p:txBody>
            <a:bodyPr/>
            <a:lstStyle/>
            <a:p>
              <a:endParaRPr lang="fi-FI"/>
            </a:p>
          </p:txBody>
        </p:sp>
        <p:sp>
          <p:nvSpPr>
            <p:cNvPr id="8" name="TextBox 8"/>
            <p:cNvSpPr txBox="1"/>
            <p:nvPr/>
          </p:nvSpPr>
          <p:spPr>
            <a:xfrm>
              <a:off x="0" y="-66675"/>
              <a:ext cx="1737774" cy="595457"/>
            </a:xfrm>
            <a:prstGeom prst="rect">
              <a:avLst/>
            </a:prstGeom>
          </p:spPr>
          <p:txBody>
            <a:bodyPr lIns="50800" tIns="50800" rIns="50800" bIns="50800" rtlCol="0" anchor="ctr"/>
            <a:lstStyle/>
            <a:p>
              <a:pPr algn="ctr">
                <a:lnSpc>
                  <a:spcPts val="2800"/>
                </a:lnSpc>
              </a:pPr>
              <a:endParaRPr/>
            </a:p>
          </p:txBody>
        </p:sp>
      </p:grpSp>
      <p:grpSp>
        <p:nvGrpSpPr>
          <p:cNvPr id="9" name="Group 9"/>
          <p:cNvGrpSpPr/>
          <p:nvPr/>
        </p:nvGrpSpPr>
        <p:grpSpPr>
          <a:xfrm>
            <a:off x="1405380" y="6572087"/>
            <a:ext cx="6598109" cy="2007720"/>
            <a:chOff x="0" y="0"/>
            <a:chExt cx="1737774" cy="528782"/>
          </a:xfrm>
        </p:grpSpPr>
        <p:sp>
          <p:nvSpPr>
            <p:cNvPr id="10" name="Freeform 10"/>
            <p:cNvSpPr/>
            <p:nvPr/>
          </p:nvSpPr>
          <p:spPr>
            <a:xfrm>
              <a:off x="0" y="0"/>
              <a:ext cx="1737774" cy="528782"/>
            </a:xfrm>
            <a:custGeom>
              <a:avLst/>
              <a:gdLst/>
              <a:ahLst/>
              <a:cxnLst/>
              <a:rect l="l" t="t" r="r" b="b"/>
              <a:pathLst>
                <a:path w="1737774" h="528782">
                  <a:moveTo>
                    <a:pt x="0" y="0"/>
                  </a:moveTo>
                  <a:lnTo>
                    <a:pt x="1737774" y="0"/>
                  </a:lnTo>
                  <a:lnTo>
                    <a:pt x="1737774" y="528782"/>
                  </a:lnTo>
                  <a:lnTo>
                    <a:pt x="0" y="528782"/>
                  </a:lnTo>
                  <a:close/>
                </a:path>
              </a:pathLst>
            </a:custGeom>
            <a:solidFill>
              <a:srgbClr val="B3CFD8">
                <a:alpha val="38824"/>
              </a:srgbClr>
            </a:solidFill>
          </p:spPr>
          <p:txBody>
            <a:bodyPr/>
            <a:lstStyle/>
            <a:p>
              <a:endParaRPr lang="fi-FI"/>
            </a:p>
          </p:txBody>
        </p:sp>
        <p:sp>
          <p:nvSpPr>
            <p:cNvPr id="11" name="TextBox 11"/>
            <p:cNvSpPr txBox="1"/>
            <p:nvPr/>
          </p:nvSpPr>
          <p:spPr>
            <a:xfrm>
              <a:off x="0" y="-66675"/>
              <a:ext cx="1737774" cy="595457"/>
            </a:xfrm>
            <a:prstGeom prst="rect">
              <a:avLst/>
            </a:prstGeom>
          </p:spPr>
          <p:txBody>
            <a:bodyPr lIns="50800" tIns="50800" rIns="50800" bIns="50800" rtlCol="0" anchor="ctr"/>
            <a:lstStyle/>
            <a:p>
              <a:pPr algn="ctr">
                <a:lnSpc>
                  <a:spcPts val="2800"/>
                </a:lnSpc>
              </a:pPr>
              <a:endParaRPr/>
            </a:p>
          </p:txBody>
        </p:sp>
      </p:grpSp>
      <p:grpSp>
        <p:nvGrpSpPr>
          <p:cNvPr id="12" name="Group 12"/>
          <p:cNvGrpSpPr/>
          <p:nvPr/>
        </p:nvGrpSpPr>
        <p:grpSpPr>
          <a:xfrm>
            <a:off x="10673613" y="3585351"/>
            <a:ext cx="6598109" cy="2007720"/>
            <a:chOff x="0" y="0"/>
            <a:chExt cx="1737774" cy="528782"/>
          </a:xfrm>
        </p:grpSpPr>
        <p:sp>
          <p:nvSpPr>
            <p:cNvPr id="13" name="Freeform 13"/>
            <p:cNvSpPr/>
            <p:nvPr/>
          </p:nvSpPr>
          <p:spPr>
            <a:xfrm>
              <a:off x="0" y="0"/>
              <a:ext cx="1737774" cy="528782"/>
            </a:xfrm>
            <a:custGeom>
              <a:avLst/>
              <a:gdLst/>
              <a:ahLst/>
              <a:cxnLst/>
              <a:rect l="l" t="t" r="r" b="b"/>
              <a:pathLst>
                <a:path w="1737774" h="528782">
                  <a:moveTo>
                    <a:pt x="0" y="0"/>
                  </a:moveTo>
                  <a:lnTo>
                    <a:pt x="1737774" y="0"/>
                  </a:lnTo>
                  <a:lnTo>
                    <a:pt x="1737774" y="528782"/>
                  </a:lnTo>
                  <a:lnTo>
                    <a:pt x="0" y="528782"/>
                  </a:lnTo>
                  <a:close/>
                </a:path>
              </a:pathLst>
            </a:custGeom>
            <a:solidFill>
              <a:srgbClr val="B3CFD8">
                <a:alpha val="38824"/>
              </a:srgbClr>
            </a:solidFill>
          </p:spPr>
          <p:txBody>
            <a:bodyPr/>
            <a:lstStyle/>
            <a:p>
              <a:endParaRPr lang="fi-FI"/>
            </a:p>
          </p:txBody>
        </p:sp>
        <p:sp>
          <p:nvSpPr>
            <p:cNvPr id="14" name="TextBox 14"/>
            <p:cNvSpPr txBox="1"/>
            <p:nvPr/>
          </p:nvSpPr>
          <p:spPr>
            <a:xfrm>
              <a:off x="0" y="-66675"/>
              <a:ext cx="1737774" cy="595457"/>
            </a:xfrm>
            <a:prstGeom prst="rect">
              <a:avLst/>
            </a:prstGeom>
          </p:spPr>
          <p:txBody>
            <a:bodyPr lIns="50800" tIns="50800" rIns="50800" bIns="50800" rtlCol="0" anchor="ctr"/>
            <a:lstStyle/>
            <a:p>
              <a:pPr algn="ctr">
                <a:lnSpc>
                  <a:spcPts val="2800"/>
                </a:lnSpc>
              </a:pPr>
              <a:endParaRPr/>
            </a:p>
          </p:txBody>
        </p:sp>
      </p:grpSp>
      <p:grpSp>
        <p:nvGrpSpPr>
          <p:cNvPr id="15" name="Group 15"/>
          <p:cNvGrpSpPr/>
          <p:nvPr/>
        </p:nvGrpSpPr>
        <p:grpSpPr>
          <a:xfrm>
            <a:off x="10673613" y="6572087"/>
            <a:ext cx="6598109" cy="2007720"/>
            <a:chOff x="0" y="0"/>
            <a:chExt cx="1737774" cy="528782"/>
          </a:xfrm>
        </p:grpSpPr>
        <p:sp>
          <p:nvSpPr>
            <p:cNvPr id="16" name="Freeform 16"/>
            <p:cNvSpPr/>
            <p:nvPr/>
          </p:nvSpPr>
          <p:spPr>
            <a:xfrm>
              <a:off x="0" y="0"/>
              <a:ext cx="1737774" cy="528782"/>
            </a:xfrm>
            <a:custGeom>
              <a:avLst/>
              <a:gdLst/>
              <a:ahLst/>
              <a:cxnLst/>
              <a:rect l="l" t="t" r="r" b="b"/>
              <a:pathLst>
                <a:path w="1737774" h="528782">
                  <a:moveTo>
                    <a:pt x="0" y="0"/>
                  </a:moveTo>
                  <a:lnTo>
                    <a:pt x="1737774" y="0"/>
                  </a:lnTo>
                  <a:lnTo>
                    <a:pt x="1737774" y="528782"/>
                  </a:lnTo>
                  <a:lnTo>
                    <a:pt x="0" y="528782"/>
                  </a:lnTo>
                  <a:close/>
                </a:path>
              </a:pathLst>
            </a:custGeom>
            <a:solidFill>
              <a:srgbClr val="B3CFD8">
                <a:alpha val="38824"/>
              </a:srgbClr>
            </a:solidFill>
          </p:spPr>
          <p:txBody>
            <a:bodyPr/>
            <a:lstStyle/>
            <a:p>
              <a:endParaRPr lang="fi-FI"/>
            </a:p>
          </p:txBody>
        </p:sp>
        <p:sp>
          <p:nvSpPr>
            <p:cNvPr id="17" name="TextBox 17"/>
            <p:cNvSpPr txBox="1"/>
            <p:nvPr/>
          </p:nvSpPr>
          <p:spPr>
            <a:xfrm>
              <a:off x="0" y="-66675"/>
              <a:ext cx="1737774" cy="595457"/>
            </a:xfrm>
            <a:prstGeom prst="rect">
              <a:avLst/>
            </a:prstGeom>
          </p:spPr>
          <p:txBody>
            <a:bodyPr lIns="50800" tIns="50800" rIns="50800" bIns="50800" rtlCol="0" anchor="ctr"/>
            <a:lstStyle/>
            <a:p>
              <a:pPr algn="ctr">
                <a:lnSpc>
                  <a:spcPts val="2800"/>
                </a:lnSpc>
              </a:pPr>
              <a:endParaRPr/>
            </a:p>
          </p:txBody>
        </p:sp>
      </p:grpSp>
      <p:sp>
        <p:nvSpPr>
          <p:cNvPr id="18" name="Freeform 18"/>
          <p:cNvSpPr/>
          <p:nvPr/>
        </p:nvSpPr>
        <p:spPr>
          <a:xfrm rot="550735">
            <a:off x="13818945" y="424671"/>
            <a:ext cx="4315208" cy="2275292"/>
          </a:xfrm>
          <a:custGeom>
            <a:avLst/>
            <a:gdLst/>
            <a:ahLst/>
            <a:cxnLst/>
            <a:rect l="l" t="t" r="r" b="b"/>
            <a:pathLst>
              <a:path w="4315208" h="2275292">
                <a:moveTo>
                  <a:pt x="0" y="0"/>
                </a:moveTo>
                <a:lnTo>
                  <a:pt x="4315208" y="0"/>
                </a:lnTo>
                <a:lnTo>
                  <a:pt x="4315208" y="2275291"/>
                </a:lnTo>
                <a:lnTo>
                  <a:pt x="0" y="22752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i-FI"/>
          </a:p>
        </p:txBody>
      </p:sp>
      <p:sp>
        <p:nvSpPr>
          <p:cNvPr id="19" name="TextBox 19"/>
          <p:cNvSpPr txBox="1"/>
          <p:nvPr/>
        </p:nvSpPr>
        <p:spPr>
          <a:xfrm>
            <a:off x="121418" y="865970"/>
            <a:ext cx="14442560" cy="1404931"/>
          </a:xfrm>
          <a:prstGeom prst="rect">
            <a:avLst/>
          </a:prstGeom>
        </p:spPr>
        <p:txBody>
          <a:bodyPr lIns="0" tIns="0" rIns="0" bIns="0" rtlCol="0" anchor="t">
            <a:spAutoFit/>
          </a:bodyPr>
          <a:lstStyle/>
          <a:p>
            <a:pPr marL="0" lvl="0" indent="0" algn="ctr">
              <a:lnSpc>
                <a:spcPts val="11461"/>
              </a:lnSpc>
              <a:spcBef>
                <a:spcPct val="0"/>
              </a:spcBef>
            </a:pPr>
            <a:r>
              <a:rPr lang="en-US" sz="8187" spc="761">
                <a:solidFill>
                  <a:srgbClr val="222222"/>
                </a:solidFill>
                <a:latin typeface="Tall"/>
                <a:ea typeface="Tall"/>
                <a:cs typeface="Tall"/>
                <a:sym typeface="Tall"/>
              </a:rPr>
              <a:t>Fiilikset lapsesi siirtymisestä yläkouluun? </a:t>
            </a:r>
          </a:p>
        </p:txBody>
      </p:sp>
      <p:sp>
        <p:nvSpPr>
          <p:cNvPr id="20" name="TextBox 20"/>
          <p:cNvSpPr txBox="1"/>
          <p:nvPr/>
        </p:nvSpPr>
        <p:spPr>
          <a:xfrm>
            <a:off x="1482658" y="4060846"/>
            <a:ext cx="6443551" cy="1541018"/>
          </a:xfrm>
          <a:prstGeom prst="rect">
            <a:avLst/>
          </a:prstGeom>
        </p:spPr>
        <p:txBody>
          <a:bodyPr lIns="0" tIns="0" rIns="0" bIns="0" rtlCol="0" anchor="t">
            <a:spAutoFit/>
          </a:bodyPr>
          <a:lstStyle/>
          <a:p>
            <a:pPr algn="ctr">
              <a:lnSpc>
                <a:spcPts val="5886"/>
              </a:lnSpc>
            </a:pPr>
            <a:r>
              <a:rPr lang="en-US" sz="4204">
                <a:solidFill>
                  <a:srgbClr val="222222"/>
                </a:solidFill>
                <a:latin typeface="Ballpoint"/>
                <a:ea typeface="Ballpoint"/>
                <a:cs typeface="Ballpoint"/>
                <a:sym typeface="Ballpoint"/>
              </a:rPr>
              <a:t>LUOTTAVAINEN, PÄRJÄÄ KUTEN TÄHÄNKIN ASTI</a:t>
            </a:r>
          </a:p>
        </p:txBody>
      </p:sp>
      <p:sp>
        <p:nvSpPr>
          <p:cNvPr id="21" name="TextBox 21"/>
          <p:cNvSpPr txBox="1"/>
          <p:nvPr/>
        </p:nvSpPr>
        <p:spPr>
          <a:xfrm>
            <a:off x="1540095" y="6745597"/>
            <a:ext cx="6386114" cy="1541145"/>
          </a:xfrm>
          <a:prstGeom prst="rect">
            <a:avLst/>
          </a:prstGeom>
        </p:spPr>
        <p:txBody>
          <a:bodyPr lIns="0" tIns="0" rIns="0" bIns="0" rtlCol="0" anchor="t">
            <a:spAutoFit/>
          </a:bodyPr>
          <a:lstStyle/>
          <a:p>
            <a:pPr algn="ctr">
              <a:lnSpc>
                <a:spcPts val="5880"/>
              </a:lnSpc>
              <a:spcBef>
                <a:spcPct val="0"/>
              </a:spcBef>
            </a:pPr>
            <a:r>
              <a:rPr lang="en-US" sz="4200">
                <a:solidFill>
                  <a:srgbClr val="222222"/>
                </a:solidFill>
                <a:latin typeface="Ballpoint"/>
                <a:ea typeface="Ballpoint"/>
                <a:cs typeface="Ballpoint"/>
                <a:sym typeface="Ballpoint"/>
              </a:rPr>
              <a:t>JÄNNITTYNYT, MIETITYTTÄÄ LAPSEN JAKSAMINEN</a:t>
            </a:r>
          </a:p>
        </p:txBody>
      </p:sp>
      <p:sp>
        <p:nvSpPr>
          <p:cNvPr id="22" name="TextBox 22"/>
          <p:cNvSpPr txBox="1"/>
          <p:nvPr/>
        </p:nvSpPr>
        <p:spPr>
          <a:xfrm>
            <a:off x="10749585" y="4070371"/>
            <a:ext cx="6446164" cy="1478757"/>
          </a:xfrm>
          <a:prstGeom prst="rect">
            <a:avLst/>
          </a:prstGeom>
        </p:spPr>
        <p:txBody>
          <a:bodyPr lIns="0" tIns="0" rIns="0" bIns="0" rtlCol="0" anchor="t">
            <a:spAutoFit/>
          </a:bodyPr>
          <a:lstStyle/>
          <a:p>
            <a:pPr algn="ctr">
              <a:lnSpc>
                <a:spcPts val="5643"/>
              </a:lnSpc>
              <a:spcBef>
                <a:spcPct val="0"/>
              </a:spcBef>
            </a:pPr>
            <a:r>
              <a:rPr lang="en-US" sz="4031">
                <a:solidFill>
                  <a:srgbClr val="222222"/>
                </a:solidFill>
                <a:latin typeface="Ballpoint"/>
                <a:ea typeface="Ballpoint"/>
                <a:cs typeface="Ballpoint"/>
                <a:sym typeface="Ballpoint"/>
              </a:rPr>
              <a:t>HUOLESTUNUT, KADOTANKO TUNTEMANI LAPSEN</a:t>
            </a:r>
          </a:p>
        </p:txBody>
      </p:sp>
      <p:sp>
        <p:nvSpPr>
          <p:cNvPr id="23" name="TextBox 23"/>
          <p:cNvSpPr txBox="1"/>
          <p:nvPr/>
        </p:nvSpPr>
        <p:spPr>
          <a:xfrm>
            <a:off x="10673613" y="6745597"/>
            <a:ext cx="6638082" cy="1541145"/>
          </a:xfrm>
          <a:prstGeom prst="rect">
            <a:avLst/>
          </a:prstGeom>
        </p:spPr>
        <p:txBody>
          <a:bodyPr lIns="0" tIns="0" rIns="0" bIns="0" rtlCol="0" anchor="t">
            <a:spAutoFit/>
          </a:bodyPr>
          <a:lstStyle/>
          <a:p>
            <a:pPr algn="ctr">
              <a:lnSpc>
                <a:spcPts val="5880"/>
              </a:lnSpc>
              <a:spcBef>
                <a:spcPct val="0"/>
              </a:spcBef>
            </a:pPr>
            <a:r>
              <a:rPr lang="en-US" sz="4200">
                <a:solidFill>
                  <a:srgbClr val="222222"/>
                </a:solidFill>
                <a:latin typeface="Ballpoint"/>
                <a:ea typeface="Ballpoint"/>
                <a:cs typeface="Ballpoint"/>
                <a:sym typeface="Ballpoint"/>
              </a:rPr>
              <a:t>INNOKAS, IHANAA SEURATA LAPSEN KASVUA</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83333" r="-83333"/>
            </a:stretch>
          </a:blipFill>
        </p:spPr>
        <p:txBody>
          <a:bodyPr/>
          <a:lstStyle/>
          <a:p>
            <a:endParaRPr lang="fi-FI"/>
          </a:p>
        </p:txBody>
      </p:sp>
      <p:grpSp>
        <p:nvGrpSpPr>
          <p:cNvPr id="3" name="Group 3"/>
          <p:cNvGrpSpPr/>
          <p:nvPr/>
        </p:nvGrpSpPr>
        <p:grpSpPr>
          <a:xfrm>
            <a:off x="1405380" y="598616"/>
            <a:ext cx="16174206" cy="2007720"/>
            <a:chOff x="0" y="0"/>
            <a:chExt cx="4259873" cy="528782"/>
          </a:xfrm>
        </p:grpSpPr>
        <p:sp>
          <p:nvSpPr>
            <p:cNvPr id="4" name="Freeform 4"/>
            <p:cNvSpPr/>
            <p:nvPr/>
          </p:nvSpPr>
          <p:spPr>
            <a:xfrm>
              <a:off x="0" y="0"/>
              <a:ext cx="4259873" cy="528782"/>
            </a:xfrm>
            <a:custGeom>
              <a:avLst/>
              <a:gdLst/>
              <a:ahLst/>
              <a:cxnLst/>
              <a:rect l="l" t="t" r="r" b="b"/>
              <a:pathLst>
                <a:path w="4259873" h="528782">
                  <a:moveTo>
                    <a:pt x="0" y="0"/>
                  </a:moveTo>
                  <a:lnTo>
                    <a:pt x="4259873" y="0"/>
                  </a:lnTo>
                  <a:lnTo>
                    <a:pt x="4259873" y="528782"/>
                  </a:lnTo>
                  <a:lnTo>
                    <a:pt x="0" y="528782"/>
                  </a:lnTo>
                  <a:close/>
                </a:path>
              </a:pathLst>
            </a:custGeom>
            <a:solidFill>
              <a:srgbClr val="B3CFD8">
                <a:alpha val="38824"/>
              </a:srgbClr>
            </a:solidFill>
          </p:spPr>
          <p:txBody>
            <a:bodyPr/>
            <a:lstStyle/>
            <a:p>
              <a:endParaRPr lang="fi-FI"/>
            </a:p>
          </p:txBody>
        </p:sp>
        <p:sp>
          <p:nvSpPr>
            <p:cNvPr id="5" name="TextBox 5"/>
            <p:cNvSpPr txBox="1"/>
            <p:nvPr/>
          </p:nvSpPr>
          <p:spPr>
            <a:xfrm>
              <a:off x="0" y="-66675"/>
              <a:ext cx="4259873" cy="595457"/>
            </a:xfrm>
            <a:prstGeom prst="rect">
              <a:avLst/>
            </a:prstGeom>
          </p:spPr>
          <p:txBody>
            <a:bodyPr lIns="50800" tIns="50800" rIns="50800" bIns="50800" rtlCol="0" anchor="ctr"/>
            <a:lstStyle/>
            <a:p>
              <a:pPr algn="ctr">
                <a:lnSpc>
                  <a:spcPts val="2800"/>
                </a:lnSpc>
              </a:pPr>
              <a:endParaRPr/>
            </a:p>
          </p:txBody>
        </p:sp>
      </p:grpSp>
      <p:grpSp>
        <p:nvGrpSpPr>
          <p:cNvPr id="6" name="Group 6"/>
          <p:cNvGrpSpPr/>
          <p:nvPr/>
        </p:nvGrpSpPr>
        <p:grpSpPr>
          <a:xfrm>
            <a:off x="1405380" y="3585351"/>
            <a:ext cx="6598109" cy="2007720"/>
            <a:chOff x="0" y="0"/>
            <a:chExt cx="1737774" cy="528782"/>
          </a:xfrm>
        </p:grpSpPr>
        <p:sp>
          <p:nvSpPr>
            <p:cNvPr id="7" name="Freeform 7"/>
            <p:cNvSpPr/>
            <p:nvPr/>
          </p:nvSpPr>
          <p:spPr>
            <a:xfrm>
              <a:off x="0" y="0"/>
              <a:ext cx="1737774" cy="528782"/>
            </a:xfrm>
            <a:custGeom>
              <a:avLst/>
              <a:gdLst/>
              <a:ahLst/>
              <a:cxnLst/>
              <a:rect l="l" t="t" r="r" b="b"/>
              <a:pathLst>
                <a:path w="1737774" h="528782">
                  <a:moveTo>
                    <a:pt x="0" y="0"/>
                  </a:moveTo>
                  <a:lnTo>
                    <a:pt x="1737774" y="0"/>
                  </a:lnTo>
                  <a:lnTo>
                    <a:pt x="1737774" y="528782"/>
                  </a:lnTo>
                  <a:lnTo>
                    <a:pt x="0" y="528782"/>
                  </a:lnTo>
                  <a:close/>
                </a:path>
              </a:pathLst>
            </a:custGeom>
            <a:solidFill>
              <a:srgbClr val="B3CFD8">
                <a:alpha val="38824"/>
              </a:srgbClr>
            </a:solidFill>
          </p:spPr>
          <p:txBody>
            <a:bodyPr/>
            <a:lstStyle/>
            <a:p>
              <a:endParaRPr lang="fi-FI"/>
            </a:p>
          </p:txBody>
        </p:sp>
        <p:sp>
          <p:nvSpPr>
            <p:cNvPr id="8" name="TextBox 8"/>
            <p:cNvSpPr txBox="1"/>
            <p:nvPr/>
          </p:nvSpPr>
          <p:spPr>
            <a:xfrm>
              <a:off x="0" y="-66675"/>
              <a:ext cx="1737774" cy="595457"/>
            </a:xfrm>
            <a:prstGeom prst="rect">
              <a:avLst/>
            </a:prstGeom>
          </p:spPr>
          <p:txBody>
            <a:bodyPr lIns="50800" tIns="50800" rIns="50800" bIns="50800" rtlCol="0" anchor="ctr"/>
            <a:lstStyle/>
            <a:p>
              <a:pPr algn="ctr">
                <a:lnSpc>
                  <a:spcPts val="2800"/>
                </a:lnSpc>
              </a:pPr>
              <a:endParaRPr/>
            </a:p>
          </p:txBody>
        </p:sp>
      </p:grpSp>
      <p:grpSp>
        <p:nvGrpSpPr>
          <p:cNvPr id="9" name="Group 9"/>
          <p:cNvGrpSpPr/>
          <p:nvPr/>
        </p:nvGrpSpPr>
        <p:grpSpPr>
          <a:xfrm>
            <a:off x="1405380" y="6572087"/>
            <a:ext cx="6598109" cy="2007720"/>
            <a:chOff x="0" y="0"/>
            <a:chExt cx="1737774" cy="528782"/>
          </a:xfrm>
        </p:grpSpPr>
        <p:sp>
          <p:nvSpPr>
            <p:cNvPr id="10" name="Freeform 10"/>
            <p:cNvSpPr/>
            <p:nvPr/>
          </p:nvSpPr>
          <p:spPr>
            <a:xfrm>
              <a:off x="0" y="0"/>
              <a:ext cx="1737774" cy="528782"/>
            </a:xfrm>
            <a:custGeom>
              <a:avLst/>
              <a:gdLst/>
              <a:ahLst/>
              <a:cxnLst/>
              <a:rect l="l" t="t" r="r" b="b"/>
              <a:pathLst>
                <a:path w="1737774" h="528782">
                  <a:moveTo>
                    <a:pt x="0" y="0"/>
                  </a:moveTo>
                  <a:lnTo>
                    <a:pt x="1737774" y="0"/>
                  </a:lnTo>
                  <a:lnTo>
                    <a:pt x="1737774" y="528782"/>
                  </a:lnTo>
                  <a:lnTo>
                    <a:pt x="0" y="528782"/>
                  </a:lnTo>
                  <a:close/>
                </a:path>
              </a:pathLst>
            </a:custGeom>
            <a:solidFill>
              <a:srgbClr val="B3CFD8">
                <a:alpha val="38824"/>
              </a:srgbClr>
            </a:solidFill>
          </p:spPr>
          <p:txBody>
            <a:bodyPr/>
            <a:lstStyle/>
            <a:p>
              <a:endParaRPr lang="fi-FI"/>
            </a:p>
          </p:txBody>
        </p:sp>
        <p:sp>
          <p:nvSpPr>
            <p:cNvPr id="11" name="TextBox 11"/>
            <p:cNvSpPr txBox="1"/>
            <p:nvPr/>
          </p:nvSpPr>
          <p:spPr>
            <a:xfrm>
              <a:off x="0" y="-66675"/>
              <a:ext cx="1737774" cy="595457"/>
            </a:xfrm>
            <a:prstGeom prst="rect">
              <a:avLst/>
            </a:prstGeom>
          </p:spPr>
          <p:txBody>
            <a:bodyPr lIns="50800" tIns="50800" rIns="50800" bIns="50800" rtlCol="0" anchor="ctr"/>
            <a:lstStyle/>
            <a:p>
              <a:pPr algn="ctr">
                <a:lnSpc>
                  <a:spcPts val="2800"/>
                </a:lnSpc>
              </a:pPr>
              <a:endParaRPr/>
            </a:p>
          </p:txBody>
        </p:sp>
      </p:grpSp>
      <p:grpSp>
        <p:nvGrpSpPr>
          <p:cNvPr id="12" name="Group 12"/>
          <p:cNvGrpSpPr/>
          <p:nvPr/>
        </p:nvGrpSpPr>
        <p:grpSpPr>
          <a:xfrm>
            <a:off x="10865531" y="3585351"/>
            <a:ext cx="6598109" cy="2007720"/>
            <a:chOff x="0" y="0"/>
            <a:chExt cx="1737774" cy="528782"/>
          </a:xfrm>
        </p:grpSpPr>
        <p:sp>
          <p:nvSpPr>
            <p:cNvPr id="13" name="Freeform 13"/>
            <p:cNvSpPr/>
            <p:nvPr/>
          </p:nvSpPr>
          <p:spPr>
            <a:xfrm>
              <a:off x="0" y="0"/>
              <a:ext cx="1737774" cy="528782"/>
            </a:xfrm>
            <a:custGeom>
              <a:avLst/>
              <a:gdLst/>
              <a:ahLst/>
              <a:cxnLst/>
              <a:rect l="l" t="t" r="r" b="b"/>
              <a:pathLst>
                <a:path w="1737774" h="528782">
                  <a:moveTo>
                    <a:pt x="0" y="0"/>
                  </a:moveTo>
                  <a:lnTo>
                    <a:pt x="1737774" y="0"/>
                  </a:lnTo>
                  <a:lnTo>
                    <a:pt x="1737774" y="528782"/>
                  </a:lnTo>
                  <a:lnTo>
                    <a:pt x="0" y="528782"/>
                  </a:lnTo>
                  <a:close/>
                </a:path>
              </a:pathLst>
            </a:custGeom>
            <a:solidFill>
              <a:srgbClr val="B3CFD8">
                <a:alpha val="38824"/>
              </a:srgbClr>
            </a:solidFill>
          </p:spPr>
          <p:txBody>
            <a:bodyPr/>
            <a:lstStyle/>
            <a:p>
              <a:endParaRPr lang="fi-FI"/>
            </a:p>
          </p:txBody>
        </p:sp>
        <p:sp>
          <p:nvSpPr>
            <p:cNvPr id="14" name="TextBox 14"/>
            <p:cNvSpPr txBox="1"/>
            <p:nvPr/>
          </p:nvSpPr>
          <p:spPr>
            <a:xfrm>
              <a:off x="0" y="-66675"/>
              <a:ext cx="1737774" cy="595457"/>
            </a:xfrm>
            <a:prstGeom prst="rect">
              <a:avLst/>
            </a:prstGeom>
          </p:spPr>
          <p:txBody>
            <a:bodyPr lIns="50800" tIns="50800" rIns="50800" bIns="50800" rtlCol="0" anchor="ctr"/>
            <a:lstStyle/>
            <a:p>
              <a:pPr algn="ctr">
                <a:lnSpc>
                  <a:spcPts val="2800"/>
                </a:lnSpc>
              </a:pPr>
              <a:endParaRPr/>
            </a:p>
          </p:txBody>
        </p:sp>
      </p:grpSp>
      <p:grpSp>
        <p:nvGrpSpPr>
          <p:cNvPr id="15" name="Group 15"/>
          <p:cNvGrpSpPr/>
          <p:nvPr/>
        </p:nvGrpSpPr>
        <p:grpSpPr>
          <a:xfrm>
            <a:off x="10865531" y="6572087"/>
            <a:ext cx="6598109" cy="2007720"/>
            <a:chOff x="0" y="0"/>
            <a:chExt cx="1737774" cy="528782"/>
          </a:xfrm>
        </p:grpSpPr>
        <p:sp>
          <p:nvSpPr>
            <p:cNvPr id="16" name="Freeform 16"/>
            <p:cNvSpPr/>
            <p:nvPr/>
          </p:nvSpPr>
          <p:spPr>
            <a:xfrm>
              <a:off x="0" y="0"/>
              <a:ext cx="1737774" cy="528782"/>
            </a:xfrm>
            <a:custGeom>
              <a:avLst/>
              <a:gdLst/>
              <a:ahLst/>
              <a:cxnLst/>
              <a:rect l="l" t="t" r="r" b="b"/>
              <a:pathLst>
                <a:path w="1737774" h="528782">
                  <a:moveTo>
                    <a:pt x="0" y="0"/>
                  </a:moveTo>
                  <a:lnTo>
                    <a:pt x="1737774" y="0"/>
                  </a:lnTo>
                  <a:lnTo>
                    <a:pt x="1737774" y="528782"/>
                  </a:lnTo>
                  <a:lnTo>
                    <a:pt x="0" y="528782"/>
                  </a:lnTo>
                  <a:close/>
                </a:path>
              </a:pathLst>
            </a:custGeom>
            <a:solidFill>
              <a:srgbClr val="B3CFD8">
                <a:alpha val="38824"/>
              </a:srgbClr>
            </a:solidFill>
          </p:spPr>
          <p:txBody>
            <a:bodyPr/>
            <a:lstStyle/>
            <a:p>
              <a:endParaRPr lang="fi-FI"/>
            </a:p>
          </p:txBody>
        </p:sp>
        <p:sp>
          <p:nvSpPr>
            <p:cNvPr id="17" name="TextBox 17"/>
            <p:cNvSpPr txBox="1"/>
            <p:nvPr/>
          </p:nvSpPr>
          <p:spPr>
            <a:xfrm>
              <a:off x="0" y="-66675"/>
              <a:ext cx="1737774" cy="595457"/>
            </a:xfrm>
            <a:prstGeom prst="rect">
              <a:avLst/>
            </a:prstGeom>
          </p:spPr>
          <p:txBody>
            <a:bodyPr lIns="50800" tIns="50800" rIns="50800" bIns="50800" rtlCol="0" anchor="ctr"/>
            <a:lstStyle/>
            <a:p>
              <a:pPr algn="ctr">
                <a:lnSpc>
                  <a:spcPts val="2800"/>
                </a:lnSpc>
              </a:pPr>
              <a:endParaRPr/>
            </a:p>
          </p:txBody>
        </p:sp>
      </p:grpSp>
      <p:sp>
        <p:nvSpPr>
          <p:cNvPr id="18" name="Freeform 18"/>
          <p:cNvSpPr/>
          <p:nvPr/>
        </p:nvSpPr>
        <p:spPr>
          <a:xfrm>
            <a:off x="14892712" y="7989085"/>
            <a:ext cx="3062469" cy="3136972"/>
          </a:xfrm>
          <a:custGeom>
            <a:avLst/>
            <a:gdLst/>
            <a:ahLst/>
            <a:cxnLst/>
            <a:rect l="l" t="t" r="r" b="b"/>
            <a:pathLst>
              <a:path w="3062469" h="3136972">
                <a:moveTo>
                  <a:pt x="0" y="0"/>
                </a:moveTo>
                <a:lnTo>
                  <a:pt x="3062469" y="0"/>
                </a:lnTo>
                <a:lnTo>
                  <a:pt x="3062469" y="3136972"/>
                </a:lnTo>
                <a:lnTo>
                  <a:pt x="0" y="31369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i-FI"/>
          </a:p>
        </p:txBody>
      </p:sp>
      <p:sp>
        <p:nvSpPr>
          <p:cNvPr id="19" name="TextBox 19"/>
          <p:cNvSpPr txBox="1"/>
          <p:nvPr/>
        </p:nvSpPr>
        <p:spPr>
          <a:xfrm>
            <a:off x="1714495" y="749243"/>
            <a:ext cx="15217582" cy="1525491"/>
          </a:xfrm>
          <a:prstGeom prst="rect">
            <a:avLst/>
          </a:prstGeom>
        </p:spPr>
        <p:txBody>
          <a:bodyPr lIns="0" tIns="0" rIns="0" bIns="0" rtlCol="0" anchor="t">
            <a:spAutoFit/>
          </a:bodyPr>
          <a:lstStyle/>
          <a:p>
            <a:pPr marL="0" lvl="0" indent="0" algn="ctr">
              <a:lnSpc>
                <a:spcPts val="12397"/>
              </a:lnSpc>
              <a:spcBef>
                <a:spcPct val="0"/>
              </a:spcBef>
            </a:pPr>
            <a:r>
              <a:rPr lang="en-US" sz="8855" spc="823">
                <a:solidFill>
                  <a:srgbClr val="222222"/>
                </a:solidFill>
                <a:latin typeface="Tall"/>
                <a:ea typeface="Tall"/>
                <a:cs typeface="Tall"/>
                <a:sym typeface="Tall"/>
              </a:rPr>
              <a:t>tunnetko lapsesi kaverit?</a:t>
            </a:r>
          </a:p>
        </p:txBody>
      </p:sp>
      <p:sp>
        <p:nvSpPr>
          <p:cNvPr id="20" name="TextBox 20"/>
          <p:cNvSpPr txBox="1"/>
          <p:nvPr/>
        </p:nvSpPr>
        <p:spPr>
          <a:xfrm>
            <a:off x="1559937" y="4060846"/>
            <a:ext cx="6288993" cy="798195"/>
          </a:xfrm>
          <a:prstGeom prst="rect">
            <a:avLst/>
          </a:prstGeom>
        </p:spPr>
        <p:txBody>
          <a:bodyPr lIns="0" tIns="0" rIns="0" bIns="0" rtlCol="0" anchor="t">
            <a:spAutoFit/>
          </a:bodyPr>
          <a:lstStyle/>
          <a:p>
            <a:pPr algn="ctr">
              <a:lnSpc>
                <a:spcPts val="5880"/>
              </a:lnSpc>
            </a:pPr>
            <a:r>
              <a:rPr lang="en-US" sz="4200">
                <a:solidFill>
                  <a:srgbClr val="222222"/>
                </a:solidFill>
                <a:latin typeface="Ballpoint"/>
                <a:ea typeface="Ballpoint"/>
                <a:cs typeface="Ballpoint"/>
                <a:sym typeface="Ballpoint"/>
              </a:rPr>
              <a:t>TUNNEN KAIKKI</a:t>
            </a:r>
          </a:p>
        </p:txBody>
      </p:sp>
      <p:sp>
        <p:nvSpPr>
          <p:cNvPr id="21" name="TextBox 21"/>
          <p:cNvSpPr txBox="1"/>
          <p:nvPr/>
        </p:nvSpPr>
        <p:spPr>
          <a:xfrm>
            <a:off x="1405380" y="7263210"/>
            <a:ext cx="6386114" cy="798195"/>
          </a:xfrm>
          <a:prstGeom prst="rect">
            <a:avLst/>
          </a:prstGeom>
        </p:spPr>
        <p:txBody>
          <a:bodyPr lIns="0" tIns="0" rIns="0" bIns="0" rtlCol="0" anchor="t">
            <a:spAutoFit/>
          </a:bodyPr>
          <a:lstStyle/>
          <a:p>
            <a:pPr algn="ctr">
              <a:lnSpc>
                <a:spcPts val="5880"/>
              </a:lnSpc>
              <a:spcBef>
                <a:spcPct val="0"/>
              </a:spcBef>
            </a:pPr>
            <a:r>
              <a:rPr lang="en-US" sz="4200">
                <a:solidFill>
                  <a:srgbClr val="222222"/>
                </a:solidFill>
                <a:latin typeface="Ballpoint"/>
                <a:ea typeface="Ballpoint"/>
                <a:cs typeface="Ballpoint"/>
                <a:sym typeface="Ballpoint"/>
              </a:rPr>
              <a:t>TUNNEN SUURIMMAN OSAN</a:t>
            </a:r>
          </a:p>
        </p:txBody>
      </p:sp>
      <p:sp>
        <p:nvSpPr>
          <p:cNvPr id="22" name="TextBox 22"/>
          <p:cNvSpPr txBox="1"/>
          <p:nvPr/>
        </p:nvSpPr>
        <p:spPr>
          <a:xfrm>
            <a:off x="10747592" y="4060846"/>
            <a:ext cx="6716048" cy="798195"/>
          </a:xfrm>
          <a:prstGeom prst="rect">
            <a:avLst/>
          </a:prstGeom>
        </p:spPr>
        <p:txBody>
          <a:bodyPr lIns="0" tIns="0" rIns="0" bIns="0" rtlCol="0" anchor="t">
            <a:spAutoFit/>
          </a:bodyPr>
          <a:lstStyle/>
          <a:p>
            <a:pPr algn="ctr">
              <a:lnSpc>
                <a:spcPts val="5879"/>
              </a:lnSpc>
              <a:spcBef>
                <a:spcPct val="0"/>
              </a:spcBef>
            </a:pPr>
            <a:r>
              <a:rPr lang="en-US" sz="4199">
                <a:solidFill>
                  <a:srgbClr val="222222"/>
                </a:solidFill>
                <a:latin typeface="Ballpoint"/>
                <a:ea typeface="Ballpoint"/>
                <a:cs typeface="Ballpoint"/>
                <a:sym typeface="Ballpoint"/>
              </a:rPr>
              <a:t>TUNNEN MUUTAMIA</a:t>
            </a:r>
          </a:p>
        </p:txBody>
      </p:sp>
      <p:sp>
        <p:nvSpPr>
          <p:cNvPr id="23" name="TextBox 23"/>
          <p:cNvSpPr txBox="1"/>
          <p:nvPr/>
        </p:nvSpPr>
        <p:spPr>
          <a:xfrm>
            <a:off x="10749585" y="7190890"/>
            <a:ext cx="6830000" cy="798195"/>
          </a:xfrm>
          <a:prstGeom prst="rect">
            <a:avLst/>
          </a:prstGeom>
        </p:spPr>
        <p:txBody>
          <a:bodyPr lIns="0" tIns="0" rIns="0" bIns="0" rtlCol="0" anchor="t">
            <a:spAutoFit/>
          </a:bodyPr>
          <a:lstStyle/>
          <a:p>
            <a:pPr algn="ctr">
              <a:lnSpc>
                <a:spcPts val="5880"/>
              </a:lnSpc>
              <a:spcBef>
                <a:spcPct val="0"/>
              </a:spcBef>
            </a:pPr>
            <a:r>
              <a:rPr lang="en-US" sz="4200">
                <a:solidFill>
                  <a:srgbClr val="222222"/>
                </a:solidFill>
                <a:latin typeface="Ballpoint"/>
                <a:ea typeface="Ballpoint"/>
                <a:cs typeface="Ballpoint"/>
                <a:sym typeface="Ballpoint"/>
              </a:rPr>
              <a:t>EN TUNNE JUURI KETÄÄN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83333" r="-83333"/>
            </a:stretch>
          </a:blipFill>
        </p:spPr>
        <p:txBody>
          <a:bodyPr/>
          <a:lstStyle/>
          <a:p>
            <a:endParaRPr lang="fi-FI"/>
          </a:p>
        </p:txBody>
      </p:sp>
      <p:grpSp>
        <p:nvGrpSpPr>
          <p:cNvPr id="3" name="Group 3"/>
          <p:cNvGrpSpPr/>
          <p:nvPr/>
        </p:nvGrpSpPr>
        <p:grpSpPr>
          <a:xfrm>
            <a:off x="1405380" y="598616"/>
            <a:ext cx="16174206" cy="2007720"/>
            <a:chOff x="0" y="0"/>
            <a:chExt cx="4259873" cy="528782"/>
          </a:xfrm>
        </p:grpSpPr>
        <p:sp>
          <p:nvSpPr>
            <p:cNvPr id="4" name="Freeform 4"/>
            <p:cNvSpPr/>
            <p:nvPr/>
          </p:nvSpPr>
          <p:spPr>
            <a:xfrm>
              <a:off x="0" y="0"/>
              <a:ext cx="4259873" cy="528782"/>
            </a:xfrm>
            <a:custGeom>
              <a:avLst/>
              <a:gdLst/>
              <a:ahLst/>
              <a:cxnLst/>
              <a:rect l="l" t="t" r="r" b="b"/>
              <a:pathLst>
                <a:path w="4259873" h="528782">
                  <a:moveTo>
                    <a:pt x="0" y="0"/>
                  </a:moveTo>
                  <a:lnTo>
                    <a:pt x="4259873" y="0"/>
                  </a:lnTo>
                  <a:lnTo>
                    <a:pt x="4259873" y="528782"/>
                  </a:lnTo>
                  <a:lnTo>
                    <a:pt x="0" y="528782"/>
                  </a:lnTo>
                  <a:close/>
                </a:path>
              </a:pathLst>
            </a:custGeom>
            <a:solidFill>
              <a:srgbClr val="B3CFD8">
                <a:alpha val="38824"/>
              </a:srgbClr>
            </a:solidFill>
          </p:spPr>
          <p:txBody>
            <a:bodyPr/>
            <a:lstStyle/>
            <a:p>
              <a:endParaRPr lang="fi-FI"/>
            </a:p>
          </p:txBody>
        </p:sp>
        <p:sp>
          <p:nvSpPr>
            <p:cNvPr id="5" name="TextBox 5"/>
            <p:cNvSpPr txBox="1"/>
            <p:nvPr/>
          </p:nvSpPr>
          <p:spPr>
            <a:xfrm>
              <a:off x="0" y="-66675"/>
              <a:ext cx="4259873" cy="595457"/>
            </a:xfrm>
            <a:prstGeom prst="rect">
              <a:avLst/>
            </a:prstGeom>
          </p:spPr>
          <p:txBody>
            <a:bodyPr lIns="50800" tIns="50800" rIns="50800" bIns="50800" rtlCol="0" anchor="ctr"/>
            <a:lstStyle/>
            <a:p>
              <a:pPr algn="ctr">
                <a:lnSpc>
                  <a:spcPts val="2800"/>
                </a:lnSpc>
              </a:pPr>
              <a:endParaRPr/>
            </a:p>
          </p:txBody>
        </p:sp>
      </p:grpSp>
      <p:grpSp>
        <p:nvGrpSpPr>
          <p:cNvPr id="6" name="Group 6"/>
          <p:cNvGrpSpPr/>
          <p:nvPr/>
        </p:nvGrpSpPr>
        <p:grpSpPr>
          <a:xfrm>
            <a:off x="1405380" y="3585351"/>
            <a:ext cx="6598109" cy="2007720"/>
            <a:chOff x="0" y="0"/>
            <a:chExt cx="1737774" cy="528782"/>
          </a:xfrm>
        </p:grpSpPr>
        <p:sp>
          <p:nvSpPr>
            <p:cNvPr id="7" name="Freeform 7"/>
            <p:cNvSpPr/>
            <p:nvPr/>
          </p:nvSpPr>
          <p:spPr>
            <a:xfrm>
              <a:off x="0" y="0"/>
              <a:ext cx="1737774" cy="528782"/>
            </a:xfrm>
            <a:custGeom>
              <a:avLst/>
              <a:gdLst/>
              <a:ahLst/>
              <a:cxnLst/>
              <a:rect l="l" t="t" r="r" b="b"/>
              <a:pathLst>
                <a:path w="1737774" h="528782">
                  <a:moveTo>
                    <a:pt x="0" y="0"/>
                  </a:moveTo>
                  <a:lnTo>
                    <a:pt x="1737774" y="0"/>
                  </a:lnTo>
                  <a:lnTo>
                    <a:pt x="1737774" y="528782"/>
                  </a:lnTo>
                  <a:lnTo>
                    <a:pt x="0" y="528782"/>
                  </a:lnTo>
                  <a:close/>
                </a:path>
              </a:pathLst>
            </a:custGeom>
            <a:solidFill>
              <a:srgbClr val="B3CFD8">
                <a:alpha val="38824"/>
              </a:srgbClr>
            </a:solidFill>
          </p:spPr>
          <p:txBody>
            <a:bodyPr/>
            <a:lstStyle/>
            <a:p>
              <a:endParaRPr lang="fi-FI"/>
            </a:p>
          </p:txBody>
        </p:sp>
        <p:sp>
          <p:nvSpPr>
            <p:cNvPr id="8" name="TextBox 8"/>
            <p:cNvSpPr txBox="1"/>
            <p:nvPr/>
          </p:nvSpPr>
          <p:spPr>
            <a:xfrm>
              <a:off x="0" y="-66675"/>
              <a:ext cx="1737774" cy="595457"/>
            </a:xfrm>
            <a:prstGeom prst="rect">
              <a:avLst/>
            </a:prstGeom>
          </p:spPr>
          <p:txBody>
            <a:bodyPr lIns="50800" tIns="50800" rIns="50800" bIns="50800" rtlCol="0" anchor="ctr"/>
            <a:lstStyle/>
            <a:p>
              <a:pPr algn="ctr">
                <a:lnSpc>
                  <a:spcPts val="2800"/>
                </a:lnSpc>
              </a:pPr>
              <a:endParaRPr/>
            </a:p>
          </p:txBody>
        </p:sp>
      </p:grpSp>
      <p:grpSp>
        <p:nvGrpSpPr>
          <p:cNvPr id="9" name="Group 9"/>
          <p:cNvGrpSpPr/>
          <p:nvPr/>
        </p:nvGrpSpPr>
        <p:grpSpPr>
          <a:xfrm>
            <a:off x="1405380" y="6572087"/>
            <a:ext cx="6598109" cy="2007720"/>
            <a:chOff x="0" y="0"/>
            <a:chExt cx="1737774" cy="528782"/>
          </a:xfrm>
        </p:grpSpPr>
        <p:sp>
          <p:nvSpPr>
            <p:cNvPr id="10" name="Freeform 10"/>
            <p:cNvSpPr/>
            <p:nvPr/>
          </p:nvSpPr>
          <p:spPr>
            <a:xfrm>
              <a:off x="0" y="0"/>
              <a:ext cx="1737774" cy="528782"/>
            </a:xfrm>
            <a:custGeom>
              <a:avLst/>
              <a:gdLst/>
              <a:ahLst/>
              <a:cxnLst/>
              <a:rect l="l" t="t" r="r" b="b"/>
              <a:pathLst>
                <a:path w="1737774" h="528782">
                  <a:moveTo>
                    <a:pt x="0" y="0"/>
                  </a:moveTo>
                  <a:lnTo>
                    <a:pt x="1737774" y="0"/>
                  </a:lnTo>
                  <a:lnTo>
                    <a:pt x="1737774" y="528782"/>
                  </a:lnTo>
                  <a:lnTo>
                    <a:pt x="0" y="528782"/>
                  </a:lnTo>
                  <a:close/>
                </a:path>
              </a:pathLst>
            </a:custGeom>
            <a:solidFill>
              <a:srgbClr val="B3CFD8">
                <a:alpha val="38824"/>
              </a:srgbClr>
            </a:solidFill>
          </p:spPr>
          <p:txBody>
            <a:bodyPr/>
            <a:lstStyle/>
            <a:p>
              <a:endParaRPr lang="fi-FI"/>
            </a:p>
          </p:txBody>
        </p:sp>
        <p:sp>
          <p:nvSpPr>
            <p:cNvPr id="11" name="TextBox 11"/>
            <p:cNvSpPr txBox="1"/>
            <p:nvPr/>
          </p:nvSpPr>
          <p:spPr>
            <a:xfrm>
              <a:off x="0" y="-66675"/>
              <a:ext cx="1737774" cy="595457"/>
            </a:xfrm>
            <a:prstGeom prst="rect">
              <a:avLst/>
            </a:prstGeom>
          </p:spPr>
          <p:txBody>
            <a:bodyPr lIns="50800" tIns="50800" rIns="50800" bIns="50800" rtlCol="0" anchor="ctr"/>
            <a:lstStyle/>
            <a:p>
              <a:pPr algn="ctr">
                <a:lnSpc>
                  <a:spcPts val="2800"/>
                </a:lnSpc>
              </a:pPr>
              <a:endParaRPr/>
            </a:p>
          </p:txBody>
        </p:sp>
      </p:grpSp>
      <p:grpSp>
        <p:nvGrpSpPr>
          <p:cNvPr id="12" name="Group 12"/>
          <p:cNvGrpSpPr/>
          <p:nvPr/>
        </p:nvGrpSpPr>
        <p:grpSpPr>
          <a:xfrm>
            <a:off x="10865531" y="3585351"/>
            <a:ext cx="6598109" cy="2007720"/>
            <a:chOff x="0" y="0"/>
            <a:chExt cx="1737774" cy="528782"/>
          </a:xfrm>
        </p:grpSpPr>
        <p:sp>
          <p:nvSpPr>
            <p:cNvPr id="13" name="Freeform 13"/>
            <p:cNvSpPr/>
            <p:nvPr/>
          </p:nvSpPr>
          <p:spPr>
            <a:xfrm>
              <a:off x="0" y="0"/>
              <a:ext cx="1737774" cy="528782"/>
            </a:xfrm>
            <a:custGeom>
              <a:avLst/>
              <a:gdLst/>
              <a:ahLst/>
              <a:cxnLst/>
              <a:rect l="l" t="t" r="r" b="b"/>
              <a:pathLst>
                <a:path w="1737774" h="528782">
                  <a:moveTo>
                    <a:pt x="0" y="0"/>
                  </a:moveTo>
                  <a:lnTo>
                    <a:pt x="1737774" y="0"/>
                  </a:lnTo>
                  <a:lnTo>
                    <a:pt x="1737774" y="528782"/>
                  </a:lnTo>
                  <a:lnTo>
                    <a:pt x="0" y="528782"/>
                  </a:lnTo>
                  <a:close/>
                </a:path>
              </a:pathLst>
            </a:custGeom>
            <a:solidFill>
              <a:srgbClr val="B3CFD8">
                <a:alpha val="38824"/>
              </a:srgbClr>
            </a:solidFill>
          </p:spPr>
          <p:txBody>
            <a:bodyPr/>
            <a:lstStyle/>
            <a:p>
              <a:endParaRPr lang="fi-FI"/>
            </a:p>
          </p:txBody>
        </p:sp>
        <p:sp>
          <p:nvSpPr>
            <p:cNvPr id="14" name="TextBox 14"/>
            <p:cNvSpPr txBox="1"/>
            <p:nvPr/>
          </p:nvSpPr>
          <p:spPr>
            <a:xfrm>
              <a:off x="0" y="-66675"/>
              <a:ext cx="1737774" cy="595457"/>
            </a:xfrm>
            <a:prstGeom prst="rect">
              <a:avLst/>
            </a:prstGeom>
          </p:spPr>
          <p:txBody>
            <a:bodyPr lIns="50800" tIns="50800" rIns="50800" bIns="50800" rtlCol="0" anchor="ctr"/>
            <a:lstStyle/>
            <a:p>
              <a:pPr algn="ctr">
                <a:lnSpc>
                  <a:spcPts val="2800"/>
                </a:lnSpc>
              </a:pPr>
              <a:endParaRPr/>
            </a:p>
          </p:txBody>
        </p:sp>
      </p:grpSp>
      <p:grpSp>
        <p:nvGrpSpPr>
          <p:cNvPr id="15" name="Group 15"/>
          <p:cNvGrpSpPr/>
          <p:nvPr/>
        </p:nvGrpSpPr>
        <p:grpSpPr>
          <a:xfrm>
            <a:off x="10865531" y="6572087"/>
            <a:ext cx="6598109" cy="2007720"/>
            <a:chOff x="0" y="0"/>
            <a:chExt cx="1737774" cy="528782"/>
          </a:xfrm>
        </p:grpSpPr>
        <p:sp>
          <p:nvSpPr>
            <p:cNvPr id="16" name="Freeform 16"/>
            <p:cNvSpPr/>
            <p:nvPr/>
          </p:nvSpPr>
          <p:spPr>
            <a:xfrm>
              <a:off x="0" y="0"/>
              <a:ext cx="1737774" cy="528782"/>
            </a:xfrm>
            <a:custGeom>
              <a:avLst/>
              <a:gdLst/>
              <a:ahLst/>
              <a:cxnLst/>
              <a:rect l="l" t="t" r="r" b="b"/>
              <a:pathLst>
                <a:path w="1737774" h="528782">
                  <a:moveTo>
                    <a:pt x="0" y="0"/>
                  </a:moveTo>
                  <a:lnTo>
                    <a:pt x="1737774" y="0"/>
                  </a:lnTo>
                  <a:lnTo>
                    <a:pt x="1737774" y="528782"/>
                  </a:lnTo>
                  <a:lnTo>
                    <a:pt x="0" y="528782"/>
                  </a:lnTo>
                  <a:close/>
                </a:path>
              </a:pathLst>
            </a:custGeom>
            <a:solidFill>
              <a:srgbClr val="B3CFD8">
                <a:alpha val="38824"/>
              </a:srgbClr>
            </a:solidFill>
          </p:spPr>
          <p:txBody>
            <a:bodyPr/>
            <a:lstStyle/>
            <a:p>
              <a:endParaRPr lang="fi-FI"/>
            </a:p>
          </p:txBody>
        </p:sp>
        <p:sp>
          <p:nvSpPr>
            <p:cNvPr id="17" name="TextBox 17"/>
            <p:cNvSpPr txBox="1"/>
            <p:nvPr/>
          </p:nvSpPr>
          <p:spPr>
            <a:xfrm>
              <a:off x="0" y="-66675"/>
              <a:ext cx="1737774" cy="595457"/>
            </a:xfrm>
            <a:prstGeom prst="rect">
              <a:avLst/>
            </a:prstGeom>
          </p:spPr>
          <p:txBody>
            <a:bodyPr lIns="50800" tIns="50800" rIns="50800" bIns="50800" rtlCol="0" anchor="ctr"/>
            <a:lstStyle/>
            <a:p>
              <a:pPr algn="ctr">
                <a:lnSpc>
                  <a:spcPts val="2800"/>
                </a:lnSpc>
              </a:pPr>
              <a:endParaRPr/>
            </a:p>
          </p:txBody>
        </p:sp>
      </p:grpSp>
      <p:sp>
        <p:nvSpPr>
          <p:cNvPr id="18" name="Freeform 18"/>
          <p:cNvSpPr/>
          <p:nvPr/>
        </p:nvSpPr>
        <p:spPr>
          <a:xfrm rot="421121">
            <a:off x="15595432" y="6921215"/>
            <a:ext cx="2798473" cy="2798473"/>
          </a:xfrm>
          <a:custGeom>
            <a:avLst/>
            <a:gdLst/>
            <a:ahLst/>
            <a:cxnLst/>
            <a:rect l="l" t="t" r="r" b="b"/>
            <a:pathLst>
              <a:path w="2798473" h="2798473">
                <a:moveTo>
                  <a:pt x="0" y="0"/>
                </a:moveTo>
                <a:lnTo>
                  <a:pt x="2798473" y="0"/>
                </a:lnTo>
                <a:lnTo>
                  <a:pt x="2798473" y="2798473"/>
                </a:lnTo>
                <a:lnTo>
                  <a:pt x="0" y="27984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i-FI"/>
          </a:p>
        </p:txBody>
      </p:sp>
      <p:sp>
        <p:nvSpPr>
          <p:cNvPr id="19" name="TextBox 19"/>
          <p:cNvSpPr txBox="1"/>
          <p:nvPr/>
        </p:nvSpPr>
        <p:spPr>
          <a:xfrm>
            <a:off x="1559937" y="866775"/>
            <a:ext cx="15585430" cy="1370635"/>
          </a:xfrm>
          <a:prstGeom prst="rect">
            <a:avLst/>
          </a:prstGeom>
        </p:spPr>
        <p:txBody>
          <a:bodyPr lIns="0" tIns="0" rIns="0" bIns="0" rtlCol="0" anchor="t">
            <a:spAutoFit/>
          </a:bodyPr>
          <a:lstStyle/>
          <a:p>
            <a:pPr marL="0" lvl="0" indent="0" algn="ctr">
              <a:lnSpc>
                <a:spcPts val="11145"/>
              </a:lnSpc>
              <a:spcBef>
                <a:spcPct val="0"/>
              </a:spcBef>
            </a:pPr>
            <a:r>
              <a:rPr lang="en-US" sz="7961" spc="740">
                <a:solidFill>
                  <a:srgbClr val="222222"/>
                </a:solidFill>
                <a:latin typeface="Tall"/>
                <a:ea typeface="Tall"/>
                <a:cs typeface="Tall"/>
                <a:sym typeface="Tall"/>
              </a:rPr>
              <a:t>mikä aiheuttaa eniten ristiriitoja lapsesi kanssa?</a:t>
            </a:r>
          </a:p>
        </p:txBody>
      </p:sp>
      <p:sp>
        <p:nvSpPr>
          <p:cNvPr id="20" name="TextBox 20"/>
          <p:cNvSpPr txBox="1"/>
          <p:nvPr/>
        </p:nvSpPr>
        <p:spPr>
          <a:xfrm>
            <a:off x="1559937" y="4060846"/>
            <a:ext cx="6288993" cy="798195"/>
          </a:xfrm>
          <a:prstGeom prst="rect">
            <a:avLst/>
          </a:prstGeom>
        </p:spPr>
        <p:txBody>
          <a:bodyPr lIns="0" tIns="0" rIns="0" bIns="0" rtlCol="0" anchor="t">
            <a:spAutoFit/>
          </a:bodyPr>
          <a:lstStyle/>
          <a:p>
            <a:pPr algn="ctr">
              <a:lnSpc>
                <a:spcPts val="5880"/>
              </a:lnSpc>
            </a:pPr>
            <a:r>
              <a:rPr lang="en-US" sz="4200">
                <a:solidFill>
                  <a:srgbClr val="222222"/>
                </a:solidFill>
                <a:latin typeface="Ballpoint"/>
                <a:ea typeface="Ballpoint"/>
                <a:cs typeface="Ballpoint"/>
                <a:sym typeface="Ballpoint"/>
              </a:rPr>
              <a:t>PUHELIMEN KÄYTTÖ/RUUTUAIKA</a:t>
            </a:r>
          </a:p>
        </p:txBody>
      </p:sp>
      <p:sp>
        <p:nvSpPr>
          <p:cNvPr id="21" name="TextBox 21"/>
          <p:cNvSpPr txBox="1"/>
          <p:nvPr/>
        </p:nvSpPr>
        <p:spPr>
          <a:xfrm>
            <a:off x="1405380" y="7263210"/>
            <a:ext cx="6386114" cy="798195"/>
          </a:xfrm>
          <a:prstGeom prst="rect">
            <a:avLst/>
          </a:prstGeom>
        </p:spPr>
        <p:txBody>
          <a:bodyPr lIns="0" tIns="0" rIns="0" bIns="0" rtlCol="0" anchor="t">
            <a:spAutoFit/>
          </a:bodyPr>
          <a:lstStyle/>
          <a:p>
            <a:pPr algn="ctr">
              <a:lnSpc>
                <a:spcPts val="5880"/>
              </a:lnSpc>
              <a:spcBef>
                <a:spcPct val="0"/>
              </a:spcBef>
            </a:pPr>
            <a:r>
              <a:rPr lang="en-US" sz="4200">
                <a:solidFill>
                  <a:srgbClr val="222222"/>
                </a:solidFill>
                <a:latin typeface="Ballpoint"/>
                <a:ea typeface="Ballpoint"/>
                <a:cs typeface="Ballpoint"/>
                <a:sym typeface="Ballpoint"/>
              </a:rPr>
              <a:t>VAPAA-AIKA/KOTIINTULOAJAT</a:t>
            </a:r>
          </a:p>
        </p:txBody>
      </p:sp>
      <p:sp>
        <p:nvSpPr>
          <p:cNvPr id="22" name="TextBox 22"/>
          <p:cNvSpPr txBox="1"/>
          <p:nvPr/>
        </p:nvSpPr>
        <p:spPr>
          <a:xfrm>
            <a:off x="10747592" y="4060846"/>
            <a:ext cx="6716048" cy="798195"/>
          </a:xfrm>
          <a:prstGeom prst="rect">
            <a:avLst/>
          </a:prstGeom>
        </p:spPr>
        <p:txBody>
          <a:bodyPr lIns="0" tIns="0" rIns="0" bIns="0" rtlCol="0" anchor="t">
            <a:spAutoFit/>
          </a:bodyPr>
          <a:lstStyle/>
          <a:p>
            <a:pPr algn="ctr">
              <a:lnSpc>
                <a:spcPts val="5879"/>
              </a:lnSpc>
              <a:spcBef>
                <a:spcPct val="0"/>
              </a:spcBef>
            </a:pPr>
            <a:r>
              <a:rPr lang="en-US" sz="4199">
                <a:solidFill>
                  <a:srgbClr val="222222"/>
                </a:solidFill>
                <a:latin typeface="Ballpoint"/>
                <a:ea typeface="Ballpoint"/>
                <a:cs typeface="Ballpoint"/>
                <a:sym typeface="Ballpoint"/>
              </a:rPr>
              <a:t>KOULU</a:t>
            </a:r>
          </a:p>
        </p:txBody>
      </p:sp>
      <p:sp>
        <p:nvSpPr>
          <p:cNvPr id="23" name="TextBox 23"/>
          <p:cNvSpPr txBox="1"/>
          <p:nvPr/>
        </p:nvSpPr>
        <p:spPr>
          <a:xfrm>
            <a:off x="10749585" y="7190890"/>
            <a:ext cx="6830000" cy="798195"/>
          </a:xfrm>
          <a:prstGeom prst="rect">
            <a:avLst/>
          </a:prstGeom>
        </p:spPr>
        <p:txBody>
          <a:bodyPr lIns="0" tIns="0" rIns="0" bIns="0" rtlCol="0" anchor="t">
            <a:spAutoFit/>
          </a:bodyPr>
          <a:lstStyle/>
          <a:p>
            <a:pPr algn="ctr">
              <a:lnSpc>
                <a:spcPts val="5880"/>
              </a:lnSpc>
              <a:spcBef>
                <a:spcPct val="0"/>
              </a:spcBef>
            </a:pPr>
            <a:r>
              <a:rPr lang="en-US" sz="4200">
                <a:solidFill>
                  <a:srgbClr val="222222"/>
                </a:solidFill>
                <a:latin typeface="Ballpoint"/>
                <a:ea typeface="Ballpoint"/>
                <a:cs typeface="Ballpoint"/>
                <a:sym typeface="Ballpoint"/>
              </a:rPr>
              <a:t>JOKIN MUU</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d0d7e0fb-38a7-49c9-82b1-94634535fcd7}" enabled="1" method="Privileged" siteId="{5cc89a67-fa29-4356-af5d-f436abc7c21b}" contentBits="0" removed="0"/>
</clbl:labelList>
</file>

<file path=docProps/app.xml><?xml version="1.0" encoding="utf-8"?>
<Properties xmlns="http://schemas.openxmlformats.org/officeDocument/2006/extended-properties" xmlns:vt="http://schemas.openxmlformats.org/officeDocument/2006/docPropsVTypes">
  <TotalTime>8</TotalTime>
  <Words>969</Words>
  <Application>Microsoft Office PowerPoint</Application>
  <PresentationFormat>Mukautettu</PresentationFormat>
  <Paragraphs>149</Paragraphs>
  <Slides>29</Slides>
  <Notes>0</Notes>
  <HiddenSlides>0</HiddenSlides>
  <MMClips>0</MMClips>
  <ScaleCrop>false</ScaleCrop>
  <HeadingPairs>
    <vt:vector size="6" baseType="variant">
      <vt:variant>
        <vt:lpstr>Käytetyt fontit</vt:lpstr>
      </vt:variant>
      <vt:variant>
        <vt:i4>6</vt:i4>
      </vt:variant>
      <vt:variant>
        <vt:lpstr>Teema</vt:lpstr>
      </vt:variant>
      <vt:variant>
        <vt:i4>1</vt:i4>
      </vt:variant>
      <vt:variant>
        <vt:lpstr>Dian otsikot</vt:lpstr>
      </vt:variant>
      <vt:variant>
        <vt:i4>29</vt:i4>
      </vt:variant>
    </vt:vector>
  </HeadingPairs>
  <TitlesOfParts>
    <vt:vector size="36" baseType="lpstr">
      <vt:lpstr>Ballpoint</vt:lpstr>
      <vt:lpstr>Arial</vt:lpstr>
      <vt:lpstr>Adirek Sans SemiBold</vt:lpstr>
      <vt:lpstr>Tall</vt:lpstr>
      <vt:lpstr>Calibri</vt:lpstr>
      <vt:lpstr>Lava Pro Grunge</vt:lpstr>
      <vt:lpstr>Office Theme</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Add a short description</dc:title>
  <dc:creator>Blomster Annika</dc:creator>
  <cp:lastModifiedBy>Blomster Annika</cp:lastModifiedBy>
  <cp:revision>3</cp:revision>
  <dcterms:created xsi:type="dcterms:W3CDTF">2006-08-16T00:00:00Z</dcterms:created>
  <dcterms:modified xsi:type="dcterms:W3CDTF">2025-05-09T09:28:22Z</dcterms:modified>
  <dc:identifier>DAGkxqzjOxw</dc:identifier>
</cp:coreProperties>
</file>