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8" r:id="rId3"/>
    <p:sldMasterId id="2147483734" r:id="rId4"/>
  </p:sldMasterIdLst>
  <p:notesMasterIdLst>
    <p:notesMasterId r:id="rId30"/>
  </p:notesMasterIdLst>
  <p:sldIdLst>
    <p:sldId id="1066" r:id="rId5"/>
    <p:sldId id="3043" r:id="rId6"/>
    <p:sldId id="2938" r:id="rId7"/>
    <p:sldId id="1069" r:id="rId8"/>
    <p:sldId id="281" r:id="rId9"/>
    <p:sldId id="3006" r:id="rId10"/>
    <p:sldId id="2967" r:id="rId11"/>
    <p:sldId id="3005" r:id="rId12"/>
    <p:sldId id="2864" r:id="rId13"/>
    <p:sldId id="2965" r:id="rId14"/>
    <p:sldId id="3041" r:id="rId15"/>
    <p:sldId id="1056" r:id="rId16"/>
    <p:sldId id="3004" r:id="rId17"/>
    <p:sldId id="3007" r:id="rId18"/>
    <p:sldId id="2968" r:id="rId19"/>
    <p:sldId id="3025" r:id="rId20"/>
    <p:sldId id="2889" r:id="rId21"/>
    <p:sldId id="2964" r:id="rId22"/>
    <p:sldId id="266" r:id="rId23"/>
    <p:sldId id="3003" r:id="rId24"/>
    <p:sldId id="285" r:id="rId25"/>
    <p:sldId id="267" r:id="rId26"/>
    <p:sldId id="276" r:id="rId27"/>
    <p:sldId id="3026" r:id="rId28"/>
    <p:sldId id="277" r:id="rId2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366393-A7DC-44D2-ADE2-251CE32DA1DE}" v="69" dt="2025-05-25T17:25:49.778"/>
    <p1510:client id="{CA617B92-D751-42F5-AE52-C5D2837570AA}" v="1" dt="2025-05-25T18:54:44.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079" autoAdjust="0"/>
  </p:normalViewPr>
  <p:slideViewPr>
    <p:cSldViewPr snapToGrid="0">
      <p:cViewPr varScale="1">
        <p:scale>
          <a:sx n="49" d="100"/>
          <a:sy n="49" d="100"/>
        </p:scale>
        <p:origin x="131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pinen Satu-Maaria" userId="44a668c4-269b-4755-aad2-6bdc4d30b3ed" providerId="ADAL" clId="{CA617B92-D751-42F5-AE52-C5D2837570AA}"/>
    <pc:docChg chg="addSld delSld modSld sldOrd delMainMaster">
      <pc:chgData name="Toppinen Satu-Maaria" userId="44a668c4-269b-4755-aad2-6bdc4d30b3ed" providerId="ADAL" clId="{CA617B92-D751-42F5-AE52-C5D2837570AA}" dt="2025-05-25T18:55:12.825" v="5" actId="47"/>
      <pc:docMkLst>
        <pc:docMk/>
      </pc:docMkLst>
      <pc:sldChg chg="del">
        <pc:chgData name="Toppinen Satu-Maaria" userId="44a668c4-269b-4755-aad2-6bdc4d30b3ed" providerId="ADAL" clId="{CA617B92-D751-42F5-AE52-C5D2837570AA}" dt="2025-05-25T18:55:12.825" v="5" actId="47"/>
        <pc:sldMkLst>
          <pc:docMk/>
          <pc:sldMk cId="3021655518" sldId="256"/>
        </pc:sldMkLst>
      </pc:sldChg>
      <pc:sldChg chg="add ord">
        <pc:chgData name="Toppinen Satu-Maaria" userId="44a668c4-269b-4755-aad2-6bdc4d30b3ed" providerId="ADAL" clId="{CA617B92-D751-42F5-AE52-C5D2837570AA}" dt="2025-05-25T18:54:49.998" v="2"/>
        <pc:sldMkLst>
          <pc:docMk/>
          <pc:sldMk cId="3092906582" sldId="1066"/>
        </pc:sldMkLst>
      </pc:sldChg>
      <pc:sldChg chg="add ord">
        <pc:chgData name="Toppinen Satu-Maaria" userId="44a668c4-269b-4755-aad2-6bdc4d30b3ed" providerId="ADAL" clId="{CA617B92-D751-42F5-AE52-C5D2837570AA}" dt="2025-05-25T18:54:52.939" v="4"/>
        <pc:sldMkLst>
          <pc:docMk/>
          <pc:sldMk cId="2387890620" sldId="3043"/>
        </pc:sldMkLst>
      </pc:sldChg>
      <pc:sldMasterChg chg="del delSldLayout">
        <pc:chgData name="Toppinen Satu-Maaria" userId="44a668c4-269b-4755-aad2-6bdc4d30b3ed" providerId="ADAL" clId="{CA617B92-D751-42F5-AE52-C5D2837570AA}" dt="2025-05-25T18:55:12.825" v="5" actId="47"/>
        <pc:sldMasterMkLst>
          <pc:docMk/>
          <pc:sldMasterMk cId="2262669351" sldId="2147483696"/>
        </pc:sldMasterMkLst>
        <pc:sldLayoutChg chg="del">
          <pc:chgData name="Toppinen Satu-Maaria" userId="44a668c4-269b-4755-aad2-6bdc4d30b3ed" providerId="ADAL" clId="{CA617B92-D751-42F5-AE52-C5D2837570AA}" dt="2025-05-25T18:55:12.825" v="5" actId="47"/>
          <pc:sldLayoutMkLst>
            <pc:docMk/>
            <pc:sldMasterMk cId="2262669351" sldId="2147483696"/>
            <pc:sldLayoutMk cId="2042424914" sldId="2147483697"/>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2621550643" sldId="2147483698"/>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3487935762" sldId="2147483699"/>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2701617149" sldId="2147483700"/>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1627257361" sldId="2147483701"/>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3849612944" sldId="2147483702"/>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2395648957" sldId="2147483703"/>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31710678" sldId="2147483704"/>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2370387583" sldId="2147483705"/>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3580656972" sldId="2147483706"/>
          </pc:sldLayoutMkLst>
        </pc:sldLayoutChg>
        <pc:sldLayoutChg chg="del">
          <pc:chgData name="Toppinen Satu-Maaria" userId="44a668c4-269b-4755-aad2-6bdc4d30b3ed" providerId="ADAL" clId="{CA617B92-D751-42F5-AE52-C5D2837570AA}" dt="2025-05-25T18:55:12.825" v="5" actId="47"/>
          <pc:sldLayoutMkLst>
            <pc:docMk/>
            <pc:sldMasterMk cId="2262669351" sldId="2147483696"/>
            <pc:sldLayoutMk cId="27168018"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A3005-DF60-4233-A4A2-2CEB11EE8F74}" type="datetimeFigureOut">
              <a:rPr lang="fi-FI" smtClean="0"/>
              <a:t>25.5.2025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6640-466D-41FA-8344-7F276FEE6714}" type="slidenum">
              <a:rPr lang="fi-FI" smtClean="0"/>
              <a:t>‹#›</a:t>
            </a:fld>
            <a:endParaRPr lang="fi-FI"/>
          </a:p>
        </p:txBody>
      </p:sp>
    </p:spTree>
    <p:extLst>
      <p:ext uri="{BB962C8B-B14F-4D97-AF65-F5344CB8AC3E}">
        <p14:creationId xmlns:p14="http://schemas.microsoft.com/office/powerpoint/2010/main" val="93621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poliisi.fi/oulun-poliisilaitos-sosiaalisessa-mediassa" TargetMode="External"/><Relationship Id="rId13" Type="http://schemas.openxmlformats.org/officeDocument/2006/relationships/hyperlink" Target="https://www.netari.fi/" TargetMode="External"/><Relationship Id="rId3" Type="http://schemas.openxmlformats.org/officeDocument/2006/relationships/hyperlink" Target="https://www.nuortenoulu.fi/pulmakulma/" TargetMode="External"/><Relationship Id="rId7" Type="http://schemas.openxmlformats.org/officeDocument/2006/relationships/hyperlink" Target="https://loistosetlementti.fi/sua-varten-somessa/" TargetMode="External"/><Relationship Id="rId12" Type="http://schemas.openxmlformats.org/officeDocument/2006/relationships/hyperlink" Target="https://www.nuortennetti.fi/apua-ja-tukea/lasten-ja-nuorten-puhelin/lasten-ja-nuorten-cha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ouka.fi/oulu/nuoret/fiilis" TargetMode="External"/><Relationship Id="rId11" Type="http://schemas.openxmlformats.org/officeDocument/2006/relationships/hyperlink" Target="https://www.nuortennetti.fi/" TargetMode="External"/><Relationship Id="rId5" Type="http://schemas.openxmlformats.org/officeDocument/2006/relationships/hyperlink" Target="https://www.nuortenoulu.fi/bystrom/" TargetMode="External"/><Relationship Id="rId10" Type="http://schemas.openxmlformats.org/officeDocument/2006/relationships/hyperlink" Target="https://poikientalo-oulu.fi/yhteystiedot/" TargetMode="External"/><Relationship Id="rId4" Type="http://schemas.openxmlformats.org/officeDocument/2006/relationships/hyperlink" Target="https://www.nuortenoulu.fi/tukea-ja-neuvontaa/chat/" TargetMode="External"/><Relationship Id="rId9" Type="http://schemas.openxmlformats.org/officeDocument/2006/relationships/hyperlink" Target="https://likka.fi/yhteystiedot/" TargetMode="External"/><Relationship Id="rId14" Type="http://schemas.openxmlformats.org/officeDocument/2006/relationships/hyperlink" Target="https://www.riku.fi/yhteystiedo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ometurva.fi/blog/sextortion-forms-what-to-know/"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riku.fi/erilaisia-rikoksia/digitaalinen-vakivalta-ja-vaino/alastonkuvilla-kiristamin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ll.fi/wp-content/uploads/2025/04/nettikiusaamiskysely_2025_A4.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https://eperusteet.opintopolku.fi/#/fi/opetussuunnitelma/27446736/perusopetus/tekstikappale/29067179 </a:t>
            </a:r>
          </a:p>
          <a:p>
            <a:r>
              <a:rPr lang="fi-FI" dirty="0"/>
              <a:t>Minimivaatimukset 7.-9.lk digiturvataitoihin:</a:t>
            </a:r>
          </a:p>
          <a:p>
            <a:pPr marL="171450" indent="-171450">
              <a:buFontTx/>
              <a:buChar char="-"/>
            </a:pPr>
            <a:r>
              <a:rPr lang="fi-FI" b="0" i="0" dirty="0">
                <a:solidFill>
                  <a:srgbClr val="212529"/>
                </a:solidFill>
                <a:effectLst/>
                <a:latin typeface="Open Sans" panose="020B0606030504020204" pitchFamily="34" charset="0"/>
              </a:rPr>
              <a:t>Tunnistan median käytön vaikutuksia omaan hyvinvointiini ja arkeeni. (7.lk)</a:t>
            </a:r>
          </a:p>
          <a:p>
            <a:pPr marL="171450" indent="-171450">
              <a:buFontTx/>
              <a:buChar char="-"/>
            </a:pPr>
            <a:r>
              <a:rPr lang="fi-FI" b="1" i="0" dirty="0">
                <a:solidFill>
                  <a:srgbClr val="212529"/>
                </a:solidFill>
                <a:effectLst/>
                <a:latin typeface="Open Sans" panose="020B0606030504020204" pitchFamily="34" charset="0"/>
              </a:rPr>
              <a:t>Tiedän, millaisia ongelmatilanteita nettiympäristössä saattaa kohdata. (8.lk)</a:t>
            </a:r>
          </a:p>
          <a:p>
            <a:pPr marL="171450" indent="-171450">
              <a:buFontTx/>
              <a:buChar char="-"/>
            </a:pPr>
            <a:r>
              <a:rPr lang="fi-FI" b="1" i="0" dirty="0">
                <a:solidFill>
                  <a:srgbClr val="212529"/>
                </a:solidFill>
                <a:effectLst/>
                <a:latin typeface="Open Sans" panose="020B0606030504020204" pitchFamily="34" charset="0"/>
              </a:rPr>
              <a:t>Opin netissä tarvittavia turvataitoja ja selviytymiskeinoja. (8.lk)</a:t>
            </a:r>
          </a:p>
          <a:p>
            <a:pPr marL="171450" indent="-171450">
              <a:buFontTx/>
              <a:buChar char="-"/>
            </a:pPr>
            <a:r>
              <a:rPr lang="fi-FI" b="1" i="0" dirty="0">
                <a:solidFill>
                  <a:srgbClr val="212529"/>
                </a:solidFill>
                <a:effectLst/>
                <a:latin typeface="Open Sans" panose="020B0606030504020204" pitchFamily="34" charset="0"/>
              </a:rPr>
              <a:t>Tiedän, että ahdistelua tai häirintää ei tarvitse sietää netissä. (9.lk)</a:t>
            </a:r>
          </a:p>
          <a:p>
            <a:pPr marL="171450" indent="-171450">
              <a:buFontTx/>
              <a:buChar char="-"/>
            </a:pPr>
            <a:r>
              <a:rPr lang="fi-FI" b="1" i="0" dirty="0">
                <a:solidFill>
                  <a:srgbClr val="212529"/>
                </a:solidFill>
                <a:effectLst/>
                <a:latin typeface="Open Sans" panose="020B0606030504020204" pitchFamily="34" charset="0"/>
              </a:rPr>
              <a:t>Osaan toimia netin häirintätilanteissa ja muissa uhkaavissa tilanteissa. (9.lk)</a:t>
            </a:r>
          </a:p>
          <a:p>
            <a:pPr marL="0" indent="0">
              <a:buFontTx/>
              <a:buNone/>
            </a:pPr>
            <a:endParaRPr lang="fi-FI" b="1" i="0" dirty="0">
              <a:solidFill>
                <a:srgbClr val="212529"/>
              </a:solidFill>
              <a:effectLst/>
              <a:latin typeface="Open Sans" panose="020B0606030504020204" pitchFamily="34" charset="0"/>
            </a:endParaRPr>
          </a:p>
          <a:p>
            <a:pPr marL="0" indent="0">
              <a:buFontTx/>
              <a:buNone/>
            </a:pPr>
            <a:r>
              <a:rPr lang="fi-FI" b="0" i="0" dirty="0">
                <a:solidFill>
                  <a:srgbClr val="212529"/>
                </a:solidFill>
                <a:effectLst/>
                <a:latin typeface="Open Sans" panose="020B0606030504020204" pitchFamily="34" charset="0"/>
              </a:rPr>
              <a:t>7.Lk Selviytymis- ja digiturvataidot</a:t>
            </a:r>
          </a:p>
          <a:p>
            <a:pPr algn="l">
              <a:buFont typeface="Arial" panose="020B0604020202020204" pitchFamily="34" charset="0"/>
              <a:buChar char="•"/>
            </a:pPr>
            <a:r>
              <a:rPr lang="fi-FI" b="0" i="0" dirty="0">
                <a:solidFill>
                  <a:srgbClr val="212529"/>
                </a:solidFill>
                <a:effectLst/>
                <a:latin typeface="Open Sans" panose="020B0606030504020204" pitchFamily="34" charset="0"/>
              </a:rPr>
              <a:t>Turvaverkkoni </a:t>
            </a:r>
          </a:p>
          <a:p>
            <a:pPr algn="l">
              <a:buFont typeface="Arial" panose="020B0604020202020204" pitchFamily="34" charset="0"/>
              <a:buChar char="•"/>
            </a:pPr>
            <a:r>
              <a:rPr lang="fi-FI" b="0" i="0" dirty="0">
                <a:solidFill>
                  <a:srgbClr val="212529"/>
                </a:solidFill>
                <a:effectLst/>
                <a:latin typeface="Open Sans" panose="020B0606030504020204" pitchFamily="34" charset="0"/>
              </a:rPr>
              <a:t>Kiusaaminen ja henkinen väkivalta </a:t>
            </a:r>
          </a:p>
          <a:p>
            <a:pPr algn="l">
              <a:buFont typeface="Arial" panose="020B0604020202020204" pitchFamily="34" charset="0"/>
              <a:buChar char="•"/>
            </a:pPr>
            <a:r>
              <a:rPr lang="fi-FI" b="0" i="0" dirty="0">
                <a:solidFill>
                  <a:srgbClr val="212529"/>
                </a:solidFill>
                <a:effectLst/>
                <a:latin typeface="Open Sans" panose="020B0606030504020204" pitchFamily="34" charset="0"/>
              </a:rPr>
              <a:t>Stop nettikiusaamiselle ja ilkeilylle </a:t>
            </a:r>
          </a:p>
          <a:p>
            <a:pPr algn="l">
              <a:buFont typeface="Arial" panose="020B0604020202020204" pitchFamily="34" charset="0"/>
              <a:buChar char="•"/>
            </a:pPr>
            <a:r>
              <a:rPr lang="fi-FI" b="0" i="0" dirty="0">
                <a:solidFill>
                  <a:srgbClr val="212529"/>
                </a:solidFill>
                <a:effectLst/>
                <a:latin typeface="Open Sans" panose="020B0606030504020204" pitchFamily="34" charset="0"/>
              </a:rPr>
              <a:t>Seksuaalioikeuksien kunnioittaminen koulussa </a:t>
            </a:r>
          </a:p>
          <a:p>
            <a:pPr algn="l">
              <a:buFont typeface="Arial" panose="020B0604020202020204" pitchFamily="34" charset="0"/>
              <a:buChar char="•"/>
            </a:pPr>
            <a:r>
              <a:rPr lang="fi-FI" b="0" i="0" dirty="0">
                <a:solidFill>
                  <a:srgbClr val="212529"/>
                </a:solidFill>
                <a:effectLst/>
                <a:latin typeface="Open Sans" panose="020B0606030504020204" pitchFamily="34" charset="0"/>
              </a:rPr>
              <a:t>Turvataitoja ja ongelmanratkaisua </a:t>
            </a:r>
          </a:p>
          <a:p>
            <a:pPr algn="l">
              <a:buFont typeface="Arial" panose="020B0604020202020204" pitchFamily="34" charset="0"/>
              <a:buChar char="•"/>
            </a:pPr>
            <a:r>
              <a:rPr lang="fi-FI" b="0" i="0" dirty="0">
                <a:solidFill>
                  <a:srgbClr val="212529"/>
                </a:solidFill>
                <a:effectLst/>
                <a:latin typeface="Open Sans" panose="020B0606030504020204" pitchFamily="34" charset="0"/>
              </a:rPr>
              <a:t>Seksuaalinen häirintä, houkuttelu ja  seksuaaliväkivalta sekä toimintaohjeet</a:t>
            </a:r>
          </a:p>
          <a:p>
            <a:pPr algn="l">
              <a:buFont typeface="Arial" panose="020B0604020202020204" pitchFamily="34" charset="0"/>
              <a:buChar char="•"/>
            </a:pPr>
            <a:r>
              <a:rPr lang="fi-FI" b="1" i="0" dirty="0">
                <a:solidFill>
                  <a:srgbClr val="212529"/>
                </a:solidFill>
                <a:effectLst/>
                <a:latin typeface="Open Sans" panose="020B0606030504020204" pitchFamily="34" charset="0"/>
              </a:rPr>
              <a:t>Turvallisesti netissä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dirty="0">
              <a:solidFill>
                <a:srgbClr val="21252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212529"/>
                </a:solidFill>
                <a:effectLst/>
                <a:latin typeface="Open Sans" panose="020B0606030504020204" pitchFamily="34" charset="0"/>
              </a:rPr>
              <a:t>8.Lk Selviytymis- ja digiturvataidot</a:t>
            </a:r>
          </a:p>
          <a:p>
            <a:pPr algn="l">
              <a:buFont typeface="Arial" panose="020B0604020202020204" pitchFamily="34" charset="0"/>
              <a:buChar char="•"/>
            </a:pPr>
            <a:r>
              <a:rPr lang="fi-FI" b="0" i="0" dirty="0">
                <a:solidFill>
                  <a:srgbClr val="212529"/>
                </a:solidFill>
                <a:effectLst/>
                <a:latin typeface="Open Sans" panose="020B0606030504020204" pitchFamily="34" charset="0"/>
              </a:rPr>
              <a:t>Kiusaamisen vastainen tunti </a:t>
            </a:r>
          </a:p>
          <a:p>
            <a:pPr algn="l">
              <a:buFont typeface="Arial" panose="020B0604020202020204" pitchFamily="34" charset="0"/>
              <a:buChar char="•"/>
            </a:pPr>
            <a:r>
              <a:rPr lang="fi-FI" b="0" i="0" dirty="0">
                <a:solidFill>
                  <a:srgbClr val="212529"/>
                </a:solidFill>
                <a:effectLst/>
                <a:latin typeface="Open Sans" panose="020B0606030504020204" pitchFamily="34" charset="0"/>
              </a:rPr>
              <a:t>Turvapaikka ja -verkko </a:t>
            </a:r>
          </a:p>
          <a:p>
            <a:pPr algn="l">
              <a:buFont typeface="Arial" panose="020B0604020202020204" pitchFamily="34" charset="0"/>
              <a:buChar char="•"/>
            </a:pPr>
            <a:r>
              <a:rPr lang="fi-FI" b="0" i="0" dirty="0">
                <a:solidFill>
                  <a:srgbClr val="212529"/>
                </a:solidFill>
                <a:effectLst/>
                <a:latin typeface="Open Sans" panose="020B0606030504020204" pitchFamily="34" charset="0"/>
              </a:rPr>
              <a:t>Seksuaalinen häirintä, houkuttelu ja seksuaaliväkivalta sekä toimintaohjeet</a:t>
            </a:r>
          </a:p>
          <a:p>
            <a:pPr algn="l">
              <a:buFont typeface="Arial" panose="020B0604020202020204" pitchFamily="34" charset="0"/>
              <a:buChar char="•"/>
            </a:pPr>
            <a:r>
              <a:rPr lang="fi-FI" b="0" i="0" dirty="0">
                <a:solidFill>
                  <a:srgbClr val="212529"/>
                </a:solidFill>
                <a:effectLst/>
                <a:latin typeface="Open Sans" panose="020B0606030504020204" pitchFamily="34" charset="0"/>
              </a:rPr>
              <a:t>Seksuaalisuuteen liittyviä asenteita ja oikeuksia </a:t>
            </a:r>
          </a:p>
          <a:p>
            <a:pPr algn="l">
              <a:buFont typeface="Arial" panose="020B0604020202020204" pitchFamily="34" charset="0"/>
              <a:buChar char="•"/>
            </a:pPr>
            <a:r>
              <a:rPr lang="fi-FI" b="1" i="0" dirty="0">
                <a:solidFill>
                  <a:srgbClr val="212529"/>
                </a:solidFill>
                <a:effectLst/>
                <a:latin typeface="Open Sans" panose="020B0606030504020204" pitchFamily="34" charset="0"/>
              </a:rPr>
              <a:t>Nettiympäristö – haasteita ja selviytymiskeinoja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dirty="0">
              <a:solidFill>
                <a:srgbClr val="21252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212529"/>
                </a:solidFill>
                <a:effectLst/>
                <a:latin typeface="Open Sans" panose="020B0606030504020204" pitchFamily="34" charset="0"/>
              </a:rPr>
              <a:t>9.Lk Selviytymis- ja digiturvataidot</a:t>
            </a:r>
          </a:p>
          <a:p>
            <a:pPr algn="l">
              <a:buFont typeface="Arial" panose="020B0604020202020204" pitchFamily="34" charset="0"/>
              <a:buChar char="•"/>
            </a:pPr>
            <a:r>
              <a:rPr lang="fi-FI" b="0" i="0" dirty="0">
                <a:solidFill>
                  <a:srgbClr val="212529"/>
                </a:solidFill>
                <a:effectLst/>
                <a:latin typeface="Open Sans" panose="020B0606030504020204" pitchFamily="34" charset="0"/>
              </a:rPr>
              <a:t>Selviytymisympyrä </a:t>
            </a:r>
          </a:p>
          <a:p>
            <a:pPr algn="l">
              <a:buFont typeface="Arial" panose="020B0604020202020204" pitchFamily="34" charset="0"/>
              <a:buChar char="•"/>
            </a:pPr>
            <a:r>
              <a:rPr lang="fi-FI" b="0" i="0" dirty="0">
                <a:solidFill>
                  <a:srgbClr val="212529"/>
                </a:solidFill>
                <a:effectLst/>
                <a:latin typeface="Open Sans" panose="020B0606030504020204" pitchFamily="34" charset="0"/>
              </a:rPr>
              <a:t>Seksuaalinen häirintä ja selviytymiskeinoja </a:t>
            </a:r>
          </a:p>
          <a:p>
            <a:pPr algn="l">
              <a:buFont typeface="Arial" panose="020B0604020202020204" pitchFamily="34" charset="0"/>
              <a:buChar char="•"/>
            </a:pPr>
            <a:r>
              <a:rPr lang="fi-FI" b="1" i="0" dirty="0">
                <a:solidFill>
                  <a:srgbClr val="212529"/>
                </a:solidFill>
                <a:effectLst/>
                <a:latin typeface="Open Sans" panose="020B0606030504020204" pitchFamily="34" charset="0"/>
              </a:rPr>
              <a:t>Häirintä ja kiusaaminen digitaalisessa mediassa </a:t>
            </a:r>
          </a:p>
          <a:p>
            <a:pPr algn="l">
              <a:buFont typeface="Arial" panose="020B0604020202020204" pitchFamily="34" charset="0"/>
              <a:buChar char="•"/>
            </a:pPr>
            <a:r>
              <a:rPr lang="fi-FI" b="0" i="0" dirty="0">
                <a:solidFill>
                  <a:srgbClr val="212529"/>
                </a:solidFill>
                <a:effectLst/>
                <a:latin typeface="Open Sans" panose="020B0606030504020204" pitchFamily="34" charset="0"/>
              </a:rPr>
              <a:t>Nuorten tarinoita digitaalisesta mediasta ja </a:t>
            </a:r>
            <a:r>
              <a:rPr lang="fi-FI" b="1" i="0" dirty="0">
                <a:solidFill>
                  <a:srgbClr val="212529"/>
                </a:solidFill>
                <a:effectLst/>
                <a:latin typeface="Open Sans" panose="020B0606030504020204" pitchFamily="34" charset="0"/>
              </a:rPr>
              <a:t>turvaohjeet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dirty="0">
              <a:solidFill>
                <a:srgbClr val="212529"/>
              </a:solidFill>
              <a:effectLst/>
              <a:latin typeface="Open Sans" panose="020B0606030504020204" pitchFamily="34" charset="0"/>
            </a:endParaRPr>
          </a:p>
          <a:p>
            <a:pPr marL="0" indent="0">
              <a:buFontTx/>
              <a:buNone/>
            </a:pPr>
            <a:endParaRPr lang="fi-FI" b="0" i="0" dirty="0">
              <a:solidFill>
                <a:srgbClr val="212529"/>
              </a:solidFill>
              <a:effectLst/>
              <a:latin typeface="Open Sans" panose="020B0606030504020204" pitchFamily="34" charset="0"/>
            </a:endParaRPr>
          </a:p>
          <a:p>
            <a:pPr marL="171450" indent="-171450">
              <a:buFontTx/>
              <a:buChar char="-"/>
            </a:pPr>
            <a:endParaRPr lang="fi-FI" b="0" i="0" dirty="0">
              <a:solidFill>
                <a:srgbClr val="212529"/>
              </a:solidFill>
              <a:effectLst/>
              <a:latin typeface="Open Sans" panose="020B0606030504020204" pitchFamily="34" charset="0"/>
            </a:endParaRPr>
          </a:p>
          <a:p>
            <a:pPr marL="171450" indent="-171450">
              <a:buFontTx/>
              <a:buChar char="-"/>
            </a:pPr>
            <a:endParaRPr lang="fi-FI" b="0" i="0" dirty="0">
              <a:solidFill>
                <a:srgbClr val="212529"/>
              </a:solidFill>
              <a:effectLst/>
              <a:latin typeface="Open Sans" panose="020B0606030504020204" pitchFamily="34" charset="0"/>
            </a:endParaRPr>
          </a:p>
          <a:p>
            <a:pPr marL="171450" indent="-171450">
              <a:buFontTx/>
              <a:buChar char="-"/>
            </a:pPr>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36640-466D-41FA-8344-7F276FEE6714}"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3717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65636640-466D-41FA-8344-7F276FEE6714}" type="slidenum">
              <a:rPr lang="fi-FI" smtClean="0"/>
              <a:t>12</a:t>
            </a:fld>
            <a:endParaRPr lang="fi-FI"/>
          </a:p>
        </p:txBody>
      </p:sp>
    </p:spTree>
    <p:extLst>
      <p:ext uri="{BB962C8B-B14F-4D97-AF65-F5344CB8AC3E}">
        <p14:creationId xmlns:p14="http://schemas.microsoft.com/office/powerpoint/2010/main" val="4111347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65636640-466D-41FA-8344-7F276FEE6714}" type="slidenum">
              <a:rPr lang="fi-FI" smtClean="0"/>
              <a:t>13</a:t>
            </a:fld>
            <a:endParaRPr lang="fi-FI"/>
          </a:p>
        </p:txBody>
      </p:sp>
    </p:spTree>
    <p:extLst>
      <p:ext uri="{BB962C8B-B14F-4D97-AF65-F5344CB8AC3E}">
        <p14:creationId xmlns:p14="http://schemas.microsoft.com/office/powerpoint/2010/main" val="221543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https://www.riku.fi/rikoksen-uhrina/lapsi-ja-nuori-rikoksen-uhrina/nettirikokset/</a:t>
            </a:r>
          </a:p>
        </p:txBody>
      </p:sp>
      <p:sp>
        <p:nvSpPr>
          <p:cNvPr id="4" name="Dian numeron paikkamerkki 3"/>
          <p:cNvSpPr>
            <a:spLocks noGrp="1"/>
          </p:cNvSpPr>
          <p:nvPr>
            <p:ph type="sldNum" sz="quarter" idx="5"/>
          </p:nvPr>
        </p:nvSpPr>
        <p:spPr/>
        <p:txBody>
          <a:bodyPr/>
          <a:lstStyle/>
          <a:p>
            <a:fld id="{65636640-466D-41FA-8344-7F276FEE6714}" type="slidenum">
              <a:rPr lang="fi-FI" smtClean="0"/>
              <a:t>14</a:t>
            </a:fld>
            <a:endParaRPr lang="fi-FI"/>
          </a:p>
        </p:txBody>
      </p:sp>
    </p:spTree>
    <p:extLst>
      <p:ext uri="{BB962C8B-B14F-4D97-AF65-F5344CB8AC3E}">
        <p14:creationId xmlns:p14="http://schemas.microsoft.com/office/powerpoint/2010/main" val="65944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https://www.riku.fi/rikoksen-uhrina/lapsi-ja-nuori-rikoksen-uhrina/nettirikokset/</a:t>
            </a:r>
          </a:p>
        </p:txBody>
      </p:sp>
      <p:sp>
        <p:nvSpPr>
          <p:cNvPr id="4" name="Dian numeron paikkamerkki 3"/>
          <p:cNvSpPr>
            <a:spLocks noGrp="1"/>
          </p:cNvSpPr>
          <p:nvPr>
            <p:ph type="sldNum" sz="quarter" idx="5"/>
          </p:nvPr>
        </p:nvSpPr>
        <p:spPr/>
        <p:txBody>
          <a:bodyPr/>
          <a:lstStyle/>
          <a:p>
            <a:fld id="{65636640-466D-41FA-8344-7F276FEE6714}" type="slidenum">
              <a:rPr lang="fi-FI" smtClean="0"/>
              <a:t>15</a:t>
            </a:fld>
            <a:endParaRPr lang="fi-FI"/>
          </a:p>
        </p:txBody>
      </p:sp>
    </p:spTree>
    <p:extLst>
      <p:ext uri="{BB962C8B-B14F-4D97-AF65-F5344CB8AC3E}">
        <p14:creationId xmlns:p14="http://schemas.microsoft.com/office/powerpoint/2010/main" val="239678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Keskustelua</a:t>
            </a:r>
          </a:p>
        </p:txBody>
      </p:sp>
      <p:sp>
        <p:nvSpPr>
          <p:cNvPr id="4" name="Dian numeron paikkamerkki 3"/>
          <p:cNvSpPr>
            <a:spLocks noGrp="1"/>
          </p:cNvSpPr>
          <p:nvPr>
            <p:ph type="sldNum" sz="quarter" idx="5"/>
          </p:nvPr>
        </p:nvSpPr>
        <p:spPr/>
        <p:txBody>
          <a:bodyPr/>
          <a:lstStyle/>
          <a:p>
            <a:fld id="{65636640-466D-41FA-8344-7F276FEE6714}" type="slidenum">
              <a:rPr lang="fi-FI" smtClean="0"/>
              <a:t>16</a:t>
            </a:fld>
            <a:endParaRPr lang="fi-FI"/>
          </a:p>
        </p:txBody>
      </p:sp>
    </p:spTree>
    <p:extLst>
      <p:ext uri="{BB962C8B-B14F-4D97-AF65-F5344CB8AC3E}">
        <p14:creationId xmlns:p14="http://schemas.microsoft.com/office/powerpoint/2010/main" val="4279099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DAE4E-61C4-47A0-9E47-444C7E55232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43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a:solidFill>
                  <a:srgbClr val="000000"/>
                </a:solidFill>
                <a:latin typeface="roboto"/>
                <a:ea typeface="roboto"/>
                <a:cs typeface="roboto"/>
              </a:rPr>
              <a:t>Oulun</a:t>
            </a:r>
            <a:r>
              <a:rPr lang="fi-FI" b="0" i="0">
                <a:solidFill>
                  <a:srgbClr val="000000"/>
                </a:solidFill>
                <a:effectLst/>
                <a:latin typeface="roboto"/>
                <a:ea typeface="roboto"/>
                <a:cs typeface="roboto"/>
              </a:rPr>
              <a:t> kaupungilla on tarjolla monenlaisia palveluita nuorille ja nuorille aikuisille kesän aikana. Myös valtakunnalliset palvelut auttavat erilaisissa tilanteissa. Olemme koonneet auttavia tuki- ja neuvontapalveluita tälle sivulle. Apua on lähellä – kysy rohkeasti!</a:t>
            </a:r>
            <a:endParaRPr lang="fi-FI"/>
          </a:p>
          <a:p>
            <a:pPr algn="l"/>
            <a:endParaRPr lang="fi-FI" b="0" i="0">
              <a:solidFill>
                <a:srgbClr val="000000"/>
              </a:solidFill>
              <a:effectLst/>
              <a:latin typeface="roboto" panose="02000000000000000000" pitchFamily="2" charset="0"/>
            </a:endParaRPr>
          </a:p>
          <a:p>
            <a:pPr marL="0" indent="0">
              <a:buNone/>
            </a:pPr>
            <a:r>
              <a:rPr lang="fi-FI" sz="1200" b="1"/>
              <a:t>Kiireettömän tiedon </a:t>
            </a:r>
            <a:r>
              <a:rPr lang="fi-FI" sz="1200"/>
              <a:t>ilmoittaminen epäilyttävistä aineistoista tai ilmiöistä: </a:t>
            </a:r>
            <a:r>
              <a:rPr lang="fi-FI" sz="1200" b="1"/>
              <a:t>poliisi.fi/nettivinkki</a:t>
            </a:r>
          </a:p>
          <a:p>
            <a:pPr marL="0" indent="0">
              <a:buNone/>
            </a:pPr>
            <a:r>
              <a:rPr lang="fi-FI" sz="1200"/>
              <a:t>Voit myös lähestyä sosiaalisessa mediassa toimivia poliiseja: </a:t>
            </a:r>
            <a:r>
              <a:rPr lang="fi-FI" sz="1200" b="1"/>
              <a:t>poliisi.fi/some</a:t>
            </a:r>
          </a:p>
          <a:p>
            <a:pPr marL="0" indent="0">
              <a:buNone/>
            </a:pPr>
            <a:endParaRPr lang="fi-FI" sz="1200" b="1"/>
          </a:p>
          <a:p>
            <a:pPr marL="0" indent="0">
              <a:buNone/>
            </a:pPr>
            <a:r>
              <a:rPr lang="fi-FI" sz="1200" b="1"/>
              <a:t>Kiireellistä apua:</a:t>
            </a:r>
            <a:br>
              <a:rPr lang="fi-FI" sz="1200" b="1"/>
            </a:br>
            <a:r>
              <a:rPr lang="fi-FI" sz="1200" b="1"/>
              <a:t>Hätänumero 112</a:t>
            </a:r>
          </a:p>
          <a:p>
            <a:pPr marL="0" indent="0">
              <a:buNone/>
            </a:pPr>
            <a:endParaRPr lang="fi-FI" sz="1200" b="1"/>
          </a:p>
          <a:p>
            <a:pPr marL="0" indent="0">
              <a:buNone/>
            </a:pPr>
            <a:r>
              <a:rPr lang="fi-FI" sz="1200"/>
              <a:t>Mikäli</a:t>
            </a:r>
            <a:r>
              <a:rPr lang="fi-FI" sz="1200" b="1"/>
              <a:t> epäilet </a:t>
            </a:r>
            <a:r>
              <a:rPr lang="fi-FI" sz="1200"/>
              <a:t>itseesi tai lähiomaiseesi kohdistuvaa </a:t>
            </a:r>
            <a:r>
              <a:rPr lang="fi-FI" sz="1200" b="1"/>
              <a:t>rikosta:</a:t>
            </a:r>
            <a:br>
              <a:rPr lang="fi-FI" sz="1200" b="1"/>
            </a:br>
            <a:r>
              <a:rPr lang="fi-FI" sz="1200" b="1"/>
              <a:t>Aina kiireellisissä tapauksissa suoraan lähin poliisiasema</a:t>
            </a:r>
          </a:p>
          <a:p>
            <a:pPr marL="0" indent="0">
              <a:buNone/>
            </a:pPr>
            <a:endParaRPr lang="fi-FI" sz="1200" b="1"/>
          </a:p>
          <a:p>
            <a:pPr marL="0" indent="0">
              <a:buNone/>
            </a:pPr>
            <a:r>
              <a:rPr lang="fi-FI" sz="1200" b="1"/>
              <a:t>Ilmoita</a:t>
            </a:r>
            <a:r>
              <a:rPr lang="fi-FI" sz="1200"/>
              <a:t> internetissä olevasta, lapseen kohdistuvaan seksuaaliseen houkutteluun ja seksuaaliväkivaltaan liittyvästä </a:t>
            </a:r>
            <a:r>
              <a:rPr lang="fi-FI" sz="1200" b="1"/>
              <a:t>laittomasta toiminnasta</a:t>
            </a:r>
            <a:r>
              <a:rPr lang="fi-FI" sz="1200"/>
              <a:t> (esim. seksuaaliset kuvat ja videot, joissa esiintyy alaikäisiä lapsia ja nuoria):</a:t>
            </a:r>
            <a:br>
              <a:rPr lang="fi-FI" sz="1200"/>
            </a:br>
            <a:r>
              <a:rPr lang="fi-FI" sz="1200" b="1"/>
              <a:t>pelastakaalapset.fi/nettivihje</a:t>
            </a:r>
          </a:p>
          <a:p>
            <a:pPr algn="l"/>
            <a:br>
              <a:rPr lang="fi-FI" b="0" i="0">
                <a:solidFill>
                  <a:srgbClr val="000000"/>
                </a:solidFill>
                <a:effectLst/>
                <a:latin typeface="roboto" panose="02000000000000000000" pitchFamily="2" charset="0"/>
              </a:rPr>
            </a:br>
            <a:br>
              <a:rPr lang="fi-FI" b="0" i="0">
                <a:solidFill>
                  <a:srgbClr val="000000"/>
                </a:solidFill>
                <a:effectLst/>
                <a:latin typeface="roboto" panose="02000000000000000000" pitchFamily="2" charset="0"/>
              </a:rPr>
            </a:br>
            <a:endParaRPr lang="fi-FI" b="0" i="0">
              <a:solidFill>
                <a:srgbClr val="000000"/>
              </a:solidFill>
              <a:effectLst/>
              <a:latin typeface="roboto" panose="02000000000000000000" pitchFamily="2" charset="0"/>
            </a:endParaRPr>
          </a:p>
          <a:p>
            <a:pPr algn="l">
              <a:buFont typeface="Arial" panose="020B0604020202020204" pitchFamily="34" charset="0"/>
              <a:buChar char="•"/>
            </a:pPr>
            <a:r>
              <a:rPr lang="fi-FI" b="1" i="0">
                <a:solidFill>
                  <a:srgbClr val="000000"/>
                </a:solidFill>
                <a:effectLst/>
                <a:latin typeface="roboto" panose="02000000000000000000" pitchFamily="2" charset="0"/>
              </a:rPr>
              <a:t>Opiskeluhuollon kuraattorit, psykologit ja terveydenhoitajat</a:t>
            </a:r>
            <a:r>
              <a:rPr lang="fi-FI" b="0" i="0">
                <a:solidFill>
                  <a:srgbClr val="000000"/>
                </a:solidFill>
                <a:effectLst/>
                <a:latin typeface="roboto" panose="02000000000000000000" pitchFamily="2" charset="0"/>
              </a:rPr>
              <a:t> ovat monella koululla tavoitettavissa myös kesällä. Heihin voit ottaa yhteyttä niin pienten kuin suurempienkin huolten kanssa. Yhteystiedot löydät oman koulun nettisivuilta.</a:t>
            </a:r>
          </a:p>
          <a:p>
            <a:pPr algn="l">
              <a:buFont typeface="Arial" panose="020B0604020202020204" pitchFamily="34" charset="0"/>
              <a:buChar char="•"/>
            </a:pPr>
            <a:r>
              <a:rPr lang="fi-FI" b="1" i="0">
                <a:solidFill>
                  <a:srgbClr val="000000"/>
                </a:solidFill>
                <a:effectLst/>
                <a:latin typeface="roboto"/>
                <a:ea typeface="roboto"/>
                <a:cs typeface="roboto"/>
              </a:rPr>
              <a:t>Oulun nuorisopalveluista</a:t>
            </a:r>
            <a:r>
              <a:rPr lang="fi-FI" b="0" i="0">
                <a:solidFill>
                  <a:srgbClr val="000000"/>
                </a:solidFill>
                <a:effectLst/>
                <a:latin typeface="roboto"/>
                <a:ea typeface="roboto"/>
                <a:cs typeface="roboto"/>
              </a:rPr>
              <a:t> löydät tietoa, tukea ja yhteystietoja täältä Nuorten Oulu- verkkopalvelusta. Käytössäsi verkkopalvelussa ovat </a:t>
            </a:r>
            <a:r>
              <a:rPr lang="fi-FI" b="1" i="0">
                <a:solidFill>
                  <a:srgbClr val="000000"/>
                </a:solidFill>
                <a:effectLst/>
                <a:latin typeface="roboto"/>
                <a:ea typeface="roboto"/>
                <a:cs typeface="roboto"/>
                <a:hlinkClick r:id="rId3"/>
              </a:rPr>
              <a:t>Pulmakulma- kysymyspalsta</a:t>
            </a:r>
            <a:r>
              <a:rPr lang="fi-FI" b="0" i="0">
                <a:solidFill>
                  <a:srgbClr val="000000"/>
                </a:solidFill>
                <a:effectLst/>
                <a:latin typeface="roboto"/>
                <a:ea typeface="roboto"/>
                <a:cs typeface="roboto"/>
              </a:rPr>
              <a:t> sekä </a:t>
            </a:r>
            <a:r>
              <a:rPr lang="fi-FI" b="1" i="0">
                <a:solidFill>
                  <a:srgbClr val="000000"/>
                </a:solidFill>
                <a:effectLst/>
                <a:latin typeface="roboto"/>
                <a:ea typeface="roboto"/>
                <a:cs typeface="roboto"/>
                <a:hlinkClick r:id="rId4"/>
              </a:rPr>
              <a:t>chat</a:t>
            </a:r>
            <a:r>
              <a:rPr lang="fi-FI" b="0" i="0">
                <a:solidFill>
                  <a:srgbClr val="000000"/>
                </a:solidFill>
                <a:effectLst/>
                <a:latin typeface="roboto"/>
                <a:ea typeface="roboto"/>
                <a:cs typeface="roboto"/>
              </a:rPr>
              <a:t>. </a:t>
            </a:r>
            <a:r>
              <a:rPr lang="fi-FI" b="1" i="0">
                <a:solidFill>
                  <a:srgbClr val="000000"/>
                </a:solidFill>
                <a:effectLst/>
                <a:latin typeface="roboto"/>
                <a:ea typeface="roboto"/>
                <a:cs typeface="roboto"/>
                <a:hlinkClick r:id="rId5"/>
              </a:rPr>
              <a:t>Byströmin Ohjaamo</a:t>
            </a:r>
            <a:r>
              <a:rPr lang="fi-FI" b="0" i="0">
                <a:solidFill>
                  <a:srgbClr val="000000"/>
                </a:solidFill>
                <a:effectLst/>
                <a:latin typeface="roboto"/>
                <a:ea typeface="roboto"/>
                <a:cs typeface="roboto"/>
              </a:rPr>
              <a:t> palvelee sinua läpi kesän arkisin klo 9-16. </a:t>
            </a:r>
            <a:r>
              <a:rPr lang="fi-FI" b="1" i="0">
                <a:solidFill>
                  <a:srgbClr val="000000"/>
                </a:solidFill>
                <a:effectLst/>
                <a:latin typeface="roboto"/>
                <a:ea typeface="roboto"/>
                <a:cs typeface="roboto"/>
                <a:hlinkClick r:id="rId6"/>
              </a:rPr>
              <a:t>Kesällä avoinna olevien nuorisotilojen</a:t>
            </a:r>
            <a:r>
              <a:rPr lang="fi-FI" b="1" i="0">
                <a:solidFill>
                  <a:srgbClr val="000000"/>
                </a:solidFill>
                <a:effectLst/>
                <a:latin typeface="roboto"/>
                <a:ea typeface="roboto"/>
                <a:cs typeface="roboto"/>
              </a:rPr>
              <a:t> </a:t>
            </a:r>
            <a:r>
              <a:rPr lang="fi-FI" b="0" i="0">
                <a:solidFill>
                  <a:srgbClr val="000000"/>
                </a:solidFill>
                <a:effectLst/>
                <a:latin typeface="roboto"/>
                <a:ea typeface="roboto"/>
                <a:cs typeface="roboto"/>
              </a:rPr>
              <a:t>yhteystiedot ja aukioloajat löydät myös NuortenOulusta. Nuorten Oulun palveluista voit saada apua myös netissä tapahtuviin ikäviin tilanteisiin.</a:t>
            </a:r>
          </a:p>
          <a:p>
            <a:pPr algn="l">
              <a:buFont typeface="Arial" panose="020B0604020202020204" pitchFamily="34" charset="0"/>
              <a:buChar char="•"/>
            </a:pPr>
            <a:r>
              <a:rPr lang="fi-FI" b="1" i="0">
                <a:solidFill>
                  <a:srgbClr val="000000"/>
                </a:solidFill>
                <a:effectLst/>
                <a:latin typeface="roboto"/>
                <a:ea typeface="roboto"/>
                <a:cs typeface="roboto"/>
                <a:hlinkClick r:id="rId7"/>
              </a:rPr>
              <a:t>Somen pulmatilanteissa auttaa Sua varten somessa -palvelu</a:t>
            </a:r>
            <a:r>
              <a:rPr lang="fi-FI" b="1" i="0">
                <a:solidFill>
                  <a:srgbClr val="000000"/>
                </a:solidFill>
                <a:effectLst/>
                <a:latin typeface="roboto"/>
                <a:ea typeface="roboto"/>
                <a:cs typeface="roboto"/>
              </a:rPr>
              <a:t>.</a:t>
            </a:r>
            <a:r>
              <a:rPr lang="fi-FI" b="0" i="0">
                <a:solidFill>
                  <a:srgbClr val="000000"/>
                </a:solidFill>
                <a:effectLst/>
                <a:latin typeface="roboto"/>
                <a:ea typeface="roboto"/>
                <a:cs typeface="roboto"/>
              </a:rPr>
              <a:t> </a:t>
            </a:r>
            <a:r>
              <a:rPr lang="fi-FI" b="0" i="0" err="1">
                <a:solidFill>
                  <a:srgbClr val="000000"/>
                </a:solidFill>
                <a:effectLst/>
                <a:latin typeface="roboto"/>
                <a:ea typeface="roboto"/>
                <a:cs typeface="roboto"/>
              </a:rPr>
              <a:t>Sua</a:t>
            </a:r>
            <a:r>
              <a:rPr lang="fi-FI" b="0" i="0">
                <a:solidFill>
                  <a:srgbClr val="000000"/>
                </a:solidFill>
                <a:effectLst/>
                <a:latin typeface="roboto"/>
                <a:ea typeface="roboto"/>
                <a:cs typeface="roboto"/>
              </a:rPr>
              <a:t> varten somessa on matalan kynnyksen palvelu, jonne voit ottaa yhteyttä, jos olet kokenut netissä kiusaamista, seksuaalista häirintää tai ahdistelua. Palvelu on tarkoitettu 8–21-vuotiaille lapsille ja nuorille. Tiimi päivystää joka arkipäivä somessa (paitsi ajalla 25.7.–7.8. palvelu on suljettu).</a:t>
            </a:r>
          </a:p>
          <a:p>
            <a:pPr algn="l">
              <a:buFont typeface="Arial" panose="020B0604020202020204" pitchFamily="34" charset="0"/>
              <a:buChar char="•"/>
            </a:pPr>
            <a:r>
              <a:rPr lang="fi-FI" b="0" i="0">
                <a:solidFill>
                  <a:srgbClr val="000000"/>
                </a:solidFill>
                <a:effectLst/>
                <a:latin typeface="roboto" panose="02000000000000000000" pitchFamily="2" charset="0"/>
              </a:rPr>
              <a:t>Netin haasteissa voit kysyä neuvoa myös </a:t>
            </a:r>
            <a:r>
              <a:rPr lang="fi-FI" b="1" i="0">
                <a:solidFill>
                  <a:srgbClr val="000000"/>
                </a:solidFill>
                <a:effectLst/>
                <a:latin typeface="roboto" panose="02000000000000000000" pitchFamily="2" charset="0"/>
                <a:hlinkClick r:id="rId8"/>
              </a:rPr>
              <a:t>somessa toimivilta poliiseilta</a:t>
            </a:r>
            <a:r>
              <a:rPr lang="fi-FI" b="0" i="0">
                <a:solidFill>
                  <a:srgbClr val="000000"/>
                </a:solidFill>
                <a:effectLst/>
                <a:latin typeface="roboto" panose="02000000000000000000" pitchFamily="2" charset="0"/>
              </a:rPr>
              <a:t>.</a:t>
            </a:r>
          </a:p>
          <a:p>
            <a:pPr algn="l">
              <a:buFont typeface="Arial" panose="020B0604020202020204" pitchFamily="34" charset="0"/>
              <a:buChar char="•"/>
            </a:pPr>
            <a:r>
              <a:rPr lang="fi-FI" b="1" i="0">
                <a:solidFill>
                  <a:srgbClr val="000000"/>
                </a:solidFill>
                <a:effectLst/>
                <a:latin typeface="roboto" panose="02000000000000000000" pitchFamily="2" charset="0"/>
              </a:rPr>
              <a:t>Tyttöjen Talon</a:t>
            </a:r>
            <a:r>
              <a:rPr lang="fi-FI" b="0" i="0">
                <a:solidFill>
                  <a:srgbClr val="000000"/>
                </a:solidFill>
                <a:effectLst/>
                <a:latin typeface="roboto" panose="02000000000000000000" pitchFamily="2" charset="0"/>
              </a:rPr>
              <a:t> kesätoiminnoissa pääset viettämään aikaa turvallisessa ja hyväksyvässä ilmapiirissä yhteisen tekemisen äärellä. Toiminta on suunnattu 10–29-vuotiaille tytöille ja nuorille naisille sukupuolen moninaisuus huomioiden. Kesällä Tyttöjen Talo on auki kesä- ja elokuussa. Tyttöjen Talolta saat apua ja tukea erilaisiin elämäntilanteisiin, sinun ei tarvitse jäädä yksin. </a:t>
            </a:r>
            <a:r>
              <a:rPr lang="fi-FI" b="1" i="0">
                <a:solidFill>
                  <a:srgbClr val="000000"/>
                </a:solidFill>
                <a:effectLst/>
                <a:latin typeface="roboto" panose="02000000000000000000" pitchFamily="2" charset="0"/>
                <a:hlinkClick r:id="rId9"/>
              </a:rPr>
              <a:t>Ohjaajien yhteystiedot löydät täältä.</a:t>
            </a:r>
            <a:endParaRPr lang="fi-FI" b="0" i="0">
              <a:solidFill>
                <a:srgbClr val="000000"/>
              </a:solidFill>
              <a:effectLst/>
              <a:latin typeface="roboto" panose="02000000000000000000" pitchFamily="2" charset="0"/>
            </a:endParaRPr>
          </a:p>
          <a:p>
            <a:pPr algn="l">
              <a:buFont typeface="Arial" panose="020B0604020202020204" pitchFamily="34" charset="0"/>
              <a:buChar char="•"/>
            </a:pPr>
            <a:r>
              <a:rPr lang="fi-FI" b="1" i="0">
                <a:solidFill>
                  <a:srgbClr val="000000"/>
                </a:solidFill>
                <a:effectLst/>
                <a:latin typeface="roboto"/>
                <a:ea typeface="roboto"/>
                <a:cs typeface="roboto"/>
              </a:rPr>
              <a:t>Poikien Talo</a:t>
            </a:r>
            <a:r>
              <a:rPr lang="fi-FI" b="0" i="0">
                <a:solidFill>
                  <a:srgbClr val="000000"/>
                </a:solidFill>
                <a:effectLst/>
                <a:latin typeface="roboto"/>
                <a:ea typeface="roboto"/>
                <a:cs typeface="roboto"/>
              </a:rPr>
              <a:t> on turvallinen kohtaamispaikka, jonne jokainen 12–29-vuotias poika ja mies on lämpimästi tervetullut. Poikien Talon kesätoiminnot ovat startanneet ja jatkuvat aina 14.7 asti. Syksyn toiminta starttaa elokuun toisella viikolla. Kesäajan toiminnoissa pääset osallistumaan rentoon yhteiseen tekemiseen ja olemiseen. </a:t>
            </a:r>
            <a:r>
              <a:rPr lang="fi-FI" b="1" i="0">
                <a:solidFill>
                  <a:srgbClr val="000000"/>
                </a:solidFill>
                <a:effectLst/>
                <a:latin typeface="roboto"/>
                <a:ea typeface="roboto"/>
                <a:cs typeface="roboto"/>
                <a:hlinkClick r:id="rId10"/>
              </a:rPr>
              <a:t>Talon toimintaan pääset mukaan sopimalla henkilökohtaisen tutustumisajan Joonas- tai Olli-Pekka-ohjaajan kanssa.</a:t>
            </a:r>
            <a:endParaRPr lang="fi-FI" b="0" i="0">
              <a:solidFill>
                <a:srgbClr val="000000"/>
              </a:solidFill>
              <a:effectLst/>
              <a:latin typeface="roboto"/>
              <a:ea typeface="roboto"/>
              <a:cs typeface="roboto"/>
            </a:endParaRPr>
          </a:p>
          <a:p>
            <a:pPr algn="l">
              <a:buFont typeface="Arial" panose="020B0604020202020204" pitchFamily="34" charset="0"/>
              <a:buChar char="•"/>
            </a:pPr>
            <a:r>
              <a:rPr lang="fi-FI" b="1" i="0">
                <a:solidFill>
                  <a:srgbClr val="000000"/>
                </a:solidFill>
                <a:effectLst/>
                <a:latin typeface="roboto"/>
                <a:ea typeface="roboto"/>
                <a:cs typeface="roboto"/>
                <a:hlinkClick r:id="rId11"/>
              </a:rPr>
              <a:t>MLL:n Nuortennetti</a:t>
            </a:r>
            <a:r>
              <a:rPr lang="fi-FI" b="0" i="0">
                <a:solidFill>
                  <a:srgbClr val="000000"/>
                </a:solidFill>
                <a:effectLst/>
                <a:latin typeface="roboto"/>
                <a:ea typeface="roboto"/>
                <a:cs typeface="roboto"/>
                <a:hlinkClick r:id="rId11"/>
              </a:rPr>
              <a:t> </a:t>
            </a:r>
            <a:r>
              <a:rPr lang="fi-FI" b="0" i="0">
                <a:solidFill>
                  <a:srgbClr val="000000"/>
                </a:solidFill>
                <a:effectLst/>
                <a:latin typeface="roboto"/>
                <a:ea typeface="roboto"/>
                <a:cs typeface="roboto"/>
              </a:rPr>
              <a:t>auttaa lapsia ja nuoria puhelinnumerossa 116 111. Numeroon soittaminen on ilmaista. </a:t>
            </a:r>
            <a:r>
              <a:rPr lang="fi-FI" b="1" i="0">
                <a:solidFill>
                  <a:srgbClr val="000000"/>
                </a:solidFill>
                <a:effectLst/>
                <a:latin typeface="roboto"/>
                <a:ea typeface="roboto"/>
                <a:cs typeface="roboto"/>
                <a:hlinkClick r:id="rId12" tooltip="Lasten ja nuorten chatissa"/>
              </a:rPr>
              <a:t>Lasten ja nuorten chatissa</a:t>
            </a:r>
            <a:r>
              <a:rPr lang="fi-FI" b="0" i="0">
                <a:solidFill>
                  <a:srgbClr val="000000"/>
                </a:solidFill>
                <a:effectLst/>
                <a:latin typeface="roboto"/>
                <a:ea typeface="roboto"/>
                <a:cs typeface="roboto"/>
              </a:rPr>
              <a:t> voit jutella luottamuksellisesti ja nimettömästi vapaaehtoisen päivystäjän kanssa, ihan mistä tahansa aiheesta. Voit myös varata itsellesi </a:t>
            </a:r>
            <a:r>
              <a:rPr lang="fi-FI" b="0" i="0" err="1">
                <a:solidFill>
                  <a:srgbClr val="000000"/>
                </a:solidFill>
                <a:effectLst/>
                <a:latin typeface="roboto"/>
                <a:ea typeface="roboto"/>
                <a:cs typeface="roboto"/>
              </a:rPr>
              <a:t>chat</a:t>
            </a:r>
            <a:r>
              <a:rPr lang="fi-FI" b="0" i="0">
                <a:solidFill>
                  <a:srgbClr val="000000"/>
                </a:solidFill>
                <a:effectLst/>
                <a:latin typeface="roboto"/>
                <a:ea typeface="roboto"/>
                <a:cs typeface="roboto"/>
              </a:rPr>
              <a:t>-ajan. Sekä puhelinpalvelu että </a:t>
            </a:r>
            <a:r>
              <a:rPr lang="fi-FI" b="0" i="0" err="1">
                <a:solidFill>
                  <a:srgbClr val="000000"/>
                </a:solidFill>
                <a:effectLst/>
                <a:latin typeface="roboto"/>
                <a:ea typeface="roboto"/>
                <a:cs typeface="roboto"/>
              </a:rPr>
              <a:t>chat</a:t>
            </a:r>
            <a:r>
              <a:rPr lang="fi-FI" b="0" i="0">
                <a:solidFill>
                  <a:srgbClr val="000000"/>
                </a:solidFill>
                <a:effectLst/>
                <a:latin typeface="roboto"/>
                <a:ea typeface="roboto"/>
                <a:cs typeface="roboto"/>
              </a:rPr>
              <a:t> ovat auki myös kesälomalla joka päivä klo 17–20. (Kesäkuussa 23.6. saakka puhelimeen voi soittaa ma-pe jo klo 14 alkaen.)</a:t>
            </a:r>
          </a:p>
          <a:p>
            <a:pPr algn="l">
              <a:buFont typeface="Arial" panose="020B0604020202020204" pitchFamily="34" charset="0"/>
              <a:buChar char="•"/>
            </a:pPr>
            <a:r>
              <a:rPr lang="fi-FI" b="1" i="0">
                <a:solidFill>
                  <a:srgbClr val="000000"/>
                </a:solidFill>
                <a:effectLst/>
                <a:latin typeface="roboto" panose="02000000000000000000" pitchFamily="2" charset="0"/>
                <a:hlinkClick r:id="rId13"/>
              </a:rPr>
              <a:t>Netari.fi-sivustolta</a:t>
            </a:r>
            <a:r>
              <a:rPr lang="fi-FI" b="0" i="0">
                <a:solidFill>
                  <a:srgbClr val="000000"/>
                </a:solidFill>
                <a:effectLst/>
                <a:latin typeface="roboto" panose="02000000000000000000" pitchFamily="2" charset="0"/>
              </a:rPr>
              <a:t> löydät </a:t>
            </a:r>
            <a:r>
              <a:rPr lang="fi-FI" b="0" i="0" err="1">
                <a:solidFill>
                  <a:srgbClr val="000000"/>
                </a:solidFill>
                <a:effectLst/>
                <a:latin typeface="roboto" panose="02000000000000000000" pitchFamily="2" charset="0"/>
              </a:rPr>
              <a:t>chat</a:t>
            </a:r>
            <a:r>
              <a:rPr lang="fi-FI" b="0" i="0">
                <a:solidFill>
                  <a:srgbClr val="000000"/>
                </a:solidFill>
                <a:effectLst/>
                <a:latin typeface="roboto" panose="02000000000000000000" pitchFamily="2" charset="0"/>
              </a:rPr>
              <a:t>-kalenterin, josta näet, mitkä nuorille suunnatut verkkopalvelut ovat auki juuri nyt ja tulevina päivinä. Kalenteriin on koottu auttavat chatit, teemachatit ja -keskustelut sekä reaaliaikaiset tieto- ja neuvontapalvelut.</a:t>
            </a:r>
          </a:p>
          <a:p>
            <a:pPr algn="l">
              <a:buFont typeface="Arial" panose="020B0604020202020204" pitchFamily="34" charset="0"/>
              <a:buChar char="•"/>
            </a:pPr>
            <a:r>
              <a:rPr lang="fi-FI" b="1" i="0">
                <a:solidFill>
                  <a:srgbClr val="000000"/>
                </a:solidFill>
                <a:effectLst/>
                <a:latin typeface="roboto" panose="02000000000000000000" pitchFamily="2" charset="0"/>
                <a:hlinkClick r:id="rId14"/>
              </a:rPr>
              <a:t>Rikosuhripäivystys</a:t>
            </a:r>
            <a:r>
              <a:rPr lang="fi-FI" b="0" i="0">
                <a:solidFill>
                  <a:srgbClr val="000000"/>
                </a:solidFill>
                <a:effectLst/>
                <a:latin typeface="roboto" panose="02000000000000000000" pitchFamily="2" charset="0"/>
              </a:rPr>
              <a:t> auttaa rikoksen uhriksi joutuneita ja heidän läheisiään. Voit soittaa numeroon 116 006 ma-pe klo 9–15 tai keskustella </a:t>
            </a:r>
            <a:r>
              <a:rPr lang="fi-FI" b="0" i="0" err="1">
                <a:solidFill>
                  <a:srgbClr val="000000"/>
                </a:solidFill>
                <a:effectLst/>
                <a:latin typeface="roboto" panose="02000000000000000000" pitchFamily="2" charset="0"/>
              </a:rPr>
              <a:t>RIKUchatissa</a:t>
            </a:r>
            <a:r>
              <a:rPr lang="fi-FI" b="0" i="0">
                <a:solidFill>
                  <a:srgbClr val="000000"/>
                </a:solidFill>
                <a:effectLst/>
                <a:latin typeface="roboto" panose="02000000000000000000" pitchFamily="2" charset="0"/>
              </a:rPr>
              <a:t> arkisin klo 9–15 ja lisäksi maanantai-iltaisin klo 17–19.</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AEECB5-09F6-4B14-AC1C-D645A0D5765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40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DCCD3-B33E-814F-B15D-D5F1A828D8E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60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nSpc>
                <a:spcPct val="100000"/>
              </a:lnSpc>
              <a:buNone/>
            </a:pPr>
            <a:r>
              <a:rPr lang="fi-FI" sz="1200" b="0" i="0" spc="0" baseline="0" dirty="0">
                <a:solidFill>
                  <a:schemeClr val="tx1"/>
                </a:solidFill>
              </a:rPr>
              <a:t>Lue oppilaille rauhallisella äänellä ja riittä</a:t>
            </a:r>
            <a:r>
              <a:rPr lang="fi-FI" sz="1200" b="0" i="0" spc="-38" baseline="0" dirty="0">
                <a:solidFill>
                  <a:schemeClr val="tx1"/>
                </a:solidFill>
              </a:rPr>
              <a:t>v</a:t>
            </a:r>
            <a:r>
              <a:rPr lang="fi-FI" sz="1200" b="0" i="0" spc="0" baseline="0" dirty="0">
                <a:solidFill>
                  <a:schemeClr val="tx1"/>
                </a:solidFill>
              </a:rPr>
              <a:t>än hitaasti: </a:t>
            </a:r>
          </a:p>
          <a:p>
            <a:pPr marL="0" indent="0">
              <a:lnSpc>
                <a:spcPct val="100000"/>
              </a:lnSpc>
              <a:buNone/>
            </a:pPr>
            <a:endParaRPr lang="fi-FI" sz="1200" dirty="0">
              <a:solidFill>
                <a:schemeClr val="accent1"/>
              </a:solidFill>
            </a:endParaRPr>
          </a:p>
          <a:p>
            <a:pPr marL="0" indent="0">
              <a:lnSpc>
                <a:spcPct val="100000"/>
              </a:lnSpc>
              <a:buNone/>
            </a:pPr>
            <a:r>
              <a:rPr lang="fi-FI" sz="1200" b="0" i="1" spc="0" baseline="0" dirty="0">
                <a:solidFill>
                  <a:schemeClr val="tx1"/>
                </a:solidFill>
              </a:rPr>
              <a:t>”Istu mu</a:t>
            </a:r>
            <a:r>
              <a:rPr lang="fi-FI" sz="1200" b="0" i="1" spc="-42" baseline="0" dirty="0">
                <a:solidFill>
                  <a:schemeClr val="tx1"/>
                </a:solidFill>
              </a:rPr>
              <a:t>k</a:t>
            </a:r>
            <a:r>
              <a:rPr lang="fi-FI" sz="1200" b="0" i="1" spc="0" baseline="0" dirty="0">
                <a:solidFill>
                  <a:schemeClr val="tx1"/>
                </a:solidFill>
              </a:rPr>
              <a:t>a</a:t>
            </a:r>
            <a:r>
              <a:rPr lang="fi-FI" sz="1200" b="0" i="1" spc="-15" baseline="0" dirty="0">
                <a:solidFill>
                  <a:schemeClr val="tx1"/>
                </a:solidFill>
              </a:rPr>
              <a:t>v</a:t>
            </a:r>
            <a:r>
              <a:rPr lang="fi-FI" sz="1200" b="0" i="1" spc="0" baseline="0" dirty="0">
                <a:solidFill>
                  <a:schemeClr val="tx1"/>
                </a:solidFill>
              </a:rPr>
              <a:t>asti ja sulje silmäsi,</a:t>
            </a:r>
            <a:r>
              <a:rPr lang="fi-FI" sz="1200" b="0" i="1" spc="-13" baseline="0" dirty="0">
                <a:solidFill>
                  <a:schemeClr val="tx1"/>
                </a:solidFill>
              </a:rPr>
              <a:t> </a:t>
            </a:r>
            <a:r>
              <a:rPr lang="fi-FI" sz="1200" b="0" i="1" spc="0" baseline="0" dirty="0">
                <a:solidFill>
                  <a:schemeClr val="tx1"/>
                </a:solidFill>
              </a:rPr>
              <a:t>jos haluat. Hengi</a:t>
            </a:r>
            <a:r>
              <a:rPr lang="fi-FI" sz="1200" b="0" i="1" spc="-20" baseline="0" dirty="0">
                <a:solidFill>
                  <a:schemeClr val="tx1"/>
                </a:solidFill>
              </a:rPr>
              <a:t>t</a:t>
            </a:r>
            <a:r>
              <a:rPr lang="fi-FI" sz="1200" b="0" i="1" spc="0" baseline="0" dirty="0">
                <a:solidFill>
                  <a:schemeClr val="tx1"/>
                </a:solidFill>
              </a:rPr>
              <a:t>ä </a:t>
            </a:r>
            <a:r>
              <a:rPr lang="fi-FI" sz="1200" b="0" i="1" spc="-15" baseline="0" dirty="0">
                <a:solidFill>
                  <a:schemeClr val="tx1"/>
                </a:solidFill>
              </a:rPr>
              <a:t>r</a:t>
            </a:r>
            <a:r>
              <a:rPr lang="fi-FI" sz="1200" b="0" i="1" spc="0" baseline="0" dirty="0">
                <a:solidFill>
                  <a:schemeClr val="tx1"/>
                </a:solidFill>
              </a:rPr>
              <a:t>auhalli</a:t>
            </a:r>
            <a:r>
              <a:rPr lang="fi-FI" sz="1200" b="0" i="1" spc="-13" baseline="0" dirty="0">
                <a:solidFill>
                  <a:schemeClr val="tx1"/>
                </a:solidFill>
              </a:rPr>
              <a:t>s</a:t>
            </a:r>
            <a:r>
              <a:rPr lang="fi-FI" sz="1200" b="0" i="1" spc="0" baseline="0" dirty="0">
                <a:solidFill>
                  <a:schemeClr val="tx1"/>
                </a:solidFill>
              </a:rPr>
              <a:t>esti. Kuvittele it</a:t>
            </a:r>
            <a:r>
              <a:rPr lang="fi-FI" sz="1200" b="0" i="1" spc="-15" baseline="0" dirty="0">
                <a:solidFill>
                  <a:schemeClr val="tx1"/>
                </a:solidFill>
              </a:rPr>
              <a:t>s</a:t>
            </a:r>
            <a:r>
              <a:rPr lang="fi-FI" sz="1200" b="0" i="1" spc="0" baseline="0" dirty="0">
                <a:solidFill>
                  <a:schemeClr val="tx1"/>
                </a:solidFill>
              </a:rPr>
              <a:t>esi </a:t>
            </a:r>
            <a:r>
              <a:rPr lang="fi-FI" sz="1200" b="0" i="1" spc="-15" baseline="0" dirty="0">
                <a:solidFill>
                  <a:schemeClr val="tx1"/>
                </a:solidFill>
              </a:rPr>
              <a:t>s</a:t>
            </a:r>
            <a:r>
              <a:rPr lang="fi-FI" sz="1200" b="0" i="1" spc="0" baseline="0" dirty="0">
                <a:solidFill>
                  <a:schemeClr val="tx1"/>
                </a:solidFill>
              </a:rPr>
              <a:t>ellai</a:t>
            </a:r>
            <a:r>
              <a:rPr lang="fi-FI" sz="1200" b="0" i="1" spc="-15" baseline="0" dirty="0">
                <a:solidFill>
                  <a:schemeClr val="tx1"/>
                </a:solidFill>
              </a:rPr>
              <a:t>s</a:t>
            </a:r>
            <a:r>
              <a:rPr lang="fi-FI" sz="1200" b="0" i="1" spc="0" baseline="0" dirty="0">
                <a:solidFill>
                  <a:schemeClr val="tx1"/>
                </a:solidFill>
              </a:rPr>
              <a:t>een</a:t>
            </a:r>
            <a:r>
              <a:rPr lang="fi-FI" sz="1200" b="0" i="1" spc="-20" baseline="0" dirty="0">
                <a:solidFill>
                  <a:schemeClr val="tx1"/>
                </a:solidFill>
              </a:rPr>
              <a:t> </a:t>
            </a:r>
            <a:r>
              <a:rPr lang="fi-FI" sz="1200" b="0" i="1" spc="0" baseline="0" dirty="0">
                <a:solidFill>
                  <a:schemeClr val="tx1"/>
                </a:solidFill>
              </a:rPr>
              <a:t>paik</a:t>
            </a:r>
            <a:r>
              <a:rPr lang="fi-FI" sz="1200" b="0" i="1" spc="-38" baseline="0" dirty="0">
                <a:solidFill>
                  <a:schemeClr val="tx1"/>
                </a:solidFill>
              </a:rPr>
              <a:t>k</a:t>
            </a:r>
            <a:r>
              <a:rPr lang="fi-FI" sz="1200" b="0" i="1" spc="0" baseline="0" dirty="0">
                <a:solidFill>
                  <a:schemeClr val="tx1"/>
                </a:solidFill>
              </a:rPr>
              <a:t>aan, jos</a:t>
            </a:r>
            <a:r>
              <a:rPr lang="fi-FI" sz="1200" b="0" i="1" spc="-15" baseline="0" dirty="0">
                <a:solidFill>
                  <a:schemeClr val="tx1"/>
                </a:solidFill>
              </a:rPr>
              <a:t>s</a:t>
            </a:r>
            <a:r>
              <a:rPr lang="fi-FI" sz="1200" b="0" i="1" spc="0" baseline="0" dirty="0">
                <a:solidFill>
                  <a:schemeClr val="tx1"/>
                </a:solidFill>
              </a:rPr>
              <a:t>a sinun on tur</a:t>
            </a:r>
            <a:r>
              <a:rPr lang="fi-FI" sz="1200" b="0" i="1" spc="-13" baseline="0" dirty="0">
                <a:solidFill>
                  <a:schemeClr val="tx1"/>
                </a:solidFill>
              </a:rPr>
              <a:t>v</a:t>
            </a:r>
            <a:r>
              <a:rPr lang="fi-FI" sz="1200" b="0" i="1" spc="0" baseline="0" dirty="0">
                <a:solidFill>
                  <a:schemeClr val="tx1"/>
                </a:solidFill>
              </a:rPr>
              <a:t>allis</a:t>
            </a:r>
            <a:r>
              <a:rPr lang="fi-FI" sz="1200" b="0" i="1" spc="-24" baseline="0" dirty="0">
                <a:solidFill>
                  <a:schemeClr val="tx1"/>
                </a:solidFill>
              </a:rPr>
              <a:t>t</a:t>
            </a:r>
            <a:r>
              <a:rPr lang="fi-FI" sz="1200" b="0" i="1" spc="0" baseline="0" dirty="0">
                <a:solidFill>
                  <a:schemeClr val="tx1"/>
                </a:solidFill>
              </a:rPr>
              <a:t>a ja hyvä</a:t>
            </a:r>
            <a:r>
              <a:rPr lang="fi-FI" sz="1200" b="0" i="1" spc="-20" baseline="0" dirty="0">
                <a:solidFill>
                  <a:schemeClr val="tx1"/>
                </a:solidFill>
              </a:rPr>
              <a:t> </a:t>
            </a:r>
            <a:r>
              <a:rPr lang="fi-FI" sz="1200" b="0" i="1" spc="0" baseline="0" dirty="0">
                <a:solidFill>
                  <a:schemeClr val="tx1"/>
                </a:solidFill>
              </a:rPr>
              <a:t>olla. Siinä pai</a:t>
            </a:r>
            <a:r>
              <a:rPr lang="fi-FI" sz="1200" b="0" i="1" spc="-44" baseline="0" dirty="0">
                <a:solidFill>
                  <a:schemeClr val="tx1"/>
                </a:solidFill>
              </a:rPr>
              <a:t>k</a:t>
            </a:r>
            <a:r>
              <a:rPr lang="fi-FI" sz="1200" b="0" i="1" spc="0" baseline="0" dirty="0">
                <a:solidFill>
                  <a:schemeClr val="tx1"/>
                </a:solidFill>
              </a:rPr>
              <a:t>as</a:t>
            </a:r>
            <a:r>
              <a:rPr lang="fi-FI" sz="1200" b="0" i="1" spc="-17" baseline="0" dirty="0">
                <a:solidFill>
                  <a:schemeClr val="tx1"/>
                </a:solidFill>
              </a:rPr>
              <a:t>s</a:t>
            </a:r>
            <a:r>
              <a:rPr lang="fi-FI" sz="1200" b="0" i="1" spc="0" baseline="0" dirty="0">
                <a:solidFill>
                  <a:schemeClr val="tx1"/>
                </a:solidFill>
              </a:rPr>
              <a:t>a tunnet olosi oi</a:t>
            </a:r>
            <a:r>
              <a:rPr lang="fi-FI" sz="1200" b="0" i="1" spc="-35" baseline="0" dirty="0">
                <a:solidFill>
                  <a:schemeClr val="tx1"/>
                </a:solidFill>
              </a:rPr>
              <a:t>k</a:t>
            </a:r>
            <a:r>
              <a:rPr lang="fi-FI" sz="1200" b="0" i="1" spc="0" baseline="0" dirty="0">
                <a:solidFill>
                  <a:schemeClr val="tx1"/>
                </a:solidFill>
              </a:rPr>
              <a:t>ein </a:t>
            </a:r>
            <a:r>
              <a:rPr lang="fi-FI" sz="1200" b="0" i="1" spc="-20" baseline="0" dirty="0">
                <a:solidFill>
                  <a:schemeClr val="tx1"/>
                </a:solidFill>
              </a:rPr>
              <a:t>r</a:t>
            </a:r>
            <a:r>
              <a:rPr lang="fi-FI" sz="1200" b="0" i="1" spc="0" baseline="0" dirty="0">
                <a:solidFill>
                  <a:schemeClr val="tx1"/>
                </a:solidFill>
              </a:rPr>
              <a:t>auhalli</a:t>
            </a:r>
            <a:r>
              <a:rPr lang="fi-FI" sz="1200" b="0" i="1" spc="-17" baseline="0" dirty="0">
                <a:solidFill>
                  <a:schemeClr val="tx1"/>
                </a:solidFill>
              </a:rPr>
              <a:t>s</a:t>
            </a:r>
            <a:r>
              <a:rPr lang="fi-FI" sz="1200" b="0" i="1" spc="0" baseline="0" dirty="0">
                <a:solidFill>
                  <a:schemeClr val="tx1"/>
                </a:solidFill>
              </a:rPr>
              <a:t>eksi</a:t>
            </a:r>
            <a:r>
              <a:rPr lang="fi-FI" sz="1200" b="0" i="1" spc="-28" baseline="0" dirty="0">
                <a:solidFill>
                  <a:schemeClr val="tx1"/>
                </a:solidFill>
              </a:rPr>
              <a:t> </a:t>
            </a:r>
            <a:r>
              <a:rPr lang="fi-FI" sz="1200" b="0" i="1" spc="0" baseline="0" dirty="0">
                <a:solidFill>
                  <a:schemeClr val="tx1"/>
                </a:solidFill>
              </a:rPr>
              <a:t>ja hyväksi.</a:t>
            </a:r>
            <a:r>
              <a:rPr lang="fi-FI" sz="1200" b="0" i="1" spc="-17" baseline="0" dirty="0">
                <a:solidFill>
                  <a:schemeClr val="tx1"/>
                </a:solidFill>
              </a:rPr>
              <a:t> </a:t>
            </a:r>
            <a:r>
              <a:rPr lang="fi-FI" sz="1200" b="0" i="1" spc="-157" baseline="0" dirty="0">
                <a:solidFill>
                  <a:schemeClr val="tx1"/>
                </a:solidFill>
              </a:rPr>
              <a:t>T</a:t>
            </a:r>
            <a:r>
              <a:rPr lang="fi-FI" sz="1200" b="0" i="1" spc="0" baseline="0" dirty="0">
                <a:solidFill>
                  <a:schemeClr val="tx1"/>
                </a:solidFill>
              </a:rPr>
              <a:t>ällainen tur</a:t>
            </a:r>
            <a:r>
              <a:rPr lang="fi-FI" sz="1200" b="0" i="1" spc="-13" baseline="0" dirty="0">
                <a:solidFill>
                  <a:schemeClr val="tx1"/>
                </a:solidFill>
              </a:rPr>
              <a:t>v</a:t>
            </a:r>
            <a:r>
              <a:rPr lang="fi-FI" sz="1200" b="0" i="1" spc="0" baseline="0" dirty="0">
                <a:solidFill>
                  <a:schemeClr val="tx1"/>
                </a:solidFill>
              </a:rPr>
              <a:t>allinen paik</a:t>
            </a:r>
            <a:r>
              <a:rPr lang="fi-FI" sz="1200" b="0" i="1" spc="-42" baseline="0" dirty="0">
                <a:solidFill>
                  <a:schemeClr val="tx1"/>
                </a:solidFill>
              </a:rPr>
              <a:t>k</a:t>
            </a:r>
            <a:r>
              <a:rPr lang="fi-FI" sz="1200" b="0" i="1" spc="0" baseline="0" dirty="0">
                <a:solidFill>
                  <a:schemeClr val="tx1"/>
                </a:solidFill>
              </a:rPr>
              <a:t>a voi olla </a:t>
            </a:r>
            <a:r>
              <a:rPr lang="fi-FI" sz="1200" b="0" i="1" spc="-46" baseline="0" dirty="0">
                <a:solidFill>
                  <a:schemeClr val="tx1"/>
                </a:solidFill>
              </a:rPr>
              <a:t>k</a:t>
            </a:r>
            <a:r>
              <a:rPr lang="fi-FI" sz="1200" b="0" i="1" spc="0" baseline="0" dirty="0">
                <a:solidFill>
                  <a:schemeClr val="tx1"/>
                </a:solidFill>
              </a:rPr>
              <a:t>otona </a:t>
            </a:r>
            <a:r>
              <a:rPr lang="fi-FI" sz="1200" b="0" i="1" spc="-19" baseline="0" dirty="0">
                <a:solidFill>
                  <a:schemeClr val="tx1"/>
                </a:solidFill>
              </a:rPr>
              <a:t>t</a:t>
            </a:r>
            <a:r>
              <a:rPr lang="fi-FI" sz="1200" b="0" i="1" spc="0" baseline="0" dirty="0">
                <a:solidFill>
                  <a:schemeClr val="tx1"/>
                </a:solidFill>
              </a:rPr>
              <a:t>ai jos</a:t>
            </a:r>
            <a:r>
              <a:rPr lang="fi-FI" sz="1200" b="0" i="1" spc="-15" baseline="0" dirty="0">
                <a:solidFill>
                  <a:schemeClr val="tx1"/>
                </a:solidFill>
              </a:rPr>
              <a:t>s</a:t>
            </a:r>
            <a:r>
              <a:rPr lang="fi-FI" sz="1200" b="0" i="1" spc="0" baseline="0" dirty="0">
                <a:solidFill>
                  <a:schemeClr val="tx1"/>
                </a:solidFill>
              </a:rPr>
              <a:t>ain muualla.</a:t>
            </a:r>
            <a:r>
              <a:rPr lang="fi-FI" sz="1200" b="0" i="1" spc="-24" baseline="0" dirty="0">
                <a:solidFill>
                  <a:schemeClr val="tx1"/>
                </a:solidFill>
              </a:rPr>
              <a:t> </a:t>
            </a:r>
            <a:r>
              <a:rPr lang="fi-FI" sz="1200" b="0" i="1" spc="0" baseline="0" dirty="0">
                <a:solidFill>
                  <a:schemeClr val="tx1"/>
                </a:solidFill>
              </a:rPr>
              <a:t>Se voi olla si</a:t>
            </a:r>
            <a:r>
              <a:rPr lang="fi-FI" sz="1200" b="0" i="1" spc="-13" baseline="0" dirty="0">
                <a:solidFill>
                  <a:schemeClr val="tx1"/>
                </a:solidFill>
              </a:rPr>
              <a:t>s</a:t>
            </a:r>
            <a:r>
              <a:rPr lang="fi-FI" sz="1200" b="0" i="1" spc="0" baseline="0" dirty="0">
                <a:solidFill>
                  <a:schemeClr val="tx1"/>
                </a:solidFill>
              </a:rPr>
              <a:t>ällä </a:t>
            </a:r>
            <a:r>
              <a:rPr lang="fi-FI" sz="1200" b="0" i="1" spc="-18" baseline="0" dirty="0">
                <a:solidFill>
                  <a:schemeClr val="tx1"/>
                </a:solidFill>
              </a:rPr>
              <a:t>t</a:t>
            </a:r>
            <a:r>
              <a:rPr lang="fi-FI" sz="1200" b="0" i="1" spc="0" baseline="0" dirty="0">
                <a:solidFill>
                  <a:schemeClr val="tx1"/>
                </a:solidFill>
              </a:rPr>
              <a:t>ai ul</a:t>
            </a:r>
            <a:r>
              <a:rPr lang="fi-FI" sz="1200" b="0" i="1" spc="-36" baseline="0" dirty="0">
                <a:solidFill>
                  <a:schemeClr val="tx1"/>
                </a:solidFill>
              </a:rPr>
              <a:t>k</a:t>
            </a:r>
            <a:r>
              <a:rPr lang="fi-FI" sz="1200" b="0" i="1" spc="0" baseline="0" dirty="0">
                <a:solidFill>
                  <a:schemeClr val="tx1"/>
                </a:solidFill>
              </a:rPr>
              <a:t>ona luonnos</a:t>
            </a:r>
            <a:r>
              <a:rPr lang="fi-FI" sz="1200" b="0" i="1" spc="-19" baseline="0" dirty="0">
                <a:solidFill>
                  <a:schemeClr val="tx1"/>
                </a:solidFill>
              </a:rPr>
              <a:t>s</a:t>
            </a:r>
            <a:r>
              <a:rPr lang="fi-FI" sz="1200" b="0" i="1" spc="0" baseline="0" dirty="0">
                <a:solidFill>
                  <a:schemeClr val="tx1"/>
                </a:solidFill>
              </a:rPr>
              <a:t>a. Se voi olla oi</a:t>
            </a:r>
            <a:r>
              <a:rPr lang="fi-FI" sz="1200" b="0" i="1" spc="-31" baseline="0" dirty="0">
                <a:solidFill>
                  <a:schemeClr val="tx1"/>
                </a:solidFill>
              </a:rPr>
              <a:t>k</a:t>
            </a:r>
            <a:r>
              <a:rPr lang="fi-FI" sz="1200" b="0" i="1" spc="0" baseline="0" dirty="0">
                <a:solidFill>
                  <a:schemeClr val="tx1"/>
                </a:solidFill>
              </a:rPr>
              <a:t>easti jos</a:t>
            </a:r>
            <a:r>
              <a:rPr lang="fi-FI" sz="1200" b="0" i="1" spc="-15" baseline="0" dirty="0">
                <a:solidFill>
                  <a:schemeClr val="tx1"/>
                </a:solidFill>
              </a:rPr>
              <a:t>s</a:t>
            </a:r>
            <a:r>
              <a:rPr lang="fi-FI" sz="1200" b="0" i="1" spc="0" baseline="0" dirty="0">
                <a:solidFill>
                  <a:schemeClr val="tx1"/>
                </a:solidFill>
              </a:rPr>
              <a:t>akin olemas</a:t>
            </a:r>
            <a:r>
              <a:rPr lang="fi-FI" sz="1200" b="0" i="1" spc="-20" baseline="0" dirty="0">
                <a:solidFill>
                  <a:schemeClr val="tx1"/>
                </a:solidFill>
              </a:rPr>
              <a:t>s</a:t>
            </a:r>
            <a:r>
              <a:rPr lang="fi-FI" sz="1200" b="0" i="1" spc="0" baseline="0" dirty="0">
                <a:solidFill>
                  <a:schemeClr val="tx1"/>
                </a:solidFill>
              </a:rPr>
              <a:t>a, eh</a:t>
            </a:r>
            <a:r>
              <a:rPr lang="fi-FI" sz="1200" b="0" i="1" spc="-38" baseline="0" dirty="0">
                <a:solidFill>
                  <a:schemeClr val="tx1"/>
                </a:solidFill>
              </a:rPr>
              <a:t>k</a:t>
            </a:r>
            <a:r>
              <a:rPr lang="fi-FI" sz="1200" b="0" i="1" spc="0" baseline="0" dirty="0">
                <a:solidFill>
                  <a:schemeClr val="tx1"/>
                </a:solidFill>
              </a:rPr>
              <a:t>ä olet </a:t>
            </a:r>
            <a:r>
              <a:rPr lang="fi-FI" sz="1200" b="0" i="1" spc="-42" baseline="0" dirty="0">
                <a:solidFill>
                  <a:schemeClr val="tx1"/>
                </a:solidFill>
              </a:rPr>
              <a:t>k</a:t>
            </a:r>
            <a:r>
              <a:rPr lang="fi-FI" sz="1200" b="0" i="1" spc="0" baseline="0" dirty="0">
                <a:solidFill>
                  <a:schemeClr val="tx1"/>
                </a:solidFill>
              </a:rPr>
              <a:t>äy</a:t>
            </a:r>
            <a:r>
              <a:rPr lang="fi-FI" sz="1200" b="0" i="1" spc="-15" baseline="0" dirty="0">
                <a:solidFill>
                  <a:schemeClr val="tx1"/>
                </a:solidFill>
              </a:rPr>
              <a:t>n</a:t>
            </a:r>
            <a:r>
              <a:rPr lang="fi-FI" sz="1200" b="0" i="1" spc="0" baseline="0" dirty="0">
                <a:solidFill>
                  <a:schemeClr val="tx1"/>
                </a:solidFill>
              </a:rPr>
              <a:t>yt siellä.</a:t>
            </a:r>
            <a:r>
              <a:rPr lang="fi-FI" sz="1200" b="0" i="1" spc="-13" baseline="0" dirty="0">
                <a:solidFill>
                  <a:schemeClr val="tx1"/>
                </a:solidFill>
              </a:rPr>
              <a:t> </a:t>
            </a:r>
            <a:r>
              <a:rPr lang="fi-FI" sz="1200" b="0" i="1" spc="0" baseline="0" dirty="0">
                <a:solidFill>
                  <a:schemeClr val="tx1"/>
                </a:solidFill>
              </a:rPr>
              <a:t>Se paik</a:t>
            </a:r>
            <a:r>
              <a:rPr lang="fi-FI" sz="1200" b="0" i="1" spc="-38" baseline="0" dirty="0">
                <a:solidFill>
                  <a:schemeClr val="tx1"/>
                </a:solidFill>
              </a:rPr>
              <a:t>k</a:t>
            </a:r>
            <a:r>
              <a:rPr lang="fi-FI" sz="1200" b="0" i="1" spc="0" baseline="0" dirty="0">
                <a:solidFill>
                  <a:schemeClr val="tx1"/>
                </a:solidFill>
              </a:rPr>
              <a:t>a voi olla </a:t>
            </a:r>
            <a:r>
              <a:rPr lang="fi-FI" sz="1200" b="0" i="1" spc="-11" baseline="0" dirty="0">
                <a:solidFill>
                  <a:schemeClr val="tx1"/>
                </a:solidFill>
              </a:rPr>
              <a:t>m</a:t>
            </a:r>
            <a:r>
              <a:rPr lang="fi-FI" sz="1200" b="0" i="1" spc="0" baseline="0" dirty="0">
                <a:solidFill>
                  <a:schemeClr val="tx1"/>
                </a:solidFill>
              </a:rPr>
              <a:t>yös kuviteltu, </a:t>
            </a:r>
            <a:r>
              <a:rPr lang="fi-FI" sz="1200" b="0" i="1" spc="-11" baseline="0" dirty="0">
                <a:solidFill>
                  <a:schemeClr val="tx1"/>
                </a:solidFill>
              </a:rPr>
              <a:t>v</a:t>
            </a:r>
            <a:r>
              <a:rPr lang="fi-FI" sz="1200" b="0" i="1" spc="0" baseline="0" dirty="0">
                <a:solidFill>
                  <a:schemeClr val="tx1"/>
                </a:solidFill>
              </a:rPr>
              <a:t>aik</a:t>
            </a:r>
            <a:r>
              <a:rPr lang="fi-FI" sz="1200" b="0" i="1" spc="-38" baseline="0" dirty="0">
                <a:solidFill>
                  <a:schemeClr val="tx1"/>
                </a:solidFill>
              </a:rPr>
              <a:t>k</a:t>
            </a:r>
            <a:r>
              <a:rPr lang="fi-FI" sz="1200" b="0" i="1" spc="0" baseline="0" dirty="0">
                <a:solidFill>
                  <a:schemeClr val="tx1"/>
                </a:solidFill>
              </a:rPr>
              <a:t>a jos</a:t>
            </a:r>
            <a:r>
              <a:rPr lang="fi-FI" sz="1200" b="0" i="1" spc="-19" baseline="0" dirty="0">
                <a:solidFill>
                  <a:schemeClr val="tx1"/>
                </a:solidFill>
              </a:rPr>
              <a:t>t</a:t>
            </a:r>
            <a:r>
              <a:rPr lang="fi-FI" sz="1200" b="0" i="1" spc="0" baseline="0" dirty="0">
                <a:solidFill>
                  <a:schemeClr val="tx1"/>
                </a:solidFill>
              </a:rPr>
              <a:t>ain </a:t>
            </a:r>
            <a:r>
              <a:rPr lang="fi-FI" sz="1200" b="0" i="1" spc="-19" baseline="0" dirty="0">
                <a:solidFill>
                  <a:schemeClr val="tx1"/>
                </a:solidFill>
              </a:rPr>
              <a:t>t</a:t>
            </a:r>
            <a:r>
              <a:rPr lang="fi-FI" sz="1200" b="0" i="1" spc="0" baseline="0" dirty="0">
                <a:solidFill>
                  <a:schemeClr val="tx1"/>
                </a:solidFill>
              </a:rPr>
              <a:t>arinas</a:t>
            </a:r>
            <a:r>
              <a:rPr lang="fi-FI" sz="1200" b="0" i="1" spc="-18" baseline="0" dirty="0">
                <a:solidFill>
                  <a:schemeClr val="tx1"/>
                </a:solidFill>
              </a:rPr>
              <a:t>t</a:t>
            </a:r>
            <a:r>
              <a:rPr lang="fi-FI" sz="1200" b="0" i="1" spc="0" baseline="0" dirty="0">
                <a:solidFill>
                  <a:schemeClr val="tx1"/>
                </a:solidFill>
              </a:rPr>
              <a:t>a. Viivy</a:t>
            </a:r>
            <a:r>
              <a:rPr lang="fi-FI" sz="1200" b="0" i="1" spc="-15" baseline="0" dirty="0">
                <a:solidFill>
                  <a:schemeClr val="tx1"/>
                </a:solidFill>
              </a:rPr>
              <a:t> </a:t>
            </a:r>
            <a:r>
              <a:rPr lang="fi-FI" sz="1200" b="0" i="1" spc="0" baseline="0" dirty="0">
                <a:solidFill>
                  <a:schemeClr val="tx1"/>
                </a:solidFill>
              </a:rPr>
              <a:t>tur</a:t>
            </a:r>
            <a:r>
              <a:rPr lang="fi-FI" sz="1200" b="0" i="1" spc="-11" baseline="0" dirty="0">
                <a:solidFill>
                  <a:schemeClr val="tx1"/>
                </a:solidFill>
              </a:rPr>
              <a:t>v</a:t>
            </a:r>
            <a:r>
              <a:rPr lang="fi-FI" sz="1200" b="0" i="1" spc="0" baseline="0" dirty="0">
                <a:solidFill>
                  <a:schemeClr val="tx1"/>
                </a:solidFill>
              </a:rPr>
              <a:t>alli</a:t>
            </a:r>
            <a:r>
              <a:rPr lang="fi-FI" sz="1200" b="0" i="1" spc="-13" baseline="0" dirty="0">
                <a:solidFill>
                  <a:schemeClr val="tx1"/>
                </a:solidFill>
              </a:rPr>
              <a:t>s</a:t>
            </a:r>
            <a:r>
              <a:rPr lang="fi-FI" sz="1200" b="0" i="1" spc="0" baseline="0" dirty="0">
                <a:solidFill>
                  <a:schemeClr val="tx1"/>
                </a:solidFill>
              </a:rPr>
              <a:t>es</a:t>
            </a:r>
            <a:r>
              <a:rPr lang="fi-FI" sz="1200" b="0" i="1" spc="-19" baseline="0" dirty="0">
                <a:solidFill>
                  <a:schemeClr val="tx1"/>
                </a:solidFill>
              </a:rPr>
              <a:t>s</a:t>
            </a:r>
            <a:r>
              <a:rPr lang="fi-FI" sz="1200" b="0" i="1" spc="0" baseline="0" dirty="0">
                <a:solidFill>
                  <a:schemeClr val="tx1"/>
                </a:solidFill>
              </a:rPr>
              <a:t>a pai</a:t>
            </a:r>
            <a:r>
              <a:rPr lang="fi-FI" sz="1200" b="0" i="1" spc="-44" baseline="0" dirty="0">
                <a:solidFill>
                  <a:schemeClr val="tx1"/>
                </a:solidFill>
              </a:rPr>
              <a:t>k</a:t>
            </a:r>
            <a:r>
              <a:rPr lang="fi-FI" sz="1200" b="0" i="1" spc="0" baseline="0" dirty="0">
                <a:solidFill>
                  <a:schemeClr val="tx1"/>
                </a:solidFill>
              </a:rPr>
              <a:t>as</a:t>
            </a:r>
            <a:r>
              <a:rPr lang="fi-FI" sz="1200" b="0" i="1" spc="-15" baseline="0" dirty="0">
                <a:solidFill>
                  <a:schemeClr val="tx1"/>
                </a:solidFill>
              </a:rPr>
              <a:t>s</a:t>
            </a:r>
            <a:r>
              <a:rPr lang="fi-FI" sz="1200" b="0" i="1" spc="0" baseline="0" dirty="0">
                <a:solidFill>
                  <a:schemeClr val="tx1"/>
                </a:solidFill>
              </a:rPr>
              <a:t>asi hetki. Kat</a:t>
            </a:r>
            <a:r>
              <a:rPr lang="fi-FI" sz="1200" b="0" i="1" spc="-15" baseline="0" dirty="0">
                <a:solidFill>
                  <a:schemeClr val="tx1"/>
                </a:solidFill>
              </a:rPr>
              <a:t>s</a:t>
            </a:r>
            <a:r>
              <a:rPr lang="fi-FI" sz="1200" b="0" i="1" spc="0" baseline="0" dirty="0">
                <a:solidFill>
                  <a:schemeClr val="tx1"/>
                </a:solidFill>
              </a:rPr>
              <a:t>ele ympärillesi.</a:t>
            </a:r>
            <a:r>
              <a:rPr lang="fi-FI" sz="1200" b="0" i="1" spc="-11" baseline="0" dirty="0">
                <a:solidFill>
                  <a:schemeClr val="tx1"/>
                </a:solidFill>
              </a:rPr>
              <a:t> </a:t>
            </a:r>
            <a:r>
              <a:rPr lang="fi-FI" sz="1200" b="0" i="1" spc="0" baseline="0" dirty="0">
                <a:solidFill>
                  <a:schemeClr val="tx1"/>
                </a:solidFill>
              </a:rPr>
              <a:t>Mil</a:t>
            </a:r>
            <a:r>
              <a:rPr lang="fi-FI" sz="1200" b="0" i="1" spc="-18" baseline="0" dirty="0">
                <a:solidFill>
                  <a:schemeClr val="tx1"/>
                </a:solidFill>
              </a:rPr>
              <a:t>t</a:t>
            </a:r>
            <a:r>
              <a:rPr lang="fi-FI" sz="1200" b="0" i="1" spc="0" baseline="0" dirty="0">
                <a:solidFill>
                  <a:schemeClr val="tx1"/>
                </a:solidFill>
              </a:rPr>
              <a:t>ä siellä näyt</a:t>
            </a:r>
            <a:r>
              <a:rPr lang="fi-FI" sz="1200" b="0" i="1" spc="-18" baseline="0" dirty="0">
                <a:solidFill>
                  <a:schemeClr val="tx1"/>
                </a:solidFill>
              </a:rPr>
              <a:t>t</a:t>
            </a:r>
            <a:r>
              <a:rPr lang="fi-FI" sz="1200" b="0" i="1" spc="0" baseline="0" dirty="0">
                <a:solidFill>
                  <a:schemeClr val="tx1"/>
                </a:solidFill>
              </a:rPr>
              <a:t>ää? Kuuluu</a:t>
            </a:r>
            <a:r>
              <a:rPr lang="fi-FI" sz="1200" b="0" i="1" spc="-46" baseline="0" dirty="0">
                <a:solidFill>
                  <a:schemeClr val="tx1"/>
                </a:solidFill>
              </a:rPr>
              <a:t>k</a:t>
            </a:r>
            <a:r>
              <a:rPr lang="fi-FI" sz="1200" b="0" i="1" spc="0" baseline="0" dirty="0">
                <a:solidFill>
                  <a:schemeClr val="tx1"/>
                </a:solidFill>
              </a:rPr>
              <a:t>o</a:t>
            </a:r>
            <a:r>
              <a:rPr lang="fi-FI" sz="1200" b="0" i="1" spc="-31" baseline="0" dirty="0">
                <a:solidFill>
                  <a:schemeClr val="tx1"/>
                </a:solidFill>
              </a:rPr>
              <a:t> </a:t>
            </a:r>
            <a:r>
              <a:rPr lang="fi-FI" sz="1200" b="0" i="1" spc="0" baseline="0" dirty="0">
                <a:solidFill>
                  <a:schemeClr val="tx1"/>
                </a:solidFill>
              </a:rPr>
              <a:t>joi</a:t>
            </a:r>
            <a:r>
              <a:rPr lang="fi-FI" sz="1200" b="0" i="1" spc="-18" baseline="0" dirty="0">
                <a:solidFill>
                  <a:schemeClr val="tx1"/>
                </a:solidFill>
              </a:rPr>
              <a:t>t</a:t>
            </a:r>
            <a:r>
              <a:rPr lang="fi-FI" sz="1200" b="0" i="1" spc="0" baseline="0" dirty="0">
                <a:solidFill>
                  <a:schemeClr val="tx1"/>
                </a:solidFill>
              </a:rPr>
              <a:t>akin </a:t>
            </a:r>
            <a:r>
              <a:rPr lang="fi-FI" sz="1200" b="0" i="1" spc="-15" baseline="0" dirty="0">
                <a:solidFill>
                  <a:schemeClr val="tx1"/>
                </a:solidFill>
              </a:rPr>
              <a:t>r</a:t>
            </a:r>
            <a:r>
              <a:rPr lang="fi-FI" sz="1200" b="0" i="1" spc="0" baseline="0" dirty="0">
                <a:solidFill>
                  <a:schemeClr val="tx1"/>
                </a:solidFill>
              </a:rPr>
              <a:t>auhoit</a:t>
            </a:r>
            <a:r>
              <a:rPr lang="fi-FI" sz="1200" b="0" i="1" spc="-19" baseline="0" dirty="0">
                <a:solidFill>
                  <a:schemeClr val="tx1"/>
                </a:solidFill>
              </a:rPr>
              <a:t>t</a:t>
            </a:r>
            <a:r>
              <a:rPr lang="fi-FI" sz="1200" b="0" i="1" spc="0" baseline="0" dirty="0">
                <a:solidFill>
                  <a:schemeClr val="tx1"/>
                </a:solidFill>
              </a:rPr>
              <a:t>avia ääniä? On</a:t>
            </a:r>
            <a:r>
              <a:rPr lang="fi-FI" sz="1200" b="0" i="1" spc="-47" baseline="0" dirty="0">
                <a:solidFill>
                  <a:schemeClr val="tx1"/>
                </a:solidFill>
              </a:rPr>
              <a:t>k</a:t>
            </a:r>
            <a:r>
              <a:rPr lang="fi-FI" sz="1200" b="0" i="1" spc="0" baseline="0" dirty="0">
                <a:solidFill>
                  <a:schemeClr val="tx1"/>
                </a:solidFill>
              </a:rPr>
              <a:t>ohan siellä joku tur</a:t>
            </a:r>
            <a:r>
              <a:rPr lang="fi-FI" sz="1200" b="0" i="1" spc="-11" baseline="0" dirty="0">
                <a:solidFill>
                  <a:schemeClr val="tx1"/>
                </a:solidFill>
              </a:rPr>
              <a:t>v</a:t>
            </a:r>
            <a:r>
              <a:rPr lang="fi-FI" sz="1200" b="0" i="1" spc="0" baseline="0" dirty="0">
                <a:solidFill>
                  <a:schemeClr val="tx1"/>
                </a:solidFill>
              </a:rPr>
              <a:t>allisuut</a:t>
            </a:r>
            <a:r>
              <a:rPr lang="fi-FI" sz="1200" b="0" i="1" spc="-19" baseline="0" dirty="0">
                <a:solidFill>
                  <a:schemeClr val="tx1"/>
                </a:solidFill>
              </a:rPr>
              <a:t>t</a:t>
            </a:r>
            <a:r>
              <a:rPr lang="fi-FI" sz="1200" b="0" i="1" spc="0" baseline="0" dirty="0">
                <a:solidFill>
                  <a:schemeClr val="tx1"/>
                </a:solidFill>
              </a:rPr>
              <a:t>a li</a:t>
            </a:r>
            <a:r>
              <a:rPr lang="fi-FI" sz="1200" b="0" i="1" spc="-11" baseline="0" dirty="0">
                <a:solidFill>
                  <a:schemeClr val="tx1"/>
                </a:solidFill>
              </a:rPr>
              <a:t>s</a:t>
            </a:r>
            <a:r>
              <a:rPr lang="fi-FI" sz="1200" b="0" i="1" spc="0" baseline="0" dirty="0">
                <a:solidFill>
                  <a:schemeClr val="tx1"/>
                </a:solidFill>
              </a:rPr>
              <a:t>ää</a:t>
            </a:r>
            <a:r>
              <a:rPr lang="fi-FI" sz="1200" b="0" i="1" spc="-11" baseline="0" dirty="0">
                <a:solidFill>
                  <a:schemeClr val="tx1"/>
                </a:solidFill>
              </a:rPr>
              <a:t>v</a:t>
            </a:r>
            <a:r>
              <a:rPr lang="fi-FI" sz="1200" b="0" i="1" spc="0" baseline="0" dirty="0">
                <a:solidFill>
                  <a:schemeClr val="tx1"/>
                </a:solidFill>
              </a:rPr>
              <a:t>ä ihminen,</a:t>
            </a:r>
            <a:r>
              <a:rPr lang="fi-FI" sz="1200" b="0" i="1" spc="-11" baseline="0" dirty="0">
                <a:solidFill>
                  <a:schemeClr val="tx1"/>
                </a:solidFill>
              </a:rPr>
              <a:t> </a:t>
            </a:r>
            <a:r>
              <a:rPr lang="fi-FI" sz="1200" b="0" i="1" spc="0" baseline="0" dirty="0">
                <a:solidFill>
                  <a:schemeClr val="tx1"/>
                </a:solidFill>
              </a:rPr>
              <a:t>lemmikkieläin</a:t>
            </a:r>
            <a:r>
              <a:rPr lang="fi-FI" sz="1200" b="0" i="1" spc="-19" baseline="0" dirty="0">
                <a:solidFill>
                  <a:schemeClr val="tx1"/>
                </a:solidFill>
              </a:rPr>
              <a:t> </a:t>
            </a:r>
            <a:r>
              <a:rPr lang="fi-FI" sz="1200" b="0" i="1" spc="-18" baseline="0" dirty="0">
                <a:solidFill>
                  <a:schemeClr val="tx1"/>
                </a:solidFill>
              </a:rPr>
              <a:t>t</a:t>
            </a:r>
            <a:r>
              <a:rPr lang="fi-FI" sz="1200" b="0" i="1" spc="0" baseline="0" dirty="0">
                <a:solidFill>
                  <a:schemeClr val="tx1"/>
                </a:solidFill>
              </a:rPr>
              <a:t>ai jokin esine? </a:t>
            </a:r>
            <a:r>
              <a:rPr lang="fi-FI" sz="1200" b="0" i="1" spc="-98" baseline="0" dirty="0">
                <a:solidFill>
                  <a:schemeClr val="tx1"/>
                </a:solidFill>
              </a:rPr>
              <a:t>T</a:t>
            </a:r>
            <a:r>
              <a:rPr lang="fi-FI" sz="1200" b="0" i="1" spc="0" baseline="0" dirty="0">
                <a:solidFill>
                  <a:schemeClr val="tx1"/>
                </a:solidFill>
              </a:rPr>
              <a:t>unnet olosi oi</a:t>
            </a:r>
            <a:r>
              <a:rPr lang="fi-FI" sz="1200" b="0" i="1" spc="-33" baseline="0" dirty="0">
                <a:solidFill>
                  <a:schemeClr val="tx1"/>
                </a:solidFill>
              </a:rPr>
              <a:t>k</a:t>
            </a:r>
            <a:r>
              <a:rPr lang="fi-FI" sz="1200" b="0" i="1" spc="0" baseline="0" dirty="0">
                <a:solidFill>
                  <a:schemeClr val="tx1"/>
                </a:solidFill>
              </a:rPr>
              <a:t>ein hyväksi ja tur</a:t>
            </a:r>
            <a:r>
              <a:rPr lang="fi-FI" sz="1200" b="0" i="1" spc="-11" baseline="0" dirty="0">
                <a:solidFill>
                  <a:schemeClr val="tx1"/>
                </a:solidFill>
              </a:rPr>
              <a:t>v</a:t>
            </a:r>
            <a:r>
              <a:rPr lang="fi-FI" sz="1200" b="0" i="1" spc="0" baseline="0" dirty="0">
                <a:solidFill>
                  <a:schemeClr val="tx1"/>
                </a:solidFill>
              </a:rPr>
              <a:t>alli</a:t>
            </a:r>
            <a:r>
              <a:rPr lang="fi-FI" sz="1200" b="0" i="1" spc="-13" baseline="0" dirty="0">
                <a:solidFill>
                  <a:schemeClr val="tx1"/>
                </a:solidFill>
              </a:rPr>
              <a:t>s</a:t>
            </a:r>
            <a:r>
              <a:rPr lang="fi-FI" sz="1200" b="0" i="1" spc="0" baseline="0" dirty="0">
                <a:solidFill>
                  <a:schemeClr val="tx1"/>
                </a:solidFill>
              </a:rPr>
              <a:t>eksi. </a:t>
            </a:r>
            <a:r>
              <a:rPr lang="fi-FI" sz="1200" b="0" i="1" spc="-157" baseline="0" dirty="0">
                <a:solidFill>
                  <a:schemeClr val="tx1"/>
                </a:solidFill>
              </a:rPr>
              <a:t>T</a:t>
            </a:r>
            <a:r>
              <a:rPr lang="fi-FI" sz="1200" b="0" i="1" spc="0" baseline="0" dirty="0">
                <a:solidFill>
                  <a:schemeClr val="tx1"/>
                </a:solidFill>
              </a:rPr>
              <a:t>ähän paik</a:t>
            </a:r>
            <a:r>
              <a:rPr lang="fi-FI" sz="1200" b="0" i="1" spc="-42" baseline="0" dirty="0">
                <a:solidFill>
                  <a:schemeClr val="tx1"/>
                </a:solidFill>
              </a:rPr>
              <a:t>k</a:t>
            </a:r>
            <a:r>
              <a:rPr lang="fi-FI" sz="1200" b="0" i="1" spc="0" baseline="0" dirty="0">
                <a:solidFill>
                  <a:schemeClr val="tx1"/>
                </a:solidFill>
              </a:rPr>
              <a:t>aan voit mieles</a:t>
            </a:r>
            <a:r>
              <a:rPr lang="fi-FI" sz="1200" b="0" i="1" spc="-20" baseline="0" dirty="0">
                <a:solidFill>
                  <a:schemeClr val="tx1"/>
                </a:solidFill>
              </a:rPr>
              <a:t>s</a:t>
            </a:r>
            <a:r>
              <a:rPr lang="fi-FI" sz="1200" b="0" i="1" spc="0" baseline="0" dirty="0">
                <a:solidFill>
                  <a:schemeClr val="tx1"/>
                </a:solidFill>
              </a:rPr>
              <a:t>äsi aina men</a:t>
            </a:r>
            <a:r>
              <a:rPr lang="fi-FI" sz="1200" b="0" i="1" spc="-11" baseline="0" dirty="0">
                <a:solidFill>
                  <a:schemeClr val="tx1"/>
                </a:solidFill>
              </a:rPr>
              <a:t>n</a:t>
            </a:r>
            <a:r>
              <a:rPr lang="fi-FI" sz="1200" b="0" i="1" spc="0" baseline="0" dirty="0">
                <a:solidFill>
                  <a:schemeClr val="tx1"/>
                </a:solidFill>
              </a:rPr>
              <a:t>ä, kun haluat </a:t>
            </a:r>
            <a:r>
              <a:rPr lang="fi-FI" sz="1200" b="0" i="1" spc="-17" baseline="0" dirty="0">
                <a:solidFill>
                  <a:schemeClr val="tx1"/>
                </a:solidFill>
              </a:rPr>
              <a:t>r</a:t>
            </a:r>
            <a:r>
              <a:rPr lang="fi-FI" sz="1200" b="0" i="1" spc="0" baseline="0" dirty="0">
                <a:solidFill>
                  <a:schemeClr val="tx1"/>
                </a:solidFill>
              </a:rPr>
              <a:t>auhoit</a:t>
            </a:r>
            <a:r>
              <a:rPr lang="fi-FI" sz="1200" b="0" i="1" spc="-19" baseline="0" dirty="0">
                <a:solidFill>
                  <a:schemeClr val="tx1"/>
                </a:solidFill>
              </a:rPr>
              <a:t>t</a:t>
            </a:r>
            <a:r>
              <a:rPr lang="fi-FI" sz="1200" b="0" i="1" spc="0" baseline="0" dirty="0">
                <a:solidFill>
                  <a:schemeClr val="tx1"/>
                </a:solidFill>
              </a:rPr>
              <a:t>aa it</a:t>
            </a:r>
            <a:r>
              <a:rPr lang="fi-FI" sz="1200" b="0" i="1" spc="-22" baseline="0" dirty="0">
                <a:solidFill>
                  <a:schemeClr val="tx1"/>
                </a:solidFill>
              </a:rPr>
              <a:t>s</a:t>
            </a:r>
            <a:r>
              <a:rPr lang="fi-FI" sz="1200" b="0" i="1" spc="0" baseline="0" dirty="0">
                <a:solidFill>
                  <a:schemeClr val="tx1"/>
                </a:solidFill>
              </a:rPr>
              <a:t>eäsi. Hengi</a:t>
            </a:r>
            <a:r>
              <a:rPr lang="fi-FI" sz="1200" b="0" i="1" spc="-22" baseline="0" dirty="0">
                <a:solidFill>
                  <a:schemeClr val="tx1"/>
                </a:solidFill>
              </a:rPr>
              <a:t>t</a:t>
            </a:r>
            <a:r>
              <a:rPr lang="fi-FI" sz="1200" b="0" i="1" spc="0" baseline="0" dirty="0">
                <a:solidFill>
                  <a:schemeClr val="tx1"/>
                </a:solidFill>
              </a:rPr>
              <a:t>ä muu</a:t>
            </a:r>
            <a:r>
              <a:rPr lang="fi-FI" sz="1200" b="0" i="1" spc="-19" baseline="0" dirty="0">
                <a:solidFill>
                  <a:schemeClr val="tx1"/>
                </a:solidFill>
              </a:rPr>
              <a:t>t</a:t>
            </a:r>
            <a:r>
              <a:rPr lang="fi-FI" sz="1200" b="0" i="1" spc="0" baseline="0" dirty="0">
                <a:solidFill>
                  <a:schemeClr val="tx1"/>
                </a:solidFill>
              </a:rPr>
              <a:t>aman </a:t>
            </a:r>
            <a:r>
              <a:rPr lang="fi-FI" sz="1200" b="0" i="1" spc="-31" baseline="0" dirty="0">
                <a:solidFill>
                  <a:schemeClr val="tx1"/>
                </a:solidFill>
              </a:rPr>
              <a:t>k</a:t>
            </a:r>
            <a:r>
              <a:rPr lang="fi-FI" sz="1200" b="0" i="1" spc="0" baseline="0" dirty="0">
                <a:solidFill>
                  <a:schemeClr val="tx1"/>
                </a:solidFill>
              </a:rPr>
              <a:t>er</a:t>
            </a:r>
            <a:r>
              <a:rPr lang="fi-FI" sz="1200" b="0" i="1" spc="-17" baseline="0" dirty="0">
                <a:solidFill>
                  <a:schemeClr val="tx1"/>
                </a:solidFill>
              </a:rPr>
              <a:t>r</a:t>
            </a:r>
            <a:r>
              <a:rPr lang="fi-FI" sz="1200" b="0" i="1" spc="0" baseline="0" dirty="0">
                <a:solidFill>
                  <a:schemeClr val="tx1"/>
                </a:solidFill>
              </a:rPr>
              <a:t>an </a:t>
            </a:r>
            <a:r>
              <a:rPr lang="fi-FI" sz="1200" b="0" i="1" spc="-17" baseline="0" dirty="0">
                <a:solidFill>
                  <a:schemeClr val="tx1"/>
                </a:solidFill>
              </a:rPr>
              <a:t>s</a:t>
            </a:r>
            <a:r>
              <a:rPr lang="fi-FI" sz="1200" b="0" i="1" spc="0" baseline="0" dirty="0">
                <a:solidFill>
                  <a:schemeClr val="tx1"/>
                </a:solidFill>
              </a:rPr>
              <a:t>yvään ja </a:t>
            </a:r>
            <a:r>
              <a:rPr lang="fi-FI" sz="1200" b="0" i="1" spc="-15" baseline="0" dirty="0">
                <a:solidFill>
                  <a:schemeClr val="tx1"/>
                </a:solidFill>
              </a:rPr>
              <a:t>r</a:t>
            </a:r>
            <a:r>
              <a:rPr lang="fi-FI" sz="1200" b="0" i="1" spc="0" baseline="0" dirty="0">
                <a:solidFill>
                  <a:schemeClr val="tx1"/>
                </a:solidFill>
              </a:rPr>
              <a:t>auhalli</a:t>
            </a:r>
            <a:r>
              <a:rPr lang="fi-FI" sz="1200" b="0" i="1" spc="-13" baseline="0" dirty="0">
                <a:solidFill>
                  <a:schemeClr val="tx1"/>
                </a:solidFill>
              </a:rPr>
              <a:t>s</a:t>
            </a:r>
            <a:r>
              <a:rPr lang="fi-FI" sz="1200" b="0" i="1" spc="0" baseline="0" dirty="0">
                <a:solidFill>
                  <a:schemeClr val="tx1"/>
                </a:solidFill>
              </a:rPr>
              <a:t>esti, ja samalla tunnet hyvää oloa ja tur</a:t>
            </a:r>
            <a:r>
              <a:rPr lang="fi-FI" sz="1200" b="0" i="1" spc="-11" baseline="0" dirty="0">
                <a:solidFill>
                  <a:schemeClr val="tx1"/>
                </a:solidFill>
              </a:rPr>
              <a:t>v</a:t>
            </a:r>
            <a:r>
              <a:rPr lang="fi-FI" sz="1200" b="0" i="1" spc="0" baseline="0" dirty="0">
                <a:solidFill>
                  <a:schemeClr val="tx1"/>
                </a:solidFill>
              </a:rPr>
              <a:t>aa. </a:t>
            </a:r>
            <a:r>
              <a:rPr lang="fi-FI" sz="1200" b="0" i="1" spc="-155" baseline="0" dirty="0">
                <a:solidFill>
                  <a:schemeClr val="tx1"/>
                </a:solidFill>
              </a:rPr>
              <a:t>T</a:t>
            </a:r>
            <a:r>
              <a:rPr lang="fi-FI" sz="1200" b="0" i="1" spc="0" baseline="0" dirty="0">
                <a:solidFill>
                  <a:schemeClr val="tx1"/>
                </a:solidFill>
              </a:rPr>
              <a:t>ämä on sinun </a:t>
            </a:r>
            <a:br>
              <a:rPr lang="fi-FI" sz="1200" b="0" i="1" spc="0" baseline="0" dirty="0">
                <a:solidFill>
                  <a:schemeClr val="tx1"/>
                </a:solidFill>
              </a:rPr>
            </a:br>
            <a:r>
              <a:rPr lang="fi-FI" sz="1200" b="0" i="1" spc="0" baseline="0" dirty="0">
                <a:solidFill>
                  <a:schemeClr val="tx1"/>
                </a:solidFill>
              </a:rPr>
              <a:t>paik</a:t>
            </a:r>
            <a:r>
              <a:rPr lang="fi-FI" sz="1200" b="0" i="1" spc="-38" baseline="0" dirty="0">
                <a:solidFill>
                  <a:schemeClr val="tx1"/>
                </a:solidFill>
              </a:rPr>
              <a:t>k</a:t>
            </a:r>
            <a:r>
              <a:rPr lang="fi-FI" sz="1200" b="0" i="1" spc="0" baseline="0" dirty="0">
                <a:solidFill>
                  <a:schemeClr val="tx1"/>
                </a:solidFill>
              </a:rPr>
              <a:t>asi, johon voit pala</a:t>
            </a:r>
            <a:r>
              <a:rPr lang="fi-FI" sz="1200" b="0" i="1" spc="-24" baseline="0" dirty="0">
                <a:solidFill>
                  <a:schemeClr val="tx1"/>
                </a:solidFill>
              </a:rPr>
              <a:t>t</a:t>
            </a:r>
            <a:r>
              <a:rPr lang="fi-FI" sz="1200" b="0" i="1" spc="0" baseline="0" dirty="0">
                <a:solidFill>
                  <a:schemeClr val="tx1"/>
                </a:solidFill>
              </a:rPr>
              <a:t>a mieles</a:t>
            </a:r>
            <a:r>
              <a:rPr lang="fi-FI" sz="1200" b="0" i="1" spc="-19" baseline="0" dirty="0">
                <a:solidFill>
                  <a:schemeClr val="tx1"/>
                </a:solidFill>
              </a:rPr>
              <a:t>s</a:t>
            </a:r>
            <a:r>
              <a:rPr lang="fi-FI" sz="1200" b="0" i="1" spc="0" baseline="0" dirty="0">
                <a:solidFill>
                  <a:schemeClr val="tx1"/>
                </a:solidFill>
              </a:rPr>
              <a:t>äsi, kun haluat. </a:t>
            </a:r>
            <a:r>
              <a:rPr lang="fi-FI" sz="1200" b="0" i="1" spc="-110" baseline="0" dirty="0">
                <a:solidFill>
                  <a:schemeClr val="tx1"/>
                </a:solidFill>
              </a:rPr>
              <a:t>V</a:t>
            </a:r>
            <a:r>
              <a:rPr lang="fi-FI" sz="1200" b="0" i="1" spc="0" baseline="0" dirty="0">
                <a:solidFill>
                  <a:schemeClr val="tx1"/>
                </a:solidFill>
              </a:rPr>
              <a:t>ähitellen voit </a:t>
            </a:r>
            <a:br>
              <a:rPr lang="fi-FI" sz="1200" b="0" i="1" spc="0" baseline="0" dirty="0">
                <a:solidFill>
                  <a:schemeClr val="tx1"/>
                </a:solidFill>
              </a:rPr>
            </a:br>
            <a:r>
              <a:rPr lang="fi-FI" sz="1200" b="0" i="1" spc="0" baseline="0" dirty="0">
                <a:solidFill>
                  <a:schemeClr val="tx1"/>
                </a:solidFill>
              </a:rPr>
              <a:t>tulla tur</a:t>
            </a:r>
            <a:r>
              <a:rPr lang="fi-FI" sz="1200" b="0" i="1" spc="-11" baseline="0" dirty="0">
                <a:solidFill>
                  <a:schemeClr val="tx1"/>
                </a:solidFill>
              </a:rPr>
              <a:t>v</a:t>
            </a:r>
            <a:r>
              <a:rPr lang="fi-FI" sz="1200" b="0" i="1" spc="0" baseline="0" dirty="0">
                <a:solidFill>
                  <a:schemeClr val="tx1"/>
                </a:solidFill>
              </a:rPr>
              <a:t>apai</a:t>
            </a:r>
            <a:r>
              <a:rPr lang="fi-FI" sz="1200" b="0" i="1" spc="-40" baseline="0" dirty="0">
                <a:solidFill>
                  <a:schemeClr val="tx1"/>
                </a:solidFill>
              </a:rPr>
              <a:t>k</a:t>
            </a:r>
            <a:r>
              <a:rPr lang="fi-FI" sz="1200" b="0" i="1" spc="0" baseline="0" dirty="0">
                <a:solidFill>
                  <a:schemeClr val="tx1"/>
                </a:solidFill>
              </a:rPr>
              <a:t>as</a:t>
            </a:r>
            <a:r>
              <a:rPr lang="fi-FI" sz="1200" b="0" i="1" spc="-18" baseline="0" dirty="0">
                <a:solidFill>
                  <a:schemeClr val="tx1"/>
                </a:solidFill>
              </a:rPr>
              <a:t>t</a:t>
            </a:r>
            <a:r>
              <a:rPr lang="fi-FI" sz="1200" b="0" i="1" spc="0" baseline="0" dirty="0">
                <a:solidFill>
                  <a:schemeClr val="tx1"/>
                </a:solidFill>
              </a:rPr>
              <a:t>asi </a:t>
            </a:r>
            <a:r>
              <a:rPr lang="fi-FI" sz="1200" b="0" i="1" spc="-18" baseline="0" dirty="0">
                <a:solidFill>
                  <a:schemeClr val="tx1"/>
                </a:solidFill>
              </a:rPr>
              <a:t>t</a:t>
            </a:r>
            <a:r>
              <a:rPr lang="fi-FI" sz="1200" b="0" i="1" spc="0" baseline="0" dirty="0">
                <a:solidFill>
                  <a:schemeClr val="tx1"/>
                </a:solidFill>
              </a:rPr>
              <a:t>ähän het</a:t>
            </a:r>
            <a:r>
              <a:rPr lang="fi-FI" sz="1200" b="0" i="1" spc="-31" baseline="0" dirty="0">
                <a:solidFill>
                  <a:schemeClr val="tx1"/>
                </a:solidFill>
              </a:rPr>
              <a:t>k</a:t>
            </a:r>
            <a:r>
              <a:rPr lang="fi-FI" sz="1200" b="0" i="1" spc="0" baseline="0" dirty="0">
                <a:solidFill>
                  <a:schemeClr val="tx1"/>
                </a:solidFill>
              </a:rPr>
              <a:t>een ja paik</a:t>
            </a:r>
            <a:r>
              <a:rPr lang="fi-FI" sz="1200" b="0" i="1" spc="-38" baseline="0" dirty="0">
                <a:solidFill>
                  <a:schemeClr val="tx1"/>
                </a:solidFill>
              </a:rPr>
              <a:t>k</a:t>
            </a:r>
            <a:r>
              <a:rPr lang="fi-FI" sz="1200" b="0" i="1" spc="0" baseline="0" dirty="0">
                <a:solidFill>
                  <a:schemeClr val="tx1"/>
                </a:solidFill>
              </a:rPr>
              <a:t>aan. Silmäsi au</a:t>
            </a:r>
            <a:r>
              <a:rPr lang="fi-FI" sz="1200" b="0" i="1" spc="-28" baseline="0" dirty="0">
                <a:solidFill>
                  <a:schemeClr val="tx1"/>
                </a:solidFill>
              </a:rPr>
              <a:t>k</a:t>
            </a:r>
            <a:r>
              <a:rPr lang="fi-FI" sz="1200" b="0" i="1" spc="0" baseline="0" dirty="0">
                <a:solidFill>
                  <a:schemeClr val="tx1"/>
                </a:solidFill>
              </a:rPr>
              <a:t>ea</a:t>
            </a:r>
            <a:r>
              <a:rPr lang="fi-FI" sz="1200" b="0" i="1" spc="-17" baseline="0" dirty="0">
                <a:solidFill>
                  <a:schemeClr val="tx1"/>
                </a:solidFill>
              </a:rPr>
              <a:t>v</a:t>
            </a:r>
            <a:r>
              <a:rPr lang="fi-FI" sz="1200" b="0" i="1" spc="0" baseline="0" dirty="0">
                <a:solidFill>
                  <a:schemeClr val="tx1"/>
                </a:solidFill>
              </a:rPr>
              <a:t>at,</a:t>
            </a:r>
            <a:br>
              <a:rPr lang="fi-FI" sz="1200" b="0" i="1" spc="0" baseline="0" dirty="0">
                <a:solidFill>
                  <a:schemeClr val="tx1"/>
                </a:solidFill>
              </a:rPr>
            </a:br>
            <a:r>
              <a:rPr lang="fi-FI" sz="1200" b="0" i="1" spc="0" baseline="0" dirty="0">
                <a:solidFill>
                  <a:schemeClr val="tx1"/>
                </a:solidFill>
              </a:rPr>
              <a:t> ja hyvä olo ja tur</a:t>
            </a:r>
            <a:r>
              <a:rPr lang="fi-FI" sz="1200" b="0" i="1" spc="-11" baseline="0" dirty="0">
                <a:solidFill>
                  <a:schemeClr val="tx1"/>
                </a:solidFill>
              </a:rPr>
              <a:t>v</a:t>
            </a:r>
            <a:r>
              <a:rPr lang="fi-FI" sz="1200" b="0" i="1" spc="0" baseline="0" dirty="0">
                <a:solidFill>
                  <a:schemeClr val="tx1"/>
                </a:solidFill>
              </a:rPr>
              <a:t>an tunne jatkuu. Hyvä. Kiitos!” </a:t>
            </a:r>
          </a:p>
          <a:p>
            <a:pPr marL="0" indent="0">
              <a:lnSpc>
                <a:spcPct val="100000"/>
              </a:lnSpc>
              <a:buNone/>
            </a:pPr>
            <a:endParaRPr lang="fi-FI" sz="1200" i="1" dirty="0"/>
          </a:p>
          <a:p>
            <a:pPr marL="0" indent="0">
              <a:lnSpc>
                <a:spcPct val="100000"/>
              </a:lnSpc>
              <a:buNone/>
            </a:pPr>
            <a:r>
              <a:rPr lang="fi-FI" sz="1200" b="0" i="0" spc="0" baseline="0" dirty="0"/>
              <a:t>Miltä </a:t>
            </a:r>
            <a:r>
              <a:rPr lang="fi-FI" sz="1200" b="0" i="0" spc="-33" baseline="0" dirty="0"/>
              <a:t>k</a:t>
            </a:r>
            <a:r>
              <a:rPr lang="fi-FI" sz="1200" b="0" i="0" spc="0" baseline="0" dirty="0"/>
              <a:t>ehossasi</a:t>
            </a:r>
            <a:r>
              <a:rPr lang="fi-FI" sz="1200" b="0" i="0" spc="-29" baseline="0" dirty="0"/>
              <a:t> </a:t>
            </a:r>
            <a:r>
              <a:rPr lang="fi-FI" sz="1200" b="0" i="0" spc="0" baseline="0" dirty="0"/>
              <a:t>tuntuu,</a:t>
            </a:r>
            <a:r>
              <a:rPr lang="fi-FI" sz="1200" b="0" i="0" spc="-42" baseline="0" dirty="0"/>
              <a:t> </a:t>
            </a:r>
            <a:r>
              <a:rPr lang="fi-FI" sz="1200" b="0" i="0" spc="0" baseline="0" dirty="0"/>
              <a:t>kun</a:t>
            </a:r>
            <a:r>
              <a:rPr lang="fi-FI" sz="1200" b="0" i="0" spc="-24" baseline="0" dirty="0"/>
              <a:t> </a:t>
            </a:r>
            <a:r>
              <a:rPr lang="fi-FI" sz="1200" b="0" i="0" spc="0" baseline="0" dirty="0"/>
              <a:t>olosi</a:t>
            </a:r>
            <a:r>
              <a:rPr lang="fi-FI" sz="1200" b="0" i="0" spc="-13" baseline="0" dirty="0"/>
              <a:t> </a:t>
            </a:r>
            <a:r>
              <a:rPr lang="fi-FI" sz="1200" b="0" i="0" spc="0" baseline="0" dirty="0"/>
              <a:t>on</a:t>
            </a:r>
            <a:r>
              <a:rPr lang="fi-FI" sz="1200" b="0" i="0" spc="-11" baseline="0" dirty="0"/>
              <a:t> </a:t>
            </a:r>
            <a:r>
              <a:rPr lang="fi-FI" sz="1200" b="0" i="0" spc="0" baseline="0" dirty="0"/>
              <a:t>tur</a:t>
            </a:r>
            <a:r>
              <a:rPr lang="fi-FI" sz="1200" b="0" i="0" spc="-35" baseline="0" dirty="0"/>
              <a:t>v</a:t>
            </a:r>
            <a:r>
              <a:rPr lang="fi-FI" sz="1200" b="0" i="0" spc="0" baseline="0" dirty="0"/>
              <a:t>allinen? </a:t>
            </a:r>
          </a:p>
          <a:p>
            <a:pPr marL="0" indent="0">
              <a:lnSpc>
                <a:spcPct val="100000"/>
              </a:lnSpc>
              <a:buNone/>
            </a:pPr>
            <a:r>
              <a:rPr lang="fi-FI" sz="1200" b="0" i="0" spc="0" baseline="0" dirty="0"/>
              <a:t>Mitkä</a:t>
            </a:r>
            <a:r>
              <a:rPr lang="fi-FI" sz="1200" b="0" i="0" spc="-15" baseline="0" dirty="0"/>
              <a:t> </a:t>
            </a:r>
            <a:r>
              <a:rPr lang="fi-FI" sz="1200" b="0" i="0" spc="0" baseline="0" dirty="0"/>
              <a:t>asiat lisää</a:t>
            </a:r>
            <a:r>
              <a:rPr lang="fi-FI" sz="1200" b="0" i="0" spc="-33" baseline="0" dirty="0"/>
              <a:t>v</a:t>
            </a:r>
            <a:r>
              <a:rPr lang="fi-FI" sz="1200" b="0" i="0" spc="0" baseline="0" dirty="0"/>
              <a:t>ät tur</a:t>
            </a:r>
            <a:r>
              <a:rPr lang="fi-FI" sz="1200" b="0" i="0" spc="-33" baseline="0" dirty="0"/>
              <a:t>v</a:t>
            </a:r>
            <a:r>
              <a:rPr lang="fi-FI" sz="1200" b="0" i="0" spc="0" baseline="0" dirty="0"/>
              <a:t>an</a:t>
            </a:r>
            <a:r>
              <a:rPr lang="fi-FI" sz="1200" b="0" i="0" spc="-11" baseline="0" dirty="0"/>
              <a:t> </a:t>
            </a:r>
            <a:r>
              <a:rPr lang="fi-FI" sz="1200" b="0" i="0" spc="0" baseline="0" dirty="0"/>
              <a:t>tunnetta?</a:t>
            </a:r>
          </a:p>
          <a:p>
            <a:endParaRPr lang="fi-FI" dirty="0"/>
          </a:p>
        </p:txBody>
      </p:sp>
      <p:sp>
        <p:nvSpPr>
          <p:cNvPr id="4" name="Dian numeron paikkamerkki 3"/>
          <p:cNvSpPr>
            <a:spLocks noGrp="1"/>
          </p:cNvSpPr>
          <p:nvPr>
            <p:ph type="sldNum" sz="quarter" idx="5"/>
          </p:nvPr>
        </p:nvSpPr>
        <p:spPr/>
        <p:txBody>
          <a:bodyPr/>
          <a:lstStyle/>
          <a:p>
            <a:fld id="{65636640-466D-41FA-8344-7F276FEE6714}" type="slidenum">
              <a:rPr lang="fi-FI" smtClean="0"/>
              <a:t>21</a:t>
            </a:fld>
            <a:endParaRPr lang="fi-FI"/>
          </a:p>
        </p:txBody>
      </p:sp>
    </p:spTree>
    <p:extLst>
      <p:ext uri="{BB962C8B-B14F-4D97-AF65-F5344CB8AC3E}">
        <p14:creationId xmlns:p14="http://schemas.microsoft.com/office/powerpoint/2010/main" val="405955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65636640-466D-41FA-8344-7F276FEE6714}" type="slidenum">
              <a:rPr lang="fi-FI" smtClean="0"/>
              <a:t>23</a:t>
            </a:fld>
            <a:endParaRPr lang="fi-FI"/>
          </a:p>
        </p:txBody>
      </p:sp>
    </p:spTree>
    <p:extLst>
      <p:ext uri="{BB962C8B-B14F-4D97-AF65-F5344CB8AC3E}">
        <p14:creationId xmlns:p14="http://schemas.microsoft.com/office/powerpoint/2010/main" val="215861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DAE4E-61C4-47A0-9E47-444C7E55232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767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5636640-466D-41FA-8344-7F276FEE6714}" type="slidenum">
              <a:rPr lang="fi-FI" smtClean="0"/>
              <a:t>24</a:t>
            </a:fld>
            <a:endParaRPr lang="fi-FI"/>
          </a:p>
        </p:txBody>
      </p:sp>
    </p:spTree>
    <p:extLst>
      <p:ext uri="{BB962C8B-B14F-4D97-AF65-F5344CB8AC3E}">
        <p14:creationId xmlns:p14="http://schemas.microsoft.com/office/powerpoint/2010/main" val="1815917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https://www.riku.fi/rikoksen-uhrina/lapsi-ja-nuori-rikoksen-uhrina/nettirikokset/</a:t>
            </a:r>
          </a:p>
          <a:p>
            <a:r>
              <a:rPr lang="fi-FI" b="0" i="0">
                <a:solidFill>
                  <a:srgbClr val="FFFFFF"/>
                </a:solidFill>
                <a:effectLst/>
                <a:latin typeface="Segoe UI" panose="020B0502040204020203" pitchFamily="34" charset="0"/>
              </a:rPr>
              <a:t>Lasten ja nuorten väkivaltakokemukset 2022 – Määrät, piirteet ja niiden muutokset 1988-2022 </a:t>
            </a:r>
            <a:r>
              <a:rPr lang="fi-FI"/>
              <a:t>Kuvio 36 ja liitetaulukko 103. https://julkaisut.valtioneuvosto.fi/bitstream/handle/10024/164616/STM_2023_5_J.pdf ja taulukko 103 https://julkaisut.valtioneuvosto.fi/bitstream/handle/10024/164616/Liitetaulukot.pdf?sequence=2&amp;isAllowed=y</a:t>
            </a:r>
          </a:p>
        </p:txBody>
      </p:sp>
      <p:sp>
        <p:nvSpPr>
          <p:cNvPr id="4" name="Dian numeron paikkamerkki 3"/>
          <p:cNvSpPr>
            <a:spLocks noGrp="1"/>
          </p:cNvSpPr>
          <p:nvPr>
            <p:ph type="sldNum" sz="quarter" idx="5"/>
          </p:nvPr>
        </p:nvSpPr>
        <p:spPr/>
        <p:txBody>
          <a:bodyPr/>
          <a:lstStyle/>
          <a:p>
            <a:fld id="{65636640-466D-41FA-8344-7F276FEE6714}" type="slidenum">
              <a:rPr lang="fi-FI" smtClean="0"/>
              <a:t>25</a:t>
            </a:fld>
            <a:endParaRPr lang="fi-FI"/>
          </a:p>
        </p:txBody>
      </p:sp>
    </p:spTree>
    <p:extLst>
      <p:ext uri="{BB962C8B-B14F-4D97-AF65-F5344CB8AC3E}">
        <p14:creationId xmlns:p14="http://schemas.microsoft.com/office/powerpoint/2010/main" val="326129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23F8B-CF0F-41F0-8F7F-BC97952F0FA0}"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888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Tiedoksi opettajalle:</a:t>
            </a:r>
          </a:p>
          <a:p>
            <a:r>
              <a:rPr lang="fi-FI" dirty="0"/>
              <a:t>SEXTING = seksuaalissävytteinen viestittely, esim. viestit, kuvat, videot</a:t>
            </a:r>
          </a:p>
          <a:p>
            <a:r>
              <a:rPr lang="fi-FI" dirty="0"/>
              <a:t>Nuorten välinen </a:t>
            </a:r>
            <a:r>
              <a:rPr lang="fi-FI" dirty="0" err="1"/>
              <a:t>sexting</a:t>
            </a:r>
            <a:r>
              <a:rPr lang="fi-FI" dirty="0"/>
              <a:t> on ok, jos nuoret ovat ikä- ja kehitystasoltaan lähellä toisiaan ja viestittelyyn on kaikkien osapuolten SUOSTUMUS ja siitä on sovittu yhteisesti.. Toisen kuvia ei koskaan saa postata someen tai jakaa eteenpäin. Tällöin syyllistyy myös rikokseen. </a:t>
            </a:r>
          </a:p>
          <a:p>
            <a:r>
              <a:rPr lang="fi-FI" dirty="0"/>
              <a:t>Nuoria kannattaa muistuttaa, että aina on olemassa riski, että esim. eron jälkeen toinen osapuoli voi käyttää materiaalia väärin ja toista loukkaavalla tavalla. Kannattaa aina harkita tarkkaan, millaisia viestejä lähettää toiselle.</a:t>
            </a:r>
          </a:p>
          <a:p>
            <a:endParaRPr lang="fi-FI" dirty="0"/>
          </a:p>
          <a:p>
            <a:r>
              <a:rPr lang="fi-FI" b="0" i="0" dirty="0">
                <a:solidFill>
                  <a:srgbClr val="4A4A4A"/>
                </a:solidFill>
                <a:effectLst/>
                <a:latin typeface="Roboto" panose="02000000000000000000" pitchFamily="2" charset="0"/>
              </a:rPr>
              <a:t>Seksiviestittelyä ei ole pakko tehdä ollenkaan, eikä sitä tapahdu kaikissa seurustelusuhteissa. Seksiviestit eivät ole lupaus seksistä, eikä niillä saa painostaa minkäänlaisiin seksuaalisiin tekoihin.</a:t>
            </a:r>
          </a:p>
          <a:p>
            <a:endParaRPr lang="fi-FI" b="0" i="0" dirty="0">
              <a:solidFill>
                <a:srgbClr val="4A4A4A"/>
              </a:solidFill>
              <a:effectLst/>
              <a:latin typeface="Roboto" panose="02000000000000000000" pitchFamily="2" charset="0"/>
            </a:endParaRPr>
          </a:p>
          <a:p>
            <a:r>
              <a:rPr lang="fi-FI" b="0" i="0" dirty="0">
                <a:solidFill>
                  <a:srgbClr val="4A4A4A"/>
                </a:solidFill>
                <a:effectLst/>
                <a:latin typeface="Roboto" panose="02000000000000000000" pitchFamily="2" charset="0"/>
              </a:rPr>
              <a:t>Tärkeitä huomioitavia asioita:</a:t>
            </a:r>
          </a:p>
          <a:p>
            <a:pPr algn="l" fontAlgn="base">
              <a:buFont typeface="Arial" panose="020B0604020202020204" pitchFamily="34" charset="0"/>
              <a:buChar char="•"/>
            </a:pPr>
            <a:r>
              <a:rPr lang="fi-FI" b="0" i="0" dirty="0">
                <a:solidFill>
                  <a:srgbClr val="4A4A4A"/>
                </a:solidFill>
                <a:effectLst/>
                <a:latin typeface="inherit"/>
              </a:rPr>
              <a:t> kaikki osapuolet voivat vaikuttaa siihen, millaista materiaalia jaetaan</a:t>
            </a:r>
          </a:p>
          <a:p>
            <a:pPr algn="l" fontAlgn="base">
              <a:buFont typeface="Arial" panose="020B0604020202020204" pitchFamily="34" charset="0"/>
              <a:buChar char="•"/>
            </a:pPr>
            <a:r>
              <a:rPr lang="fi-FI" b="0" i="0" dirty="0">
                <a:solidFill>
                  <a:srgbClr val="4A4A4A"/>
                </a:solidFill>
                <a:effectLst/>
                <a:latin typeface="inherit"/>
              </a:rPr>
              <a:t> viestittelyn voi lopettaa heti,  kun siltä tuntuu</a:t>
            </a:r>
          </a:p>
          <a:p>
            <a:pPr algn="l" fontAlgn="base">
              <a:buFont typeface="Arial" panose="020B0604020202020204" pitchFamily="34" charset="0"/>
              <a:buChar char="•"/>
            </a:pPr>
            <a:r>
              <a:rPr lang="fi-FI" b="0" i="0" dirty="0">
                <a:solidFill>
                  <a:srgbClr val="4A4A4A"/>
                </a:solidFill>
                <a:effectLst/>
                <a:latin typeface="inherit"/>
              </a:rPr>
              <a:t> viestittelyyn ei painosteta tai pakoteta uhkailemalla, esimerkiksi yhteydenpidon tai suhteen lopettamisella</a:t>
            </a:r>
          </a:p>
          <a:p>
            <a:pPr algn="l" fontAlgn="base">
              <a:buFont typeface="Arial" panose="020B0604020202020204" pitchFamily="34" charset="0"/>
              <a:buChar char="•"/>
            </a:pPr>
            <a:r>
              <a:rPr lang="fi-FI" b="0" i="0" dirty="0">
                <a:solidFill>
                  <a:srgbClr val="4A4A4A"/>
                </a:solidFill>
                <a:effectLst/>
                <a:latin typeface="inherit"/>
              </a:rPr>
              <a:t> viestittelyn ei pidä tuntua kenestäkään epämukavalta, nololta tai aiheuttaa morkkiksia</a:t>
            </a:r>
          </a:p>
          <a:p>
            <a:pPr algn="l" fontAlgn="base">
              <a:buFont typeface="Arial" panose="020B0604020202020204" pitchFamily="34" charset="0"/>
              <a:buChar char="•"/>
            </a:pPr>
            <a:r>
              <a:rPr lang="fi-FI" b="0" i="0" dirty="0">
                <a:solidFill>
                  <a:srgbClr val="4A4A4A"/>
                </a:solidFill>
                <a:effectLst/>
                <a:latin typeface="inherit"/>
              </a:rPr>
              <a:t> seksiviestit ja materiaali ei leviä, eikä niitä levitetä muille ihmisille.  </a:t>
            </a: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4A4A4A"/>
                </a:solidFill>
                <a:effectLst/>
                <a:latin typeface="inherit"/>
              </a:rPr>
              <a:t>(https://www.hyvakysymys.fi/video/mita-on-sexting/)</a:t>
            </a:r>
          </a:p>
          <a:p>
            <a:endParaRPr lang="fi-FI" dirty="0"/>
          </a:p>
          <a:p>
            <a:r>
              <a:rPr lang="fi-FI" dirty="0"/>
              <a:t>Lue lisää </a:t>
            </a:r>
            <a:r>
              <a:rPr lang="fi-FI" dirty="0" err="1"/>
              <a:t>sextingistä</a:t>
            </a:r>
            <a:r>
              <a:rPr lang="fi-FI" dirty="0"/>
              <a:t>: https://www.hyvakysymys.fi/video/mita-on-sexting/ </a:t>
            </a:r>
          </a:p>
          <a:p>
            <a:endParaRPr lang="fi-FI" dirty="0"/>
          </a:p>
          <a:p>
            <a:r>
              <a:rPr lang="fi-FI" dirty="0"/>
              <a:t>SOKERIDEITTAILU, SUGARDATING</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Tarkoittaa kahden aikuisen välistä ihmissuhdesopimusta tai järjestelyä, jossa tyypillisesti </a:t>
            </a:r>
            <a:r>
              <a:rPr lang="fi-FI" sz="1800" b="0" dirty="0">
                <a:effectLst/>
                <a:latin typeface="Calibri" panose="020F0502020204030204" pitchFamily="34" charset="0"/>
                <a:ea typeface="Calibri" panose="020F0502020204030204" pitchFamily="34" charset="0"/>
                <a:cs typeface="Times New Roman" panose="02020603050405020304" pitchFamily="18" charset="0"/>
              </a:rPr>
              <a:t>toinen osapuoli tukee taloudellisesti yleensä nuorempaa ja vähemmän varakasta osapuolta. Vastineeksi taloudellisesta tuesta tai esim. matkojen/lahjojen ostelusta </a:t>
            </a:r>
            <a:r>
              <a:rPr lang="fi-FI" sz="1800" b="0" dirty="0" err="1">
                <a:effectLst/>
                <a:latin typeface="Calibri" panose="020F0502020204030204" pitchFamily="34" charset="0"/>
                <a:ea typeface="Calibri" panose="020F0502020204030204" pitchFamily="34" charset="0"/>
                <a:cs typeface="Times New Roman" panose="02020603050405020304" pitchFamily="18" charset="0"/>
              </a:rPr>
              <a:t>sugardaddy</a:t>
            </a:r>
            <a:r>
              <a:rPr lang="fi-FI" sz="1800" b="0" dirty="0">
                <a:effectLst/>
                <a:latin typeface="Calibri" panose="020F0502020204030204" pitchFamily="34" charset="0"/>
                <a:ea typeface="Calibri" panose="020F0502020204030204" pitchFamily="34" charset="0"/>
                <a:cs typeface="Times New Roman" panose="02020603050405020304" pitchFamily="18" charset="0"/>
              </a:rPr>
              <a:t>/-</a:t>
            </a:r>
            <a:r>
              <a:rPr lang="fi-FI" sz="1800" b="0" dirty="0" err="1">
                <a:effectLst/>
                <a:latin typeface="Calibri" panose="020F0502020204030204" pitchFamily="34" charset="0"/>
                <a:ea typeface="Calibri" panose="020F0502020204030204" pitchFamily="34" charset="0"/>
                <a:cs typeface="Times New Roman" panose="02020603050405020304" pitchFamily="18" charset="0"/>
              </a:rPr>
              <a:t>mama</a:t>
            </a:r>
            <a:r>
              <a:rPr lang="fi-FI" sz="1800" b="0" dirty="0">
                <a:effectLst/>
                <a:latin typeface="Calibri" panose="020F0502020204030204" pitchFamily="34" charset="0"/>
                <a:ea typeface="Calibri" panose="020F0502020204030204" pitchFamily="34" charset="0"/>
                <a:cs typeface="Times New Roman" panose="02020603050405020304" pitchFamily="18" charset="0"/>
              </a:rPr>
              <a:t> saa </a:t>
            </a:r>
            <a:r>
              <a:rPr lang="fi-FI" sz="1800" b="0" dirty="0" err="1">
                <a:effectLst/>
                <a:latin typeface="Calibri" panose="020F0502020204030204" pitchFamily="34" charset="0"/>
                <a:ea typeface="Calibri" panose="020F0502020204030204" pitchFamily="34" charset="0"/>
                <a:cs typeface="Times New Roman" panose="02020603050405020304" pitchFamily="18" charset="0"/>
              </a:rPr>
              <a:t>sugarbabylta</a:t>
            </a:r>
            <a:r>
              <a:rPr lang="fi-FI" sz="1800" b="0" dirty="0">
                <a:effectLst/>
                <a:latin typeface="Calibri" panose="020F0502020204030204" pitchFamily="34" charset="0"/>
                <a:ea typeface="Calibri" panose="020F0502020204030204" pitchFamily="34" charset="0"/>
                <a:cs typeface="Times New Roman" panose="02020603050405020304" pitchFamily="18" charset="0"/>
              </a:rPr>
              <a:t> seuraa, viestittelyä, jonkinlaista vuorovaikutusta, joissakin tapauksissa myös seksuaalisia tekoja.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dirty="0">
                <a:effectLst/>
                <a:latin typeface="Calibri" panose="020F0502020204030204" pitchFamily="34" charset="0"/>
                <a:ea typeface="Calibri" panose="020F0502020204030204" pitchFamily="34" charset="0"/>
                <a:cs typeface="Times New Roman" panose="02020603050405020304" pitchFamily="18" charset="0"/>
              </a:rPr>
              <a:t>HUOM! Alaikäisen ja aikuisen välillä ei voi olla sokerideittailusuhdetta. S</a:t>
            </a:r>
            <a:r>
              <a:rPr lang="fi-FI" sz="2800" b="0" i="0" dirty="0">
                <a:solidFill>
                  <a:srgbClr val="424242"/>
                </a:solidFill>
                <a:effectLst/>
                <a:latin typeface="Segoe Sans"/>
              </a:rPr>
              <a:t>uomen lain mukaan on kiellettyä tarjota tai vastaanottaa vastiketta seksuaalisista teoista alle 18-vuotiaalle.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2800" b="0" i="0" dirty="0">
              <a:solidFill>
                <a:srgbClr val="424242"/>
              </a:solidFill>
              <a:effectLst/>
              <a:latin typeface="Sego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2800" b="0" i="0" dirty="0">
                <a:solidFill>
                  <a:srgbClr val="424242"/>
                </a:solidFill>
                <a:effectLst/>
                <a:latin typeface="Segoe Sans"/>
              </a:rPr>
              <a:t>Aiheesta tarkemmin: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2800" b="0" i="0" dirty="0">
              <a:solidFill>
                <a:srgbClr val="424242"/>
              </a:solidFill>
              <a:effectLst/>
              <a:latin typeface="Sego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2800" b="0" i="0" dirty="0">
                <a:solidFill>
                  <a:srgbClr val="424242"/>
                </a:solidFill>
                <a:effectLst/>
                <a:latin typeface="Segoe Sans"/>
              </a:rPr>
              <a:t>https://nuortenexit.fi/onko-aikuisen-ja-alle-18-vuotiaan-sokerideittailu-ok/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2800" b="0" i="0" dirty="0">
              <a:solidFill>
                <a:srgbClr val="424242"/>
              </a:solidFill>
              <a:effectLst/>
              <a:latin typeface="Segoe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2800" b="0" i="0" dirty="0">
                <a:solidFill>
                  <a:srgbClr val="424242"/>
                </a:solidFill>
                <a:effectLst/>
                <a:latin typeface="Segoe Sans"/>
                <a:ea typeface="Calibri" panose="020F0502020204030204" pitchFamily="34" charset="0"/>
                <a:cs typeface="Times New Roman" panose="02020603050405020304" pitchFamily="18" charset="0"/>
              </a:rPr>
              <a:t>Katsaus </a:t>
            </a:r>
            <a:r>
              <a:rPr lang="fi-FI" sz="2800" b="0" i="0" dirty="0" err="1">
                <a:solidFill>
                  <a:srgbClr val="424242"/>
                </a:solidFill>
                <a:effectLst/>
                <a:latin typeface="Segoe Sans"/>
                <a:ea typeface="Calibri" panose="020F0502020204030204" pitchFamily="34" charset="0"/>
                <a:cs typeface="Times New Roman" panose="02020603050405020304" pitchFamily="18" charset="0"/>
              </a:rPr>
              <a:t>sokerideittailuilmöön</a:t>
            </a:r>
            <a:r>
              <a:rPr lang="fi-FI" sz="2800" b="0" i="0" dirty="0">
                <a:solidFill>
                  <a:srgbClr val="424242"/>
                </a:solidFill>
                <a:effectLst/>
                <a:latin typeface="Segoe Sans"/>
                <a:ea typeface="Calibri" panose="020F0502020204030204" pitchFamily="34" charset="0"/>
                <a:cs typeface="Times New Roman" panose="02020603050405020304" pitchFamily="18" charset="0"/>
              </a:rPr>
              <a:t> (Tyttöjen talo): https://issuu.com/oulunsetlementti/docs/ainahan_voi_alkaa_sugarbabyksi_mutta_kannattaako</a:t>
            </a:r>
            <a:endParaRPr lang="fi-FI"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fi-FI" dirty="0"/>
              <a:t>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AEECB5-09F6-4B14-AC1C-D645A0D5765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7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Huom</a:t>
            </a:r>
            <a:r>
              <a:rPr lang="fi-FI" dirty="0"/>
              <a:t>! Tarkempia turvaohjeita nettiin löytyy muilta tämä diasarjan dioilta.</a:t>
            </a:r>
          </a:p>
          <a:p>
            <a:endParaRPr lang="fi-FI" dirty="0"/>
          </a:p>
          <a:p>
            <a:r>
              <a:rPr lang="fi-FI" dirty="0"/>
              <a:t>Lisätietoa aiheesta: </a:t>
            </a:r>
            <a:r>
              <a:rPr lang="fi-FI" dirty="0" err="1">
                <a:hlinkClick r:id="rId3"/>
              </a:rPr>
              <a:t>Sextortionin</a:t>
            </a:r>
            <a:r>
              <a:rPr lang="fi-FI" dirty="0">
                <a:hlinkClick r:id="rId3"/>
              </a:rPr>
              <a:t> monet muodot: mitä vaarallisesta ilmiöstä on tärkeää tietää? | Someturva</a:t>
            </a:r>
            <a:endParaRPr lang="fi-FI" dirty="0"/>
          </a:p>
          <a:p>
            <a:r>
              <a:rPr lang="fi-FI" dirty="0">
                <a:hlinkClick r:id="rId4"/>
              </a:rPr>
              <a:t>Alastonkuvilla kiristäminen - Rikosuhripäivystys</a:t>
            </a:r>
            <a:endParaRPr lang="fi-FI" dirty="0"/>
          </a:p>
        </p:txBody>
      </p:sp>
      <p:sp>
        <p:nvSpPr>
          <p:cNvPr id="4" name="Dian numeron paikkamerkki 3"/>
          <p:cNvSpPr>
            <a:spLocks noGrp="1"/>
          </p:cNvSpPr>
          <p:nvPr>
            <p:ph type="sldNum" sz="quarter" idx="5"/>
          </p:nvPr>
        </p:nvSpPr>
        <p:spPr/>
        <p:txBody>
          <a:bodyPr/>
          <a:lstStyle/>
          <a:p>
            <a:fld id="{65636640-466D-41FA-8344-7F276FEE6714}" type="slidenum">
              <a:rPr lang="fi-FI" smtClean="0"/>
              <a:t>7</a:t>
            </a:fld>
            <a:endParaRPr lang="fi-FI"/>
          </a:p>
        </p:txBody>
      </p:sp>
    </p:spTree>
    <p:extLst>
      <p:ext uri="{BB962C8B-B14F-4D97-AF65-F5344CB8AC3E}">
        <p14:creationId xmlns:p14="http://schemas.microsoft.com/office/powerpoint/2010/main" val="216021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Alustat järjestyksessä, suluissa ikärajat</a:t>
            </a:r>
          </a:p>
          <a:p>
            <a:r>
              <a:rPr lang="fi-FI" dirty="0"/>
              <a:t>Ylärivi vasemmalta oikealle: X (ex Twitter) (13 v), </a:t>
            </a:r>
            <a:r>
              <a:rPr lang="fi-FI" dirty="0" err="1"/>
              <a:t>snapchat</a:t>
            </a:r>
            <a:r>
              <a:rPr lang="fi-FI" dirty="0"/>
              <a:t> (13 v), </a:t>
            </a:r>
            <a:r>
              <a:rPr lang="fi-FI" dirty="0" err="1"/>
              <a:t>instagram</a:t>
            </a:r>
            <a:r>
              <a:rPr lang="fi-FI" dirty="0"/>
              <a:t> (13 v), </a:t>
            </a:r>
            <a:r>
              <a:rPr lang="fi-FI" dirty="0" err="1"/>
              <a:t>whatsapp</a:t>
            </a:r>
            <a:r>
              <a:rPr lang="fi-FI" dirty="0"/>
              <a:t> (13 v), </a:t>
            </a:r>
            <a:r>
              <a:rPr lang="fi-FI" dirty="0" err="1"/>
              <a:t>facebook</a:t>
            </a:r>
            <a:r>
              <a:rPr lang="fi-FI" dirty="0"/>
              <a:t> (13 v), </a:t>
            </a:r>
            <a:r>
              <a:rPr lang="fi-FI" dirty="0" err="1"/>
              <a:t>reddit</a:t>
            </a:r>
            <a:r>
              <a:rPr lang="fi-FI" dirty="0"/>
              <a:t> (13 v)</a:t>
            </a:r>
          </a:p>
          <a:p>
            <a:r>
              <a:rPr lang="fi-FI" dirty="0"/>
              <a:t>Alarivi: </a:t>
            </a:r>
            <a:r>
              <a:rPr lang="fi-FI" dirty="0" err="1"/>
              <a:t>Discord</a:t>
            </a:r>
            <a:r>
              <a:rPr lang="fi-FI" dirty="0"/>
              <a:t> (13 v), </a:t>
            </a:r>
            <a:r>
              <a:rPr lang="fi-FI" dirty="0" err="1"/>
              <a:t>steam</a:t>
            </a:r>
            <a:r>
              <a:rPr lang="fi-FI" dirty="0"/>
              <a:t> (13 v), </a:t>
            </a:r>
            <a:r>
              <a:rPr lang="fi-FI" dirty="0" err="1"/>
              <a:t>jodel</a:t>
            </a:r>
            <a:r>
              <a:rPr lang="fi-FI" dirty="0"/>
              <a:t> (16 v), </a:t>
            </a:r>
            <a:r>
              <a:rPr lang="fi-FI" dirty="0" err="1"/>
              <a:t>twitch</a:t>
            </a:r>
            <a:r>
              <a:rPr lang="fi-FI" dirty="0"/>
              <a:t> (13 v), </a:t>
            </a:r>
            <a:r>
              <a:rPr lang="fi-FI" dirty="0" err="1"/>
              <a:t>youtube</a:t>
            </a:r>
            <a:r>
              <a:rPr lang="fi-FI" dirty="0"/>
              <a:t> (13 v), </a:t>
            </a:r>
            <a:r>
              <a:rPr lang="fi-FI" dirty="0" err="1"/>
              <a:t>tiktok</a:t>
            </a:r>
            <a:r>
              <a:rPr lang="fi-FI" dirty="0"/>
              <a:t> (13 v)</a:t>
            </a:r>
          </a:p>
          <a:p>
            <a:endParaRPr lang="fi-FI" dirty="0"/>
          </a:p>
          <a:p>
            <a:r>
              <a:rPr lang="fi-FI" dirty="0"/>
              <a:t>Lisätietoa somealustoista:</a:t>
            </a:r>
          </a:p>
          <a:p>
            <a:r>
              <a:rPr lang="fi-FI" dirty="0"/>
              <a:t>https://www.mll.fi/vanhemmille/tietoa-lapsiperheen-elamasta/lapset-ja-media/lapsi-sosiaalisessa-mediassa/sosiaalisen-median-palveluita-ja-sovelluksia/</a:t>
            </a:r>
          </a:p>
          <a:p>
            <a:endParaRPr lang="fi-FI" dirty="0"/>
          </a:p>
        </p:txBody>
      </p:sp>
      <p:sp>
        <p:nvSpPr>
          <p:cNvPr id="4" name="Dian numeron paikkamerkki 3"/>
          <p:cNvSpPr>
            <a:spLocks noGrp="1"/>
          </p:cNvSpPr>
          <p:nvPr>
            <p:ph type="sldNum" sz="quarter" idx="5"/>
          </p:nvPr>
        </p:nvSpPr>
        <p:spPr/>
        <p:txBody>
          <a:bodyPr/>
          <a:lstStyle/>
          <a:p>
            <a:fld id="{65636640-466D-41FA-8344-7F276FEE6714}" type="slidenum">
              <a:rPr lang="fi-FI" smtClean="0"/>
              <a:t>8</a:t>
            </a:fld>
            <a:endParaRPr lang="fi-FI"/>
          </a:p>
        </p:txBody>
      </p:sp>
    </p:spTree>
    <p:extLst>
      <p:ext uri="{BB962C8B-B14F-4D97-AF65-F5344CB8AC3E}">
        <p14:creationId xmlns:p14="http://schemas.microsoft.com/office/powerpoint/2010/main" val="256342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0" i="0">
              <a:solidFill>
                <a:srgbClr val="262626"/>
              </a:solidFill>
              <a:effectLst/>
              <a:latin typeface="Segoe UI" panose="020B0502040204020203" pitchFamily="34" charset="0"/>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091C-495A-4F8C-83D6-E08F465003E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76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FFFFFF"/>
                </a:solidFill>
                <a:effectLst/>
                <a:latin typeface="Segoe UI" panose="020B0502040204020203" pitchFamily="34" charset="0"/>
              </a:rPr>
              <a:t>Lasten ja nuorten väkivaltakokemukset 2022 – Määrät, piirteet ja niiden muutokset 1988-2022, k</a:t>
            </a:r>
            <a:r>
              <a:rPr lang="fi-FI" dirty="0"/>
              <a:t>uvio 36 ja liitetaulukko 103. </a:t>
            </a:r>
          </a:p>
          <a:p>
            <a:r>
              <a:rPr lang="fi-FI" dirty="0"/>
              <a:t>https://julkaisut.valtioneuvosto.fi/bitstream/handle/10024/164616/STM_2023_5_J.pdf</a:t>
            </a:r>
          </a:p>
          <a:p>
            <a:r>
              <a:rPr lang="fi-FI" dirty="0"/>
              <a:t>ja taulukko 103 https://julkaisut.valtioneuvosto.fi/bitstream/handle/10024/164616/Liitetaulukot.pdf?sequence=2&amp;isAllowed=y)</a:t>
            </a:r>
          </a:p>
        </p:txBody>
      </p:sp>
      <p:sp>
        <p:nvSpPr>
          <p:cNvPr id="4" name="Dian numeron paikkamerkki 3"/>
          <p:cNvSpPr>
            <a:spLocks noGrp="1"/>
          </p:cNvSpPr>
          <p:nvPr>
            <p:ph type="sldNum" sz="quarter" idx="5"/>
          </p:nvPr>
        </p:nvSpPr>
        <p:spPr/>
        <p:txBody>
          <a:bodyPr/>
          <a:lstStyle/>
          <a:p>
            <a:fld id="{65636640-466D-41FA-8344-7F276FEE6714}" type="slidenum">
              <a:rPr lang="fi-FI" smtClean="0"/>
              <a:t>10</a:t>
            </a:fld>
            <a:endParaRPr lang="fi-FI"/>
          </a:p>
        </p:txBody>
      </p:sp>
    </p:spTree>
    <p:extLst>
      <p:ext uri="{BB962C8B-B14F-4D97-AF65-F5344CB8AC3E}">
        <p14:creationId xmlns:p14="http://schemas.microsoft.com/office/powerpoint/2010/main" val="358915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 </a:t>
            </a:r>
            <a:r>
              <a:rPr lang="fi-F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https://www.mll.fi/wp-content/uploads/2025/04/nettikiusaamiskysely_2025_A4.pdf</a:t>
            </a:r>
            <a:r>
              <a:rPr lang="fi-F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DAE4E-61C4-47A0-9E47-444C7E55232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540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51"/>
            <a:ext cx="7424928" cy="1449515"/>
          </a:xfrm>
        </p:spPr>
        <p:txBody>
          <a:bodyPr anchor="b">
            <a:normAutofit/>
          </a:bodyPr>
          <a:lstStyle>
            <a:lvl1pPr algn="l">
              <a:defRPr sz="3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20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3" y="4459049"/>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298546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7" y="3429004"/>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8" y="3887895"/>
            <a:ext cx="5903449" cy="1296297"/>
          </a:xfrm>
        </p:spPr>
        <p:txBody>
          <a:bodyPr anchor="b">
            <a:normAutofit/>
          </a:bodyPr>
          <a:lstStyle>
            <a:lvl1pPr algn="l">
              <a:defRPr sz="225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8" y="5325038"/>
            <a:ext cx="5903449" cy="480701"/>
          </a:xfrm>
        </p:spPr>
        <p:txBody>
          <a:bodyPr anchor="b">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50"/>
            <a:ext cx="966856"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5"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8" y="4500666"/>
            <a:ext cx="3235412" cy="720843"/>
          </a:xfrm>
          <a:prstGeom prst="rect">
            <a:avLst/>
          </a:prstGeom>
        </p:spPr>
      </p:pic>
    </p:spTree>
    <p:extLst>
      <p:ext uri="{BB962C8B-B14F-4D97-AF65-F5344CB8AC3E}">
        <p14:creationId xmlns:p14="http://schemas.microsoft.com/office/powerpoint/2010/main" val="69893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51"/>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5" y="1290918"/>
            <a:ext cx="3901539" cy="1532670"/>
          </a:xfrm>
        </p:spPr>
        <p:txBody>
          <a:bodyPr anchor="b">
            <a:noAutofit/>
          </a:bodyPr>
          <a:lstStyle>
            <a:lvl1pPr algn="l">
              <a:defRPr sz="24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10" y="3145134"/>
            <a:ext cx="3881796" cy="763478"/>
          </a:xfrm>
        </p:spPr>
        <p:txBody>
          <a:bodyPr>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51"/>
            <a:ext cx="936811"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3"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10" y="4558295"/>
            <a:ext cx="3881796" cy="864856"/>
          </a:xfrm>
          <a:prstGeom prst="rect">
            <a:avLst/>
          </a:prstGeom>
        </p:spPr>
      </p:pic>
    </p:spTree>
    <p:extLst>
      <p:ext uri="{BB962C8B-B14F-4D97-AF65-F5344CB8AC3E}">
        <p14:creationId xmlns:p14="http://schemas.microsoft.com/office/powerpoint/2010/main" val="158179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7" y="3429004"/>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8" y="3887895"/>
            <a:ext cx="5903449" cy="1296297"/>
          </a:xfrm>
        </p:spPr>
        <p:txBody>
          <a:bodyPr anchor="b">
            <a:normAutofit/>
          </a:bodyPr>
          <a:lstStyle>
            <a:lvl1pPr algn="l">
              <a:defRPr sz="225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8" y="5325038"/>
            <a:ext cx="5903449" cy="480701"/>
          </a:xfrm>
        </p:spPr>
        <p:txBody>
          <a:bodyPr anchor="b">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50"/>
            <a:ext cx="966856"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5"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8" y="4500666"/>
            <a:ext cx="3235412" cy="720843"/>
          </a:xfrm>
          <a:prstGeom prst="rect">
            <a:avLst/>
          </a:prstGeom>
        </p:spPr>
      </p:pic>
    </p:spTree>
    <p:extLst>
      <p:ext uri="{BB962C8B-B14F-4D97-AF65-F5344CB8AC3E}">
        <p14:creationId xmlns:p14="http://schemas.microsoft.com/office/powerpoint/2010/main" val="3895109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51"/>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5" y="1290918"/>
            <a:ext cx="3901539" cy="1532670"/>
          </a:xfrm>
        </p:spPr>
        <p:txBody>
          <a:bodyPr anchor="b">
            <a:noAutofit/>
          </a:bodyPr>
          <a:lstStyle>
            <a:lvl1pPr algn="l">
              <a:defRPr sz="24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10" y="3145134"/>
            <a:ext cx="3881796" cy="763478"/>
          </a:xfrm>
        </p:spPr>
        <p:txBody>
          <a:bodyPr>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51"/>
            <a:ext cx="936811"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3"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10" y="4558295"/>
            <a:ext cx="3881796" cy="864856"/>
          </a:xfrm>
          <a:prstGeom prst="rect">
            <a:avLst/>
          </a:prstGeom>
        </p:spPr>
      </p:pic>
    </p:spTree>
    <p:extLst>
      <p:ext uri="{BB962C8B-B14F-4D97-AF65-F5344CB8AC3E}">
        <p14:creationId xmlns:p14="http://schemas.microsoft.com/office/powerpoint/2010/main" val="225353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8" y="1290921"/>
            <a:ext cx="8211671" cy="1129553"/>
          </a:xfrm>
        </p:spPr>
        <p:txBody>
          <a:bodyPr anchor="b">
            <a:noAutofit/>
          </a:bodyPr>
          <a:lstStyle>
            <a:lvl1pPr algn="l">
              <a:defRPr sz="3000">
                <a:solidFill>
                  <a:schemeClr val="bg1"/>
                </a:solidFill>
              </a:defRPr>
            </a:lvl1pPr>
          </a:lstStyle>
          <a:p>
            <a:r>
              <a:rPr lang="fi-FI"/>
              <a:t>Muokkaa ots. perustyyl. napsautt.</a:t>
            </a:r>
          </a:p>
        </p:txBody>
      </p:sp>
    </p:spTree>
    <p:extLst>
      <p:ext uri="{BB962C8B-B14F-4D97-AF65-F5344CB8AC3E}">
        <p14:creationId xmlns:p14="http://schemas.microsoft.com/office/powerpoint/2010/main" val="85757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7" y="2060451"/>
            <a:ext cx="9932895" cy="1449515"/>
          </a:xfrm>
        </p:spPr>
        <p:txBody>
          <a:bodyPr anchor="b">
            <a:normAutofit/>
          </a:bodyPr>
          <a:lstStyle>
            <a:lvl1pPr algn="l">
              <a:defRPr sz="3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7" y="3852672"/>
            <a:ext cx="9932895" cy="963168"/>
          </a:xfrm>
        </p:spPr>
        <p:txBody>
          <a:bodyPr>
            <a:normAutofit/>
          </a:bodyPr>
          <a:lstStyle>
            <a:lvl1pPr marL="0" indent="0" algn="l">
              <a:buNone/>
              <a:defRPr sz="1200" spc="38" baseline="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7" y="5934824"/>
            <a:ext cx="7500271" cy="322263"/>
          </a:xfrm>
        </p:spPr>
        <p:txBody>
          <a:bodyPr anchor="b">
            <a:normAutofit/>
          </a:bodyPr>
          <a:lstStyle>
            <a:lvl1pPr marL="0" indent="0">
              <a:buNone/>
              <a:defRPr sz="900" spc="38"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4"/>
          <a:stretch>
            <a:fillRect/>
          </a:stretch>
        </p:blipFill>
        <p:spPr>
          <a:xfrm>
            <a:off x="758787" y="5882372"/>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5"/>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30508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25.5.2025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4068820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1" y="1709739"/>
            <a:ext cx="10515600" cy="1176896"/>
          </a:xfrm>
        </p:spPr>
        <p:txBody>
          <a:bodyPr anchor="b">
            <a:normAutofit/>
          </a:bodyPr>
          <a:lstStyle>
            <a:lvl1pPr>
              <a:defRPr sz="3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1" y="3155115"/>
            <a:ext cx="10515600" cy="394913"/>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7" y="5882372"/>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1800369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129557"/>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41" y="2491744"/>
            <a:ext cx="9826943"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4"/>
            <a:ext cx="7448019" cy="322263"/>
          </a:xfrm>
        </p:spPr>
        <p:txBody>
          <a:bodyPr anchor="b">
            <a:normAutofit/>
          </a:bodyPr>
          <a:lstStyle>
            <a:lvl1pPr marL="0" indent="0">
              <a:buNone/>
              <a:defRPr sz="900" spc="38"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7" y="5882372"/>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2985053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129557"/>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4"/>
            <a:ext cx="4941432"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9" y="2491744"/>
            <a:ext cx="4941432"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7" y="5934824"/>
            <a:ext cx="7591711" cy="322263"/>
          </a:xfrm>
        </p:spPr>
        <p:txBody>
          <a:bodyPr anchor="b">
            <a:normAutofit/>
          </a:bodyPr>
          <a:lstStyle>
            <a:lvl1pPr marL="0" indent="0">
              <a:buNone/>
              <a:defRPr sz="900" spc="38"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7" y="5882372"/>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3857000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7" y="3429004"/>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8" y="3887895"/>
            <a:ext cx="5903449" cy="1296297"/>
          </a:xfrm>
        </p:spPr>
        <p:txBody>
          <a:bodyPr anchor="b">
            <a:normAutofit/>
          </a:bodyPr>
          <a:lstStyle>
            <a:lvl1pPr algn="l">
              <a:defRPr sz="225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8" y="5325038"/>
            <a:ext cx="5903449" cy="480701"/>
          </a:xfrm>
        </p:spPr>
        <p:txBody>
          <a:bodyPr anchor="b">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50"/>
            <a:ext cx="966856"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5"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8" y="4500666"/>
            <a:ext cx="3235412" cy="720843"/>
          </a:xfrm>
          <a:prstGeom prst="rect">
            <a:avLst/>
          </a:prstGeom>
        </p:spPr>
      </p:pic>
    </p:spTree>
    <p:extLst>
      <p:ext uri="{BB962C8B-B14F-4D97-AF65-F5344CB8AC3E}">
        <p14:creationId xmlns:p14="http://schemas.microsoft.com/office/powerpoint/2010/main" val="115134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670560"/>
            <a:ext cx="9791700" cy="756920"/>
          </a:xfrm>
        </p:spPr>
        <p:txBody>
          <a:bodyPr anchor="b">
            <a:normAutofit/>
          </a:bodyPr>
          <a:lstStyle>
            <a:lvl1pPr>
              <a:defRPr sz="135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3" y="2491744"/>
            <a:ext cx="7274559" cy="2974781"/>
          </a:xfrm>
        </p:spPr>
        <p:txBody>
          <a:bodyPr>
            <a:normAutofit/>
          </a:bodyPr>
          <a:lstStyle>
            <a:lvl1pPr marL="0" indent="0" algn="ctr">
              <a:lnSpc>
                <a:spcPct val="100000"/>
              </a:lnSpc>
              <a:buNone/>
              <a:defRPr sz="1650" spc="60" baseline="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4"/>
            <a:ext cx="7539459" cy="322263"/>
          </a:xfrm>
        </p:spPr>
        <p:txBody>
          <a:bodyPr anchor="b">
            <a:normAutofit/>
          </a:bodyPr>
          <a:lstStyle>
            <a:lvl1pPr marL="0" indent="0">
              <a:buNone/>
              <a:defRPr sz="900" spc="38"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7" y="5882372"/>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4020136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4"/>
            <a:ext cx="4941432"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5"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3" y="5934824"/>
            <a:ext cx="7461083" cy="322263"/>
          </a:xfrm>
        </p:spPr>
        <p:txBody>
          <a:bodyPr anchor="b">
            <a:normAutofit/>
          </a:bodyPr>
          <a:lstStyle>
            <a:lvl1pPr marL="0" indent="0">
              <a:buNone/>
              <a:defRPr sz="900" spc="38"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7" y="5882372"/>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3486023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42" y="2491744"/>
            <a:ext cx="6557961"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4" y="5865552"/>
            <a:ext cx="4223157"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7" y="5882372"/>
            <a:ext cx="1988919" cy="443127"/>
          </a:xfrm>
          <a:prstGeom prst="rect">
            <a:avLst/>
          </a:prstGeom>
        </p:spPr>
      </p:pic>
    </p:spTree>
    <p:extLst>
      <p:ext uri="{BB962C8B-B14F-4D97-AF65-F5344CB8AC3E}">
        <p14:creationId xmlns:p14="http://schemas.microsoft.com/office/powerpoint/2010/main" val="3102522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4"/>
            <a:ext cx="4941432"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3"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20" y="5865552"/>
            <a:ext cx="2781201"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7" y="5882372"/>
            <a:ext cx="1988919" cy="443127"/>
          </a:xfrm>
          <a:prstGeom prst="rect">
            <a:avLst/>
          </a:prstGeom>
        </p:spPr>
      </p:pic>
    </p:spTree>
    <p:extLst>
      <p:ext uri="{BB962C8B-B14F-4D97-AF65-F5344CB8AC3E}">
        <p14:creationId xmlns:p14="http://schemas.microsoft.com/office/powerpoint/2010/main" val="3671502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41" y="2491744"/>
            <a:ext cx="3304399"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9"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7" y="5882372"/>
            <a:ext cx="1988919" cy="443127"/>
          </a:xfrm>
          <a:prstGeom prst="rect">
            <a:avLst/>
          </a:prstGeom>
        </p:spPr>
      </p:pic>
    </p:spTree>
    <p:extLst>
      <p:ext uri="{BB962C8B-B14F-4D97-AF65-F5344CB8AC3E}">
        <p14:creationId xmlns:p14="http://schemas.microsoft.com/office/powerpoint/2010/main" val="1412967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4"/>
            <a:ext cx="4941432"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1" y="4"/>
            <a:ext cx="5694219"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1" y="5865552"/>
            <a:ext cx="2768139"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7" y="5882372"/>
            <a:ext cx="1988919" cy="443127"/>
          </a:xfrm>
          <a:prstGeom prst="rect">
            <a:avLst/>
          </a:prstGeom>
        </p:spPr>
      </p:pic>
    </p:spTree>
    <p:extLst>
      <p:ext uri="{BB962C8B-B14F-4D97-AF65-F5344CB8AC3E}">
        <p14:creationId xmlns:p14="http://schemas.microsoft.com/office/powerpoint/2010/main" val="1573457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3"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4"/>
            <a:ext cx="6531523"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7"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52"/>
            <a:ext cx="4978831"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7" y="5687543"/>
            <a:ext cx="1159847" cy="726536"/>
          </a:xfrm>
          <a:prstGeom prst="rect">
            <a:avLst/>
          </a:prstGeom>
        </p:spPr>
      </p:pic>
    </p:spTree>
    <p:extLst>
      <p:ext uri="{BB962C8B-B14F-4D97-AF65-F5344CB8AC3E}">
        <p14:creationId xmlns:p14="http://schemas.microsoft.com/office/powerpoint/2010/main" val="4200235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60"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800" y="2491744"/>
            <a:ext cx="4922737"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487144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52"/>
            <a:ext cx="3344868"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7" y="5687543"/>
            <a:ext cx="1159847" cy="726536"/>
          </a:xfrm>
          <a:prstGeom prst="rect">
            <a:avLst/>
          </a:prstGeom>
        </p:spPr>
      </p:pic>
    </p:spTree>
    <p:extLst>
      <p:ext uri="{BB962C8B-B14F-4D97-AF65-F5344CB8AC3E}">
        <p14:creationId xmlns:p14="http://schemas.microsoft.com/office/powerpoint/2010/main" val="1861713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8" y="2491744"/>
            <a:ext cx="3304399"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60" y="5865552"/>
            <a:ext cx="1727765"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7" y="5687543"/>
            <a:ext cx="1159847" cy="726536"/>
          </a:xfrm>
          <a:prstGeom prst="rect">
            <a:avLst/>
          </a:prstGeom>
        </p:spPr>
      </p:pic>
    </p:spTree>
    <p:extLst>
      <p:ext uri="{BB962C8B-B14F-4D97-AF65-F5344CB8AC3E}">
        <p14:creationId xmlns:p14="http://schemas.microsoft.com/office/powerpoint/2010/main" val="732360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60"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800" y="2491744"/>
            <a:ext cx="4922737" cy="2974781"/>
          </a:xfrm>
        </p:spPr>
        <p:txBody>
          <a:bodyPr/>
          <a:lstStyle>
            <a:lvl1pPr marL="0" indent="0">
              <a:buNone/>
              <a:defRPr/>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52"/>
            <a:ext cx="3344868" cy="382853"/>
          </a:xfrm>
        </p:spPr>
        <p:txBody>
          <a:bodyPr anchor="b">
            <a:normAutofit/>
          </a:bodyPr>
          <a:lstStyle>
            <a:lvl1pPr marL="0" indent="0">
              <a:buNone/>
              <a:defRPr sz="900" spc="38"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7" y="5687543"/>
            <a:ext cx="1159847" cy="726536"/>
          </a:xfrm>
          <a:prstGeom prst="rect">
            <a:avLst/>
          </a:prstGeom>
        </p:spPr>
      </p:pic>
    </p:spTree>
    <p:extLst>
      <p:ext uri="{BB962C8B-B14F-4D97-AF65-F5344CB8AC3E}">
        <p14:creationId xmlns:p14="http://schemas.microsoft.com/office/powerpoint/2010/main" val="5803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51"/>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5" y="1290918"/>
            <a:ext cx="3901539" cy="1532670"/>
          </a:xfrm>
        </p:spPr>
        <p:txBody>
          <a:bodyPr anchor="b">
            <a:noAutofit/>
          </a:bodyPr>
          <a:lstStyle>
            <a:lvl1pPr algn="l">
              <a:defRPr sz="24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10" y="3145134"/>
            <a:ext cx="3881796" cy="763478"/>
          </a:xfrm>
        </p:spPr>
        <p:txBody>
          <a:bodyPr>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51"/>
            <a:ext cx="936811"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3"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10" y="4558295"/>
            <a:ext cx="3881796" cy="864856"/>
          </a:xfrm>
          <a:prstGeom prst="rect">
            <a:avLst/>
          </a:prstGeom>
        </p:spPr>
      </p:pic>
    </p:spTree>
    <p:extLst>
      <p:ext uri="{BB962C8B-B14F-4D97-AF65-F5344CB8AC3E}">
        <p14:creationId xmlns:p14="http://schemas.microsoft.com/office/powerpoint/2010/main" val="878317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281940"/>
            <a:ext cx="9791700" cy="756920"/>
          </a:xfrm>
        </p:spPr>
        <p:txBody>
          <a:bodyPr anchor="b">
            <a:normAutofit/>
          </a:bodyPr>
          <a:lstStyle>
            <a:lvl1pPr>
              <a:defRPr sz="18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71" y="5934824"/>
            <a:ext cx="7487207" cy="322263"/>
          </a:xfrm>
        </p:spPr>
        <p:txBody>
          <a:bodyPr anchor="b">
            <a:normAutofit/>
          </a:bodyPr>
          <a:lstStyle>
            <a:lvl1pPr marL="0" indent="0">
              <a:buNone/>
              <a:defRPr sz="900" spc="38"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7" y="5882372"/>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176288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281940"/>
            <a:ext cx="9791700" cy="756920"/>
          </a:xfrm>
        </p:spPr>
        <p:txBody>
          <a:bodyPr anchor="b">
            <a:normAutofit/>
          </a:bodyPr>
          <a:lstStyle>
            <a:lvl1pPr>
              <a:defRPr sz="18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2"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4"/>
            <a:ext cx="7448019" cy="322263"/>
          </a:xfrm>
        </p:spPr>
        <p:txBody>
          <a:bodyPr anchor="b">
            <a:normAutofit/>
          </a:bodyPr>
          <a:lstStyle>
            <a:lvl1pPr marL="0" indent="0">
              <a:buNone/>
              <a:defRPr sz="900" spc="38"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7" y="5882372"/>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1969933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5" y="281940"/>
            <a:ext cx="9791700" cy="756920"/>
          </a:xfrm>
        </p:spPr>
        <p:txBody>
          <a:bodyPr anchor="b">
            <a:normAutofit/>
          </a:bodyPr>
          <a:lstStyle>
            <a:lvl1pPr>
              <a:defRPr sz="18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2" y="4549141"/>
            <a:ext cx="4982763" cy="937260"/>
          </a:xfrm>
        </p:spPr>
        <p:txBody>
          <a:bodyPr>
            <a:normAutofit/>
          </a:bodyPr>
          <a:lstStyle>
            <a:lvl1pPr marL="0" indent="0">
              <a:buNone/>
              <a:defRPr sz="1200"/>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3"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800" y="4549141"/>
            <a:ext cx="4922737" cy="937260"/>
          </a:xfrm>
        </p:spPr>
        <p:txBody>
          <a:bodyPr>
            <a:normAutofit/>
          </a:bodyPr>
          <a:lstStyle>
            <a:lvl1pPr marL="0" indent="0">
              <a:buNone/>
              <a:defRPr sz="1200"/>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3" y="5934824"/>
            <a:ext cx="7461083" cy="322263"/>
          </a:xfrm>
        </p:spPr>
        <p:txBody>
          <a:bodyPr anchor="b">
            <a:normAutofit/>
          </a:bodyPr>
          <a:lstStyle>
            <a:lvl1pPr marL="0" indent="0">
              <a:buNone/>
              <a:defRPr sz="900" spc="38"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7" y="5882372"/>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4214329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6" y="3633539"/>
            <a:ext cx="10633321" cy="581659"/>
          </a:xfrm>
        </p:spPr>
        <p:txBody>
          <a:bodyPr anchor="b">
            <a:normAutofit/>
          </a:bodyPr>
          <a:lstStyle>
            <a:lvl1pPr>
              <a:defRPr sz="15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2" y="4549141"/>
            <a:ext cx="4982763" cy="937260"/>
          </a:xfrm>
        </p:spPr>
        <p:txBody>
          <a:bodyPr>
            <a:normAutofit/>
          </a:bodyPr>
          <a:lstStyle>
            <a:lvl1pPr marL="0" indent="0">
              <a:buNone/>
              <a:defRPr sz="1200"/>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800" y="4549141"/>
            <a:ext cx="4922737" cy="937260"/>
          </a:xfrm>
        </p:spPr>
        <p:txBody>
          <a:bodyPr>
            <a:normAutofit/>
          </a:bodyPr>
          <a:lstStyle>
            <a:lvl1pPr marL="0" indent="0">
              <a:buNone/>
              <a:defRPr sz="1200"/>
            </a:lvl1pPr>
            <a:lvl2pPr marL="342892" indent="0">
              <a:buNone/>
              <a:defRPr/>
            </a:lvl2pPr>
            <a:lvl3pPr marL="685783" indent="0">
              <a:buNone/>
              <a:defRPr/>
            </a:lvl3pPr>
            <a:lvl4pPr marL="1028675" indent="0">
              <a:buNone/>
              <a:defRPr/>
            </a:lvl4pPr>
            <a:lvl5pPr marL="1371566"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3"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11" y="5934824"/>
            <a:ext cx="7395767" cy="322263"/>
          </a:xfrm>
        </p:spPr>
        <p:txBody>
          <a:bodyPr anchor="b">
            <a:normAutofit/>
          </a:bodyPr>
          <a:lstStyle>
            <a:lvl1pPr marL="0" indent="0">
              <a:buNone/>
              <a:defRPr sz="900" spc="38"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7" y="5882372"/>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4" y="6029512"/>
            <a:ext cx="600451" cy="159235"/>
          </a:xfrm>
          <a:prstGeom prst="rect">
            <a:avLst/>
          </a:prstGeom>
        </p:spPr>
      </p:pic>
    </p:spTree>
    <p:extLst>
      <p:ext uri="{BB962C8B-B14F-4D97-AF65-F5344CB8AC3E}">
        <p14:creationId xmlns:p14="http://schemas.microsoft.com/office/powerpoint/2010/main" val="2159843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125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20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2"/>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sp>
        <p:nvSpPr>
          <p:cNvPr id="4" name="Päivämäärän paikkamerkki 3">
            <a:extLst>
              <a:ext uri="{FF2B5EF4-FFF2-40B4-BE49-F238E27FC236}">
                <a16:creationId xmlns:a16="http://schemas.microsoft.com/office/drawing/2014/main" id="{A1A65FCE-704F-AB46-B1CC-26149EDD3B05}"/>
              </a:ext>
            </a:extLst>
          </p:cNvPr>
          <p:cNvSpPr>
            <a:spLocks noGrp="1"/>
          </p:cNvSpPr>
          <p:nvPr>
            <p:ph type="dt" sz="half" idx="10"/>
          </p:nvPr>
        </p:nvSpPr>
        <p:spPr>
          <a:xfrm>
            <a:off x="7908702" y="5171493"/>
            <a:ext cx="2743200" cy="365125"/>
          </a:xfrm>
        </p:spPr>
        <p:txBody>
          <a:bodyPr/>
          <a:lstStyle>
            <a:lvl1pPr algn="r">
              <a:defRPr/>
            </a:lvl1pPr>
          </a:lstStyle>
          <a:p>
            <a:fld id="{830B2F5E-1904-4146-B538-ED58F495EEF8}" type="datetime1">
              <a:rPr lang="fi-FI" smtClean="0"/>
              <a:t>25.5.2025</a:t>
            </a:fld>
            <a:endParaRPr lang="fi-FI"/>
          </a:p>
        </p:txBody>
      </p:sp>
      <p:sp>
        <p:nvSpPr>
          <p:cNvPr id="5" name="Alatunnisteen paikkamerkki 4">
            <a:extLst>
              <a:ext uri="{FF2B5EF4-FFF2-40B4-BE49-F238E27FC236}">
                <a16:creationId xmlns:a16="http://schemas.microsoft.com/office/drawing/2014/main" id="{DC50F1FA-A526-AD47-B913-1582A2FE5EA7}"/>
              </a:ext>
            </a:extLst>
          </p:cNvPr>
          <p:cNvSpPr>
            <a:spLocks noGrp="1"/>
          </p:cNvSpPr>
          <p:nvPr>
            <p:ph type="ftr" sz="quarter" idx="11"/>
          </p:nvPr>
        </p:nvSpPr>
        <p:spPr>
          <a:xfrm>
            <a:off x="4038600" y="6178550"/>
            <a:ext cx="4114800" cy="365125"/>
          </a:xfrm>
        </p:spPr>
        <p:txBody>
          <a:bodyPr/>
          <a:lstStyle/>
          <a:p>
            <a:endParaRPr lang="fi-FI"/>
          </a:p>
        </p:txBody>
      </p:sp>
    </p:spTree>
    <p:extLst>
      <p:ext uri="{BB962C8B-B14F-4D97-AF65-F5344CB8AC3E}">
        <p14:creationId xmlns:p14="http://schemas.microsoft.com/office/powerpoint/2010/main" val="302222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Otsikkodi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2"/>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fld id="{602D821E-72F1-4088-B596-7B070DC3958B}" type="datetime1">
              <a:rPr lang="fi-FI" smtClean="0"/>
              <a:t>25.5.2025</a:t>
            </a:fld>
            <a:endParaRPr lang="fi-FI"/>
          </a:p>
        </p:txBody>
      </p:sp>
    </p:spTree>
    <p:extLst>
      <p:ext uri="{BB962C8B-B14F-4D97-AF65-F5344CB8AC3E}">
        <p14:creationId xmlns:p14="http://schemas.microsoft.com/office/powerpoint/2010/main" val="165621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2_Otsikkodi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2"/>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8"/>
            <a:ext cx="3354204" cy="1020482"/>
          </a:xfrm>
        </p:spPr>
        <p:txBody>
          <a:bodyPr anchor="b">
            <a:noAutofit/>
          </a:bodyPr>
          <a:lstStyle>
            <a:lvl1pPr algn="l">
              <a:defRPr sz="28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2563905"/>
            <a:ext cx="3265304" cy="1344707"/>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3"/>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fld id="{E201C582-3B7D-4071-92ED-9ACD72A46908}" type="datetime1">
              <a:rPr lang="fi-FI" smtClean="0"/>
              <a:t>25.5.2025</a:t>
            </a:fld>
            <a:endParaRPr lang="fi-FI"/>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3" y="669257"/>
            <a:ext cx="644428" cy="647700"/>
          </a:xfrm>
          <a:prstGeom prst="rect">
            <a:avLst/>
          </a:prstGeom>
        </p:spPr>
      </p:pic>
    </p:spTree>
    <p:extLst>
      <p:ext uri="{BB962C8B-B14F-4D97-AF65-F5344CB8AC3E}">
        <p14:creationId xmlns:p14="http://schemas.microsoft.com/office/powerpoint/2010/main" val="1525227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Otsikkodi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
        <p:nvSpPr>
          <p:cNvPr id="4" name="Dian numeron paikkamerkki 5">
            <a:extLst>
              <a:ext uri="{FF2B5EF4-FFF2-40B4-BE49-F238E27FC236}">
                <a16:creationId xmlns:a16="http://schemas.microsoft.com/office/drawing/2014/main" id="{D95F51E2-F3FE-0342-BE9F-F5E1058A4456}"/>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137871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
        <p:nvSpPr>
          <p:cNvPr id="9" name="Dian numeron paikkamerkki 5">
            <a:extLst>
              <a:ext uri="{FF2B5EF4-FFF2-40B4-BE49-F238E27FC236}">
                <a16:creationId xmlns:a16="http://schemas.microsoft.com/office/drawing/2014/main" id="{98760C89-6817-3A49-8E64-DA29B5A79D97}"/>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04332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7" y="3429004"/>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8" y="3887895"/>
            <a:ext cx="5903449" cy="1296297"/>
          </a:xfrm>
        </p:spPr>
        <p:txBody>
          <a:bodyPr anchor="b">
            <a:normAutofit/>
          </a:bodyPr>
          <a:lstStyle>
            <a:lvl1pPr algn="l">
              <a:defRPr sz="225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8" y="5325038"/>
            <a:ext cx="5903449" cy="480701"/>
          </a:xfrm>
        </p:spPr>
        <p:txBody>
          <a:bodyPr anchor="b">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50"/>
            <a:ext cx="966856"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5"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8" y="4500666"/>
            <a:ext cx="3235412" cy="720843"/>
          </a:xfrm>
          <a:prstGeom prst="rect">
            <a:avLst/>
          </a:prstGeom>
        </p:spPr>
      </p:pic>
    </p:spTree>
    <p:extLst>
      <p:ext uri="{BB962C8B-B14F-4D97-AF65-F5344CB8AC3E}">
        <p14:creationId xmlns:p14="http://schemas.microsoft.com/office/powerpoint/2010/main" val="233503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lvl1pPr>
              <a:defRPr>
                <a:solidFill>
                  <a:schemeClr val="tx1"/>
                </a:solidFill>
              </a:defRPr>
            </a:lvl1pPr>
          </a:lstStyle>
          <a:p>
            <a:fld id="{D927CE58-BE91-4331-A26E-FD3292187D25}" type="datetime1">
              <a:rPr lang="fi-FI" smtClean="0"/>
              <a:t>25.5.2025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lvl1pPr>
              <a:defRPr>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lvl1pPr>
              <a:defRPr>
                <a:solidFill>
                  <a:schemeClr val="tx1"/>
                </a:solidFill>
              </a:defRPr>
            </a:lvl1pPr>
          </a:lstStyle>
          <a:p>
            <a:fld id="{69C2F4FE-713B-884F-B5BF-63AA24B8D1FF}" type="slidenum">
              <a:rPr lang="fi-FI" smtClean="0"/>
              <a:pPr/>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541633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3"/>
          <a:stretch>
            <a:fillRect/>
          </a:stretch>
        </p:blipFill>
        <p:spPr>
          <a:xfrm>
            <a:off x="724568" y="5751093"/>
            <a:ext cx="1248611" cy="624306"/>
          </a:xfrm>
          <a:prstGeom prst="rect">
            <a:avLst/>
          </a:prstGeom>
        </p:spPr>
      </p:pic>
      <p:sp>
        <p:nvSpPr>
          <p:cNvPr id="6" name="Dian numeron paikkamerkki 5">
            <a:extLst>
              <a:ext uri="{FF2B5EF4-FFF2-40B4-BE49-F238E27FC236}">
                <a16:creationId xmlns:a16="http://schemas.microsoft.com/office/drawing/2014/main" id="{4F621261-E8DF-144D-B79D-0C92CCD3103E}"/>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705516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DB1B380D-DC23-B745-B3E8-6110D503E82D}"/>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683615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70CE01D4-2497-5E46-86C3-6E13587426D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38360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135F6A20-8671-AD40-8457-2CE8C1B8BAF0}"/>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649779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D6AC51E6-218F-644F-B6CA-3A8B67254A91}"/>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790540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a:t>MUOKKAA TEKSTIN PERUSTYYLEJÄ NAPSAUTTAMALLA</a:t>
            </a:r>
          </a:p>
        </p:txBody>
      </p:sp>
      <p:sp>
        <p:nvSpPr>
          <p:cNvPr id="7" name="Dian numeron paikkamerkki 5">
            <a:extLst>
              <a:ext uri="{FF2B5EF4-FFF2-40B4-BE49-F238E27FC236}">
                <a16:creationId xmlns:a16="http://schemas.microsoft.com/office/drawing/2014/main" id="{ABC1A696-93A4-3C45-9568-001E94B43F78}"/>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182086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
        <p:nvSpPr>
          <p:cNvPr id="7" name="Dian numeron paikkamerkki 5">
            <a:extLst>
              <a:ext uri="{FF2B5EF4-FFF2-40B4-BE49-F238E27FC236}">
                <a16:creationId xmlns:a16="http://schemas.microsoft.com/office/drawing/2014/main" id="{A4560530-3C97-3648-B802-FA6ADBDCCDE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719176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sp>
        <p:nvSpPr>
          <p:cNvPr id="7" name="Dian numeron paikkamerkki 5">
            <a:extLst>
              <a:ext uri="{FF2B5EF4-FFF2-40B4-BE49-F238E27FC236}">
                <a16:creationId xmlns:a16="http://schemas.microsoft.com/office/drawing/2014/main" id="{435CF5E1-EF66-7246-9319-270AEC519C8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7708804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7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
        <p:nvSpPr>
          <p:cNvPr id="7" name="Dian numeron paikkamerkki 5">
            <a:extLst>
              <a:ext uri="{FF2B5EF4-FFF2-40B4-BE49-F238E27FC236}">
                <a16:creationId xmlns:a16="http://schemas.microsoft.com/office/drawing/2014/main" id="{35BE33DF-E468-604B-A3A9-F10DB2CB9A6A}"/>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59823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51"/>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5" y="1290918"/>
            <a:ext cx="3901539" cy="1532670"/>
          </a:xfrm>
        </p:spPr>
        <p:txBody>
          <a:bodyPr anchor="b">
            <a:noAutofit/>
          </a:bodyPr>
          <a:lstStyle>
            <a:lvl1pPr algn="l">
              <a:defRPr sz="24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10" y="3145134"/>
            <a:ext cx="3881796" cy="763478"/>
          </a:xfrm>
        </p:spPr>
        <p:txBody>
          <a:bodyPr>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51"/>
            <a:ext cx="936811"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3"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10" y="4558295"/>
            <a:ext cx="3881796" cy="864856"/>
          </a:xfrm>
          <a:prstGeom prst="rect">
            <a:avLst/>
          </a:prstGeom>
        </p:spPr>
      </p:pic>
    </p:spTree>
    <p:extLst>
      <p:ext uri="{BB962C8B-B14F-4D97-AF65-F5344CB8AC3E}">
        <p14:creationId xmlns:p14="http://schemas.microsoft.com/office/powerpoint/2010/main" val="182750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DBBD776-2310-424F-B591-B6F4AAF9D859}"/>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764980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518A5ED0-761D-244A-8BBE-74685562CE2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02952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0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A4D973E-C65F-0145-BECD-6839D369354D}"/>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6264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96030B3-D797-064F-94DF-9C20B759EF60}"/>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532719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327F4EAD-9B67-8546-9AE0-38D0552839D1}"/>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435647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3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1AD1027A-87BF-1747-9F3A-4BE1456C6EC5}"/>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13990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4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
        <p:nvSpPr>
          <p:cNvPr id="11" name="Dian numeron paikkamerkki 5">
            <a:extLst>
              <a:ext uri="{FF2B5EF4-FFF2-40B4-BE49-F238E27FC236}">
                <a16:creationId xmlns:a16="http://schemas.microsoft.com/office/drawing/2014/main" id="{084E62F0-D362-F34C-910C-36AADA6D898A}"/>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736373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5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
        <p:nvSpPr>
          <p:cNvPr id="11" name="Dian numeron paikkamerkki 5">
            <a:extLst>
              <a:ext uri="{FF2B5EF4-FFF2-40B4-BE49-F238E27FC236}">
                <a16:creationId xmlns:a16="http://schemas.microsoft.com/office/drawing/2014/main" id="{8AFD1671-4F7D-B844-ACCE-D1DCA8C42EFE}"/>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904006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_Otsikko ja sisältö">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73BA7100-3068-478D-A1DF-FF4E240EDC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5358"/>
            <a:ext cx="12192000" cy="2254686"/>
          </a:xfrm>
          <a:prstGeom prst="rect">
            <a:avLst/>
          </a:prstGeom>
        </p:spPr>
      </p:pic>
      <p:sp>
        <p:nvSpPr>
          <p:cNvPr id="2" name="Otsikko 1">
            <a:extLst>
              <a:ext uri="{FF2B5EF4-FFF2-40B4-BE49-F238E27FC236}">
                <a16:creationId xmlns:a16="http://schemas.microsoft.com/office/drawing/2014/main" id="{C6DF7461-D62B-4DDC-A601-F9A9DFE0DDB0}"/>
              </a:ext>
            </a:extLst>
          </p:cNvPr>
          <p:cNvSpPr>
            <a:spLocks noGrp="1"/>
          </p:cNvSpPr>
          <p:nvPr>
            <p:ph type="title"/>
          </p:nvPr>
        </p:nvSpPr>
        <p:spPr/>
        <p:txBody>
          <a:bodyPr/>
          <a:lstStyle>
            <a:lvl1pPr>
              <a:defRPr>
                <a:solidFill>
                  <a:schemeClr val="tx2"/>
                </a:solidFill>
              </a:defRPr>
            </a:lvl1pPr>
          </a:lstStyle>
          <a:p>
            <a:r>
              <a:rPr lang="fi-FI"/>
              <a:t>Muokkaa ots. perustyyl. napsautt.</a:t>
            </a:r>
            <a:endParaRPr lang="en-GB"/>
          </a:p>
        </p:txBody>
      </p:sp>
      <p:sp>
        <p:nvSpPr>
          <p:cNvPr id="6" name="Dian numeron paikkamerkki 5">
            <a:extLst>
              <a:ext uri="{FF2B5EF4-FFF2-40B4-BE49-F238E27FC236}">
                <a16:creationId xmlns:a16="http://schemas.microsoft.com/office/drawing/2014/main" id="{09852F86-D52A-4004-9644-63343F14FDDC}"/>
              </a:ext>
            </a:extLst>
          </p:cNvPr>
          <p:cNvSpPr>
            <a:spLocks noGrp="1"/>
          </p:cNvSpPr>
          <p:nvPr>
            <p:ph type="sldNum" sz="quarter" idx="12"/>
          </p:nvPr>
        </p:nvSpPr>
        <p:spPr>
          <a:xfrm>
            <a:off x="11658598" y="0"/>
            <a:ext cx="533402" cy="365125"/>
          </a:xfrm>
        </p:spPr>
        <p:txBody>
          <a:bodyPr/>
          <a:lstStyle>
            <a:lvl1pPr>
              <a:defRPr sz="2000">
                <a:solidFill>
                  <a:schemeClr val="bg1"/>
                </a:solidFill>
                <a:latin typeface="Segoe UI" panose="020B0502040204020203" pitchFamily="34" charset="0"/>
                <a:ea typeface="Segoe UI Black" panose="020B0A02040204020203" pitchFamily="34" charset="0"/>
                <a:cs typeface="Segoe UI" panose="020B0502040204020203" pitchFamily="34" charset="0"/>
              </a:defRPr>
            </a:lvl1pPr>
          </a:lstStyle>
          <a:p>
            <a:fld id="{A97DCB87-925B-4FBF-89B9-21EF6FA432A1}" type="slidenum">
              <a:rPr lang="en-GB" smtClean="0"/>
              <a:pPr/>
              <a:t>‹#›</a:t>
            </a:fld>
            <a:endParaRPr lang="en-GB"/>
          </a:p>
        </p:txBody>
      </p:sp>
      <p:pic>
        <p:nvPicPr>
          <p:cNvPr id="8" name="Kuva 7">
            <a:extLst>
              <a:ext uri="{FF2B5EF4-FFF2-40B4-BE49-F238E27FC236}">
                <a16:creationId xmlns:a16="http://schemas.microsoft.com/office/drawing/2014/main" id="{293B2CCD-C7ED-4707-A2A8-0D4F647CBB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3863" y="4787949"/>
            <a:ext cx="1740365" cy="1740365"/>
          </a:xfrm>
          <a:prstGeom prst="rect">
            <a:avLst/>
          </a:prstGeom>
          <a:effectLst>
            <a:outerShdw blurRad="419100" sx="90000" sy="90000" algn="ctr" rotWithShape="0">
              <a:schemeClr val="tx1">
                <a:lumMod val="65000"/>
                <a:lumOff val="35000"/>
                <a:alpha val="56000"/>
              </a:schemeClr>
            </a:outerShdw>
          </a:effectLst>
        </p:spPr>
      </p:pic>
    </p:spTree>
    <p:extLst>
      <p:ext uri="{BB962C8B-B14F-4D97-AF65-F5344CB8AC3E}">
        <p14:creationId xmlns:p14="http://schemas.microsoft.com/office/powerpoint/2010/main" val="2350160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62509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7" y="3429004"/>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8" y="3887895"/>
            <a:ext cx="5903449" cy="1296297"/>
          </a:xfrm>
        </p:spPr>
        <p:txBody>
          <a:bodyPr anchor="b">
            <a:normAutofit/>
          </a:bodyPr>
          <a:lstStyle>
            <a:lvl1pPr algn="l">
              <a:defRPr sz="225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8" y="5325038"/>
            <a:ext cx="5903449" cy="480701"/>
          </a:xfrm>
        </p:spPr>
        <p:txBody>
          <a:bodyPr anchor="b">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50"/>
            <a:ext cx="966856"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5"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8" y="4500666"/>
            <a:ext cx="3235412" cy="720843"/>
          </a:xfrm>
          <a:prstGeom prst="rect">
            <a:avLst/>
          </a:prstGeom>
        </p:spPr>
      </p:pic>
    </p:spTree>
    <p:extLst>
      <p:ext uri="{BB962C8B-B14F-4D97-AF65-F5344CB8AC3E}">
        <p14:creationId xmlns:p14="http://schemas.microsoft.com/office/powerpoint/2010/main" val="4204229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D5FDF8-9A83-3082-F917-775B0E60AF5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338F644-3955-109E-E7FB-7EF364545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7C54C10-E60A-65A3-D36B-2DC801D17E0B}"/>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5" name="Alatunnisteen paikkamerkki 4">
            <a:extLst>
              <a:ext uri="{FF2B5EF4-FFF2-40B4-BE49-F238E27FC236}">
                <a16:creationId xmlns:a16="http://schemas.microsoft.com/office/drawing/2014/main" id="{D0F143CF-5027-AE84-01A9-0F384070A1C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AB5D838-95CD-86D4-2E21-0F52439B4727}"/>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3539166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138447-01B7-187C-C7FA-A0F90B8FD52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2D86A56-DF3B-61DA-B1A3-89045DD5622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0287E03-DBC6-ACB5-0DC4-744B90DA79EA}"/>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5" name="Alatunnisteen paikkamerkki 4">
            <a:extLst>
              <a:ext uri="{FF2B5EF4-FFF2-40B4-BE49-F238E27FC236}">
                <a16:creationId xmlns:a16="http://schemas.microsoft.com/office/drawing/2014/main" id="{FA1814EB-3D16-D3FC-D865-EC6698301B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81275F5-F25C-68AD-1823-7EF9038AE3D6}"/>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1568173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832F93-58E7-AD4A-1AB4-841DA607AFEA}"/>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6343BD5D-354E-CAFF-0A20-66C341193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0FA1CFB-4ACD-8941-77A9-A85386D9F886}"/>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5" name="Alatunnisteen paikkamerkki 4">
            <a:extLst>
              <a:ext uri="{FF2B5EF4-FFF2-40B4-BE49-F238E27FC236}">
                <a16:creationId xmlns:a16="http://schemas.microsoft.com/office/drawing/2014/main" id="{1B5F6821-0ED5-B501-E04B-9F0E2EFCC06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5BA12B8-4AA6-A0EF-7415-3E22798D8A75}"/>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3021384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067406-D219-1E5F-77E2-E99D20B1499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FF20A85-8983-42C4-36E8-398114E50E2C}"/>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395DFA7-94B3-1568-AFCF-48DECDF93521}"/>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764E403-8CC3-E2D6-B13D-173270C33681}"/>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6" name="Alatunnisteen paikkamerkki 5">
            <a:extLst>
              <a:ext uri="{FF2B5EF4-FFF2-40B4-BE49-F238E27FC236}">
                <a16:creationId xmlns:a16="http://schemas.microsoft.com/office/drawing/2014/main" id="{16469947-A488-5ABA-84D8-A3B3964CD64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CB64D31-350E-4D23-B836-7BE4E250AD44}"/>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3511208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DEFBF2-2438-0A06-1101-FB2A07452E7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97D9909-B9E6-2AB1-C4DA-A9CD4828C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D18DD81-C0FA-BF8B-D113-640C0D1F31E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077B404-4581-2051-1921-DFE6C4C7E0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C110B9D-0D1F-CD9B-87B7-AB447AE2C57F}"/>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F9EFDDC-3175-8927-4F97-D41C5EE9C60D}"/>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8" name="Alatunnisteen paikkamerkki 7">
            <a:extLst>
              <a:ext uri="{FF2B5EF4-FFF2-40B4-BE49-F238E27FC236}">
                <a16:creationId xmlns:a16="http://schemas.microsoft.com/office/drawing/2014/main" id="{E6FF14F2-C280-1D5D-930D-F4AECC5F2756}"/>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FAEA775-9DFF-260C-83B8-7BEB09FDCDD9}"/>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3616733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042852-256D-A9E8-8BFF-62D21313B1C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5D7FA7E-6599-0A7D-2557-39A9097CC57A}"/>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4" name="Alatunnisteen paikkamerkki 3">
            <a:extLst>
              <a:ext uri="{FF2B5EF4-FFF2-40B4-BE49-F238E27FC236}">
                <a16:creationId xmlns:a16="http://schemas.microsoft.com/office/drawing/2014/main" id="{86E985DE-FD5F-6EA5-9A44-F361CB0D639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005CB01-97C2-2CE4-3DB7-E331F3A89135}"/>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2000506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34E39DC-23AD-1C5C-6D38-866F5D031FD9}"/>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3" name="Alatunnisteen paikkamerkki 2">
            <a:extLst>
              <a:ext uri="{FF2B5EF4-FFF2-40B4-BE49-F238E27FC236}">
                <a16:creationId xmlns:a16="http://schemas.microsoft.com/office/drawing/2014/main" id="{688EFF6E-0C4D-CDEC-229B-7216083E136A}"/>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F54F567-EC12-1A03-2D48-8F6F84F4A167}"/>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1312438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04152F-C9AB-AF04-ACD6-C981B451AA4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5DA25F6-BBFB-01E0-A296-64BEBA22E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C70A1E36-8AD3-B95B-9D6E-71B12203B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A72FDD6-B0EB-E256-FA80-044D023173A2}"/>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6" name="Alatunnisteen paikkamerkki 5">
            <a:extLst>
              <a:ext uri="{FF2B5EF4-FFF2-40B4-BE49-F238E27FC236}">
                <a16:creationId xmlns:a16="http://schemas.microsoft.com/office/drawing/2014/main" id="{FE089119-608B-D0FF-73ED-87B35133E0E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F3F7F5-1BB0-125A-951E-A42C935A418D}"/>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2318364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D0083D-DBBA-4A57-5C47-B10DC07D12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72237990-F12B-7CFD-BD13-8132A4D48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2CC16643-5BA8-F0A8-AD96-09D84BC79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EA39DC4-D94C-5653-E27D-D725807921D4}"/>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6" name="Alatunnisteen paikkamerkki 5">
            <a:extLst>
              <a:ext uri="{FF2B5EF4-FFF2-40B4-BE49-F238E27FC236}">
                <a16:creationId xmlns:a16="http://schemas.microsoft.com/office/drawing/2014/main" id="{79E0CE71-63AF-7A04-2E24-5E75500BD3B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D91C070-C2B9-5ED4-63FF-0BE4BF32888D}"/>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765329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8645CE-70DB-2137-2259-777857E22275}"/>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5BF9218-82C3-D565-B99A-0E8501D153C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F304E20-8C86-3C83-0027-BC7834F5F7B9}"/>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5" name="Alatunnisteen paikkamerkki 4">
            <a:extLst>
              <a:ext uri="{FF2B5EF4-FFF2-40B4-BE49-F238E27FC236}">
                <a16:creationId xmlns:a16="http://schemas.microsoft.com/office/drawing/2014/main" id="{6A48E69D-0C6D-45C4-01A9-B6CA9D9CBD3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0718E86-EBA9-EF86-4C0F-99EA3C6F56A4}"/>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175626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51"/>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5" y="1290918"/>
            <a:ext cx="3901539" cy="1532670"/>
          </a:xfrm>
        </p:spPr>
        <p:txBody>
          <a:bodyPr anchor="b">
            <a:noAutofit/>
          </a:bodyPr>
          <a:lstStyle>
            <a:lvl1pPr algn="l">
              <a:defRPr sz="24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10" y="3145134"/>
            <a:ext cx="3881796" cy="763478"/>
          </a:xfrm>
        </p:spPr>
        <p:txBody>
          <a:bodyPr>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51"/>
            <a:ext cx="936811"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3"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10" y="4558295"/>
            <a:ext cx="3881796" cy="864856"/>
          </a:xfrm>
          <a:prstGeom prst="rect">
            <a:avLst/>
          </a:prstGeom>
        </p:spPr>
      </p:pic>
    </p:spTree>
    <p:extLst>
      <p:ext uri="{BB962C8B-B14F-4D97-AF65-F5344CB8AC3E}">
        <p14:creationId xmlns:p14="http://schemas.microsoft.com/office/powerpoint/2010/main" val="4851826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850B281C-0ED3-5462-5584-9A6FA3DBB7F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49695DCF-C905-A61C-E673-33EEBFB310C9}"/>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74BC1AF-467B-B8DD-1049-973F9413E0AD}"/>
              </a:ext>
            </a:extLst>
          </p:cNvPr>
          <p:cNvSpPr>
            <a:spLocks noGrp="1"/>
          </p:cNvSpPr>
          <p:nvPr>
            <p:ph type="dt" sz="half" idx="10"/>
          </p:nvPr>
        </p:nvSpPr>
        <p:spPr/>
        <p:txBody>
          <a:bodyPr/>
          <a:lstStyle/>
          <a:p>
            <a:fld id="{6DA666A6-3B73-4B22-B919-981109D7EFA2}" type="datetimeFigureOut">
              <a:rPr lang="fi-FI" smtClean="0"/>
              <a:t>25.5.2025</a:t>
            </a:fld>
            <a:endParaRPr lang="fi-FI"/>
          </a:p>
        </p:txBody>
      </p:sp>
      <p:sp>
        <p:nvSpPr>
          <p:cNvPr id="5" name="Alatunnisteen paikkamerkki 4">
            <a:extLst>
              <a:ext uri="{FF2B5EF4-FFF2-40B4-BE49-F238E27FC236}">
                <a16:creationId xmlns:a16="http://schemas.microsoft.com/office/drawing/2014/main" id="{B8B01938-4FA9-E5C8-D964-3C042A7744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CBB2690-4F4C-EEA2-B701-ED8BE453CDF0}"/>
              </a:ext>
            </a:extLst>
          </p:cNvPr>
          <p:cNvSpPr>
            <a:spLocks noGrp="1"/>
          </p:cNvSpPr>
          <p:nvPr>
            <p:ph type="sldNum" sz="quarter" idx="12"/>
          </p:nvPr>
        </p:nvSpPr>
        <p:spPr/>
        <p:txBody>
          <a:bodyPr/>
          <a:lstStyle/>
          <a:p>
            <a:fld id="{1855CFB5-A624-4E90-9039-B553897B63CC}" type="slidenum">
              <a:rPr lang="fi-FI" smtClean="0"/>
              <a:t>‹#›</a:t>
            </a:fld>
            <a:endParaRPr lang="fi-FI"/>
          </a:p>
        </p:txBody>
      </p:sp>
    </p:spTree>
    <p:extLst>
      <p:ext uri="{BB962C8B-B14F-4D97-AF65-F5344CB8AC3E}">
        <p14:creationId xmlns:p14="http://schemas.microsoft.com/office/powerpoint/2010/main" val="399532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7" y="3429004"/>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8" y="3887895"/>
            <a:ext cx="5903449" cy="1296297"/>
          </a:xfrm>
        </p:spPr>
        <p:txBody>
          <a:bodyPr anchor="b">
            <a:normAutofit/>
          </a:bodyPr>
          <a:lstStyle>
            <a:lvl1pPr algn="l">
              <a:defRPr sz="225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8" y="5325038"/>
            <a:ext cx="5903449" cy="480701"/>
          </a:xfrm>
        </p:spPr>
        <p:txBody>
          <a:bodyPr anchor="b">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50"/>
            <a:ext cx="966856"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5"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8" y="4500666"/>
            <a:ext cx="3235412" cy="720843"/>
          </a:xfrm>
          <a:prstGeom prst="rect">
            <a:avLst/>
          </a:prstGeom>
        </p:spPr>
      </p:pic>
    </p:spTree>
    <p:extLst>
      <p:ext uri="{BB962C8B-B14F-4D97-AF65-F5344CB8AC3E}">
        <p14:creationId xmlns:p14="http://schemas.microsoft.com/office/powerpoint/2010/main" val="38653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51"/>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5" y="1290918"/>
            <a:ext cx="3901539" cy="1532670"/>
          </a:xfrm>
        </p:spPr>
        <p:txBody>
          <a:bodyPr anchor="b">
            <a:noAutofit/>
          </a:bodyPr>
          <a:lstStyle>
            <a:lvl1pPr algn="l">
              <a:defRPr sz="24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10" y="3145134"/>
            <a:ext cx="3881796" cy="763478"/>
          </a:xfrm>
        </p:spPr>
        <p:txBody>
          <a:bodyPr>
            <a:normAutofit/>
          </a:bodyPr>
          <a:lstStyle>
            <a:lvl1pPr marL="0" indent="0" algn="l">
              <a:buNone/>
              <a:defRPr sz="1350" spc="38"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51"/>
            <a:ext cx="936811" cy="365125"/>
          </a:xfrm>
        </p:spPr>
        <p:txBody>
          <a:bodyPr/>
          <a:lstStyle>
            <a:lvl1pPr algn="r">
              <a:defRPr/>
            </a:lvl1pPr>
          </a:lstStyle>
          <a:p>
            <a:fld id="{13851BC7-B432-4747-9742-70043FBB6BD1}" type="datetime1">
              <a:rPr lang="fi-FI" smtClean="0"/>
              <a:pPr/>
              <a:t>25.5.2025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3"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10" y="4558295"/>
            <a:ext cx="3881796" cy="864856"/>
          </a:xfrm>
          <a:prstGeom prst="rect">
            <a:avLst/>
          </a:prstGeom>
        </p:spPr>
      </p:pic>
    </p:spTree>
    <p:extLst>
      <p:ext uri="{BB962C8B-B14F-4D97-AF65-F5344CB8AC3E}">
        <p14:creationId xmlns:p14="http://schemas.microsoft.com/office/powerpoint/2010/main" val="3960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25.5.2025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055853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sldNum="0" hdr="0" ftr="0"/>
  <p:txStyles>
    <p:titleStyle>
      <a:lvl1pPr algn="l" defTabSz="685783" rtl="0" eaLnBrk="1" latinLnBrk="0" hangingPunct="1">
        <a:lnSpc>
          <a:spcPct val="90000"/>
        </a:lnSpc>
        <a:spcBef>
          <a:spcPct val="0"/>
        </a:spcBef>
        <a:buNone/>
        <a:defRPr sz="1800" b="1" kern="1200">
          <a:solidFill>
            <a:schemeClr val="tx1"/>
          </a:solidFill>
          <a:latin typeface="Segoe UI" panose="020B0502040204020203" pitchFamily="34" charset="0"/>
          <a:ea typeface="+mj-ea"/>
          <a:cs typeface="Segoe UI" panose="020B0502040204020203"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779425"/>
      </p:ext>
    </p:extLst>
  </p:cSld>
  <p:clrMap bg1="lt1" tx1="dk1" bg2="lt2" tx2="dk2" accent1="accent1" accent2="accent2" accent3="accent3" accent4="accent4" accent5="accent5" accent6="accent6" hlink="hlink" folHlink="folHlink"/>
  <p:sldLayoutIdLst>
    <p:sldLayoutId id="2147483695"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b="1">
                <a:solidFill>
                  <a:schemeClr val="bg1"/>
                </a:solidFill>
                <a:latin typeface="Segoe UI" panose="020B0502040204020203" pitchFamily="34" charset="0"/>
                <a:cs typeface="Segoe UI" panose="020B0502040204020203" pitchFamily="34" charset="0"/>
              </a:defRPr>
            </a:lvl1pPr>
          </a:lstStyle>
          <a:p>
            <a:fld id="{E5307CCB-1C5D-4598-97E0-D526A2165EE0}" type="datetime1">
              <a:rPr lang="fi-FI" smtClean="0"/>
              <a:t>25.5.2025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1276372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hf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BC9497F-6AA4-931C-4D59-30F97A508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1F4BD36-E234-4F3A-1EDF-EFDA3D5B8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9891BF1-6832-9525-0A8E-406182A40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666A6-3B73-4B22-B919-981109D7EFA2}" type="datetimeFigureOut">
              <a:rPr lang="fi-FI" smtClean="0"/>
              <a:t>25.5.2025</a:t>
            </a:fld>
            <a:endParaRPr lang="fi-FI"/>
          </a:p>
        </p:txBody>
      </p:sp>
      <p:sp>
        <p:nvSpPr>
          <p:cNvPr id="5" name="Alatunnisteen paikkamerkki 4">
            <a:extLst>
              <a:ext uri="{FF2B5EF4-FFF2-40B4-BE49-F238E27FC236}">
                <a16:creationId xmlns:a16="http://schemas.microsoft.com/office/drawing/2014/main" id="{820A43AB-6F71-56A0-473A-83FF6CDD6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B030CBA-A792-BBF3-C889-31F9C42A97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5CFB5-A624-4E90-9039-B553897B63CC}" type="slidenum">
              <a:rPr lang="fi-FI" smtClean="0"/>
              <a:t>‹#›</a:t>
            </a:fld>
            <a:endParaRPr lang="fi-FI"/>
          </a:p>
        </p:txBody>
      </p:sp>
    </p:spTree>
    <p:extLst>
      <p:ext uri="{BB962C8B-B14F-4D97-AF65-F5344CB8AC3E}">
        <p14:creationId xmlns:p14="http://schemas.microsoft.com/office/powerpoint/2010/main" val="271003742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6.xml"/><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6.xml"/><Relationship Id="rId5" Type="http://schemas.openxmlformats.org/officeDocument/2006/relationships/image" Target="../media/image46.png"/><Relationship Id="rId4" Type="http://schemas.openxmlformats.org/officeDocument/2006/relationships/hyperlink" Target="https://www.mll.fi/wp-content/uploads/2025/04/nettikiusaamiskysely_2025_A4.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6.xml"/><Relationship Id="rId5" Type="http://schemas.microsoft.com/office/2007/relationships/hdphoto" Target="../media/hdphoto2.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hyperlink" Target="https://www.mielenterveysseurat.fi/oulu/" TargetMode="External"/><Relationship Id="rId3" Type="http://schemas.openxmlformats.org/officeDocument/2006/relationships/image" Target="../media/image53.png"/><Relationship Id="rId7" Type="http://schemas.openxmlformats.org/officeDocument/2006/relationships/hyperlink" Target="http://www.mieli.fi/" TargetMode="External"/><Relationship Id="rId12" Type="http://schemas.openxmlformats.org/officeDocument/2006/relationships/hyperlink" Target="https://suavartensomessa.fi/"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hyperlink" Target="https://www.nuortennetti.fi/apua-ja-tukea/lasten-ja-nuorten-puhelin/lasten-ja-nuorten-chat/" TargetMode="External"/><Relationship Id="rId11" Type="http://schemas.openxmlformats.org/officeDocument/2006/relationships/hyperlink" Target="https://apuu.fi/" TargetMode="External"/><Relationship Id="rId5" Type="http://schemas.openxmlformats.org/officeDocument/2006/relationships/hyperlink" Target="http://www.nuortenoulu.fi/" TargetMode="External"/><Relationship Id="rId10" Type="http://schemas.openxmlformats.org/officeDocument/2006/relationships/hyperlink" Target="http://www.poliisi.fi/some" TargetMode="External"/><Relationship Id="rId4" Type="http://schemas.openxmlformats.org/officeDocument/2006/relationships/image" Target="../media/image54.png"/><Relationship Id="rId9" Type="http://schemas.openxmlformats.org/officeDocument/2006/relationships/hyperlink" Target="http://www.riku.fi/nuore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watch?v=qMHwPgHO0SQ" TargetMode="External"/><Relationship Id="rId7" Type="http://schemas.openxmlformats.org/officeDocument/2006/relationships/hyperlink" Target="https://www.youtube.com/watch?v=guh6rOKZOvo&amp;amp;t=5s"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s://www.youtube.com/watch?v=yOyLMzk-OYE&amp;t=18s" TargetMode="External"/><Relationship Id="rId5" Type="http://schemas.openxmlformats.org/officeDocument/2006/relationships/hyperlink" Target="https://youtu.be/z3sMj7SKNr8" TargetMode="External"/><Relationship Id="rId10" Type="http://schemas.openxmlformats.org/officeDocument/2006/relationships/image" Target="../media/image29.jpeg"/><Relationship Id="rId4" Type="http://schemas.openxmlformats.org/officeDocument/2006/relationships/hyperlink" Target="https://www.youtube.com/watch?v=guh6rOKZOvo&amp;t=5s" TargetMode="External"/><Relationship Id="rId9"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6.xml"/><Relationship Id="rId5" Type="http://schemas.openxmlformats.org/officeDocument/2006/relationships/image" Target="../media/image54.png"/><Relationship Id="rId4" Type="http://schemas.openxmlformats.org/officeDocument/2006/relationships/hyperlink" Target="https://www.ouka.fi/tunne-ja-turvataitokasvatus/ammattilaisille?accordion=accordion-30176"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finlex.fi/fi/laki/ajantasa/1889/18890039001" TargetMode="External"/><Relationship Id="rId3" Type="http://schemas.openxmlformats.org/officeDocument/2006/relationships/hyperlink" Target="https://www.oph.fi/sites/default/files/documents/190023_opas_seksuaalisen_hairinnan_ennaltaehkaisemisekuuttumiseksi_ko.pdf" TargetMode="External"/><Relationship Id="rId7" Type="http://schemas.openxmlformats.org/officeDocument/2006/relationships/hyperlink" Target="https://www.pelastakaalapset.fi/nettivihje-ja-seksuaalivakivallan-ennaltaehkaisy/"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https://www.oph.fi/fi/koulutus-ja-tutkinnot/opetustoimen-ja-varhaiskasvatuksen-turvallisuus" TargetMode="External"/><Relationship Id="rId5" Type="http://schemas.openxmlformats.org/officeDocument/2006/relationships/hyperlink" Target="http://www.finlex.fi/fi/laki/ajantasa" TargetMode="External"/><Relationship Id="rId10" Type="http://schemas.openxmlformats.org/officeDocument/2006/relationships/image" Target="../media/image30.png"/><Relationship Id="rId4" Type="http://schemas.openxmlformats.org/officeDocument/2006/relationships/hyperlink" Target="https://www.mediataitokoulu.fi/netissa.pdf%20Viitattu%2025.9.2020" TargetMode="External"/><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6.xml"/><Relationship Id="rId5" Type="http://schemas.microsoft.com/office/2007/relationships/hdphoto" Target="../media/hdphoto1.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6.xml"/><Relationship Id="rId5" Type="http://schemas.openxmlformats.org/officeDocument/2006/relationships/image" Target="../media/image30.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0.xml"/><Relationship Id="rId5" Type="http://schemas.openxmlformats.org/officeDocument/2006/relationships/image" Target="../media/image44.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B8B30731-A928-7AAB-4179-F541D499C792}"/>
              </a:ext>
            </a:extLst>
          </p:cNvPr>
          <p:cNvSpPr txBox="1">
            <a:spLocks/>
          </p:cNvSpPr>
          <p:nvPr/>
        </p:nvSpPr>
        <p:spPr>
          <a:xfrm>
            <a:off x="1034302" y="1681517"/>
            <a:ext cx="9932894" cy="14495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4000" b="1" i="0" u="none" strike="noStrike" kern="1200" cap="none" spc="0" normalizeH="0" baseline="0" noProof="0" dirty="0">
              <a:ln>
                <a:noFill/>
              </a:ln>
              <a:solidFill>
                <a:srgbClr val="002060"/>
              </a:solidFill>
              <a:effectLst/>
              <a:uLnTx/>
              <a:uFillTx/>
              <a:latin typeface="Segoe UI" panose="020B0502040204020203" pitchFamily="34" charset="0"/>
              <a:ea typeface="+mj-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4000" b="1" i="0" u="none" strike="noStrike" kern="1200" cap="none" spc="0" normalizeH="0" baseline="0" noProof="0" dirty="0">
              <a:ln>
                <a:noFill/>
              </a:ln>
              <a:solidFill>
                <a:srgbClr val="002060"/>
              </a:solidFill>
              <a:effectLst/>
              <a:uLnTx/>
              <a:uFillTx/>
              <a:latin typeface="Segoe UI" panose="020B0502040204020203" pitchFamily="34" charset="0"/>
              <a:ea typeface="+mj-ea"/>
              <a:cs typeface="Segoe UI" panose="020B0502040204020203" pitchFamily="34" charset="0"/>
            </a:endParaRPr>
          </a:p>
        </p:txBody>
      </p:sp>
      <p:sp>
        <p:nvSpPr>
          <p:cNvPr id="11" name="Alaotsikko 2">
            <a:extLst>
              <a:ext uri="{FF2B5EF4-FFF2-40B4-BE49-F238E27FC236}">
                <a16:creationId xmlns:a16="http://schemas.microsoft.com/office/drawing/2014/main" id="{7CF5E5FD-A384-AC8D-D3B8-1BC2205E6F2A}"/>
              </a:ext>
            </a:extLst>
          </p:cNvPr>
          <p:cNvSpPr txBox="1">
            <a:spLocks/>
          </p:cNvSpPr>
          <p:nvPr/>
        </p:nvSpPr>
        <p:spPr>
          <a:xfrm>
            <a:off x="222828" y="3901687"/>
            <a:ext cx="9932894" cy="9631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Tekstiruutu 3">
            <a:extLst>
              <a:ext uri="{FF2B5EF4-FFF2-40B4-BE49-F238E27FC236}">
                <a16:creationId xmlns:a16="http://schemas.microsoft.com/office/drawing/2014/main" id="{E03B0433-F6C5-F8C2-0D6E-360968B05EF9}"/>
              </a:ext>
            </a:extLst>
          </p:cNvPr>
          <p:cNvSpPr txBox="1"/>
          <p:nvPr/>
        </p:nvSpPr>
        <p:spPr>
          <a:xfrm>
            <a:off x="829904" y="5019675"/>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1EDC2B42-3738-25B7-C798-83DDD5A3CBDC}"/>
              </a:ext>
            </a:extLst>
          </p:cNvPr>
          <p:cNvSpPr txBox="1"/>
          <p:nvPr/>
        </p:nvSpPr>
        <p:spPr>
          <a:xfrm>
            <a:off x="1028700" y="4765828"/>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iruutu 6">
            <a:extLst>
              <a:ext uri="{FF2B5EF4-FFF2-40B4-BE49-F238E27FC236}">
                <a16:creationId xmlns:a16="http://schemas.microsoft.com/office/drawing/2014/main" id="{31F9C390-1A7F-1B3E-F4E5-1F2A07F9FCE5}"/>
              </a:ext>
            </a:extLst>
          </p:cNvPr>
          <p:cNvSpPr txBox="1"/>
          <p:nvPr/>
        </p:nvSpPr>
        <p:spPr>
          <a:xfrm>
            <a:off x="4848225" y="5324475"/>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37436C09-E9A9-B1CF-E11F-A8A3A42640EE}"/>
              </a:ext>
            </a:extLst>
          </p:cNvPr>
          <p:cNvSpPr txBox="1"/>
          <p:nvPr/>
        </p:nvSpPr>
        <p:spPr>
          <a:xfrm>
            <a:off x="1181100" y="4918228"/>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C25E36A4-0DDC-9C7A-BB40-25CC6686B0B7}"/>
              </a:ext>
            </a:extLst>
          </p:cNvPr>
          <p:cNvSpPr txBox="1"/>
          <p:nvPr/>
        </p:nvSpPr>
        <p:spPr>
          <a:xfrm>
            <a:off x="5886450" y="4765827"/>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iruutu 12">
            <a:extLst>
              <a:ext uri="{FF2B5EF4-FFF2-40B4-BE49-F238E27FC236}">
                <a16:creationId xmlns:a16="http://schemas.microsoft.com/office/drawing/2014/main" id="{FDAAEA1F-BFC7-DBE6-D284-E794E565F8FA}"/>
              </a:ext>
            </a:extLst>
          </p:cNvPr>
          <p:cNvSpPr txBox="1"/>
          <p:nvPr/>
        </p:nvSpPr>
        <p:spPr>
          <a:xfrm>
            <a:off x="4986337" y="4768461"/>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iruutu 13">
            <a:extLst>
              <a:ext uri="{FF2B5EF4-FFF2-40B4-BE49-F238E27FC236}">
                <a16:creationId xmlns:a16="http://schemas.microsoft.com/office/drawing/2014/main" id="{04725769-AAC6-3EBD-C943-F522820715CF}"/>
              </a:ext>
            </a:extLst>
          </p:cNvPr>
          <p:cNvSpPr txBox="1"/>
          <p:nvPr/>
        </p:nvSpPr>
        <p:spPr>
          <a:xfrm>
            <a:off x="8012597" y="2007962"/>
            <a:ext cx="2143125" cy="1701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Kuva 1" descr="Kuva, joka sisältää kohteen teksti, Fontti, Grafiikka, logo&#10;&#10;Kuvaus luotu automaattisesti">
            <a:extLst>
              <a:ext uri="{FF2B5EF4-FFF2-40B4-BE49-F238E27FC236}">
                <a16:creationId xmlns:a16="http://schemas.microsoft.com/office/drawing/2014/main" id="{08B57CFC-F05C-BB1F-A2C3-F35DE04AC2A0}"/>
              </a:ext>
            </a:extLst>
          </p:cNvPr>
          <p:cNvPicPr>
            <a:picLocks noChangeAspect="1"/>
          </p:cNvPicPr>
          <p:nvPr/>
        </p:nvPicPr>
        <p:blipFill rotWithShape="1">
          <a:blip r:embed="rId3">
            <a:extLst>
              <a:ext uri="{28A0092B-C50C-407E-A947-70E740481C1C}">
                <a14:useLocalDpi xmlns:a14="http://schemas.microsoft.com/office/drawing/2010/main" val="0"/>
              </a:ext>
            </a:extLst>
          </a:blip>
          <a:srcRect l="23022" t="-14884"/>
          <a:stretch/>
        </p:blipFill>
        <p:spPr>
          <a:xfrm>
            <a:off x="781967" y="5934714"/>
            <a:ext cx="2357722" cy="580386"/>
          </a:xfrm>
          <a:prstGeom prst="rect">
            <a:avLst/>
          </a:prstGeom>
        </p:spPr>
      </p:pic>
      <p:pic>
        <p:nvPicPr>
          <p:cNvPr id="3" name="Kuva 2">
            <a:extLst>
              <a:ext uri="{FF2B5EF4-FFF2-40B4-BE49-F238E27FC236}">
                <a16:creationId xmlns:a16="http://schemas.microsoft.com/office/drawing/2014/main" id="{47BE34B1-B044-F15C-FA18-DD0AF5FEA9C1}"/>
              </a:ext>
            </a:extLst>
          </p:cNvPr>
          <p:cNvPicPr>
            <a:picLocks noChangeAspect="1"/>
          </p:cNvPicPr>
          <p:nvPr/>
        </p:nvPicPr>
        <p:blipFill>
          <a:blip r:embed="rId4"/>
          <a:stretch>
            <a:fillRect/>
          </a:stretch>
        </p:blipFill>
        <p:spPr>
          <a:xfrm>
            <a:off x="10725621" y="320320"/>
            <a:ext cx="820759" cy="783069"/>
          </a:xfrm>
          <a:prstGeom prst="rect">
            <a:avLst/>
          </a:prstGeom>
        </p:spPr>
      </p:pic>
      <p:pic>
        <p:nvPicPr>
          <p:cNvPr id="5" name="Kuva 4" descr="Kuva, joka sisältää kohteen animaatio, clipart, teksti&#10;&#10;Kuvaus luotu automaattisesti">
            <a:extLst>
              <a:ext uri="{FF2B5EF4-FFF2-40B4-BE49-F238E27FC236}">
                <a16:creationId xmlns:a16="http://schemas.microsoft.com/office/drawing/2014/main" id="{38A6B4AA-E5FA-3828-C627-E44C1764C5F7}"/>
              </a:ext>
            </a:extLst>
          </p:cNvPr>
          <p:cNvPicPr>
            <a:picLocks noChangeAspect="1"/>
          </p:cNvPicPr>
          <p:nvPr/>
        </p:nvPicPr>
        <p:blipFill>
          <a:blip r:embed="rId5"/>
          <a:stretch>
            <a:fillRect/>
          </a:stretch>
        </p:blipFill>
        <p:spPr>
          <a:xfrm>
            <a:off x="8895105" y="3924300"/>
            <a:ext cx="2579255" cy="2590800"/>
          </a:xfrm>
          <a:prstGeom prst="rect">
            <a:avLst/>
          </a:prstGeom>
          <a:ln>
            <a:noFill/>
          </a:ln>
        </p:spPr>
      </p:pic>
      <p:sp>
        <p:nvSpPr>
          <p:cNvPr id="16" name="Tekstiruutu 15">
            <a:extLst>
              <a:ext uri="{FF2B5EF4-FFF2-40B4-BE49-F238E27FC236}">
                <a16:creationId xmlns:a16="http://schemas.microsoft.com/office/drawing/2014/main" id="{7800BD22-D5B3-C219-3579-C5B73AD13407}"/>
              </a:ext>
            </a:extLst>
          </p:cNvPr>
          <p:cNvSpPr txBox="1"/>
          <p:nvPr/>
        </p:nvSpPr>
        <p:spPr>
          <a:xfrm>
            <a:off x="2023243" y="1681517"/>
            <a:ext cx="6664148"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Tiedoksi diojen käyttäjille</a:t>
            </a:r>
            <a:br>
              <a:rPr kumimoji="0" lang="fi-FI" sz="3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br>
              <a:rPr kumimoji="0" lang="fi-FI" sz="3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fi-FI" sz="3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Diojen muistiinpanoista löytyy lisätietoa ja lähteitä. Tutustuthan niihin ennen oppitunnin pitämistä.</a:t>
            </a:r>
            <a:endParaRPr kumimoji="0" lang="fi-FI"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90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838697FE-FB6F-488B-AA5D-792D39A9669A}"/>
              </a:ext>
            </a:extLst>
          </p:cNvPr>
          <p:cNvSpPr txBox="1">
            <a:spLocks/>
          </p:cNvSpPr>
          <p:nvPr/>
        </p:nvSpPr>
        <p:spPr>
          <a:xfrm>
            <a:off x="777304" y="590097"/>
            <a:ext cx="9611296" cy="999460"/>
          </a:xfrm>
          <a:prstGeom prst="rect">
            <a:avLst/>
          </a:prstGeom>
        </p:spPr>
        <p:txBody>
          <a:bodyPr>
            <a:normAutofit fontScale="97500"/>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r>
              <a:rPr lang="fi-FI" sz="3000" dirty="0">
                <a:solidFill>
                  <a:schemeClr val="accent1"/>
                </a:solidFill>
              </a:rPr>
              <a:t>Miten nuoret toimivat, </a:t>
            </a:r>
            <a:br>
              <a:rPr lang="fi-FI" sz="3000" dirty="0">
                <a:solidFill>
                  <a:schemeClr val="accent1"/>
                </a:solidFill>
              </a:rPr>
            </a:br>
            <a:r>
              <a:rPr lang="fi-FI" sz="3000" dirty="0">
                <a:solidFill>
                  <a:schemeClr val="accent1"/>
                </a:solidFill>
              </a:rPr>
              <a:t>jos he kohtaavat häirintää somessa?</a:t>
            </a:r>
          </a:p>
        </p:txBody>
      </p:sp>
      <p:pic>
        <p:nvPicPr>
          <p:cNvPr id="12" name="Kuva 11" descr="Lapsi nojaa kämmeneensä itkuisen näköisenä ja ympärillä on harmaa pilvi.&#10;">
            <a:extLst>
              <a:ext uri="{FF2B5EF4-FFF2-40B4-BE49-F238E27FC236}">
                <a16:creationId xmlns:a16="http://schemas.microsoft.com/office/drawing/2014/main" id="{EAAC2991-66BD-4380-9FAC-40D8D5CBA479}"/>
              </a:ext>
            </a:extLst>
          </p:cNvPr>
          <p:cNvPicPr>
            <a:picLocks noChangeAspect="1"/>
          </p:cNvPicPr>
          <p:nvPr/>
        </p:nvPicPr>
        <p:blipFill>
          <a:blip r:embed="rId4"/>
          <a:stretch>
            <a:fillRect/>
          </a:stretch>
        </p:blipFill>
        <p:spPr>
          <a:xfrm>
            <a:off x="6025432" y="71537"/>
            <a:ext cx="7120759" cy="5243413"/>
          </a:xfrm>
          <a:prstGeom prst="rect">
            <a:avLst/>
          </a:prstGeom>
        </p:spPr>
      </p:pic>
      <p:sp>
        <p:nvSpPr>
          <p:cNvPr id="6" name="Tekstiruutu 5">
            <a:extLst>
              <a:ext uri="{FF2B5EF4-FFF2-40B4-BE49-F238E27FC236}">
                <a16:creationId xmlns:a16="http://schemas.microsoft.com/office/drawing/2014/main" id="{E0E03BD8-8119-7CF6-221B-950FDA6E51B3}"/>
              </a:ext>
            </a:extLst>
          </p:cNvPr>
          <p:cNvSpPr txBox="1"/>
          <p:nvPr/>
        </p:nvSpPr>
        <p:spPr>
          <a:xfrm rot="21044895">
            <a:off x="5483301" y="4633818"/>
            <a:ext cx="6622052" cy="3268171"/>
          </a:xfrm>
          <a:prstGeom prst="rect">
            <a:avLst/>
          </a:prstGeom>
          <a:noFill/>
        </p:spPr>
        <p:txBody>
          <a:bodyPr wrap="square">
            <a:prstTxWarp prst="textInflateBottom">
              <a:avLst/>
            </a:prstTxWarp>
            <a:spAutoFit/>
          </a:bodyPr>
          <a:lstStyle/>
          <a:p>
            <a:pPr algn="ctr"/>
            <a:endParaRPr lang="fi-FI" sz="3600" b="1">
              <a:solidFill>
                <a:srgbClr val="000000"/>
              </a:solidFill>
              <a:latin typeface="SegoeUI"/>
            </a:endParaRPr>
          </a:p>
          <a:p>
            <a:pPr algn="ctr"/>
            <a:r>
              <a:rPr lang="fi-FI" sz="4800" b="1">
                <a:solidFill>
                  <a:srgbClr val="4F267C"/>
                </a:solidFill>
                <a:latin typeface="SegoeUI"/>
              </a:rPr>
              <a:t>Kerro AINA aikuiselle!</a:t>
            </a:r>
            <a:endParaRPr lang="fi-FI" sz="2800" b="1"/>
          </a:p>
          <a:p>
            <a:pPr marL="285750" indent="-285750">
              <a:buFont typeface="Arial" panose="020B0604020202020204" pitchFamily="34" charset="0"/>
              <a:buChar char="•"/>
            </a:pPr>
            <a:endParaRPr lang="fi-FI" sz="2800" b="0" i="0" spc="0" baseline="0">
              <a:solidFill>
                <a:srgbClr val="000000"/>
              </a:solidFill>
            </a:endParaRPr>
          </a:p>
        </p:txBody>
      </p:sp>
      <p:sp>
        <p:nvSpPr>
          <p:cNvPr id="5" name="Tekstiruutu 4">
            <a:extLst>
              <a:ext uri="{FF2B5EF4-FFF2-40B4-BE49-F238E27FC236}">
                <a16:creationId xmlns:a16="http://schemas.microsoft.com/office/drawing/2014/main" id="{139580B0-E20D-4D31-1295-20E2FBE782D7}"/>
              </a:ext>
            </a:extLst>
          </p:cNvPr>
          <p:cNvSpPr txBox="1"/>
          <p:nvPr/>
        </p:nvSpPr>
        <p:spPr>
          <a:xfrm>
            <a:off x="331342" y="1795416"/>
            <a:ext cx="7563238" cy="4093428"/>
          </a:xfrm>
          <a:prstGeom prst="rect">
            <a:avLst/>
          </a:prstGeom>
          <a:noFill/>
        </p:spPr>
        <p:txBody>
          <a:bodyPr wrap="square">
            <a:spAutoFit/>
          </a:bodyPr>
          <a:lstStyle/>
          <a:p>
            <a:r>
              <a:rPr lang="fi-FI" sz="2000" dirty="0">
                <a:latin typeface="Segoe UI" panose="020B0502040204020203" pitchFamily="34" charset="0"/>
                <a:cs typeface="Segoe UI" panose="020B0502040204020203" pitchFamily="34" charset="0"/>
              </a:rPr>
              <a:t>Netissä tai puhelimen välityksellä tapahtuneista häirintä- ja kiusaamiskokemuksista yhdeksäsluokkalaiset </a:t>
            </a:r>
          </a:p>
          <a:p>
            <a:pPr marL="342900"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kertovat useimmiten </a:t>
            </a:r>
            <a:r>
              <a:rPr lang="fi-FI" sz="2000" b="1" dirty="0">
                <a:latin typeface="Segoe UI" panose="020B0502040204020203" pitchFamily="34" charset="0"/>
                <a:cs typeface="Segoe UI" panose="020B0502040204020203" pitchFamily="34" charset="0"/>
              </a:rPr>
              <a:t>kaverille</a:t>
            </a:r>
            <a:r>
              <a:rPr lang="fi-FI" sz="2000" dirty="0">
                <a:latin typeface="Segoe UI" panose="020B0502040204020203" pitchFamily="34" charset="0"/>
                <a:cs typeface="Segoe UI" panose="020B0502040204020203" pitchFamily="34" charset="0"/>
              </a:rPr>
              <a:t> (17 %)</a:t>
            </a:r>
          </a:p>
          <a:p>
            <a:pPr marL="342900"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kertovat </a:t>
            </a:r>
            <a:r>
              <a:rPr lang="fi-FI" sz="2000" b="1" dirty="0">
                <a:latin typeface="Segoe UI" panose="020B0502040204020203" pitchFamily="34" charset="0"/>
                <a:cs typeface="Segoe UI" panose="020B0502040204020203" pitchFamily="34" charset="0"/>
              </a:rPr>
              <a:t>perheenjäsenelle</a:t>
            </a:r>
            <a:r>
              <a:rPr lang="fi-FI" sz="2000" dirty="0">
                <a:latin typeface="Segoe UI" panose="020B0502040204020203" pitchFamily="34" charset="0"/>
                <a:cs typeface="Segoe UI" panose="020B0502040204020203" pitchFamily="34" charset="0"/>
              </a:rPr>
              <a:t> (14 %)</a:t>
            </a:r>
          </a:p>
          <a:p>
            <a:pPr marL="342900"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eivät kerro kellekään (10 %)</a:t>
            </a:r>
          </a:p>
          <a:p>
            <a:pPr marL="342900"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kertovat kodin ulkopuoliselle aikuiselle (4 %)</a:t>
            </a:r>
          </a:p>
          <a:p>
            <a:pPr marL="800100" lvl="1"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(esim. opettaja, kouluterveydenhoitaja, kuraattori, sosiaalityöntekijä)</a:t>
            </a:r>
          </a:p>
          <a:p>
            <a:pPr marL="342900"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tytöt jakavat tilastollisesti merkitsevästi useammin kokemuksia kavereiden ja äidin kanssa kuin pojat.</a:t>
            </a:r>
          </a:p>
          <a:p>
            <a:pPr marL="342900" indent="-342900">
              <a:buFont typeface="Arial" panose="020B0604020202020204" pitchFamily="34" charset="0"/>
              <a:buChar char="•"/>
            </a:pPr>
            <a:r>
              <a:rPr lang="fi-FI" sz="2000" dirty="0">
                <a:latin typeface="Segoe UI" panose="020B0502040204020203" pitchFamily="34" charset="0"/>
                <a:cs typeface="Segoe UI" panose="020B0502040204020203" pitchFamily="34" charset="0"/>
              </a:rPr>
              <a:t>enemmistö (45 %) kertoo, ettei netissä tapahtuvia häirintä ja kiusaamiskokemuksia ole. </a:t>
            </a:r>
          </a:p>
          <a:p>
            <a:endParaRPr lang="fi-FI" sz="2000" b="0" i="0" spc="0" baseline="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6394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96F483-7549-6B73-DE40-7D52F1132D86}"/>
              </a:ext>
            </a:extLst>
          </p:cNvPr>
          <p:cNvSpPr>
            <a:spLocks noGrp="1"/>
          </p:cNvSpPr>
          <p:nvPr>
            <p:ph type="title" idx="4294967295"/>
          </p:nvPr>
        </p:nvSpPr>
        <p:spPr>
          <a:xfrm>
            <a:off x="5844744" y="925024"/>
            <a:ext cx="5714652" cy="590586"/>
          </a:xfrm>
        </p:spPr>
        <p:txBody>
          <a:bodyPr>
            <a:noAutofit/>
          </a:bodyPr>
          <a:lstStyle/>
          <a:p>
            <a:r>
              <a:rPr lang="fi-FI" sz="2800" b="1" dirty="0">
                <a:effectLst/>
                <a:latin typeface="SegoeUI"/>
                <a:ea typeface="Calibri" panose="020F0502020204030204" pitchFamily="34" charset="0"/>
                <a:cs typeface="Aptos" panose="020B0004020202020204" pitchFamily="34" charset="0"/>
              </a:rPr>
              <a:t>Nuoret ja nettikiusaaminen 2025 </a:t>
            </a:r>
            <a:r>
              <a:rPr lang="fi-FI" sz="2800" b="1" dirty="0">
                <a:latin typeface="SegoeUI"/>
                <a:ea typeface="Calibri" panose="020F0502020204030204" pitchFamily="34" charset="0"/>
                <a:cs typeface="Aptos" panose="020B0004020202020204" pitchFamily="34" charset="0"/>
              </a:rPr>
              <a:t>-</a:t>
            </a:r>
            <a:r>
              <a:rPr lang="fi-FI" sz="2800" b="1" dirty="0">
                <a:effectLst/>
                <a:latin typeface="SegoeUI"/>
                <a:ea typeface="Calibri" panose="020F0502020204030204" pitchFamily="34" charset="0"/>
                <a:cs typeface="Aptos" panose="020B0004020202020204" pitchFamily="34" charset="0"/>
              </a:rPr>
              <a:t>kysely (MLL)</a:t>
            </a:r>
            <a:endParaRPr lang="fi-FI" sz="2800" b="1" dirty="0">
              <a:latin typeface="SegoeUI"/>
            </a:endParaRPr>
          </a:p>
        </p:txBody>
      </p:sp>
      <p:sp>
        <p:nvSpPr>
          <p:cNvPr id="3" name="Tekstin paikkamerkki 2">
            <a:extLst>
              <a:ext uri="{FF2B5EF4-FFF2-40B4-BE49-F238E27FC236}">
                <a16:creationId xmlns:a16="http://schemas.microsoft.com/office/drawing/2014/main" id="{FDD599E6-9DF0-C034-827E-E45D39E82493}"/>
              </a:ext>
            </a:extLst>
          </p:cNvPr>
          <p:cNvSpPr>
            <a:spLocks noGrp="1"/>
          </p:cNvSpPr>
          <p:nvPr>
            <p:ph type="body" sz="quarter" idx="4294967295"/>
          </p:nvPr>
        </p:nvSpPr>
        <p:spPr>
          <a:xfrm>
            <a:off x="5633048" y="1737560"/>
            <a:ext cx="5520906" cy="3382879"/>
          </a:xfrm>
        </p:spPr>
        <p:txBody>
          <a:bodyPr vert="horz" lIns="91440" tIns="45720" rIns="91440" bIns="45720" rtlCol="0" anchor="t">
            <a:noAutofit/>
          </a:bodyPr>
          <a:lstStyle/>
          <a:p>
            <a:r>
              <a:rPr lang="fi-FI" sz="2000" b="1" dirty="0">
                <a:latin typeface="Segoe UI" panose="020B0502040204020203" pitchFamily="34" charset="0"/>
                <a:cs typeface="Segoe UI" panose="020B0502040204020203" pitchFamily="34" charset="0"/>
              </a:rPr>
              <a:t>80 % </a:t>
            </a:r>
            <a:r>
              <a:rPr lang="fi-FI" sz="2000" dirty="0">
                <a:latin typeface="Segoe UI" panose="020B0502040204020203" pitchFamily="34" charset="0"/>
                <a:cs typeface="Segoe UI" panose="020B0502040204020203" pitchFamily="34" charset="0"/>
              </a:rPr>
              <a:t>on nähnyt loukkaavaa nimittelyä tai vähättelyä verkossa, 20 % päivittäin</a:t>
            </a:r>
          </a:p>
          <a:p>
            <a:r>
              <a:rPr lang="fi-FI" sz="2000" b="1" dirty="0">
                <a:latin typeface="Segoe UI" panose="020B0502040204020203" pitchFamily="34" charset="0"/>
                <a:cs typeface="Segoe UI" panose="020B0502040204020203" pitchFamily="34" charset="0"/>
              </a:rPr>
              <a:t>60 % </a:t>
            </a:r>
            <a:r>
              <a:rPr lang="fi-FI" sz="2000" dirty="0">
                <a:latin typeface="Segoe UI" panose="020B0502040204020203" pitchFamily="34" charset="0"/>
                <a:cs typeface="Segoe UI" panose="020B0502040204020203" pitchFamily="34" charset="0"/>
              </a:rPr>
              <a:t>on nähnyt loukkaavia kuvia, videoita tai huhuja</a:t>
            </a:r>
          </a:p>
          <a:p>
            <a:r>
              <a:rPr lang="fi-FI" sz="2000" b="1" dirty="0">
                <a:latin typeface="Segoe UI" panose="020B0502040204020203" pitchFamily="34" charset="0"/>
                <a:cs typeface="Segoe UI" panose="020B0502040204020203" pitchFamily="34" charset="0"/>
              </a:rPr>
              <a:t>56 % </a:t>
            </a:r>
            <a:r>
              <a:rPr lang="fi-FI" sz="2000" dirty="0">
                <a:latin typeface="Segoe UI" panose="020B0502040204020203" pitchFamily="34" charset="0"/>
                <a:cs typeface="Segoe UI" panose="020B0502040204020203" pitchFamily="34" charset="0"/>
              </a:rPr>
              <a:t>on nähnyt ulkopuolelle jättämistä</a:t>
            </a:r>
          </a:p>
          <a:p>
            <a:r>
              <a:rPr lang="fi-FI" sz="2000" b="1" dirty="0">
                <a:latin typeface="Segoe UI" panose="020B0502040204020203" pitchFamily="34" charset="0"/>
                <a:cs typeface="Segoe UI" panose="020B0502040204020203" pitchFamily="34" charset="0"/>
              </a:rPr>
              <a:t>44 % </a:t>
            </a:r>
            <a:r>
              <a:rPr lang="fi-FI" sz="2000" dirty="0">
                <a:latin typeface="Segoe UI" panose="020B0502040204020203" pitchFamily="34" charset="0"/>
                <a:cs typeface="Segoe UI" panose="020B0502040204020203" pitchFamily="34" charset="0"/>
              </a:rPr>
              <a:t>on havainnut uhkailua, painostamista tai kiristämistä</a:t>
            </a:r>
          </a:p>
          <a:p>
            <a:r>
              <a:rPr lang="fi-FI" sz="2000" b="1" dirty="0">
                <a:latin typeface="Segoe UI" panose="020B0502040204020203" pitchFamily="34" charset="0"/>
                <a:cs typeface="Segoe UI" panose="020B0502040204020203" pitchFamily="34" charset="0"/>
              </a:rPr>
              <a:t>25 % </a:t>
            </a:r>
            <a:r>
              <a:rPr lang="fi-FI" sz="2000" dirty="0">
                <a:latin typeface="Segoe UI" panose="020B0502040204020203" pitchFamily="34" charset="0"/>
                <a:cs typeface="Segoe UI" panose="020B0502040204020203" pitchFamily="34" charset="0"/>
              </a:rPr>
              <a:t>on nähnyt väkivaltaisia kiusaamisvideoita, 18-vuotiaista jopa </a:t>
            </a:r>
            <a:r>
              <a:rPr lang="fi-FI" sz="2000" b="1" dirty="0">
                <a:latin typeface="Segoe UI" panose="020B0502040204020203" pitchFamily="34" charset="0"/>
                <a:cs typeface="Segoe UI" panose="020B0502040204020203" pitchFamily="34" charset="0"/>
              </a:rPr>
              <a:t>40 %</a:t>
            </a:r>
          </a:p>
          <a:p>
            <a:r>
              <a:rPr lang="fi-FI" sz="2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13 % </a:t>
            </a:r>
            <a:r>
              <a:rPr lang="fi-FI" sz="2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on kohdannut tekoälyllä tuotettua kiusaamissisältöä</a:t>
            </a:r>
          </a:p>
          <a:p>
            <a:r>
              <a:rPr lang="fi-FI" sz="2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28 % </a:t>
            </a:r>
            <a:r>
              <a:rPr lang="fi-FI" sz="2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ei osannut sanoa, onko nähnyt tekoälyllä tuotettua sisältöä – tekoälyn tunnistaminen koetaan vaikeaksi</a:t>
            </a:r>
            <a:endParaRPr lang="fi-FI" sz="2000" dirty="0">
              <a:latin typeface="Segoe UI" panose="020B0502040204020203" pitchFamily="34" charset="0"/>
              <a:cs typeface="Segoe UI" panose="020B0502040204020203" pitchFamily="34" charset="0"/>
            </a:endParaRPr>
          </a:p>
          <a:p>
            <a:endParaRPr lang="fi-FI" sz="2000" dirty="0">
              <a:latin typeface="Segoe UI" panose="020B0502040204020203" pitchFamily="34" charset="0"/>
              <a:cs typeface="Segoe UI" panose="020B0502040204020203" pitchFamily="34" charset="0"/>
            </a:endParaRPr>
          </a:p>
          <a:p>
            <a:endParaRPr lang="fi-FI" sz="2000" dirty="0">
              <a:latin typeface="Segoe UI" panose="020B0502040204020203" pitchFamily="34" charset="0"/>
              <a:cs typeface="Segoe UI" panose="020B0502040204020203" pitchFamily="34" charset="0"/>
            </a:endParaRPr>
          </a:p>
          <a:p>
            <a:endParaRPr lang="fi-FI" sz="2000" dirty="0">
              <a:latin typeface="Segoe UI" panose="020B0502040204020203" pitchFamily="34" charset="0"/>
              <a:cs typeface="Segoe UI" panose="020B0502040204020203" pitchFamily="34" charset="0"/>
            </a:endParaRPr>
          </a:p>
        </p:txBody>
      </p:sp>
      <p:pic>
        <p:nvPicPr>
          <p:cNvPr id="6" name="Kuva 5">
            <a:hlinkClick r:id="rId4"/>
            <a:extLst>
              <a:ext uri="{FF2B5EF4-FFF2-40B4-BE49-F238E27FC236}">
                <a16:creationId xmlns:a16="http://schemas.microsoft.com/office/drawing/2014/main" id="{F427BC6B-4899-266F-3163-9DEFAC969966}"/>
              </a:ext>
            </a:extLst>
          </p:cNvPr>
          <p:cNvPicPr>
            <a:picLocks noChangeAspect="1"/>
          </p:cNvPicPr>
          <p:nvPr/>
        </p:nvPicPr>
        <p:blipFill>
          <a:blip r:embed="rId5"/>
          <a:stretch>
            <a:fillRect/>
          </a:stretch>
        </p:blipFill>
        <p:spPr>
          <a:xfrm>
            <a:off x="0" y="0"/>
            <a:ext cx="4930480" cy="6858000"/>
          </a:xfrm>
          <a:prstGeom prst="rect">
            <a:avLst/>
          </a:prstGeom>
          <a:ln w="28575">
            <a:noFill/>
          </a:ln>
        </p:spPr>
      </p:pic>
      <p:sp>
        <p:nvSpPr>
          <p:cNvPr id="7" name="Tekstiruutu 6">
            <a:extLst>
              <a:ext uri="{FF2B5EF4-FFF2-40B4-BE49-F238E27FC236}">
                <a16:creationId xmlns:a16="http://schemas.microsoft.com/office/drawing/2014/main" id="{30E7018B-C1AA-F47E-EBA5-6152016C781B}"/>
              </a:ext>
            </a:extLst>
          </p:cNvPr>
          <p:cNvSpPr txBox="1"/>
          <p:nvPr/>
        </p:nvSpPr>
        <p:spPr>
          <a:xfrm>
            <a:off x="483079" y="276212"/>
            <a:ext cx="2484408" cy="944105"/>
          </a:xfrm>
          <a:prstGeom prst="rect">
            <a:avLst/>
          </a:prstGeom>
          <a:noFill/>
          <a:ln w="19050">
            <a:noFill/>
            <a:prstDash val="sysDot"/>
          </a:ln>
        </p:spPr>
        <p:txBody>
          <a:bodyPr wrap="square" rtlCol="0">
            <a:spAutoFit/>
          </a:bodyPr>
          <a:lstStyle/>
          <a:p>
            <a:pPr marL="0" marR="0" lvl="0" indent="0" algn="l" defTabSz="914400" rtl="0" eaLnBrk="1" fontAlgn="auto" latinLnBrk="0" hangingPunct="1">
              <a:lnSpc>
                <a:spcPts val="2325"/>
              </a:lnSpc>
              <a:spcBef>
                <a:spcPts val="0"/>
              </a:spcBef>
              <a:spcAft>
                <a:spcPts val="1650"/>
              </a:spcAft>
              <a:buClrTx/>
              <a:buSzTx/>
              <a:buFontTx/>
              <a:buNone/>
              <a:tabLst/>
              <a:defRPr/>
            </a:pPr>
            <a:r>
              <a:rPr kumimoji="0" lang="fi-FI" sz="1400" b="1" i="1"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Segoe UI" panose="020B0502040204020203" pitchFamily="34" charset="0"/>
              </a:rPr>
              <a:t>Nuoret kaipaavat konkreettisia tekoja kiusaamisen kitkemiseksi</a:t>
            </a:r>
            <a:endParaRPr kumimoji="0" lang="fi-FI" sz="1400" b="1" i="1"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55421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30FF28D7-404B-4C30-AC3E-E468E11A68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B3C7231-3CA1-EA76-FF4D-69F36AAD7526}"/>
              </a:ext>
            </a:extLst>
          </p:cNvPr>
          <p:cNvSpPr>
            <a:spLocks noGrp="1"/>
          </p:cNvSpPr>
          <p:nvPr>
            <p:ph type="body" sz="quarter" idx="4294967295"/>
          </p:nvPr>
        </p:nvSpPr>
        <p:spPr>
          <a:xfrm>
            <a:off x="5874649" y="1499865"/>
            <a:ext cx="716651" cy="443236"/>
          </a:xfrm>
        </p:spPr>
        <p:txBody>
          <a:bodyPr vert="horz" lIns="91440" tIns="45720" rIns="91440" bIns="45720" rtlCol="0" anchor="t">
            <a:normAutofit/>
          </a:bodyPr>
          <a:lstStyle/>
          <a:p>
            <a:pPr marL="285750" indent="-285750">
              <a:buChar char="•"/>
            </a:pPr>
            <a:endParaRPr lang="en-US" sz="1800"/>
          </a:p>
          <a:p>
            <a:pPr marL="285750" indent="-285750">
              <a:buChar char="•"/>
            </a:pPr>
            <a:endParaRPr lang="en-US" sz="1800"/>
          </a:p>
        </p:txBody>
      </p:sp>
      <p:sp>
        <p:nvSpPr>
          <p:cNvPr id="5" name="Tekstin paikkamerkki 2">
            <a:extLst>
              <a:ext uri="{FF2B5EF4-FFF2-40B4-BE49-F238E27FC236}">
                <a16:creationId xmlns:a16="http://schemas.microsoft.com/office/drawing/2014/main" id="{9ACDF452-45FF-EFFE-4895-542260B56F3C}"/>
              </a:ext>
            </a:extLst>
          </p:cNvPr>
          <p:cNvSpPr txBox="1">
            <a:spLocks/>
          </p:cNvSpPr>
          <p:nvPr/>
        </p:nvSpPr>
        <p:spPr>
          <a:xfrm>
            <a:off x="492599" y="1126617"/>
            <a:ext cx="6493827" cy="5436901"/>
          </a:xfrm>
          <a:prstGeom prst="rect">
            <a:avLst/>
          </a:prstGeom>
        </p:spPr>
        <p:txBody>
          <a:bodyPr vert="horz" lIns="91440" tIns="45720" rIns="91440" bIns="45720" rtlCol="0" anchor="t">
            <a:noAutofit/>
          </a:bodyP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200" b="1" dirty="0">
                <a:solidFill>
                  <a:srgbClr val="000000"/>
                </a:solidFill>
                <a:latin typeface="Segoe UI" panose="020B0502040204020203" pitchFamily="34" charset="0"/>
                <a:cs typeface="Segoe UI" panose="020B0502040204020203" pitchFamily="34" charset="0"/>
              </a:rPr>
              <a:t>Sano EI</a:t>
            </a:r>
            <a:endParaRPr lang="fi-FI" sz="2200" dirty="0">
              <a:solidFill>
                <a:srgbClr val="000000"/>
              </a:solidFill>
              <a:latin typeface="Segoe UI" panose="020B0502040204020203" pitchFamily="34" charset="0"/>
              <a:cs typeface="Segoe UI" panose="020B0502040204020203" pitchFamily="34" charset="0"/>
            </a:endParaRPr>
          </a:p>
          <a:p>
            <a:pPr marL="628642" lvl="1" indent="-285750">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Kuuluva, jämäkkä ja vakuuttava </a:t>
            </a:r>
            <a:r>
              <a:rPr lang="fi-FI" sz="2200" b="1" dirty="0">
                <a:solidFill>
                  <a:srgbClr val="0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EI</a:t>
            </a:r>
          </a:p>
          <a:p>
            <a:pPr lvl="1"/>
            <a:endParaRPr lang="fi-FI" sz="2200" spc="-165" dirty="0">
              <a:solidFill>
                <a:srgbClr val="000000"/>
              </a:solidFill>
              <a:latin typeface="Segoe UI" panose="020B0502040204020203" pitchFamily="34" charset="0"/>
              <a:cs typeface="Segoe UI" panose="020B0502040204020203" pitchFamily="34" charset="0"/>
            </a:endParaRPr>
          </a:p>
          <a:p>
            <a:pPr algn="l"/>
            <a:r>
              <a:rPr lang="fi-FI" sz="2200" b="1" dirty="0">
                <a:solidFill>
                  <a:srgbClr val="000000"/>
                </a:solidFill>
                <a:latin typeface="Segoe UI" panose="020B0502040204020203" pitchFamily="34" charset="0"/>
                <a:cs typeface="Segoe UI" panose="020B0502040204020203" pitchFamily="34" charset="0"/>
              </a:rPr>
              <a:t>Poistu paikalta tai nettisivustolta</a:t>
            </a:r>
          </a:p>
          <a:p>
            <a:pPr marL="285750" indent="-285750" algn="l">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Aina saa poistua sanomatta sanaakaan</a:t>
            </a:r>
          </a:p>
          <a:p>
            <a:pPr marL="285750" indent="-285750" algn="l">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Et tarvitse kenenkään lupaa tai suostumista </a:t>
            </a:r>
            <a:br>
              <a:rPr lang="fi-FI" sz="2200" dirty="0">
                <a:solidFill>
                  <a:srgbClr val="000000"/>
                </a:solidFill>
                <a:latin typeface="Segoe UI" panose="020B0502040204020203" pitchFamily="34" charset="0"/>
                <a:cs typeface="Segoe UI" panose="020B0502040204020203" pitchFamily="34" charset="0"/>
              </a:rPr>
            </a:br>
            <a:r>
              <a:rPr lang="fi-FI" sz="2200" dirty="0">
                <a:solidFill>
                  <a:srgbClr val="000000"/>
                </a:solidFill>
                <a:latin typeface="Segoe UI" panose="020B0502040204020203" pitchFamily="34" charset="0"/>
                <a:cs typeface="Segoe UI" panose="020B0502040204020203" pitchFamily="34" charset="0"/>
              </a:rPr>
              <a:t>epäilyttävästä tilanteesta poistumiseen</a:t>
            </a:r>
          </a:p>
          <a:p>
            <a:pPr algn="l"/>
            <a:endParaRPr lang="fi-FI" sz="2200" dirty="0">
              <a:solidFill>
                <a:srgbClr val="000000"/>
              </a:solidFill>
              <a:latin typeface="Segoe UI" panose="020B0502040204020203" pitchFamily="34" charset="0"/>
              <a:cs typeface="Segoe UI" panose="020B0502040204020203" pitchFamily="34" charset="0"/>
            </a:endParaRPr>
          </a:p>
          <a:p>
            <a:pPr algn="l"/>
            <a:r>
              <a:rPr lang="fi-FI" sz="2200" b="1" dirty="0">
                <a:solidFill>
                  <a:srgbClr val="000000"/>
                </a:solidFill>
                <a:latin typeface="Segoe UI" panose="020B0502040204020203" pitchFamily="34" charset="0"/>
                <a:cs typeface="Segoe UI" panose="020B0502040204020203" pitchFamily="34" charset="0"/>
              </a:rPr>
              <a:t>Kerro luotettavalle aikuiselle</a:t>
            </a:r>
          </a:p>
          <a:p>
            <a:pPr marL="342900" indent="-342900" algn="l">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Syy ei ole sinun</a:t>
            </a:r>
          </a:p>
          <a:p>
            <a:pPr marL="342900" indent="-342900" algn="l">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Älä jää tilanteen kanssa yksin</a:t>
            </a:r>
          </a:p>
          <a:p>
            <a:pPr marL="342900" indent="-342900" algn="l">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Kerro, vaikka tilanne olisi jo ohi</a:t>
            </a:r>
          </a:p>
          <a:p>
            <a:pPr marL="342900" indent="-342900" algn="l">
              <a:buFont typeface="Arial" panose="020B0604020202020204" pitchFamily="34" charset="0"/>
              <a:buChar char="•"/>
            </a:pPr>
            <a:r>
              <a:rPr lang="fi-FI" sz="2200" dirty="0">
                <a:solidFill>
                  <a:srgbClr val="000000"/>
                </a:solidFill>
                <a:latin typeface="Segoe UI" panose="020B0502040204020203" pitchFamily="34" charset="0"/>
                <a:cs typeface="Segoe UI" panose="020B0502040204020203" pitchFamily="34" charset="0"/>
              </a:rPr>
              <a:t>Aikuinen voi puuttua tilanteeseen ja tukea sinua</a:t>
            </a:r>
          </a:p>
          <a:p>
            <a:pPr algn="l"/>
            <a:endParaRPr lang="fi-FI" sz="2200" b="1" dirty="0">
              <a:solidFill>
                <a:srgbClr val="000000"/>
              </a:solidFill>
              <a:latin typeface="Segoe UI" panose="020B0502040204020203" pitchFamily="34" charset="0"/>
              <a:cs typeface="Segoe UI" panose="020B0502040204020203" pitchFamily="34" charset="0"/>
            </a:endParaRPr>
          </a:p>
          <a:p>
            <a:pPr algn="l"/>
            <a:r>
              <a:rPr lang="fi-FI" sz="2200" b="1" dirty="0">
                <a:solidFill>
                  <a:srgbClr val="000000"/>
                </a:solidFill>
                <a:latin typeface="Segoe UI" panose="020B0502040204020203" pitchFamily="34" charset="0"/>
                <a:cs typeface="Segoe UI" panose="020B0502040204020203" pitchFamily="34" charset="0"/>
              </a:rPr>
              <a:t>Tärkeintä on, että olet turvassa ja saat apua!</a:t>
            </a:r>
          </a:p>
        </p:txBody>
      </p:sp>
      <p:sp>
        <p:nvSpPr>
          <p:cNvPr id="6" name="Otsikko 1">
            <a:extLst>
              <a:ext uri="{FF2B5EF4-FFF2-40B4-BE49-F238E27FC236}">
                <a16:creationId xmlns:a16="http://schemas.microsoft.com/office/drawing/2014/main" id="{6ABF63D8-A38D-FEEF-C1ED-3CA069FDB045}"/>
              </a:ext>
            </a:extLst>
          </p:cNvPr>
          <p:cNvSpPr txBox="1">
            <a:spLocks/>
          </p:cNvSpPr>
          <p:nvPr/>
        </p:nvSpPr>
        <p:spPr>
          <a:xfrm>
            <a:off x="492599" y="414384"/>
            <a:ext cx="7857425" cy="749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dirty="0">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Turvaohjeita uhkaaviin tilanteisiin</a:t>
            </a:r>
          </a:p>
        </p:txBody>
      </p:sp>
      <p:pic>
        <p:nvPicPr>
          <p:cNvPr id="7" name="Kuva 6" descr="Kuvassa lapsi harjoittelee turvaohjeita eli: Sano ei, lähde pois ja kerro turvalliselle aikuiselle.">
            <a:extLst>
              <a:ext uri="{FF2B5EF4-FFF2-40B4-BE49-F238E27FC236}">
                <a16:creationId xmlns:a16="http://schemas.microsoft.com/office/drawing/2014/main" id="{D9F8FA82-A323-03D2-0034-2C74C6409608}"/>
              </a:ext>
            </a:extLst>
          </p:cNvPr>
          <p:cNvPicPr>
            <a:picLocks noChangeAspect="1"/>
          </p:cNvPicPr>
          <p:nvPr/>
        </p:nvPicPr>
        <p:blipFill>
          <a:blip r:embed="rId4"/>
          <a:srcRect t="-80" r="2823" b="1"/>
          <a:stretch/>
        </p:blipFill>
        <p:spPr>
          <a:xfrm>
            <a:off x="7198649" y="220337"/>
            <a:ext cx="4993352" cy="6369743"/>
          </a:xfrm>
          <a:prstGeom prst="rect">
            <a:avLst/>
          </a:prstGeom>
        </p:spPr>
      </p:pic>
    </p:spTree>
    <p:extLst>
      <p:ext uri="{BB962C8B-B14F-4D97-AF65-F5344CB8AC3E}">
        <p14:creationId xmlns:p14="http://schemas.microsoft.com/office/powerpoint/2010/main" val="391252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30FF28D7-404B-4C30-AC3E-E468E11A68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B3C7231-3CA1-EA76-FF4D-69F36AAD7526}"/>
              </a:ext>
            </a:extLst>
          </p:cNvPr>
          <p:cNvSpPr>
            <a:spLocks noGrp="1"/>
          </p:cNvSpPr>
          <p:nvPr>
            <p:ph type="body" sz="quarter" idx="4294967295"/>
          </p:nvPr>
        </p:nvSpPr>
        <p:spPr>
          <a:xfrm>
            <a:off x="5874649" y="1499865"/>
            <a:ext cx="716651" cy="443236"/>
          </a:xfrm>
        </p:spPr>
        <p:txBody>
          <a:bodyPr vert="horz" lIns="91440" tIns="45720" rIns="91440" bIns="45720" rtlCol="0" anchor="t">
            <a:normAutofit/>
          </a:bodyPr>
          <a:lstStyle/>
          <a:p>
            <a:pPr marL="285750" indent="-285750">
              <a:buChar char="•"/>
            </a:pPr>
            <a:endParaRPr lang="en-US" sz="1800"/>
          </a:p>
          <a:p>
            <a:pPr marL="285750" indent="-285750">
              <a:buChar char="•"/>
            </a:pPr>
            <a:endParaRPr lang="en-US" sz="1800"/>
          </a:p>
        </p:txBody>
      </p:sp>
      <p:sp>
        <p:nvSpPr>
          <p:cNvPr id="5" name="Otsikko 1">
            <a:extLst>
              <a:ext uri="{FF2B5EF4-FFF2-40B4-BE49-F238E27FC236}">
                <a16:creationId xmlns:a16="http://schemas.microsoft.com/office/drawing/2014/main" id="{4AD1950F-6883-2022-96A5-A0C687F4DC55}"/>
              </a:ext>
            </a:extLst>
          </p:cNvPr>
          <p:cNvSpPr txBox="1">
            <a:spLocks/>
          </p:cNvSpPr>
          <p:nvPr/>
        </p:nvSpPr>
        <p:spPr>
          <a:xfrm>
            <a:off x="797631" y="943641"/>
            <a:ext cx="6566647" cy="9994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dirty="0">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Turvaohjeita nettiin</a:t>
            </a:r>
            <a:endParaRPr lang="fi-FI" sz="3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6" name="Kuva 5" descr="Kuvassa on viisi turvaohjetta nettiin. Sulje laite tai sovellus. Kerro turvalliselle aikuiselle. Säilytä viestit, kuvat tai videot ruutukaappauksella. Estä henkilön yhteydenotot puhelimen ja somen asetuksista sekä ilmianna henkilö sivuston tai sovelluksen ylläpidolle. Ota aikuisen kanssa tarvittaessa yhteyttä poliisiin.">
            <a:extLst>
              <a:ext uri="{FF2B5EF4-FFF2-40B4-BE49-F238E27FC236}">
                <a16:creationId xmlns:a16="http://schemas.microsoft.com/office/drawing/2014/main" id="{70A9EBE8-B707-44D6-33A4-0BB585EF5D4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600" t="6082" b="2548"/>
          <a:stretch/>
        </p:blipFill>
        <p:spPr>
          <a:xfrm>
            <a:off x="6998421" y="235570"/>
            <a:ext cx="5198911" cy="6351611"/>
          </a:xfrm>
          <a:prstGeom prst="rect">
            <a:avLst/>
          </a:prstGeom>
        </p:spPr>
      </p:pic>
      <p:sp>
        <p:nvSpPr>
          <p:cNvPr id="7" name="Tekstin paikkamerkki 2">
            <a:extLst>
              <a:ext uri="{FF2B5EF4-FFF2-40B4-BE49-F238E27FC236}">
                <a16:creationId xmlns:a16="http://schemas.microsoft.com/office/drawing/2014/main" id="{89CE8EA3-8B01-A78B-1445-AFACCA9B4C70}"/>
              </a:ext>
            </a:extLst>
          </p:cNvPr>
          <p:cNvSpPr txBox="1">
            <a:spLocks/>
          </p:cNvSpPr>
          <p:nvPr/>
        </p:nvSpPr>
        <p:spPr>
          <a:xfrm>
            <a:off x="665863" y="1402916"/>
            <a:ext cx="6098191" cy="5173248"/>
          </a:xfrm>
          <a:prstGeom prst="rect">
            <a:avLst/>
          </a:prstGeom>
        </p:spPr>
        <p:txBody>
          <a:bodyPr vert="horz" lIns="91440" tIns="45720" rIns="91440" bIns="45720" rtlCol="0" anchor="ctr">
            <a:normAutofit fontScale="92500"/>
          </a:bodyP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ct val="110000"/>
              </a:lnSpc>
              <a:buFont typeface="Arial" panose="020B0604020202020204" pitchFamily="34" charset="0"/>
              <a:buChar char="•"/>
            </a:pPr>
            <a:r>
              <a:rPr lang="fi-FI" sz="2400" dirty="0">
                <a:solidFill>
                  <a:schemeClr val="tx1"/>
                </a:solidFill>
                <a:latin typeface="Segoe UI" panose="020B0502040204020203" pitchFamily="34" charset="0"/>
                <a:cs typeface="Segoe UI" panose="020B0502040204020203" pitchFamily="34" charset="0"/>
              </a:rPr>
              <a:t>Harkitse tarkkaan, kenelle jaat yhteystietosi</a:t>
            </a:r>
          </a:p>
          <a:p>
            <a:pPr marL="285750" indent="-285750" algn="l">
              <a:lnSpc>
                <a:spcPct val="110000"/>
              </a:lnSpc>
              <a:buFont typeface="Arial" panose="020B0604020202020204" pitchFamily="34" charset="0"/>
              <a:buChar char="•"/>
            </a:pPr>
            <a:r>
              <a:rPr lang="fi-FI" sz="2400" dirty="0">
                <a:solidFill>
                  <a:schemeClr val="tx1"/>
                </a:solidFill>
                <a:latin typeface="Segoe UI" panose="020B0502040204020203" pitchFamily="34" charset="0"/>
                <a:cs typeface="Segoe UI" panose="020B0502040204020203" pitchFamily="34" charset="0"/>
              </a:rPr>
              <a:t>Mieti tarkkaan, millaisia kuvia itsestäsi jaat</a:t>
            </a:r>
          </a:p>
          <a:p>
            <a:pPr marL="285750" indent="-285750" algn="l">
              <a:lnSpc>
                <a:spcPct val="110000"/>
              </a:lnSpc>
              <a:buFont typeface="Arial" panose="020B0604020202020204" pitchFamily="34" charset="0"/>
              <a:buChar char="•"/>
            </a:pPr>
            <a:r>
              <a:rPr lang="fi-FI" sz="2400" dirty="0">
                <a:solidFill>
                  <a:schemeClr val="tx1"/>
                </a:solidFill>
                <a:latin typeface="Segoe UI" panose="020B0502040204020203" pitchFamily="34" charset="0"/>
                <a:cs typeface="Segoe UI" panose="020B0502040204020203" pitchFamily="34" charset="0"/>
              </a:rPr>
              <a:t>Kysy aina lupa kuvien jakamiseen</a:t>
            </a:r>
          </a:p>
          <a:p>
            <a:pPr marL="285750" indent="-285750" algn="l">
              <a:lnSpc>
                <a:spcPct val="110000"/>
              </a:lnSpc>
              <a:buFont typeface="Arial" panose="020B0604020202020204" pitchFamily="34" charset="0"/>
              <a:buChar char="•"/>
            </a:pPr>
            <a:r>
              <a:rPr lang="fi-FI" sz="2400" dirty="0">
                <a:solidFill>
                  <a:schemeClr val="tx1"/>
                </a:solidFill>
                <a:latin typeface="Segoe UI" panose="020B0502040204020203" pitchFamily="34" charset="0"/>
                <a:cs typeface="Segoe UI" panose="020B0502040204020203" pitchFamily="34" charset="0"/>
              </a:rPr>
              <a:t>Keskustele aina turvallisen aikuisen kanssa, jos haluat tavata jonkun nettituttavan netin ulkopuolella</a:t>
            </a:r>
          </a:p>
          <a:p>
            <a:pPr marL="285750" indent="-285750" algn="l">
              <a:lnSpc>
                <a:spcPct val="110000"/>
              </a:lnSpc>
              <a:buFont typeface="Arial" panose="020B0604020202020204" pitchFamily="34" charset="0"/>
              <a:buChar char="•"/>
            </a:pPr>
            <a:r>
              <a:rPr lang="fi-FI" sz="2400" dirty="0">
                <a:solidFill>
                  <a:schemeClr val="tx1"/>
                </a:solidFill>
                <a:latin typeface="Segoe UI" panose="020B0502040204020203" pitchFamily="34" charset="0"/>
                <a:cs typeface="Segoe UI" panose="020B0502040204020203" pitchFamily="34" charset="0"/>
              </a:rPr>
              <a:t>Jos saat toisesta henkilöstä häntä loukkaavaa materiaalia </a:t>
            </a:r>
          </a:p>
          <a:p>
            <a:pPr marL="685792" lvl="1" indent="-342900">
              <a:lnSpc>
                <a:spcPct val="110000"/>
              </a:lnSpc>
              <a:buFont typeface="Wingdings" panose="05000000000000000000" pitchFamily="2" charset="2"/>
              <a:buChar char="Ø"/>
            </a:pPr>
            <a:r>
              <a:rPr lang="fi-FI" sz="2400" dirty="0">
                <a:latin typeface="Segoe UI" panose="020B0502040204020203" pitchFamily="34" charset="0"/>
                <a:cs typeface="Segoe UI" panose="020B0502040204020203" pitchFamily="34" charset="0"/>
              </a:rPr>
              <a:t>kerro kohteena olevalle henkilölle</a:t>
            </a:r>
          </a:p>
          <a:p>
            <a:pPr marL="685792" lvl="1" indent="-342900">
              <a:lnSpc>
                <a:spcPct val="110000"/>
              </a:lnSpc>
              <a:buFont typeface="Wingdings" panose="05000000000000000000" pitchFamily="2" charset="2"/>
              <a:buChar char="Ø"/>
            </a:pPr>
            <a:r>
              <a:rPr lang="fi-FI" sz="2400" dirty="0">
                <a:latin typeface="Segoe UI" panose="020B0502040204020203" pitchFamily="34" charset="0"/>
                <a:cs typeface="Segoe UI" panose="020B0502040204020203" pitchFamily="34" charset="0"/>
              </a:rPr>
              <a:t>poista materiaali</a:t>
            </a:r>
          </a:p>
          <a:p>
            <a:pPr marL="285750" indent="-285750" algn="l">
              <a:lnSpc>
                <a:spcPct val="110000"/>
              </a:lnSpc>
              <a:buFont typeface="Arial" panose="020B0604020202020204" pitchFamily="34" charset="0"/>
              <a:buChar char="•"/>
            </a:pPr>
            <a:r>
              <a:rPr lang="fi-FI" sz="2400" dirty="0">
                <a:solidFill>
                  <a:schemeClr val="tx1"/>
                </a:solidFill>
                <a:latin typeface="Segoe UI" panose="020B0502040204020203" pitchFamily="34" charset="0"/>
                <a:cs typeface="Segoe UI" panose="020B0502040204020203" pitchFamily="34" charset="0"/>
              </a:rPr>
              <a:t>Jos koet tai näet netissä jotain epämiellyttävää, kerro siitä aikuiselle.</a:t>
            </a:r>
          </a:p>
        </p:txBody>
      </p:sp>
    </p:spTree>
    <p:extLst>
      <p:ext uri="{BB962C8B-B14F-4D97-AF65-F5344CB8AC3E}">
        <p14:creationId xmlns:p14="http://schemas.microsoft.com/office/powerpoint/2010/main" val="467794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4617EB07-4F87-E588-CBFD-37287882E45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EA8C661-43C9-0494-7824-6D27FECB141A}"/>
              </a:ext>
            </a:extLst>
          </p:cNvPr>
          <p:cNvSpPr>
            <a:spLocks noGrp="1"/>
          </p:cNvSpPr>
          <p:nvPr>
            <p:ph type="body" sz="quarter" idx="4294967295"/>
          </p:nvPr>
        </p:nvSpPr>
        <p:spPr>
          <a:xfrm>
            <a:off x="5874649" y="1499865"/>
            <a:ext cx="716651" cy="443236"/>
          </a:xfrm>
        </p:spPr>
        <p:txBody>
          <a:bodyPr vert="horz" lIns="91440" tIns="45720" rIns="91440" bIns="45720" rtlCol="0" anchor="t">
            <a:normAutofit/>
          </a:bodyPr>
          <a:lstStyle/>
          <a:p>
            <a:pPr marL="285750" indent="-285750">
              <a:buChar char="•"/>
            </a:pPr>
            <a:endParaRPr lang="en-US" sz="1800"/>
          </a:p>
          <a:p>
            <a:pPr marL="285750" indent="-285750">
              <a:buChar char="•"/>
            </a:pPr>
            <a:endParaRPr lang="en-US" sz="1800"/>
          </a:p>
        </p:txBody>
      </p:sp>
      <p:sp>
        <p:nvSpPr>
          <p:cNvPr id="2" name="Sisällön paikkamerkki 2">
            <a:extLst>
              <a:ext uri="{FF2B5EF4-FFF2-40B4-BE49-F238E27FC236}">
                <a16:creationId xmlns:a16="http://schemas.microsoft.com/office/drawing/2014/main" id="{20763505-16DA-7563-7544-864DC7710CFB}"/>
              </a:ext>
            </a:extLst>
          </p:cNvPr>
          <p:cNvSpPr txBox="1">
            <a:spLocks/>
          </p:cNvSpPr>
          <p:nvPr/>
        </p:nvSpPr>
        <p:spPr>
          <a:xfrm>
            <a:off x="463624" y="1499865"/>
            <a:ext cx="9693927" cy="469318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fi-FI" sz="2000" b="1" i="0" dirty="0">
                <a:solidFill>
                  <a:srgbClr val="333333"/>
                </a:solidFill>
                <a:effectLst/>
              </a:rPr>
              <a:t>Kunnianloukkaus</a:t>
            </a:r>
            <a:r>
              <a:rPr lang="fi-FI" sz="2000" b="0" i="0" dirty="0">
                <a:solidFill>
                  <a:srgbClr val="333333"/>
                </a:solidFill>
                <a:effectLst/>
              </a:rPr>
              <a:t> – Esimerkiksi pilkkaavan kuvan teko ja sen jakaminen tai valheellisten juorujen levittäminen</a:t>
            </a:r>
          </a:p>
          <a:p>
            <a:pPr algn="l">
              <a:buFont typeface="Arial" panose="020B0604020202020204" pitchFamily="34" charset="0"/>
              <a:buChar char="•"/>
            </a:pPr>
            <a:r>
              <a:rPr lang="fi-FI" sz="2000" b="1" i="0" dirty="0">
                <a:solidFill>
                  <a:srgbClr val="333333"/>
                </a:solidFill>
                <a:effectLst/>
              </a:rPr>
              <a:t>Laiton uhkaus </a:t>
            </a:r>
            <a:r>
              <a:rPr lang="fi-FI" sz="2000" b="0" i="0" dirty="0">
                <a:solidFill>
                  <a:srgbClr val="333333"/>
                </a:solidFill>
                <a:effectLst/>
              </a:rPr>
              <a:t>– Esimerkiksi toisen uhkaaminen niin, että henkilöllä on perusteltu syy pelätä terveytensä puolesta, muun muassa pahoinpitelyllä uhkaaminen</a:t>
            </a:r>
          </a:p>
          <a:p>
            <a:pPr algn="l">
              <a:buFont typeface="Arial" panose="020B0604020202020204" pitchFamily="34" charset="0"/>
              <a:buChar char="•"/>
            </a:pPr>
            <a:r>
              <a:rPr lang="fi-FI" sz="2000" b="1" i="0" dirty="0">
                <a:solidFill>
                  <a:srgbClr val="333333"/>
                </a:solidFill>
                <a:effectLst/>
              </a:rPr>
              <a:t>Vainoaminen</a:t>
            </a:r>
            <a:r>
              <a:rPr lang="fi-FI" sz="2000" b="0" i="0" dirty="0">
                <a:solidFill>
                  <a:srgbClr val="333333"/>
                </a:solidFill>
                <a:effectLst/>
              </a:rPr>
              <a:t> – Esimerkiksi häiritsevä, toistuva ja ei-toivottu seuraaminen ja yhteydenpitäminen</a:t>
            </a:r>
          </a:p>
          <a:p>
            <a:pPr algn="l">
              <a:buFont typeface="Arial" panose="020B0604020202020204" pitchFamily="34" charset="0"/>
              <a:buChar char="•"/>
            </a:pPr>
            <a:r>
              <a:rPr lang="fi-FI" sz="2000" b="1" i="0" dirty="0">
                <a:solidFill>
                  <a:srgbClr val="333333"/>
                </a:solidFill>
                <a:effectLst/>
              </a:rPr>
              <a:t>Identiteettivarkaus</a:t>
            </a:r>
            <a:r>
              <a:rPr lang="fi-FI" sz="2000" b="0" i="0" dirty="0">
                <a:solidFill>
                  <a:srgbClr val="333333"/>
                </a:solidFill>
                <a:effectLst/>
              </a:rPr>
              <a:t> – Esimerkiksi feikkiprofiilin teko ja sen väärinkäyttö siten, että harhauttaa kolmatta osapuolta</a:t>
            </a:r>
          </a:p>
          <a:p>
            <a:pPr algn="l">
              <a:buFont typeface="Arial" panose="020B0604020202020204" pitchFamily="34" charset="0"/>
              <a:buChar char="•"/>
            </a:pPr>
            <a:r>
              <a:rPr lang="fi-FI" sz="2000" b="1" i="0" dirty="0">
                <a:solidFill>
                  <a:srgbClr val="333333"/>
                </a:solidFill>
                <a:effectLst/>
              </a:rPr>
              <a:t>Yksityiselämää loukkaava tiedon levittäminen </a:t>
            </a:r>
            <a:r>
              <a:rPr lang="fi-FI" sz="2000" b="0" i="0" dirty="0">
                <a:solidFill>
                  <a:srgbClr val="333333"/>
                </a:solidFill>
                <a:effectLst/>
              </a:rPr>
              <a:t>– Esimerkiksi jonkin henkilökohtaisen ja arkaluonteisen yksityiselämän asian levittäminen</a:t>
            </a:r>
          </a:p>
          <a:p>
            <a:pPr algn="l">
              <a:buFont typeface="Arial" panose="020B0604020202020204" pitchFamily="34" charset="0"/>
              <a:buChar char="•"/>
            </a:pPr>
            <a:r>
              <a:rPr lang="fi-FI" sz="2000" b="1" i="0" dirty="0">
                <a:solidFill>
                  <a:srgbClr val="333333"/>
                </a:solidFill>
                <a:effectLst/>
              </a:rPr>
              <a:t>Lapsen houkutteleminen seksuaalisiin tarkoituksiin </a:t>
            </a:r>
            <a:r>
              <a:rPr lang="fi-FI" sz="2000" b="0" i="0" dirty="0">
                <a:solidFill>
                  <a:srgbClr val="333333"/>
                </a:solidFill>
                <a:effectLst/>
              </a:rPr>
              <a:t>– Esimerkiksi lapseen kohdistuvan seksuaalisen hyväksikäytön valmistelu, jonka avulla pyritään voittamaan uhrin luottamus. Valmistelu voi olla esimerkiksi kehumista ja kuulumisten kysymistä</a:t>
            </a:r>
          </a:p>
          <a:p>
            <a:pPr algn="l">
              <a:buFont typeface="Arial" panose="020B0604020202020204" pitchFamily="34" charset="0"/>
              <a:buChar char="•"/>
            </a:pPr>
            <a:r>
              <a:rPr lang="fi-FI" sz="2000" b="1" i="0" dirty="0">
                <a:solidFill>
                  <a:srgbClr val="333333"/>
                </a:solidFill>
                <a:effectLst/>
              </a:rPr>
              <a:t>Lapsen seksuaalinen hyväksikäyttö </a:t>
            </a:r>
            <a:r>
              <a:rPr lang="fi-FI" sz="2000" b="0" i="0" dirty="0">
                <a:solidFill>
                  <a:srgbClr val="333333"/>
                </a:solidFill>
                <a:effectLst/>
              </a:rPr>
              <a:t>– Esimerkiksi seksuaalissävytteisen materiaalin lähettäminen alaikäiselle</a:t>
            </a:r>
          </a:p>
          <a:p>
            <a:pPr algn="l">
              <a:buFont typeface="Arial" panose="020B0604020202020204" pitchFamily="34" charset="0"/>
              <a:buChar char="•"/>
            </a:pPr>
            <a:r>
              <a:rPr lang="fi-FI" sz="2000" b="1" i="0" dirty="0">
                <a:solidFill>
                  <a:srgbClr val="333333"/>
                </a:solidFill>
                <a:effectLst/>
              </a:rPr>
              <a:t>Petos</a:t>
            </a:r>
            <a:r>
              <a:rPr lang="fi-FI" sz="2000" b="0" i="0" dirty="0">
                <a:solidFill>
                  <a:srgbClr val="333333"/>
                </a:solidFill>
                <a:effectLst/>
              </a:rPr>
              <a:t> – Esimerkiksi olemattoman tavaran myynti ja muut rahalliset huijaamiset</a:t>
            </a:r>
          </a:p>
        </p:txBody>
      </p:sp>
      <p:sp>
        <p:nvSpPr>
          <p:cNvPr id="3" name="Otsikko 1">
            <a:extLst>
              <a:ext uri="{FF2B5EF4-FFF2-40B4-BE49-F238E27FC236}">
                <a16:creationId xmlns:a16="http://schemas.microsoft.com/office/drawing/2014/main" id="{3B986BC8-2AF3-EBE1-AF71-AF7FC3237F99}"/>
              </a:ext>
            </a:extLst>
          </p:cNvPr>
          <p:cNvSpPr txBox="1">
            <a:spLocks/>
          </p:cNvSpPr>
          <p:nvPr/>
        </p:nvSpPr>
        <p:spPr>
          <a:xfrm>
            <a:off x="2485977" y="664950"/>
            <a:ext cx="6488151" cy="880370"/>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r>
              <a:rPr lang="fi-FI" sz="3600" dirty="0">
                <a:solidFill>
                  <a:schemeClr val="accent1"/>
                </a:solidFill>
                <a:effectLst>
                  <a:outerShdw blurRad="38100" dist="38100" dir="2700000" algn="tl">
                    <a:srgbClr val="000000">
                      <a:alpha val="43137"/>
                    </a:srgbClr>
                  </a:outerShdw>
                </a:effectLst>
              </a:rPr>
              <a:t>Rikosnimikkeitä</a:t>
            </a:r>
          </a:p>
        </p:txBody>
      </p:sp>
      <p:grpSp>
        <p:nvGrpSpPr>
          <p:cNvPr id="8" name="Ryhmä 7">
            <a:extLst>
              <a:ext uri="{FF2B5EF4-FFF2-40B4-BE49-F238E27FC236}">
                <a16:creationId xmlns:a16="http://schemas.microsoft.com/office/drawing/2014/main" id="{4DB9CB27-6587-FB3A-B1AC-9DD552CDA416}"/>
              </a:ext>
            </a:extLst>
          </p:cNvPr>
          <p:cNvGrpSpPr/>
          <p:nvPr/>
        </p:nvGrpSpPr>
        <p:grpSpPr>
          <a:xfrm>
            <a:off x="9816030" y="2776251"/>
            <a:ext cx="2788088" cy="4572671"/>
            <a:chOff x="9060164" y="1985210"/>
            <a:chExt cx="3577004" cy="5319646"/>
          </a:xfrm>
        </p:grpSpPr>
        <p:pic>
          <p:nvPicPr>
            <p:cNvPr id="9" name="Kuva 8" descr="Toripolliisipiirroskuva osoittaa sormellaan rikosnimikkeitä.">
              <a:extLst>
                <a:ext uri="{FF2B5EF4-FFF2-40B4-BE49-F238E27FC236}">
                  <a16:creationId xmlns:a16="http://schemas.microsoft.com/office/drawing/2014/main" id="{7E332888-DD01-5FC2-E4DD-4C34D57B515F}"/>
                </a:ext>
              </a:extLst>
            </p:cNvPr>
            <p:cNvPicPr>
              <a:picLocks noChangeAspect="1"/>
            </p:cNvPicPr>
            <p:nvPr/>
          </p:nvPicPr>
          <p:blipFill rotWithShape="1">
            <a:blip r:embed="rId4"/>
            <a:srcRect l="6386" t="12593" r="78290" b="55185"/>
            <a:stretch/>
          </p:blipFill>
          <p:spPr>
            <a:xfrm>
              <a:off x="9060164" y="1985210"/>
              <a:ext cx="3577004" cy="5319646"/>
            </a:xfrm>
            <a:prstGeom prst="rect">
              <a:avLst/>
            </a:prstGeom>
          </p:spPr>
        </p:pic>
        <p:sp>
          <p:nvSpPr>
            <p:cNvPr id="10" name="Leveä kaari 9">
              <a:extLst>
                <a:ext uri="{FF2B5EF4-FFF2-40B4-BE49-F238E27FC236}">
                  <a16:creationId xmlns:a16="http://schemas.microsoft.com/office/drawing/2014/main" id="{F28CAB8E-7B6C-8ED9-F7A7-41AEB2662128}"/>
                </a:ext>
              </a:extLst>
            </p:cNvPr>
            <p:cNvSpPr/>
            <p:nvPr/>
          </p:nvSpPr>
          <p:spPr>
            <a:xfrm rot="13399328">
              <a:off x="10368973" y="3471701"/>
              <a:ext cx="517724" cy="477835"/>
            </a:xfrm>
            <a:prstGeom prst="blockArc">
              <a:avLst>
                <a:gd name="adj1" fmla="val 10800000"/>
                <a:gd name="adj2" fmla="val 37090"/>
                <a:gd name="adj3" fmla="val 35814"/>
              </a:avLst>
            </a:prstGeom>
            <a:solidFill>
              <a:srgbClr val="ABC3D1"/>
            </a:solidFill>
            <a:ln>
              <a:solidFill>
                <a:srgbClr val="ABC3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grpSp>
    </p:spTree>
    <p:extLst>
      <p:ext uri="{BB962C8B-B14F-4D97-AF65-F5344CB8AC3E}">
        <p14:creationId xmlns:p14="http://schemas.microsoft.com/office/powerpoint/2010/main" val="2291446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631B60A-CD17-FB14-F52F-D1802887ACE5}"/>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D2DB0C0-A3BA-3FEF-36D1-2A7D9A18E02E}"/>
              </a:ext>
            </a:extLst>
          </p:cNvPr>
          <p:cNvSpPr txBox="1">
            <a:spLocks/>
          </p:cNvSpPr>
          <p:nvPr/>
        </p:nvSpPr>
        <p:spPr>
          <a:xfrm>
            <a:off x="1255923" y="1690691"/>
            <a:ext cx="9800994" cy="40775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fi-FI" sz="2400" b="0" i="0" dirty="0">
                <a:solidFill>
                  <a:srgbClr val="333333"/>
                </a:solidFill>
                <a:effectLst/>
              </a:rPr>
              <a:t>Tapahtunut ei ole sinun syytäsi, vaikka se tuntuisi siltä.</a:t>
            </a:r>
          </a:p>
          <a:p>
            <a:pPr algn="l">
              <a:buFont typeface="Arial" panose="020B0604020202020204" pitchFamily="34" charset="0"/>
              <a:buChar char="•"/>
            </a:pPr>
            <a:r>
              <a:rPr lang="fi-FI" sz="2400" b="0" i="0" dirty="0">
                <a:solidFill>
                  <a:srgbClr val="333333"/>
                </a:solidFill>
                <a:effectLst/>
              </a:rPr>
              <a:t>Rikoksen tekijällä on aina vastuu teostaan.</a:t>
            </a:r>
          </a:p>
          <a:p>
            <a:pPr algn="l">
              <a:buFont typeface="Arial" panose="020B0604020202020204" pitchFamily="34" charset="0"/>
              <a:buChar char="•"/>
            </a:pPr>
            <a:r>
              <a:rPr lang="fi-FI" sz="2400" b="0" i="0" dirty="0">
                <a:solidFill>
                  <a:srgbClr val="333333"/>
                </a:solidFill>
                <a:effectLst/>
              </a:rPr>
              <a:t>Kokemus voi aiheuttaa erilaisia tunteita, esimerkiksi häpeää, pelkoa ja syyllisyyttä.</a:t>
            </a:r>
          </a:p>
          <a:p>
            <a:pPr algn="l">
              <a:buFont typeface="Arial" panose="020B0604020202020204" pitchFamily="34" charset="0"/>
              <a:buChar char="•"/>
            </a:pPr>
            <a:r>
              <a:rPr lang="fi-FI" sz="2400" b="0" i="0" dirty="0">
                <a:solidFill>
                  <a:srgbClr val="333333"/>
                </a:solidFill>
                <a:effectLst/>
              </a:rPr>
              <a:t>Kaikenlainen oireilu on normaalia.</a:t>
            </a:r>
          </a:p>
          <a:p>
            <a:pPr algn="l">
              <a:buFont typeface="Arial" panose="020B0604020202020204" pitchFamily="34" charset="0"/>
              <a:buChar char="•"/>
            </a:pPr>
            <a:r>
              <a:rPr lang="fi-FI" sz="2400" b="0" i="0" dirty="0">
                <a:solidFill>
                  <a:srgbClr val="333333"/>
                </a:solidFill>
                <a:effectLst/>
              </a:rPr>
              <a:t>Kenenkään ei tarvitse sietää minkäänlaista häirintää tai uhkailua.</a:t>
            </a:r>
          </a:p>
          <a:p>
            <a:pPr algn="l">
              <a:buFont typeface="Arial" panose="020B0604020202020204" pitchFamily="34" charset="0"/>
              <a:buChar char="•"/>
            </a:pPr>
            <a:r>
              <a:rPr lang="fi-FI" sz="2400" b="0" i="0" dirty="0">
                <a:solidFill>
                  <a:srgbClr val="333333"/>
                </a:solidFill>
                <a:effectLst/>
              </a:rPr>
              <a:t>Älä jää yksin asian kanssa.</a:t>
            </a:r>
          </a:p>
          <a:p>
            <a:pPr algn="l">
              <a:buFont typeface="Arial" panose="020B0604020202020204" pitchFamily="34" charset="0"/>
              <a:buChar char="•"/>
            </a:pPr>
            <a:r>
              <a:rPr lang="fi-FI" sz="2400" b="0" i="0" dirty="0">
                <a:solidFill>
                  <a:srgbClr val="333333"/>
                </a:solidFill>
                <a:effectLst/>
              </a:rPr>
              <a:t>Kerro jollekin luotettavalle aikuiselle tapahtuneesta.</a:t>
            </a:r>
          </a:p>
          <a:p>
            <a:pPr algn="l">
              <a:buFont typeface="Arial" panose="020B0604020202020204" pitchFamily="34" charset="0"/>
              <a:buChar char="•"/>
            </a:pPr>
            <a:r>
              <a:rPr lang="fi-FI" sz="2400" b="0" i="0" dirty="0">
                <a:solidFill>
                  <a:srgbClr val="333333"/>
                </a:solidFill>
                <a:effectLst/>
              </a:rPr>
              <a:t>Hae rohkeasti apua tilanteeseen.</a:t>
            </a:r>
          </a:p>
        </p:txBody>
      </p:sp>
      <p:sp>
        <p:nvSpPr>
          <p:cNvPr id="4" name="Otsikko 1">
            <a:extLst>
              <a:ext uri="{FF2B5EF4-FFF2-40B4-BE49-F238E27FC236}">
                <a16:creationId xmlns:a16="http://schemas.microsoft.com/office/drawing/2014/main" id="{42AE2001-F43D-07B7-D9AE-DF0AF7AA9142}"/>
              </a:ext>
            </a:extLst>
          </p:cNvPr>
          <p:cNvSpPr txBox="1">
            <a:spLocks/>
          </p:cNvSpPr>
          <p:nvPr/>
        </p:nvSpPr>
        <p:spPr>
          <a:xfrm>
            <a:off x="86048" y="774610"/>
            <a:ext cx="11338560" cy="106273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pPr algn="ctr"/>
            <a:r>
              <a:rPr lang="fi-FI" sz="3200" dirty="0">
                <a:solidFill>
                  <a:schemeClr val="accent1"/>
                </a:solidFill>
                <a:effectLst>
                  <a:outerShdw blurRad="38100" dist="38100" dir="2700000" algn="tl">
                    <a:srgbClr val="000000">
                      <a:alpha val="43137"/>
                    </a:srgbClr>
                  </a:outerShdw>
                </a:effectLst>
              </a:rPr>
              <a:t>Jos jotain ikävää sattuu, muista nämä tärkeät asiat!</a:t>
            </a:r>
          </a:p>
        </p:txBody>
      </p:sp>
      <p:pic>
        <p:nvPicPr>
          <p:cNvPr id="6" name="Kuva 5" descr="Toripolliisipiirroskuva osoittaa sormellaan rikosnimikkeitä.">
            <a:extLst>
              <a:ext uri="{FF2B5EF4-FFF2-40B4-BE49-F238E27FC236}">
                <a16:creationId xmlns:a16="http://schemas.microsoft.com/office/drawing/2014/main" id="{13B0BE1E-F418-5DC5-AC46-2FFBD4CDCFB5}"/>
              </a:ext>
            </a:extLst>
          </p:cNvPr>
          <p:cNvPicPr>
            <a:picLocks noChangeAspect="1"/>
          </p:cNvPicPr>
          <p:nvPr/>
        </p:nvPicPr>
        <p:blipFill rotWithShape="1">
          <a:blip r:embed="rId4"/>
          <a:srcRect l="6386" t="12593" r="78290" b="55185"/>
          <a:stretch/>
        </p:blipFill>
        <p:spPr>
          <a:xfrm>
            <a:off x="9694843" y="2511845"/>
            <a:ext cx="2909275" cy="4837077"/>
          </a:xfrm>
          <a:prstGeom prst="rect">
            <a:avLst/>
          </a:prstGeom>
        </p:spPr>
      </p:pic>
    </p:spTree>
    <p:extLst>
      <p:ext uri="{BB962C8B-B14F-4D97-AF65-F5344CB8AC3E}">
        <p14:creationId xmlns:p14="http://schemas.microsoft.com/office/powerpoint/2010/main" val="131283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7271E2-EF2E-AB42-F350-C57D3550C63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3DF97E8-ABD6-2724-3087-48EFA2819F5C}"/>
              </a:ext>
            </a:extLst>
          </p:cNvPr>
          <p:cNvSpPr txBox="1">
            <a:spLocks/>
          </p:cNvSpPr>
          <p:nvPr/>
        </p:nvSpPr>
        <p:spPr>
          <a:xfrm>
            <a:off x="3603434" y="590497"/>
            <a:ext cx="6393841" cy="1219695"/>
          </a:xfrm>
          <a:prstGeom prst="rect">
            <a:avLst/>
          </a:prstGeom>
        </p:spPr>
        <p:txBody>
          <a:bodyPr>
            <a:normAutofit lnSpcReduction="10000"/>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pPr algn="ctr"/>
            <a:r>
              <a:rPr lang="fi-FI" sz="4400">
                <a:solidFill>
                  <a:schemeClr val="accent1"/>
                </a:solidFill>
                <a:effectLst>
                  <a:outerShdw blurRad="38100" dist="38100" dir="2700000" algn="tl">
                    <a:srgbClr val="000000">
                      <a:alpha val="43137"/>
                    </a:srgbClr>
                  </a:outerShdw>
                </a:effectLst>
                <a:latin typeface="Oulun Graadi Otsikko" pitchFamily="50" charset="0"/>
              </a:rPr>
              <a:t>Keskustele: miten toimit näissä tilanteissa?</a:t>
            </a:r>
          </a:p>
        </p:txBody>
      </p:sp>
      <p:sp>
        <p:nvSpPr>
          <p:cNvPr id="4" name="Sisällön paikkamerkki 2">
            <a:extLst>
              <a:ext uri="{FF2B5EF4-FFF2-40B4-BE49-F238E27FC236}">
                <a16:creationId xmlns:a16="http://schemas.microsoft.com/office/drawing/2014/main" id="{DC19BD62-D7E3-EA98-D2AC-6730338233C3}"/>
              </a:ext>
            </a:extLst>
          </p:cNvPr>
          <p:cNvSpPr txBox="1">
            <a:spLocks/>
          </p:cNvSpPr>
          <p:nvPr/>
        </p:nvSpPr>
        <p:spPr>
          <a:xfrm>
            <a:off x="3603434" y="2148289"/>
            <a:ext cx="5807927" cy="43926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fi-FI" sz="2700" b="1"/>
              <a:t>Jos olet jakanut seksuaalissävytteisiä kuvia tai videoita?</a:t>
            </a:r>
          </a:p>
          <a:p>
            <a:pPr marL="0" indent="0" algn="ctr">
              <a:lnSpc>
                <a:spcPct val="110000"/>
              </a:lnSpc>
              <a:buFont typeface="Arial" panose="020B0604020202020204" pitchFamily="34" charset="0"/>
              <a:buNone/>
            </a:pPr>
            <a:endParaRPr lang="fi-FI" sz="2700" b="1">
              <a:latin typeface="SegoeUI"/>
            </a:endParaRPr>
          </a:p>
          <a:p>
            <a:pPr marL="0" indent="0" algn="ctr">
              <a:lnSpc>
                <a:spcPct val="110000"/>
              </a:lnSpc>
              <a:buFont typeface="Arial" panose="020B0604020202020204" pitchFamily="34" charset="0"/>
              <a:buNone/>
            </a:pPr>
            <a:r>
              <a:rPr lang="fi-FI" sz="2700" b="1">
                <a:latin typeface="SegoeUI"/>
              </a:rPr>
              <a:t>Jos joku jakaa tai on aikeissa jakaa sinusta seksuaalissävytteisiä kuvia tai videoita?</a:t>
            </a:r>
            <a:endParaRPr lang="fi-FI" sz="2000">
              <a:latin typeface="SegoeUI"/>
            </a:endParaRPr>
          </a:p>
          <a:p>
            <a:pPr marL="0" indent="0">
              <a:buFont typeface="Arial" panose="020B0604020202020204" pitchFamily="34" charset="0"/>
              <a:buNone/>
            </a:pPr>
            <a:endParaRPr lang="fi-FI" sz="2000">
              <a:latin typeface="SegoeUI"/>
            </a:endParaRPr>
          </a:p>
          <a:p>
            <a:pPr marL="0" indent="0">
              <a:buFont typeface="Arial" panose="020B0604020202020204" pitchFamily="34" charset="0"/>
              <a:buNone/>
            </a:pPr>
            <a:endParaRPr lang="fi-FI" sz="2000" b="1"/>
          </a:p>
        </p:txBody>
      </p:sp>
      <p:pic>
        <p:nvPicPr>
          <p:cNvPr id="5" name="Kuva 4" descr="Lapsi haastattelee toista lasta mikrofonin kanssa">
            <a:extLst>
              <a:ext uri="{FF2B5EF4-FFF2-40B4-BE49-F238E27FC236}">
                <a16:creationId xmlns:a16="http://schemas.microsoft.com/office/drawing/2014/main" id="{EA6E962F-ECC8-B4D4-6123-B0591EF6B490}"/>
              </a:ext>
            </a:extLst>
          </p:cNvPr>
          <p:cNvPicPr>
            <a:picLocks noChangeAspect="1"/>
          </p:cNvPicPr>
          <p:nvPr/>
        </p:nvPicPr>
        <p:blipFill>
          <a:blip r:embed="rId4"/>
          <a:stretch>
            <a:fillRect/>
          </a:stretch>
        </p:blipFill>
        <p:spPr>
          <a:xfrm>
            <a:off x="8695798" y="2824483"/>
            <a:ext cx="3651146" cy="5162495"/>
          </a:xfrm>
          <a:prstGeom prst="rect">
            <a:avLst/>
          </a:prstGeom>
        </p:spPr>
      </p:pic>
    </p:spTree>
    <p:extLst>
      <p:ext uri="{BB962C8B-B14F-4D97-AF65-F5344CB8AC3E}">
        <p14:creationId xmlns:p14="http://schemas.microsoft.com/office/powerpoint/2010/main" val="1155379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90F46968-5806-F71A-079D-B82738F5ACCB}"/>
              </a:ext>
            </a:extLst>
          </p:cNvPr>
          <p:cNvSpPr txBox="1">
            <a:spLocks/>
          </p:cNvSpPr>
          <p:nvPr/>
        </p:nvSpPr>
        <p:spPr>
          <a:xfrm>
            <a:off x="462708" y="594911"/>
            <a:ext cx="2296955" cy="54643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4000">
              <a:solidFill>
                <a:schemeClr val="accent1"/>
              </a:solidFill>
              <a:latin typeface="Oulun Graadi Otsikko" pitchFamily="50" charset="0"/>
            </a:endParaRPr>
          </a:p>
          <a:p>
            <a:r>
              <a:rPr lang="fi-FI" sz="3200">
                <a:solidFill>
                  <a:schemeClr val="accent1"/>
                </a:solidFill>
                <a:latin typeface="Segoe UI" panose="020B0502040204020203" pitchFamily="34" charset="0"/>
                <a:cs typeface="Segoe UI" panose="020B0502040204020203" pitchFamily="34" charset="0"/>
              </a:rPr>
              <a:t>Jos joku jakaa tai uhkaa jakaa sinusta paljastavia kuvia tai videoita</a:t>
            </a:r>
          </a:p>
        </p:txBody>
      </p:sp>
      <p:grpSp>
        <p:nvGrpSpPr>
          <p:cNvPr id="4" name="Ryhmä 3">
            <a:extLst>
              <a:ext uri="{FF2B5EF4-FFF2-40B4-BE49-F238E27FC236}">
                <a16:creationId xmlns:a16="http://schemas.microsoft.com/office/drawing/2014/main" id="{44C224A6-209C-6C01-5B99-B2CE8634B8F5}"/>
              </a:ext>
            </a:extLst>
          </p:cNvPr>
          <p:cNvGrpSpPr/>
          <p:nvPr/>
        </p:nvGrpSpPr>
        <p:grpSpPr>
          <a:xfrm>
            <a:off x="9430439" y="2511845"/>
            <a:ext cx="3173679" cy="4837077"/>
            <a:chOff x="9060164" y="1985210"/>
            <a:chExt cx="3577004" cy="5319646"/>
          </a:xfrm>
        </p:grpSpPr>
        <p:pic>
          <p:nvPicPr>
            <p:cNvPr id="7" name="Kuva 6" descr="Toripolliisipiirroskuva osoittaa sormellaan rikosnimikkeitä.">
              <a:extLst>
                <a:ext uri="{FF2B5EF4-FFF2-40B4-BE49-F238E27FC236}">
                  <a16:creationId xmlns:a16="http://schemas.microsoft.com/office/drawing/2014/main" id="{36DB0D75-894D-40C8-47A5-D826DED2E9D9}"/>
                </a:ext>
              </a:extLst>
            </p:cNvPr>
            <p:cNvPicPr>
              <a:picLocks noChangeAspect="1"/>
            </p:cNvPicPr>
            <p:nvPr/>
          </p:nvPicPr>
          <p:blipFill rotWithShape="1">
            <a:blip r:embed="rId4"/>
            <a:srcRect l="6386" t="12593" r="78290" b="55185"/>
            <a:stretch/>
          </p:blipFill>
          <p:spPr>
            <a:xfrm>
              <a:off x="9060164" y="1985210"/>
              <a:ext cx="3577004" cy="5319646"/>
            </a:xfrm>
            <a:prstGeom prst="rect">
              <a:avLst/>
            </a:prstGeom>
          </p:spPr>
        </p:pic>
        <p:sp>
          <p:nvSpPr>
            <p:cNvPr id="8" name="Leveä kaari 7">
              <a:extLst>
                <a:ext uri="{FF2B5EF4-FFF2-40B4-BE49-F238E27FC236}">
                  <a16:creationId xmlns:a16="http://schemas.microsoft.com/office/drawing/2014/main" id="{59B84219-AC2C-2A8F-83D0-1E98BC13A302}"/>
                </a:ext>
              </a:extLst>
            </p:cNvPr>
            <p:cNvSpPr/>
            <p:nvPr/>
          </p:nvSpPr>
          <p:spPr>
            <a:xfrm rot="13399328">
              <a:off x="10368973" y="3471701"/>
              <a:ext cx="517724" cy="477835"/>
            </a:xfrm>
            <a:prstGeom prst="blockArc">
              <a:avLst>
                <a:gd name="adj1" fmla="val 10800000"/>
                <a:gd name="adj2" fmla="val 37090"/>
                <a:gd name="adj3" fmla="val 35814"/>
              </a:avLst>
            </a:prstGeom>
            <a:solidFill>
              <a:srgbClr val="ABC3D1"/>
            </a:solidFill>
            <a:ln>
              <a:solidFill>
                <a:srgbClr val="ABC3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grpSp>
      <p:sp>
        <p:nvSpPr>
          <p:cNvPr id="9" name="Sisällön paikkamerkki 2">
            <a:extLst>
              <a:ext uri="{FF2B5EF4-FFF2-40B4-BE49-F238E27FC236}">
                <a16:creationId xmlns:a16="http://schemas.microsoft.com/office/drawing/2014/main" id="{DC3E62E5-D164-97BC-D7CC-FF3403B85514}"/>
              </a:ext>
              <a:ext uri="{C183D7F6-B498-43B3-948B-1728B52AA6E4}">
                <adec:decorative xmlns:adec="http://schemas.microsoft.com/office/drawing/2017/decorative" val="0"/>
              </a:ext>
            </a:extLst>
          </p:cNvPr>
          <p:cNvSpPr txBox="1">
            <a:spLocks/>
          </p:cNvSpPr>
          <p:nvPr/>
        </p:nvSpPr>
        <p:spPr>
          <a:xfrm>
            <a:off x="3183875" y="594910"/>
            <a:ext cx="6783948" cy="54643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ÄLÄ</a:t>
            </a:r>
            <a:r>
              <a:rPr lang="fi-FI" sz="2400" b="1">
                <a:solidFill>
                  <a:srgbClr val="000000"/>
                </a:solidFill>
                <a:latin typeface="Segoe UI" panose="020B0502040204020203" pitchFamily="34" charset="0"/>
                <a:cs typeface="Segoe UI" panose="020B0502040204020203" pitchFamily="34" charset="0"/>
              </a:rPr>
              <a:t> </a:t>
            </a: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JAA</a:t>
            </a:r>
            <a:r>
              <a:rPr lang="fi-FI" sz="2400">
                <a:solidFill>
                  <a:srgbClr val="000000"/>
                </a:solidFill>
                <a:latin typeface="Segoe UI" panose="020B0502040204020203" pitchFamily="34" charset="0"/>
                <a:cs typeface="Segoe UI" panose="020B0502040204020203" pitchFamily="34" charset="0"/>
              </a:rPr>
              <a:t> enempää materiaalia, älä maksa mitään!</a:t>
            </a:r>
          </a:p>
          <a:p>
            <a:pPr marL="0" indent="0">
              <a:buFont typeface="Arial" panose="020B0604020202020204" pitchFamily="34" charset="0"/>
              <a:buNone/>
            </a:pPr>
            <a:endParaRPr lang="fi-FI" sz="2400">
              <a:solidFill>
                <a:srgbClr val="0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ETSI</a:t>
            </a:r>
            <a:r>
              <a:rPr lang="fi-FI" sz="2400">
                <a:solidFill>
                  <a:srgbClr val="000000"/>
                </a:solidFill>
                <a:latin typeface="Segoe UI" panose="020B0502040204020203" pitchFamily="34" charset="0"/>
                <a:cs typeface="Segoe UI" panose="020B0502040204020203" pitchFamily="34" charset="0"/>
              </a:rPr>
              <a:t> apua, et ole yksin.</a:t>
            </a:r>
          </a:p>
          <a:p>
            <a:pPr marL="0" indent="0">
              <a:buFont typeface="Arial" panose="020B0604020202020204" pitchFamily="34" charset="0"/>
              <a:buNone/>
            </a:pPr>
            <a:endParaRPr lang="fi-FI" sz="2400">
              <a:solidFill>
                <a:srgbClr val="0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TALLENNA</a:t>
            </a:r>
            <a:r>
              <a:rPr lang="fi-FI" sz="2400">
                <a:solidFill>
                  <a:srgbClr val="000000"/>
                </a:solidFill>
                <a:latin typeface="Segoe UI" panose="020B0502040204020203" pitchFamily="34" charset="0"/>
                <a:cs typeface="Segoe UI" panose="020B0502040204020203" pitchFamily="34" charset="0"/>
              </a:rPr>
              <a:t> todisteet, säilytä kuvat ja viestit, ota näyttökuva, älä poista mitään.</a:t>
            </a:r>
          </a:p>
          <a:p>
            <a:pPr marL="0" indent="0">
              <a:buFont typeface="Arial" panose="020B0604020202020204" pitchFamily="34" charset="0"/>
              <a:buNone/>
            </a:pPr>
            <a:endParaRPr lang="fi-FI" sz="2400">
              <a:solidFill>
                <a:srgbClr val="0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LOPETA</a:t>
            </a:r>
            <a:r>
              <a:rPr lang="fi-FI" sz="2400">
                <a:solidFill>
                  <a:srgbClr val="000000"/>
                </a:solidFill>
                <a:latin typeface="Segoe UI" panose="020B0502040204020203" pitchFamily="34" charset="0"/>
                <a:cs typeface="Segoe UI" panose="020B0502040204020203" pitchFamily="34" charset="0"/>
              </a:rPr>
              <a:t> keskustelu, </a:t>
            </a: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ESTÄ</a:t>
            </a:r>
            <a:r>
              <a:rPr lang="fi-FI" sz="2400">
                <a:solidFill>
                  <a:srgbClr val="000000"/>
                </a:solidFill>
                <a:latin typeface="Segoe UI" panose="020B0502040204020203" pitchFamily="34" charset="0"/>
                <a:cs typeface="Segoe UI" panose="020B0502040204020203" pitchFamily="34" charset="0"/>
              </a:rPr>
              <a:t> kiristäjä ja </a:t>
            </a: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ILMOITA</a:t>
            </a:r>
            <a:r>
              <a:rPr lang="fi-FI" sz="2400">
                <a:solidFill>
                  <a:srgbClr val="000000"/>
                </a:solidFill>
                <a:latin typeface="Segoe UI" panose="020B0502040204020203" pitchFamily="34" charset="0"/>
                <a:cs typeface="Segoe UI" panose="020B0502040204020203" pitchFamily="34" charset="0"/>
              </a:rPr>
              <a:t> hänet ylläpidolle.</a:t>
            </a:r>
          </a:p>
          <a:p>
            <a:pPr marL="0" indent="0">
              <a:buFont typeface="Arial" panose="020B0604020202020204" pitchFamily="34" charset="0"/>
              <a:buNone/>
            </a:pPr>
            <a:endParaRPr lang="fi-FI" sz="2400">
              <a:solidFill>
                <a:srgbClr val="0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fi-FI" sz="2400" b="1">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TEE</a:t>
            </a:r>
            <a:r>
              <a:rPr lang="fi-FI" sz="2400">
                <a:solidFill>
                  <a:srgbClr val="000000"/>
                </a:solidFill>
                <a:latin typeface="Segoe UI" panose="020B0502040204020203" pitchFamily="34" charset="0"/>
                <a:cs typeface="Segoe UI" panose="020B0502040204020203" pitchFamily="34" charset="0"/>
              </a:rPr>
              <a:t> rikosilmoitus poliisille yhdessä aikuisen kanssa.</a:t>
            </a:r>
          </a:p>
        </p:txBody>
      </p:sp>
    </p:spTree>
    <p:extLst>
      <p:ext uri="{BB962C8B-B14F-4D97-AF65-F5344CB8AC3E}">
        <p14:creationId xmlns:p14="http://schemas.microsoft.com/office/powerpoint/2010/main" val="167859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47CAF1C-8752-433B-8763-1417A855C7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01959" y="2298132"/>
            <a:ext cx="3248478" cy="4096322"/>
          </a:xfrm>
          <a:prstGeom prst="rect">
            <a:avLst/>
          </a:prstGeom>
        </p:spPr>
      </p:pic>
      <p:sp>
        <p:nvSpPr>
          <p:cNvPr id="2" name="Otsikko 1">
            <a:extLst>
              <a:ext uri="{FF2B5EF4-FFF2-40B4-BE49-F238E27FC236}">
                <a16:creationId xmlns:a16="http://schemas.microsoft.com/office/drawing/2014/main" id="{854FA63C-1B2B-42A8-84CD-9C2469EF5A2D}"/>
              </a:ext>
            </a:extLst>
          </p:cNvPr>
          <p:cNvSpPr>
            <a:spLocks noGrp="1"/>
          </p:cNvSpPr>
          <p:nvPr>
            <p:ph type="title"/>
          </p:nvPr>
        </p:nvSpPr>
        <p:spPr>
          <a:xfrm>
            <a:off x="838200" y="136521"/>
            <a:ext cx="10515600" cy="1325563"/>
          </a:xfrm>
        </p:spPr>
        <p:txBody>
          <a:bodyPr>
            <a:normAutofit/>
          </a:bodyPr>
          <a:lstStyle/>
          <a:p>
            <a:r>
              <a:rPr lang="fi-FI" sz="3400" dirty="0">
                <a:solidFill>
                  <a:schemeClr val="accent1"/>
                </a:solidFill>
              </a:rPr>
              <a:t>Mistä nuori saa apua ja tukea?</a:t>
            </a:r>
          </a:p>
        </p:txBody>
      </p:sp>
      <p:sp>
        <p:nvSpPr>
          <p:cNvPr id="3" name="Sisällön paikkamerkki 2">
            <a:extLst>
              <a:ext uri="{FF2B5EF4-FFF2-40B4-BE49-F238E27FC236}">
                <a16:creationId xmlns:a16="http://schemas.microsoft.com/office/drawing/2014/main" id="{116AF65A-D7C7-4B91-832E-BAED3F684324}"/>
              </a:ext>
            </a:extLst>
          </p:cNvPr>
          <p:cNvSpPr>
            <a:spLocks noGrp="1"/>
          </p:cNvSpPr>
          <p:nvPr>
            <p:ph idx="1"/>
          </p:nvPr>
        </p:nvSpPr>
        <p:spPr>
          <a:xfrm>
            <a:off x="685800" y="1330550"/>
            <a:ext cx="8185265" cy="5025804"/>
          </a:xfrm>
        </p:spPr>
        <p:txBody>
          <a:bodyPr vert="horz" lIns="91440" tIns="45720" rIns="91440" bIns="45720" rtlCol="0" anchor="t">
            <a:noAutofit/>
          </a:bodyPr>
          <a:lstStyle/>
          <a:p>
            <a:pPr>
              <a:spcBef>
                <a:spcPts val="600"/>
              </a:spcBef>
              <a:spcAft>
                <a:spcPts val="600"/>
              </a:spcAft>
            </a:pPr>
            <a:r>
              <a:rPr lang="fi-FI" sz="1900" dirty="0"/>
              <a:t>Turvalliset lähiaikuiset: vanhemmat, sukulaiset, opettaja…</a:t>
            </a:r>
          </a:p>
          <a:p>
            <a:pPr marL="170815" indent="-170815">
              <a:spcBef>
                <a:spcPts val="600"/>
              </a:spcBef>
              <a:spcAft>
                <a:spcPts val="600"/>
              </a:spcAft>
            </a:pPr>
            <a:r>
              <a:rPr lang="fi-FI" sz="1900" dirty="0"/>
              <a:t>Opiskeluhuolto: koulukuraattori, koulupsykologi, terveydenhoitaja</a:t>
            </a:r>
          </a:p>
          <a:p>
            <a:pPr marL="170815" indent="-170815">
              <a:spcBef>
                <a:spcPts val="600"/>
              </a:spcBef>
              <a:spcAft>
                <a:spcPts val="600"/>
              </a:spcAft>
            </a:pPr>
            <a:r>
              <a:rPr lang="fi-FI" sz="1900" u="sng" dirty="0">
                <a:solidFill>
                  <a:srgbClr val="0563C1"/>
                </a:solidFill>
                <a:effectLst/>
                <a:ea typeface="Calibri" panose="020F0502020204030204" pitchFamily="34" charset="0"/>
                <a:hlinkClick r:id="rId5"/>
              </a:rPr>
              <a:t>Nuorten Oulu</a:t>
            </a:r>
            <a:r>
              <a:rPr lang="fi-FI" sz="1900" u="sng" dirty="0">
                <a:solidFill>
                  <a:srgbClr val="0563C1"/>
                </a:solidFill>
                <a:effectLst/>
                <a:ea typeface="Calibri" panose="020F0502020204030204" pitchFamily="34" charset="0"/>
              </a:rPr>
              <a:t> </a:t>
            </a:r>
            <a:r>
              <a:rPr lang="fi-FI" sz="1900" dirty="0"/>
              <a:t>-sivusto</a:t>
            </a:r>
          </a:p>
          <a:p>
            <a:pPr marL="170815" indent="-170815">
              <a:spcBef>
                <a:spcPts val="600"/>
              </a:spcBef>
              <a:spcAft>
                <a:spcPts val="600"/>
              </a:spcAft>
            </a:pPr>
            <a:r>
              <a:rPr lang="fi-FI" sz="1900" dirty="0"/>
              <a:t>MLL: n Lasten ja nuorten puhelin </a:t>
            </a:r>
            <a:r>
              <a:rPr lang="fi-FI" sz="1900" b="1" dirty="0">
                <a:solidFill>
                  <a:srgbClr val="FF0000"/>
                </a:solidFill>
              </a:rPr>
              <a:t>116 111</a:t>
            </a:r>
            <a:r>
              <a:rPr lang="fi-FI" sz="1900" dirty="0"/>
              <a:t>, </a:t>
            </a:r>
            <a:r>
              <a:rPr lang="fi-FI" sz="1900" u="sng" dirty="0">
                <a:solidFill>
                  <a:srgbClr val="0563C1"/>
                </a:solidFill>
                <a:ea typeface="Calibri" panose="020F0502020204030204" pitchFamily="34" charset="0"/>
                <a:hlinkClick r:id="rId6"/>
              </a:rPr>
              <a:t>Lasten ja nuorten chatti</a:t>
            </a:r>
            <a:r>
              <a:rPr lang="fi-FI" sz="1900" dirty="0">
                <a:effectLst/>
                <a:ea typeface="Calibri" panose="020F0502020204030204" pitchFamily="34" charset="0"/>
                <a:hlinkClick r:id="rId6"/>
              </a:rPr>
              <a:t> </a:t>
            </a:r>
            <a:endParaRPr lang="fi-FI" sz="1900" dirty="0"/>
          </a:p>
          <a:p>
            <a:pPr marL="170815" indent="-170815">
              <a:spcBef>
                <a:spcPts val="600"/>
              </a:spcBef>
              <a:spcAft>
                <a:spcPts val="600"/>
              </a:spcAft>
            </a:pPr>
            <a:r>
              <a:rPr lang="fi-FI" sz="1900" dirty="0"/>
              <a:t>Tyttöjen ja poikien talot </a:t>
            </a:r>
          </a:p>
          <a:p>
            <a:pPr marL="170815" indent="-170815">
              <a:spcBef>
                <a:spcPts val="600"/>
              </a:spcBef>
              <a:spcAft>
                <a:spcPts val="600"/>
              </a:spcAft>
            </a:pPr>
            <a:r>
              <a:rPr kumimoji="0" lang="fi-FI" sz="1900" b="0" i="0" u="none" strike="noStrike" kern="1200" cap="none" spc="0" normalizeH="0" baseline="0" noProof="0" dirty="0" err="1">
                <a:ln>
                  <a:noFill/>
                </a:ln>
                <a:solidFill>
                  <a:srgbClr val="000000"/>
                </a:solidFill>
                <a:effectLst/>
                <a:uLnTx/>
                <a:uFillTx/>
                <a:ea typeface="Times New Roman" panose="02020603050405020304" pitchFamily="18" charset="0"/>
              </a:rPr>
              <a:t>Sekasin</a:t>
            </a:r>
            <a:r>
              <a:rPr kumimoji="0" lang="fi-FI" sz="1900" b="0" i="0" u="none" strike="noStrike" kern="1200" cap="none" spc="0" normalizeH="0" baseline="0" noProof="0" dirty="0">
                <a:ln>
                  <a:noFill/>
                </a:ln>
                <a:solidFill>
                  <a:srgbClr val="000000"/>
                </a:solidFill>
                <a:effectLst/>
                <a:uLnTx/>
                <a:uFillTx/>
                <a:ea typeface="Times New Roman" panose="02020603050405020304" pitchFamily="18" charset="0"/>
              </a:rPr>
              <a:t>-chat: </a:t>
            </a:r>
            <a:r>
              <a:rPr lang="fi-FI" sz="1900" u="sng" dirty="0">
                <a:solidFill>
                  <a:srgbClr val="0070C0"/>
                </a:solidFill>
                <a:ea typeface="Times New Roman" panose="02020603050405020304" pitchFamily="18" charset="0"/>
              </a:rPr>
              <a:t>sekasin247.fi</a:t>
            </a:r>
            <a:endParaRPr lang="fi-FI" sz="1900" dirty="0">
              <a:solidFill>
                <a:srgbClr val="0070C0"/>
              </a:solidFill>
            </a:endParaRPr>
          </a:p>
          <a:p>
            <a:pPr marL="170815" indent="-170815">
              <a:spcBef>
                <a:spcPts val="600"/>
              </a:spcBef>
              <a:spcAft>
                <a:spcPts val="600"/>
              </a:spcAft>
            </a:pPr>
            <a:r>
              <a:rPr lang="fi-FI" sz="1900" dirty="0"/>
              <a:t>Mieli ry: </a:t>
            </a:r>
            <a:r>
              <a:rPr lang="fi-FI" sz="1900" dirty="0">
                <a:hlinkClick r:id="rId7"/>
              </a:rPr>
              <a:t>mieli.fi</a:t>
            </a:r>
            <a:r>
              <a:rPr lang="fi-FI" sz="1900" dirty="0"/>
              <a:t>; </a:t>
            </a:r>
            <a:r>
              <a:rPr lang="fi-FI" sz="1900" u="sng" kern="100" dirty="0">
                <a:solidFill>
                  <a:srgbClr val="467886"/>
                </a:solidFill>
                <a:effectLst/>
                <a:ea typeface="Aptos" panose="020B0004020202020204" pitchFamily="34" charset="0"/>
                <a:hlinkClick r:id="rId8"/>
              </a:rPr>
              <a:t>Oulun kriisikeskus</a:t>
            </a:r>
            <a:endParaRPr lang="fi-FI" sz="1900" dirty="0"/>
          </a:p>
          <a:p>
            <a:pPr marL="170815" indent="-170815">
              <a:spcBef>
                <a:spcPts val="600"/>
              </a:spcBef>
              <a:spcAft>
                <a:spcPts val="600"/>
              </a:spcAft>
            </a:pPr>
            <a:r>
              <a:rPr lang="fi-FI" sz="1900" dirty="0"/>
              <a:t>Rikosuhripäivystys p. </a:t>
            </a:r>
            <a:r>
              <a:rPr lang="fi-FI" sz="1900" b="1" dirty="0">
                <a:solidFill>
                  <a:srgbClr val="FF0000"/>
                </a:solidFill>
              </a:rPr>
              <a:t>116 006</a:t>
            </a:r>
            <a:r>
              <a:rPr lang="fi-FI" sz="1900" dirty="0"/>
              <a:t>, </a:t>
            </a:r>
            <a:r>
              <a:rPr lang="fi-FI" sz="1900" dirty="0">
                <a:hlinkClick r:id="rId9"/>
              </a:rPr>
              <a:t>riku.fi/nuoret</a:t>
            </a:r>
            <a:r>
              <a:rPr lang="fi-FI" sz="1900" dirty="0"/>
              <a:t>  (chat)</a:t>
            </a:r>
          </a:p>
          <a:p>
            <a:pPr marL="170815" indent="-170815">
              <a:spcBef>
                <a:spcPts val="600"/>
              </a:spcBef>
              <a:spcAft>
                <a:spcPts val="600"/>
              </a:spcAft>
            </a:pPr>
            <a:r>
              <a:rPr lang="fi-FI" sz="1900" dirty="0"/>
              <a:t>Nettipoliisit: </a:t>
            </a:r>
            <a:r>
              <a:rPr lang="fi-FI" sz="1900" dirty="0">
                <a:hlinkClick r:id="rId10"/>
              </a:rPr>
              <a:t>poliisi.fi/some</a:t>
            </a:r>
            <a:r>
              <a:rPr lang="fi-FI" sz="1900" dirty="0"/>
              <a:t> </a:t>
            </a:r>
          </a:p>
          <a:p>
            <a:pPr marL="170815" indent="-170815">
              <a:spcBef>
                <a:spcPts val="600"/>
              </a:spcBef>
              <a:spcAft>
                <a:spcPts val="600"/>
              </a:spcAft>
            </a:pPr>
            <a:r>
              <a:rPr lang="fi-FI" sz="1900" dirty="0"/>
              <a:t>SOS-Lapsikylän </a:t>
            </a:r>
            <a:r>
              <a:rPr lang="fi-FI" sz="1900" dirty="0" err="1"/>
              <a:t>Apuu</a:t>
            </a:r>
            <a:r>
              <a:rPr lang="fi-FI" sz="1900" dirty="0"/>
              <a:t>-chat: </a:t>
            </a:r>
            <a:r>
              <a:rPr lang="fi-FI" sz="1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apuu.fi</a:t>
            </a:r>
            <a:r>
              <a:rPr lang="fi-FI" sz="1900" dirty="0"/>
              <a:t>, </a:t>
            </a:r>
            <a:r>
              <a:rPr lang="fi-FI" sz="1900" dirty="0" err="1"/>
              <a:t>TikTok</a:t>
            </a:r>
            <a:r>
              <a:rPr lang="fi-FI" sz="1900" dirty="0"/>
              <a:t>: @apuu_chat</a:t>
            </a:r>
          </a:p>
          <a:p>
            <a:pPr marL="170815" indent="-170815">
              <a:spcBef>
                <a:spcPts val="600"/>
              </a:spcBef>
              <a:spcAft>
                <a:spcPts val="600"/>
              </a:spcAft>
            </a:pPr>
            <a:r>
              <a:rPr lang="fi-FI" sz="1900" u="sng" kern="100" dirty="0" err="1">
                <a:solidFill>
                  <a:srgbClr val="0563C1"/>
                </a:solidFill>
                <a:effectLst/>
                <a:ea typeface="Calibri" panose="020F0502020204030204" pitchFamily="34" charset="0"/>
                <a:hlinkClick r:id="rId12"/>
              </a:rPr>
              <a:t>Sua</a:t>
            </a:r>
            <a:r>
              <a:rPr lang="fi-FI" sz="1900" u="sng" kern="100" dirty="0">
                <a:solidFill>
                  <a:srgbClr val="0563C1"/>
                </a:solidFill>
                <a:effectLst/>
                <a:ea typeface="Calibri" panose="020F0502020204030204" pitchFamily="34" charset="0"/>
                <a:hlinkClick r:id="rId12"/>
              </a:rPr>
              <a:t> varten somessa -tiimi:</a:t>
            </a:r>
            <a:endParaRPr lang="fi-FI" sz="1900" kern="100" dirty="0">
              <a:effectLst/>
              <a:ea typeface="Calibri" panose="020F0502020204030204" pitchFamily="34" charset="0"/>
            </a:endParaRPr>
          </a:p>
          <a:p>
            <a:pPr marL="0" indent="0">
              <a:spcBef>
                <a:spcPts val="600"/>
              </a:spcBef>
              <a:spcAft>
                <a:spcPts val="600"/>
              </a:spcAft>
              <a:buNone/>
            </a:pPr>
            <a:r>
              <a:rPr lang="fi-FI" sz="1900" dirty="0">
                <a:solidFill>
                  <a:srgbClr val="000000"/>
                </a:solidFill>
                <a:effectLst/>
                <a:ea typeface="Calibri" panose="020F0502020204030204" pitchFamily="34" charset="0"/>
              </a:rPr>
              <a:t>  IG &amp; </a:t>
            </a:r>
            <a:r>
              <a:rPr lang="fi-FI" sz="1900" dirty="0" err="1">
                <a:solidFill>
                  <a:srgbClr val="000000"/>
                </a:solidFill>
                <a:effectLst/>
                <a:ea typeface="Calibri" panose="020F0502020204030204" pitchFamily="34" charset="0"/>
              </a:rPr>
              <a:t>TikTok</a:t>
            </a:r>
            <a:r>
              <a:rPr lang="fi-FI" sz="1900" dirty="0">
                <a:solidFill>
                  <a:srgbClr val="000000"/>
                </a:solidFill>
                <a:effectLst/>
                <a:ea typeface="Calibri" panose="020F0502020204030204" pitchFamily="34" charset="0"/>
              </a:rPr>
              <a:t>: @suavarten_official // SC: @suavarten_tiimi</a:t>
            </a:r>
            <a:endParaRPr lang="fi-FI" sz="1900" dirty="0">
              <a:effectLst/>
              <a:ea typeface="Calibri" panose="020F0502020204030204" pitchFamily="34" charset="0"/>
            </a:endParaRPr>
          </a:p>
          <a:p>
            <a:pPr marL="170815" indent="-170815"/>
            <a:endParaRPr lang="fi-FI" sz="1900" dirty="0">
              <a:latin typeface="Segoe UI"/>
              <a:cs typeface="Segoe UI"/>
            </a:endParaRPr>
          </a:p>
        </p:txBody>
      </p:sp>
      <p:sp>
        <p:nvSpPr>
          <p:cNvPr id="4" name="Päivämäärän paikkamerkki 3">
            <a:extLst>
              <a:ext uri="{FF2B5EF4-FFF2-40B4-BE49-F238E27FC236}">
                <a16:creationId xmlns:a16="http://schemas.microsoft.com/office/drawing/2014/main" id="{53403A2A-4859-4ED5-A928-160CD35597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25.5.2025</a:t>
            </a:fld>
            <a:endParaRPr kumimoji="0" lang="fi-FI"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830705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Otsikko 1">
            <a:extLst>
              <a:ext uri="{FF2B5EF4-FFF2-40B4-BE49-F238E27FC236}">
                <a16:creationId xmlns:a16="http://schemas.microsoft.com/office/drawing/2014/main" id="{E6DD56BE-841B-4040-AD60-C19068B54B3C}"/>
              </a:ext>
            </a:extLst>
          </p:cNvPr>
          <p:cNvSpPr>
            <a:spLocks noGrp="1"/>
          </p:cNvSpPr>
          <p:nvPr>
            <p:ph type="title"/>
          </p:nvPr>
        </p:nvSpPr>
        <p:spPr>
          <a:xfrm>
            <a:off x="682083" y="430599"/>
            <a:ext cx="8774430" cy="1325563"/>
          </a:xfrm>
        </p:spPr>
        <p:txBody>
          <a:bodyPr/>
          <a:lstStyle/>
          <a:p>
            <a:r>
              <a:rPr lang="fi-FI" sz="4800">
                <a:solidFill>
                  <a:schemeClr val="accent1"/>
                </a:solidFill>
                <a:latin typeface="Oulun Graadi Otsikko" pitchFamily="50" charset="0"/>
              </a:rPr>
              <a:t>Mihin voi ilmoittaa?</a:t>
            </a:r>
            <a:br>
              <a:rPr lang="fi-FI"/>
            </a:br>
            <a:endParaRPr lang="fi-FI"/>
          </a:p>
        </p:txBody>
      </p:sp>
      <p:sp>
        <p:nvSpPr>
          <p:cNvPr id="3" name="Sisällön paikkamerkki 2" descr="Piirroskuva, jossa toripolliisi pitää kiinni lapsen kädestä ja takana näkyy Oulun torirannan aittatyyppisiä rakennuksia ja niiden takana kerrostaloja.">
            <a:extLst>
              <a:ext uri="{FF2B5EF4-FFF2-40B4-BE49-F238E27FC236}">
                <a16:creationId xmlns:a16="http://schemas.microsoft.com/office/drawing/2014/main" id="{4FCC0128-4B67-4B9C-8496-9052FE312A8E}"/>
              </a:ext>
            </a:extLst>
          </p:cNvPr>
          <p:cNvSpPr>
            <a:spLocks noGrp="1"/>
          </p:cNvSpPr>
          <p:nvPr>
            <p:ph idx="1"/>
          </p:nvPr>
        </p:nvSpPr>
        <p:spPr>
          <a:xfrm>
            <a:off x="501805" y="1777033"/>
            <a:ext cx="6590370" cy="4756150"/>
          </a:xfrm>
        </p:spPr>
        <p:txBody>
          <a:bodyPr>
            <a:noAutofit/>
          </a:bodyPr>
          <a:lstStyle/>
          <a:p>
            <a:pPr marL="0" indent="0">
              <a:buNone/>
            </a:pPr>
            <a:r>
              <a:rPr lang="fi-FI" sz="1800" b="1" dirty="0"/>
              <a:t>Kiireettömän tiedon </a:t>
            </a:r>
            <a:r>
              <a:rPr lang="fi-FI" sz="1800" dirty="0"/>
              <a:t>ilmoittaminen epäilyttävistä aineistoista tai ilmiöistä: </a:t>
            </a:r>
            <a:r>
              <a:rPr lang="fi-FI" sz="1800" b="1" dirty="0"/>
              <a:t>poliisi.fi/nettivinkki</a:t>
            </a:r>
          </a:p>
          <a:p>
            <a:pPr marL="0" indent="0">
              <a:buNone/>
            </a:pPr>
            <a:r>
              <a:rPr lang="fi-FI" sz="1800" dirty="0"/>
              <a:t>Voit myös lähestyä sosiaalisessa mediassa toimivia poliiseja: </a:t>
            </a:r>
            <a:r>
              <a:rPr lang="fi-FI" sz="1800" b="1" dirty="0"/>
              <a:t>poliisi.fi/some</a:t>
            </a:r>
          </a:p>
          <a:p>
            <a:pPr marL="0" indent="0">
              <a:buNone/>
            </a:pPr>
            <a:endParaRPr lang="fi-FI" sz="1800" b="1" dirty="0"/>
          </a:p>
          <a:p>
            <a:pPr marL="0" indent="0">
              <a:buNone/>
            </a:pPr>
            <a:r>
              <a:rPr lang="fi-FI" sz="1800" b="1" dirty="0"/>
              <a:t>Kiireellistä apua: Hätänumero 112</a:t>
            </a:r>
          </a:p>
          <a:p>
            <a:pPr marL="0" indent="0">
              <a:buNone/>
            </a:pPr>
            <a:endParaRPr lang="fi-FI" sz="1800" b="1" dirty="0"/>
          </a:p>
          <a:p>
            <a:pPr marL="0" indent="0">
              <a:buNone/>
            </a:pPr>
            <a:r>
              <a:rPr lang="fi-FI" sz="1800" dirty="0"/>
              <a:t>Mikäli</a:t>
            </a:r>
            <a:r>
              <a:rPr lang="fi-FI" sz="1800" b="1" dirty="0"/>
              <a:t> epäilet </a:t>
            </a:r>
            <a:r>
              <a:rPr lang="fi-FI" sz="1800" dirty="0"/>
              <a:t>itseesi tai lähiomaiseesi kohdistuneen </a:t>
            </a:r>
            <a:r>
              <a:rPr lang="fi-FI" sz="1800" b="1" dirty="0"/>
              <a:t>rikoksen,</a:t>
            </a:r>
            <a:br>
              <a:rPr lang="fi-FI" sz="1800" b="1" dirty="0"/>
            </a:br>
            <a:r>
              <a:rPr lang="fi-FI" sz="1800" b="1" dirty="0"/>
              <a:t>ota yhteyttä suoraan lähimpään poliisiasemaan.</a:t>
            </a:r>
          </a:p>
          <a:p>
            <a:pPr marL="0" indent="0">
              <a:buNone/>
            </a:pPr>
            <a:endParaRPr lang="fi-FI" sz="1800" b="1" dirty="0"/>
          </a:p>
          <a:p>
            <a:pPr marL="0" indent="0">
              <a:buNone/>
            </a:pPr>
            <a:r>
              <a:rPr lang="fi-FI" sz="1800" b="1" dirty="0"/>
              <a:t>Ilmoita</a:t>
            </a:r>
            <a:r>
              <a:rPr lang="fi-FI" sz="1800" dirty="0"/>
              <a:t> internetissä olevasta, lapseen kohdistuvaan seksuaaliseen houkutteluun ja seksuaaliväkivaltaan liittyvästä </a:t>
            </a:r>
            <a:r>
              <a:rPr lang="fi-FI" sz="1800" b="1" dirty="0"/>
              <a:t>laittomasta toiminnasta</a:t>
            </a:r>
            <a:r>
              <a:rPr lang="fi-FI" sz="1800" dirty="0"/>
              <a:t> (esim. seksuaaliset kuvat ja videot, joissa esiintyy alaikäisiä lapsia ja nuoria):</a:t>
            </a:r>
            <a:br>
              <a:rPr lang="fi-FI" sz="1800" dirty="0"/>
            </a:br>
            <a:r>
              <a:rPr lang="fi-FI" sz="1800" b="1" dirty="0"/>
              <a:t>pelastakaalapset.fi/nettivihje</a:t>
            </a:r>
          </a:p>
        </p:txBody>
      </p:sp>
      <p:pic>
        <p:nvPicPr>
          <p:cNvPr id="6" name="Kuva 5">
            <a:extLst>
              <a:ext uri="{FF2B5EF4-FFF2-40B4-BE49-F238E27FC236}">
                <a16:creationId xmlns:a16="http://schemas.microsoft.com/office/drawing/2014/main" id="{ED60C498-6BBD-4727-A1D3-DFE31CF31A27}"/>
              </a:ext>
            </a:extLst>
          </p:cNvPr>
          <p:cNvPicPr>
            <a:picLocks noChangeAspect="1"/>
          </p:cNvPicPr>
          <p:nvPr/>
        </p:nvPicPr>
        <p:blipFill>
          <a:blip r:embed="rId2"/>
          <a:stretch>
            <a:fillRect/>
          </a:stretch>
        </p:blipFill>
        <p:spPr>
          <a:xfrm>
            <a:off x="7341716" y="-15240"/>
            <a:ext cx="4850284" cy="6858000"/>
          </a:xfrm>
          <a:prstGeom prst="rect">
            <a:avLst/>
          </a:prstGeom>
        </p:spPr>
      </p:pic>
    </p:spTree>
    <p:extLst>
      <p:ext uri="{BB962C8B-B14F-4D97-AF65-F5344CB8AC3E}">
        <p14:creationId xmlns:p14="http://schemas.microsoft.com/office/powerpoint/2010/main" val="278931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B8B30731-A928-7AAB-4179-F541D499C792}"/>
              </a:ext>
            </a:extLst>
          </p:cNvPr>
          <p:cNvSpPr txBox="1">
            <a:spLocks/>
          </p:cNvSpPr>
          <p:nvPr/>
        </p:nvSpPr>
        <p:spPr>
          <a:xfrm>
            <a:off x="97181" y="2869533"/>
            <a:ext cx="9932894" cy="14495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Turvallisesti netissä </a:t>
            </a:r>
            <a:br>
              <a:rPr kumimoji="0" lang="fi-FI" sz="4000" b="1"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br>
            <a:r>
              <a:rPr kumimoji="0" lang="fi-FI" sz="4000" b="1"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-oppituntidiat</a:t>
            </a:r>
            <a:endParaRPr kumimoji="0" lang="fi-FI" sz="4000" b="1" i="0" u="none" strike="noStrike" kern="1200" cap="none" spc="0" normalizeH="0" baseline="0" noProof="0" dirty="0">
              <a:ln>
                <a:noFill/>
              </a:ln>
              <a:solidFill>
                <a:srgbClr val="002060"/>
              </a:solidFill>
              <a:effectLst/>
              <a:uLnTx/>
              <a:uFillTx/>
              <a:latin typeface="Segoe UI" panose="020B0502040204020203" pitchFamily="34" charset="0"/>
              <a:ea typeface="+mj-ea"/>
              <a:cs typeface="Segoe UI" panose="020B0502040204020203" pitchFamily="34" charset="0"/>
            </a:endParaRPr>
          </a:p>
        </p:txBody>
      </p:sp>
      <p:sp>
        <p:nvSpPr>
          <p:cNvPr id="11" name="Alaotsikko 2">
            <a:extLst>
              <a:ext uri="{FF2B5EF4-FFF2-40B4-BE49-F238E27FC236}">
                <a16:creationId xmlns:a16="http://schemas.microsoft.com/office/drawing/2014/main" id="{7CF5E5FD-A384-AC8D-D3B8-1BC2205E6F2A}"/>
              </a:ext>
            </a:extLst>
          </p:cNvPr>
          <p:cNvSpPr txBox="1">
            <a:spLocks/>
          </p:cNvSpPr>
          <p:nvPr/>
        </p:nvSpPr>
        <p:spPr>
          <a:xfrm>
            <a:off x="222828" y="3901687"/>
            <a:ext cx="9932894" cy="9631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Tekstiruutu 3">
            <a:extLst>
              <a:ext uri="{FF2B5EF4-FFF2-40B4-BE49-F238E27FC236}">
                <a16:creationId xmlns:a16="http://schemas.microsoft.com/office/drawing/2014/main" id="{E03B0433-F6C5-F8C2-0D6E-360968B05EF9}"/>
              </a:ext>
            </a:extLst>
          </p:cNvPr>
          <p:cNvSpPr txBox="1"/>
          <p:nvPr/>
        </p:nvSpPr>
        <p:spPr>
          <a:xfrm>
            <a:off x="790575" y="5019675"/>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1EDC2B42-3738-25B7-C798-83DDD5A3CBDC}"/>
              </a:ext>
            </a:extLst>
          </p:cNvPr>
          <p:cNvSpPr txBox="1"/>
          <p:nvPr/>
        </p:nvSpPr>
        <p:spPr>
          <a:xfrm>
            <a:off x="1028700" y="4765828"/>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iruutu 6">
            <a:extLst>
              <a:ext uri="{FF2B5EF4-FFF2-40B4-BE49-F238E27FC236}">
                <a16:creationId xmlns:a16="http://schemas.microsoft.com/office/drawing/2014/main" id="{31F9C390-1A7F-1B3E-F4E5-1F2A07F9FCE5}"/>
              </a:ext>
            </a:extLst>
          </p:cNvPr>
          <p:cNvSpPr txBox="1"/>
          <p:nvPr/>
        </p:nvSpPr>
        <p:spPr>
          <a:xfrm>
            <a:off x="4848225" y="5324475"/>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37436C09-E9A9-B1CF-E11F-A8A3A42640EE}"/>
              </a:ext>
            </a:extLst>
          </p:cNvPr>
          <p:cNvSpPr txBox="1"/>
          <p:nvPr/>
        </p:nvSpPr>
        <p:spPr>
          <a:xfrm>
            <a:off x="1181100" y="4918228"/>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C25E36A4-0DDC-9C7A-BB40-25CC6686B0B7}"/>
              </a:ext>
            </a:extLst>
          </p:cNvPr>
          <p:cNvSpPr txBox="1"/>
          <p:nvPr/>
        </p:nvSpPr>
        <p:spPr>
          <a:xfrm>
            <a:off x="5886450" y="4765827"/>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iruutu 12">
            <a:extLst>
              <a:ext uri="{FF2B5EF4-FFF2-40B4-BE49-F238E27FC236}">
                <a16:creationId xmlns:a16="http://schemas.microsoft.com/office/drawing/2014/main" id="{FDAAEA1F-BFC7-DBE6-D284-E794E565F8FA}"/>
              </a:ext>
            </a:extLst>
          </p:cNvPr>
          <p:cNvSpPr txBox="1"/>
          <p:nvPr/>
        </p:nvSpPr>
        <p:spPr>
          <a:xfrm>
            <a:off x="4986337" y="4768461"/>
            <a:ext cx="2028825" cy="1647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iruutu 13">
            <a:extLst>
              <a:ext uri="{FF2B5EF4-FFF2-40B4-BE49-F238E27FC236}">
                <a16:creationId xmlns:a16="http://schemas.microsoft.com/office/drawing/2014/main" id="{04725769-AAC6-3EBD-C943-F522820715CF}"/>
              </a:ext>
            </a:extLst>
          </p:cNvPr>
          <p:cNvSpPr txBox="1"/>
          <p:nvPr/>
        </p:nvSpPr>
        <p:spPr>
          <a:xfrm>
            <a:off x="8012597" y="2007962"/>
            <a:ext cx="2143125" cy="1701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Kuva 1" descr="Kuva, joka sisältää kohteen animaatio, clipart, teksti&#10;&#10;Kuvaus luotu automaattisesti">
            <a:extLst>
              <a:ext uri="{FF2B5EF4-FFF2-40B4-BE49-F238E27FC236}">
                <a16:creationId xmlns:a16="http://schemas.microsoft.com/office/drawing/2014/main" id="{64654777-70D0-798D-4836-17FEE45D0E93}"/>
              </a:ext>
            </a:extLst>
          </p:cNvPr>
          <p:cNvPicPr>
            <a:picLocks noChangeAspect="1"/>
          </p:cNvPicPr>
          <p:nvPr/>
        </p:nvPicPr>
        <p:blipFill>
          <a:blip r:embed="rId4"/>
          <a:stretch>
            <a:fillRect/>
          </a:stretch>
        </p:blipFill>
        <p:spPr>
          <a:xfrm>
            <a:off x="644339" y="139351"/>
            <a:ext cx="2579255" cy="2590800"/>
          </a:xfrm>
          <a:prstGeom prst="rect">
            <a:avLst/>
          </a:prstGeom>
          <a:ln>
            <a:noFill/>
          </a:ln>
        </p:spPr>
      </p:pic>
      <p:pic>
        <p:nvPicPr>
          <p:cNvPr id="3" name="Kuva 2">
            <a:extLst>
              <a:ext uri="{FF2B5EF4-FFF2-40B4-BE49-F238E27FC236}">
                <a16:creationId xmlns:a16="http://schemas.microsoft.com/office/drawing/2014/main" id="{07452279-4B89-52C2-15CF-203026A803DC}"/>
              </a:ext>
            </a:extLst>
          </p:cNvPr>
          <p:cNvPicPr>
            <a:picLocks noChangeAspect="1"/>
          </p:cNvPicPr>
          <p:nvPr/>
        </p:nvPicPr>
        <p:blipFill>
          <a:blip r:embed="rId5"/>
          <a:stretch>
            <a:fillRect/>
          </a:stretch>
        </p:blipFill>
        <p:spPr>
          <a:xfrm>
            <a:off x="7519479" y="620118"/>
            <a:ext cx="5021193" cy="7259764"/>
          </a:xfrm>
          <a:prstGeom prst="rect">
            <a:avLst/>
          </a:prstGeom>
        </p:spPr>
      </p:pic>
      <p:pic>
        <p:nvPicPr>
          <p:cNvPr id="5" name="Kuva 4">
            <a:extLst>
              <a:ext uri="{FF2B5EF4-FFF2-40B4-BE49-F238E27FC236}">
                <a16:creationId xmlns:a16="http://schemas.microsoft.com/office/drawing/2014/main" id="{DE40C587-9CED-4941-AAAD-F3BC1C0B806B}"/>
              </a:ext>
            </a:extLst>
          </p:cNvPr>
          <p:cNvPicPr>
            <a:picLocks noChangeAspect="1"/>
          </p:cNvPicPr>
          <p:nvPr/>
        </p:nvPicPr>
        <p:blipFill>
          <a:blip r:embed="rId6"/>
          <a:stretch>
            <a:fillRect/>
          </a:stretch>
        </p:blipFill>
        <p:spPr>
          <a:xfrm>
            <a:off x="10701479" y="229866"/>
            <a:ext cx="820759" cy="783069"/>
          </a:xfrm>
          <a:prstGeom prst="rect">
            <a:avLst/>
          </a:prstGeom>
        </p:spPr>
      </p:pic>
      <p:pic>
        <p:nvPicPr>
          <p:cNvPr id="15" name="Kuva 14" descr="Kuva, joka sisältää kohteen teksti, Fontti, Grafiikka, logo&#10;&#10;Kuvaus luotu automaattisesti">
            <a:extLst>
              <a:ext uri="{FF2B5EF4-FFF2-40B4-BE49-F238E27FC236}">
                <a16:creationId xmlns:a16="http://schemas.microsoft.com/office/drawing/2014/main" id="{72D85AF2-DF36-6DF8-EC5B-40031A908420}"/>
              </a:ext>
            </a:extLst>
          </p:cNvPr>
          <p:cNvPicPr>
            <a:picLocks noChangeAspect="1"/>
          </p:cNvPicPr>
          <p:nvPr/>
        </p:nvPicPr>
        <p:blipFill rotWithShape="1">
          <a:blip r:embed="rId7">
            <a:extLst>
              <a:ext uri="{28A0092B-C50C-407E-A947-70E740481C1C}">
                <a14:useLocalDpi xmlns:a14="http://schemas.microsoft.com/office/drawing/2010/main" val="0"/>
              </a:ext>
            </a:extLst>
          </a:blip>
          <a:srcRect l="23022" t="-14884"/>
          <a:stretch/>
        </p:blipFill>
        <p:spPr>
          <a:xfrm>
            <a:off x="632091" y="6036391"/>
            <a:ext cx="2357722" cy="580386"/>
          </a:xfrm>
          <a:prstGeom prst="rect">
            <a:avLst/>
          </a:prstGeom>
        </p:spPr>
      </p:pic>
    </p:spTree>
    <p:extLst>
      <p:ext uri="{BB962C8B-B14F-4D97-AF65-F5344CB8AC3E}">
        <p14:creationId xmlns:p14="http://schemas.microsoft.com/office/powerpoint/2010/main" val="2387890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51EF42-4EFC-4902-A55E-D395A4EDDF65}"/>
              </a:ext>
            </a:extLst>
          </p:cNvPr>
          <p:cNvSpPr>
            <a:spLocks noGrp="1"/>
          </p:cNvSpPr>
          <p:nvPr>
            <p:ph type="title" idx="4294967295"/>
          </p:nvPr>
        </p:nvSpPr>
        <p:spPr>
          <a:xfrm>
            <a:off x="382659" y="418176"/>
            <a:ext cx="10515600" cy="1604934"/>
          </a:xfrm>
        </p:spPr>
        <p:txBody>
          <a:bodyPr>
            <a:noAutofit/>
          </a:bodyPr>
          <a:lstStyle/>
          <a:p>
            <a:pPr algn="ctr"/>
            <a:r>
              <a:rPr lang="fi-FI" sz="3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Jos </a:t>
            </a:r>
            <a:r>
              <a:rPr lang="fi-FI" sz="3400" b="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sinua tai jotain toista häiritään, kiusataan, </a:t>
            </a:r>
            <a:br>
              <a:rPr lang="fi-FI" sz="3400" b="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fi-FI" sz="3400" b="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houkutellaan tai ahdistellaan, muista nämä:</a:t>
            </a:r>
            <a:endParaRPr lang="fi-FI" sz="3400" dirty="0">
              <a:solidFill>
                <a:schemeClr val="bg1"/>
              </a:solidFill>
              <a:effectLst>
                <a:outerShdw blurRad="38100" dist="38100" dir="2700000" algn="tl">
                  <a:srgbClr val="000000">
                    <a:alpha val="43137"/>
                  </a:srgbClr>
                </a:outerShdw>
              </a:effectLst>
              <a:latin typeface="Segoe UI" panose="020B0502040204020203" pitchFamily="34" charset="0"/>
              <a:ea typeface="Segoe UI Black" panose="020B0A02040204020203" pitchFamily="34" charset="0"/>
              <a:cs typeface="Segoe UI" panose="020B0502040204020203" pitchFamily="34" charset="0"/>
            </a:endParaRPr>
          </a:p>
        </p:txBody>
      </p:sp>
      <p:pic>
        <p:nvPicPr>
          <p:cNvPr id="4" name="Kuva 3" descr="Kuva, joka sisältää kohteen teksti, Fontti, Grafiikka, logo&#10;&#10;Kuvaus luotu automaattisesti">
            <a:extLst>
              <a:ext uri="{FF2B5EF4-FFF2-40B4-BE49-F238E27FC236}">
                <a16:creationId xmlns:a16="http://schemas.microsoft.com/office/drawing/2014/main" id="{919960D5-F23C-5868-4EF7-0A1E6989C6CB}"/>
              </a:ext>
            </a:extLst>
          </p:cNvPr>
          <p:cNvPicPr>
            <a:picLocks noChangeAspect="1"/>
          </p:cNvPicPr>
          <p:nvPr/>
        </p:nvPicPr>
        <p:blipFill rotWithShape="1">
          <a:blip r:embed="rId4">
            <a:extLst>
              <a:ext uri="{28A0092B-C50C-407E-A947-70E740481C1C}">
                <a14:useLocalDpi xmlns:a14="http://schemas.microsoft.com/office/drawing/2010/main" val="0"/>
              </a:ext>
            </a:extLst>
          </a:blip>
          <a:srcRect l="23022" t="-14884"/>
          <a:stretch/>
        </p:blipFill>
        <p:spPr>
          <a:xfrm>
            <a:off x="229764" y="6053162"/>
            <a:ext cx="2357722" cy="580386"/>
          </a:xfrm>
          <a:prstGeom prst="rect">
            <a:avLst/>
          </a:prstGeom>
        </p:spPr>
      </p:pic>
      <p:sp>
        <p:nvSpPr>
          <p:cNvPr id="3" name="Suorakulmio: Pyöristetyt kulmat 2">
            <a:extLst>
              <a:ext uri="{FF2B5EF4-FFF2-40B4-BE49-F238E27FC236}">
                <a16:creationId xmlns:a16="http://schemas.microsoft.com/office/drawing/2014/main" id="{AB5BFA73-0103-3D28-2735-DD6999154FDC}"/>
              </a:ext>
            </a:extLst>
          </p:cNvPr>
          <p:cNvSpPr/>
          <p:nvPr/>
        </p:nvSpPr>
        <p:spPr>
          <a:xfrm>
            <a:off x="2587486" y="2242868"/>
            <a:ext cx="9161253" cy="39812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R="0" lvl="1" algn="l" defTabSz="914400" rtl="0" eaLnBrk="1" fontAlgn="auto" latinLnBrk="0" hangingPunct="1">
              <a:lnSpc>
                <a:spcPct val="150000"/>
              </a:lnSpc>
              <a:spcBef>
                <a:spcPts val="0"/>
              </a:spcBef>
              <a:spcAft>
                <a:spcPts val="0"/>
              </a:spcAft>
              <a:buClrTx/>
              <a:buSzTx/>
              <a:tabLst/>
              <a:defRPr/>
            </a:pPr>
            <a:r>
              <a:rPr kumimoji="0" lang="fi-FI" sz="2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KERRO</a:t>
            </a:r>
            <a:r>
              <a:rPr kumimoji="0" lang="fi-FI" sz="2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turvalliselle aikuiselle</a:t>
            </a:r>
          </a:p>
          <a:p>
            <a:pPr marR="0" lvl="1" algn="l" defTabSz="914400" rtl="0" eaLnBrk="1" fontAlgn="auto" latinLnBrk="0" hangingPunct="1">
              <a:lnSpc>
                <a:spcPct val="150000"/>
              </a:lnSpc>
              <a:spcBef>
                <a:spcPts val="0"/>
              </a:spcBef>
              <a:spcAft>
                <a:spcPts val="0"/>
              </a:spcAft>
              <a:buClrTx/>
              <a:buSzTx/>
              <a:tabLst/>
              <a:defRPr/>
            </a:pPr>
            <a:r>
              <a:rPr kumimoji="0" lang="fi-FI" sz="2200" b="1" i="0" u="none" strike="noStrike" kern="1200" cap="none" spc="-61"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SÄILYTÄ</a:t>
            </a:r>
            <a:r>
              <a:rPr kumimoji="0" lang="fi-FI" sz="2200" b="1" i="0" u="none" strike="noStrike" kern="1200" cap="none" spc="-61"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0" i="0" u="none" strike="noStrike" kern="1200" cap="none" spc="-61"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keskustelut ja kuvat/videot kuvakaappauksella</a:t>
            </a:r>
            <a:endParaRPr kumimoji="0" lang="fi-FI" sz="2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R="0" lvl="1" algn="l" defTabSz="914400" rtl="0" eaLnBrk="1" fontAlgn="auto" latinLnBrk="0" hangingPunct="1">
              <a:lnSpc>
                <a:spcPct val="150000"/>
              </a:lnSpc>
              <a:spcBef>
                <a:spcPts val="0"/>
              </a:spcBef>
              <a:spcAft>
                <a:spcPts val="0"/>
              </a:spcAft>
              <a:buClrTx/>
              <a:buSzTx/>
              <a:tabLst/>
              <a:defRPr/>
            </a:pPr>
            <a:r>
              <a:rPr kumimoji="0" lang="fi-FI" sz="2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ESTÄ</a:t>
            </a:r>
            <a:r>
              <a:rPr kumimoji="0" lang="fi-FI" sz="2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tekijän yhteydenotot puhelimen asetuksissa/somessa</a:t>
            </a:r>
          </a:p>
          <a:p>
            <a:pPr marR="0" lvl="1" algn="l" defTabSz="914400" rtl="0" eaLnBrk="1" fontAlgn="auto" latinLnBrk="0" hangingPunct="1">
              <a:lnSpc>
                <a:spcPct val="150000"/>
              </a:lnSpc>
              <a:spcBef>
                <a:spcPts val="0"/>
              </a:spcBef>
              <a:spcAft>
                <a:spcPts val="0"/>
              </a:spcAft>
              <a:buClrTx/>
              <a:buSzTx/>
              <a:tabLst/>
              <a:defRPr/>
            </a:pPr>
            <a:r>
              <a:rPr kumimoji="0" lang="fi-FI" sz="2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ILMOITA</a:t>
            </a:r>
            <a:r>
              <a:rPr kumimoji="0" lang="fi-FI" sz="2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sivuston tai sovelluksen ylläpidolle</a:t>
            </a:r>
          </a:p>
          <a:p>
            <a:pPr marR="0" lvl="1" algn="l" defTabSz="914400" rtl="0" eaLnBrk="1" fontAlgn="auto" latinLnBrk="0" hangingPunct="1">
              <a:lnSpc>
                <a:spcPct val="150000"/>
              </a:lnSpc>
              <a:spcBef>
                <a:spcPts val="0"/>
              </a:spcBef>
              <a:spcAft>
                <a:spcPts val="0"/>
              </a:spcAft>
              <a:buClrTx/>
              <a:buSzTx/>
              <a:tabLst/>
              <a:defRPr/>
            </a:pPr>
            <a:r>
              <a:rPr kumimoji="0" lang="fi-FI" sz="2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OTA</a:t>
            </a:r>
            <a:r>
              <a:rPr kumimoji="0" lang="fi-FI" sz="2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aikuisen kanssa yhteys poliisiin, mikäli epäilette rikosta</a:t>
            </a:r>
          </a:p>
          <a:p>
            <a:pPr marR="0" lvl="1" algn="l" defTabSz="914400" rtl="0" eaLnBrk="1" fontAlgn="auto" latinLnBrk="0" hangingPunct="1">
              <a:lnSpc>
                <a:spcPct val="150000"/>
              </a:lnSpc>
              <a:spcBef>
                <a:spcPts val="0"/>
              </a:spcBef>
              <a:spcAft>
                <a:spcPts val="0"/>
              </a:spcAft>
              <a:buClrTx/>
              <a:buSzTx/>
              <a:tabLst/>
              <a:defRPr/>
            </a:pPr>
            <a:r>
              <a:rPr kumimoji="0" lang="fi-FI" sz="2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PYYDÄ</a:t>
            </a:r>
            <a:r>
              <a:rPr kumimoji="0" lang="fi-FI" sz="2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TUKEA</a:t>
            </a:r>
            <a:r>
              <a:rPr kumimoji="0" lang="fi-FI" sz="2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fi-FI" sz="2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esim. oppilashuolto, Rikosuhripäivystys p. 166006, riku.fi/nuoret (chat), Lasten ja nuorten puhelin 116 111</a:t>
            </a:r>
            <a:endParaRPr kumimoji="0" lang="fi-FI" sz="2200" b="0" i="0" u="none" strike="noStrike" kern="1200" cap="none" spc="0" normalizeH="0" baseline="0" noProof="0" dirty="0">
              <a:ln>
                <a:noFill/>
              </a:ln>
              <a:solidFill>
                <a:srgbClr val="000000"/>
              </a:solidFill>
              <a:effectLst/>
              <a:uLnTx/>
              <a:uFillTx/>
              <a:latin typeface="SegoeUI-Bold"/>
              <a:ea typeface="+mn-ea"/>
              <a:cs typeface="+mn-cs"/>
            </a:endParaRPr>
          </a:p>
        </p:txBody>
      </p:sp>
    </p:spTree>
    <p:extLst>
      <p:ext uri="{BB962C8B-B14F-4D97-AF65-F5344CB8AC3E}">
        <p14:creationId xmlns:p14="http://schemas.microsoft.com/office/powerpoint/2010/main" val="30938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Freeform 355"/>
          <p:cNvSpPr/>
          <p:nvPr/>
        </p:nvSpPr>
        <p:spPr>
          <a:xfrm>
            <a:off x="0" y="0"/>
            <a:ext cx="12192000" cy="6858000"/>
          </a:xfrm>
          <a:custGeom>
            <a:avLst/>
            <a:gdLst/>
            <a:ahLst/>
            <a:cxnLst/>
            <a:rect l="0" t="0" r="0" b="0"/>
            <a:pathLst>
              <a:path w="12192000" h="6858000">
                <a:moveTo>
                  <a:pt x="0" y="6858000"/>
                </a:moveTo>
                <a:lnTo>
                  <a:pt x="12192000" y="6858000"/>
                </a:lnTo>
                <a:lnTo>
                  <a:pt x="12192000" y="0"/>
                </a:lnTo>
                <a:lnTo>
                  <a:pt x="0" y="0"/>
                </a:lnTo>
                <a:lnTo>
                  <a:pt x="0" y="68580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6" name="Picture 356" descr="Kuvassa on kaksi paksurunkoista puuta, joiden oksat ulottuvat runsaslehtisinä melkein maahan asti. Puiden välistä paistaa aurinko."/>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sp>
        <p:nvSpPr>
          <p:cNvPr id="357" name="Rectangle 357"/>
          <p:cNvSpPr/>
          <p:nvPr/>
        </p:nvSpPr>
        <p:spPr>
          <a:xfrm>
            <a:off x="6529130" y="5844406"/>
            <a:ext cx="5547639" cy="61555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0" i="0" u="none" strike="noStrike" kern="0" cap="none" spc="0" normalizeH="0" baseline="0" noProof="0">
                <a:ln>
                  <a:noFill/>
                </a:ln>
                <a:solidFill>
                  <a:srgbClr val="FFFFFF"/>
                </a:solidFill>
                <a:effectLst/>
                <a:uLnTx/>
                <a:uFillTx/>
                <a:latin typeface="Oulun Graadi Otsikko"/>
                <a:ea typeface="+mn-ea"/>
                <a:cs typeface="+mn-cs"/>
              </a:rPr>
              <a:t>T</a:t>
            </a:r>
            <a:r>
              <a:rPr kumimoji="0" lang="fi-FI" sz="4000" b="0" i="0" u="none" strike="noStrike" kern="0" cap="none" spc="0" normalizeH="0" baseline="0" noProof="0" err="1">
                <a:ln>
                  <a:noFill/>
                </a:ln>
                <a:solidFill>
                  <a:srgbClr val="FFFFFF"/>
                </a:solidFill>
                <a:effectLst/>
                <a:uLnTx/>
                <a:uFillTx/>
                <a:latin typeface="Oulun Graadi Otsikko"/>
                <a:ea typeface="+mn-ea"/>
                <a:cs typeface="+mn-cs"/>
              </a:rPr>
              <a:t>ur</a:t>
            </a:r>
            <a:r>
              <a:rPr kumimoji="0" lang="fi-FI" sz="4000" b="0" i="0" u="none" strike="noStrike" kern="0" cap="none" spc="-133" normalizeH="0" baseline="0" noProof="0" err="1">
                <a:ln>
                  <a:noFill/>
                </a:ln>
                <a:solidFill>
                  <a:srgbClr val="FFFFFF"/>
                </a:solidFill>
                <a:effectLst/>
                <a:uLnTx/>
                <a:uFillTx/>
                <a:latin typeface="Oulun Graadi Otsikko"/>
                <a:ea typeface="+mn-ea"/>
                <a:cs typeface="+mn-cs"/>
              </a:rPr>
              <a:t>v</a:t>
            </a:r>
            <a:r>
              <a:rPr kumimoji="0" lang="fi-FI" sz="4000" b="0" i="0" u="none" strike="noStrike" kern="0" cap="none" spc="0" normalizeH="0" baseline="0" noProof="0" err="1">
                <a:ln>
                  <a:noFill/>
                </a:ln>
                <a:solidFill>
                  <a:srgbClr val="FFFFFF"/>
                </a:solidFill>
                <a:effectLst/>
                <a:uLnTx/>
                <a:uFillTx/>
                <a:latin typeface="Oulun Graadi Otsikko"/>
                <a:ea typeface="+mn-ea"/>
                <a:cs typeface="+mn-cs"/>
              </a:rPr>
              <a:t>a</a:t>
            </a:r>
            <a:r>
              <a:rPr kumimoji="0" lang="fi-FI" sz="4000" b="0" i="0" u="none" strike="noStrike" kern="0" cap="none" spc="-181" normalizeH="0" baseline="0" noProof="0" err="1">
                <a:ln>
                  <a:noFill/>
                </a:ln>
                <a:solidFill>
                  <a:srgbClr val="FFFFFF"/>
                </a:solidFill>
                <a:effectLst/>
                <a:uLnTx/>
                <a:uFillTx/>
                <a:latin typeface="Oulun Graadi Otsikko"/>
                <a:ea typeface="+mn-ea"/>
                <a:cs typeface="+mn-cs"/>
              </a:rPr>
              <a:t>p</a:t>
            </a:r>
            <a:r>
              <a:rPr kumimoji="0" lang="fi-FI" sz="4000" b="0" i="0" u="none" strike="noStrike" kern="0" cap="none" spc="0" normalizeH="0" baseline="0" noProof="0" err="1">
                <a:ln>
                  <a:noFill/>
                </a:ln>
                <a:solidFill>
                  <a:srgbClr val="FFFFFF"/>
                </a:solidFill>
                <a:effectLst/>
                <a:uLnTx/>
                <a:uFillTx/>
                <a:latin typeface="Oulun Graadi Otsikko"/>
                <a:ea typeface="+mn-ea"/>
                <a:cs typeface="+mn-cs"/>
              </a:rPr>
              <a:t>aikkaharjoitus</a:t>
            </a:r>
            <a:endParaRPr kumimoji="0" lang="fi-FI" sz="4000" b="0" i="0" u="none" strike="noStrike" kern="0" cap="none" spc="0" normalizeH="0" baseline="0" noProof="0">
              <a:ln>
                <a:noFill/>
              </a:ln>
              <a:solidFill>
                <a:srgbClr val="FFFFFF"/>
              </a:solidFill>
              <a:effectLst/>
              <a:uLnTx/>
              <a:uFillTx/>
              <a:latin typeface="Oulun Graadi Otsikko"/>
              <a:ea typeface="+mn-ea"/>
              <a:cs typeface="+mn-cs"/>
            </a:endParaRPr>
          </a:p>
        </p:txBody>
      </p:sp>
    </p:spTree>
    <p:extLst>
      <p:ext uri="{BB962C8B-B14F-4D97-AF65-F5344CB8AC3E}">
        <p14:creationId xmlns:p14="http://schemas.microsoft.com/office/powerpoint/2010/main" val="1110710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7D96C8-581D-49B6-9DDD-04B3E7140ED2}"/>
              </a:ext>
            </a:extLst>
          </p:cNvPr>
          <p:cNvSpPr>
            <a:spLocks noGrp="1"/>
          </p:cNvSpPr>
          <p:nvPr>
            <p:ph type="title"/>
          </p:nvPr>
        </p:nvSpPr>
        <p:spPr>
          <a:xfrm>
            <a:off x="929640" y="365129"/>
            <a:ext cx="5699760" cy="1325563"/>
          </a:xfrm>
        </p:spPr>
        <p:txBody>
          <a:bodyPr>
            <a:normAutofit/>
          </a:bodyPr>
          <a:lstStyle/>
          <a:p>
            <a:r>
              <a:rPr lang="fi-FI" sz="4000">
                <a:solidFill>
                  <a:schemeClr val="accent1"/>
                </a:solidFill>
                <a:latin typeface="Oulun Graadi Otsikko" pitchFamily="50" charset="0"/>
              </a:rPr>
              <a:t>Turvapaikkaharjoitus</a:t>
            </a:r>
          </a:p>
        </p:txBody>
      </p:sp>
      <p:sp>
        <p:nvSpPr>
          <p:cNvPr id="4" name="Päivämäärän paikkamerkki 3">
            <a:extLst>
              <a:ext uri="{FF2B5EF4-FFF2-40B4-BE49-F238E27FC236}">
                <a16:creationId xmlns:a16="http://schemas.microsoft.com/office/drawing/2014/main" id="{FDCEEED5-10F7-43A6-833F-930EA3D85D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25.5.2025</a:t>
            </a:fld>
            <a:endParaRPr kumimoji="0" lang="fi-FI"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Sisällön paikkamerkki 7">
            <a:extLst>
              <a:ext uri="{FF2B5EF4-FFF2-40B4-BE49-F238E27FC236}">
                <a16:creationId xmlns:a16="http://schemas.microsoft.com/office/drawing/2014/main" id="{8951D56F-267D-427F-8D51-656C71606F47}"/>
              </a:ext>
            </a:extLst>
          </p:cNvPr>
          <p:cNvSpPr>
            <a:spLocks noGrp="1"/>
          </p:cNvSpPr>
          <p:nvPr>
            <p:ph idx="1"/>
          </p:nvPr>
        </p:nvSpPr>
        <p:spPr>
          <a:xfrm>
            <a:off x="929640" y="1690692"/>
            <a:ext cx="10648950" cy="4486271"/>
          </a:xfrm>
        </p:spPr>
        <p:txBody>
          <a:bodyPr>
            <a:normAutofit fontScale="92500" lnSpcReduction="10000"/>
          </a:bodyPr>
          <a:lstStyle/>
          <a:p>
            <a:pPr marL="0" indent="0">
              <a:lnSpc>
                <a:spcPct val="100000"/>
              </a:lnSpc>
              <a:buNone/>
            </a:pPr>
            <a:r>
              <a:rPr lang="fi-FI" sz="1800" b="0" i="0" spc="0" baseline="0" dirty="0">
                <a:solidFill>
                  <a:schemeClr val="tx1"/>
                </a:solidFill>
              </a:rPr>
              <a:t>Lue oppilaille rauhallisella äänellä ja riittä</a:t>
            </a:r>
            <a:r>
              <a:rPr lang="fi-FI" sz="1800" b="0" i="0" spc="-38" baseline="0" dirty="0">
                <a:solidFill>
                  <a:schemeClr val="tx1"/>
                </a:solidFill>
              </a:rPr>
              <a:t>v</a:t>
            </a:r>
            <a:r>
              <a:rPr lang="fi-FI" sz="1800" b="0" i="0" spc="0" baseline="0" dirty="0">
                <a:solidFill>
                  <a:schemeClr val="tx1"/>
                </a:solidFill>
              </a:rPr>
              <a:t>än hitaasti: </a:t>
            </a:r>
          </a:p>
          <a:p>
            <a:pPr marL="0" indent="0">
              <a:lnSpc>
                <a:spcPct val="100000"/>
              </a:lnSpc>
              <a:buNone/>
            </a:pPr>
            <a:endParaRPr lang="fi-FI" sz="1800" dirty="0">
              <a:solidFill>
                <a:schemeClr val="accent1"/>
              </a:solidFill>
            </a:endParaRPr>
          </a:p>
          <a:p>
            <a:pPr marL="0" indent="0">
              <a:lnSpc>
                <a:spcPct val="100000"/>
              </a:lnSpc>
              <a:buNone/>
            </a:pPr>
            <a:r>
              <a:rPr lang="fi-FI" sz="1800" b="0" i="1" spc="0" baseline="0" dirty="0">
                <a:solidFill>
                  <a:schemeClr val="tx1"/>
                </a:solidFill>
              </a:rPr>
              <a:t>”Istu mu</a:t>
            </a:r>
            <a:r>
              <a:rPr lang="fi-FI" sz="1800" b="0" i="1" spc="-42" baseline="0" dirty="0">
                <a:solidFill>
                  <a:schemeClr val="tx1"/>
                </a:solidFill>
              </a:rPr>
              <a:t>k</a:t>
            </a:r>
            <a:r>
              <a:rPr lang="fi-FI" sz="1800" b="0" i="1" spc="0" baseline="0" dirty="0">
                <a:solidFill>
                  <a:schemeClr val="tx1"/>
                </a:solidFill>
              </a:rPr>
              <a:t>a</a:t>
            </a:r>
            <a:r>
              <a:rPr lang="fi-FI" sz="1800" b="0" i="1" spc="-15" baseline="0" dirty="0">
                <a:solidFill>
                  <a:schemeClr val="tx1"/>
                </a:solidFill>
              </a:rPr>
              <a:t>v</a:t>
            </a:r>
            <a:r>
              <a:rPr lang="fi-FI" sz="1800" b="0" i="1" spc="0" baseline="0" dirty="0">
                <a:solidFill>
                  <a:schemeClr val="tx1"/>
                </a:solidFill>
              </a:rPr>
              <a:t>asti ja sulje silmäsi,</a:t>
            </a:r>
            <a:r>
              <a:rPr lang="fi-FI" sz="1800" b="0" i="1" spc="-13" baseline="0" dirty="0">
                <a:solidFill>
                  <a:schemeClr val="tx1"/>
                </a:solidFill>
              </a:rPr>
              <a:t> </a:t>
            </a:r>
            <a:r>
              <a:rPr lang="fi-FI" sz="1800" b="0" i="1" spc="0" baseline="0" dirty="0">
                <a:solidFill>
                  <a:schemeClr val="tx1"/>
                </a:solidFill>
              </a:rPr>
              <a:t>jos haluat. Hengi</a:t>
            </a:r>
            <a:r>
              <a:rPr lang="fi-FI" sz="1800" b="0" i="1" spc="-20" baseline="0" dirty="0">
                <a:solidFill>
                  <a:schemeClr val="tx1"/>
                </a:solidFill>
              </a:rPr>
              <a:t>t</a:t>
            </a:r>
            <a:r>
              <a:rPr lang="fi-FI" sz="1800" b="0" i="1" spc="0" baseline="0" dirty="0">
                <a:solidFill>
                  <a:schemeClr val="tx1"/>
                </a:solidFill>
              </a:rPr>
              <a:t>ä </a:t>
            </a:r>
            <a:r>
              <a:rPr lang="fi-FI" sz="1800" b="0" i="1" spc="-15" baseline="0" dirty="0">
                <a:solidFill>
                  <a:schemeClr val="tx1"/>
                </a:solidFill>
              </a:rPr>
              <a:t>r</a:t>
            </a:r>
            <a:r>
              <a:rPr lang="fi-FI" sz="1800" b="0" i="1" spc="0" baseline="0" dirty="0">
                <a:solidFill>
                  <a:schemeClr val="tx1"/>
                </a:solidFill>
              </a:rPr>
              <a:t>auhalli</a:t>
            </a:r>
            <a:r>
              <a:rPr lang="fi-FI" sz="1800" b="0" i="1" spc="-13" baseline="0" dirty="0">
                <a:solidFill>
                  <a:schemeClr val="tx1"/>
                </a:solidFill>
              </a:rPr>
              <a:t>s</a:t>
            </a:r>
            <a:r>
              <a:rPr lang="fi-FI" sz="1800" b="0" i="1" spc="0" baseline="0" dirty="0">
                <a:solidFill>
                  <a:schemeClr val="tx1"/>
                </a:solidFill>
              </a:rPr>
              <a:t>esti. Kuvittele it</a:t>
            </a:r>
            <a:r>
              <a:rPr lang="fi-FI" sz="1800" b="0" i="1" spc="-15" baseline="0" dirty="0">
                <a:solidFill>
                  <a:schemeClr val="tx1"/>
                </a:solidFill>
              </a:rPr>
              <a:t>s</a:t>
            </a:r>
            <a:r>
              <a:rPr lang="fi-FI" sz="1800" b="0" i="1" spc="0" baseline="0" dirty="0">
                <a:solidFill>
                  <a:schemeClr val="tx1"/>
                </a:solidFill>
              </a:rPr>
              <a:t>esi </a:t>
            </a:r>
            <a:r>
              <a:rPr lang="fi-FI" sz="1800" b="0" i="1" spc="-15" baseline="0" dirty="0">
                <a:solidFill>
                  <a:schemeClr val="tx1"/>
                </a:solidFill>
              </a:rPr>
              <a:t>s</a:t>
            </a:r>
            <a:r>
              <a:rPr lang="fi-FI" sz="1800" b="0" i="1" spc="0" baseline="0" dirty="0">
                <a:solidFill>
                  <a:schemeClr val="tx1"/>
                </a:solidFill>
              </a:rPr>
              <a:t>ellai</a:t>
            </a:r>
            <a:r>
              <a:rPr lang="fi-FI" sz="1800" b="0" i="1" spc="-15" baseline="0" dirty="0">
                <a:solidFill>
                  <a:schemeClr val="tx1"/>
                </a:solidFill>
              </a:rPr>
              <a:t>s</a:t>
            </a:r>
            <a:r>
              <a:rPr lang="fi-FI" sz="1800" b="0" i="1" spc="0" baseline="0" dirty="0">
                <a:solidFill>
                  <a:schemeClr val="tx1"/>
                </a:solidFill>
              </a:rPr>
              <a:t>een</a:t>
            </a:r>
            <a:r>
              <a:rPr lang="fi-FI" sz="1800" b="0" i="1" spc="-20" baseline="0" dirty="0">
                <a:solidFill>
                  <a:schemeClr val="tx1"/>
                </a:solidFill>
              </a:rPr>
              <a:t> </a:t>
            </a:r>
            <a:r>
              <a:rPr lang="fi-FI" sz="1800" b="0" i="1" spc="0" baseline="0" dirty="0">
                <a:solidFill>
                  <a:schemeClr val="tx1"/>
                </a:solidFill>
              </a:rPr>
              <a:t>paik</a:t>
            </a:r>
            <a:r>
              <a:rPr lang="fi-FI" sz="1800" b="0" i="1" spc="-38" baseline="0" dirty="0">
                <a:solidFill>
                  <a:schemeClr val="tx1"/>
                </a:solidFill>
              </a:rPr>
              <a:t>k</a:t>
            </a:r>
            <a:r>
              <a:rPr lang="fi-FI" sz="1800" b="0" i="1" spc="0" baseline="0" dirty="0">
                <a:solidFill>
                  <a:schemeClr val="tx1"/>
                </a:solidFill>
              </a:rPr>
              <a:t>aan, jos</a:t>
            </a:r>
            <a:r>
              <a:rPr lang="fi-FI" sz="1800" b="0" i="1" spc="-15" baseline="0" dirty="0">
                <a:solidFill>
                  <a:schemeClr val="tx1"/>
                </a:solidFill>
              </a:rPr>
              <a:t>s</a:t>
            </a:r>
            <a:r>
              <a:rPr lang="fi-FI" sz="1800" b="0" i="1" spc="0" baseline="0" dirty="0">
                <a:solidFill>
                  <a:schemeClr val="tx1"/>
                </a:solidFill>
              </a:rPr>
              <a:t>a sinun on tur</a:t>
            </a:r>
            <a:r>
              <a:rPr lang="fi-FI" sz="1800" b="0" i="1" spc="-13" baseline="0" dirty="0">
                <a:solidFill>
                  <a:schemeClr val="tx1"/>
                </a:solidFill>
              </a:rPr>
              <a:t>v</a:t>
            </a:r>
            <a:r>
              <a:rPr lang="fi-FI" sz="1800" b="0" i="1" spc="0" baseline="0" dirty="0">
                <a:solidFill>
                  <a:schemeClr val="tx1"/>
                </a:solidFill>
              </a:rPr>
              <a:t>allis</a:t>
            </a:r>
            <a:r>
              <a:rPr lang="fi-FI" sz="1800" b="0" i="1" spc="-24" baseline="0" dirty="0">
                <a:solidFill>
                  <a:schemeClr val="tx1"/>
                </a:solidFill>
              </a:rPr>
              <a:t>t</a:t>
            </a:r>
            <a:r>
              <a:rPr lang="fi-FI" sz="1800" b="0" i="1" spc="0" baseline="0" dirty="0">
                <a:solidFill>
                  <a:schemeClr val="tx1"/>
                </a:solidFill>
              </a:rPr>
              <a:t>a ja hyvä</a:t>
            </a:r>
            <a:r>
              <a:rPr lang="fi-FI" sz="1800" b="0" i="1" spc="-20" baseline="0" dirty="0">
                <a:solidFill>
                  <a:schemeClr val="tx1"/>
                </a:solidFill>
              </a:rPr>
              <a:t> </a:t>
            </a:r>
            <a:r>
              <a:rPr lang="fi-FI" sz="1800" b="0" i="1" spc="0" baseline="0" dirty="0">
                <a:solidFill>
                  <a:schemeClr val="tx1"/>
                </a:solidFill>
              </a:rPr>
              <a:t>olla. Siinä pai</a:t>
            </a:r>
            <a:r>
              <a:rPr lang="fi-FI" sz="1800" b="0" i="1" spc="-44" baseline="0" dirty="0">
                <a:solidFill>
                  <a:schemeClr val="tx1"/>
                </a:solidFill>
              </a:rPr>
              <a:t>k</a:t>
            </a:r>
            <a:r>
              <a:rPr lang="fi-FI" sz="1800" b="0" i="1" spc="0" baseline="0" dirty="0">
                <a:solidFill>
                  <a:schemeClr val="tx1"/>
                </a:solidFill>
              </a:rPr>
              <a:t>as</a:t>
            </a:r>
            <a:r>
              <a:rPr lang="fi-FI" sz="1800" b="0" i="1" spc="-17" baseline="0" dirty="0">
                <a:solidFill>
                  <a:schemeClr val="tx1"/>
                </a:solidFill>
              </a:rPr>
              <a:t>s</a:t>
            </a:r>
            <a:r>
              <a:rPr lang="fi-FI" sz="1800" b="0" i="1" spc="0" baseline="0" dirty="0">
                <a:solidFill>
                  <a:schemeClr val="tx1"/>
                </a:solidFill>
              </a:rPr>
              <a:t>a tunnet olosi oi</a:t>
            </a:r>
            <a:r>
              <a:rPr lang="fi-FI" sz="1800" b="0" i="1" spc="-35" baseline="0" dirty="0">
                <a:solidFill>
                  <a:schemeClr val="tx1"/>
                </a:solidFill>
              </a:rPr>
              <a:t>k</a:t>
            </a:r>
            <a:r>
              <a:rPr lang="fi-FI" sz="1800" b="0" i="1" spc="0" baseline="0" dirty="0">
                <a:solidFill>
                  <a:schemeClr val="tx1"/>
                </a:solidFill>
              </a:rPr>
              <a:t>ein </a:t>
            </a:r>
            <a:r>
              <a:rPr lang="fi-FI" sz="1800" b="0" i="1" spc="-20" baseline="0" dirty="0">
                <a:solidFill>
                  <a:schemeClr val="tx1"/>
                </a:solidFill>
              </a:rPr>
              <a:t>r</a:t>
            </a:r>
            <a:r>
              <a:rPr lang="fi-FI" sz="1800" b="0" i="1" spc="0" baseline="0" dirty="0">
                <a:solidFill>
                  <a:schemeClr val="tx1"/>
                </a:solidFill>
              </a:rPr>
              <a:t>auhalli</a:t>
            </a:r>
            <a:r>
              <a:rPr lang="fi-FI" sz="1800" b="0" i="1" spc="-17" baseline="0" dirty="0">
                <a:solidFill>
                  <a:schemeClr val="tx1"/>
                </a:solidFill>
              </a:rPr>
              <a:t>s</a:t>
            </a:r>
            <a:r>
              <a:rPr lang="fi-FI" sz="1800" b="0" i="1" spc="0" baseline="0" dirty="0">
                <a:solidFill>
                  <a:schemeClr val="tx1"/>
                </a:solidFill>
              </a:rPr>
              <a:t>eksi</a:t>
            </a:r>
            <a:r>
              <a:rPr lang="fi-FI" sz="1800" b="0" i="1" spc="-28" baseline="0" dirty="0">
                <a:solidFill>
                  <a:schemeClr val="tx1"/>
                </a:solidFill>
              </a:rPr>
              <a:t> </a:t>
            </a:r>
            <a:r>
              <a:rPr lang="fi-FI" sz="1800" b="0" i="1" spc="0" baseline="0" dirty="0">
                <a:solidFill>
                  <a:schemeClr val="tx1"/>
                </a:solidFill>
              </a:rPr>
              <a:t>ja hyväksi.</a:t>
            </a:r>
            <a:r>
              <a:rPr lang="fi-FI" sz="1800" b="0" i="1" spc="-17" baseline="0" dirty="0">
                <a:solidFill>
                  <a:schemeClr val="tx1"/>
                </a:solidFill>
              </a:rPr>
              <a:t> </a:t>
            </a:r>
            <a:r>
              <a:rPr lang="fi-FI" sz="1800" b="0" i="1" spc="-157" baseline="0" dirty="0">
                <a:solidFill>
                  <a:schemeClr val="tx1"/>
                </a:solidFill>
              </a:rPr>
              <a:t>T</a:t>
            </a:r>
            <a:r>
              <a:rPr lang="fi-FI" sz="1800" b="0" i="1" spc="0" baseline="0" dirty="0">
                <a:solidFill>
                  <a:schemeClr val="tx1"/>
                </a:solidFill>
              </a:rPr>
              <a:t>ällainen tur</a:t>
            </a:r>
            <a:r>
              <a:rPr lang="fi-FI" sz="1800" b="0" i="1" spc="-13" baseline="0" dirty="0">
                <a:solidFill>
                  <a:schemeClr val="tx1"/>
                </a:solidFill>
              </a:rPr>
              <a:t>v</a:t>
            </a:r>
            <a:r>
              <a:rPr lang="fi-FI" sz="1800" b="0" i="1" spc="0" baseline="0" dirty="0">
                <a:solidFill>
                  <a:schemeClr val="tx1"/>
                </a:solidFill>
              </a:rPr>
              <a:t>allinen paik</a:t>
            </a:r>
            <a:r>
              <a:rPr lang="fi-FI" sz="1800" b="0" i="1" spc="-42" baseline="0" dirty="0">
                <a:solidFill>
                  <a:schemeClr val="tx1"/>
                </a:solidFill>
              </a:rPr>
              <a:t>k</a:t>
            </a:r>
            <a:r>
              <a:rPr lang="fi-FI" sz="1800" b="0" i="1" spc="0" baseline="0" dirty="0">
                <a:solidFill>
                  <a:schemeClr val="tx1"/>
                </a:solidFill>
              </a:rPr>
              <a:t>a voi olla </a:t>
            </a:r>
            <a:r>
              <a:rPr lang="fi-FI" sz="1800" b="0" i="1" spc="-46" baseline="0" dirty="0">
                <a:solidFill>
                  <a:schemeClr val="tx1"/>
                </a:solidFill>
              </a:rPr>
              <a:t>k</a:t>
            </a:r>
            <a:r>
              <a:rPr lang="fi-FI" sz="1800" b="0" i="1" spc="0" baseline="0" dirty="0">
                <a:solidFill>
                  <a:schemeClr val="tx1"/>
                </a:solidFill>
              </a:rPr>
              <a:t>otona </a:t>
            </a:r>
            <a:r>
              <a:rPr lang="fi-FI" sz="1800" b="0" i="1" spc="-19" baseline="0" dirty="0">
                <a:solidFill>
                  <a:schemeClr val="tx1"/>
                </a:solidFill>
              </a:rPr>
              <a:t>t</a:t>
            </a:r>
            <a:r>
              <a:rPr lang="fi-FI" sz="1800" b="0" i="1" spc="0" baseline="0" dirty="0">
                <a:solidFill>
                  <a:schemeClr val="tx1"/>
                </a:solidFill>
              </a:rPr>
              <a:t>ai jos</a:t>
            </a:r>
            <a:r>
              <a:rPr lang="fi-FI" sz="1800" b="0" i="1" spc="-15" baseline="0" dirty="0">
                <a:solidFill>
                  <a:schemeClr val="tx1"/>
                </a:solidFill>
              </a:rPr>
              <a:t>s</a:t>
            </a:r>
            <a:r>
              <a:rPr lang="fi-FI" sz="1800" b="0" i="1" spc="0" baseline="0" dirty="0">
                <a:solidFill>
                  <a:schemeClr val="tx1"/>
                </a:solidFill>
              </a:rPr>
              <a:t>ain muualla.</a:t>
            </a:r>
            <a:r>
              <a:rPr lang="fi-FI" sz="1800" b="0" i="1" spc="-24" baseline="0" dirty="0">
                <a:solidFill>
                  <a:schemeClr val="tx1"/>
                </a:solidFill>
              </a:rPr>
              <a:t> </a:t>
            </a:r>
            <a:r>
              <a:rPr lang="fi-FI" sz="1800" b="0" i="1" spc="0" baseline="0" dirty="0">
                <a:solidFill>
                  <a:schemeClr val="tx1"/>
                </a:solidFill>
              </a:rPr>
              <a:t>Se voi olla si</a:t>
            </a:r>
            <a:r>
              <a:rPr lang="fi-FI" sz="1800" b="0" i="1" spc="-13" baseline="0" dirty="0">
                <a:solidFill>
                  <a:schemeClr val="tx1"/>
                </a:solidFill>
              </a:rPr>
              <a:t>s</a:t>
            </a:r>
            <a:r>
              <a:rPr lang="fi-FI" sz="1800" b="0" i="1" spc="0" baseline="0" dirty="0">
                <a:solidFill>
                  <a:schemeClr val="tx1"/>
                </a:solidFill>
              </a:rPr>
              <a:t>ällä </a:t>
            </a:r>
            <a:r>
              <a:rPr lang="fi-FI" sz="1800" b="0" i="1" spc="-18" baseline="0" dirty="0">
                <a:solidFill>
                  <a:schemeClr val="tx1"/>
                </a:solidFill>
              </a:rPr>
              <a:t>t</a:t>
            </a:r>
            <a:r>
              <a:rPr lang="fi-FI" sz="1800" b="0" i="1" spc="0" baseline="0" dirty="0">
                <a:solidFill>
                  <a:schemeClr val="tx1"/>
                </a:solidFill>
              </a:rPr>
              <a:t>ai ul</a:t>
            </a:r>
            <a:r>
              <a:rPr lang="fi-FI" sz="1800" b="0" i="1" spc="-36" baseline="0" dirty="0">
                <a:solidFill>
                  <a:schemeClr val="tx1"/>
                </a:solidFill>
              </a:rPr>
              <a:t>k</a:t>
            </a:r>
            <a:r>
              <a:rPr lang="fi-FI" sz="1800" b="0" i="1" spc="0" baseline="0" dirty="0">
                <a:solidFill>
                  <a:schemeClr val="tx1"/>
                </a:solidFill>
              </a:rPr>
              <a:t>ona luonnos</a:t>
            </a:r>
            <a:r>
              <a:rPr lang="fi-FI" sz="1800" b="0" i="1" spc="-19" baseline="0" dirty="0">
                <a:solidFill>
                  <a:schemeClr val="tx1"/>
                </a:solidFill>
              </a:rPr>
              <a:t>s</a:t>
            </a:r>
            <a:r>
              <a:rPr lang="fi-FI" sz="1800" b="0" i="1" spc="0" baseline="0" dirty="0">
                <a:solidFill>
                  <a:schemeClr val="tx1"/>
                </a:solidFill>
              </a:rPr>
              <a:t>a. Se voi olla oi</a:t>
            </a:r>
            <a:r>
              <a:rPr lang="fi-FI" sz="1800" b="0" i="1" spc="-31" baseline="0" dirty="0">
                <a:solidFill>
                  <a:schemeClr val="tx1"/>
                </a:solidFill>
              </a:rPr>
              <a:t>k</a:t>
            </a:r>
            <a:r>
              <a:rPr lang="fi-FI" sz="1800" b="0" i="1" spc="0" baseline="0" dirty="0">
                <a:solidFill>
                  <a:schemeClr val="tx1"/>
                </a:solidFill>
              </a:rPr>
              <a:t>easti jos</a:t>
            </a:r>
            <a:r>
              <a:rPr lang="fi-FI" sz="1800" b="0" i="1" spc="-15" baseline="0" dirty="0">
                <a:solidFill>
                  <a:schemeClr val="tx1"/>
                </a:solidFill>
              </a:rPr>
              <a:t>s</a:t>
            </a:r>
            <a:r>
              <a:rPr lang="fi-FI" sz="1800" b="0" i="1" spc="0" baseline="0" dirty="0">
                <a:solidFill>
                  <a:schemeClr val="tx1"/>
                </a:solidFill>
              </a:rPr>
              <a:t>akin olemas</a:t>
            </a:r>
            <a:r>
              <a:rPr lang="fi-FI" sz="1800" b="0" i="1" spc="-20" baseline="0" dirty="0">
                <a:solidFill>
                  <a:schemeClr val="tx1"/>
                </a:solidFill>
              </a:rPr>
              <a:t>s</a:t>
            </a:r>
            <a:r>
              <a:rPr lang="fi-FI" sz="1800" b="0" i="1" spc="0" baseline="0" dirty="0">
                <a:solidFill>
                  <a:schemeClr val="tx1"/>
                </a:solidFill>
              </a:rPr>
              <a:t>a, eh</a:t>
            </a:r>
            <a:r>
              <a:rPr lang="fi-FI" sz="1800" b="0" i="1" spc="-38" baseline="0" dirty="0">
                <a:solidFill>
                  <a:schemeClr val="tx1"/>
                </a:solidFill>
              </a:rPr>
              <a:t>k</a:t>
            </a:r>
            <a:r>
              <a:rPr lang="fi-FI" sz="1800" b="0" i="1" spc="0" baseline="0" dirty="0">
                <a:solidFill>
                  <a:schemeClr val="tx1"/>
                </a:solidFill>
              </a:rPr>
              <a:t>ä olet </a:t>
            </a:r>
            <a:r>
              <a:rPr lang="fi-FI" sz="1800" b="0" i="1" spc="-42" baseline="0" dirty="0">
                <a:solidFill>
                  <a:schemeClr val="tx1"/>
                </a:solidFill>
              </a:rPr>
              <a:t>k</a:t>
            </a:r>
            <a:r>
              <a:rPr lang="fi-FI" sz="1800" b="0" i="1" spc="0" baseline="0" dirty="0">
                <a:solidFill>
                  <a:schemeClr val="tx1"/>
                </a:solidFill>
              </a:rPr>
              <a:t>äy</a:t>
            </a:r>
            <a:r>
              <a:rPr lang="fi-FI" sz="1800" b="0" i="1" spc="-15" baseline="0" dirty="0">
                <a:solidFill>
                  <a:schemeClr val="tx1"/>
                </a:solidFill>
              </a:rPr>
              <a:t>n</a:t>
            </a:r>
            <a:r>
              <a:rPr lang="fi-FI" sz="1800" b="0" i="1" spc="0" baseline="0" dirty="0">
                <a:solidFill>
                  <a:schemeClr val="tx1"/>
                </a:solidFill>
              </a:rPr>
              <a:t>yt siellä.</a:t>
            </a:r>
            <a:r>
              <a:rPr lang="fi-FI" sz="1800" b="0" i="1" spc="-13" baseline="0" dirty="0">
                <a:solidFill>
                  <a:schemeClr val="tx1"/>
                </a:solidFill>
              </a:rPr>
              <a:t> </a:t>
            </a:r>
            <a:r>
              <a:rPr lang="fi-FI" sz="1800" b="0" i="1" spc="0" baseline="0" dirty="0">
                <a:solidFill>
                  <a:schemeClr val="tx1"/>
                </a:solidFill>
              </a:rPr>
              <a:t>Se paik</a:t>
            </a:r>
            <a:r>
              <a:rPr lang="fi-FI" sz="1800" b="0" i="1" spc="-38" baseline="0" dirty="0">
                <a:solidFill>
                  <a:schemeClr val="tx1"/>
                </a:solidFill>
              </a:rPr>
              <a:t>k</a:t>
            </a:r>
            <a:r>
              <a:rPr lang="fi-FI" sz="1800" b="0" i="1" spc="0" baseline="0" dirty="0">
                <a:solidFill>
                  <a:schemeClr val="tx1"/>
                </a:solidFill>
              </a:rPr>
              <a:t>a voi olla </a:t>
            </a:r>
            <a:r>
              <a:rPr lang="fi-FI" sz="1800" b="0" i="1" spc="-11" baseline="0" dirty="0">
                <a:solidFill>
                  <a:schemeClr val="tx1"/>
                </a:solidFill>
              </a:rPr>
              <a:t>m</a:t>
            </a:r>
            <a:r>
              <a:rPr lang="fi-FI" sz="1800" b="0" i="1" spc="0" baseline="0" dirty="0">
                <a:solidFill>
                  <a:schemeClr val="tx1"/>
                </a:solidFill>
              </a:rPr>
              <a:t>yös kuviteltu, </a:t>
            </a:r>
            <a:r>
              <a:rPr lang="fi-FI" sz="1800" b="0" i="1" spc="-11" baseline="0" dirty="0">
                <a:solidFill>
                  <a:schemeClr val="tx1"/>
                </a:solidFill>
              </a:rPr>
              <a:t>v</a:t>
            </a:r>
            <a:r>
              <a:rPr lang="fi-FI" sz="1800" b="0" i="1" spc="0" baseline="0" dirty="0">
                <a:solidFill>
                  <a:schemeClr val="tx1"/>
                </a:solidFill>
              </a:rPr>
              <a:t>aik</a:t>
            </a:r>
            <a:r>
              <a:rPr lang="fi-FI" sz="1800" b="0" i="1" spc="-38" baseline="0" dirty="0">
                <a:solidFill>
                  <a:schemeClr val="tx1"/>
                </a:solidFill>
              </a:rPr>
              <a:t>k</a:t>
            </a:r>
            <a:r>
              <a:rPr lang="fi-FI" sz="1800" b="0" i="1" spc="0" baseline="0" dirty="0">
                <a:solidFill>
                  <a:schemeClr val="tx1"/>
                </a:solidFill>
              </a:rPr>
              <a:t>a jos</a:t>
            </a:r>
            <a:r>
              <a:rPr lang="fi-FI" sz="1800" b="0" i="1" spc="-19" baseline="0" dirty="0">
                <a:solidFill>
                  <a:schemeClr val="tx1"/>
                </a:solidFill>
              </a:rPr>
              <a:t>t</a:t>
            </a:r>
            <a:r>
              <a:rPr lang="fi-FI" sz="1800" b="0" i="1" spc="0" baseline="0" dirty="0">
                <a:solidFill>
                  <a:schemeClr val="tx1"/>
                </a:solidFill>
              </a:rPr>
              <a:t>ain </a:t>
            </a:r>
            <a:r>
              <a:rPr lang="fi-FI" sz="1800" b="0" i="1" spc="-19" baseline="0" dirty="0">
                <a:solidFill>
                  <a:schemeClr val="tx1"/>
                </a:solidFill>
              </a:rPr>
              <a:t>t</a:t>
            </a:r>
            <a:r>
              <a:rPr lang="fi-FI" sz="1800" b="0" i="1" spc="0" baseline="0" dirty="0">
                <a:solidFill>
                  <a:schemeClr val="tx1"/>
                </a:solidFill>
              </a:rPr>
              <a:t>arinas</a:t>
            </a:r>
            <a:r>
              <a:rPr lang="fi-FI" sz="1800" b="0" i="1" spc="-18" baseline="0" dirty="0">
                <a:solidFill>
                  <a:schemeClr val="tx1"/>
                </a:solidFill>
              </a:rPr>
              <a:t>t</a:t>
            </a:r>
            <a:r>
              <a:rPr lang="fi-FI" sz="1800" b="0" i="1" spc="0" baseline="0" dirty="0">
                <a:solidFill>
                  <a:schemeClr val="tx1"/>
                </a:solidFill>
              </a:rPr>
              <a:t>a. Viivy</a:t>
            </a:r>
            <a:r>
              <a:rPr lang="fi-FI" sz="1800" b="0" i="1" spc="-15" baseline="0" dirty="0">
                <a:solidFill>
                  <a:schemeClr val="tx1"/>
                </a:solidFill>
              </a:rPr>
              <a:t> </a:t>
            </a:r>
            <a:r>
              <a:rPr lang="fi-FI" sz="1800" b="0" i="1" spc="0" baseline="0" dirty="0">
                <a:solidFill>
                  <a:schemeClr val="tx1"/>
                </a:solidFill>
              </a:rPr>
              <a:t>tur</a:t>
            </a:r>
            <a:r>
              <a:rPr lang="fi-FI" sz="1800" b="0" i="1" spc="-11" baseline="0" dirty="0">
                <a:solidFill>
                  <a:schemeClr val="tx1"/>
                </a:solidFill>
              </a:rPr>
              <a:t>v</a:t>
            </a:r>
            <a:r>
              <a:rPr lang="fi-FI" sz="1800" b="0" i="1" spc="0" baseline="0" dirty="0">
                <a:solidFill>
                  <a:schemeClr val="tx1"/>
                </a:solidFill>
              </a:rPr>
              <a:t>alli</a:t>
            </a:r>
            <a:r>
              <a:rPr lang="fi-FI" sz="1800" b="0" i="1" spc="-13" baseline="0" dirty="0">
                <a:solidFill>
                  <a:schemeClr val="tx1"/>
                </a:solidFill>
              </a:rPr>
              <a:t>s</a:t>
            </a:r>
            <a:r>
              <a:rPr lang="fi-FI" sz="1800" b="0" i="1" spc="0" baseline="0" dirty="0">
                <a:solidFill>
                  <a:schemeClr val="tx1"/>
                </a:solidFill>
              </a:rPr>
              <a:t>es</a:t>
            </a:r>
            <a:r>
              <a:rPr lang="fi-FI" sz="1800" b="0" i="1" spc="-19" baseline="0" dirty="0">
                <a:solidFill>
                  <a:schemeClr val="tx1"/>
                </a:solidFill>
              </a:rPr>
              <a:t>s</a:t>
            </a:r>
            <a:r>
              <a:rPr lang="fi-FI" sz="1800" b="0" i="1" spc="0" baseline="0" dirty="0">
                <a:solidFill>
                  <a:schemeClr val="tx1"/>
                </a:solidFill>
              </a:rPr>
              <a:t>a pai</a:t>
            </a:r>
            <a:r>
              <a:rPr lang="fi-FI" sz="1800" b="0" i="1" spc="-44" baseline="0" dirty="0">
                <a:solidFill>
                  <a:schemeClr val="tx1"/>
                </a:solidFill>
              </a:rPr>
              <a:t>k</a:t>
            </a:r>
            <a:r>
              <a:rPr lang="fi-FI" sz="1800" b="0" i="1" spc="0" baseline="0" dirty="0">
                <a:solidFill>
                  <a:schemeClr val="tx1"/>
                </a:solidFill>
              </a:rPr>
              <a:t>as</a:t>
            </a:r>
            <a:r>
              <a:rPr lang="fi-FI" sz="1800" b="0" i="1" spc="-15" baseline="0" dirty="0">
                <a:solidFill>
                  <a:schemeClr val="tx1"/>
                </a:solidFill>
              </a:rPr>
              <a:t>s</a:t>
            </a:r>
            <a:r>
              <a:rPr lang="fi-FI" sz="1800" b="0" i="1" spc="0" baseline="0" dirty="0">
                <a:solidFill>
                  <a:schemeClr val="tx1"/>
                </a:solidFill>
              </a:rPr>
              <a:t>asi hetki. Kat</a:t>
            </a:r>
            <a:r>
              <a:rPr lang="fi-FI" sz="1800" b="0" i="1" spc="-15" baseline="0" dirty="0">
                <a:solidFill>
                  <a:schemeClr val="tx1"/>
                </a:solidFill>
              </a:rPr>
              <a:t>s</a:t>
            </a:r>
            <a:r>
              <a:rPr lang="fi-FI" sz="1800" b="0" i="1" spc="0" baseline="0" dirty="0">
                <a:solidFill>
                  <a:schemeClr val="tx1"/>
                </a:solidFill>
              </a:rPr>
              <a:t>ele ympärillesi.</a:t>
            </a:r>
            <a:r>
              <a:rPr lang="fi-FI" sz="1800" b="0" i="1" spc="-11" baseline="0" dirty="0">
                <a:solidFill>
                  <a:schemeClr val="tx1"/>
                </a:solidFill>
              </a:rPr>
              <a:t> </a:t>
            </a:r>
            <a:r>
              <a:rPr lang="fi-FI" sz="1800" b="0" i="1" spc="0" baseline="0" dirty="0">
                <a:solidFill>
                  <a:schemeClr val="tx1"/>
                </a:solidFill>
              </a:rPr>
              <a:t>Mil</a:t>
            </a:r>
            <a:r>
              <a:rPr lang="fi-FI" sz="1800" b="0" i="1" spc="-18" baseline="0" dirty="0">
                <a:solidFill>
                  <a:schemeClr val="tx1"/>
                </a:solidFill>
              </a:rPr>
              <a:t>t</a:t>
            </a:r>
            <a:r>
              <a:rPr lang="fi-FI" sz="1800" b="0" i="1" spc="0" baseline="0" dirty="0">
                <a:solidFill>
                  <a:schemeClr val="tx1"/>
                </a:solidFill>
              </a:rPr>
              <a:t>ä siellä näyt</a:t>
            </a:r>
            <a:r>
              <a:rPr lang="fi-FI" sz="1800" b="0" i="1" spc="-18" baseline="0" dirty="0">
                <a:solidFill>
                  <a:schemeClr val="tx1"/>
                </a:solidFill>
              </a:rPr>
              <a:t>t</a:t>
            </a:r>
            <a:r>
              <a:rPr lang="fi-FI" sz="1800" b="0" i="1" spc="0" baseline="0" dirty="0">
                <a:solidFill>
                  <a:schemeClr val="tx1"/>
                </a:solidFill>
              </a:rPr>
              <a:t>ää? Kuuluu</a:t>
            </a:r>
            <a:r>
              <a:rPr lang="fi-FI" sz="1800" b="0" i="1" spc="-46" baseline="0" dirty="0">
                <a:solidFill>
                  <a:schemeClr val="tx1"/>
                </a:solidFill>
              </a:rPr>
              <a:t>k</a:t>
            </a:r>
            <a:r>
              <a:rPr lang="fi-FI" sz="1800" b="0" i="1" spc="0" baseline="0" dirty="0">
                <a:solidFill>
                  <a:schemeClr val="tx1"/>
                </a:solidFill>
              </a:rPr>
              <a:t>o</a:t>
            </a:r>
            <a:r>
              <a:rPr lang="fi-FI" sz="1800" b="0" i="1" spc="-31" baseline="0" dirty="0">
                <a:solidFill>
                  <a:schemeClr val="tx1"/>
                </a:solidFill>
              </a:rPr>
              <a:t> </a:t>
            </a:r>
            <a:r>
              <a:rPr lang="fi-FI" sz="1800" b="0" i="1" spc="0" baseline="0" dirty="0">
                <a:solidFill>
                  <a:schemeClr val="tx1"/>
                </a:solidFill>
              </a:rPr>
              <a:t>joi</a:t>
            </a:r>
            <a:r>
              <a:rPr lang="fi-FI" sz="1800" b="0" i="1" spc="-18" baseline="0" dirty="0">
                <a:solidFill>
                  <a:schemeClr val="tx1"/>
                </a:solidFill>
              </a:rPr>
              <a:t>t</a:t>
            </a:r>
            <a:r>
              <a:rPr lang="fi-FI" sz="1800" b="0" i="1" spc="0" baseline="0" dirty="0">
                <a:solidFill>
                  <a:schemeClr val="tx1"/>
                </a:solidFill>
              </a:rPr>
              <a:t>akin </a:t>
            </a:r>
            <a:r>
              <a:rPr lang="fi-FI" sz="1800" b="0" i="1" spc="-15" baseline="0" dirty="0">
                <a:solidFill>
                  <a:schemeClr val="tx1"/>
                </a:solidFill>
              </a:rPr>
              <a:t>r</a:t>
            </a:r>
            <a:r>
              <a:rPr lang="fi-FI" sz="1800" b="0" i="1" spc="0" baseline="0" dirty="0">
                <a:solidFill>
                  <a:schemeClr val="tx1"/>
                </a:solidFill>
              </a:rPr>
              <a:t>auhoit</a:t>
            </a:r>
            <a:r>
              <a:rPr lang="fi-FI" sz="1800" b="0" i="1" spc="-19" baseline="0" dirty="0">
                <a:solidFill>
                  <a:schemeClr val="tx1"/>
                </a:solidFill>
              </a:rPr>
              <a:t>t</a:t>
            </a:r>
            <a:r>
              <a:rPr lang="fi-FI" sz="1800" b="0" i="1" spc="0" baseline="0" dirty="0">
                <a:solidFill>
                  <a:schemeClr val="tx1"/>
                </a:solidFill>
              </a:rPr>
              <a:t>avia ääniä? On</a:t>
            </a:r>
            <a:r>
              <a:rPr lang="fi-FI" sz="1800" b="0" i="1" spc="-47" baseline="0" dirty="0">
                <a:solidFill>
                  <a:schemeClr val="tx1"/>
                </a:solidFill>
              </a:rPr>
              <a:t>k</a:t>
            </a:r>
            <a:r>
              <a:rPr lang="fi-FI" sz="1800" b="0" i="1" spc="0" baseline="0" dirty="0">
                <a:solidFill>
                  <a:schemeClr val="tx1"/>
                </a:solidFill>
              </a:rPr>
              <a:t>ohan siellä joku tur</a:t>
            </a:r>
            <a:r>
              <a:rPr lang="fi-FI" sz="1800" b="0" i="1" spc="-11" baseline="0" dirty="0">
                <a:solidFill>
                  <a:schemeClr val="tx1"/>
                </a:solidFill>
              </a:rPr>
              <a:t>v</a:t>
            </a:r>
            <a:r>
              <a:rPr lang="fi-FI" sz="1800" b="0" i="1" spc="0" baseline="0" dirty="0">
                <a:solidFill>
                  <a:schemeClr val="tx1"/>
                </a:solidFill>
              </a:rPr>
              <a:t>allisuut</a:t>
            </a:r>
            <a:r>
              <a:rPr lang="fi-FI" sz="1800" b="0" i="1" spc="-19" baseline="0" dirty="0">
                <a:solidFill>
                  <a:schemeClr val="tx1"/>
                </a:solidFill>
              </a:rPr>
              <a:t>t</a:t>
            </a:r>
            <a:r>
              <a:rPr lang="fi-FI" sz="1800" b="0" i="1" spc="0" baseline="0" dirty="0">
                <a:solidFill>
                  <a:schemeClr val="tx1"/>
                </a:solidFill>
              </a:rPr>
              <a:t>a li</a:t>
            </a:r>
            <a:r>
              <a:rPr lang="fi-FI" sz="1800" b="0" i="1" spc="-11" baseline="0" dirty="0">
                <a:solidFill>
                  <a:schemeClr val="tx1"/>
                </a:solidFill>
              </a:rPr>
              <a:t>s</a:t>
            </a:r>
            <a:r>
              <a:rPr lang="fi-FI" sz="1800" b="0" i="1" spc="0" baseline="0" dirty="0">
                <a:solidFill>
                  <a:schemeClr val="tx1"/>
                </a:solidFill>
              </a:rPr>
              <a:t>ää</a:t>
            </a:r>
            <a:r>
              <a:rPr lang="fi-FI" sz="1800" b="0" i="1" spc="-11" baseline="0" dirty="0">
                <a:solidFill>
                  <a:schemeClr val="tx1"/>
                </a:solidFill>
              </a:rPr>
              <a:t>v</a:t>
            </a:r>
            <a:r>
              <a:rPr lang="fi-FI" sz="1800" b="0" i="1" spc="0" baseline="0" dirty="0">
                <a:solidFill>
                  <a:schemeClr val="tx1"/>
                </a:solidFill>
              </a:rPr>
              <a:t>ä ihminen,</a:t>
            </a:r>
            <a:r>
              <a:rPr lang="fi-FI" sz="1800" b="0" i="1" spc="-11" baseline="0" dirty="0">
                <a:solidFill>
                  <a:schemeClr val="tx1"/>
                </a:solidFill>
              </a:rPr>
              <a:t> </a:t>
            </a:r>
            <a:r>
              <a:rPr lang="fi-FI" sz="1800" b="0" i="1" spc="0" baseline="0" dirty="0">
                <a:solidFill>
                  <a:schemeClr val="tx1"/>
                </a:solidFill>
              </a:rPr>
              <a:t>lemmikkieläin</a:t>
            </a:r>
            <a:r>
              <a:rPr lang="fi-FI" sz="1800" b="0" i="1" spc="-19" baseline="0" dirty="0">
                <a:solidFill>
                  <a:schemeClr val="tx1"/>
                </a:solidFill>
              </a:rPr>
              <a:t> </a:t>
            </a:r>
            <a:r>
              <a:rPr lang="fi-FI" sz="1800" b="0" i="1" spc="-18" baseline="0" dirty="0">
                <a:solidFill>
                  <a:schemeClr val="tx1"/>
                </a:solidFill>
              </a:rPr>
              <a:t>t</a:t>
            </a:r>
            <a:r>
              <a:rPr lang="fi-FI" sz="1800" b="0" i="1" spc="0" baseline="0" dirty="0">
                <a:solidFill>
                  <a:schemeClr val="tx1"/>
                </a:solidFill>
              </a:rPr>
              <a:t>ai jokin esine? </a:t>
            </a:r>
            <a:r>
              <a:rPr lang="fi-FI" sz="1800" b="0" i="1" spc="-98" baseline="0" dirty="0">
                <a:solidFill>
                  <a:schemeClr val="tx1"/>
                </a:solidFill>
              </a:rPr>
              <a:t>T</a:t>
            </a:r>
            <a:r>
              <a:rPr lang="fi-FI" sz="1800" b="0" i="1" spc="0" baseline="0" dirty="0">
                <a:solidFill>
                  <a:schemeClr val="tx1"/>
                </a:solidFill>
              </a:rPr>
              <a:t>unnet olosi oi</a:t>
            </a:r>
            <a:r>
              <a:rPr lang="fi-FI" sz="1800" b="0" i="1" spc="-33" baseline="0" dirty="0">
                <a:solidFill>
                  <a:schemeClr val="tx1"/>
                </a:solidFill>
              </a:rPr>
              <a:t>k</a:t>
            </a:r>
            <a:r>
              <a:rPr lang="fi-FI" sz="1800" b="0" i="1" spc="0" baseline="0" dirty="0">
                <a:solidFill>
                  <a:schemeClr val="tx1"/>
                </a:solidFill>
              </a:rPr>
              <a:t>ein hyväksi ja tur</a:t>
            </a:r>
            <a:r>
              <a:rPr lang="fi-FI" sz="1800" b="0" i="1" spc="-11" baseline="0" dirty="0">
                <a:solidFill>
                  <a:schemeClr val="tx1"/>
                </a:solidFill>
              </a:rPr>
              <a:t>v</a:t>
            </a:r>
            <a:r>
              <a:rPr lang="fi-FI" sz="1800" b="0" i="1" spc="0" baseline="0" dirty="0">
                <a:solidFill>
                  <a:schemeClr val="tx1"/>
                </a:solidFill>
              </a:rPr>
              <a:t>alli</a:t>
            </a:r>
            <a:r>
              <a:rPr lang="fi-FI" sz="1800" b="0" i="1" spc="-13" baseline="0" dirty="0">
                <a:solidFill>
                  <a:schemeClr val="tx1"/>
                </a:solidFill>
              </a:rPr>
              <a:t>s</a:t>
            </a:r>
            <a:r>
              <a:rPr lang="fi-FI" sz="1800" b="0" i="1" spc="0" baseline="0" dirty="0">
                <a:solidFill>
                  <a:schemeClr val="tx1"/>
                </a:solidFill>
              </a:rPr>
              <a:t>eksi. </a:t>
            </a:r>
            <a:r>
              <a:rPr lang="fi-FI" sz="1800" b="0" i="1" spc="-157" baseline="0" dirty="0">
                <a:solidFill>
                  <a:schemeClr val="tx1"/>
                </a:solidFill>
              </a:rPr>
              <a:t>T</a:t>
            </a:r>
            <a:r>
              <a:rPr lang="fi-FI" sz="1800" b="0" i="1" spc="0" baseline="0" dirty="0">
                <a:solidFill>
                  <a:schemeClr val="tx1"/>
                </a:solidFill>
              </a:rPr>
              <a:t>ähän paik</a:t>
            </a:r>
            <a:r>
              <a:rPr lang="fi-FI" sz="1800" b="0" i="1" spc="-42" baseline="0" dirty="0">
                <a:solidFill>
                  <a:schemeClr val="tx1"/>
                </a:solidFill>
              </a:rPr>
              <a:t>k</a:t>
            </a:r>
            <a:r>
              <a:rPr lang="fi-FI" sz="1800" b="0" i="1" spc="0" baseline="0" dirty="0">
                <a:solidFill>
                  <a:schemeClr val="tx1"/>
                </a:solidFill>
              </a:rPr>
              <a:t>aan voit mieles</a:t>
            </a:r>
            <a:r>
              <a:rPr lang="fi-FI" sz="1800" b="0" i="1" spc="-20" baseline="0" dirty="0">
                <a:solidFill>
                  <a:schemeClr val="tx1"/>
                </a:solidFill>
              </a:rPr>
              <a:t>s</a:t>
            </a:r>
            <a:r>
              <a:rPr lang="fi-FI" sz="1800" b="0" i="1" spc="0" baseline="0" dirty="0">
                <a:solidFill>
                  <a:schemeClr val="tx1"/>
                </a:solidFill>
              </a:rPr>
              <a:t>äsi aina men</a:t>
            </a:r>
            <a:r>
              <a:rPr lang="fi-FI" sz="1800" b="0" i="1" spc="-11" baseline="0" dirty="0">
                <a:solidFill>
                  <a:schemeClr val="tx1"/>
                </a:solidFill>
              </a:rPr>
              <a:t>n</a:t>
            </a:r>
            <a:r>
              <a:rPr lang="fi-FI" sz="1800" b="0" i="1" spc="0" baseline="0" dirty="0">
                <a:solidFill>
                  <a:schemeClr val="tx1"/>
                </a:solidFill>
              </a:rPr>
              <a:t>ä, kun haluat </a:t>
            </a:r>
            <a:r>
              <a:rPr lang="fi-FI" sz="1800" b="0" i="1" spc="-17" baseline="0" dirty="0">
                <a:solidFill>
                  <a:schemeClr val="tx1"/>
                </a:solidFill>
              </a:rPr>
              <a:t>r</a:t>
            </a:r>
            <a:r>
              <a:rPr lang="fi-FI" sz="1800" b="0" i="1" spc="0" baseline="0" dirty="0">
                <a:solidFill>
                  <a:schemeClr val="tx1"/>
                </a:solidFill>
              </a:rPr>
              <a:t>auhoit</a:t>
            </a:r>
            <a:r>
              <a:rPr lang="fi-FI" sz="1800" b="0" i="1" spc="-19" baseline="0" dirty="0">
                <a:solidFill>
                  <a:schemeClr val="tx1"/>
                </a:solidFill>
              </a:rPr>
              <a:t>t</a:t>
            </a:r>
            <a:r>
              <a:rPr lang="fi-FI" sz="1800" b="0" i="1" spc="0" baseline="0" dirty="0">
                <a:solidFill>
                  <a:schemeClr val="tx1"/>
                </a:solidFill>
              </a:rPr>
              <a:t>aa it</a:t>
            </a:r>
            <a:r>
              <a:rPr lang="fi-FI" sz="1800" b="0" i="1" spc="-22" baseline="0" dirty="0">
                <a:solidFill>
                  <a:schemeClr val="tx1"/>
                </a:solidFill>
              </a:rPr>
              <a:t>s</a:t>
            </a:r>
            <a:r>
              <a:rPr lang="fi-FI" sz="1800" b="0" i="1" spc="0" baseline="0" dirty="0">
                <a:solidFill>
                  <a:schemeClr val="tx1"/>
                </a:solidFill>
              </a:rPr>
              <a:t>eäsi. Hengi</a:t>
            </a:r>
            <a:r>
              <a:rPr lang="fi-FI" sz="1800" b="0" i="1" spc="-22" baseline="0" dirty="0">
                <a:solidFill>
                  <a:schemeClr val="tx1"/>
                </a:solidFill>
              </a:rPr>
              <a:t>t</a:t>
            </a:r>
            <a:r>
              <a:rPr lang="fi-FI" sz="1800" b="0" i="1" spc="0" baseline="0" dirty="0">
                <a:solidFill>
                  <a:schemeClr val="tx1"/>
                </a:solidFill>
              </a:rPr>
              <a:t>ä muu</a:t>
            </a:r>
            <a:r>
              <a:rPr lang="fi-FI" sz="1800" b="0" i="1" spc="-19" baseline="0" dirty="0">
                <a:solidFill>
                  <a:schemeClr val="tx1"/>
                </a:solidFill>
              </a:rPr>
              <a:t>t</a:t>
            </a:r>
            <a:r>
              <a:rPr lang="fi-FI" sz="1800" b="0" i="1" spc="0" baseline="0" dirty="0">
                <a:solidFill>
                  <a:schemeClr val="tx1"/>
                </a:solidFill>
              </a:rPr>
              <a:t>aman </a:t>
            </a:r>
            <a:r>
              <a:rPr lang="fi-FI" sz="1800" b="0" i="1" spc="-31" baseline="0" dirty="0">
                <a:solidFill>
                  <a:schemeClr val="tx1"/>
                </a:solidFill>
              </a:rPr>
              <a:t>k</a:t>
            </a:r>
            <a:r>
              <a:rPr lang="fi-FI" sz="1800" b="0" i="1" spc="0" baseline="0" dirty="0">
                <a:solidFill>
                  <a:schemeClr val="tx1"/>
                </a:solidFill>
              </a:rPr>
              <a:t>er</a:t>
            </a:r>
            <a:r>
              <a:rPr lang="fi-FI" sz="1800" b="0" i="1" spc="-17" baseline="0" dirty="0">
                <a:solidFill>
                  <a:schemeClr val="tx1"/>
                </a:solidFill>
              </a:rPr>
              <a:t>r</a:t>
            </a:r>
            <a:r>
              <a:rPr lang="fi-FI" sz="1800" b="0" i="1" spc="0" baseline="0" dirty="0">
                <a:solidFill>
                  <a:schemeClr val="tx1"/>
                </a:solidFill>
              </a:rPr>
              <a:t>an </a:t>
            </a:r>
            <a:r>
              <a:rPr lang="fi-FI" sz="1800" b="0" i="1" spc="-17" baseline="0" dirty="0">
                <a:solidFill>
                  <a:schemeClr val="tx1"/>
                </a:solidFill>
              </a:rPr>
              <a:t>s</a:t>
            </a:r>
            <a:r>
              <a:rPr lang="fi-FI" sz="1800" b="0" i="1" spc="0" baseline="0" dirty="0">
                <a:solidFill>
                  <a:schemeClr val="tx1"/>
                </a:solidFill>
              </a:rPr>
              <a:t>yvään ja </a:t>
            </a:r>
            <a:r>
              <a:rPr lang="fi-FI" sz="1800" b="0" i="1" spc="-15" baseline="0" dirty="0">
                <a:solidFill>
                  <a:schemeClr val="tx1"/>
                </a:solidFill>
              </a:rPr>
              <a:t>r</a:t>
            </a:r>
            <a:r>
              <a:rPr lang="fi-FI" sz="1800" b="0" i="1" spc="0" baseline="0" dirty="0">
                <a:solidFill>
                  <a:schemeClr val="tx1"/>
                </a:solidFill>
              </a:rPr>
              <a:t>auhalli</a:t>
            </a:r>
            <a:r>
              <a:rPr lang="fi-FI" sz="1800" b="0" i="1" spc="-13" baseline="0" dirty="0">
                <a:solidFill>
                  <a:schemeClr val="tx1"/>
                </a:solidFill>
              </a:rPr>
              <a:t>s</a:t>
            </a:r>
            <a:r>
              <a:rPr lang="fi-FI" sz="1800" b="0" i="1" spc="0" baseline="0" dirty="0">
                <a:solidFill>
                  <a:schemeClr val="tx1"/>
                </a:solidFill>
              </a:rPr>
              <a:t>esti, ja samalla tunnet hyvää oloa ja tur</a:t>
            </a:r>
            <a:r>
              <a:rPr lang="fi-FI" sz="1800" b="0" i="1" spc="-11" baseline="0" dirty="0">
                <a:solidFill>
                  <a:schemeClr val="tx1"/>
                </a:solidFill>
              </a:rPr>
              <a:t>v</a:t>
            </a:r>
            <a:r>
              <a:rPr lang="fi-FI" sz="1800" b="0" i="1" spc="0" baseline="0" dirty="0">
                <a:solidFill>
                  <a:schemeClr val="tx1"/>
                </a:solidFill>
              </a:rPr>
              <a:t>aa. </a:t>
            </a:r>
            <a:r>
              <a:rPr lang="fi-FI" sz="1800" b="0" i="1" spc="-155" baseline="0" dirty="0">
                <a:solidFill>
                  <a:schemeClr val="tx1"/>
                </a:solidFill>
              </a:rPr>
              <a:t>T</a:t>
            </a:r>
            <a:r>
              <a:rPr lang="fi-FI" sz="1800" b="0" i="1" spc="0" baseline="0" dirty="0">
                <a:solidFill>
                  <a:schemeClr val="tx1"/>
                </a:solidFill>
              </a:rPr>
              <a:t>ämä on sinun </a:t>
            </a:r>
            <a:br>
              <a:rPr lang="fi-FI" sz="1800" b="0" i="1" spc="0" baseline="0" dirty="0">
                <a:solidFill>
                  <a:schemeClr val="tx1"/>
                </a:solidFill>
              </a:rPr>
            </a:br>
            <a:r>
              <a:rPr lang="fi-FI" sz="1800" b="0" i="1" spc="0" baseline="0" dirty="0">
                <a:solidFill>
                  <a:schemeClr val="tx1"/>
                </a:solidFill>
              </a:rPr>
              <a:t>paik</a:t>
            </a:r>
            <a:r>
              <a:rPr lang="fi-FI" sz="1800" b="0" i="1" spc="-38" baseline="0" dirty="0">
                <a:solidFill>
                  <a:schemeClr val="tx1"/>
                </a:solidFill>
              </a:rPr>
              <a:t>k</a:t>
            </a:r>
            <a:r>
              <a:rPr lang="fi-FI" sz="1800" b="0" i="1" spc="0" baseline="0" dirty="0">
                <a:solidFill>
                  <a:schemeClr val="tx1"/>
                </a:solidFill>
              </a:rPr>
              <a:t>asi, johon voit pala</a:t>
            </a:r>
            <a:r>
              <a:rPr lang="fi-FI" sz="1800" b="0" i="1" spc="-24" baseline="0" dirty="0">
                <a:solidFill>
                  <a:schemeClr val="tx1"/>
                </a:solidFill>
              </a:rPr>
              <a:t>t</a:t>
            </a:r>
            <a:r>
              <a:rPr lang="fi-FI" sz="1800" b="0" i="1" spc="0" baseline="0" dirty="0">
                <a:solidFill>
                  <a:schemeClr val="tx1"/>
                </a:solidFill>
              </a:rPr>
              <a:t>a mieles</a:t>
            </a:r>
            <a:r>
              <a:rPr lang="fi-FI" sz="1800" b="0" i="1" spc="-19" baseline="0" dirty="0">
                <a:solidFill>
                  <a:schemeClr val="tx1"/>
                </a:solidFill>
              </a:rPr>
              <a:t>s</a:t>
            </a:r>
            <a:r>
              <a:rPr lang="fi-FI" sz="1800" b="0" i="1" spc="0" baseline="0" dirty="0">
                <a:solidFill>
                  <a:schemeClr val="tx1"/>
                </a:solidFill>
              </a:rPr>
              <a:t>äsi, kun haluat. </a:t>
            </a:r>
            <a:r>
              <a:rPr lang="fi-FI" sz="1800" b="0" i="1" spc="-110" baseline="0" dirty="0">
                <a:solidFill>
                  <a:schemeClr val="tx1"/>
                </a:solidFill>
              </a:rPr>
              <a:t>V</a:t>
            </a:r>
            <a:r>
              <a:rPr lang="fi-FI" sz="1800" b="0" i="1" spc="0" baseline="0" dirty="0">
                <a:solidFill>
                  <a:schemeClr val="tx1"/>
                </a:solidFill>
              </a:rPr>
              <a:t>ähitellen voit </a:t>
            </a:r>
            <a:br>
              <a:rPr lang="fi-FI" sz="1800" b="0" i="1" spc="0" baseline="0" dirty="0">
                <a:solidFill>
                  <a:schemeClr val="tx1"/>
                </a:solidFill>
              </a:rPr>
            </a:br>
            <a:r>
              <a:rPr lang="fi-FI" sz="1800" b="0" i="1" spc="0" baseline="0" dirty="0">
                <a:solidFill>
                  <a:schemeClr val="tx1"/>
                </a:solidFill>
              </a:rPr>
              <a:t>tulla tur</a:t>
            </a:r>
            <a:r>
              <a:rPr lang="fi-FI" sz="1800" b="0" i="1" spc="-11" baseline="0" dirty="0">
                <a:solidFill>
                  <a:schemeClr val="tx1"/>
                </a:solidFill>
              </a:rPr>
              <a:t>v</a:t>
            </a:r>
            <a:r>
              <a:rPr lang="fi-FI" sz="1800" b="0" i="1" spc="0" baseline="0" dirty="0">
                <a:solidFill>
                  <a:schemeClr val="tx1"/>
                </a:solidFill>
              </a:rPr>
              <a:t>apai</a:t>
            </a:r>
            <a:r>
              <a:rPr lang="fi-FI" sz="1800" b="0" i="1" spc="-40" baseline="0" dirty="0">
                <a:solidFill>
                  <a:schemeClr val="tx1"/>
                </a:solidFill>
              </a:rPr>
              <a:t>k</a:t>
            </a:r>
            <a:r>
              <a:rPr lang="fi-FI" sz="1800" b="0" i="1" spc="0" baseline="0" dirty="0">
                <a:solidFill>
                  <a:schemeClr val="tx1"/>
                </a:solidFill>
              </a:rPr>
              <a:t>as</a:t>
            </a:r>
            <a:r>
              <a:rPr lang="fi-FI" sz="1800" b="0" i="1" spc="-18" baseline="0" dirty="0">
                <a:solidFill>
                  <a:schemeClr val="tx1"/>
                </a:solidFill>
              </a:rPr>
              <a:t>t</a:t>
            </a:r>
            <a:r>
              <a:rPr lang="fi-FI" sz="1800" b="0" i="1" spc="0" baseline="0" dirty="0">
                <a:solidFill>
                  <a:schemeClr val="tx1"/>
                </a:solidFill>
              </a:rPr>
              <a:t>asi </a:t>
            </a:r>
            <a:r>
              <a:rPr lang="fi-FI" sz="1800" b="0" i="1" spc="-18" baseline="0" dirty="0">
                <a:solidFill>
                  <a:schemeClr val="tx1"/>
                </a:solidFill>
              </a:rPr>
              <a:t>t</a:t>
            </a:r>
            <a:r>
              <a:rPr lang="fi-FI" sz="1800" b="0" i="1" spc="0" baseline="0" dirty="0">
                <a:solidFill>
                  <a:schemeClr val="tx1"/>
                </a:solidFill>
              </a:rPr>
              <a:t>ähän het</a:t>
            </a:r>
            <a:r>
              <a:rPr lang="fi-FI" sz="1800" b="0" i="1" spc="-31" baseline="0" dirty="0">
                <a:solidFill>
                  <a:schemeClr val="tx1"/>
                </a:solidFill>
              </a:rPr>
              <a:t>k</a:t>
            </a:r>
            <a:r>
              <a:rPr lang="fi-FI" sz="1800" b="0" i="1" spc="0" baseline="0" dirty="0">
                <a:solidFill>
                  <a:schemeClr val="tx1"/>
                </a:solidFill>
              </a:rPr>
              <a:t>een ja paik</a:t>
            </a:r>
            <a:r>
              <a:rPr lang="fi-FI" sz="1800" b="0" i="1" spc="-38" baseline="0" dirty="0">
                <a:solidFill>
                  <a:schemeClr val="tx1"/>
                </a:solidFill>
              </a:rPr>
              <a:t>k</a:t>
            </a:r>
            <a:r>
              <a:rPr lang="fi-FI" sz="1800" b="0" i="1" spc="0" baseline="0" dirty="0">
                <a:solidFill>
                  <a:schemeClr val="tx1"/>
                </a:solidFill>
              </a:rPr>
              <a:t>aan. Silmäsi au</a:t>
            </a:r>
            <a:r>
              <a:rPr lang="fi-FI" sz="1800" b="0" i="1" spc="-28" baseline="0" dirty="0">
                <a:solidFill>
                  <a:schemeClr val="tx1"/>
                </a:solidFill>
              </a:rPr>
              <a:t>k</a:t>
            </a:r>
            <a:r>
              <a:rPr lang="fi-FI" sz="1800" b="0" i="1" spc="0" baseline="0" dirty="0">
                <a:solidFill>
                  <a:schemeClr val="tx1"/>
                </a:solidFill>
              </a:rPr>
              <a:t>ea</a:t>
            </a:r>
            <a:r>
              <a:rPr lang="fi-FI" sz="1800" b="0" i="1" spc="-17" baseline="0" dirty="0">
                <a:solidFill>
                  <a:schemeClr val="tx1"/>
                </a:solidFill>
              </a:rPr>
              <a:t>v</a:t>
            </a:r>
            <a:r>
              <a:rPr lang="fi-FI" sz="1800" b="0" i="1" spc="0" baseline="0" dirty="0">
                <a:solidFill>
                  <a:schemeClr val="tx1"/>
                </a:solidFill>
              </a:rPr>
              <a:t>at,</a:t>
            </a:r>
            <a:br>
              <a:rPr lang="fi-FI" sz="1800" b="0" i="1" spc="0" baseline="0" dirty="0">
                <a:solidFill>
                  <a:schemeClr val="tx1"/>
                </a:solidFill>
              </a:rPr>
            </a:br>
            <a:r>
              <a:rPr lang="fi-FI" sz="1800" b="0" i="1" spc="0" baseline="0" dirty="0">
                <a:solidFill>
                  <a:schemeClr val="tx1"/>
                </a:solidFill>
              </a:rPr>
              <a:t> ja hyvä olo ja tur</a:t>
            </a:r>
            <a:r>
              <a:rPr lang="fi-FI" sz="1800" b="0" i="1" spc="-11" baseline="0" dirty="0">
                <a:solidFill>
                  <a:schemeClr val="tx1"/>
                </a:solidFill>
              </a:rPr>
              <a:t>v</a:t>
            </a:r>
            <a:r>
              <a:rPr lang="fi-FI" sz="1800" b="0" i="1" spc="0" baseline="0" dirty="0">
                <a:solidFill>
                  <a:schemeClr val="tx1"/>
                </a:solidFill>
              </a:rPr>
              <a:t>an tunne jatkuu. Hyvä. Kiitos!” </a:t>
            </a:r>
          </a:p>
          <a:p>
            <a:pPr marL="0" indent="0">
              <a:lnSpc>
                <a:spcPct val="100000"/>
              </a:lnSpc>
              <a:buNone/>
            </a:pPr>
            <a:endParaRPr lang="fi-FI" sz="1800" i="1" dirty="0"/>
          </a:p>
          <a:p>
            <a:pPr marL="0" indent="0">
              <a:lnSpc>
                <a:spcPct val="100000"/>
              </a:lnSpc>
              <a:buNone/>
            </a:pPr>
            <a:r>
              <a:rPr lang="fi-FI" sz="1800" b="0" i="0" spc="0" baseline="0" dirty="0"/>
              <a:t>Miltä </a:t>
            </a:r>
            <a:r>
              <a:rPr lang="fi-FI" sz="1800" b="0" i="0" spc="-33" baseline="0" dirty="0"/>
              <a:t>k</a:t>
            </a:r>
            <a:r>
              <a:rPr lang="fi-FI" sz="1800" b="0" i="0" spc="0" baseline="0" dirty="0"/>
              <a:t>ehossasi</a:t>
            </a:r>
            <a:r>
              <a:rPr lang="fi-FI" sz="1800" b="0" i="0" spc="-29" baseline="0" dirty="0"/>
              <a:t> </a:t>
            </a:r>
            <a:r>
              <a:rPr lang="fi-FI" sz="1800" b="0" i="0" spc="0" baseline="0" dirty="0"/>
              <a:t>tuntuu,</a:t>
            </a:r>
            <a:r>
              <a:rPr lang="fi-FI" sz="1800" b="0" i="0" spc="-42" baseline="0" dirty="0"/>
              <a:t> </a:t>
            </a:r>
            <a:r>
              <a:rPr lang="fi-FI" sz="1800" b="0" i="0" spc="0" baseline="0" dirty="0"/>
              <a:t>kun</a:t>
            </a:r>
            <a:r>
              <a:rPr lang="fi-FI" sz="1800" b="0" i="0" spc="-24" baseline="0" dirty="0"/>
              <a:t> </a:t>
            </a:r>
            <a:r>
              <a:rPr lang="fi-FI" sz="1800" b="0" i="0" spc="0" baseline="0" dirty="0"/>
              <a:t>olosi</a:t>
            </a:r>
            <a:r>
              <a:rPr lang="fi-FI" sz="1800" b="0" i="0" spc="-13" baseline="0" dirty="0"/>
              <a:t> </a:t>
            </a:r>
            <a:r>
              <a:rPr lang="fi-FI" sz="1800" b="0" i="0" spc="0" baseline="0" dirty="0"/>
              <a:t>on</a:t>
            </a:r>
            <a:r>
              <a:rPr lang="fi-FI" sz="1800" b="0" i="0" spc="-11" baseline="0" dirty="0"/>
              <a:t> </a:t>
            </a:r>
            <a:r>
              <a:rPr lang="fi-FI" sz="1800" b="0" i="0" spc="0" baseline="0" dirty="0"/>
              <a:t>tur</a:t>
            </a:r>
            <a:r>
              <a:rPr lang="fi-FI" sz="1800" b="0" i="0" spc="-35" baseline="0" dirty="0"/>
              <a:t>v</a:t>
            </a:r>
            <a:r>
              <a:rPr lang="fi-FI" sz="1800" b="0" i="0" spc="0" baseline="0" dirty="0"/>
              <a:t>allinen? </a:t>
            </a:r>
          </a:p>
          <a:p>
            <a:pPr marL="0" indent="0">
              <a:lnSpc>
                <a:spcPct val="100000"/>
              </a:lnSpc>
              <a:buNone/>
            </a:pPr>
            <a:r>
              <a:rPr lang="fi-FI" sz="1800" b="0" i="0" spc="0" baseline="0" dirty="0"/>
              <a:t>Mitkä</a:t>
            </a:r>
            <a:r>
              <a:rPr lang="fi-FI" sz="1800" b="0" i="0" spc="-15" baseline="0" dirty="0"/>
              <a:t> </a:t>
            </a:r>
            <a:r>
              <a:rPr lang="fi-FI" sz="1800" b="0" i="0" spc="0" baseline="0" dirty="0"/>
              <a:t>asiat lisää</a:t>
            </a:r>
            <a:r>
              <a:rPr lang="fi-FI" sz="1800" b="0" i="0" spc="-33" baseline="0" dirty="0"/>
              <a:t>v</a:t>
            </a:r>
            <a:r>
              <a:rPr lang="fi-FI" sz="1800" b="0" i="0" spc="0" baseline="0" dirty="0"/>
              <a:t>ät tur</a:t>
            </a:r>
            <a:r>
              <a:rPr lang="fi-FI" sz="1800" b="0" i="0" spc="-33" baseline="0" dirty="0"/>
              <a:t>v</a:t>
            </a:r>
            <a:r>
              <a:rPr lang="fi-FI" sz="1800" b="0" i="0" spc="0" baseline="0" dirty="0"/>
              <a:t>an</a:t>
            </a:r>
            <a:r>
              <a:rPr lang="fi-FI" sz="1800" b="0" i="0" spc="-11" baseline="0" dirty="0"/>
              <a:t> </a:t>
            </a:r>
            <a:r>
              <a:rPr lang="fi-FI" sz="1800" b="0" i="0" spc="0" baseline="0" dirty="0"/>
              <a:t>tunnetta?</a:t>
            </a:r>
          </a:p>
          <a:p>
            <a:pPr marL="0" indent="0">
              <a:buNone/>
            </a:pPr>
            <a:endParaRPr lang="fi-FI" sz="1600" i="1" dirty="0"/>
          </a:p>
        </p:txBody>
      </p:sp>
      <p:pic>
        <p:nvPicPr>
          <p:cNvPr id="5" name="Kuva 4" descr="Lapsi lukee kirjaa vatsallaan loikoillen ja lapsen selässä istuu kissa.&#10;">
            <a:extLst>
              <a:ext uri="{FF2B5EF4-FFF2-40B4-BE49-F238E27FC236}">
                <a16:creationId xmlns:a16="http://schemas.microsoft.com/office/drawing/2014/main" id="{CB3AEC83-08C4-493A-B1C7-8BE70EE045D0}"/>
              </a:ext>
            </a:extLst>
          </p:cNvPr>
          <p:cNvPicPr>
            <a:picLocks noChangeAspect="1"/>
          </p:cNvPicPr>
          <p:nvPr/>
        </p:nvPicPr>
        <p:blipFill>
          <a:blip r:embed="rId2"/>
          <a:stretch>
            <a:fillRect/>
          </a:stretch>
        </p:blipFill>
        <p:spPr>
          <a:xfrm>
            <a:off x="7055052" y="2220403"/>
            <a:ext cx="4523538" cy="6396002"/>
          </a:xfrm>
          <a:prstGeom prst="rect">
            <a:avLst/>
          </a:prstGeom>
        </p:spPr>
      </p:pic>
    </p:spTree>
    <p:extLst>
      <p:ext uri="{BB962C8B-B14F-4D97-AF65-F5344CB8AC3E}">
        <p14:creationId xmlns:p14="http://schemas.microsoft.com/office/powerpoint/2010/main" val="189034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2394C-9832-40AC-B751-7B813C3C5AC8}"/>
              </a:ext>
            </a:extLst>
          </p:cNvPr>
          <p:cNvSpPr>
            <a:spLocks noGrp="1"/>
          </p:cNvSpPr>
          <p:nvPr>
            <p:ph type="title"/>
          </p:nvPr>
        </p:nvSpPr>
        <p:spPr>
          <a:xfrm>
            <a:off x="979516" y="474546"/>
            <a:ext cx="7147214" cy="1325563"/>
          </a:xfrm>
        </p:spPr>
        <p:txBody>
          <a:bodyPr>
            <a:normAutofit/>
          </a:bodyPr>
          <a:lstStyle/>
          <a:p>
            <a:r>
              <a:rPr lang="fi-FI" sz="3500">
                <a:solidFill>
                  <a:schemeClr val="accent1"/>
                </a:solidFill>
                <a:latin typeface="Oulun Graadi Otsikko" pitchFamily="50" charset="0"/>
              </a:rPr>
              <a:t>Videoita aiheeseen liittyen</a:t>
            </a:r>
          </a:p>
        </p:txBody>
      </p:sp>
      <p:sp>
        <p:nvSpPr>
          <p:cNvPr id="3" name="Sisällön paikkamerkki 2">
            <a:extLst>
              <a:ext uri="{FF2B5EF4-FFF2-40B4-BE49-F238E27FC236}">
                <a16:creationId xmlns:a16="http://schemas.microsoft.com/office/drawing/2014/main" id="{2B1CA105-BA34-4F97-87F1-9DC5F5644919}"/>
              </a:ext>
            </a:extLst>
          </p:cNvPr>
          <p:cNvSpPr>
            <a:spLocks noGrp="1"/>
          </p:cNvSpPr>
          <p:nvPr>
            <p:ph idx="1"/>
          </p:nvPr>
        </p:nvSpPr>
        <p:spPr>
          <a:xfrm>
            <a:off x="979516" y="1645788"/>
            <a:ext cx="7330094" cy="4351338"/>
          </a:xfrm>
        </p:spPr>
        <p:txBody>
          <a:bodyPr>
            <a:normAutofit fontScale="92500" lnSpcReduction="10000"/>
          </a:bodyPr>
          <a:lstStyle/>
          <a:p>
            <a:pPr marL="0" indent="0">
              <a:buNone/>
            </a:pPr>
            <a:r>
              <a:rPr lang="fi-FI" sz="2000" b="0" i="0" spc="-110" baseline="0" dirty="0">
                <a:solidFill>
                  <a:srgbClr val="000000"/>
                </a:solidFill>
              </a:rPr>
              <a:t>V</a:t>
            </a:r>
            <a:r>
              <a:rPr lang="fi-FI" sz="2000" b="0" i="0" spc="0" baseline="0" dirty="0">
                <a:solidFill>
                  <a:srgbClr val="000000"/>
                </a:solidFill>
              </a:rPr>
              <a:t>oit</a:t>
            </a:r>
            <a:r>
              <a:rPr lang="fi-FI" sz="2000" b="0" i="0" spc="-15" baseline="0" dirty="0">
                <a:solidFill>
                  <a:srgbClr val="000000"/>
                </a:solidFill>
              </a:rPr>
              <a:t> </a:t>
            </a:r>
            <a:r>
              <a:rPr lang="fi-FI" sz="2000" b="0" i="0" spc="0" baseline="0" dirty="0">
                <a:solidFill>
                  <a:srgbClr val="000000"/>
                </a:solidFill>
              </a:rPr>
              <a:t>hyödyntää</a:t>
            </a:r>
            <a:r>
              <a:rPr lang="fi-FI" sz="2000" b="0" i="0" spc="-17" baseline="0" dirty="0">
                <a:solidFill>
                  <a:srgbClr val="000000"/>
                </a:solidFill>
              </a:rPr>
              <a:t> </a:t>
            </a:r>
            <a:r>
              <a:rPr lang="fi-FI" sz="2000" b="0" i="0" spc="0" baseline="0" dirty="0">
                <a:solidFill>
                  <a:srgbClr val="000000"/>
                </a:solidFill>
              </a:rPr>
              <a:t>aiheen</a:t>
            </a:r>
            <a:r>
              <a:rPr lang="fi-FI" sz="2000" b="0" i="0" spc="-13" baseline="0" dirty="0">
                <a:solidFill>
                  <a:srgbClr val="000000"/>
                </a:solidFill>
              </a:rPr>
              <a:t> </a:t>
            </a:r>
            <a:r>
              <a:rPr lang="fi-FI" sz="2000" b="0" i="0" spc="0" baseline="0" dirty="0">
                <a:solidFill>
                  <a:srgbClr val="000000"/>
                </a:solidFill>
              </a:rPr>
              <a:t>käsit</a:t>
            </a:r>
            <a:r>
              <a:rPr lang="fi-FI" sz="2000" b="0" i="0" spc="-13" baseline="0" dirty="0">
                <a:solidFill>
                  <a:srgbClr val="000000"/>
                </a:solidFill>
              </a:rPr>
              <a:t>t</a:t>
            </a:r>
            <a:r>
              <a:rPr lang="fi-FI" sz="2000" b="0" i="0" spc="0" baseline="0" dirty="0">
                <a:solidFill>
                  <a:srgbClr val="000000"/>
                </a:solidFill>
              </a:rPr>
              <a:t>elyssä</a:t>
            </a:r>
            <a:r>
              <a:rPr lang="fi-FI" sz="2000" b="0" i="0" spc="-13" baseline="0" dirty="0">
                <a:solidFill>
                  <a:srgbClr val="000000"/>
                </a:solidFill>
              </a:rPr>
              <a:t> </a:t>
            </a:r>
            <a:r>
              <a:rPr lang="fi-FI" sz="2000" b="0" i="0" spc="0" baseline="0" dirty="0">
                <a:solidFill>
                  <a:srgbClr val="000000"/>
                </a:solidFill>
              </a:rPr>
              <a:t>myös</a:t>
            </a:r>
            <a:r>
              <a:rPr lang="fi-FI" sz="2000" b="0" i="0" spc="-13" baseline="0" dirty="0">
                <a:solidFill>
                  <a:srgbClr val="000000"/>
                </a:solidFill>
              </a:rPr>
              <a:t> </a:t>
            </a:r>
            <a:r>
              <a:rPr lang="fi-FI" sz="2000" b="0" i="0" spc="0" baseline="0" dirty="0">
                <a:solidFill>
                  <a:srgbClr val="000000"/>
                </a:solidFill>
              </a:rPr>
              <a:t>seuraavia</a:t>
            </a:r>
            <a:r>
              <a:rPr lang="fi-FI" sz="2000" b="0" i="0" spc="-19" baseline="0" dirty="0">
                <a:solidFill>
                  <a:srgbClr val="000000"/>
                </a:solidFill>
              </a:rPr>
              <a:t> </a:t>
            </a:r>
            <a:r>
              <a:rPr lang="fi-FI" sz="2000" b="0" i="0" spc="0" baseline="0" dirty="0">
                <a:solidFill>
                  <a:srgbClr val="000000"/>
                </a:solidFill>
              </a:rPr>
              <a:t>videoita.  </a:t>
            </a:r>
            <a:r>
              <a:rPr lang="fi-FI" sz="2000" b="1" i="0" spc="0" baseline="0" dirty="0">
                <a:solidFill>
                  <a:srgbClr val="000000"/>
                </a:solidFill>
              </a:rPr>
              <a:t>Muista katsoa videot etukäteen itse</a:t>
            </a:r>
            <a:r>
              <a:rPr lang="fi-FI" sz="2000" b="0" i="0" spc="0" baseline="0" dirty="0">
                <a:solidFill>
                  <a:srgbClr val="000000"/>
                </a:solidFill>
              </a:rPr>
              <a:t>.                                         </a:t>
            </a:r>
            <a:r>
              <a:rPr lang="fi-FI" sz="2000" b="0" i="0" spc="-134" baseline="0" dirty="0">
                <a:solidFill>
                  <a:srgbClr val="000000"/>
                </a:solidFill>
              </a:rPr>
              <a:t>V</a:t>
            </a:r>
            <a:r>
              <a:rPr lang="fi-FI" sz="2000" b="0" i="0" spc="0" baseline="0" dirty="0">
                <a:solidFill>
                  <a:srgbClr val="000000"/>
                </a:solidFill>
              </a:rPr>
              <a:t>araa riittä</a:t>
            </a:r>
            <a:r>
              <a:rPr lang="fi-FI" sz="2000" b="0" i="0" spc="-38" baseline="0" dirty="0">
                <a:solidFill>
                  <a:srgbClr val="000000"/>
                </a:solidFill>
              </a:rPr>
              <a:t>v</a:t>
            </a:r>
            <a:r>
              <a:rPr lang="fi-FI" sz="2000" b="0" i="0" spc="0" baseline="0" dirty="0">
                <a:solidFill>
                  <a:srgbClr val="000000"/>
                </a:solidFill>
              </a:rPr>
              <a:t>ästi aikaa videoiden jäl</a:t>
            </a:r>
            <a:r>
              <a:rPr lang="fi-FI" sz="2000" b="0" i="0" spc="-35" baseline="0" dirty="0">
                <a:solidFill>
                  <a:srgbClr val="000000"/>
                </a:solidFill>
              </a:rPr>
              <a:t>k</a:t>
            </a:r>
            <a:r>
              <a:rPr lang="fi-FI" sz="2000" b="0" i="0" spc="0" baseline="0" dirty="0">
                <a:solidFill>
                  <a:srgbClr val="000000"/>
                </a:solidFill>
              </a:rPr>
              <a:t>eiseen </a:t>
            </a:r>
            <a:r>
              <a:rPr lang="fi-FI" sz="2000" b="0" i="0" spc="-31" baseline="0" dirty="0">
                <a:solidFill>
                  <a:srgbClr val="000000"/>
                </a:solidFill>
              </a:rPr>
              <a:t>k</a:t>
            </a:r>
            <a:r>
              <a:rPr lang="fi-FI" sz="2000" b="0" i="0" spc="0" baseline="0" dirty="0">
                <a:solidFill>
                  <a:srgbClr val="000000"/>
                </a:solidFill>
              </a:rPr>
              <a:t>eskus</a:t>
            </a:r>
            <a:r>
              <a:rPr lang="fi-FI" sz="2000" b="0" i="0" spc="-11" baseline="0" dirty="0">
                <a:solidFill>
                  <a:srgbClr val="000000"/>
                </a:solidFill>
              </a:rPr>
              <a:t>t</a:t>
            </a:r>
            <a:r>
              <a:rPr lang="fi-FI" sz="2000" b="0" i="0" spc="0" baseline="0" dirty="0">
                <a:solidFill>
                  <a:srgbClr val="000000"/>
                </a:solidFill>
              </a:rPr>
              <a:t>eluun.</a:t>
            </a:r>
            <a:endParaRPr lang="fi-FI" sz="2000" dirty="0">
              <a:solidFill>
                <a:srgbClr val="000000"/>
              </a:solidFill>
            </a:endParaRPr>
          </a:p>
          <a:p>
            <a:endParaRPr lang="fi-FI" sz="2000" b="0" i="0" spc="0" baseline="0" dirty="0">
              <a:solidFill>
                <a:srgbClr val="000000"/>
              </a:solidFill>
            </a:endParaRPr>
          </a:p>
          <a:p>
            <a:pPr marL="0" indent="0">
              <a:buNone/>
            </a:pPr>
            <a:r>
              <a:rPr lang="fi-FI" sz="1800" dirty="0"/>
              <a:t>Turvallisesti netissä (</a:t>
            </a:r>
            <a:r>
              <a:rPr lang="fi-FI" sz="1800" dirty="0" err="1"/>
              <a:t>Tasaseks</a:t>
            </a:r>
            <a:r>
              <a:rPr lang="fi-FI" sz="1800" dirty="0"/>
              <a:t>, kesto 2:59)</a:t>
            </a:r>
            <a:br>
              <a:rPr lang="fi-FI" sz="1800" dirty="0"/>
            </a:br>
            <a:r>
              <a:rPr lang="fi-FI" sz="1800" dirty="0">
                <a:hlinkClick r:id="rId3"/>
              </a:rPr>
              <a:t>https://www.youtube.com/watch?v=qMHwPgHO0SQ</a:t>
            </a:r>
            <a:endParaRPr lang="fi-FI" sz="1800" dirty="0"/>
          </a:p>
          <a:p>
            <a:endParaRPr lang="fi-FI" sz="1800" dirty="0"/>
          </a:p>
          <a:p>
            <a:pPr marL="0" indent="0">
              <a:buNone/>
            </a:pPr>
            <a:r>
              <a:rPr lang="fi-FI" sz="1800" dirty="0" err="1"/>
              <a:t>Grooming</a:t>
            </a:r>
            <a:r>
              <a:rPr lang="fi-FI" sz="1800" dirty="0"/>
              <a:t>-video (Pelastakaa Lapset ry, kesto 2:18)</a:t>
            </a:r>
            <a:br>
              <a:rPr lang="fi-FI" sz="1800" dirty="0"/>
            </a:br>
            <a:r>
              <a:rPr lang="fi-FI" sz="1800" dirty="0">
                <a:solidFill>
                  <a:srgbClr val="000000"/>
                </a:solidFill>
                <a:hlinkClick r:id="rId4"/>
              </a:rPr>
              <a:t>https://www.youtube.com/watch?v=guh6rOKZOvo&amp;t=5s</a:t>
            </a:r>
            <a:endParaRPr lang="fi-FI" sz="1800" dirty="0">
              <a:solidFill>
                <a:srgbClr val="000000"/>
              </a:solidFill>
            </a:endParaRPr>
          </a:p>
          <a:p>
            <a:pPr marL="0" indent="0">
              <a:buNone/>
            </a:pPr>
            <a:endParaRPr lang="fi-FI" sz="1800" b="0" i="0" spc="0" baseline="0" dirty="0">
              <a:solidFill>
                <a:srgbClr val="000000"/>
              </a:solidFill>
            </a:endParaRPr>
          </a:p>
          <a:p>
            <a:pPr marL="0" indent="0">
              <a:buNone/>
            </a:pPr>
            <a:r>
              <a:rPr lang="fi-FI" sz="1800" b="0" i="0" spc="0" baseline="0" dirty="0">
                <a:solidFill>
                  <a:srgbClr val="000000"/>
                </a:solidFill>
              </a:rPr>
              <a:t>Seksuaalinen häirintä (</a:t>
            </a:r>
            <a:r>
              <a:rPr lang="fi-FI" sz="1800" b="0" i="0" spc="0" baseline="0" dirty="0" err="1">
                <a:solidFill>
                  <a:srgbClr val="000000"/>
                </a:solidFill>
              </a:rPr>
              <a:t>Tasaseks</a:t>
            </a:r>
            <a:r>
              <a:rPr lang="fi-FI" sz="1800" b="0" i="0" spc="0" baseline="0" dirty="0">
                <a:solidFill>
                  <a:srgbClr val="000000"/>
                </a:solidFill>
              </a:rPr>
              <a:t>, kesto 1:58)</a:t>
            </a:r>
            <a:br>
              <a:rPr lang="fi-FI" sz="1800" b="0" i="0" spc="0" baseline="0" dirty="0">
                <a:solidFill>
                  <a:srgbClr val="000000"/>
                </a:solidFill>
              </a:rPr>
            </a:br>
            <a:r>
              <a:rPr lang="fi-FI" sz="1800" b="0" i="0" spc="0" baseline="0" dirty="0">
                <a:solidFill>
                  <a:srgbClr val="000000"/>
                </a:solidFill>
                <a:hlinkClick r:id="rId5"/>
              </a:rPr>
              <a:t>https://youtu.be/z3sMj7SKNr8</a:t>
            </a:r>
            <a:endParaRPr lang="fi-FI" sz="1800" b="0" i="0" spc="0" baseline="0" dirty="0">
              <a:solidFill>
                <a:srgbClr val="000000"/>
              </a:solidFill>
            </a:endParaRPr>
          </a:p>
          <a:p>
            <a:pPr marL="0" indent="0">
              <a:buNone/>
            </a:pPr>
            <a:endParaRPr lang="fi-FI" sz="1800" dirty="0">
              <a:solidFill>
                <a:srgbClr val="000000"/>
              </a:solidFill>
            </a:endParaRPr>
          </a:p>
          <a:p>
            <a:pPr marL="0" indent="0">
              <a:buNone/>
            </a:pPr>
            <a:r>
              <a:rPr lang="fi-FI" sz="1800" b="0" i="0" spc="0" baseline="0" dirty="0" err="1">
                <a:solidFill>
                  <a:srgbClr val="000000"/>
                </a:solidFill>
              </a:rPr>
              <a:t>Sextortion</a:t>
            </a:r>
            <a:r>
              <a:rPr lang="fi-FI" sz="1800" b="0" i="0" spc="0" baseline="0" dirty="0">
                <a:solidFill>
                  <a:srgbClr val="000000"/>
                </a:solidFill>
              </a:rPr>
              <a:t> – kiristys alastonkuvilla #SayNO (KRP, kesto 10:35)</a:t>
            </a:r>
          </a:p>
          <a:p>
            <a:pPr marL="0" indent="0">
              <a:buNone/>
            </a:pPr>
            <a:r>
              <a:rPr lang="fi-FI" sz="1800" b="0" i="0" spc="0" baseline="0" dirty="0">
                <a:solidFill>
                  <a:srgbClr val="000000"/>
                </a:solidFill>
                <a:hlinkClick r:id="rId6"/>
              </a:rPr>
              <a:t>https://www.youtube.com/watch?v=yOyLMzk-OYE&amp;t=18s</a:t>
            </a:r>
            <a:r>
              <a:rPr lang="fi-FI" sz="1800" b="0" i="0" spc="0" baseline="0" dirty="0">
                <a:solidFill>
                  <a:srgbClr val="000000"/>
                </a:solidFill>
              </a:rPr>
              <a:t> </a:t>
            </a:r>
          </a:p>
          <a:p>
            <a:pPr marL="171453" indent="0">
              <a:lnSpc>
                <a:spcPts val="1945"/>
              </a:lnSpc>
              <a:buNone/>
            </a:pPr>
            <a:endParaRPr lang="fi-FI" sz="1800" b="0" i="0" spc="0" baseline="0" dirty="0">
              <a:solidFill>
                <a:srgbClr val="000000"/>
              </a:solidFill>
              <a:hlinkClick r:id="" action="ppaction://noaction"/>
            </a:endParaRPr>
          </a:p>
          <a:p>
            <a:pPr marL="171453" indent="0">
              <a:lnSpc>
                <a:spcPts val="1945"/>
              </a:lnSpc>
              <a:buNone/>
            </a:pPr>
            <a:endParaRPr lang="fi-FI" sz="1800" b="0" i="0" spc="0" baseline="0" dirty="0">
              <a:solidFill>
                <a:srgbClr val="000000"/>
              </a:solidFill>
              <a:hlinkClick r:id="" action="ppaction://noaction"/>
            </a:endParaRPr>
          </a:p>
          <a:p>
            <a:pPr marL="171453" indent="0">
              <a:lnSpc>
                <a:spcPts val="1944"/>
              </a:lnSpc>
              <a:buNone/>
            </a:pPr>
            <a:endParaRPr lang="fi-FI" sz="1800" b="0" i="0" spc="0" baseline="0" dirty="0">
              <a:solidFill>
                <a:srgbClr val="000000"/>
              </a:solidFill>
              <a:hlinkClick r:id="rId7"/>
            </a:endParaRPr>
          </a:p>
        </p:txBody>
      </p:sp>
      <p:sp>
        <p:nvSpPr>
          <p:cNvPr id="4" name="Päivämäärän paikkamerkki 3">
            <a:extLst>
              <a:ext uri="{FF2B5EF4-FFF2-40B4-BE49-F238E27FC236}">
                <a16:creationId xmlns:a16="http://schemas.microsoft.com/office/drawing/2014/main" id="{83940223-793C-4396-A623-133760B35E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25.5.2025</a:t>
            </a:fld>
            <a:r>
              <a:rPr kumimoji="0" lang="fi-FI" sz="9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a:t>
            </a:r>
          </a:p>
        </p:txBody>
      </p:sp>
      <p:pic>
        <p:nvPicPr>
          <p:cNvPr id="8" name="Kuva 7" descr="Videokamera tasaisella täytöllä.">
            <a:extLst>
              <a:ext uri="{FF2B5EF4-FFF2-40B4-BE49-F238E27FC236}">
                <a16:creationId xmlns:a16="http://schemas.microsoft.com/office/drawing/2014/main" id="{9970520A-6159-450A-AEF1-F776E3EF40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09610" y="2359765"/>
            <a:ext cx="3105150" cy="3105150"/>
          </a:xfrm>
          <a:prstGeom prst="rect">
            <a:avLst/>
          </a:prstGeom>
        </p:spPr>
      </p:pic>
      <p:pic>
        <p:nvPicPr>
          <p:cNvPr id="5" name="Kuva 4" descr="Kuva, joka sisältää kohteen teksti, Fontti, Grafiikka, logo&#10;&#10;Kuvaus luotu automaattisesti">
            <a:extLst>
              <a:ext uri="{FF2B5EF4-FFF2-40B4-BE49-F238E27FC236}">
                <a16:creationId xmlns:a16="http://schemas.microsoft.com/office/drawing/2014/main" id="{E49AB268-E51B-25CF-5B63-BC4773240226}"/>
              </a:ext>
            </a:extLst>
          </p:cNvPr>
          <p:cNvPicPr>
            <a:picLocks noChangeAspect="1"/>
          </p:cNvPicPr>
          <p:nvPr/>
        </p:nvPicPr>
        <p:blipFill rotWithShape="1">
          <a:blip r:embed="rId10">
            <a:extLst>
              <a:ext uri="{28A0092B-C50C-407E-A947-70E740481C1C}">
                <a14:useLocalDpi xmlns:a14="http://schemas.microsoft.com/office/drawing/2010/main" val="0"/>
              </a:ext>
            </a:extLst>
          </a:blip>
          <a:srcRect l="23022" t="-14884"/>
          <a:stretch/>
        </p:blipFill>
        <p:spPr>
          <a:xfrm>
            <a:off x="399912" y="6093261"/>
            <a:ext cx="2357722" cy="580386"/>
          </a:xfrm>
          <a:prstGeom prst="rect">
            <a:avLst/>
          </a:prstGeom>
        </p:spPr>
      </p:pic>
    </p:spTree>
    <p:extLst>
      <p:ext uri="{BB962C8B-B14F-4D97-AF65-F5344CB8AC3E}">
        <p14:creationId xmlns:p14="http://schemas.microsoft.com/office/powerpoint/2010/main" val="2012390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840974A-2E0E-62F1-0B77-044941458AA3}"/>
              </a:ext>
            </a:extLst>
          </p:cNvPr>
          <p:cNvPicPr>
            <a:picLocks noChangeAspect="1"/>
          </p:cNvPicPr>
          <p:nvPr/>
        </p:nvPicPr>
        <p:blipFill>
          <a:blip r:embed="rId3"/>
          <a:srcRect b="846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kstiruutu 1">
            <a:extLst>
              <a:ext uri="{FF2B5EF4-FFF2-40B4-BE49-F238E27FC236}">
                <a16:creationId xmlns:a16="http://schemas.microsoft.com/office/drawing/2014/main" id="{A3395A82-568D-7838-D114-01D461D29157}"/>
              </a:ext>
            </a:extLst>
          </p:cNvPr>
          <p:cNvSpPr txBox="1"/>
          <p:nvPr/>
        </p:nvSpPr>
        <p:spPr>
          <a:xfrm>
            <a:off x="1054062" y="4158938"/>
            <a:ext cx="8349018" cy="2699052"/>
          </a:xfrm>
          <a:prstGeom prst="rect">
            <a:avLst/>
          </a:prstGeom>
        </p:spPr>
        <p:txBody>
          <a:bodyPr vert="horz" lIns="91440" tIns="45720" rIns="91440" bIns="45720" rtlCol="0" anchor="ctr">
            <a:noAutofit/>
          </a:bodyPr>
          <a:lstStyle/>
          <a:p>
            <a:pPr>
              <a:lnSpc>
                <a:spcPct val="90000"/>
              </a:lnSpc>
              <a:spcAft>
                <a:spcPts val="600"/>
              </a:spcAft>
            </a:pPr>
            <a:r>
              <a:rPr lang="en-US" sz="2000" b="1" dirty="0" err="1">
                <a:latin typeface="Segoe UI" panose="020B0502040204020203" pitchFamily="34" charset="0"/>
                <a:cs typeface="Segoe UI" panose="020B0502040204020203" pitchFamily="34" charset="0"/>
              </a:rPr>
              <a:t>Tunne</a:t>
            </a:r>
            <a:r>
              <a:rPr lang="en-US" sz="2000" b="1" dirty="0">
                <a:latin typeface="Segoe UI" panose="020B0502040204020203" pitchFamily="34" charset="0"/>
                <a:cs typeface="Segoe UI" panose="020B0502040204020203" pitchFamily="34" charset="0"/>
              </a:rPr>
              <a:t>- ja </a:t>
            </a:r>
            <a:r>
              <a:rPr lang="en-US" sz="2000" b="1" dirty="0" err="1">
                <a:latin typeface="Segoe UI" panose="020B0502040204020203" pitchFamily="34" charset="0"/>
                <a:cs typeface="Segoe UI" panose="020B0502040204020203" pitchFamily="34" charset="0"/>
              </a:rPr>
              <a:t>turvataitokasvatuksen</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sivut</a:t>
            </a:r>
            <a:endParaRPr lang="en-US" sz="2000" b="1" dirty="0">
              <a:latin typeface="Segoe UI" panose="020B0502040204020203" pitchFamily="34" charset="0"/>
              <a:cs typeface="Segoe UI" panose="020B0502040204020203" pitchFamily="34" charset="0"/>
              <a:hlinkClick r:id="rId4"/>
            </a:endParaRPr>
          </a:p>
          <a:p>
            <a:pPr indent="-228600">
              <a:lnSpc>
                <a:spcPct val="90000"/>
              </a:lnSpc>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hlinkClick r:id="rId4"/>
              </a:rPr>
              <a:t>https://www.ouka.fi/tunne-ja-turvataitokasvatus/ammattilaisille?accordion=accordion-30176</a:t>
            </a:r>
            <a:endParaRPr lang="en-US" sz="2000" dirty="0">
              <a:latin typeface="Segoe UI" panose="020B0502040204020203" pitchFamily="34" charset="0"/>
              <a:cs typeface="Segoe UI" panose="020B0502040204020203" pitchFamily="34" charset="0"/>
            </a:endParaRPr>
          </a:p>
          <a:p>
            <a:pPr indent="-228600">
              <a:lnSpc>
                <a:spcPct val="90000"/>
              </a:lnSpc>
              <a:spcAft>
                <a:spcPts val="600"/>
              </a:spcAft>
              <a:buFont typeface="Arial" panose="020B0604020202020204" pitchFamily="34" charset="0"/>
              <a:buChar char="•"/>
            </a:pPr>
            <a:r>
              <a:rPr lang="en-US" sz="2000" b="1" dirty="0" err="1">
                <a:latin typeface="Segoe UI" panose="020B0502040204020203" pitchFamily="34" charset="0"/>
                <a:cs typeface="Segoe UI" panose="020B0502040204020203" pitchFamily="34" charset="0"/>
              </a:rPr>
              <a:t>Elinan</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päiväkirjasta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sarjakuva</a:t>
            </a:r>
            <a:r>
              <a:rPr lang="en-US" sz="2000" dirty="0">
                <a:latin typeface="Segoe UI" panose="020B0502040204020203" pitchFamily="34" charset="0"/>
                <a:cs typeface="Segoe UI" panose="020B0502040204020203" pitchFamily="34" charset="0"/>
              </a:rPr>
              <a:t> ja </a:t>
            </a:r>
            <a:r>
              <a:rPr lang="en-US" sz="2000" dirty="0" err="1">
                <a:latin typeface="Segoe UI" panose="020B0502040204020203" pitchFamily="34" charset="0"/>
                <a:cs typeface="Segoe UI" panose="020B0502040204020203" pitchFamily="34" charset="0"/>
              </a:rPr>
              <a:t>pedagoginen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ohje</a:t>
            </a:r>
            <a:endParaRPr lang="en-US" sz="2000" dirty="0">
              <a:latin typeface="Segoe UI" panose="020B0502040204020203" pitchFamily="34" charset="0"/>
              <a:cs typeface="Segoe UI" panose="020B0502040204020203" pitchFamily="34" charset="0"/>
            </a:endParaRPr>
          </a:p>
          <a:p>
            <a:pPr marL="228600" lvl="1">
              <a:lnSpc>
                <a:spcPct val="90000"/>
              </a:lnSpc>
              <a:spcAft>
                <a:spcPts val="600"/>
              </a:spcAft>
            </a:pPr>
            <a:r>
              <a:rPr lang="en-US" sz="2000" dirty="0">
                <a:latin typeface="Segoe UI" panose="020B0502040204020203" pitchFamily="34" charset="0"/>
                <a:cs typeface="Segoe UI" panose="020B0502040204020203" pitchFamily="34" charset="0"/>
                <a:sym typeface="Wingdings" panose="05000000000000000000" pitchFamily="2" charset="2"/>
              </a:rPr>
              <a:t>→ </a:t>
            </a:r>
            <a:r>
              <a:rPr lang="en-US" sz="2000" dirty="0" err="1">
                <a:latin typeface="Segoe UI" panose="020B0502040204020203" pitchFamily="34" charset="0"/>
                <a:cs typeface="Segoe UI" panose="020B0502040204020203" pitchFamily="34" charset="0"/>
              </a:rPr>
              <a:t>Seksuaalinen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ahdistelu</a:t>
            </a:r>
            <a:endParaRPr lang="en-US" sz="2000" dirty="0">
              <a:latin typeface="Segoe UI" panose="020B0502040204020203" pitchFamily="34" charset="0"/>
              <a:cs typeface="Segoe UI" panose="020B0502040204020203" pitchFamily="34" charset="0"/>
            </a:endParaRPr>
          </a:p>
          <a:p>
            <a:pPr indent="-228600">
              <a:lnSpc>
                <a:spcPct val="90000"/>
              </a:lnSpc>
              <a:spcAft>
                <a:spcPts val="600"/>
              </a:spcAft>
              <a:buFont typeface="Arial" panose="020B0604020202020204" pitchFamily="34" charset="0"/>
              <a:buChar char="•"/>
            </a:pPr>
            <a:r>
              <a:rPr lang="en-US" sz="2000" b="1" dirty="0" err="1">
                <a:latin typeface="Segoe UI" panose="020B0502040204020203" pitchFamily="34" charset="0"/>
                <a:cs typeface="Segoe UI" panose="020B0502040204020203" pitchFamily="34" charset="0"/>
              </a:rPr>
              <a:t>Salaisuus</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sarjakuva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pedagoginen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ohje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kysely</a:t>
            </a:r>
            <a:r>
              <a:rPr lang="en-US" sz="2000" dirty="0">
                <a:latin typeface="Segoe UI" panose="020B0502040204020203" pitchFamily="34" charset="0"/>
                <a:cs typeface="Segoe UI" panose="020B0502040204020203" pitchFamily="34" charset="0"/>
              </a:rPr>
              <a:t> ja </a:t>
            </a:r>
            <a:r>
              <a:rPr lang="en-US" sz="2000" dirty="0" err="1">
                <a:latin typeface="Segoe UI" panose="020B0502040204020203" pitchFamily="34" charset="0"/>
                <a:cs typeface="Segoe UI" panose="020B0502040204020203" pitchFamily="34" charset="0"/>
              </a:rPr>
              <a:t>kirje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vanhemmille</a:t>
            </a:r>
            <a:endParaRPr lang="en-US" sz="2000" dirty="0">
              <a:latin typeface="Segoe UI" panose="020B0502040204020203" pitchFamily="34" charset="0"/>
              <a:cs typeface="Segoe UI" panose="020B0502040204020203" pitchFamily="34" charset="0"/>
            </a:endParaRPr>
          </a:p>
          <a:p>
            <a:pPr marL="228600" lvl="1">
              <a:lnSpc>
                <a:spcPct val="90000"/>
              </a:lnSpc>
              <a:spcAft>
                <a:spcPts val="600"/>
              </a:spcAft>
            </a:pPr>
            <a:r>
              <a:rPr lang="en-US" sz="2000" dirty="0">
                <a:latin typeface="Segoe UI" panose="020B0502040204020203" pitchFamily="34" charset="0"/>
                <a:cs typeface="Segoe UI" panose="020B0502040204020203" pitchFamily="34" charset="0"/>
                <a:sym typeface="Wingdings" panose="05000000000000000000" pitchFamily="2" charset="2"/>
              </a:rPr>
              <a:t>→ </a:t>
            </a:r>
            <a:r>
              <a:rPr lang="en-US" sz="2000" dirty="0" err="1">
                <a:latin typeface="Segoe UI" panose="020B0502040204020203" pitchFamily="34" charset="0"/>
                <a:cs typeface="Segoe UI" panose="020B0502040204020203" pitchFamily="34" charset="0"/>
              </a:rPr>
              <a:t>Digiturvataidot</a:t>
            </a:r>
            <a:r>
              <a:rPr lang="en-US" sz="2000" dirty="0">
                <a:latin typeface="Segoe UI" panose="020B0502040204020203" pitchFamily="34" charset="0"/>
                <a:cs typeface="Segoe UI" panose="020B0502040204020203" pitchFamily="34" charset="0"/>
              </a:rPr>
              <a:t>, grooming</a:t>
            </a:r>
          </a:p>
        </p:txBody>
      </p:sp>
      <p:pic>
        <p:nvPicPr>
          <p:cNvPr id="4" name="Kuva 3">
            <a:extLst>
              <a:ext uri="{FF2B5EF4-FFF2-40B4-BE49-F238E27FC236}">
                <a16:creationId xmlns:a16="http://schemas.microsoft.com/office/drawing/2014/main" id="{54E2FB71-6BD3-6B2B-B65E-43374274062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03080" y="3711118"/>
            <a:ext cx="2495550" cy="3146882"/>
          </a:xfrm>
          <a:prstGeom prst="rect">
            <a:avLst/>
          </a:prstGeom>
        </p:spPr>
      </p:pic>
      <p:sp>
        <p:nvSpPr>
          <p:cNvPr id="5" name="Otsikko 1">
            <a:extLst>
              <a:ext uri="{FF2B5EF4-FFF2-40B4-BE49-F238E27FC236}">
                <a16:creationId xmlns:a16="http://schemas.microsoft.com/office/drawing/2014/main" id="{06C2DF09-59D9-21C7-F078-CB0099696BF2}"/>
              </a:ext>
            </a:extLst>
          </p:cNvPr>
          <p:cNvSpPr txBox="1">
            <a:spLocks/>
          </p:cNvSpPr>
          <p:nvPr/>
        </p:nvSpPr>
        <p:spPr>
          <a:xfrm>
            <a:off x="1054062" y="3593781"/>
            <a:ext cx="6575757" cy="6819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500" dirty="0">
                <a:solidFill>
                  <a:srgbClr val="7030A0"/>
                </a:solidFill>
                <a:latin typeface="Segoe UI" panose="020B0502040204020203" pitchFamily="34" charset="0"/>
                <a:cs typeface="Segoe UI" panose="020B0502040204020203" pitchFamily="34" charset="0"/>
              </a:rPr>
              <a:t>Lisämateriaalia netissä</a:t>
            </a:r>
          </a:p>
        </p:txBody>
      </p:sp>
    </p:spTree>
    <p:extLst>
      <p:ext uri="{BB962C8B-B14F-4D97-AF65-F5344CB8AC3E}">
        <p14:creationId xmlns:p14="http://schemas.microsoft.com/office/powerpoint/2010/main" val="3197378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96B47D-FC2A-40B1-8DB6-37364DF6EC7E}"/>
              </a:ext>
            </a:extLst>
          </p:cNvPr>
          <p:cNvSpPr>
            <a:spLocks noGrp="1"/>
          </p:cNvSpPr>
          <p:nvPr>
            <p:ph type="title"/>
          </p:nvPr>
        </p:nvSpPr>
        <p:spPr>
          <a:xfrm>
            <a:off x="838200" y="361982"/>
            <a:ext cx="4763539" cy="1325563"/>
          </a:xfrm>
        </p:spPr>
        <p:txBody>
          <a:bodyPr>
            <a:normAutofit/>
          </a:bodyPr>
          <a:lstStyle/>
          <a:p>
            <a:r>
              <a:rPr lang="fi-FI" sz="4000">
                <a:solidFill>
                  <a:schemeClr val="accent1"/>
                </a:solidFill>
                <a:latin typeface="Oulun Graadi Otsikko" pitchFamily="50" charset="0"/>
              </a:rPr>
              <a:t>Lähteet</a:t>
            </a:r>
          </a:p>
        </p:txBody>
      </p:sp>
      <p:sp>
        <p:nvSpPr>
          <p:cNvPr id="3" name="Sisällön paikkamerkki 2">
            <a:extLst>
              <a:ext uri="{FF2B5EF4-FFF2-40B4-BE49-F238E27FC236}">
                <a16:creationId xmlns:a16="http://schemas.microsoft.com/office/drawing/2014/main" id="{B43250B8-CAC6-41D4-A84F-62E53E44329D}"/>
              </a:ext>
            </a:extLst>
          </p:cNvPr>
          <p:cNvSpPr>
            <a:spLocks noGrp="1"/>
          </p:cNvSpPr>
          <p:nvPr>
            <p:ph idx="1"/>
          </p:nvPr>
        </p:nvSpPr>
        <p:spPr>
          <a:xfrm>
            <a:off x="857966" y="1462928"/>
            <a:ext cx="10640291" cy="5064129"/>
          </a:xfrm>
        </p:spPr>
        <p:txBody>
          <a:bodyPr vert="horz" lIns="91440" tIns="45720" rIns="91440" bIns="45720" rtlCol="0" anchor="t">
            <a:normAutofit/>
          </a:bodyPr>
          <a:lstStyle/>
          <a:p>
            <a:pPr marL="0" indent="0">
              <a:lnSpc>
                <a:spcPct val="110000"/>
              </a:lnSpc>
              <a:buNone/>
            </a:pPr>
            <a:r>
              <a:rPr lang="fi-FI" sz="1200" b="0" i="0" spc="0" baseline="0" dirty="0" err="1">
                <a:solidFill>
                  <a:srgbClr val="000000"/>
                </a:solidFill>
              </a:rPr>
              <a:t>Biljuschkin</a:t>
            </a:r>
            <a:r>
              <a:rPr lang="fi-FI" sz="1200" b="0" i="0" spc="0" baseline="0" dirty="0">
                <a:solidFill>
                  <a:srgbClr val="000000"/>
                </a:solidFill>
              </a:rPr>
              <a:t>, K. (2019) Lapsiin kohdistuva seksuaaliväkivalta ja digitaalinen media 26.9.2019. Oulu: AVI Pohjois-Suomi.</a:t>
            </a:r>
            <a:endParaRPr lang="fi-FI" sz="1200" dirty="0">
              <a:solidFill>
                <a:srgbClr val="000000"/>
              </a:solidFill>
            </a:endParaRPr>
          </a:p>
          <a:p>
            <a:pPr marL="0" indent="0">
              <a:lnSpc>
                <a:spcPct val="110000"/>
              </a:lnSpc>
              <a:buNone/>
            </a:pPr>
            <a:r>
              <a:rPr lang="fi-FI" sz="1200" b="0" i="0" spc="0" baseline="0" dirty="0">
                <a:solidFill>
                  <a:srgbClr val="000000"/>
                </a:solidFill>
              </a:rPr>
              <a:t>Granskog, P., Haanpää S. ym. (2018) Opas seksuaalisen häirinnän </a:t>
            </a:r>
            <a:r>
              <a:rPr lang="fi-FI" sz="1200" dirty="0">
                <a:solidFill>
                  <a:srgbClr val="000000"/>
                </a:solidFill>
              </a:rPr>
              <a:t>ennaltaehkäisemiseksi ja siihen puuttumiseksi kouluissa ja oppilaitoksissa. Opetushallitus. Oppaat ja käsikirjat 2018:a. </a:t>
            </a:r>
            <a:r>
              <a:rPr lang="fi-FI" sz="1200" dirty="0">
                <a:solidFill>
                  <a:srgbClr val="000000"/>
                </a:solidFill>
                <a:hlinkClick r:id="rId3"/>
              </a:rPr>
              <a:t>https://www.oph.fi/sites/default/files/documents/190023_opas_seksuaalisen_hairinnan_ennaltaehkaisemisekuuttumiseksi_ko.pdf</a:t>
            </a:r>
            <a:endParaRPr lang="fi-FI" sz="1200" dirty="0">
              <a:solidFill>
                <a:srgbClr val="000000"/>
              </a:solidFill>
            </a:endParaRPr>
          </a:p>
          <a:p>
            <a:pPr marL="0" indent="0">
              <a:lnSpc>
                <a:spcPct val="110000"/>
              </a:lnSpc>
              <a:buNone/>
            </a:pPr>
            <a:r>
              <a:rPr lang="fi-FI" sz="1200" b="0" i="0" spc="0" baseline="0" dirty="0">
                <a:solidFill>
                  <a:srgbClr val="000000"/>
                </a:solidFill>
              </a:rPr>
              <a:t>Kansallinen audiovisuaalinen instituutti. (2020) Yhdessä turvallisesti netissä. </a:t>
            </a:r>
            <a:r>
              <a:rPr lang="fi-FI" sz="1200" b="0" i="0" spc="0" baseline="0" dirty="0">
                <a:solidFill>
                  <a:srgbClr val="000000"/>
                </a:solidFill>
                <a:hlinkClick r:id="rId4"/>
              </a:rPr>
              <a:t>https://www.mediataitokoulu.fi/netissa.pdf Viitattu 25.9.2020</a:t>
            </a:r>
            <a:endParaRPr lang="fi-FI" sz="1200" dirty="0">
              <a:solidFill>
                <a:srgbClr val="000000"/>
              </a:solidFill>
            </a:endParaRPr>
          </a:p>
          <a:p>
            <a:pPr marL="0" indent="0">
              <a:lnSpc>
                <a:spcPct val="110000"/>
              </a:lnSpc>
              <a:buNone/>
            </a:pPr>
            <a:r>
              <a:rPr lang="fi-FI" sz="1200" b="0" i="0" spc="0" baseline="0" dirty="0">
                <a:solidFill>
                  <a:srgbClr val="000000"/>
                </a:solidFill>
              </a:rPr>
              <a:t>Laitinen, H-L. (2019) Lapsiin kohdistuva seksuaaliväkivalta ja digitaalinen media. 26.9.2019. Oulu: AVI Pohjois-Suomi.</a:t>
            </a:r>
          </a:p>
          <a:p>
            <a:pPr marL="0" indent="0">
              <a:lnSpc>
                <a:spcPct val="110000"/>
              </a:lnSpc>
              <a:buNone/>
            </a:pPr>
            <a:r>
              <a:rPr lang="fi-FI" sz="1200" b="0" i="0" spc="0" baseline="0" dirty="0">
                <a:solidFill>
                  <a:srgbClr val="000000"/>
                </a:solidFill>
              </a:rPr>
              <a:t>Lajunen,</a:t>
            </a:r>
            <a:r>
              <a:rPr lang="fi-FI" sz="1200" b="0" i="0" spc="-13" baseline="0" dirty="0">
                <a:solidFill>
                  <a:srgbClr val="000000"/>
                </a:solidFill>
              </a:rPr>
              <a:t> </a:t>
            </a:r>
            <a:r>
              <a:rPr lang="fi-FI" sz="1200" b="0" i="0" spc="0" baseline="0" dirty="0">
                <a:solidFill>
                  <a:srgbClr val="000000"/>
                </a:solidFill>
              </a:rPr>
              <a:t>K.</a:t>
            </a:r>
            <a:r>
              <a:rPr lang="fi-FI" sz="1200" b="0" i="0" spc="379" baseline="0" dirty="0">
                <a:solidFill>
                  <a:srgbClr val="000000"/>
                </a:solidFill>
              </a:rPr>
              <a:t>,</a:t>
            </a:r>
            <a:r>
              <a:rPr lang="fi-FI" sz="1200" b="0" i="0" spc="0" baseline="0" dirty="0" err="1">
                <a:solidFill>
                  <a:srgbClr val="000000"/>
                </a:solidFill>
              </a:rPr>
              <a:t>Andell</a:t>
            </a:r>
            <a:r>
              <a:rPr lang="fi-FI" sz="1200" b="0" i="0" spc="0" baseline="0" dirty="0">
                <a:solidFill>
                  <a:srgbClr val="000000"/>
                </a:solidFill>
              </a:rPr>
              <a:t>, M. &amp; Ylenius-Lehtonen,</a:t>
            </a:r>
            <a:r>
              <a:rPr lang="fi-FI" sz="1200" b="0" i="0" spc="-13" baseline="0" dirty="0">
                <a:solidFill>
                  <a:srgbClr val="000000"/>
                </a:solidFill>
              </a:rPr>
              <a:t> </a:t>
            </a:r>
            <a:r>
              <a:rPr lang="fi-FI" sz="1200" b="0" i="0" spc="0" baseline="0" dirty="0">
                <a:solidFill>
                  <a:srgbClr val="000000"/>
                </a:solidFill>
              </a:rPr>
              <a:t>M. (2019)</a:t>
            </a:r>
            <a:r>
              <a:rPr lang="fi-FI" sz="1200" b="0" i="0" spc="370" baseline="0" dirty="0">
                <a:solidFill>
                  <a:srgbClr val="000000"/>
                </a:solidFill>
              </a:rPr>
              <a:t>.</a:t>
            </a:r>
            <a:r>
              <a:rPr lang="fi-FI" sz="1200" b="0" spc="-66" baseline="0" dirty="0" err="1">
                <a:solidFill>
                  <a:srgbClr val="000000"/>
                </a:solidFill>
              </a:rPr>
              <a:t>T</a:t>
            </a:r>
            <a:r>
              <a:rPr lang="fi-FI" sz="1200" b="0" spc="0" baseline="0" dirty="0" err="1">
                <a:solidFill>
                  <a:srgbClr val="000000"/>
                </a:solidFill>
              </a:rPr>
              <a:t>unne</a:t>
            </a:r>
            <a:r>
              <a:rPr lang="fi-FI" sz="1200" b="0" spc="374" baseline="0" dirty="0" err="1">
                <a:solidFill>
                  <a:srgbClr val="000000"/>
                </a:solidFill>
              </a:rPr>
              <a:t>-</a:t>
            </a:r>
            <a:r>
              <a:rPr lang="fi-FI" sz="1200" b="0" spc="0" baseline="0" dirty="0" err="1">
                <a:solidFill>
                  <a:srgbClr val="000000"/>
                </a:solidFill>
              </a:rPr>
              <a:t>ja</a:t>
            </a:r>
            <a:r>
              <a:rPr lang="fi-FI" sz="1200" b="0" spc="0" baseline="0" dirty="0">
                <a:solidFill>
                  <a:srgbClr val="000000"/>
                </a:solidFill>
              </a:rPr>
              <a:t> tur</a:t>
            </a:r>
            <a:r>
              <a:rPr lang="fi-FI" sz="1200" b="0" spc="-16" baseline="0" dirty="0">
                <a:solidFill>
                  <a:srgbClr val="000000"/>
                </a:solidFill>
              </a:rPr>
              <a:t>v</a:t>
            </a:r>
            <a:r>
              <a:rPr lang="fi-FI" sz="1200" b="0" spc="0" baseline="0" dirty="0">
                <a:solidFill>
                  <a:srgbClr val="000000"/>
                </a:solidFill>
              </a:rPr>
              <a:t>ataitoja </a:t>
            </a:r>
            <a:r>
              <a:rPr lang="fi-FI" sz="1200" b="0" spc="0" baseline="0" dirty="0" err="1">
                <a:solidFill>
                  <a:srgbClr val="000000"/>
                </a:solidFill>
              </a:rPr>
              <a:t>lapsille</a:t>
            </a:r>
            <a:r>
              <a:rPr lang="fi-FI" sz="1200" spc="409" dirty="0" err="1">
                <a:solidFill>
                  <a:srgbClr val="000000"/>
                </a:solidFill>
              </a:rPr>
              <a:t>.</a:t>
            </a:r>
            <a:r>
              <a:rPr lang="fi-FI" sz="1200" b="0" i="0" spc="-124" baseline="0" dirty="0" err="1">
                <a:solidFill>
                  <a:srgbClr val="000000"/>
                </a:solidFill>
              </a:rPr>
              <a:t>T</a:t>
            </a:r>
            <a:r>
              <a:rPr lang="fi-FI" sz="1200" b="0" i="0" spc="0" baseline="0" dirty="0" err="1">
                <a:solidFill>
                  <a:srgbClr val="000000"/>
                </a:solidFill>
              </a:rPr>
              <a:t>unne</a:t>
            </a:r>
            <a:r>
              <a:rPr lang="fi-FI" sz="1200" b="0" i="0" spc="386" baseline="0" dirty="0" err="1">
                <a:solidFill>
                  <a:srgbClr val="000000"/>
                </a:solidFill>
              </a:rPr>
              <a:t>-</a:t>
            </a:r>
            <a:r>
              <a:rPr lang="fi-FI" sz="1200" b="0" i="0" spc="0" baseline="0" dirty="0" err="1">
                <a:solidFill>
                  <a:srgbClr val="000000"/>
                </a:solidFill>
              </a:rPr>
              <a:t>ja</a:t>
            </a:r>
            <a:r>
              <a:rPr lang="fi-FI" sz="1200" b="0" i="0" spc="-12" baseline="0" dirty="0">
                <a:solidFill>
                  <a:srgbClr val="000000"/>
                </a:solidFill>
              </a:rPr>
              <a:t> </a:t>
            </a:r>
            <a:r>
              <a:rPr lang="fi-FI" sz="1200" b="0" i="0" spc="0" baseline="0" dirty="0">
                <a:solidFill>
                  <a:srgbClr val="000000"/>
                </a:solidFill>
              </a:rPr>
              <a:t>tur</a:t>
            </a:r>
            <a:r>
              <a:rPr lang="fi-FI" sz="1200" b="0" i="0" spc="-24" baseline="0" dirty="0">
                <a:solidFill>
                  <a:srgbClr val="000000"/>
                </a:solidFill>
              </a:rPr>
              <a:t>v</a:t>
            </a:r>
            <a:r>
              <a:rPr lang="fi-FI" sz="1200" b="0" i="0" spc="0" baseline="0" dirty="0">
                <a:solidFill>
                  <a:srgbClr val="000000"/>
                </a:solidFill>
              </a:rPr>
              <a:t>atai</a:t>
            </a:r>
            <a:r>
              <a:rPr lang="fi-FI" sz="1200" b="0" i="0" spc="-12" baseline="0" dirty="0">
                <a:solidFill>
                  <a:srgbClr val="000000"/>
                </a:solidFill>
              </a:rPr>
              <a:t>t</a:t>
            </a:r>
            <a:r>
              <a:rPr lang="fi-FI" sz="1200" b="0" i="0" spc="0" baseline="0" dirty="0">
                <a:solidFill>
                  <a:srgbClr val="000000"/>
                </a:solidFill>
              </a:rPr>
              <a:t>okas</a:t>
            </a:r>
            <a:r>
              <a:rPr lang="fi-FI" sz="1200" b="0" i="0" spc="-24" baseline="0" dirty="0">
                <a:solidFill>
                  <a:srgbClr val="000000"/>
                </a:solidFill>
              </a:rPr>
              <a:t>v</a:t>
            </a:r>
            <a:r>
              <a:rPr lang="fi-FI" sz="1200" b="0" i="0" spc="0" baseline="0" dirty="0">
                <a:solidFill>
                  <a:srgbClr val="000000"/>
                </a:solidFill>
              </a:rPr>
              <a:t>at</a:t>
            </a:r>
            <a:r>
              <a:rPr lang="fi-FI" sz="1200" b="0" i="0" spc="-12" baseline="0" dirty="0">
                <a:solidFill>
                  <a:srgbClr val="000000"/>
                </a:solidFill>
              </a:rPr>
              <a:t>u</a:t>
            </a:r>
            <a:r>
              <a:rPr lang="fi-FI" sz="1200" b="0" i="0" spc="0" baseline="0" dirty="0">
                <a:solidFill>
                  <a:srgbClr val="000000"/>
                </a:solidFill>
              </a:rPr>
              <a:t>ksen</a:t>
            </a:r>
            <a:r>
              <a:rPr lang="fi-FI" sz="1200" b="0" i="0" spc="-27" baseline="0" dirty="0">
                <a:solidFill>
                  <a:srgbClr val="000000"/>
                </a:solidFill>
              </a:rPr>
              <a:t> </a:t>
            </a:r>
            <a:r>
              <a:rPr lang="fi-FI" sz="1200" b="0" i="0" spc="0" baseline="0" dirty="0">
                <a:solidFill>
                  <a:srgbClr val="000000"/>
                </a:solidFill>
              </a:rPr>
              <a:t>oppimateriaali. </a:t>
            </a:r>
            <a:r>
              <a:rPr lang="fi-FI" sz="1200" b="0" i="0" spc="-150" baseline="0" dirty="0">
                <a:solidFill>
                  <a:srgbClr val="000000"/>
                </a:solidFill>
              </a:rPr>
              <a:t>T</a:t>
            </a:r>
            <a:r>
              <a:rPr lang="fi-FI" sz="1200" b="0" i="0" spc="0" baseline="0" dirty="0">
                <a:solidFill>
                  <a:srgbClr val="000000"/>
                </a:solidFill>
              </a:rPr>
              <a:t>er</a:t>
            </a:r>
            <a:r>
              <a:rPr lang="fi-FI" sz="1200" b="0" i="0" spc="-15" baseline="0" dirty="0">
                <a:solidFill>
                  <a:srgbClr val="000000"/>
                </a:solidFill>
              </a:rPr>
              <a:t>v</a:t>
            </a:r>
            <a:r>
              <a:rPr lang="fi-FI" sz="1200" b="0" i="0" spc="0" baseline="0" dirty="0">
                <a:solidFill>
                  <a:srgbClr val="000000"/>
                </a:solidFill>
              </a:rPr>
              <a:t>e</a:t>
            </a:r>
            <a:r>
              <a:rPr lang="fi-FI" sz="1200" b="0" i="0" spc="-13" baseline="0" dirty="0">
                <a:solidFill>
                  <a:srgbClr val="000000"/>
                </a:solidFill>
              </a:rPr>
              <a:t>y</a:t>
            </a:r>
            <a:r>
              <a:rPr lang="fi-FI" sz="1200" b="0" i="0" spc="0" baseline="0" dirty="0">
                <a:solidFill>
                  <a:srgbClr val="000000"/>
                </a:solidFill>
              </a:rPr>
              <a:t>den </a:t>
            </a:r>
            <a:r>
              <a:rPr lang="fi-FI" sz="1200" b="0" i="0" spc="0" baseline="0" dirty="0" err="1">
                <a:solidFill>
                  <a:srgbClr val="000000"/>
                </a:solidFill>
              </a:rPr>
              <a:t>j</a:t>
            </a:r>
            <a:r>
              <a:rPr lang="fi-FI" sz="1200" b="0" i="0" spc="394" baseline="0" dirty="0" err="1">
                <a:solidFill>
                  <a:srgbClr val="000000"/>
                </a:solidFill>
              </a:rPr>
              <a:t>a</a:t>
            </a:r>
            <a:r>
              <a:rPr lang="fi-FI" sz="1200" b="0" i="0" spc="0" baseline="0" dirty="0" err="1">
                <a:solidFill>
                  <a:srgbClr val="000000"/>
                </a:solidFill>
              </a:rPr>
              <a:t>hyvin</a:t>
            </a:r>
            <a:r>
              <a:rPr lang="fi-FI" sz="1200" b="0" i="0" spc="-19" baseline="0" dirty="0" err="1">
                <a:solidFill>
                  <a:srgbClr val="000000"/>
                </a:solidFill>
              </a:rPr>
              <a:t>v</a:t>
            </a:r>
            <a:r>
              <a:rPr lang="fi-FI" sz="1200" b="0" i="0" spc="0" baseline="0" dirty="0" err="1">
                <a:solidFill>
                  <a:srgbClr val="000000"/>
                </a:solidFill>
              </a:rPr>
              <a:t>oinnin</a:t>
            </a:r>
            <a:r>
              <a:rPr lang="fi-FI" sz="1200" b="0" i="0" spc="-30" baseline="0" dirty="0">
                <a:solidFill>
                  <a:srgbClr val="000000"/>
                </a:solidFill>
              </a:rPr>
              <a:t> </a:t>
            </a:r>
            <a:r>
              <a:rPr lang="fi-FI" sz="1200" b="0" i="0" spc="0" baseline="0" dirty="0">
                <a:solidFill>
                  <a:srgbClr val="000000"/>
                </a:solidFill>
              </a:rPr>
              <a:t>laitos. Helsinki: Punamusta</a:t>
            </a:r>
            <a:r>
              <a:rPr lang="fi-FI" sz="1200" b="0" i="0" spc="-38" baseline="0" dirty="0">
                <a:solidFill>
                  <a:srgbClr val="000000"/>
                </a:solidFill>
              </a:rPr>
              <a:t> </a:t>
            </a:r>
            <a:r>
              <a:rPr lang="fi-FI" sz="1200" b="0" i="0" spc="0" baseline="0" dirty="0">
                <a:solidFill>
                  <a:srgbClr val="000000"/>
                </a:solidFill>
              </a:rPr>
              <a:t>O</a:t>
            </a:r>
            <a:r>
              <a:rPr lang="fi-FI" sz="1200" b="0" i="0" spc="-81" baseline="0" dirty="0">
                <a:solidFill>
                  <a:srgbClr val="000000"/>
                </a:solidFill>
              </a:rPr>
              <a:t>y.</a:t>
            </a:r>
          </a:p>
          <a:p>
            <a:pPr marL="0" indent="0">
              <a:lnSpc>
                <a:spcPct val="110000"/>
              </a:lnSpc>
              <a:buNone/>
            </a:pPr>
            <a:r>
              <a:rPr lang="fi-FI" sz="1200" spc="-81" dirty="0">
                <a:solidFill>
                  <a:srgbClr val="000000"/>
                </a:solidFill>
              </a:rPr>
              <a:t>Lastensuojelulaki 417/2007. </a:t>
            </a:r>
            <a:r>
              <a:rPr lang="fi-FI" sz="1200" spc="-81" dirty="0">
                <a:solidFill>
                  <a:srgbClr val="000000"/>
                </a:solidFill>
                <a:hlinkClick r:id="rId5"/>
              </a:rPr>
              <a:t>www.finlex.fi/fi/laki/ajantasa</a:t>
            </a:r>
            <a:endParaRPr lang="fi-FI" sz="1200" spc="-81" dirty="0">
              <a:solidFill>
                <a:srgbClr val="000000"/>
              </a:solidFill>
            </a:endParaRPr>
          </a:p>
          <a:p>
            <a:pPr marL="0" indent="0">
              <a:lnSpc>
                <a:spcPct val="110000"/>
              </a:lnSpc>
              <a:buNone/>
            </a:pPr>
            <a:r>
              <a:rPr lang="fi-FI" sz="1200" b="0" i="0" spc="-81" baseline="0" dirty="0">
                <a:solidFill>
                  <a:srgbClr val="000000"/>
                </a:solidFill>
              </a:rPr>
              <a:t>Opetushallitus. Opetustoimen ja varhaiskasvatuksen turvallisuus. </a:t>
            </a:r>
            <a:r>
              <a:rPr lang="fi-FI" sz="1200" b="0" i="0" spc="-81" baseline="0" dirty="0">
                <a:solidFill>
                  <a:srgbClr val="000000"/>
                </a:solidFill>
                <a:hlinkClick r:id="rId6"/>
              </a:rPr>
              <a:t>https://www.oph.fi/fi/koulutus-ja-tutkinnot/opetustoimen-ja-varhaiskasvatuksen-turvallisuus</a:t>
            </a:r>
            <a:endParaRPr lang="fi-FI" sz="1200" b="0" i="0" spc="-81" baseline="0" dirty="0">
              <a:solidFill>
                <a:srgbClr val="000000"/>
              </a:solidFill>
            </a:endParaRPr>
          </a:p>
          <a:p>
            <a:pPr marL="0" indent="0">
              <a:lnSpc>
                <a:spcPct val="110000"/>
              </a:lnSpc>
              <a:buNone/>
            </a:pPr>
            <a:r>
              <a:rPr lang="fi-FI" sz="1200" spc="-81" dirty="0">
                <a:solidFill>
                  <a:srgbClr val="000000"/>
                </a:solidFill>
              </a:rPr>
              <a:t>Pelastakaa Lapset ry. (2019) </a:t>
            </a:r>
            <a:r>
              <a:rPr lang="fi-FI" sz="1200" spc="-81" dirty="0">
                <a:solidFill>
                  <a:srgbClr val="000000"/>
                </a:solidFill>
                <a:hlinkClick r:id="rId7"/>
              </a:rPr>
              <a:t>https://www.pelastakaalapset.fi/nettivihje-ja-seksuaalivakivallan-ennaltaehkaisy/</a:t>
            </a:r>
            <a:endParaRPr lang="fi-FI" sz="1200" spc="-81" dirty="0">
              <a:solidFill>
                <a:srgbClr val="000000"/>
              </a:solidFill>
            </a:endParaRPr>
          </a:p>
          <a:p>
            <a:pPr marL="0" indent="0">
              <a:lnSpc>
                <a:spcPct val="110000"/>
              </a:lnSpc>
              <a:buNone/>
            </a:pPr>
            <a:r>
              <a:rPr lang="fi-FI" sz="1200" b="0" i="0" spc="-81" baseline="0" dirty="0">
                <a:solidFill>
                  <a:srgbClr val="000000"/>
                </a:solidFill>
              </a:rPr>
              <a:t>Poijula</a:t>
            </a:r>
            <a:r>
              <a:rPr lang="fi-FI" sz="1200" spc="-81" dirty="0">
                <a:solidFill>
                  <a:srgbClr val="000000"/>
                </a:solidFill>
              </a:rPr>
              <a:t>, S. (2019). Miten autat lasta/nuorta kriisissä? 30.1.2019 Oulu.</a:t>
            </a:r>
          </a:p>
          <a:p>
            <a:pPr marL="0" indent="0">
              <a:lnSpc>
                <a:spcPct val="110000"/>
              </a:lnSpc>
              <a:buNone/>
            </a:pPr>
            <a:r>
              <a:rPr lang="fi-FI" sz="1200" b="0" i="0" spc="-81" baseline="0" dirty="0">
                <a:solidFill>
                  <a:srgbClr val="000000"/>
                </a:solidFill>
              </a:rPr>
              <a:t>Rikoslaki 39/1889. </a:t>
            </a:r>
            <a:r>
              <a:rPr lang="fi-FI" sz="1200" b="0" i="0" spc="-81" baseline="0" dirty="0">
                <a:solidFill>
                  <a:srgbClr val="000000"/>
                </a:solidFill>
                <a:hlinkClick r:id="rId8"/>
              </a:rPr>
              <a:t>https://www.finlex.fi/fi/laki/ajantasa/1889/18890039001</a:t>
            </a:r>
            <a:endParaRPr lang="fi-FI" sz="1200" b="0" i="0" spc="-81" baseline="0" dirty="0">
              <a:solidFill>
                <a:srgbClr val="000000"/>
              </a:solidFill>
            </a:endParaRPr>
          </a:p>
          <a:p>
            <a:pPr marL="0" indent="0">
              <a:lnSpc>
                <a:spcPct val="110000"/>
              </a:lnSpc>
              <a:buNone/>
            </a:pPr>
            <a:r>
              <a:rPr lang="fi-FI" sz="1200" b="0" i="0" spc="-81" baseline="0" dirty="0">
                <a:solidFill>
                  <a:srgbClr val="000000"/>
                </a:solidFill>
              </a:rPr>
              <a:t>Tenhunen, T. (2019) Lapsiin kohd</a:t>
            </a:r>
            <a:r>
              <a:rPr lang="fi-FI" sz="1200" spc="-81" dirty="0">
                <a:solidFill>
                  <a:srgbClr val="000000"/>
                </a:solidFill>
              </a:rPr>
              <a:t>istuva seksuaaliväkivalta ja digitaalinen media 26.9.2019. Oulu: AVI Pohjois-Suomi.</a:t>
            </a:r>
          </a:p>
          <a:p>
            <a:pPr marL="0" indent="0">
              <a:lnSpc>
                <a:spcPct val="110000"/>
              </a:lnSpc>
              <a:buNone/>
            </a:pPr>
            <a:r>
              <a:rPr lang="fi-FI" sz="1200" b="0" i="0" spc="-81" baseline="0" dirty="0">
                <a:solidFill>
                  <a:srgbClr val="000000"/>
                </a:solidFill>
              </a:rPr>
              <a:t>THL. Lastensuojelun käsikirja. Seksuaali- ja pahoinpitelyrikosepäilyjen ilmoitusvelvollisuus https://thl.fi/fi/web/lastensuojelun-kasikirja/tyoprosessi/erityiskysymykset/pahoinpitely-ja-seksuaalinen-hyväksikaytto/lapsiin-kohdistuneden-seksuaalirikosepailyjen-ilmoitusvelvollisuus</a:t>
            </a:r>
          </a:p>
          <a:p>
            <a:pPr marL="0" indent="0">
              <a:lnSpc>
                <a:spcPct val="110000"/>
              </a:lnSpc>
              <a:buNone/>
            </a:pPr>
            <a:r>
              <a:rPr lang="fi-FI" sz="1200" b="0" i="0" spc="0" baseline="0" dirty="0" err="1"/>
              <a:t>Ulkuniemi</a:t>
            </a:r>
            <a:r>
              <a:rPr lang="fi-FI" sz="1200" b="0" i="0" spc="0" baseline="0" dirty="0"/>
              <a:t>, </a:t>
            </a:r>
            <a:r>
              <a:rPr lang="fi-FI" sz="1200" b="0" i="0" spc="0" baseline="0" dirty="0">
                <a:solidFill>
                  <a:srgbClr val="000000"/>
                </a:solidFill>
              </a:rPr>
              <a:t>K. </a:t>
            </a:r>
            <a:r>
              <a:rPr lang="fi-FI" sz="1200" b="0" i="0" spc="-43" baseline="0" dirty="0">
                <a:solidFill>
                  <a:srgbClr val="000000"/>
                </a:solidFill>
              </a:rPr>
              <a:t>P</a:t>
            </a:r>
            <a:r>
              <a:rPr lang="fi-FI" sz="1200" b="0" i="0" spc="0" baseline="0" dirty="0">
                <a:solidFill>
                  <a:srgbClr val="000000"/>
                </a:solidFill>
              </a:rPr>
              <a:t>oliisihallitus.</a:t>
            </a:r>
            <a:r>
              <a:rPr lang="fi-FI" sz="1200" b="0" i="0" spc="-27" baseline="0" dirty="0">
                <a:solidFill>
                  <a:srgbClr val="000000"/>
                </a:solidFill>
              </a:rPr>
              <a:t> </a:t>
            </a:r>
            <a:r>
              <a:rPr lang="fi-FI" sz="1200" b="0" i="0" spc="0" baseline="0" dirty="0">
                <a:solidFill>
                  <a:srgbClr val="000000"/>
                </a:solidFill>
              </a:rPr>
              <a:t>(2020).</a:t>
            </a:r>
            <a:r>
              <a:rPr lang="fi-FI" sz="1200" b="0" i="0" spc="-13" baseline="0" dirty="0">
                <a:solidFill>
                  <a:srgbClr val="000000"/>
                </a:solidFill>
              </a:rPr>
              <a:t> </a:t>
            </a:r>
            <a:r>
              <a:rPr lang="fi-FI" sz="1200" b="0" i="0" spc="0" baseline="0" dirty="0">
                <a:solidFill>
                  <a:srgbClr val="000000"/>
                </a:solidFill>
              </a:rPr>
              <a:t>Somehäirinnän</a:t>
            </a:r>
            <a:r>
              <a:rPr lang="fi-FI" sz="1200" b="0" i="0" spc="-26" baseline="0" dirty="0">
                <a:solidFill>
                  <a:srgbClr val="000000"/>
                </a:solidFill>
              </a:rPr>
              <a:t> </a:t>
            </a:r>
            <a:r>
              <a:rPr lang="fi-FI" sz="1200" b="0" i="0" spc="0" baseline="0" dirty="0">
                <a:solidFill>
                  <a:srgbClr val="000000"/>
                </a:solidFill>
              </a:rPr>
              <a:t>ohjeet. Yksityinen</a:t>
            </a:r>
            <a:r>
              <a:rPr lang="fi-FI" sz="1200" b="0" i="0" spc="-13" baseline="0" dirty="0">
                <a:solidFill>
                  <a:srgbClr val="000000"/>
                </a:solidFill>
              </a:rPr>
              <a:t> </a:t>
            </a:r>
            <a:r>
              <a:rPr lang="fi-FI" sz="1200" b="0" i="0" spc="0" baseline="0" dirty="0">
                <a:solidFill>
                  <a:srgbClr val="000000"/>
                </a:solidFill>
              </a:rPr>
              <a:t>säh</a:t>
            </a:r>
            <a:r>
              <a:rPr lang="fi-FI" sz="1200" b="0" i="0" spc="-29" baseline="0" dirty="0">
                <a:solidFill>
                  <a:srgbClr val="000000"/>
                </a:solidFill>
              </a:rPr>
              <a:t>k</a:t>
            </a:r>
            <a:r>
              <a:rPr lang="fi-FI" sz="1200" b="0" i="0" spc="0" baseline="0" dirty="0">
                <a:solidFill>
                  <a:srgbClr val="000000"/>
                </a:solidFill>
              </a:rPr>
              <a:t>öpostiviesti</a:t>
            </a:r>
            <a:r>
              <a:rPr lang="fi-FI" sz="1200" b="0" i="0" spc="-13" baseline="0" dirty="0">
                <a:solidFill>
                  <a:srgbClr val="000000"/>
                </a:solidFill>
              </a:rPr>
              <a:t> </a:t>
            </a:r>
            <a:r>
              <a:rPr lang="fi-FI" sz="1200" b="0" i="0" spc="0" baseline="0" dirty="0">
                <a:solidFill>
                  <a:srgbClr val="000000"/>
                </a:solidFill>
              </a:rPr>
              <a:t>7.2.2020.</a:t>
            </a:r>
            <a:endParaRPr lang="fi-FI" sz="1200" dirty="0"/>
          </a:p>
          <a:p>
            <a:pPr marL="0" indent="0">
              <a:buNone/>
            </a:pPr>
            <a:endParaRPr lang="fi-FI" sz="1600" dirty="0"/>
          </a:p>
          <a:p>
            <a:pPr marL="0" indent="0">
              <a:buNone/>
            </a:pPr>
            <a:endParaRPr lang="fi-FI" sz="1600" b="0" i="0" spc="0" baseline="0" dirty="0">
              <a:solidFill>
                <a:srgbClr val="000000"/>
              </a:solidFill>
              <a:latin typeface="SegoeUI"/>
            </a:endParaRPr>
          </a:p>
          <a:p>
            <a:pPr marL="0"/>
            <a:endParaRPr lang="fi-FI" sz="1600" b="0" i="0" spc="-81" baseline="0" dirty="0">
              <a:solidFill>
                <a:srgbClr val="000000"/>
              </a:solidFill>
              <a:latin typeface="SegoeUI"/>
            </a:endParaRPr>
          </a:p>
          <a:p>
            <a:pPr marL="0" indent="0">
              <a:buNone/>
            </a:pPr>
            <a:endParaRPr lang="fi-FI" sz="1600" dirty="0">
              <a:solidFill>
                <a:srgbClr val="000000"/>
              </a:solidFill>
              <a:latin typeface="SegoeUI"/>
            </a:endParaRPr>
          </a:p>
        </p:txBody>
      </p:sp>
      <p:sp>
        <p:nvSpPr>
          <p:cNvPr id="4" name="Päivämäärän paikkamerkki 3">
            <a:extLst>
              <a:ext uri="{FF2B5EF4-FFF2-40B4-BE49-F238E27FC236}">
                <a16:creationId xmlns:a16="http://schemas.microsoft.com/office/drawing/2014/main" id="{D19F0CC2-507D-400C-97A2-DCC77FE5FF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25.5.2025</a:t>
            </a:fld>
            <a:endParaRPr kumimoji="0" lang="fi-FI" sz="9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5" name="Kuva 4" descr="Kuva, joka sisältää kohteen teksti, Fontti, Grafiikka, logo&#10;&#10;Kuvaus luotu automaattisesti">
            <a:extLst>
              <a:ext uri="{FF2B5EF4-FFF2-40B4-BE49-F238E27FC236}">
                <a16:creationId xmlns:a16="http://schemas.microsoft.com/office/drawing/2014/main" id="{2BB0098D-01D8-801F-3D76-F0D547DB61B1}"/>
              </a:ext>
            </a:extLst>
          </p:cNvPr>
          <p:cNvPicPr>
            <a:picLocks noChangeAspect="1"/>
          </p:cNvPicPr>
          <p:nvPr/>
        </p:nvPicPr>
        <p:blipFill rotWithShape="1">
          <a:blip r:embed="rId9">
            <a:extLst>
              <a:ext uri="{28A0092B-C50C-407E-A947-70E740481C1C}">
                <a14:useLocalDpi xmlns:a14="http://schemas.microsoft.com/office/drawing/2010/main" val="0"/>
              </a:ext>
            </a:extLst>
          </a:blip>
          <a:srcRect l="23022" t="-14884"/>
          <a:stretch/>
        </p:blipFill>
        <p:spPr>
          <a:xfrm>
            <a:off x="339465" y="6066161"/>
            <a:ext cx="2357722" cy="580386"/>
          </a:xfrm>
          <a:prstGeom prst="rect">
            <a:avLst/>
          </a:prstGeom>
        </p:spPr>
      </p:pic>
      <p:pic>
        <p:nvPicPr>
          <p:cNvPr id="6" name="Kuva 5">
            <a:extLst>
              <a:ext uri="{FF2B5EF4-FFF2-40B4-BE49-F238E27FC236}">
                <a16:creationId xmlns:a16="http://schemas.microsoft.com/office/drawing/2014/main" id="{8D1EE60F-728D-EE49-D822-2523D4F7144E}"/>
              </a:ext>
            </a:extLst>
          </p:cNvPr>
          <p:cNvPicPr>
            <a:picLocks noChangeAspect="1"/>
          </p:cNvPicPr>
          <p:nvPr/>
        </p:nvPicPr>
        <p:blipFill>
          <a:blip r:embed="rId10"/>
          <a:stretch>
            <a:fillRect/>
          </a:stretch>
        </p:blipFill>
        <p:spPr>
          <a:xfrm>
            <a:off x="10823944" y="388659"/>
            <a:ext cx="820759" cy="783069"/>
          </a:xfrm>
          <a:prstGeom prst="rect">
            <a:avLst/>
          </a:prstGeom>
        </p:spPr>
      </p:pic>
    </p:spTree>
    <p:extLst>
      <p:ext uri="{BB962C8B-B14F-4D97-AF65-F5344CB8AC3E}">
        <p14:creationId xmlns:p14="http://schemas.microsoft.com/office/powerpoint/2010/main" val="110829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96F483-7549-6B73-DE40-7D52F1132D86}"/>
              </a:ext>
            </a:extLst>
          </p:cNvPr>
          <p:cNvSpPr>
            <a:spLocks noGrp="1"/>
          </p:cNvSpPr>
          <p:nvPr>
            <p:ph type="title" idx="4294967295"/>
          </p:nvPr>
        </p:nvSpPr>
        <p:spPr>
          <a:xfrm>
            <a:off x="565149" y="193674"/>
            <a:ext cx="9598026" cy="927100"/>
          </a:xfrm>
        </p:spPr>
        <p:txBody>
          <a:bodyPr>
            <a:normAutofit/>
          </a:bodyPr>
          <a:lstStyle/>
          <a:p>
            <a:r>
              <a:rPr lang="fi-FI" sz="2200" b="1">
                <a:latin typeface="Segoe UI" panose="020B0502040204020203" pitchFamily="34" charset="0"/>
                <a:cs typeface="Segoe UI" panose="020B0502040204020203" pitchFamily="34" charset="0"/>
              </a:rPr>
              <a:t>Somen haasteita lukuina</a:t>
            </a:r>
          </a:p>
        </p:txBody>
      </p:sp>
      <p:sp>
        <p:nvSpPr>
          <p:cNvPr id="3" name="Tekstin paikkamerkki 2">
            <a:extLst>
              <a:ext uri="{FF2B5EF4-FFF2-40B4-BE49-F238E27FC236}">
                <a16:creationId xmlns:a16="http://schemas.microsoft.com/office/drawing/2014/main" id="{FDD599E6-9DF0-C034-827E-E45D39E82493}"/>
              </a:ext>
            </a:extLst>
          </p:cNvPr>
          <p:cNvSpPr>
            <a:spLocks noGrp="1"/>
          </p:cNvSpPr>
          <p:nvPr>
            <p:ph type="body" sz="quarter" idx="4294967295"/>
          </p:nvPr>
        </p:nvSpPr>
        <p:spPr>
          <a:xfrm>
            <a:off x="565149" y="1282699"/>
            <a:ext cx="10702926" cy="4146550"/>
          </a:xfrm>
        </p:spPr>
        <p:txBody>
          <a:bodyPr vert="horz" lIns="91440" tIns="45720" rIns="91440" bIns="45720" rtlCol="0" anchor="t">
            <a:noAutofit/>
          </a:bodyPr>
          <a:lstStyle/>
          <a:p>
            <a:pPr>
              <a:lnSpc>
                <a:spcPct val="107000"/>
              </a:lnSpc>
            </a:pPr>
            <a:r>
              <a:rPr lang="fi-FI" sz="1800" b="1" kern="100" dirty="0">
                <a:effectLst/>
                <a:latin typeface="Segoe UI" panose="020B0502040204020203" pitchFamily="34" charset="0"/>
                <a:ea typeface="Aptos" panose="020B0004020202020204" pitchFamily="34" charset="0"/>
                <a:cs typeface="Segoe UI" panose="020B0502040204020203" pitchFamily="34" charset="0"/>
              </a:rPr>
              <a:t>70 % </a:t>
            </a:r>
            <a:r>
              <a:rPr lang="fi-FI" sz="1800" kern="100" dirty="0">
                <a:effectLst/>
                <a:latin typeface="Segoe UI" panose="020B0502040204020203" pitchFamily="34" charset="0"/>
                <a:ea typeface="Aptos" panose="020B0004020202020204" pitchFamily="34" charset="0"/>
                <a:cs typeface="Segoe UI" panose="020B0502040204020203" pitchFamily="34" charset="0"/>
              </a:rPr>
              <a:t>lapsista viettää sosiaalisen median kanavilla yli 3h aikaa päivittäin* </a:t>
            </a:r>
          </a:p>
          <a:p>
            <a:pPr>
              <a:lnSpc>
                <a:spcPct val="107000"/>
              </a:lnSpc>
            </a:pPr>
            <a:r>
              <a:rPr lang="fi-FI" sz="1800" b="1" kern="100" dirty="0">
                <a:latin typeface="Segoe UI" panose="020B0502040204020203" pitchFamily="34" charset="0"/>
                <a:ea typeface="Aptos" panose="020B0004020202020204" pitchFamily="34" charset="0"/>
                <a:cs typeface="Segoe UI" panose="020B0502040204020203" pitchFamily="34" charset="0"/>
              </a:rPr>
              <a:t>38 </a:t>
            </a:r>
            <a:r>
              <a:rPr lang="fi-FI" sz="1800" b="1" kern="100" dirty="0">
                <a:effectLst/>
                <a:latin typeface="Segoe UI" panose="020B0502040204020203" pitchFamily="34" charset="0"/>
                <a:ea typeface="Aptos" panose="020B0004020202020204" pitchFamily="34" charset="0"/>
                <a:cs typeface="Segoe UI" panose="020B0502040204020203" pitchFamily="34" charset="0"/>
              </a:rPr>
              <a:t>% </a:t>
            </a:r>
            <a:r>
              <a:rPr lang="fi-FI" sz="1800" kern="100" dirty="0">
                <a:effectLst/>
                <a:latin typeface="Segoe UI" panose="020B0502040204020203" pitchFamily="34" charset="0"/>
                <a:ea typeface="Aptos" panose="020B0004020202020204" pitchFamily="34" charset="0"/>
                <a:cs typeface="Segoe UI" panose="020B0502040204020203" pitchFamily="34" charset="0"/>
              </a:rPr>
              <a:t>8.–9.-luokkalaisista tytöistä on kokenut seksuaalista häirintää somessa***  </a:t>
            </a:r>
          </a:p>
          <a:p>
            <a:pPr>
              <a:lnSpc>
                <a:spcPct val="107000"/>
              </a:lnSpc>
            </a:pPr>
            <a:r>
              <a:rPr lang="fi-FI" sz="1800" b="1" kern="100" dirty="0">
                <a:effectLst/>
                <a:latin typeface="Segoe UI" panose="020B0502040204020203" pitchFamily="34" charset="0"/>
                <a:ea typeface="Aptos" panose="020B0004020202020204" pitchFamily="34" charset="0"/>
                <a:cs typeface="Segoe UI" panose="020B0502040204020203" pitchFamily="34" charset="0"/>
              </a:rPr>
              <a:t>34 % </a:t>
            </a:r>
            <a:r>
              <a:rPr lang="fi-FI" sz="1800" kern="100" dirty="0">
                <a:effectLst/>
                <a:latin typeface="Segoe UI" panose="020B0502040204020203" pitchFamily="34" charset="0"/>
                <a:ea typeface="Aptos" panose="020B0004020202020204" pitchFamily="34" charset="0"/>
                <a:cs typeface="Segoe UI" panose="020B0502040204020203" pitchFamily="34" charset="0"/>
              </a:rPr>
              <a:t>nuorista on kokenut nettikiusaamista** </a:t>
            </a:r>
          </a:p>
          <a:p>
            <a:pPr>
              <a:lnSpc>
                <a:spcPct val="107000"/>
              </a:lnSpc>
            </a:pPr>
            <a:r>
              <a:rPr lang="fi-FI" sz="1800" b="1" kern="100" dirty="0">
                <a:effectLst/>
                <a:latin typeface="Segoe UI" panose="020B0502040204020203" pitchFamily="34" charset="0"/>
                <a:ea typeface="Aptos" panose="020B0004020202020204" pitchFamily="34" charset="0"/>
                <a:cs typeface="Segoe UI" panose="020B0502040204020203" pitchFamily="34" charset="0"/>
              </a:rPr>
              <a:t>74 % </a:t>
            </a:r>
            <a:r>
              <a:rPr lang="fi-FI" sz="1800" kern="100" dirty="0">
                <a:effectLst/>
                <a:latin typeface="Segoe UI" panose="020B0502040204020203" pitchFamily="34" charset="0"/>
                <a:ea typeface="Aptos" panose="020B0004020202020204" pitchFamily="34" charset="0"/>
                <a:cs typeface="Segoe UI" panose="020B0502040204020203" pitchFamily="34" charset="0"/>
              </a:rPr>
              <a:t>nuorista on nähnyt jotain muuta kiusattavan** </a:t>
            </a:r>
          </a:p>
          <a:p>
            <a:pPr>
              <a:lnSpc>
                <a:spcPct val="107000"/>
              </a:lnSpc>
            </a:pPr>
            <a:r>
              <a:rPr lang="fi-FI" sz="1800" kern="100" dirty="0">
                <a:latin typeface="Segoe UI" panose="020B0502040204020203" pitchFamily="34" charset="0"/>
                <a:ea typeface="Aptos" panose="020B0004020202020204" pitchFamily="34" charset="0"/>
                <a:cs typeface="Segoe UI" panose="020B0502040204020203" pitchFamily="34" charset="0"/>
              </a:rPr>
              <a:t>4.</a:t>
            </a:r>
            <a:r>
              <a:rPr lang="fi-FI" sz="1800" kern="100" dirty="0">
                <a:effectLst/>
                <a:latin typeface="Segoe UI" panose="020B0502040204020203" pitchFamily="34" charset="0"/>
                <a:ea typeface="Aptos" panose="020B0004020202020204" pitchFamily="34" charset="0"/>
                <a:cs typeface="Segoe UI" panose="020B0502040204020203" pitchFamily="34" charset="0"/>
              </a:rPr>
              <a:t>–</a:t>
            </a:r>
            <a:r>
              <a:rPr lang="fi-FI" sz="1800" kern="100" dirty="0">
                <a:latin typeface="Segoe UI" panose="020B0502040204020203" pitchFamily="34" charset="0"/>
                <a:ea typeface="Aptos" panose="020B0004020202020204" pitchFamily="34" charset="0"/>
                <a:cs typeface="Segoe UI" panose="020B0502040204020203" pitchFamily="34" charset="0"/>
              </a:rPr>
              <a:t>5.-luokkalaisista tytöistä </a:t>
            </a:r>
            <a:r>
              <a:rPr lang="fi-FI" sz="1800" b="1" kern="100" dirty="0">
                <a:latin typeface="Segoe UI" panose="020B0502040204020203" pitchFamily="34" charset="0"/>
                <a:ea typeface="Aptos" panose="020B0004020202020204" pitchFamily="34" charset="0"/>
                <a:cs typeface="Segoe UI" panose="020B0502040204020203" pitchFamily="34" charset="0"/>
              </a:rPr>
              <a:t>43 % </a:t>
            </a:r>
            <a:r>
              <a:rPr lang="fi-FI" sz="1800" kern="100" dirty="0">
                <a:latin typeface="Segoe UI" panose="020B0502040204020203" pitchFamily="34" charset="0"/>
                <a:ea typeface="Aptos" panose="020B0004020202020204" pitchFamily="34" charset="0"/>
                <a:cs typeface="Segoe UI" panose="020B0502040204020203" pitchFamily="34" charset="0"/>
              </a:rPr>
              <a:t>ja pojista </a:t>
            </a:r>
            <a:r>
              <a:rPr lang="fi-FI" sz="1800" b="1" kern="100" dirty="0">
                <a:latin typeface="Segoe UI" panose="020B0502040204020203" pitchFamily="34" charset="0"/>
                <a:ea typeface="Aptos" panose="020B0004020202020204" pitchFamily="34" charset="0"/>
                <a:cs typeface="Segoe UI" panose="020B0502040204020203" pitchFamily="34" charset="0"/>
              </a:rPr>
              <a:t>35 % </a:t>
            </a:r>
            <a:r>
              <a:rPr lang="fi-FI" sz="1800" kern="100" dirty="0">
                <a:latin typeface="Segoe UI" panose="020B0502040204020203" pitchFamily="34" charset="0"/>
                <a:ea typeface="Aptos" panose="020B0004020202020204" pitchFamily="34" charset="0"/>
                <a:cs typeface="Segoe UI" panose="020B0502040204020203" pitchFamily="34" charset="0"/>
              </a:rPr>
              <a:t>on usein yrittänyt viettää vähemmän aikaa netissä, mutta ei ole onnistunut ***</a:t>
            </a:r>
          </a:p>
          <a:p>
            <a:pPr>
              <a:lnSpc>
                <a:spcPct val="107000"/>
              </a:lnSpc>
            </a:pPr>
            <a:r>
              <a:rPr lang="fi-FI" sz="1800" kern="100" dirty="0">
                <a:effectLst/>
                <a:latin typeface="Segoe UI" panose="020B0502040204020203" pitchFamily="34" charset="0"/>
                <a:ea typeface="Aptos" panose="020B0004020202020204" pitchFamily="34" charset="0"/>
                <a:cs typeface="Segoe UI" panose="020B0502040204020203" pitchFamily="34" charset="0"/>
              </a:rPr>
              <a:t>8.–9.-luokkalaisista poista </a:t>
            </a:r>
            <a:r>
              <a:rPr lang="fi-FI" sz="1800" b="1" kern="100" dirty="0">
                <a:effectLst/>
                <a:latin typeface="Segoe UI" panose="020B0502040204020203" pitchFamily="34" charset="0"/>
                <a:ea typeface="Aptos" panose="020B0004020202020204" pitchFamily="34" charset="0"/>
                <a:cs typeface="Segoe UI" panose="020B0502040204020203" pitchFamily="34" charset="0"/>
              </a:rPr>
              <a:t>12 % </a:t>
            </a:r>
            <a:r>
              <a:rPr lang="fi-FI" sz="1800" kern="100" dirty="0">
                <a:effectLst/>
                <a:latin typeface="Segoe UI" panose="020B0502040204020203" pitchFamily="34" charset="0"/>
                <a:ea typeface="Aptos" panose="020B0004020202020204" pitchFamily="34" charset="0"/>
                <a:cs typeface="Segoe UI" panose="020B0502040204020203" pitchFamily="34" charset="0"/>
              </a:rPr>
              <a:t>ja tytöistä </a:t>
            </a:r>
            <a:r>
              <a:rPr lang="fi-FI" sz="1800" b="1" kern="100" dirty="0">
                <a:effectLst/>
                <a:latin typeface="Segoe UI" panose="020B0502040204020203" pitchFamily="34" charset="0"/>
                <a:ea typeface="Aptos" panose="020B0004020202020204" pitchFamily="34" charset="0"/>
                <a:cs typeface="Segoe UI" panose="020B0502040204020203" pitchFamily="34" charset="0"/>
              </a:rPr>
              <a:t>16 % </a:t>
            </a:r>
            <a:r>
              <a:rPr lang="fi-FI" sz="1800" kern="100" dirty="0">
                <a:effectLst/>
                <a:latin typeface="Segoe UI" panose="020B0502040204020203" pitchFamily="34" charset="0"/>
                <a:ea typeface="Aptos" panose="020B0004020202020204" pitchFamily="34" charset="0"/>
                <a:cs typeface="Segoe UI" panose="020B0502040204020203" pitchFamily="34" charset="0"/>
              </a:rPr>
              <a:t>ei ole usein syönyt tai nukkunut netin takia***</a:t>
            </a:r>
          </a:p>
          <a:p>
            <a:pPr>
              <a:lnSpc>
                <a:spcPct val="107000"/>
              </a:lnSpc>
            </a:pPr>
            <a:r>
              <a:rPr lang="fi-FI" sz="1800" kern="100" dirty="0">
                <a:effectLst/>
                <a:latin typeface="Segoe UI" panose="020B0502040204020203" pitchFamily="34" charset="0"/>
                <a:ea typeface="Aptos" panose="020B0004020202020204" pitchFamily="34" charset="0"/>
                <a:cs typeface="Segoe UI" panose="020B0502040204020203" pitchFamily="34" charset="0"/>
              </a:rPr>
              <a:t>yli </a:t>
            </a:r>
            <a:r>
              <a:rPr lang="fi-FI" sz="1800" b="1" kern="100" dirty="0">
                <a:effectLst/>
                <a:latin typeface="Segoe UI" panose="020B0502040204020203" pitchFamily="34" charset="0"/>
                <a:ea typeface="Aptos" panose="020B0004020202020204" pitchFamily="34" charset="0"/>
                <a:cs typeface="Segoe UI" panose="020B0502040204020203" pitchFamily="34" charset="0"/>
              </a:rPr>
              <a:t>60 % </a:t>
            </a:r>
            <a:r>
              <a:rPr lang="fi-FI" sz="1800" kern="100" dirty="0">
                <a:effectLst/>
                <a:latin typeface="Segoe UI" panose="020B0502040204020203" pitchFamily="34" charset="0"/>
                <a:ea typeface="Aptos" panose="020B0004020202020204" pitchFamily="34" charset="0"/>
                <a:cs typeface="Segoe UI" panose="020B0502040204020203" pitchFamily="34" charset="0"/>
              </a:rPr>
              <a:t>lapsista kertoo heihin olleen somen kautta yhteydessä henkilön, jonka he  tietävät tai epäilevät olevan aikuinen tai heitä yli 5 vuotta vanhempi * </a:t>
            </a:r>
          </a:p>
          <a:p>
            <a:pPr>
              <a:lnSpc>
                <a:spcPct val="107000"/>
              </a:lnSpc>
            </a:pPr>
            <a:r>
              <a:rPr lang="fi-FI" sz="1800" kern="100" dirty="0">
                <a:effectLst/>
                <a:latin typeface="Segoe UI" panose="020B0502040204020203" pitchFamily="34" charset="0"/>
                <a:ea typeface="Aptos" panose="020B0004020202020204" pitchFamily="34" charset="0"/>
                <a:cs typeface="Segoe UI" panose="020B0502040204020203" pitchFamily="34" charset="0"/>
              </a:rPr>
              <a:t>Vain </a:t>
            </a:r>
            <a:r>
              <a:rPr lang="fi-FI" sz="1800" b="1" kern="100" dirty="0">
                <a:effectLst/>
                <a:latin typeface="Segoe UI" panose="020B0502040204020203" pitchFamily="34" charset="0"/>
                <a:ea typeface="Aptos" panose="020B0004020202020204" pitchFamily="34" charset="0"/>
                <a:cs typeface="Segoe UI" panose="020B0502040204020203" pitchFamily="34" charset="0"/>
              </a:rPr>
              <a:t>puolet</a:t>
            </a:r>
            <a:r>
              <a:rPr lang="fi-FI" sz="1800" kern="100" dirty="0">
                <a:effectLst/>
                <a:latin typeface="Segoe UI" panose="020B0502040204020203" pitchFamily="34" charset="0"/>
                <a:ea typeface="Aptos" panose="020B0004020202020204" pitchFamily="34" charset="0"/>
                <a:cs typeface="Segoe UI" panose="020B0502040204020203" pitchFamily="34" charset="0"/>
              </a:rPr>
              <a:t> lapsista kertoo kokemastaan häirinnästä/seksuaaliväkivallasta jollekin, ja  silloinkin uskottuna on toinen lapsi. Kysyttäessä “ Jos kerrot, niin kenelle?”, 93  % vastasi: ystävälle. * </a:t>
            </a:r>
          </a:p>
          <a:p>
            <a:endParaRPr lang="fi-FI" sz="1800" dirty="0">
              <a:latin typeface="Segoe UI" panose="020B0502040204020203" pitchFamily="34" charset="0"/>
              <a:cs typeface="Segoe UI" panose="020B0502040204020203" pitchFamily="34" charset="0"/>
            </a:endParaRPr>
          </a:p>
        </p:txBody>
      </p:sp>
      <p:sp>
        <p:nvSpPr>
          <p:cNvPr id="4" name="Tekstiruutu 3">
            <a:extLst>
              <a:ext uri="{FF2B5EF4-FFF2-40B4-BE49-F238E27FC236}">
                <a16:creationId xmlns:a16="http://schemas.microsoft.com/office/drawing/2014/main" id="{1BD65BFA-CEBE-C04C-DC7A-45FBB71A8735}"/>
              </a:ext>
            </a:extLst>
          </p:cNvPr>
          <p:cNvSpPr txBox="1"/>
          <p:nvPr/>
        </p:nvSpPr>
        <p:spPr>
          <a:xfrm>
            <a:off x="6724650" y="5676900"/>
            <a:ext cx="6324600" cy="143674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i-FI" sz="1600" b="1"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fi-FI" sz="1600" b="1" i="0" u="none" strike="noStrike" kern="100" cap="none" spc="0" normalizeH="0" baseline="0" noProof="0" dirty="0" err="1">
                <a:ln>
                  <a:noFill/>
                </a:ln>
                <a:solidFill>
                  <a:srgbClr val="7030A0"/>
                </a:solidFill>
                <a:effectLst/>
                <a:uLnTx/>
                <a:uFillTx/>
                <a:latin typeface="Segoe UI" panose="020B0502040204020203" pitchFamily="34" charset="0"/>
                <a:ea typeface="Aptos" panose="020B0004020202020204" pitchFamily="34" charset="0"/>
                <a:cs typeface="Segoe UI" panose="020B0502040204020203" pitchFamily="34" charset="0"/>
              </a:rPr>
              <a:t>Grooming</a:t>
            </a:r>
            <a:r>
              <a:rPr kumimoji="0" lang="fi-FI" sz="1600" b="1" i="0" u="none" strike="noStrike" kern="100" cap="none" spc="0" normalizeH="0" baseline="0" noProof="0" dirty="0">
                <a:ln>
                  <a:noFill/>
                </a:ln>
                <a:solidFill>
                  <a:srgbClr val="7030A0"/>
                </a:solidFill>
                <a:effectLst/>
                <a:uLnTx/>
                <a:uFillTx/>
                <a:latin typeface="Segoe UI" panose="020B0502040204020203" pitchFamily="34" charset="0"/>
                <a:ea typeface="Aptos" panose="020B0004020202020204" pitchFamily="34" charset="0"/>
                <a:cs typeface="Segoe UI" panose="020B0502040204020203" pitchFamily="34" charset="0"/>
              </a:rPr>
              <a:t> lasten silmin, Pelastakaa lapset ry, 2021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i-FI" sz="1600" b="1" i="0" u="none" strike="noStrike" kern="100" cap="none" spc="0" normalizeH="0" baseline="0" noProof="0" dirty="0">
                <a:ln>
                  <a:noFill/>
                </a:ln>
                <a:solidFill>
                  <a:srgbClr val="7030A0"/>
                </a:solidFill>
                <a:effectLst/>
                <a:uLnTx/>
                <a:uFillTx/>
                <a:latin typeface="Segoe UI" panose="020B0502040204020203" pitchFamily="34" charset="0"/>
                <a:ea typeface="Aptos" panose="020B0004020202020204" pitchFamily="34" charset="0"/>
                <a:cs typeface="Segoe UI" panose="020B0502040204020203" pitchFamily="34" charset="0"/>
              </a:rPr>
              <a:t>** Some ja nuoret, </a:t>
            </a:r>
            <a:r>
              <a:rPr kumimoji="0" lang="fi-FI" sz="1600" b="1" i="0" u="none" strike="noStrike" kern="100" cap="none" spc="0" normalizeH="0" baseline="0" noProof="0" dirty="0" err="1">
                <a:ln>
                  <a:noFill/>
                </a:ln>
                <a:solidFill>
                  <a:srgbClr val="7030A0"/>
                </a:solidFill>
                <a:effectLst/>
                <a:uLnTx/>
                <a:uFillTx/>
                <a:latin typeface="Segoe UI" panose="020B0502040204020203" pitchFamily="34" charset="0"/>
                <a:ea typeface="Aptos" panose="020B0004020202020204" pitchFamily="34" charset="0"/>
                <a:cs typeface="Segoe UI" panose="020B0502040204020203" pitchFamily="34" charset="0"/>
              </a:rPr>
              <a:t>Ebrant</a:t>
            </a:r>
            <a:r>
              <a:rPr kumimoji="0" lang="fi-FI" sz="1600" b="1" i="0" u="none" strike="noStrike" kern="100" cap="none" spc="0" normalizeH="0" baseline="0" noProof="0" dirty="0">
                <a:ln>
                  <a:noFill/>
                </a:ln>
                <a:solidFill>
                  <a:srgbClr val="7030A0"/>
                </a:solidFill>
                <a:effectLst/>
                <a:uLnTx/>
                <a:uFillTx/>
                <a:latin typeface="Segoe UI" panose="020B0502040204020203" pitchFamily="34" charset="0"/>
                <a:ea typeface="Aptos" panose="020B0004020202020204" pitchFamily="34" charset="0"/>
                <a:cs typeface="Segoe UI" panose="020B0502040204020203" pitchFamily="34" charset="0"/>
              </a:rPr>
              <a:t>, 2022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i-FI" sz="1600" b="1" i="0" u="none" strike="noStrike" kern="100" cap="none" spc="0" normalizeH="0" baseline="0" noProof="0" dirty="0">
                <a:ln>
                  <a:noFill/>
                </a:ln>
                <a:solidFill>
                  <a:srgbClr val="7030A0"/>
                </a:solidFill>
                <a:effectLst/>
                <a:uLnTx/>
                <a:uFillTx/>
                <a:latin typeface="Segoe UI" panose="020B0502040204020203" pitchFamily="34" charset="0"/>
                <a:ea typeface="Aptos" panose="020B0004020202020204" pitchFamily="34" charset="0"/>
                <a:cs typeface="Segoe UI" panose="020B0502040204020203" pitchFamily="34" charset="0"/>
              </a:rPr>
              <a:t>*** Kouluterveyskysely;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Kuva 5" descr="Kuva, joka sisältää kohteen henkilö, vaate, puhelin, ranne&#10;&#10;Kuvaus luotu automaattisesti">
            <a:extLst>
              <a:ext uri="{FF2B5EF4-FFF2-40B4-BE49-F238E27FC236}">
                <a16:creationId xmlns:a16="http://schemas.microsoft.com/office/drawing/2014/main" id="{4FD85B26-A6C7-B7D5-3674-8D728324FE1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976936" y="234909"/>
            <a:ext cx="2900739" cy="1933656"/>
          </a:xfrm>
          <a:prstGeom prst="round2DiagRect">
            <a:avLst>
              <a:gd name="adj1" fmla="val 16667"/>
              <a:gd name="adj2" fmla="val 0"/>
            </a:avLst>
          </a:prstGeom>
          <a:ln w="6350" cap="sq">
            <a:solidFill>
              <a:schemeClr val="tx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6031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F5EB0-143E-4D93-B324-B327562084D1}"/>
              </a:ext>
            </a:extLst>
          </p:cNvPr>
          <p:cNvSpPr>
            <a:spLocks noGrp="1"/>
          </p:cNvSpPr>
          <p:nvPr>
            <p:ph type="title" idx="4294967295"/>
          </p:nvPr>
        </p:nvSpPr>
        <p:spPr>
          <a:xfrm>
            <a:off x="1218312" y="1388941"/>
            <a:ext cx="8887239" cy="928688"/>
          </a:xfrm>
        </p:spPr>
        <p:txBody>
          <a:bodyPr>
            <a:noAutofit/>
          </a:bodyPr>
          <a:lstStyle/>
          <a:p>
            <a:r>
              <a:rPr kumimoji="0" lang="fi-FI" sz="3600" b="1" i="0" u="none" strike="noStrike" kern="1200" cap="none" spc="0" normalizeH="0" baseline="0" noProof="0" dirty="0">
                <a:ln>
                  <a:noFill/>
                </a:ln>
                <a:solidFill>
                  <a:srgbClr val="000000"/>
                </a:solidFill>
                <a:effectLst/>
                <a:uLnTx/>
                <a:uFillTx/>
                <a:latin typeface="Sagoe ui"/>
                <a:ea typeface="Segoe UI Black"/>
                <a:cs typeface="+mn-cs"/>
              </a:rPr>
              <a:t>Netin ja somen uhkia</a:t>
            </a:r>
            <a:br>
              <a:rPr kumimoji="0" lang="fi-FI" sz="3600" b="1" i="0" u="none" strike="noStrike" kern="1200" cap="none" spc="0" normalizeH="0" baseline="0" noProof="0" dirty="0">
                <a:ln>
                  <a:noFill/>
                </a:ln>
                <a:solidFill>
                  <a:srgbClr val="000000"/>
                </a:solidFill>
                <a:effectLst/>
                <a:uLnTx/>
                <a:uFillTx/>
                <a:latin typeface="Sagoe ui"/>
                <a:ea typeface="Segoe UI Black"/>
                <a:cs typeface="+mn-cs"/>
              </a:rPr>
            </a:br>
            <a:endParaRPr lang="fi-FI" sz="3600" b="1" dirty="0">
              <a:latin typeface="Sagoe ui"/>
            </a:endParaRPr>
          </a:p>
        </p:txBody>
      </p:sp>
      <p:sp>
        <p:nvSpPr>
          <p:cNvPr id="3" name="Tekstin paikkamerkki 2">
            <a:extLst>
              <a:ext uri="{FF2B5EF4-FFF2-40B4-BE49-F238E27FC236}">
                <a16:creationId xmlns:a16="http://schemas.microsoft.com/office/drawing/2014/main" id="{21817CE7-9885-D474-989C-29532A4A9126}"/>
              </a:ext>
            </a:extLst>
          </p:cNvPr>
          <p:cNvSpPr>
            <a:spLocks noGrp="1"/>
          </p:cNvSpPr>
          <p:nvPr>
            <p:ph type="body" sz="quarter" idx="4294967295"/>
          </p:nvPr>
        </p:nvSpPr>
        <p:spPr>
          <a:xfrm>
            <a:off x="1057275" y="2150634"/>
            <a:ext cx="6407426" cy="3724386"/>
          </a:xfrm>
        </p:spPr>
        <p:txBody>
          <a:bodyPr>
            <a:no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i-FI" i="0" u="none" strike="noStrike" kern="1200" cap="none" spc="0" normalizeH="0" baseline="0" noProof="0" dirty="0">
                <a:ln>
                  <a:noFill/>
                </a:ln>
                <a:solidFill>
                  <a:srgbClr val="000000"/>
                </a:solidFill>
                <a:effectLst/>
                <a:uLnTx/>
                <a:uFillTx/>
                <a:latin typeface="Segoe UI" panose="020B0502040204020203" pitchFamily="34" charset="0"/>
                <a:ea typeface="Segoe UI Black"/>
                <a:cs typeface="Segoe UI" panose="020B0502040204020203" pitchFamily="34" charset="0"/>
              </a:rPr>
              <a:t>Haitalliset sisällöt</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i-FI" dirty="0">
                <a:solidFill>
                  <a:srgbClr val="000000"/>
                </a:solidFill>
                <a:latin typeface="Segoe UI" panose="020B0502040204020203" pitchFamily="34" charset="0"/>
                <a:ea typeface="Segoe UI Black"/>
                <a:cs typeface="Segoe UI" panose="020B0502040204020203" pitchFamily="34" charset="0"/>
              </a:rPr>
              <a:t>Koukuttavuus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i-FI" dirty="0">
                <a:solidFill>
                  <a:srgbClr val="000000"/>
                </a:solidFill>
                <a:latin typeface="Segoe UI" panose="020B0502040204020203" pitchFamily="34" charset="0"/>
                <a:ea typeface="Segoe UI Black"/>
                <a:cs typeface="Segoe UI" panose="020B0502040204020203" pitchFamily="34" charset="0"/>
              </a:rPr>
              <a:t>Kiusaaminen ja häirintä</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i-FI" dirty="0">
                <a:solidFill>
                  <a:srgbClr val="000000"/>
                </a:solidFill>
                <a:latin typeface="Segoe UI" panose="020B0502040204020203" pitchFamily="34" charset="0"/>
                <a:ea typeface="Segoe UI Black"/>
                <a:cs typeface="Segoe UI" panose="020B0502040204020203" pitchFamily="34" charset="0"/>
              </a:rPr>
              <a:t>Kuvien ja videoiden jakaminen, v</a:t>
            </a:r>
            <a:r>
              <a:rPr kumimoji="0" lang="fi-FI" i="0" u="none" strike="noStrike" kern="1200" cap="none" spc="0" normalizeH="0" baseline="0" noProof="0" dirty="0">
                <a:ln>
                  <a:noFill/>
                </a:ln>
                <a:solidFill>
                  <a:srgbClr val="000000"/>
                </a:solidFill>
                <a:effectLst/>
                <a:uLnTx/>
                <a:uFillTx/>
                <a:latin typeface="Segoe UI" panose="020B0502040204020203" pitchFamily="34" charset="0"/>
                <a:ea typeface="Segoe UI Black"/>
                <a:cs typeface="Segoe UI" panose="020B0502040204020203" pitchFamily="34" charset="0"/>
              </a:rPr>
              <a:t>aleprofiilit, disinformaatio, somehaasteet, huijaukset, v</a:t>
            </a:r>
            <a:r>
              <a:rPr lang="fi-FI" dirty="0" err="1">
                <a:solidFill>
                  <a:srgbClr val="000000"/>
                </a:solidFill>
                <a:latin typeface="Segoe UI" panose="020B0502040204020203" pitchFamily="34" charset="0"/>
                <a:ea typeface="Segoe UI Black"/>
                <a:cs typeface="Segoe UI" panose="020B0502040204020203" pitchFamily="34" charset="0"/>
              </a:rPr>
              <a:t>ihapuhe</a:t>
            </a:r>
            <a:r>
              <a:rPr lang="fi-FI" dirty="0">
                <a:solidFill>
                  <a:srgbClr val="000000"/>
                </a:solidFill>
                <a:latin typeface="Segoe UI" panose="020B0502040204020203" pitchFamily="34" charset="0"/>
                <a:ea typeface="Segoe UI Black"/>
                <a:cs typeface="Segoe UI" panose="020B0502040204020203" pitchFamily="34" charset="0"/>
              </a:rPr>
              <a:t>…</a:t>
            </a:r>
          </a:p>
        </p:txBody>
      </p:sp>
      <p:pic>
        <p:nvPicPr>
          <p:cNvPr id="6" name="Sisällön paikkamerkki 4" descr="Kuva, joka sisältää kohteen teksti, lelu, nukke, sushi&#10;&#10;Kuvaus luotu automaattisesti">
            <a:extLst>
              <a:ext uri="{FF2B5EF4-FFF2-40B4-BE49-F238E27FC236}">
                <a16:creationId xmlns:a16="http://schemas.microsoft.com/office/drawing/2014/main" id="{EF7EC072-F2F2-AC85-7F9D-363179C36796}"/>
              </a:ext>
            </a:extLst>
          </p:cNvPr>
          <p:cNvPicPr>
            <a:picLocks noChangeAspect="1"/>
          </p:cNvPicPr>
          <p:nvPr/>
        </p:nvPicPr>
        <p:blipFill rotWithShape="1">
          <a:blip r:embed="rId4">
            <a:extLst>
              <a:ext uri="{28A0092B-C50C-407E-A947-70E740481C1C}">
                <a14:useLocalDpi xmlns:a14="http://schemas.microsoft.com/office/drawing/2010/main" val="0"/>
              </a:ext>
            </a:extLst>
          </a:blip>
          <a:srcRect l="1663"/>
          <a:stretch/>
        </p:blipFill>
        <p:spPr>
          <a:xfrm flipH="1">
            <a:off x="7444408" y="1853285"/>
            <a:ext cx="4747591" cy="5004715"/>
          </a:xfrm>
          <a:prstGeom prst="rect">
            <a:avLst/>
          </a:prstGeom>
          <a:noFill/>
        </p:spPr>
      </p:pic>
      <p:pic>
        <p:nvPicPr>
          <p:cNvPr id="9" name="Kuva 8">
            <a:extLst>
              <a:ext uri="{FF2B5EF4-FFF2-40B4-BE49-F238E27FC236}">
                <a16:creationId xmlns:a16="http://schemas.microsoft.com/office/drawing/2014/main" id="{E71F594C-96DE-E2AA-D82E-11E751A17682}"/>
              </a:ext>
            </a:extLst>
          </p:cNvPr>
          <p:cNvPicPr>
            <a:picLocks noChangeAspect="1"/>
          </p:cNvPicPr>
          <p:nvPr/>
        </p:nvPicPr>
        <p:blipFill>
          <a:blip r:embed="rId5"/>
          <a:stretch>
            <a:fillRect/>
          </a:stretch>
        </p:blipFill>
        <p:spPr>
          <a:xfrm>
            <a:off x="11306590" y="257429"/>
            <a:ext cx="618708" cy="590296"/>
          </a:xfrm>
          <a:prstGeom prst="rect">
            <a:avLst/>
          </a:prstGeom>
        </p:spPr>
      </p:pic>
    </p:spTree>
    <p:extLst>
      <p:ext uri="{BB962C8B-B14F-4D97-AF65-F5344CB8AC3E}">
        <p14:creationId xmlns:p14="http://schemas.microsoft.com/office/powerpoint/2010/main" val="15392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619D18-432E-42C6-B2E0-034F598F0ECA}"/>
              </a:ext>
            </a:extLst>
          </p:cNvPr>
          <p:cNvSpPr>
            <a:spLocks noGrp="1"/>
          </p:cNvSpPr>
          <p:nvPr>
            <p:ph type="title"/>
          </p:nvPr>
        </p:nvSpPr>
        <p:spPr>
          <a:xfrm>
            <a:off x="401173" y="255051"/>
            <a:ext cx="5317250" cy="1325563"/>
          </a:xfrm>
        </p:spPr>
        <p:txBody>
          <a:bodyPr>
            <a:normAutofit/>
          </a:bodyPr>
          <a:lstStyle/>
          <a:p>
            <a:pPr marR="0" lvl="0" defTabSz="685783" rtl="0" eaLnBrk="1" fontAlgn="auto" latinLnBrk="0" hangingPunct="1">
              <a:lnSpc>
                <a:spcPct val="90000"/>
              </a:lnSpc>
              <a:spcBef>
                <a:spcPct val="0"/>
              </a:spcBef>
              <a:spcAft>
                <a:spcPts val="0"/>
              </a:spcAft>
              <a:tabLst/>
              <a:defRPr/>
            </a:pPr>
            <a:r>
              <a:rPr kumimoji="0" lang="fi-FI" sz="3800" b="1" i="0" u="none" strike="noStrike" kern="1200" cap="none" spc="0" normalizeH="0" baseline="0" noProof="0">
                <a:ln>
                  <a:noFill/>
                </a:ln>
                <a:solidFill>
                  <a:srgbClr val="000000"/>
                </a:solidFill>
                <a:effectLst/>
                <a:uLnTx/>
                <a:uFillTx/>
                <a:latin typeface="Sagoe ui"/>
                <a:ea typeface="Segoe UI Black"/>
                <a:cs typeface="+mn-cs"/>
              </a:rPr>
              <a:t>Netin ja somen uhkia</a:t>
            </a:r>
            <a:endParaRPr kumimoji="0" lang="fi-FI" sz="3800" b="0" i="0" u="none" strike="noStrike" kern="1200" cap="none" spc="0" normalizeH="0" baseline="0" noProof="0">
              <a:ln>
                <a:noFill/>
              </a:ln>
              <a:solidFill>
                <a:srgbClr val="000000"/>
              </a:solidFill>
              <a:effectLst/>
              <a:uLnTx/>
              <a:uFillTx/>
              <a:latin typeface="Segoe UI Black"/>
              <a:ea typeface="Segoe UI Black"/>
              <a:cs typeface="+mn-cs"/>
            </a:endParaRPr>
          </a:p>
        </p:txBody>
      </p:sp>
      <p:sp>
        <p:nvSpPr>
          <p:cNvPr id="4" name="Päivämäärän paikkamerkki 3">
            <a:extLst>
              <a:ext uri="{FF2B5EF4-FFF2-40B4-BE49-F238E27FC236}">
                <a16:creationId xmlns:a16="http://schemas.microsoft.com/office/drawing/2014/main" id="{B3C3F481-2764-43BE-977F-0EC91D1BC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25.5.2025</a:t>
            </a:fld>
            <a:endParaRPr kumimoji="0" lang="fi-FI"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9" name="Puhekupla: Soikea 8">
            <a:extLst>
              <a:ext uri="{FF2B5EF4-FFF2-40B4-BE49-F238E27FC236}">
                <a16:creationId xmlns:a16="http://schemas.microsoft.com/office/drawing/2014/main" id="{65CD3950-F5B1-43DF-9E41-65E1EB3D493A}"/>
              </a:ext>
            </a:extLst>
          </p:cNvPr>
          <p:cNvSpPr/>
          <p:nvPr/>
        </p:nvSpPr>
        <p:spPr>
          <a:xfrm>
            <a:off x="6887861" y="531570"/>
            <a:ext cx="4832526" cy="1899729"/>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iruutu 10">
            <a:extLst>
              <a:ext uri="{FF2B5EF4-FFF2-40B4-BE49-F238E27FC236}">
                <a16:creationId xmlns:a16="http://schemas.microsoft.com/office/drawing/2014/main" id="{10605D02-2A4C-4FA8-96D5-3541EA2AB439}"/>
              </a:ext>
            </a:extLst>
          </p:cNvPr>
          <p:cNvSpPr txBox="1"/>
          <p:nvPr/>
        </p:nvSpPr>
        <p:spPr>
          <a:xfrm>
            <a:off x="7560632" y="985429"/>
            <a:ext cx="44692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Millaista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sulla</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oli tänään koulussa?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Tarvitko apua läksyissä?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Sun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kans</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on tosi kiva jutella!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Vaikutat tosi paljon vanhemmalta!</a:t>
            </a:r>
            <a:r>
              <a:rPr kumimoji="0" lang="fi-FI" sz="16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p:txBody>
      </p:sp>
      <p:sp>
        <p:nvSpPr>
          <p:cNvPr id="13" name="Puhekupla: Soikea 12">
            <a:extLst>
              <a:ext uri="{FF2B5EF4-FFF2-40B4-BE49-F238E27FC236}">
                <a16:creationId xmlns:a16="http://schemas.microsoft.com/office/drawing/2014/main" id="{BD0C8FF1-7377-46FE-A6B3-E395B8117AC0}"/>
              </a:ext>
            </a:extLst>
          </p:cNvPr>
          <p:cNvSpPr/>
          <p:nvPr/>
        </p:nvSpPr>
        <p:spPr>
          <a:xfrm>
            <a:off x="9933690" y="4133403"/>
            <a:ext cx="1941658" cy="1281544"/>
          </a:xfrm>
          <a:prstGeom prst="wedgeEllipseCallout">
            <a:avLst/>
          </a:prstGeom>
          <a:solidFill>
            <a:srgbClr val="B719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uhekupla: Soikea 13">
            <a:extLst>
              <a:ext uri="{FF2B5EF4-FFF2-40B4-BE49-F238E27FC236}">
                <a16:creationId xmlns:a16="http://schemas.microsoft.com/office/drawing/2014/main" id="{4AE77374-4E86-485A-A4C7-CA0D9D647080}"/>
              </a:ext>
            </a:extLst>
          </p:cNvPr>
          <p:cNvSpPr/>
          <p:nvPr/>
        </p:nvSpPr>
        <p:spPr>
          <a:xfrm flipH="1">
            <a:off x="8098907" y="5218924"/>
            <a:ext cx="2393730" cy="1351809"/>
          </a:xfrm>
          <a:prstGeom prst="wedgeEllipseCallout">
            <a:avLst/>
          </a:prstGeom>
          <a:solidFill>
            <a:srgbClr val="B719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uhekupla: Soikea 14">
            <a:extLst>
              <a:ext uri="{FF2B5EF4-FFF2-40B4-BE49-F238E27FC236}">
                <a16:creationId xmlns:a16="http://schemas.microsoft.com/office/drawing/2014/main" id="{7E7B5D49-4C15-486E-A52E-2E9840884C2C}"/>
              </a:ext>
            </a:extLst>
          </p:cNvPr>
          <p:cNvSpPr/>
          <p:nvPr/>
        </p:nvSpPr>
        <p:spPr>
          <a:xfrm>
            <a:off x="9438251" y="2549581"/>
            <a:ext cx="2626455" cy="1434662"/>
          </a:xfrm>
          <a:prstGeom prst="wedgeEllipseCallout">
            <a:avLst/>
          </a:prstGeom>
          <a:solidFill>
            <a:srgbClr val="B719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uhekupla: Soikea 15">
            <a:extLst>
              <a:ext uri="{FF2B5EF4-FFF2-40B4-BE49-F238E27FC236}">
                <a16:creationId xmlns:a16="http://schemas.microsoft.com/office/drawing/2014/main" id="{0E7CDE3C-BF70-4312-890E-D3F9B7872CA0}"/>
              </a:ext>
            </a:extLst>
          </p:cNvPr>
          <p:cNvSpPr/>
          <p:nvPr/>
        </p:nvSpPr>
        <p:spPr>
          <a:xfrm flipH="1">
            <a:off x="5820571" y="4533348"/>
            <a:ext cx="2626455" cy="1434662"/>
          </a:xfrm>
          <a:prstGeom prst="wedgeEllipseCallout">
            <a:avLst/>
          </a:prstGeom>
          <a:solidFill>
            <a:srgbClr val="B719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uhekupla: Soikea 16">
            <a:extLst>
              <a:ext uri="{FF2B5EF4-FFF2-40B4-BE49-F238E27FC236}">
                <a16:creationId xmlns:a16="http://schemas.microsoft.com/office/drawing/2014/main" id="{0A6E77BC-9801-42BC-855B-7FC0C3A85151}"/>
              </a:ext>
            </a:extLst>
          </p:cNvPr>
          <p:cNvSpPr/>
          <p:nvPr/>
        </p:nvSpPr>
        <p:spPr>
          <a:xfrm flipH="1">
            <a:off x="7560632" y="3443475"/>
            <a:ext cx="2626456" cy="1530687"/>
          </a:xfrm>
          <a:prstGeom prst="wedgeEllipseCallout">
            <a:avLst/>
          </a:prstGeom>
          <a:solidFill>
            <a:srgbClr val="B719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iruutu 4">
            <a:extLst>
              <a:ext uri="{FF2B5EF4-FFF2-40B4-BE49-F238E27FC236}">
                <a16:creationId xmlns:a16="http://schemas.microsoft.com/office/drawing/2014/main" id="{E2E149BE-7ADD-4F4D-AF01-841FB39BAE37}"/>
              </a:ext>
            </a:extLst>
          </p:cNvPr>
          <p:cNvSpPr txBox="1"/>
          <p:nvPr/>
        </p:nvSpPr>
        <p:spPr>
          <a:xfrm>
            <a:off x="10158127" y="4424998"/>
            <a:ext cx="14249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Mitä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sulla</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on      päällä?</a:t>
            </a:r>
          </a:p>
        </p:txBody>
      </p:sp>
      <p:sp>
        <p:nvSpPr>
          <p:cNvPr id="7" name="Tekstiruutu 6">
            <a:extLst>
              <a:ext uri="{FF2B5EF4-FFF2-40B4-BE49-F238E27FC236}">
                <a16:creationId xmlns:a16="http://schemas.microsoft.com/office/drawing/2014/main" id="{CCF2AFBC-10ED-4BBC-AB17-56C7346A492E}"/>
              </a:ext>
            </a:extLst>
          </p:cNvPr>
          <p:cNvSpPr txBox="1"/>
          <p:nvPr/>
        </p:nvSpPr>
        <p:spPr>
          <a:xfrm>
            <a:off x="9765506" y="2771432"/>
            <a:ext cx="20009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Älä sitten kerro tästä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sun</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porukoille, ne ei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ymmärtäis</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a:t>
            </a:r>
          </a:p>
        </p:txBody>
      </p:sp>
      <p:sp>
        <p:nvSpPr>
          <p:cNvPr id="8" name="Tekstiruutu 7">
            <a:extLst>
              <a:ext uri="{FF2B5EF4-FFF2-40B4-BE49-F238E27FC236}">
                <a16:creationId xmlns:a16="http://schemas.microsoft.com/office/drawing/2014/main" id="{5D17BB63-2EE4-4747-9BE4-C419A2E760FB}"/>
              </a:ext>
            </a:extLst>
          </p:cNvPr>
          <p:cNvSpPr txBox="1"/>
          <p:nvPr/>
        </p:nvSpPr>
        <p:spPr>
          <a:xfrm>
            <a:off x="7938408" y="3810362"/>
            <a:ext cx="19529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En </a:t>
            </a:r>
            <a:r>
              <a:rPr kumimoji="0" lang="fi-FI" sz="18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sais</a:t>
            </a:r>
            <a:r>
              <a:rPr kumimoji="0" lang="fi-FI" sz="18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sanoa </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näin</a:t>
            </a:r>
            <a:r>
              <a:rPr kumimoji="0" lang="fi-FI" sz="18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kun </a:t>
            </a:r>
            <a:r>
              <a:rPr kumimoji="0" lang="fi-FI" sz="18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oot</a:t>
            </a:r>
            <a:r>
              <a:rPr kumimoji="0" lang="fi-FI" sz="18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niin nuori…</a:t>
            </a:r>
          </a:p>
        </p:txBody>
      </p:sp>
      <p:sp>
        <p:nvSpPr>
          <p:cNvPr id="19" name="Tekstiruutu 18">
            <a:extLst>
              <a:ext uri="{FF2B5EF4-FFF2-40B4-BE49-F238E27FC236}">
                <a16:creationId xmlns:a16="http://schemas.microsoft.com/office/drawing/2014/main" id="{48F48799-92D6-4F5E-B7FF-6E2556A4C942}"/>
              </a:ext>
            </a:extLst>
          </p:cNvPr>
          <p:cNvSpPr txBox="1"/>
          <p:nvPr/>
        </p:nvSpPr>
        <p:spPr>
          <a:xfrm>
            <a:off x="6012405" y="4712070"/>
            <a:ext cx="2392301"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Voisit tulla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mun</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luo? Jos sanot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Segoe Print"/>
                <a:ea typeface="+mn-ea"/>
                <a:cs typeface="+mn-cs"/>
              </a:rPr>
              <a:t>Että </a:t>
            </a:r>
            <a:r>
              <a:rPr kumimoji="0" lang="fi-FI" sz="1600" b="0" i="0" u="none" strike="noStrike" kern="1200" cap="none" spc="0" normalizeH="0" baseline="0" noProof="0" err="1">
                <a:ln>
                  <a:noFill/>
                </a:ln>
                <a:solidFill>
                  <a:prstClr val="white"/>
                </a:solidFill>
                <a:effectLst/>
                <a:uLnTx/>
                <a:uFillTx/>
                <a:latin typeface="Segoe Print"/>
                <a:ea typeface="+mn-ea"/>
                <a:cs typeface="+mn-cs"/>
              </a:rPr>
              <a:t>meet</a:t>
            </a:r>
            <a:r>
              <a:rPr kumimoji="0" lang="fi-FI" sz="1600" b="0" i="0" u="none" strike="noStrike" kern="1200" cap="none" spc="0" normalizeH="0" baseline="0" noProof="0">
                <a:ln>
                  <a:noFill/>
                </a:ln>
                <a:solidFill>
                  <a:prstClr val="white"/>
                </a:solidFill>
                <a:effectLst/>
                <a:uLnTx/>
                <a:uFillTx/>
                <a:latin typeface="Segoe Print"/>
                <a:ea typeface="+mn-ea"/>
                <a:cs typeface="+mn-cs"/>
              </a:rPr>
              <a:t> jollekin kaverille.</a:t>
            </a:r>
          </a:p>
        </p:txBody>
      </p:sp>
      <p:sp>
        <p:nvSpPr>
          <p:cNvPr id="20" name="Tekstiruutu 19">
            <a:extLst>
              <a:ext uri="{FF2B5EF4-FFF2-40B4-BE49-F238E27FC236}">
                <a16:creationId xmlns:a16="http://schemas.microsoft.com/office/drawing/2014/main" id="{D872CDF3-2E87-4C95-8A5E-CA639CBCC938}"/>
              </a:ext>
            </a:extLst>
          </p:cNvPr>
          <p:cNvSpPr txBox="1"/>
          <p:nvPr/>
        </p:nvSpPr>
        <p:spPr>
          <a:xfrm>
            <a:off x="8550979" y="5531214"/>
            <a:ext cx="19416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Tän</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on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tärkee</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pysyy meidän välisenä.</a:t>
            </a:r>
          </a:p>
        </p:txBody>
      </p:sp>
      <p:sp>
        <p:nvSpPr>
          <p:cNvPr id="22" name="Otsikko 1">
            <a:extLst>
              <a:ext uri="{FF2B5EF4-FFF2-40B4-BE49-F238E27FC236}">
                <a16:creationId xmlns:a16="http://schemas.microsoft.com/office/drawing/2014/main" id="{EB55DAD4-519B-4A4D-A48E-417BB8DD63D6}"/>
              </a:ext>
            </a:extLst>
          </p:cNvPr>
          <p:cNvSpPr txBox="1">
            <a:spLocks/>
          </p:cNvSpPr>
          <p:nvPr/>
        </p:nvSpPr>
        <p:spPr>
          <a:xfrm>
            <a:off x="284058" y="2547193"/>
            <a:ext cx="6533242" cy="2044645"/>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1800" b="1" kern="1200">
                <a:solidFill>
                  <a:schemeClr val="tx1"/>
                </a:solidFill>
                <a:latin typeface="Segoe UI" panose="020B0502040204020203" pitchFamily="34" charset="0"/>
                <a:ea typeface="+mj-ea"/>
                <a:cs typeface="Segoe UI" panose="020B0502040204020203" pitchFamily="34" charset="0"/>
              </a:defRPr>
            </a:lvl1pPr>
          </a:lstStyle>
          <a:p>
            <a:pPr marL="342900" marR="0" lvl="0" indent="-342900" algn="l" defTabSz="685783"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fi-FI" sz="28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endParaRPr>
          </a:p>
          <a:p>
            <a:pPr marL="342900" marR="0" lvl="0" indent="-342900" algn="l" defTabSz="685783"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err="1">
                <a:ln>
                  <a:noFill/>
                </a:ln>
                <a:solidFill>
                  <a:prstClr val="black"/>
                </a:solidFill>
                <a:effectLst/>
                <a:uLnTx/>
                <a:uFillTx/>
                <a:latin typeface="Segoe UI" panose="020B0502040204020203" pitchFamily="34" charset="0"/>
                <a:ea typeface="Segoe UI Black"/>
                <a:cs typeface="Segoe UI" panose="020B0502040204020203" pitchFamily="34" charset="0"/>
              </a:rPr>
              <a:t>Grooming</a:t>
            </a:r>
            <a:r>
              <a:rPr kumimoji="0" lang="fi-FI" sz="22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rPr>
              <a:t>                                                            </a:t>
            </a:r>
            <a:r>
              <a:rPr kumimoji="0" lang="fi-FI" sz="22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i-FI" sz="2200" b="0"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rPr>
              <a:t>lapsen houkuttelu seksuaaliseen toimintaan</a:t>
            </a:r>
          </a:p>
          <a:p>
            <a:pPr marL="0" marR="0" lvl="0" indent="0" algn="l" defTabSz="685783" rtl="0" eaLnBrk="1" fontAlgn="auto" latinLnBrk="0" hangingPunct="1">
              <a:lnSpc>
                <a:spcPct val="100000"/>
              </a:lnSpc>
              <a:spcBef>
                <a:spcPct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endParaRPr>
          </a:p>
          <a:p>
            <a:pPr marL="342900" marR="0" lvl="0" indent="-342900" algn="l" defTabSz="685783"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err="1">
                <a:ln>
                  <a:noFill/>
                </a:ln>
                <a:solidFill>
                  <a:prstClr val="black"/>
                </a:solidFill>
                <a:effectLst/>
                <a:uLnTx/>
                <a:uFillTx/>
                <a:latin typeface="Segoe UI" panose="020B0502040204020203" pitchFamily="34" charset="0"/>
                <a:ea typeface="Segoe UI Black"/>
                <a:cs typeface="Segoe UI" panose="020B0502040204020203" pitchFamily="34" charset="0"/>
              </a:rPr>
              <a:t>Sextortion</a:t>
            </a:r>
            <a:r>
              <a:rPr kumimoji="0" lang="fi-FI" sz="22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rPr>
              <a:t>                                                                   </a:t>
            </a:r>
            <a:r>
              <a:rPr kumimoji="0" lang="fi-FI" sz="22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i-FI" sz="22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seksuaalisilla kuvilla kiristäminen</a:t>
            </a:r>
          </a:p>
          <a:p>
            <a:pPr marL="0" marR="0" lvl="0" indent="0" algn="l" defTabSz="685783" rtl="0" eaLnBrk="1" fontAlgn="auto" latinLnBrk="0" hangingPunct="1">
              <a:lnSpc>
                <a:spcPct val="100000"/>
              </a:lnSpc>
              <a:spcBef>
                <a:spcPct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endParaRPr>
          </a:p>
          <a:p>
            <a:pPr marL="342900" marR="0" lvl="0" indent="-342900" algn="l" defTabSz="685783"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i-FI" sz="2200" b="1" i="0" u="none" strike="noStrike" kern="1200" cap="none" spc="0" normalizeH="0" baseline="0" noProof="0" dirty="0" err="1">
                <a:ln>
                  <a:noFill/>
                </a:ln>
                <a:solidFill>
                  <a:prstClr val="black"/>
                </a:solidFill>
                <a:effectLst/>
                <a:uLnTx/>
                <a:uFillTx/>
                <a:latin typeface="Segoe UI" panose="020B0502040204020203" pitchFamily="34" charset="0"/>
                <a:ea typeface="Segoe UI Black"/>
                <a:cs typeface="Segoe UI" panose="020B0502040204020203" pitchFamily="34" charset="0"/>
              </a:rPr>
              <a:t>Livestreamaus</a:t>
            </a:r>
            <a:r>
              <a:rPr kumimoji="0" lang="fi-FI" sz="22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rPr>
              <a:t>                                                    </a:t>
            </a:r>
            <a:r>
              <a:rPr kumimoji="0" lang="fi-FI" sz="22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i-FI" sz="2200" b="0"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lapseen kohdistuvaa seksuaaliväkivaltaa reaaliajassa todistava kuvamateriaali</a:t>
            </a:r>
          </a:p>
          <a:p>
            <a:pPr marL="0" marR="0" lvl="0" indent="0" algn="l" defTabSz="685783" rtl="0" eaLnBrk="1" fontAlgn="auto" latinLnBrk="0" hangingPunct="1">
              <a:lnSpc>
                <a:spcPct val="150000"/>
              </a:lnSpc>
              <a:spcBef>
                <a:spcPct val="0"/>
              </a:spcBef>
              <a:spcAft>
                <a:spcPts val="0"/>
              </a:spcAft>
              <a:buClrTx/>
              <a:buSzTx/>
              <a:buFontTx/>
              <a:buNone/>
              <a:tabLst/>
              <a:defRPr/>
            </a:pPr>
            <a:br>
              <a:rPr kumimoji="0" lang="fi-FI" sz="20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rPr>
            </a:br>
            <a:br>
              <a:rPr kumimoji="0" lang="fi-FI" sz="20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rPr>
            </a:br>
            <a:endParaRPr kumimoji="0" lang="fi-FI" sz="2000" b="1" i="0" u="none" strike="noStrike" kern="1200" cap="none" spc="0" normalizeH="0" baseline="0" noProof="0" dirty="0">
              <a:ln>
                <a:noFill/>
              </a:ln>
              <a:solidFill>
                <a:prstClr val="black"/>
              </a:solidFill>
              <a:effectLst/>
              <a:uLnTx/>
              <a:uFillTx/>
              <a:latin typeface="Segoe UI" panose="020B0502040204020203" pitchFamily="34" charset="0"/>
              <a:ea typeface="Segoe UI Black"/>
              <a:cs typeface="Segoe UI" panose="020B0502040204020203" pitchFamily="34" charset="0"/>
            </a:endParaRPr>
          </a:p>
        </p:txBody>
      </p:sp>
      <p:sp>
        <p:nvSpPr>
          <p:cNvPr id="3" name="Tekstiruutu 2">
            <a:extLst>
              <a:ext uri="{FF2B5EF4-FFF2-40B4-BE49-F238E27FC236}">
                <a16:creationId xmlns:a16="http://schemas.microsoft.com/office/drawing/2014/main" id="{50B3E770-508D-432C-975C-841636A80F63}"/>
              </a:ext>
            </a:extLst>
          </p:cNvPr>
          <p:cNvSpPr txBox="1"/>
          <p:nvPr/>
        </p:nvSpPr>
        <p:spPr>
          <a:xfrm>
            <a:off x="10636266" y="5811391"/>
            <a:ext cx="1392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t>Sitaattien lähde:         </a:t>
            </a:r>
            <a:r>
              <a:rPr kumimoji="0" lang="fi-FI" sz="1200" b="0" i="1" u="none" strike="noStrike" kern="1200" cap="none" spc="0" normalizeH="0" baseline="0" noProof="0" err="1">
                <a:ln>
                  <a:noFill/>
                </a:ln>
                <a:solidFill>
                  <a:prstClr val="black"/>
                </a:solidFill>
                <a:effectLst/>
                <a:uLnTx/>
                <a:uFillTx/>
                <a:latin typeface="Calibri" panose="020F0502020204030204"/>
                <a:ea typeface="+mn-ea"/>
                <a:cs typeface="+mn-cs"/>
              </a:rPr>
              <a:t>Sua</a:t>
            </a:r>
            <a:r>
              <a:rPr kumimoji="0" lang="fi-FI" sz="1200" b="0" i="1" u="none" strike="noStrike" kern="1200" cap="none" spc="0" normalizeH="0" baseline="0" noProof="0">
                <a:ln>
                  <a:noFill/>
                </a:ln>
                <a:solidFill>
                  <a:prstClr val="black"/>
                </a:solidFill>
                <a:effectLst/>
                <a:uLnTx/>
                <a:uFillTx/>
                <a:latin typeface="Calibri" panose="020F0502020204030204"/>
                <a:ea typeface="+mn-ea"/>
                <a:cs typeface="+mn-cs"/>
              </a:rPr>
              <a:t> varten somessa</a:t>
            </a:r>
          </a:p>
        </p:txBody>
      </p:sp>
      <p:sp>
        <p:nvSpPr>
          <p:cNvPr id="18" name="Tekstiruutu 17">
            <a:extLst>
              <a:ext uri="{FF2B5EF4-FFF2-40B4-BE49-F238E27FC236}">
                <a16:creationId xmlns:a16="http://schemas.microsoft.com/office/drawing/2014/main" id="{53AA62CD-2A3B-50F2-B7D6-9C74CC7857BA}"/>
              </a:ext>
            </a:extLst>
          </p:cNvPr>
          <p:cNvSpPr txBox="1"/>
          <p:nvPr/>
        </p:nvSpPr>
        <p:spPr>
          <a:xfrm>
            <a:off x="1462854" y="5414947"/>
            <a:ext cx="2641490" cy="892552"/>
          </a:xfrm>
          <a:prstGeom prst="rect">
            <a:avLst/>
          </a:prstGeom>
          <a:solidFill>
            <a:srgbClr val="00DBFF"/>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err="1">
                <a:ln>
                  <a:noFill/>
                </a:ln>
                <a:solidFill>
                  <a:srgbClr val="000000"/>
                </a:solidFill>
                <a:effectLst/>
                <a:uLnTx/>
                <a:uFillTx/>
                <a:latin typeface="Sagoe ui"/>
                <a:ea typeface="Segoe UI Black"/>
                <a:cs typeface="+mn-cs"/>
              </a:rPr>
              <a:t>Sexting</a:t>
            </a:r>
            <a:endParaRPr kumimoji="0" lang="fi-FI" sz="2600" b="1" i="0" u="none" strike="noStrike" kern="1200" cap="none" spc="0" normalizeH="0" baseline="0" noProof="0">
              <a:ln>
                <a:noFill/>
              </a:ln>
              <a:solidFill>
                <a:srgbClr val="000000"/>
              </a:solidFill>
              <a:effectLst/>
              <a:uLnTx/>
              <a:uFillTx/>
              <a:latin typeface="Sagoe ui"/>
              <a:ea typeface="Segoe UI Black"/>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a:ln>
                  <a:noFill/>
                </a:ln>
                <a:solidFill>
                  <a:srgbClr val="000000"/>
                </a:solidFill>
                <a:effectLst/>
                <a:uLnTx/>
                <a:uFillTx/>
                <a:latin typeface="Sagoe ui"/>
                <a:ea typeface="Segoe UI Black"/>
                <a:cs typeface="+mn-cs"/>
              </a:rPr>
              <a:t>Sokerideittailu</a:t>
            </a:r>
          </a:p>
        </p:txBody>
      </p:sp>
      <p:sp>
        <p:nvSpPr>
          <p:cNvPr id="21" name="Tekstiruutu 20">
            <a:extLst>
              <a:ext uri="{FF2B5EF4-FFF2-40B4-BE49-F238E27FC236}">
                <a16:creationId xmlns:a16="http://schemas.microsoft.com/office/drawing/2014/main" id="{CF51D733-004E-B5CB-DADC-4C407FEBC3B7}"/>
              </a:ext>
            </a:extLst>
          </p:cNvPr>
          <p:cNvSpPr txBox="1"/>
          <p:nvPr/>
        </p:nvSpPr>
        <p:spPr>
          <a:xfrm>
            <a:off x="5243512" y="4591838"/>
            <a:ext cx="59701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a:ln>
                <a:noFill/>
              </a:ln>
              <a:solidFill>
                <a:srgbClr val="000000"/>
              </a:solidFill>
              <a:effectLst/>
              <a:uLnTx/>
              <a:uFillTx/>
              <a:latin typeface="Sagoe ui"/>
              <a:ea typeface="Segoe UI Black"/>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000000"/>
              </a:solidFill>
              <a:effectLst/>
              <a:uLnTx/>
              <a:uFillTx/>
              <a:latin typeface="Sa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a:ln>
                <a:noFill/>
              </a:ln>
              <a:solidFill>
                <a:srgbClr val="000000"/>
              </a:solidFill>
              <a:effectLst/>
              <a:uLnTx/>
              <a:uFillTx/>
              <a:latin typeface="Sagoe ui"/>
              <a:ea typeface="Segoe UI Black"/>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Puhekupla: Soikea 9">
            <a:extLst>
              <a:ext uri="{FF2B5EF4-FFF2-40B4-BE49-F238E27FC236}">
                <a16:creationId xmlns:a16="http://schemas.microsoft.com/office/drawing/2014/main" id="{2B5CF34F-3638-44AE-B6CB-069EAEFF80DC}"/>
              </a:ext>
            </a:extLst>
          </p:cNvPr>
          <p:cNvSpPr/>
          <p:nvPr/>
        </p:nvSpPr>
        <p:spPr>
          <a:xfrm>
            <a:off x="6688001" y="2639792"/>
            <a:ext cx="2211760" cy="1223615"/>
          </a:xfrm>
          <a:prstGeom prst="wedgeEllipseCallout">
            <a:avLst/>
          </a:prstGeom>
          <a:solidFill>
            <a:srgbClr val="B719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5A9F27C7-4426-4613-B06A-44232695C0BE}"/>
              </a:ext>
            </a:extLst>
          </p:cNvPr>
          <p:cNvSpPr txBox="1"/>
          <p:nvPr/>
        </p:nvSpPr>
        <p:spPr>
          <a:xfrm>
            <a:off x="7010014" y="2851413"/>
            <a:ext cx="1497870" cy="830997"/>
          </a:xfrm>
          <a:prstGeom prst="rect">
            <a:avLst/>
          </a:prstGeom>
          <a:solidFill>
            <a:srgbClr val="B7198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Mä</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haluaisin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nähä</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a:t>
            </a:r>
            <a:r>
              <a:rPr kumimoji="0" lang="fi-FI" sz="1600" b="0" i="0" u="none" strike="noStrike" kern="1200" cap="none" spc="0" normalizeH="0" baseline="0" noProof="0" err="1">
                <a:ln>
                  <a:noFill/>
                </a:ln>
                <a:solidFill>
                  <a:prstClr val="white"/>
                </a:solidFill>
                <a:effectLst/>
                <a:uLnTx/>
                <a:uFillTx/>
                <a:latin typeface="Segoe Print" panose="02000600000000000000" pitchFamily="2" charset="0"/>
                <a:ea typeface="+mn-ea"/>
                <a:cs typeface="+mn-cs"/>
              </a:rPr>
              <a:t>susta</a:t>
            </a:r>
            <a:r>
              <a:rPr kumimoji="0" lang="fi-FI" sz="1600" b="0" i="0" u="none" strike="noStrike" kern="1200" cap="none" spc="0" normalizeH="0" baseline="0" noProof="0">
                <a:ln>
                  <a:noFill/>
                </a:ln>
                <a:solidFill>
                  <a:prstClr val="white"/>
                </a:solidFill>
                <a:effectLst/>
                <a:uLnTx/>
                <a:uFillTx/>
                <a:latin typeface="Segoe Print" panose="02000600000000000000" pitchFamily="2" charset="0"/>
                <a:ea typeface="+mn-ea"/>
                <a:cs typeface="+mn-cs"/>
              </a:rPr>
              <a:t> lisää…</a:t>
            </a:r>
          </a:p>
        </p:txBody>
      </p:sp>
    </p:spTree>
    <p:extLst>
      <p:ext uri="{BB962C8B-B14F-4D97-AF65-F5344CB8AC3E}">
        <p14:creationId xmlns:p14="http://schemas.microsoft.com/office/powerpoint/2010/main" val="1229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30FF28D7-404B-4C30-AC3E-E468E11A68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B3C7231-3CA1-EA76-FF4D-69F36AAD7526}"/>
              </a:ext>
            </a:extLst>
          </p:cNvPr>
          <p:cNvSpPr>
            <a:spLocks noGrp="1"/>
          </p:cNvSpPr>
          <p:nvPr>
            <p:ph type="body" sz="quarter" idx="4294967295"/>
          </p:nvPr>
        </p:nvSpPr>
        <p:spPr>
          <a:xfrm>
            <a:off x="5874649" y="1499865"/>
            <a:ext cx="716651" cy="443236"/>
          </a:xfrm>
        </p:spPr>
        <p:txBody>
          <a:bodyPr vert="horz" lIns="91440" tIns="45720" rIns="91440" bIns="45720" rtlCol="0" anchor="t">
            <a:normAutofit/>
          </a:bodyPr>
          <a:lstStyle/>
          <a:p>
            <a:pPr marL="285750" indent="-285750">
              <a:buChar char="•"/>
            </a:pPr>
            <a:endParaRPr lang="en-US" sz="1800"/>
          </a:p>
          <a:p>
            <a:pPr marL="285750" indent="-285750">
              <a:buChar char="•"/>
            </a:pPr>
            <a:endParaRPr lang="en-US" sz="1800"/>
          </a:p>
        </p:txBody>
      </p:sp>
      <p:sp>
        <p:nvSpPr>
          <p:cNvPr id="5" name="Otsikko 1">
            <a:extLst>
              <a:ext uri="{FF2B5EF4-FFF2-40B4-BE49-F238E27FC236}">
                <a16:creationId xmlns:a16="http://schemas.microsoft.com/office/drawing/2014/main" id="{1C56698D-2DC6-62F4-E0F5-D56C38D0084A}"/>
              </a:ext>
            </a:extLst>
          </p:cNvPr>
          <p:cNvSpPr txBox="1">
            <a:spLocks/>
          </p:cNvSpPr>
          <p:nvPr/>
        </p:nvSpPr>
        <p:spPr>
          <a:xfrm>
            <a:off x="616849" y="42398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i-FI" sz="3200" b="1" dirty="0" err="1">
                <a:solidFill>
                  <a:srgbClr val="0070C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Grooming</a:t>
            </a:r>
            <a:br>
              <a:rPr lang="fi-FI" sz="3200" b="1" dirty="0">
                <a:solidFill>
                  <a:srgbClr val="0070C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fi-FI" sz="3200" b="1" dirty="0">
                <a:solidFill>
                  <a:srgbClr val="0070C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Lapsen houkuttelu seksuaaliseen toimintaan</a:t>
            </a:r>
          </a:p>
        </p:txBody>
      </p:sp>
      <p:sp>
        <p:nvSpPr>
          <p:cNvPr id="6" name="Sisällön paikkamerkki 2">
            <a:extLst>
              <a:ext uri="{FF2B5EF4-FFF2-40B4-BE49-F238E27FC236}">
                <a16:creationId xmlns:a16="http://schemas.microsoft.com/office/drawing/2014/main" id="{630DC8EE-24EE-D9FB-B80B-27E618CFD57A}"/>
              </a:ext>
            </a:extLst>
          </p:cNvPr>
          <p:cNvSpPr txBox="1">
            <a:spLocks/>
          </p:cNvSpPr>
          <p:nvPr/>
        </p:nvSpPr>
        <p:spPr>
          <a:xfrm>
            <a:off x="838200" y="1749549"/>
            <a:ext cx="10515600" cy="49047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fi-FI" sz="1900" dirty="0">
                <a:latin typeface="Segoe UI" panose="020B0502040204020203" pitchFamily="34" charset="0"/>
                <a:cs typeface="Segoe UI" panose="020B0502040204020203" pitchFamily="34" charset="0"/>
              </a:rPr>
              <a:t>Ilmiö, jossa lasta tai nuorta pyritään houkuttelemaan kanssakäymiseen, jonka päämääränä on kohdistaa häneen seksuaaliväkivaltaa.</a:t>
            </a:r>
          </a:p>
          <a:p>
            <a:pPr>
              <a:lnSpc>
                <a:spcPct val="110000"/>
              </a:lnSpc>
            </a:pPr>
            <a:r>
              <a:rPr lang="fi-FI" sz="1900" dirty="0">
                <a:latin typeface="Segoe UI" panose="020B0502040204020203" pitchFamily="34" charset="0"/>
                <a:cs typeface="Segoe UI" panose="020B0502040204020203" pitchFamily="34" charset="0"/>
              </a:rPr>
              <a:t>Tekijä saattaa pyrkiä luomaan lapseen luottamuksellisen suhteen ja esimerkiksi ujuttaa seksuaalissävytteistä sisältöä osaksi arkipäiväistä keskustelua tai vaatia lapselta alastonkuvia itselleen.</a:t>
            </a:r>
          </a:p>
          <a:p>
            <a:pPr>
              <a:lnSpc>
                <a:spcPct val="110000"/>
              </a:lnSpc>
            </a:pPr>
            <a:r>
              <a:rPr lang="fi-FI" sz="1900" dirty="0">
                <a:latin typeface="Segoe UI" panose="020B0502040204020203" pitchFamily="34" charset="0"/>
                <a:cs typeface="Segoe UI" panose="020B0502040204020203" pitchFamily="34" charset="0"/>
              </a:rPr>
              <a:t>Yhteydenpito voi olla luonteeltaan myös suoraa ja nopeaa seksuaalista </a:t>
            </a:r>
            <a:br>
              <a:rPr lang="fi-FI" sz="1900" dirty="0">
                <a:latin typeface="Segoe UI" panose="020B0502040204020203" pitchFamily="34" charset="0"/>
                <a:cs typeface="Segoe UI" panose="020B0502040204020203" pitchFamily="34" charset="0"/>
              </a:rPr>
            </a:br>
            <a:r>
              <a:rPr lang="fi-FI" sz="1900" dirty="0">
                <a:latin typeface="Segoe UI" panose="020B0502040204020203" pitchFamily="34" charset="0"/>
                <a:cs typeface="Segoe UI" panose="020B0502040204020203" pitchFamily="34" charset="0"/>
              </a:rPr>
              <a:t>kommentointia ja alastonkuvilla kiristämistä.</a:t>
            </a:r>
          </a:p>
          <a:p>
            <a:pPr>
              <a:lnSpc>
                <a:spcPct val="110000"/>
              </a:lnSpc>
            </a:pPr>
            <a:r>
              <a:rPr lang="fi-FI" sz="1900" dirty="0">
                <a:latin typeface="Segoe UI" panose="020B0502040204020203" pitchFamily="34" charset="0"/>
                <a:cs typeface="Segoe UI" panose="020B0502040204020203" pitchFamily="34" charset="0"/>
              </a:rPr>
              <a:t>Tekijä on taitava, lapsi tai nuori ei usein tunnista tilannetta.</a:t>
            </a:r>
          </a:p>
          <a:p>
            <a:pPr>
              <a:lnSpc>
                <a:spcPct val="110000"/>
              </a:lnSpc>
            </a:pPr>
            <a:r>
              <a:rPr lang="fi-FI" sz="1900" dirty="0">
                <a:latin typeface="Segoe UI" panose="020B0502040204020203" pitchFamily="34" charset="0"/>
                <a:cs typeface="Segoe UI" panose="020B0502040204020203" pitchFamily="34" charset="0"/>
              </a:rPr>
              <a:t>Tekijä voi yrittää saada lapsen tai nuoren säilyttämään tilanteen</a:t>
            </a:r>
            <a:br>
              <a:rPr lang="fi-FI" sz="1900" dirty="0">
                <a:latin typeface="Segoe UI" panose="020B0502040204020203" pitchFamily="34" charset="0"/>
                <a:cs typeface="Segoe UI" panose="020B0502040204020203" pitchFamily="34" charset="0"/>
              </a:rPr>
            </a:br>
            <a:r>
              <a:rPr lang="fi-FI" sz="1900" dirty="0">
                <a:latin typeface="Segoe UI" panose="020B0502040204020203" pitchFamily="34" charset="0"/>
                <a:cs typeface="Segoe UI" panose="020B0502040204020203" pitchFamily="34" charset="0"/>
              </a:rPr>
              <a:t>salaisuutena kiristämällä tai uhkailemalla.</a:t>
            </a:r>
          </a:p>
          <a:p>
            <a:pPr>
              <a:lnSpc>
                <a:spcPct val="110000"/>
              </a:lnSpc>
            </a:pPr>
            <a:r>
              <a:rPr lang="fi-FI" sz="1900" dirty="0">
                <a:latin typeface="Segoe UI" panose="020B0502040204020203" pitchFamily="34" charset="0"/>
                <a:cs typeface="Segoe UI" panose="020B0502040204020203" pitchFamily="34" charset="0"/>
              </a:rPr>
              <a:t>Usein vahva häpeän tunne vaikeuttaa asiasta kertomista aikuisille.</a:t>
            </a:r>
            <a:endParaRPr lang="fi-FI" sz="1900" spc="-26" dirty="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fi-FI" sz="1900" b="1" dirty="0">
              <a:latin typeface="Segoe UI" panose="020B0502040204020203" pitchFamily="34" charset="0"/>
              <a:cs typeface="Segoe UI" panose="020B0502040204020203" pitchFamily="34" charset="0"/>
            </a:endParaRPr>
          </a:p>
        </p:txBody>
      </p:sp>
      <p:pic>
        <p:nvPicPr>
          <p:cNvPr id="7" name="Kuva 6" descr="Huolestunut ja itkuinen lapsi katsoo puhelimeltaan jotain pelottavaa ja kuvassa taustalla näkyy aikuisen kädet läppärillä lähettämässä jotain pelottavaa.">
            <a:extLst>
              <a:ext uri="{FF2B5EF4-FFF2-40B4-BE49-F238E27FC236}">
                <a16:creationId xmlns:a16="http://schemas.microsoft.com/office/drawing/2014/main" id="{C5F353B6-951D-BB17-D013-7E2822C3CF32}"/>
              </a:ext>
            </a:extLst>
          </p:cNvPr>
          <p:cNvPicPr>
            <a:picLocks noChangeAspect="1"/>
          </p:cNvPicPr>
          <p:nvPr/>
        </p:nvPicPr>
        <p:blipFill>
          <a:blip r:embed="rId3"/>
          <a:stretch>
            <a:fillRect/>
          </a:stretch>
        </p:blipFill>
        <p:spPr>
          <a:xfrm>
            <a:off x="7668658" y="1749549"/>
            <a:ext cx="5143500" cy="7272589"/>
          </a:xfrm>
          <a:prstGeom prst="rect">
            <a:avLst/>
          </a:prstGeom>
        </p:spPr>
      </p:pic>
    </p:spTree>
    <p:extLst>
      <p:ext uri="{BB962C8B-B14F-4D97-AF65-F5344CB8AC3E}">
        <p14:creationId xmlns:p14="http://schemas.microsoft.com/office/powerpoint/2010/main" val="402626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0CEEEFD-6279-80B2-EFB1-90F0BB3B7653}"/>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2E7FD6AA-921A-F69B-9054-284E1AC6E07C}"/>
              </a:ext>
            </a:extLst>
          </p:cNvPr>
          <p:cNvSpPr txBox="1">
            <a:spLocks/>
          </p:cNvSpPr>
          <p:nvPr/>
        </p:nvSpPr>
        <p:spPr>
          <a:xfrm>
            <a:off x="838200" y="658808"/>
            <a:ext cx="10515600" cy="1325563"/>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pPr algn="ctr">
              <a:lnSpc>
                <a:spcPct val="100000"/>
              </a:lnSpc>
            </a:pPr>
            <a:r>
              <a:rPr lang="fi-FI" sz="3200" dirty="0" err="1">
                <a:solidFill>
                  <a:srgbClr val="0070C0"/>
                </a:solidFill>
                <a:effectLst>
                  <a:outerShdw blurRad="38100" dist="38100" dir="2700000" algn="tl">
                    <a:srgbClr val="000000">
                      <a:alpha val="43137"/>
                    </a:srgbClr>
                  </a:outerShdw>
                </a:effectLst>
              </a:rPr>
              <a:t>Sextortion</a:t>
            </a:r>
            <a:br>
              <a:rPr lang="fi-FI" sz="3200" dirty="0">
                <a:solidFill>
                  <a:srgbClr val="0070C0"/>
                </a:solidFill>
                <a:effectLst>
                  <a:outerShdw blurRad="38100" dist="38100" dir="2700000" algn="tl">
                    <a:srgbClr val="000000">
                      <a:alpha val="43137"/>
                    </a:srgbClr>
                  </a:outerShdw>
                </a:effectLst>
              </a:rPr>
            </a:br>
            <a:r>
              <a:rPr lang="fi-FI" sz="3200" dirty="0">
                <a:solidFill>
                  <a:srgbClr val="0070C0"/>
                </a:solidFill>
                <a:effectLst>
                  <a:outerShdw blurRad="38100" dist="38100" dir="2700000" algn="tl">
                    <a:srgbClr val="000000">
                      <a:alpha val="43137"/>
                    </a:srgbClr>
                  </a:outerShdw>
                </a:effectLst>
              </a:rPr>
              <a:t>Seksuaalisilla kuvilla kiristäminen</a:t>
            </a:r>
          </a:p>
        </p:txBody>
      </p:sp>
      <p:sp>
        <p:nvSpPr>
          <p:cNvPr id="4" name="Sisällön paikkamerkki 2">
            <a:extLst>
              <a:ext uri="{FF2B5EF4-FFF2-40B4-BE49-F238E27FC236}">
                <a16:creationId xmlns:a16="http://schemas.microsoft.com/office/drawing/2014/main" id="{F5775095-E84E-8354-B929-F370AD67059D}"/>
              </a:ext>
            </a:extLst>
          </p:cNvPr>
          <p:cNvSpPr txBox="1">
            <a:spLocks/>
          </p:cNvSpPr>
          <p:nvPr/>
        </p:nvSpPr>
        <p:spPr>
          <a:xfrm>
            <a:off x="838200" y="1847854"/>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i-FI" sz="2000" dirty="0">
              <a:latin typeface="SegoeUI"/>
            </a:endParaRPr>
          </a:p>
          <a:p>
            <a:pPr>
              <a:spcBef>
                <a:spcPts val="1200"/>
              </a:spcBef>
            </a:pPr>
            <a:r>
              <a:rPr lang="fi-FI" sz="2000" dirty="0">
                <a:latin typeface="SegoeUI"/>
              </a:rPr>
              <a:t>Kiristämisen takana voi olla yksittäinen henkilö tai laajasti järjestäytynyt rikollisuus.</a:t>
            </a:r>
          </a:p>
          <a:p>
            <a:pPr>
              <a:spcBef>
                <a:spcPts val="1200"/>
              </a:spcBef>
            </a:pPr>
            <a:r>
              <a:rPr lang="fi-FI" sz="2000" dirty="0">
                <a:latin typeface="SegoeUI"/>
              </a:rPr>
              <a:t>Yleensä lasta tai nuorta huijataan lähettämään itsestään paljastavia kuvia tai videoita.</a:t>
            </a:r>
          </a:p>
          <a:p>
            <a:pPr>
              <a:spcBef>
                <a:spcPts val="1200"/>
              </a:spcBef>
            </a:pPr>
            <a:r>
              <a:rPr lang="fi-FI" sz="2000" dirty="0">
                <a:latin typeface="SegoeUI"/>
              </a:rPr>
              <a:t>Tämän jälkeen lasta tai nuorta kiristetään lähettämään itsestään lisää kuvia, videoita tai rahaa.</a:t>
            </a:r>
          </a:p>
          <a:p>
            <a:pPr>
              <a:spcBef>
                <a:spcPts val="1200"/>
              </a:spcBef>
            </a:pPr>
            <a:r>
              <a:rPr lang="fi-FI" sz="2000" dirty="0">
                <a:latin typeface="SegoeUI"/>
              </a:rPr>
              <a:t>Lasta tai nuorta voidaan kiristää sillä, että kuvamateriaalia aiotaan julkaista netissä tai näyttää sitä vanhemmille tai koulukavereille.</a:t>
            </a:r>
          </a:p>
          <a:p>
            <a:pPr>
              <a:spcBef>
                <a:spcPts val="1200"/>
              </a:spcBef>
            </a:pPr>
            <a:r>
              <a:rPr lang="fi-FI" sz="2000" dirty="0">
                <a:latin typeface="SegoeUI"/>
              </a:rPr>
              <a:t>Jos sinua kiristetään netissä, älä koskaan lähetä rahaa tai lisää kuvia. Lopeta keskustelu ja tallenna kaikki kiristäjän lähettämät viestit ja kuvat. Ota aikuisen kanssa yhteyttä poliisiin.</a:t>
            </a:r>
          </a:p>
          <a:p>
            <a:pPr marL="0" indent="0">
              <a:buFont typeface="Arial" panose="020B0604020202020204" pitchFamily="34" charset="0"/>
              <a:buNone/>
            </a:pPr>
            <a:endParaRPr lang="fi-FI" sz="2000" b="1" dirty="0"/>
          </a:p>
        </p:txBody>
      </p:sp>
    </p:spTree>
    <p:extLst>
      <p:ext uri="{BB962C8B-B14F-4D97-AF65-F5344CB8AC3E}">
        <p14:creationId xmlns:p14="http://schemas.microsoft.com/office/powerpoint/2010/main" val="210122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30FF28D7-404B-4C30-AC3E-E468E11A68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B3C7231-3CA1-EA76-FF4D-69F36AAD7526}"/>
              </a:ext>
            </a:extLst>
          </p:cNvPr>
          <p:cNvSpPr>
            <a:spLocks noGrp="1"/>
          </p:cNvSpPr>
          <p:nvPr>
            <p:ph type="body" sz="quarter" idx="4294967295"/>
          </p:nvPr>
        </p:nvSpPr>
        <p:spPr>
          <a:xfrm>
            <a:off x="5874649" y="1499865"/>
            <a:ext cx="716651" cy="443236"/>
          </a:xfrm>
        </p:spPr>
        <p:txBody>
          <a:bodyPr vert="horz" lIns="91440" tIns="45720" rIns="91440" bIns="45720" rtlCol="0" anchor="t">
            <a:normAutofit/>
          </a:bodyPr>
          <a:lstStyle/>
          <a:p>
            <a:pPr marL="285750" indent="-285750">
              <a:buChar char="•"/>
            </a:pPr>
            <a:endParaRPr lang="en-US" sz="1800"/>
          </a:p>
          <a:p>
            <a:pPr marL="285750" indent="-285750">
              <a:buChar char="•"/>
            </a:pPr>
            <a:endParaRPr lang="en-US" sz="1800"/>
          </a:p>
        </p:txBody>
      </p:sp>
      <p:sp>
        <p:nvSpPr>
          <p:cNvPr id="5" name="Otsikko 1">
            <a:extLst>
              <a:ext uri="{FF2B5EF4-FFF2-40B4-BE49-F238E27FC236}">
                <a16:creationId xmlns:a16="http://schemas.microsoft.com/office/drawing/2014/main" id="{8A0C7D69-1E10-97B8-E416-C46F040608A6}"/>
              </a:ext>
            </a:extLst>
          </p:cNvPr>
          <p:cNvSpPr txBox="1">
            <a:spLocks/>
          </p:cNvSpPr>
          <p:nvPr/>
        </p:nvSpPr>
        <p:spPr>
          <a:xfrm>
            <a:off x="754893" y="784415"/>
            <a:ext cx="5836407" cy="17640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6600" dirty="0">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Sosiaalinen media</a:t>
            </a:r>
          </a:p>
        </p:txBody>
      </p:sp>
      <p:grpSp>
        <p:nvGrpSpPr>
          <p:cNvPr id="11" name="Ryhmä 10">
            <a:extLst>
              <a:ext uri="{FF2B5EF4-FFF2-40B4-BE49-F238E27FC236}">
                <a16:creationId xmlns:a16="http://schemas.microsoft.com/office/drawing/2014/main" id="{0766200A-B241-07A4-BB78-76F0028A5E37}"/>
              </a:ext>
            </a:extLst>
          </p:cNvPr>
          <p:cNvGrpSpPr/>
          <p:nvPr/>
        </p:nvGrpSpPr>
        <p:grpSpPr>
          <a:xfrm>
            <a:off x="441787" y="715323"/>
            <a:ext cx="11596253" cy="5677255"/>
            <a:chOff x="441787" y="715323"/>
            <a:chExt cx="11596253" cy="5677255"/>
          </a:xfrm>
        </p:grpSpPr>
        <p:grpSp>
          <p:nvGrpSpPr>
            <p:cNvPr id="10" name="Ryhmä 9">
              <a:extLst>
                <a:ext uri="{FF2B5EF4-FFF2-40B4-BE49-F238E27FC236}">
                  <a16:creationId xmlns:a16="http://schemas.microsoft.com/office/drawing/2014/main" id="{4D381208-3FAE-A52D-AAE4-BC13517C8E42}"/>
                </a:ext>
              </a:extLst>
            </p:cNvPr>
            <p:cNvGrpSpPr/>
            <p:nvPr/>
          </p:nvGrpSpPr>
          <p:grpSpPr>
            <a:xfrm>
              <a:off x="441787" y="715323"/>
              <a:ext cx="11596253" cy="5677255"/>
              <a:chOff x="441787" y="715323"/>
              <a:chExt cx="11596253" cy="5677255"/>
            </a:xfrm>
          </p:grpSpPr>
          <p:grpSp>
            <p:nvGrpSpPr>
              <p:cNvPr id="6" name="Ryhmä 5">
                <a:extLst>
                  <a:ext uri="{FF2B5EF4-FFF2-40B4-BE49-F238E27FC236}">
                    <a16:creationId xmlns:a16="http://schemas.microsoft.com/office/drawing/2014/main" id="{C5858626-EF67-B403-20D1-7279867AF416}"/>
                  </a:ext>
                </a:extLst>
              </p:cNvPr>
              <p:cNvGrpSpPr/>
              <p:nvPr/>
            </p:nvGrpSpPr>
            <p:grpSpPr>
              <a:xfrm>
                <a:off x="441787" y="2548495"/>
                <a:ext cx="11308425" cy="3844083"/>
                <a:chOff x="506856" y="2424702"/>
                <a:chExt cx="10791506" cy="3522981"/>
              </a:xfrm>
            </p:grpSpPr>
            <p:pic>
              <p:nvPicPr>
                <p:cNvPr id="7" name="Kuva 6" descr="Kuvassa on eri sovellusten kuvakkeita.">
                  <a:extLst>
                    <a:ext uri="{FF2B5EF4-FFF2-40B4-BE49-F238E27FC236}">
                      <a16:creationId xmlns:a16="http://schemas.microsoft.com/office/drawing/2014/main" id="{8E2ED245-01F6-0ADF-B1A0-1BD793D28F7F}"/>
                    </a:ext>
                  </a:extLst>
                </p:cNvPr>
                <p:cNvPicPr>
                  <a:picLocks noChangeAspect="1"/>
                </p:cNvPicPr>
                <p:nvPr/>
              </p:nvPicPr>
              <p:blipFill rotWithShape="1">
                <a:blip r:embed="rId4"/>
                <a:srcRect l="6706" t="27236" r="11001" b="24100"/>
                <a:stretch/>
              </p:blipFill>
              <p:spPr>
                <a:xfrm>
                  <a:off x="506856" y="2424702"/>
                  <a:ext cx="10626637" cy="3522981"/>
                </a:xfrm>
                <a:prstGeom prst="rect">
                  <a:avLst/>
                </a:prstGeom>
              </p:spPr>
            </p:pic>
            <p:pic>
              <p:nvPicPr>
                <p:cNvPr id="8" name="Picture 2">
                  <a:extLst>
                    <a:ext uri="{FF2B5EF4-FFF2-40B4-BE49-F238E27FC236}">
                      <a16:creationId xmlns:a16="http://schemas.microsoft.com/office/drawing/2014/main" id="{DCC496E2-21D3-AC29-1F5F-D204D540A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3922" y="4342335"/>
                  <a:ext cx="1224440" cy="1224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kstin paikkamerkki 2">
                <a:extLst>
                  <a:ext uri="{FF2B5EF4-FFF2-40B4-BE49-F238E27FC236}">
                    <a16:creationId xmlns:a16="http://schemas.microsoft.com/office/drawing/2014/main" id="{3F9F3484-A799-919D-4D8C-04D0F45DA50E}"/>
                  </a:ext>
                </a:extLst>
              </p:cNvPr>
              <p:cNvSpPr txBox="1">
                <a:spLocks/>
              </p:cNvSpPr>
              <p:nvPr/>
            </p:nvSpPr>
            <p:spPr>
              <a:xfrm rot="606151">
                <a:off x="6915340" y="715323"/>
                <a:ext cx="5122700" cy="2282083"/>
              </a:xfrm>
              <a:prstGeom prst="rect">
                <a:avLst/>
              </a:prstGeom>
            </p:spPr>
            <p:txBody>
              <a:bodyPr vert="horz" lIns="91440" tIns="45720" rIns="91440" bIns="45720" rtlCol="0" anchor="ctr">
                <a:noAutofit/>
              </a:bodyP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800" dirty="0">
                    <a:solidFill>
                      <a:srgbClr val="7030A0"/>
                    </a:solidFill>
                    <a:latin typeface="Segoe UI" panose="020B0502040204020203" pitchFamily="34" charset="0"/>
                    <a:cs typeface="Segoe UI" panose="020B0502040204020203" pitchFamily="34" charset="0"/>
                  </a:rPr>
                  <a:t>Mitä sovelluksia käytät?</a:t>
                </a:r>
              </a:p>
              <a:p>
                <a:pPr algn="l"/>
                <a:r>
                  <a:rPr lang="fi-FI" sz="2800" dirty="0">
                    <a:solidFill>
                      <a:srgbClr val="7030A0"/>
                    </a:solidFill>
                    <a:latin typeface="Segoe UI" panose="020B0502040204020203" pitchFamily="34" charset="0"/>
                    <a:cs typeface="Segoe UI" panose="020B0502040204020203" pitchFamily="34" charset="0"/>
                  </a:rPr>
                  <a:t>Tiedätkö sovellusten ikärajat?</a:t>
                </a:r>
              </a:p>
              <a:p>
                <a:pPr algn="l"/>
                <a:r>
                  <a:rPr lang="fi-FI" sz="2800" dirty="0">
                    <a:solidFill>
                      <a:srgbClr val="7030A0"/>
                    </a:solidFill>
                    <a:latin typeface="Segoe UI" panose="020B0502040204020203" pitchFamily="34" charset="0"/>
                    <a:cs typeface="Segoe UI" panose="020B0502040204020203" pitchFamily="34" charset="0"/>
                  </a:rPr>
                  <a:t>Oletko kohdannut asiatonta käytöstä somessa?</a:t>
                </a:r>
              </a:p>
            </p:txBody>
          </p:sp>
        </p:grpSp>
        <p:pic>
          <p:nvPicPr>
            <p:cNvPr id="2050" name="Picture 2">
              <a:extLst>
                <a:ext uri="{FF2B5EF4-FFF2-40B4-BE49-F238E27FC236}">
                  <a16:creationId xmlns:a16="http://schemas.microsoft.com/office/drawing/2014/main" id="{CDA82479-D897-0791-38A1-048E214468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070" y="3153888"/>
              <a:ext cx="1336042" cy="13360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716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D286473-77B4-455A-A4F3-DF7BF9868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8113" y="956930"/>
            <a:ext cx="790197" cy="753913"/>
          </a:xfrm>
          <a:prstGeom prst="rect">
            <a:avLst/>
          </a:prstGeom>
        </p:spPr>
      </p:pic>
      <p:sp>
        <p:nvSpPr>
          <p:cNvPr id="2" name="Tekstin paikkamerkki 2">
            <a:extLst>
              <a:ext uri="{FF2B5EF4-FFF2-40B4-BE49-F238E27FC236}">
                <a16:creationId xmlns:a16="http://schemas.microsoft.com/office/drawing/2014/main" id="{109A7D06-D8A7-0EE0-E144-68B3DA51FC1C}"/>
              </a:ext>
            </a:extLst>
          </p:cNvPr>
          <p:cNvSpPr txBox="1">
            <a:spLocks/>
          </p:cNvSpPr>
          <p:nvPr/>
        </p:nvSpPr>
        <p:spPr>
          <a:xfrm>
            <a:off x="597715" y="1341850"/>
            <a:ext cx="8031936" cy="5058950"/>
          </a:xfrm>
          <a:prstGeom prst="rect">
            <a:avLst/>
          </a:prstGeom>
        </p:spPr>
        <p:txBody>
          <a:bodyPr vert="horz" lIns="91440" tIns="45720" rIns="91440" bIns="45720" rtlCol="0" anchor="t">
            <a:noAutofit/>
          </a:bodyPr>
          <a:lstStyle>
            <a:defPPr>
              <a:defRPr lang="fi-FI"/>
            </a:defPPr>
            <a:lvl1pPr marL="0" algn="r" defTabSz="914400" rtl="0" eaLnBrk="1" latinLnBrk="0" hangingPunct="1">
              <a:defRPr sz="12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Tx/>
              <a:buAutoNum type="arabicPeriod"/>
            </a:pPr>
            <a:r>
              <a:rPr lang="fi-FI" sz="2400" dirty="0">
                <a:solidFill>
                  <a:schemeClr val="tx1"/>
                </a:solidFill>
              </a:rPr>
              <a:t>Haluat laittaa itsestäsi kuvan nettiin. </a:t>
            </a:r>
            <a:br>
              <a:rPr lang="fi-FI" sz="2400" dirty="0">
                <a:solidFill>
                  <a:schemeClr val="tx1"/>
                </a:solidFill>
              </a:rPr>
            </a:br>
            <a:r>
              <a:rPr lang="fi-FI" sz="2400" dirty="0">
                <a:solidFill>
                  <a:schemeClr val="tx1"/>
                </a:solidFill>
              </a:rPr>
              <a:t>Millainen on mielestäsi sopiva kuva nettiin? </a:t>
            </a:r>
            <a:br>
              <a:rPr lang="fi-FI" sz="2400" dirty="0">
                <a:solidFill>
                  <a:schemeClr val="tx1"/>
                </a:solidFill>
              </a:rPr>
            </a:br>
            <a:r>
              <a:rPr lang="fi-FI" sz="2400" dirty="0">
                <a:solidFill>
                  <a:schemeClr val="tx1"/>
                </a:solidFill>
              </a:rPr>
              <a:t>Millainen kuva mielestäsi ei ole sopiva nettiin? Millainen on mielestäsi liian paljastava kuva?</a:t>
            </a:r>
          </a:p>
          <a:p>
            <a:pPr marL="342900" indent="-342900" algn="l">
              <a:buFontTx/>
              <a:buAutoNum type="arabicPeriod"/>
            </a:pPr>
            <a:r>
              <a:rPr lang="fi-FI" sz="2400" dirty="0">
                <a:solidFill>
                  <a:schemeClr val="tx1"/>
                </a:solidFill>
              </a:rPr>
              <a:t>Mitä teet, jos näet netissä jotakin pelottavia tai hämmentäviä kuvia, pelejä tai videoita?</a:t>
            </a:r>
          </a:p>
          <a:p>
            <a:pPr marL="342900" indent="-342900" algn="l">
              <a:buFontTx/>
              <a:buAutoNum type="arabicPeriod"/>
            </a:pPr>
            <a:r>
              <a:rPr lang="fi-FI" sz="2400" dirty="0">
                <a:solidFill>
                  <a:schemeClr val="tx1"/>
                </a:solidFill>
              </a:rPr>
              <a:t>Miksi joku voi lähettää itsestään paljastavan kuvan?</a:t>
            </a:r>
          </a:p>
          <a:p>
            <a:pPr marL="342900" indent="-342900" algn="l">
              <a:buFontTx/>
              <a:buAutoNum type="arabicPeriod"/>
            </a:pPr>
            <a:r>
              <a:rPr lang="fi-FI" sz="2400" dirty="0">
                <a:solidFill>
                  <a:schemeClr val="tx1"/>
                </a:solidFill>
              </a:rPr>
              <a:t>Mitä teet, jos sinulta pyydetään paljastavia kuvia? </a:t>
            </a:r>
            <a:br>
              <a:rPr lang="fi-FI" sz="2400" dirty="0">
                <a:solidFill>
                  <a:schemeClr val="tx1"/>
                </a:solidFill>
              </a:rPr>
            </a:br>
            <a:r>
              <a:rPr lang="fi-FI" sz="2400" dirty="0">
                <a:solidFill>
                  <a:schemeClr val="tx1"/>
                </a:solidFill>
              </a:rPr>
              <a:t>Mitä vaaroja voi liittyä paljastavien kuvien lähettämiseen ja nettiin laittamiseen?</a:t>
            </a:r>
          </a:p>
          <a:p>
            <a:pPr marL="342900" indent="-342900" algn="l">
              <a:buFontTx/>
              <a:buAutoNum type="arabicPeriod"/>
            </a:pPr>
            <a:r>
              <a:rPr lang="fi-FI" sz="2400" dirty="0">
                <a:solidFill>
                  <a:schemeClr val="tx1"/>
                </a:solidFill>
              </a:rPr>
              <a:t>Milloin omien ”hälytyskellojen” pitäisi soida netissä?</a:t>
            </a:r>
          </a:p>
          <a:p>
            <a:pPr marL="342900" indent="-342900" algn="l">
              <a:buFontTx/>
              <a:buAutoNum type="arabicPeriod"/>
            </a:pPr>
            <a:r>
              <a:rPr lang="fi-FI" sz="2400" dirty="0">
                <a:solidFill>
                  <a:schemeClr val="tx1"/>
                </a:solidFill>
              </a:rPr>
              <a:t>Mitä teet, jos sinua tai jotakuta muuta kiusataan netissä?</a:t>
            </a:r>
          </a:p>
        </p:txBody>
      </p:sp>
      <p:sp>
        <p:nvSpPr>
          <p:cNvPr id="3" name="Otsikko 1">
            <a:extLst>
              <a:ext uri="{FF2B5EF4-FFF2-40B4-BE49-F238E27FC236}">
                <a16:creationId xmlns:a16="http://schemas.microsoft.com/office/drawing/2014/main" id="{2E889EDF-DFEA-4E32-EB0C-5BCB1AD3FF63}"/>
              </a:ext>
            </a:extLst>
          </p:cNvPr>
          <p:cNvSpPr txBox="1">
            <a:spLocks/>
          </p:cNvSpPr>
          <p:nvPr/>
        </p:nvSpPr>
        <p:spPr>
          <a:xfrm>
            <a:off x="713383" y="729429"/>
            <a:ext cx="10144131" cy="999460"/>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r>
              <a:rPr lang="fi-FI" sz="3000" dirty="0">
                <a:solidFill>
                  <a:schemeClr val="accent1"/>
                </a:solidFill>
              </a:rPr>
              <a:t>Juttukuppila – keskustele ryhmässä tai parin kanssa</a:t>
            </a:r>
          </a:p>
        </p:txBody>
      </p:sp>
      <p:pic>
        <p:nvPicPr>
          <p:cNvPr id="4" name="Kuva 3" descr="Lapsi istuu puistonpenkillä ja on ottamassa itsestään kännykällä selfietä.">
            <a:extLst>
              <a:ext uri="{FF2B5EF4-FFF2-40B4-BE49-F238E27FC236}">
                <a16:creationId xmlns:a16="http://schemas.microsoft.com/office/drawing/2014/main" id="{B60C5D2C-2E03-29CC-51F0-FDC91812EEB6}"/>
              </a:ext>
            </a:extLst>
          </p:cNvPr>
          <p:cNvPicPr>
            <a:picLocks noChangeAspect="1"/>
          </p:cNvPicPr>
          <p:nvPr/>
        </p:nvPicPr>
        <p:blipFill rotWithShape="1">
          <a:blip r:embed="rId5"/>
          <a:srcRect l="37082" t="52417"/>
          <a:stretch/>
        </p:blipFill>
        <p:spPr>
          <a:xfrm>
            <a:off x="8379174" y="2780901"/>
            <a:ext cx="3812826" cy="4077099"/>
          </a:xfrm>
          <a:prstGeom prst="rect">
            <a:avLst/>
          </a:prstGeom>
        </p:spPr>
      </p:pic>
    </p:spTree>
    <p:extLst>
      <p:ext uri="{BB962C8B-B14F-4D97-AF65-F5344CB8AC3E}">
        <p14:creationId xmlns:p14="http://schemas.microsoft.com/office/powerpoint/2010/main" val="2231907746"/>
      </p:ext>
    </p:extLst>
  </p:cSld>
  <p:clrMapOvr>
    <a:masterClrMapping/>
  </p:clrMapOvr>
</p:sld>
</file>

<file path=ppt/theme/theme1.xml><?xml version="1.0" encoding="utf-8"?>
<a:theme xmlns:a="http://schemas.openxmlformats.org/drawingml/2006/main" name="1_Office-teema">
  <a:themeElements>
    <a:clrScheme name="Mukautettu 1">
      <a:dk1>
        <a:sysClr val="windowText" lastClr="000000"/>
      </a:dk1>
      <a:lt1>
        <a:sysClr val="window" lastClr="FFFFFF"/>
      </a:lt1>
      <a:dk2>
        <a:srgbClr val="E10069"/>
      </a:dk2>
      <a:lt2>
        <a:srgbClr val="00DBFF"/>
      </a:lt2>
      <a:accent1>
        <a:srgbClr val="001E9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KU-Powerpointpohja2021.potx" id="{5CD113D3-224E-4C75-AF6A-6AF01F1E99CA}" vid="{8C9498C3-41D4-4721-AE2D-2387F05158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3.xml><?xml version="1.0" encoding="utf-8"?>
<a:theme xmlns:a="http://schemas.openxmlformats.org/drawingml/2006/main" name="18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Powerpointpohja-24-11.potx" id="{77E7E1D7-CBB3-4237-8DD0-27185D9D1EF3}" vid="{8C707120-81E9-40A1-9054-6AC73AA9732D}"/>
    </a:ext>
  </a:extLst>
</a:theme>
</file>

<file path=ppt/theme/theme4.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e085601-0531-4eb9-a10c-528768550a6b}" enabled="1" method="Privileged" siteId="{08215fa3-9e5d-4df2-9f9f-facf1d0357d2}" removed="0"/>
  <clbl:label id="{d0d7e0fb-38a7-49c9-82b1-94634535fcd7}" enabled="1" method="Privileged" siteId="{5cc89a67-fa29-4356-af5d-f436abc7c21b}" removed="0"/>
</clbl:labelList>
</file>

<file path=docProps/app.xml><?xml version="1.0" encoding="utf-8"?>
<Properties xmlns="http://schemas.openxmlformats.org/officeDocument/2006/extended-properties" xmlns:vt="http://schemas.openxmlformats.org/officeDocument/2006/docPropsVTypes">
  <TotalTime>198</TotalTime>
  <Words>3734</Words>
  <Application>Microsoft Office PowerPoint</Application>
  <PresentationFormat>Laajakuva</PresentationFormat>
  <Paragraphs>351</Paragraphs>
  <Slides>25</Slides>
  <Notes>21</Notes>
  <HiddenSlides>0</HiddenSlides>
  <MMClips>0</MMClips>
  <ScaleCrop>false</ScaleCrop>
  <HeadingPairs>
    <vt:vector size="6" baseType="variant">
      <vt:variant>
        <vt:lpstr>Käytetyt fontit</vt:lpstr>
      </vt:variant>
      <vt:variant>
        <vt:i4>18</vt:i4>
      </vt:variant>
      <vt:variant>
        <vt:lpstr>Teema</vt:lpstr>
      </vt:variant>
      <vt:variant>
        <vt:i4>4</vt:i4>
      </vt:variant>
      <vt:variant>
        <vt:lpstr>Dian otsikot</vt:lpstr>
      </vt:variant>
      <vt:variant>
        <vt:i4>25</vt:i4>
      </vt:variant>
    </vt:vector>
  </HeadingPairs>
  <TitlesOfParts>
    <vt:vector size="47" baseType="lpstr">
      <vt:lpstr>Aptos</vt:lpstr>
      <vt:lpstr>Arial</vt:lpstr>
      <vt:lpstr>Calibri</vt:lpstr>
      <vt:lpstr>Calibri Light</vt:lpstr>
      <vt:lpstr>inherit</vt:lpstr>
      <vt:lpstr>Open Sans</vt:lpstr>
      <vt:lpstr>Oulun Graadi Otsikko</vt:lpstr>
      <vt:lpstr>Roboto</vt:lpstr>
      <vt:lpstr>Roboto</vt:lpstr>
      <vt:lpstr>Sagoe ui</vt:lpstr>
      <vt:lpstr>Segoe Print</vt:lpstr>
      <vt:lpstr>Segoe Sans</vt:lpstr>
      <vt:lpstr>Segoe UI</vt:lpstr>
      <vt:lpstr>Segoe UI Black</vt:lpstr>
      <vt:lpstr>SegoeUI</vt:lpstr>
      <vt:lpstr>SegoeUI-Bold</vt:lpstr>
      <vt:lpstr>Times New Roman</vt:lpstr>
      <vt:lpstr>Wingdings</vt:lpstr>
      <vt:lpstr>1_Office-teema</vt:lpstr>
      <vt:lpstr>Office Theme</vt:lpstr>
      <vt:lpstr>18_Office-teema</vt:lpstr>
      <vt:lpstr>2_Office-teema</vt:lpstr>
      <vt:lpstr>PowerPoint-esitys</vt:lpstr>
      <vt:lpstr>PowerPoint-esitys</vt:lpstr>
      <vt:lpstr>Somen haasteita lukuina</vt:lpstr>
      <vt:lpstr>Netin ja somen uhkia </vt:lpstr>
      <vt:lpstr>Netin ja somen uhkia</vt:lpstr>
      <vt:lpstr>PowerPoint-esitys</vt:lpstr>
      <vt:lpstr>PowerPoint-esitys</vt:lpstr>
      <vt:lpstr>PowerPoint-esitys</vt:lpstr>
      <vt:lpstr>PowerPoint-esitys</vt:lpstr>
      <vt:lpstr>PowerPoint-esitys</vt:lpstr>
      <vt:lpstr>Nuoret ja nettikiusaaminen 2025 -kysely (MLL)</vt:lpstr>
      <vt:lpstr>PowerPoint-esitys</vt:lpstr>
      <vt:lpstr>PowerPoint-esitys</vt:lpstr>
      <vt:lpstr>PowerPoint-esitys</vt:lpstr>
      <vt:lpstr>PowerPoint-esitys</vt:lpstr>
      <vt:lpstr>PowerPoint-esitys</vt:lpstr>
      <vt:lpstr>PowerPoint-esitys</vt:lpstr>
      <vt:lpstr>Mistä nuori saa apua ja tukea?</vt:lpstr>
      <vt:lpstr>Mihin voi ilmoittaa? </vt:lpstr>
      <vt:lpstr>Jos sinua tai jotain toista häiritään, kiusataan,  houkutellaan tai ahdistellaan, muista nämä:</vt:lpstr>
      <vt:lpstr>PowerPoint-esitys</vt:lpstr>
      <vt:lpstr>Turvapaikkaharjoitus</vt:lpstr>
      <vt:lpstr>Videoita aiheeseen liittyen</vt:lpstr>
      <vt:lpstr>PowerPoint-esitys</vt:lpstr>
      <vt:lpstr>Lähteet</vt:lpstr>
    </vt:vector>
  </TitlesOfParts>
  <Company>Oulun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Toppinen Satu-Maaria</dc:creator>
  <cp:lastModifiedBy>Toppinen Satu-Maaria</cp:lastModifiedBy>
  <cp:revision>2</cp:revision>
  <dcterms:created xsi:type="dcterms:W3CDTF">2025-04-14T15:01:08Z</dcterms:created>
  <dcterms:modified xsi:type="dcterms:W3CDTF">2025-05-25T18:55:21Z</dcterms:modified>
</cp:coreProperties>
</file>