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Lst>
  <p:notesMasterIdLst>
    <p:notesMasterId r:id="rId15"/>
  </p:notesMasterIdLst>
  <p:sldIdLst>
    <p:sldId id="256" r:id="rId6"/>
    <p:sldId id="300" r:id="rId7"/>
    <p:sldId id="358" r:id="rId8"/>
    <p:sldId id="359" r:id="rId9"/>
    <p:sldId id="373" r:id="rId10"/>
    <p:sldId id="304" r:id="rId11"/>
    <p:sldId id="268" r:id="rId12"/>
    <p:sldId id="372" r:id="rId13"/>
    <p:sldId id="374" r:id="rId1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DEDCB-77F0-474B-ADD0-DAD3068BEEDA}" v="33" dt="2025-05-05T09:34:51.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8"/>
  </p:normalViewPr>
  <p:slideViewPr>
    <p:cSldViewPr snapToGrid="0" snapToObjects="1" showGuides="1">
      <p:cViewPr varScale="1">
        <p:scale>
          <a:sx n="112" d="100"/>
          <a:sy n="112" d="100"/>
        </p:scale>
        <p:origin x="55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ksman Niina" userId="c6961513-35a0-44c8-ae17-9d831b7f977f" providerId="ADAL" clId="{4D3DEDCB-77F0-474B-ADD0-DAD3068BEEDA}"/>
    <pc:docChg chg="undo custSel addSld delSld modSld sldOrd">
      <pc:chgData name="Oksman Niina" userId="c6961513-35a0-44c8-ae17-9d831b7f977f" providerId="ADAL" clId="{4D3DEDCB-77F0-474B-ADD0-DAD3068BEEDA}" dt="2025-05-05T11:41:10.732" v="3312" actId="20577"/>
      <pc:docMkLst>
        <pc:docMk/>
      </pc:docMkLst>
      <pc:sldChg chg="delSp modSp mod">
        <pc:chgData name="Oksman Niina" userId="c6961513-35a0-44c8-ae17-9d831b7f977f" providerId="ADAL" clId="{4D3DEDCB-77F0-474B-ADD0-DAD3068BEEDA}" dt="2025-05-02T06:31:07.338" v="1328" actId="27636"/>
        <pc:sldMkLst>
          <pc:docMk/>
          <pc:sldMk cId="1817712323" sldId="256"/>
        </pc:sldMkLst>
        <pc:spChg chg="mod">
          <ac:chgData name="Oksman Niina" userId="c6961513-35a0-44c8-ae17-9d831b7f977f" providerId="ADAL" clId="{4D3DEDCB-77F0-474B-ADD0-DAD3068BEEDA}" dt="2025-05-02T06:31:07.338" v="1328" actId="27636"/>
          <ac:spMkLst>
            <pc:docMk/>
            <pc:sldMk cId="1817712323" sldId="256"/>
            <ac:spMk id="2" creationId="{0E052028-CCF9-0A44-82AB-381B5C0D8FFA}"/>
          </ac:spMkLst>
        </pc:spChg>
      </pc:sldChg>
      <pc:sldChg chg="modSp mod">
        <pc:chgData name="Oksman Niina" userId="c6961513-35a0-44c8-ae17-9d831b7f977f" providerId="ADAL" clId="{4D3DEDCB-77F0-474B-ADD0-DAD3068BEEDA}" dt="2025-05-05T11:41:10.732" v="3312" actId="20577"/>
        <pc:sldMkLst>
          <pc:docMk/>
          <pc:sldMk cId="152850923" sldId="268"/>
        </pc:sldMkLst>
        <pc:spChg chg="mod">
          <ac:chgData name="Oksman Niina" userId="c6961513-35a0-44c8-ae17-9d831b7f977f" providerId="ADAL" clId="{4D3DEDCB-77F0-474B-ADD0-DAD3068BEEDA}" dt="2025-05-02T05:26:04.022" v="20" actId="255"/>
          <ac:spMkLst>
            <pc:docMk/>
            <pc:sldMk cId="152850923" sldId="268"/>
            <ac:spMk id="7" creationId="{33362029-13EA-5B88-0AF2-66F34FD8A946}"/>
          </ac:spMkLst>
        </pc:spChg>
        <pc:graphicFrameChg chg="mod modGraphic">
          <ac:chgData name="Oksman Niina" userId="c6961513-35a0-44c8-ae17-9d831b7f977f" providerId="ADAL" clId="{4D3DEDCB-77F0-474B-ADD0-DAD3068BEEDA}" dt="2025-05-05T11:41:10.732" v="3312" actId="20577"/>
          <ac:graphicFrameMkLst>
            <pc:docMk/>
            <pc:sldMk cId="152850923" sldId="268"/>
            <ac:graphicFrameMk id="5" creationId="{8FC7CE5F-807E-4865-A423-DF5EB3BF87BC}"/>
          </ac:graphicFrameMkLst>
        </pc:graphicFrameChg>
      </pc:sldChg>
      <pc:sldChg chg="add">
        <pc:chgData name="Oksman Niina" userId="c6961513-35a0-44c8-ae17-9d831b7f977f" providerId="ADAL" clId="{4D3DEDCB-77F0-474B-ADD0-DAD3068BEEDA}" dt="2025-05-02T05:34:40.647" v="50"/>
        <pc:sldMkLst>
          <pc:docMk/>
          <pc:sldMk cId="216429299" sldId="300"/>
        </pc:sldMkLst>
      </pc:sldChg>
      <pc:sldChg chg="addSp delSp modSp mod">
        <pc:chgData name="Oksman Niina" userId="c6961513-35a0-44c8-ae17-9d831b7f977f" providerId="ADAL" clId="{4D3DEDCB-77F0-474B-ADD0-DAD3068BEEDA}" dt="2025-05-02T05:30:58.038" v="48" actId="1076"/>
        <pc:sldMkLst>
          <pc:docMk/>
          <pc:sldMk cId="3435003729" sldId="304"/>
        </pc:sldMkLst>
        <pc:graphicFrameChg chg="mod modGraphic">
          <ac:chgData name="Oksman Niina" userId="c6961513-35a0-44c8-ae17-9d831b7f977f" providerId="ADAL" clId="{4D3DEDCB-77F0-474B-ADD0-DAD3068BEEDA}" dt="2025-05-02T05:30:50.035" v="47" actId="14100"/>
          <ac:graphicFrameMkLst>
            <pc:docMk/>
            <pc:sldMk cId="3435003729" sldId="304"/>
            <ac:graphicFrameMk id="5" creationId="{7E06C6D2-8131-7315-F6FB-80494BBBC05E}"/>
          </ac:graphicFrameMkLst>
        </pc:graphicFrameChg>
        <pc:picChg chg="mod">
          <ac:chgData name="Oksman Niina" userId="c6961513-35a0-44c8-ae17-9d831b7f977f" providerId="ADAL" clId="{4D3DEDCB-77F0-474B-ADD0-DAD3068BEEDA}" dt="2025-05-02T05:30:58.038" v="48" actId="1076"/>
          <ac:picMkLst>
            <pc:docMk/>
            <pc:sldMk cId="3435003729" sldId="304"/>
            <ac:picMk id="6" creationId="{A703AD3E-B5A0-B2B4-8979-115B8673ADD9}"/>
          </ac:picMkLst>
        </pc:picChg>
      </pc:sldChg>
      <pc:sldChg chg="add">
        <pc:chgData name="Oksman Niina" userId="c6961513-35a0-44c8-ae17-9d831b7f977f" providerId="ADAL" clId="{4D3DEDCB-77F0-474B-ADD0-DAD3068BEEDA}" dt="2025-05-02T05:36:18.830" v="106"/>
        <pc:sldMkLst>
          <pc:docMk/>
          <pc:sldMk cId="3494298285" sldId="358"/>
        </pc:sldMkLst>
      </pc:sldChg>
      <pc:sldChg chg="add">
        <pc:chgData name="Oksman Niina" userId="c6961513-35a0-44c8-ae17-9d831b7f977f" providerId="ADAL" clId="{4D3DEDCB-77F0-474B-ADD0-DAD3068BEEDA}" dt="2025-05-02T05:36:31.739" v="107"/>
        <pc:sldMkLst>
          <pc:docMk/>
          <pc:sldMk cId="968694408" sldId="359"/>
        </pc:sldMkLst>
      </pc:sldChg>
      <pc:sldChg chg="addSp delSp modSp add del mod modClrScheme chgLayout">
        <pc:chgData name="Oksman Niina" userId="c6961513-35a0-44c8-ae17-9d831b7f977f" providerId="ADAL" clId="{4D3DEDCB-77F0-474B-ADD0-DAD3068BEEDA}" dt="2025-05-02T05:41:39.722" v="278" actId="2696"/>
        <pc:sldMkLst>
          <pc:docMk/>
          <pc:sldMk cId="321701647" sldId="361"/>
        </pc:sldMkLst>
      </pc:sldChg>
      <pc:sldChg chg="delSp modSp mod">
        <pc:chgData name="Oksman Niina" userId="c6961513-35a0-44c8-ae17-9d831b7f977f" providerId="ADAL" clId="{4D3DEDCB-77F0-474B-ADD0-DAD3068BEEDA}" dt="2025-05-02T06:41:09.717" v="1675" actId="478"/>
        <pc:sldMkLst>
          <pc:docMk/>
          <pc:sldMk cId="2656432221" sldId="372"/>
        </pc:sldMkLst>
      </pc:sldChg>
      <pc:sldChg chg="modSp new mod ord">
        <pc:chgData name="Oksman Niina" userId="c6961513-35a0-44c8-ae17-9d831b7f977f" providerId="ADAL" clId="{4D3DEDCB-77F0-474B-ADD0-DAD3068BEEDA}" dt="2025-05-02T07:10:48.166" v="2437" actId="14100"/>
        <pc:sldMkLst>
          <pc:docMk/>
          <pc:sldMk cId="541675146" sldId="373"/>
        </pc:sldMkLst>
        <pc:spChg chg="mod">
          <ac:chgData name="Oksman Niina" userId="c6961513-35a0-44c8-ae17-9d831b7f977f" providerId="ADAL" clId="{4D3DEDCB-77F0-474B-ADD0-DAD3068BEEDA}" dt="2025-05-02T05:43:10.664" v="427" actId="255"/>
          <ac:spMkLst>
            <pc:docMk/>
            <pc:sldMk cId="541675146" sldId="373"/>
            <ac:spMk id="2" creationId="{991A82C0-59FE-57C9-4132-E31613EB3707}"/>
          </ac:spMkLst>
        </pc:spChg>
        <pc:spChg chg="mod">
          <ac:chgData name="Oksman Niina" userId="c6961513-35a0-44c8-ae17-9d831b7f977f" providerId="ADAL" clId="{4D3DEDCB-77F0-474B-ADD0-DAD3068BEEDA}" dt="2025-05-02T07:10:48.166" v="2437" actId="14100"/>
          <ac:spMkLst>
            <pc:docMk/>
            <pc:sldMk cId="541675146" sldId="373"/>
            <ac:spMk id="3" creationId="{6C59A215-260B-5B61-00DD-E2076DAE37B0}"/>
          </ac:spMkLst>
        </pc:spChg>
      </pc:sldChg>
      <pc:sldChg chg="modSp new mod">
        <pc:chgData name="Oksman Niina" userId="c6961513-35a0-44c8-ae17-9d831b7f977f" providerId="ADAL" clId="{4D3DEDCB-77F0-474B-ADD0-DAD3068BEEDA}" dt="2025-05-02T07:07:56.907" v="2255" actId="20577"/>
        <pc:sldMkLst>
          <pc:docMk/>
          <pc:sldMk cId="1510081642" sldId="374"/>
        </pc:sldMkLst>
        <pc:spChg chg="mod">
          <ac:chgData name="Oksman Niina" userId="c6961513-35a0-44c8-ae17-9d831b7f977f" providerId="ADAL" clId="{4D3DEDCB-77F0-474B-ADD0-DAD3068BEEDA}" dt="2025-05-02T07:02:48.916" v="2162" actId="255"/>
          <ac:spMkLst>
            <pc:docMk/>
            <pc:sldMk cId="1510081642" sldId="374"/>
            <ac:spMk id="2" creationId="{C2E09EB7-8D0C-F0A5-03D8-85BF0319BF89}"/>
          </ac:spMkLst>
        </pc:spChg>
        <pc:spChg chg="mod">
          <ac:chgData name="Oksman Niina" userId="c6961513-35a0-44c8-ae17-9d831b7f977f" providerId="ADAL" clId="{4D3DEDCB-77F0-474B-ADD0-DAD3068BEEDA}" dt="2025-05-02T07:07:56.907" v="2255" actId="20577"/>
          <ac:spMkLst>
            <pc:docMk/>
            <pc:sldMk cId="1510081642" sldId="374"/>
            <ac:spMk id="3" creationId="{55A4144F-569A-18B1-2076-B5FAEA8D52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CF99-8546-9944-AF26-18CD4D3E6F2D}" type="datetimeFigureOut">
              <a:rPr lang="fi-FI" smtClean="0"/>
              <a:t>5.5.2025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3991" y="4459045"/>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9689" y="5790882"/>
            <a:ext cx="925547" cy="244822"/>
          </a:xfrm>
          <a:prstGeom prst="rect">
            <a:avLst/>
          </a:prstGeom>
        </p:spPr>
      </p:pic>
      <p:pic>
        <p:nvPicPr>
          <p:cNvPr id="4" name="Kuva 3" descr="Oulu2026 Euroopan kulttuuripääkaupunki -logo.">
            <a:extLst>
              <a:ext uri="{FF2B5EF4-FFF2-40B4-BE49-F238E27FC236}">
                <a16:creationId xmlns:a16="http://schemas.microsoft.com/office/drawing/2014/main" id="{E1A113CA-1C10-4D1B-F637-E25C77767C79}"/>
              </a:ext>
            </a:extLst>
          </p:cNvPr>
          <p:cNvPicPr>
            <a:picLocks noChangeAspect="1"/>
          </p:cNvPicPr>
          <p:nvPr userDrawn="1"/>
        </p:nvPicPr>
        <p:blipFill>
          <a:blip r:embed="rId6"/>
          <a:stretch>
            <a:fillRect/>
          </a:stretch>
        </p:blipFill>
        <p:spPr>
          <a:xfrm>
            <a:off x="540304" y="390839"/>
            <a:ext cx="3104475" cy="1164948"/>
          </a:xfrm>
          <a:prstGeom prst="rect">
            <a:avLst/>
          </a:prstGeom>
        </p:spPr>
      </p:pic>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2" name="Kuva 1" descr="Oulu2026 Euroopan kulttuuripääkaupunki -logo.">
            <a:extLst>
              <a:ext uri="{FF2B5EF4-FFF2-40B4-BE49-F238E27FC236}">
                <a16:creationId xmlns:a16="http://schemas.microsoft.com/office/drawing/2014/main" id="{BD220BA2-7148-A1C3-F902-A78FA7B1C3F9}"/>
              </a:ext>
            </a:extLst>
          </p:cNvPr>
          <p:cNvPicPr>
            <a:picLocks noChangeAspect="1"/>
          </p:cNvPicPr>
          <p:nvPr userDrawn="1"/>
        </p:nvPicPr>
        <p:blipFill>
          <a:blip r:embed="rId6"/>
          <a:stretch>
            <a:fillRect/>
          </a:stretch>
        </p:blipFill>
        <p:spPr>
          <a:xfrm>
            <a:off x="8900533" y="508405"/>
            <a:ext cx="3104475" cy="116494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75868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99736" y="4500662"/>
            <a:ext cx="3235412" cy="720843"/>
          </a:xfrm>
          <a:prstGeom prst="rect">
            <a:avLst/>
          </a:prstGeom>
        </p:spPr>
      </p:pic>
      <p:pic>
        <p:nvPicPr>
          <p:cNvPr id="2" name="Kuva 1" descr="Oulu2026 Euroopan kulttuuripääkaupunki -logo.">
            <a:extLst>
              <a:ext uri="{FF2B5EF4-FFF2-40B4-BE49-F238E27FC236}">
                <a16:creationId xmlns:a16="http://schemas.microsoft.com/office/drawing/2014/main" id="{66B60DFA-6767-5962-44D7-B525F2D39962}"/>
              </a:ext>
            </a:extLst>
          </p:cNvPr>
          <p:cNvPicPr>
            <a:picLocks noChangeAspect="1"/>
          </p:cNvPicPr>
          <p:nvPr userDrawn="1"/>
        </p:nvPicPr>
        <p:blipFill>
          <a:blip r:embed="rId7"/>
          <a:stretch>
            <a:fillRect/>
          </a:stretch>
        </p:blipFill>
        <p:spPr>
          <a:xfrm>
            <a:off x="540304" y="390839"/>
            <a:ext cx="3104475" cy="1164948"/>
          </a:xfrm>
          <a:prstGeom prst="rect">
            <a:avLst/>
          </a:prstGeom>
        </p:spPr>
      </p:pic>
    </p:spTree>
    <p:extLst>
      <p:ext uri="{BB962C8B-B14F-4D97-AF65-F5344CB8AC3E}">
        <p14:creationId xmlns:p14="http://schemas.microsoft.com/office/powerpoint/2010/main" val="3774247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99736" y="4500662"/>
            <a:ext cx="3235412" cy="720843"/>
          </a:xfrm>
          <a:prstGeom prst="rect">
            <a:avLst/>
          </a:prstGeom>
        </p:spPr>
      </p:pic>
      <p:pic>
        <p:nvPicPr>
          <p:cNvPr id="2" name="Kuva 1" descr="Oulu2026 Euroopan kulttuuripääkaupunki -logo.">
            <a:extLst>
              <a:ext uri="{FF2B5EF4-FFF2-40B4-BE49-F238E27FC236}">
                <a16:creationId xmlns:a16="http://schemas.microsoft.com/office/drawing/2014/main" id="{F825E806-8750-8A1A-1D2E-01736453C82D}"/>
              </a:ext>
            </a:extLst>
          </p:cNvPr>
          <p:cNvPicPr>
            <a:picLocks noChangeAspect="1"/>
          </p:cNvPicPr>
          <p:nvPr userDrawn="1"/>
        </p:nvPicPr>
        <p:blipFill>
          <a:blip r:embed="rId7"/>
          <a:stretch>
            <a:fillRect/>
          </a:stretch>
        </p:blipFill>
        <p:spPr>
          <a:xfrm>
            <a:off x="540304" y="390839"/>
            <a:ext cx="3104475" cy="1164948"/>
          </a:xfrm>
          <a:prstGeom prst="rect">
            <a:avLst/>
          </a:prstGeom>
        </p:spPr>
      </p:pic>
    </p:spTree>
    <p:extLst>
      <p:ext uri="{BB962C8B-B14F-4D97-AF65-F5344CB8AC3E}">
        <p14:creationId xmlns:p14="http://schemas.microsoft.com/office/powerpoint/2010/main" val="3746070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99736" y="4500662"/>
            <a:ext cx="3235412" cy="720843"/>
          </a:xfrm>
          <a:prstGeom prst="rect">
            <a:avLst/>
          </a:prstGeom>
        </p:spPr>
      </p:pic>
      <p:pic>
        <p:nvPicPr>
          <p:cNvPr id="2" name="Kuva 1" descr="Oulu2026 Euroopan kulttuuripääkaupunki -logo.">
            <a:extLst>
              <a:ext uri="{FF2B5EF4-FFF2-40B4-BE49-F238E27FC236}">
                <a16:creationId xmlns:a16="http://schemas.microsoft.com/office/drawing/2014/main" id="{D908541B-0AC8-9110-4F8B-E43ADF6E3F78}"/>
              </a:ext>
            </a:extLst>
          </p:cNvPr>
          <p:cNvPicPr>
            <a:picLocks noChangeAspect="1"/>
          </p:cNvPicPr>
          <p:nvPr userDrawn="1"/>
        </p:nvPicPr>
        <p:blipFill>
          <a:blip r:embed="rId6"/>
          <a:stretch>
            <a:fillRect/>
          </a:stretch>
        </p:blipFill>
        <p:spPr>
          <a:xfrm>
            <a:off x="540304" y="390839"/>
            <a:ext cx="3104475" cy="1164948"/>
          </a:xfrm>
          <a:prstGeom prst="rect">
            <a:avLst/>
          </a:prstGeom>
        </p:spPr>
      </p:pic>
      <p:pic>
        <p:nvPicPr>
          <p:cNvPr id="4" name="Kuva 3" descr="Oulu2026 Euroopan kulttuuripääkaupunki -logo.">
            <a:extLst>
              <a:ext uri="{FF2B5EF4-FFF2-40B4-BE49-F238E27FC236}">
                <a16:creationId xmlns:a16="http://schemas.microsoft.com/office/drawing/2014/main" id="{D5C5A972-9B16-CFEF-DF36-A0DAFAB2546A}"/>
              </a:ext>
            </a:extLst>
          </p:cNvPr>
          <p:cNvPicPr>
            <a:picLocks noChangeAspect="1"/>
          </p:cNvPicPr>
          <p:nvPr userDrawn="1"/>
        </p:nvPicPr>
        <p:blipFill>
          <a:blip r:embed="rId7"/>
          <a:stretch>
            <a:fillRect/>
          </a:stretch>
        </p:blipFill>
        <p:spPr>
          <a:xfrm>
            <a:off x="8823705" y="491409"/>
            <a:ext cx="3191578" cy="1197633"/>
          </a:xfrm>
          <a:prstGeom prst="rect">
            <a:avLst/>
          </a:prstGeom>
        </p:spPr>
      </p:pic>
    </p:spTree>
    <p:extLst>
      <p:ext uri="{BB962C8B-B14F-4D97-AF65-F5344CB8AC3E}">
        <p14:creationId xmlns:p14="http://schemas.microsoft.com/office/powerpoint/2010/main" val="2229133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99736" y="4500662"/>
            <a:ext cx="3235412" cy="720843"/>
          </a:xfrm>
          <a:prstGeom prst="rect">
            <a:avLst/>
          </a:prstGeom>
        </p:spPr>
      </p:pic>
      <p:pic>
        <p:nvPicPr>
          <p:cNvPr id="2" name="Kuva 1" descr="Oulu2026 Euroopan kulttuuripääkaupunki -logo.">
            <a:extLst>
              <a:ext uri="{FF2B5EF4-FFF2-40B4-BE49-F238E27FC236}">
                <a16:creationId xmlns:a16="http://schemas.microsoft.com/office/drawing/2014/main" id="{3AA9B8E2-56FE-7F66-8C7D-C264B3A090ED}"/>
              </a:ext>
            </a:extLst>
          </p:cNvPr>
          <p:cNvPicPr>
            <a:picLocks noChangeAspect="1"/>
          </p:cNvPicPr>
          <p:nvPr userDrawn="1"/>
        </p:nvPicPr>
        <p:blipFill>
          <a:blip r:embed="rId7"/>
          <a:stretch>
            <a:fillRect/>
          </a:stretch>
        </p:blipFill>
        <p:spPr>
          <a:xfrm>
            <a:off x="540304" y="390839"/>
            <a:ext cx="3104475" cy="1164948"/>
          </a:xfrm>
          <a:prstGeom prst="rect">
            <a:avLst/>
          </a:prstGeom>
        </p:spPr>
      </p:pic>
    </p:spTree>
    <p:extLst>
      <p:ext uri="{BB962C8B-B14F-4D97-AF65-F5344CB8AC3E}">
        <p14:creationId xmlns:p14="http://schemas.microsoft.com/office/powerpoint/2010/main" val="2681414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99736" y="4500662"/>
            <a:ext cx="3235412" cy="720843"/>
          </a:xfrm>
          <a:prstGeom prst="rect">
            <a:avLst/>
          </a:prstGeom>
        </p:spPr>
      </p:pic>
      <p:pic>
        <p:nvPicPr>
          <p:cNvPr id="2" name="Kuva 1" descr="Oulu2026 Euroopan kulttuuripääkaupunki -logo.">
            <a:extLst>
              <a:ext uri="{FF2B5EF4-FFF2-40B4-BE49-F238E27FC236}">
                <a16:creationId xmlns:a16="http://schemas.microsoft.com/office/drawing/2014/main" id="{3BA3705F-B544-2E25-4267-B43F237E33C1}"/>
              </a:ext>
            </a:extLst>
          </p:cNvPr>
          <p:cNvPicPr>
            <a:picLocks noChangeAspect="1"/>
          </p:cNvPicPr>
          <p:nvPr userDrawn="1"/>
        </p:nvPicPr>
        <p:blipFill>
          <a:blip r:embed="rId7"/>
          <a:stretch>
            <a:fillRect/>
          </a:stretch>
        </p:blipFill>
        <p:spPr>
          <a:xfrm>
            <a:off x="540304" y="390839"/>
            <a:ext cx="3104475" cy="1164948"/>
          </a:xfrm>
          <a:prstGeom prst="rect">
            <a:avLst/>
          </a:prstGeom>
        </p:spPr>
      </p:pic>
    </p:spTree>
    <p:extLst>
      <p:ext uri="{BB962C8B-B14F-4D97-AF65-F5344CB8AC3E}">
        <p14:creationId xmlns:p14="http://schemas.microsoft.com/office/powerpoint/2010/main" val="3969504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endParaRPr lang="fi-FI" dirty="0"/>
          </a:p>
        </p:txBody>
      </p:sp>
    </p:spTree>
    <p:extLst>
      <p:ext uri="{BB962C8B-B14F-4D97-AF65-F5344CB8AC3E}">
        <p14:creationId xmlns:p14="http://schemas.microsoft.com/office/powerpoint/2010/main" val="383953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6" y="5934820"/>
            <a:ext cx="7500270"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4" name="Kuva 3" descr="Oulu2026 Euroopan kulttuuripääkaupunki -logo.">
            <a:extLst>
              <a:ext uri="{FF2B5EF4-FFF2-40B4-BE49-F238E27FC236}">
                <a16:creationId xmlns:a16="http://schemas.microsoft.com/office/drawing/2014/main" id="{4D5A2CD4-B07B-7EAF-3441-7E0DE1FB4EE7}"/>
              </a:ext>
            </a:extLst>
          </p:cNvPr>
          <p:cNvPicPr>
            <a:picLocks noChangeAspect="1"/>
          </p:cNvPicPr>
          <p:nvPr userDrawn="1"/>
        </p:nvPicPr>
        <p:blipFill>
          <a:blip r:embed="rId4"/>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62276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a:xfrm>
            <a:off x="838200" y="365125"/>
            <a:ext cx="9370512" cy="132556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5.5.2025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8" name="Kuva 7" descr="Oulu2026 Euroopan kulttuuripääkaupunki -logo.">
            <a:extLst>
              <a:ext uri="{FF2B5EF4-FFF2-40B4-BE49-F238E27FC236}">
                <a16:creationId xmlns:a16="http://schemas.microsoft.com/office/drawing/2014/main" id="{1590D21B-0675-B7C9-2F28-D1817048408B}"/>
              </a:ext>
            </a:extLst>
          </p:cNvPr>
          <p:cNvPicPr>
            <a:picLocks noChangeAspect="1"/>
          </p:cNvPicPr>
          <p:nvPr userDrawn="1"/>
        </p:nvPicPr>
        <p:blipFill>
          <a:blip r:embed="rId2"/>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4" name="Kuva 3" descr="Oulu2026 Euroopan kulttuuripääkaupunki -logo.">
            <a:extLst>
              <a:ext uri="{FF2B5EF4-FFF2-40B4-BE49-F238E27FC236}">
                <a16:creationId xmlns:a16="http://schemas.microsoft.com/office/drawing/2014/main" id="{8A37A8A8-C544-5588-ED59-D0F61BE9F28C}"/>
              </a:ext>
            </a:extLst>
          </p:cNvPr>
          <p:cNvPicPr>
            <a:picLocks noChangeAspect="1"/>
          </p:cNvPicPr>
          <p:nvPr userDrawn="1"/>
        </p:nvPicPr>
        <p:blipFill>
          <a:blip r:embed="rId4"/>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548043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2" name="Kuva 1" descr="Oulu2026 Euroopan kulttuuripääkaupunki -logo.">
            <a:extLst>
              <a:ext uri="{FF2B5EF4-FFF2-40B4-BE49-F238E27FC236}">
                <a16:creationId xmlns:a16="http://schemas.microsoft.com/office/drawing/2014/main" id="{04B8CC5A-41DB-A166-7EC8-F0B0F529138E}"/>
              </a:ext>
            </a:extLst>
          </p:cNvPr>
          <p:cNvPicPr>
            <a:picLocks noChangeAspect="1"/>
          </p:cNvPicPr>
          <p:nvPr userDrawn="1"/>
        </p:nvPicPr>
        <p:blipFill>
          <a:blip r:embed="rId6"/>
          <a:stretch>
            <a:fillRect/>
          </a:stretch>
        </p:blipFill>
        <p:spPr>
          <a:xfrm>
            <a:off x="8900533" y="508405"/>
            <a:ext cx="3104475" cy="1164948"/>
          </a:xfrm>
          <a:prstGeom prst="rect">
            <a:avLst/>
          </a:prstGeom>
        </p:spPr>
      </p:pic>
    </p:spTree>
    <p:extLst>
      <p:ext uri="{BB962C8B-B14F-4D97-AF65-F5344CB8AC3E}">
        <p14:creationId xmlns:p14="http://schemas.microsoft.com/office/powerpoint/2010/main" val="773079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247787"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3" name="Kuva 2" descr="Oulu2026 Euroopan kulttuuripääkaupunki -logo.">
            <a:extLst>
              <a:ext uri="{FF2B5EF4-FFF2-40B4-BE49-F238E27FC236}">
                <a16:creationId xmlns:a16="http://schemas.microsoft.com/office/drawing/2014/main" id="{93B02464-43EE-1466-98DA-F4D7E21389FD}"/>
              </a:ext>
            </a:extLst>
          </p:cNvPr>
          <p:cNvPicPr>
            <a:picLocks noChangeAspect="1"/>
          </p:cNvPicPr>
          <p:nvPr userDrawn="1"/>
        </p:nvPicPr>
        <p:blipFill>
          <a:blip r:embed="rId5"/>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1356722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247787"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6" y="5934820"/>
            <a:ext cx="7591710"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3" name="Kuva 2" descr="Oulu2026 Euroopan kulttuuripääkaupunki -logo.">
            <a:extLst>
              <a:ext uri="{FF2B5EF4-FFF2-40B4-BE49-F238E27FC236}">
                <a16:creationId xmlns:a16="http://schemas.microsoft.com/office/drawing/2014/main" id="{85F979DA-1D62-459A-882E-44AEF149D494}"/>
              </a:ext>
            </a:extLst>
          </p:cNvPr>
          <p:cNvPicPr>
            <a:picLocks noChangeAspect="1"/>
          </p:cNvPicPr>
          <p:nvPr userDrawn="1"/>
        </p:nvPicPr>
        <p:blipFill>
          <a:blip r:embed="rId4"/>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3327112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8984726" cy="756920"/>
          </a:xfrm>
        </p:spPr>
        <p:txBody>
          <a:bodyPr anchor="b">
            <a:normAutofit/>
          </a:bodyPr>
          <a:lstStyle>
            <a:lvl1pPr>
              <a:defRPr sz="1800"/>
            </a:lvl1pPr>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dirty="0"/>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0"/>
            <a:ext cx="753945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3" name="Kuva 2" descr="Oulu2026 Euroopan kulttuuripääkaupunki -logo.">
            <a:extLst>
              <a:ext uri="{FF2B5EF4-FFF2-40B4-BE49-F238E27FC236}">
                <a16:creationId xmlns:a16="http://schemas.microsoft.com/office/drawing/2014/main" id="{89C57690-C56C-8D53-A227-7ABE22CDAB4F}"/>
              </a:ext>
            </a:extLst>
          </p:cNvPr>
          <p:cNvPicPr>
            <a:picLocks noChangeAspect="1"/>
          </p:cNvPicPr>
          <p:nvPr userDrawn="1"/>
        </p:nvPicPr>
        <p:blipFill>
          <a:blip r:embed="rId4"/>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3765562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109431" cy="960185"/>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3" name="Kuva 2" descr="Oulu2026 Euroopan kulttuuripääkaupunki -logo.">
            <a:extLst>
              <a:ext uri="{FF2B5EF4-FFF2-40B4-BE49-F238E27FC236}">
                <a16:creationId xmlns:a16="http://schemas.microsoft.com/office/drawing/2014/main" id="{E8CCA18B-D010-B105-F499-CFAA1D662837}"/>
              </a:ext>
            </a:extLst>
          </p:cNvPr>
          <p:cNvPicPr>
            <a:picLocks noChangeAspect="1"/>
          </p:cNvPicPr>
          <p:nvPr userDrawn="1"/>
        </p:nvPicPr>
        <p:blipFill>
          <a:blip r:embed="rId4"/>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3864544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3" y="5865548"/>
            <a:ext cx="4223157"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47868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865548"/>
            <a:ext cx="278120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645306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425768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0" y="5865548"/>
            <a:ext cx="276813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50868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pic>
        <p:nvPicPr>
          <p:cNvPr id="3" name="Kuva 2" descr="Oulu2026 Euroopan kulttuuripääkaupunki -logo.">
            <a:extLst>
              <a:ext uri="{FF2B5EF4-FFF2-40B4-BE49-F238E27FC236}">
                <a16:creationId xmlns:a16="http://schemas.microsoft.com/office/drawing/2014/main" id="{11ABCF63-0173-8FCA-F4B5-2795972641FC}"/>
              </a:ext>
            </a:extLst>
          </p:cNvPr>
          <p:cNvPicPr>
            <a:picLocks noChangeAspect="1"/>
          </p:cNvPicPr>
          <p:nvPr userDrawn="1"/>
        </p:nvPicPr>
        <p:blipFill>
          <a:blip r:embed="rId2"/>
          <a:stretch>
            <a:fillRect/>
          </a:stretch>
        </p:blipFill>
        <p:spPr>
          <a:xfrm>
            <a:off x="9996340" y="484818"/>
            <a:ext cx="1657780" cy="1083734"/>
          </a:xfrm>
          <a:prstGeom prst="rect">
            <a:avLst/>
          </a:prstGeom>
        </p:spPr>
      </p:pic>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190495" cy="1207462"/>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544209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9" y="1063256"/>
            <a:ext cx="3577482" cy="1428484"/>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5144" y="5687543"/>
            <a:ext cx="1159847" cy="726536"/>
          </a:xfrm>
          <a:prstGeom prst="rect">
            <a:avLst/>
          </a:prstGeom>
        </p:spPr>
      </p:pic>
      <p:pic>
        <p:nvPicPr>
          <p:cNvPr id="3" name="Kuva 2" descr="Oulu2026 Euroopan kulttuuripääkaupunki -logo.">
            <a:extLst>
              <a:ext uri="{FF2B5EF4-FFF2-40B4-BE49-F238E27FC236}">
                <a16:creationId xmlns:a16="http://schemas.microsoft.com/office/drawing/2014/main" id="{A9175FA1-9C86-55F9-2B8E-EDB32B7F1E2F}"/>
              </a:ext>
            </a:extLst>
          </p:cNvPr>
          <p:cNvPicPr>
            <a:picLocks noChangeAspect="1"/>
          </p:cNvPicPr>
          <p:nvPr userDrawn="1"/>
        </p:nvPicPr>
        <p:blipFill>
          <a:blip r:embed="rId3"/>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412541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3" name="Kuva 2" descr="Oulu2026 Euroopan kulttuuripääkaupunki -logo.">
            <a:extLst>
              <a:ext uri="{FF2B5EF4-FFF2-40B4-BE49-F238E27FC236}">
                <a16:creationId xmlns:a16="http://schemas.microsoft.com/office/drawing/2014/main" id="{F394F753-63A4-6A8A-A1BA-7AB372DF3509}"/>
              </a:ext>
            </a:extLst>
          </p:cNvPr>
          <p:cNvPicPr>
            <a:picLocks noChangeAspect="1"/>
          </p:cNvPicPr>
          <p:nvPr userDrawn="1"/>
        </p:nvPicPr>
        <p:blipFill>
          <a:blip r:embed="rId6"/>
          <a:stretch>
            <a:fillRect/>
          </a:stretch>
        </p:blipFill>
        <p:spPr>
          <a:xfrm>
            <a:off x="8823705" y="491409"/>
            <a:ext cx="3191578" cy="1197633"/>
          </a:xfrm>
          <a:prstGeom prst="rect">
            <a:avLst/>
          </a:prstGeom>
        </p:spPr>
      </p:pic>
    </p:spTree>
    <p:extLst>
      <p:ext uri="{BB962C8B-B14F-4D97-AF65-F5344CB8AC3E}">
        <p14:creationId xmlns:p14="http://schemas.microsoft.com/office/powerpoint/2010/main" val="1963910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795514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9" y="1063256"/>
            <a:ext cx="3577482" cy="1428484"/>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680570"/>
            <a:ext cx="4922737" cy="278595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5144" y="5687543"/>
            <a:ext cx="1159847" cy="726536"/>
          </a:xfrm>
          <a:prstGeom prst="rect">
            <a:avLst/>
          </a:prstGeom>
        </p:spPr>
      </p:pic>
      <p:pic>
        <p:nvPicPr>
          <p:cNvPr id="3" name="Kuva 2" descr="Oulu2026 Euroopan kulttuuripääkaupunki -logo.">
            <a:extLst>
              <a:ext uri="{FF2B5EF4-FFF2-40B4-BE49-F238E27FC236}">
                <a16:creationId xmlns:a16="http://schemas.microsoft.com/office/drawing/2014/main" id="{5C8D8F5C-B54A-304E-CDF6-F40E3BABCB0D}"/>
              </a:ext>
            </a:extLst>
          </p:cNvPr>
          <p:cNvPicPr>
            <a:picLocks noChangeAspect="1"/>
          </p:cNvPicPr>
          <p:nvPr userDrawn="1"/>
        </p:nvPicPr>
        <p:blipFill>
          <a:blip r:embed="rId3"/>
          <a:stretch>
            <a:fillRect/>
          </a:stretch>
        </p:blipFill>
        <p:spPr>
          <a:xfrm>
            <a:off x="9996340" y="484818"/>
            <a:ext cx="1657780" cy="1083734"/>
          </a:xfrm>
          <a:prstGeom prst="rect">
            <a:avLst/>
          </a:prstGeom>
        </p:spPr>
      </p:pic>
    </p:spTree>
    <p:extLst>
      <p:ext uri="{BB962C8B-B14F-4D97-AF65-F5344CB8AC3E}">
        <p14:creationId xmlns:p14="http://schemas.microsoft.com/office/powerpoint/2010/main" val="2878593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134483"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69" y="5934820"/>
            <a:ext cx="748720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3" name="Kuva 2" descr="Oulu2026 Euroopan kulttuuripääkaupunki -logo.">
            <a:extLst>
              <a:ext uri="{FF2B5EF4-FFF2-40B4-BE49-F238E27FC236}">
                <a16:creationId xmlns:a16="http://schemas.microsoft.com/office/drawing/2014/main" id="{23338770-EC4D-90F7-CE44-9FF7F9B1D3D0}"/>
              </a:ext>
            </a:extLst>
          </p:cNvPr>
          <p:cNvPicPr>
            <a:picLocks noChangeAspect="1"/>
          </p:cNvPicPr>
          <p:nvPr userDrawn="1"/>
        </p:nvPicPr>
        <p:blipFill>
          <a:blip r:embed="rId4"/>
          <a:stretch>
            <a:fillRect/>
          </a:stretch>
        </p:blipFill>
        <p:spPr>
          <a:xfrm>
            <a:off x="10038876" y="286627"/>
            <a:ext cx="1657780" cy="1083734"/>
          </a:xfrm>
          <a:prstGeom prst="rect">
            <a:avLst/>
          </a:prstGeom>
        </p:spPr>
      </p:pic>
    </p:spTree>
    <p:extLst>
      <p:ext uri="{BB962C8B-B14F-4D97-AF65-F5344CB8AC3E}">
        <p14:creationId xmlns:p14="http://schemas.microsoft.com/office/powerpoint/2010/main" val="3401988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8620915"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3" name="Kuva 2" descr="Oulu2026 Euroopan kulttuuripääkaupunki -logo.">
            <a:extLst>
              <a:ext uri="{FF2B5EF4-FFF2-40B4-BE49-F238E27FC236}">
                <a16:creationId xmlns:a16="http://schemas.microsoft.com/office/drawing/2014/main" id="{09692846-5857-AE4A-970C-470075B98FE4}"/>
              </a:ext>
            </a:extLst>
          </p:cNvPr>
          <p:cNvPicPr>
            <a:picLocks noChangeAspect="1"/>
          </p:cNvPicPr>
          <p:nvPr userDrawn="1"/>
        </p:nvPicPr>
        <p:blipFill>
          <a:blip r:embed="rId4"/>
          <a:stretch>
            <a:fillRect/>
          </a:stretch>
        </p:blipFill>
        <p:spPr>
          <a:xfrm>
            <a:off x="10038876" y="286627"/>
            <a:ext cx="1657780" cy="1083734"/>
          </a:xfrm>
          <a:prstGeom prst="rect">
            <a:avLst/>
          </a:prstGeom>
        </p:spPr>
      </p:pic>
    </p:spTree>
    <p:extLst>
      <p:ext uri="{BB962C8B-B14F-4D97-AF65-F5344CB8AC3E}">
        <p14:creationId xmlns:p14="http://schemas.microsoft.com/office/powerpoint/2010/main" val="1840789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8846384"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pic>
        <p:nvPicPr>
          <p:cNvPr id="3" name="Kuva 2" descr="Oulu2026 Euroopan kulttuuripääkaupunki -logo.">
            <a:extLst>
              <a:ext uri="{FF2B5EF4-FFF2-40B4-BE49-F238E27FC236}">
                <a16:creationId xmlns:a16="http://schemas.microsoft.com/office/drawing/2014/main" id="{D592A322-3295-5FC4-DBEB-4B180181308A}"/>
              </a:ext>
            </a:extLst>
          </p:cNvPr>
          <p:cNvPicPr>
            <a:picLocks noChangeAspect="1"/>
          </p:cNvPicPr>
          <p:nvPr userDrawn="1"/>
        </p:nvPicPr>
        <p:blipFill>
          <a:blip r:embed="rId4"/>
          <a:stretch>
            <a:fillRect/>
          </a:stretch>
        </p:blipFill>
        <p:spPr>
          <a:xfrm>
            <a:off x="10038876" y="286627"/>
            <a:ext cx="1657780" cy="1083734"/>
          </a:xfrm>
          <a:prstGeom prst="rect">
            <a:avLst/>
          </a:prstGeom>
        </p:spPr>
      </p:pic>
    </p:spTree>
    <p:extLst>
      <p:ext uri="{BB962C8B-B14F-4D97-AF65-F5344CB8AC3E}">
        <p14:creationId xmlns:p14="http://schemas.microsoft.com/office/powerpoint/2010/main" val="2462130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endParaRPr lang="fi-FI" dirty="0"/>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09" y="5934820"/>
            <a:ext cx="739576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594094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ivupohja ilman grafiikkaa">
    <p:spTree>
      <p:nvGrpSpPr>
        <p:cNvPr id="1" name=""/>
        <p:cNvGrpSpPr/>
        <p:nvPr/>
      </p:nvGrpSpPr>
      <p:grpSpPr>
        <a:xfrm>
          <a:off x="0" y="0"/>
          <a:ext cx="0" cy="0"/>
          <a:chOff x="0" y="0"/>
          <a:chExt cx="0" cy="0"/>
        </a:xfrm>
      </p:grpSpPr>
      <p:sp>
        <p:nvSpPr>
          <p:cNvPr id="2" name="Otsikko 1"/>
          <p:cNvSpPr>
            <a:spLocks noGrp="1"/>
          </p:cNvSpPr>
          <p:nvPr>
            <p:ph type="title"/>
          </p:nvPr>
        </p:nvSpPr>
        <p:spPr>
          <a:xfrm>
            <a:off x="335361" y="260648"/>
            <a:ext cx="11595935" cy="1143000"/>
          </a:xfrm>
        </p:spPr>
        <p:txBody>
          <a:bodyPr>
            <a:normAutofit/>
          </a:bodyPr>
          <a:lstStyle>
            <a:lvl1pPr algn="l">
              <a:defRPr sz="3467" b="1">
                <a:latin typeface="+mj-lt"/>
                <a:ea typeface="Segoe UI" panose="020B0502040204020203" pitchFamily="34" charset="0"/>
                <a:cs typeface="Segoe UI" panose="020B0502040204020203" pitchFamily="34" charset="0"/>
              </a:defRPr>
            </a:lvl1pPr>
          </a:lstStyle>
          <a:p>
            <a:r>
              <a:rPr lang="fi-FI"/>
              <a:t>Muokkaa ots. perustyyl. napsautt.</a:t>
            </a:r>
          </a:p>
        </p:txBody>
      </p:sp>
      <p:sp>
        <p:nvSpPr>
          <p:cNvPr id="3" name="Sisällön paikkamerkki 2"/>
          <p:cNvSpPr>
            <a:spLocks noGrp="1"/>
          </p:cNvSpPr>
          <p:nvPr>
            <p:ph idx="1"/>
          </p:nvPr>
        </p:nvSpPr>
        <p:spPr>
          <a:xfrm>
            <a:off x="335361" y="1451400"/>
            <a:ext cx="11617291" cy="514595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70"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4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09"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278"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Tree>
    <p:extLst>
      <p:ext uri="{BB962C8B-B14F-4D97-AF65-F5344CB8AC3E}">
        <p14:creationId xmlns:p14="http://schemas.microsoft.com/office/powerpoint/2010/main" val="3340533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descr="Oulun kaupungin tunnus">
            <a:extLst>
              <a:ext uri="{FF2B5EF4-FFF2-40B4-BE49-F238E27FC236}">
                <a16:creationId xmlns:a16="http://schemas.microsoft.com/office/drawing/2014/main" id="{151B56D5-D3B8-6045-BD57-499AABEFE42D}"/>
              </a:ext>
            </a:extLst>
          </p:cNvPr>
          <p:cNvPicPr>
            <a:picLocks noChangeAspect="1"/>
          </p:cNvPicPr>
          <p:nvPr userDrawn="1"/>
        </p:nvPicPr>
        <p:blipFill>
          <a:blip r:embed="rId3"/>
          <a:stretch>
            <a:fillRect/>
          </a:stretch>
        </p:blipFill>
        <p:spPr>
          <a:xfrm>
            <a:off x="803275" y="3677750"/>
            <a:ext cx="1620838" cy="24881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Tree>
    <p:extLst>
      <p:ext uri="{BB962C8B-B14F-4D97-AF65-F5344CB8AC3E}">
        <p14:creationId xmlns:p14="http://schemas.microsoft.com/office/powerpoint/2010/main" val="1876152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4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4968599" cy="681318"/>
          </a:xfrm>
        </p:spPr>
        <p:txBody>
          <a:bodyPr anchor="b">
            <a:normAutofit/>
          </a:bodyPr>
          <a:lstStyle>
            <a:lvl1pPr marL="0" indent="0" algn="l">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2" y="669257"/>
            <a:ext cx="664499"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a:lvl1pPr>
          </a:lstStyle>
          <a:p>
            <a:fld id="{13851BC7-B432-4747-9742-70043FBB6BD1}" type="datetime1">
              <a:rPr lang="fi-FI" smtClean="0"/>
              <a:pPr/>
              <a:t>5.5.2025</a:t>
            </a:fld>
            <a:endParaRPr lang="fi-FI"/>
          </a:p>
        </p:txBody>
      </p:sp>
    </p:spTree>
    <p:extLst>
      <p:ext uri="{BB962C8B-B14F-4D97-AF65-F5344CB8AC3E}">
        <p14:creationId xmlns:p14="http://schemas.microsoft.com/office/powerpoint/2010/main" val="2119516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8"/>
            <a:ext cx="3247375" cy="806823"/>
          </a:xfrm>
        </p:spPr>
        <p:txBody>
          <a:bodyPr anchor="b">
            <a:normAutofit/>
          </a:bodyPr>
          <a:lstStyle>
            <a:lvl1pPr algn="l">
              <a:defRPr sz="24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2563905"/>
            <a:ext cx="3265304" cy="1344707"/>
          </a:xfrm>
        </p:spPr>
        <p:txBody>
          <a:bodyPr>
            <a:normAutofit/>
          </a:bodyPr>
          <a:lstStyle>
            <a:lvl1pPr marL="0" indent="0" algn="l">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200835" y="5208868"/>
            <a:ext cx="2743200" cy="365125"/>
          </a:xfrm>
        </p:spPr>
        <p:txBody>
          <a:bodyPr/>
          <a:lstStyle>
            <a:lvl1pPr algn="r">
              <a:defRPr/>
            </a:lvl1pPr>
          </a:lstStyle>
          <a:p>
            <a:fld id="{13851BC7-B432-4747-9742-70043FBB6BD1}" type="datetime1">
              <a:rPr lang="fi-FI" smtClean="0"/>
              <a:pPr/>
              <a:t>5.5.2025</a:t>
            </a:fld>
            <a:endParaRPr lang="fi-FI"/>
          </a:p>
        </p:txBody>
      </p:sp>
      <p:pic>
        <p:nvPicPr>
          <p:cNvPr id="8" name="Kuva 7">
            <a:extLst>
              <a:ext uri="{FF2B5EF4-FFF2-40B4-BE49-F238E27FC236}">
                <a16:creationId xmlns:a16="http://schemas.microsoft.com/office/drawing/2014/main" id="{68E66262-E705-4A87-9635-D213A0D86674}"/>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0740562" y="669257"/>
            <a:ext cx="664499" cy="647700"/>
          </a:xfrm>
          <a:prstGeom prst="rect">
            <a:avLst/>
          </a:prstGeom>
        </p:spPr>
      </p:pic>
    </p:spTree>
    <p:extLst>
      <p:ext uri="{BB962C8B-B14F-4D97-AF65-F5344CB8AC3E}">
        <p14:creationId xmlns:p14="http://schemas.microsoft.com/office/powerpoint/2010/main" val="4289724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5" name="Kuva 4" descr="Oulu2026 Euroopan kulttuuripääkaupunki -logo.">
            <a:extLst>
              <a:ext uri="{FF2B5EF4-FFF2-40B4-BE49-F238E27FC236}">
                <a16:creationId xmlns:a16="http://schemas.microsoft.com/office/drawing/2014/main" id="{2C97E140-CB50-362E-6BAD-3B5CB7D13111}"/>
              </a:ext>
            </a:extLst>
          </p:cNvPr>
          <p:cNvPicPr>
            <a:picLocks noChangeAspect="1"/>
          </p:cNvPicPr>
          <p:nvPr userDrawn="1"/>
        </p:nvPicPr>
        <p:blipFill>
          <a:blip r:embed="rId6"/>
          <a:stretch>
            <a:fillRect/>
          </a:stretch>
        </p:blipFill>
        <p:spPr>
          <a:xfrm>
            <a:off x="8823705" y="491409"/>
            <a:ext cx="3191578" cy="1197633"/>
          </a:xfrm>
          <a:prstGeom prst="rect">
            <a:avLst/>
          </a:prstGeom>
        </p:spPr>
      </p:pic>
    </p:spTree>
    <p:extLst>
      <p:ext uri="{BB962C8B-B14F-4D97-AF65-F5344CB8AC3E}">
        <p14:creationId xmlns:p14="http://schemas.microsoft.com/office/powerpoint/2010/main" val="1623716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p>
        </p:txBody>
      </p:sp>
    </p:spTree>
    <p:extLst>
      <p:ext uri="{BB962C8B-B14F-4D97-AF65-F5344CB8AC3E}">
        <p14:creationId xmlns:p14="http://schemas.microsoft.com/office/powerpoint/2010/main" val="795504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1" name="Kuva 10" descr="Oulun kaupungin tunnus">
            <a:extLst>
              <a:ext uri="{FF2B5EF4-FFF2-40B4-BE49-F238E27FC236}">
                <a16:creationId xmlns:a16="http://schemas.microsoft.com/office/drawing/2014/main" id="{A9479630-7DE6-4C4B-9AAB-CA44D496E3C3}"/>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Tree>
    <p:extLst>
      <p:ext uri="{BB962C8B-B14F-4D97-AF65-F5344CB8AC3E}">
        <p14:creationId xmlns:p14="http://schemas.microsoft.com/office/powerpoint/2010/main" val="3000595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5.5.2025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8" name="Kuva 7">
            <a:extLst>
              <a:ext uri="{FF2B5EF4-FFF2-40B4-BE49-F238E27FC236}">
                <a16:creationId xmlns:a16="http://schemas.microsoft.com/office/drawing/2014/main" id="{9F6224D9-CF3C-4596-B3A1-D285289A4E7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2" y="669257"/>
            <a:ext cx="664499" cy="647700"/>
          </a:xfrm>
          <a:prstGeom prst="rect">
            <a:avLst/>
          </a:prstGeom>
        </p:spPr>
      </p:pic>
    </p:spTree>
    <p:extLst>
      <p:ext uri="{BB962C8B-B14F-4D97-AF65-F5344CB8AC3E}">
        <p14:creationId xmlns:p14="http://schemas.microsoft.com/office/powerpoint/2010/main" val="4124163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F4FAD0AA-26E5-284B-AB58-73CB27A5FAB8}"/>
              </a:ext>
            </a:extLst>
          </p:cNvPr>
          <p:cNvPicPr>
            <a:picLocks noChangeAspect="1"/>
          </p:cNvPicPr>
          <p:nvPr userDrawn="1"/>
        </p:nvPicPr>
        <p:blipFill>
          <a:blip r:embed="rId2"/>
          <a:stretch>
            <a:fillRect/>
          </a:stretch>
        </p:blipFill>
        <p:spPr>
          <a:xfrm>
            <a:off x="724568" y="5751093"/>
            <a:ext cx="1248611" cy="624306"/>
          </a:xfrm>
          <a:prstGeom prst="rect">
            <a:avLst/>
          </a:prstGeom>
        </p:spPr>
      </p:pic>
      <p:pic>
        <p:nvPicPr>
          <p:cNvPr id="6" name="Kuva 5">
            <a:extLst>
              <a:ext uri="{FF2B5EF4-FFF2-40B4-BE49-F238E27FC236}">
                <a16:creationId xmlns:a16="http://schemas.microsoft.com/office/drawing/2014/main" id="{5E629082-CE6C-430A-AE6F-9F3BB7ECF68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204764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B14ACFCC-E33A-4A19-B273-3F94F4287DC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266255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2545D635-07EA-48FA-9444-0749D7E02D1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2510240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3FF20300-910C-4B85-AA42-E72880F540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1530377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C7D3177D-226E-4F51-8461-C96463FE47D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4166011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4996891"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658513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86255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2" name="Kuva 1" descr="Oulu2026 Euroopan kulttuuripääkaupunki -logo.">
            <a:extLst>
              <a:ext uri="{FF2B5EF4-FFF2-40B4-BE49-F238E27FC236}">
                <a16:creationId xmlns:a16="http://schemas.microsoft.com/office/drawing/2014/main" id="{ED6D6BC8-94E0-3820-51DB-ACD4878D21DA}"/>
              </a:ext>
            </a:extLst>
          </p:cNvPr>
          <p:cNvPicPr>
            <a:picLocks noChangeAspect="1"/>
          </p:cNvPicPr>
          <p:nvPr userDrawn="1"/>
        </p:nvPicPr>
        <p:blipFill>
          <a:blip r:embed="rId6"/>
          <a:stretch>
            <a:fillRect/>
          </a:stretch>
        </p:blipFill>
        <p:spPr>
          <a:xfrm>
            <a:off x="8823705" y="491409"/>
            <a:ext cx="3191578" cy="1197633"/>
          </a:xfrm>
          <a:prstGeom prst="rect">
            <a:avLst/>
          </a:prstGeom>
        </p:spPr>
      </p:pic>
    </p:spTree>
    <p:extLst>
      <p:ext uri="{BB962C8B-B14F-4D97-AF65-F5344CB8AC3E}">
        <p14:creationId xmlns:p14="http://schemas.microsoft.com/office/powerpoint/2010/main" val="1228914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1886901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9307924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37B49D7A-0A69-4F59-BCC4-957DA375F9B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894557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BD2EC1E2-DB0B-40F7-B111-2D19F3F168B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1318970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D9934EFF-B326-49EE-A969-783C75854D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437030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84012B32-E411-4EAD-BF84-723B978E10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40943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1554952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1053008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1086098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406723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2" name="Kuva 1" descr="Oulu2026 Euroopan kulttuuripääkaupunki -logo.">
            <a:extLst>
              <a:ext uri="{FF2B5EF4-FFF2-40B4-BE49-F238E27FC236}">
                <a16:creationId xmlns:a16="http://schemas.microsoft.com/office/drawing/2014/main" id="{016EC097-FE7E-FB5B-5C3E-0DB503D7E463}"/>
              </a:ext>
            </a:extLst>
          </p:cNvPr>
          <p:cNvPicPr>
            <a:picLocks noChangeAspect="1"/>
          </p:cNvPicPr>
          <p:nvPr userDrawn="1"/>
        </p:nvPicPr>
        <p:blipFill>
          <a:blip r:embed="rId6"/>
          <a:stretch>
            <a:fillRect/>
          </a:stretch>
        </p:blipFill>
        <p:spPr>
          <a:xfrm>
            <a:off x="8823705" y="491409"/>
            <a:ext cx="3191578" cy="1197633"/>
          </a:xfrm>
          <a:prstGeom prst="rect">
            <a:avLst/>
          </a:prstGeom>
        </p:spPr>
      </p:pic>
    </p:spTree>
    <p:extLst>
      <p:ext uri="{BB962C8B-B14F-4D97-AF65-F5344CB8AC3E}">
        <p14:creationId xmlns:p14="http://schemas.microsoft.com/office/powerpoint/2010/main" val="1093910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ivupohja ilman grafiikkaa">
    <p:spTree>
      <p:nvGrpSpPr>
        <p:cNvPr id="1" name=""/>
        <p:cNvGrpSpPr/>
        <p:nvPr/>
      </p:nvGrpSpPr>
      <p:grpSpPr>
        <a:xfrm>
          <a:off x="0" y="0"/>
          <a:ext cx="0" cy="0"/>
          <a:chOff x="0" y="0"/>
          <a:chExt cx="0" cy="0"/>
        </a:xfrm>
      </p:grpSpPr>
      <p:sp>
        <p:nvSpPr>
          <p:cNvPr id="2" name="Otsikko 1"/>
          <p:cNvSpPr>
            <a:spLocks noGrp="1"/>
          </p:cNvSpPr>
          <p:nvPr>
            <p:ph type="title"/>
          </p:nvPr>
        </p:nvSpPr>
        <p:spPr>
          <a:xfrm>
            <a:off x="335361" y="260648"/>
            <a:ext cx="11595935" cy="1143000"/>
          </a:xfrm>
        </p:spPr>
        <p:txBody>
          <a:bodyPr>
            <a:normAutofit/>
          </a:bodyPr>
          <a:lstStyle>
            <a:lvl1pPr algn="l">
              <a:defRPr sz="3467" b="1">
                <a:latin typeface="+mj-lt"/>
                <a:ea typeface="Segoe UI" panose="020B0502040204020203" pitchFamily="34" charset="0"/>
                <a:cs typeface="Segoe UI" panose="020B0502040204020203" pitchFamily="34" charset="0"/>
              </a:defRPr>
            </a:lvl1pPr>
          </a:lstStyle>
          <a:p>
            <a:r>
              <a:rPr lang="fi-FI"/>
              <a:t>Muokkaa ots. perustyyl. napsautt.</a:t>
            </a:r>
          </a:p>
        </p:txBody>
      </p:sp>
      <p:sp>
        <p:nvSpPr>
          <p:cNvPr id="3" name="Sisällön paikkamerkki 2"/>
          <p:cNvSpPr>
            <a:spLocks noGrp="1"/>
          </p:cNvSpPr>
          <p:nvPr>
            <p:ph idx="1"/>
          </p:nvPr>
        </p:nvSpPr>
        <p:spPr>
          <a:xfrm>
            <a:off x="335361" y="1451400"/>
            <a:ext cx="11617291" cy="514595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70"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4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09"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278"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Tree>
    <p:extLst>
      <p:ext uri="{BB962C8B-B14F-4D97-AF65-F5344CB8AC3E}">
        <p14:creationId xmlns:p14="http://schemas.microsoft.com/office/powerpoint/2010/main" val="2655526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C11C3-A339-4743-9EA7-34805EE02091}" type="datetime1">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906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2" name="Kuva 1" descr="Oulu2026 Euroopan kulttuuripääkaupunki -logo.">
            <a:extLst>
              <a:ext uri="{FF2B5EF4-FFF2-40B4-BE49-F238E27FC236}">
                <a16:creationId xmlns:a16="http://schemas.microsoft.com/office/drawing/2014/main" id="{3387180D-31DC-A55F-0E99-C8847436149D}"/>
              </a:ext>
            </a:extLst>
          </p:cNvPr>
          <p:cNvPicPr>
            <a:picLocks noChangeAspect="1"/>
          </p:cNvPicPr>
          <p:nvPr userDrawn="1"/>
        </p:nvPicPr>
        <p:blipFill>
          <a:blip r:embed="rId6"/>
          <a:stretch>
            <a:fillRect/>
          </a:stretch>
        </p:blipFill>
        <p:spPr>
          <a:xfrm>
            <a:off x="8823705" y="491409"/>
            <a:ext cx="3191578" cy="1197633"/>
          </a:xfrm>
          <a:prstGeom prst="rect">
            <a:avLst/>
          </a:prstGeom>
        </p:spPr>
      </p:pic>
    </p:spTree>
    <p:extLst>
      <p:ext uri="{BB962C8B-B14F-4D97-AF65-F5344CB8AC3E}">
        <p14:creationId xmlns:p14="http://schemas.microsoft.com/office/powerpoint/2010/main" val="647218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3" name="Kuva 2" descr="Oulu2026 Euroopan kulttuuripääkaupunki -logo.">
            <a:extLst>
              <a:ext uri="{FF2B5EF4-FFF2-40B4-BE49-F238E27FC236}">
                <a16:creationId xmlns:a16="http://schemas.microsoft.com/office/drawing/2014/main" id="{13A9BA01-9803-736F-AA02-C6307FD26322}"/>
              </a:ext>
            </a:extLst>
          </p:cNvPr>
          <p:cNvPicPr>
            <a:picLocks noChangeAspect="1"/>
          </p:cNvPicPr>
          <p:nvPr userDrawn="1"/>
        </p:nvPicPr>
        <p:blipFill>
          <a:blip r:embed="rId6"/>
          <a:stretch>
            <a:fillRect/>
          </a:stretch>
        </p:blipFill>
        <p:spPr>
          <a:xfrm>
            <a:off x="8900533" y="508405"/>
            <a:ext cx="3104475" cy="1164948"/>
          </a:xfrm>
          <a:prstGeom prst="rect">
            <a:avLst/>
          </a:prstGeom>
        </p:spPr>
      </p:pic>
    </p:spTree>
    <p:extLst>
      <p:ext uri="{BB962C8B-B14F-4D97-AF65-F5344CB8AC3E}">
        <p14:creationId xmlns:p14="http://schemas.microsoft.com/office/powerpoint/2010/main" val="111072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5.5.2025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3008" y="4558295"/>
            <a:ext cx="3881796" cy="864856"/>
          </a:xfrm>
          <a:prstGeom prst="rect">
            <a:avLst/>
          </a:prstGeom>
        </p:spPr>
      </p:pic>
      <p:pic>
        <p:nvPicPr>
          <p:cNvPr id="2" name="Kuva 1" descr="Oulu2026 Euroopan kulttuuripääkaupunki -logo.">
            <a:extLst>
              <a:ext uri="{FF2B5EF4-FFF2-40B4-BE49-F238E27FC236}">
                <a16:creationId xmlns:a16="http://schemas.microsoft.com/office/drawing/2014/main" id="{BD220BA2-7148-A1C3-F902-A78FA7B1C3F9}"/>
              </a:ext>
            </a:extLst>
          </p:cNvPr>
          <p:cNvPicPr>
            <a:picLocks noChangeAspect="1"/>
          </p:cNvPicPr>
          <p:nvPr userDrawn="1"/>
        </p:nvPicPr>
        <p:blipFill>
          <a:blip r:embed="rId6"/>
          <a:stretch>
            <a:fillRect/>
          </a:stretch>
        </p:blipFill>
        <p:spPr>
          <a:xfrm>
            <a:off x="8900533" y="508405"/>
            <a:ext cx="3104475" cy="1164948"/>
          </a:xfrm>
          <a:prstGeom prst="rect">
            <a:avLst/>
          </a:prstGeom>
        </p:spPr>
      </p:pic>
    </p:spTree>
    <p:extLst>
      <p:ext uri="{BB962C8B-B14F-4D97-AF65-F5344CB8AC3E}">
        <p14:creationId xmlns:p14="http://schemas.microsoft.com/office/powerpoint/2010/main" val="1672247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5.5.2025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93" r:id="rId3"/>
    <p:sldLayoutId id="2147483683" r:id="rId4"/>
    <p:sldLayoutId id="2147483692" r:id="rId5"/>
    <p:sldLayoutId id="2147483685" r:id="rId6"/>
    <p:sldLayoutId id="2147483687" r:id="rId7"/>
    <p:sldLayoutId id="2147483689" r:id="rId8"/>
    <p:sldLayoutId id="2147483691" r:id="rId9"/>
    <p:sldLayoutId id="2147483695" r:id="rId10"/>
    <p:sldLayoutId id="2147483682" r:id="rId11"/>
    <p:sldLayoutId id="2147483684" r:id="rId12"/>
    <p:sldLayoutId id="2147483686" r:id="rId13"/>
    <p:sldLayoutId id="2147483688" r:id="rId14"/>
    <p:sldLayoutId id="2147483690" r:id="rId15"/>
    <p:sldLayoutId id="2147483662" r:id="rId16"/>
    <p:sldLayoutId id="2147483663" r:id="rId17"/>
    <p:sldLayoutId id="2147483650" r:id="rId18"/>
    <p:sldLayoutId id="2147483651" r:id="rId19"/>
    <p:sldLayoutId id="2147483664" r:id="rId20"/>
    <p:sldLayoutId id="2147483665" r:id="rId21"/>
    <p:sldLayoutId id="2147483666" r:id="rId22"/>
    <p:sldLayoutId id="2147483667" r:id="rId23"/>
    <p:sldLayoutId id="2147483670" r:id="rId24"/>
    <p:sldLayoutId id="2147483668" r:id="rId25"/>
    <p:sldLayoutId id="2147483669" r:id="rId26"/>
    <p:sldLayoutId id="2147483677" r:id="rId27"/>
    <p:sldLayoutId id="2147483673" r:id="rId28"/>
    <p:sldLayoutId id="2147483675" r:id="rId29"/>
    <p:sldLayoutId id="2147483674" r:id="rId30"/>
    <p:sldLayoutId id="2147483676" r:id="rId31"/>
    <p:sldLayoutId id="2147483678" r:id="rId32"/>
    <p:sldLayoutId id="2147483679" r:id="rId33"/>
    <p:sldLayoutId id="2147483680" r:id="rId34"/>
    <p:sldLayoutId id="2147483681" r:id="rId35"/>
    <p:sldLayoutId id="2147483722" r:id="rId36"/>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5.5.2025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9904064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s://forms.office.com/Pages/AnalysisPage.aspx?AnalyzerToken=WQtaTcufq8mS2kfwc59vUzc9Ea7xPQSg&amp;id=Z5rIXCn6VkOvXfQ2q8fCGxMVlsagNchErhedgxt_l39UOEtWT1dRTzVCUzJOTUVDNFJHWU9BOEhEOS4u" TargetMode="External"/><Relationship Id="rId2" Type="http://schemas.openxmlformats.org/officeDocument/2006/relationships/hyperlink" Target="https://forms.office.com/Pages/AnalysisPage.aspx?AnalyzerToken=SJNNSdQVZK87ORSk3uKUOexoFiTvwbcT&amp;id=Z5rIXCn6VkOvXfQ2q8fCGxMVlsagNchErhedgxt_l39UMlNWTFVDVVRDMUZTNkhDWEM1NU5TMUQ4US4u" TargetMode="External"/><Relationship Id="rId1" Type="http://schemas.openxmlformats.org/officeDocument/2006/relationships/slideLayout" Target="../slideLayouts/slideLayout18.xml"/><Relationship Id="rId4" Type="http://schemas.openxmlformats.org/officeDocument/2006/relationships/hyperlink" Target="https://forms.office.com/Pages/AnalysisPage.aspx?AnalyzerToken=A7UJtgIZFCIhEHOcwhXA2F4HyxRR9mvD&amp;id=Z5rIXCn6VkOvXfQ2q8fCGxMVlsagNchErhedgxt_l39UQkpTUFgxSTVLTURINU1BUVhIUUFMMU5XUC4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thl.fi/aiheet/maahanmuutto-ja-kulttuurinen-moninaisuus/tyon-tueksi/verkkokoulutus-antirasismista-ammattilaisille/osa-6-polarisaatio-vihapuhe-vaestosuhteet" TargetMode="External"/><Relationship Id="rId1" Type="http://schemas.openxmlformats.org/officeDocument/2006/relationships/slideLayout" Target="../slideLayouts/slideLayout42.xml"/><Relationship Id="rId6" Type="http://schemas.openxmlformats.org/officeDocument/2006/relationships/hyperlink" Target="https://thl.fi/documents/155392151/190300525/luento-6-miriam-attias-polarisaatio-vihapuhe-ja-vaestosuhteet.pdf/c6c588b1-246c-1bdb-b943-4a506f42ce7a/luento-6-miriam-attias-polarisaatio-vihapuhe-ja-vaestosuhteet.pdf?t=1670012713211" TargetMode="External"/><Relationship Id="rId5" Type="http://schemas.openxmlformats.org/officeDocument/2006/relationships/hyperlink" Target="https://thl.fi/documents/155392151/190300525/luento-15-mona-eid-kohti-antirasistista-koulua.pdf/ebaeb1ea-910f-5f71-5c18-a1068f1f4eee/luento-15-mona-eid-kohti-antirasistista-koulua.pdf?t=1670012834130" TargetMode="External"/><Relationship Id="rId4" Type="http://schemas.openxmlformats.org/officeDocument/2006/relationships/hyperlink" Target="https://thl.fi/aiheet/maahanmuutto-ja-kulttuurinen-moninaisuus/tyon-tueksi/verkkokoulutus-antirasismista-ammattilaisille/osa-15-kohti-antirasistista-koulu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oulunkaupunki.sharepoint.com/sites/Sivistys-jakulttuuripalvelut/Jaetut%20asiakirjat/Koulut/Perusopetus/Yhdenvertaisuus-%20ja%20tasa-arvoty%C3%B6/Alakoulun%20juliste%20-%20Turvallisemman%20tilan%20periaatteet%20kouluissa%20vaakaA3.pdf?web=1" TargetMode="External"/><Relationship Id="rId2" Type="http://schemas.openxmlformats.org/officeDocument/2006/relationships/hyperlink" Target="https://oulunkaupunki.sharepoint.com/sites/Sivistys-jakulttuuripalvelut/Jaetut%20asiakirjat/Koulut/Perusopetus/Yhdenvertaisuus-%20ja%20tasa-arvoty%C3%B6/Yl%C3%A4koulun%20juliste%20-%20Turvallisemman%20tilan%20periaatteet%20kouluissa%20vaakaA3.pdf?web=1" TargetMode="Externa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a:xfrm>
            <a:off x="3243072" y="1757680"/>
            <a:ext cx="7648448" cy="2468879"/>
          </a:xfrm>
        </p:spPr>
        <p:txBody>
          <a:bodyPr>
            <a:normAutofit/>
          </a:bodyPr>
          <a:lstStyle/>
          <a:p>
            <a:r>
              <a:rPr lang="fi-FI" dirty="0"/>
              <a:t>Tasa- arvo- </a:t>
            </a:r>
            <a:br>
              <a:rPr lang="fi-FI" dirty="0"/>
            </a:br>
            <a:r>
              <a:rPr lang="fi-FI" dirty="0"/>
              <a:t>ja yhdenvertaisuussuunnitelma </a:t>
            </a:r>
            <a:br>
              <a:rPr lang="fi-FI" dirty="0"/>
            </a:br>
            <a:r>
              <a:rPr lang="fi-FI" dirty="0"/>
              <a:t>Tiernan koulu 2025- 2028</a:t>
            </a:r>
          </a:p>
        </p:txBody>
      </p:sp>
    </p:spTree>
    <p:extLst>
      <p:ext uri="{BB962C8B-B14F-4D97-AF65-F5344CB8AC3E}">
        <p14:creationId xmlns:p14="http://schemas.microsoft.com/office/powerpoint/2010/main" val="181771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E1482B-8087-48C1-AE86-22C3CF204A4A}"/>
              </a:ext>
            </a:extLst>
          </p:cNvPr>
          <p:cNvSpPr>
            <a:spLocks noGrp="1"/>
          </p:cNvSpPr>
          <p:nvPr>
            <p:ph type="title"/>
          </p:nvPr>
        </p:nvSpPr>
        <p:spPr/>
        <p:txBody>
          <a:bodyPr/>
          <a:lstStyle/>
          <a:p>
            <a:r>
              <a:rPr lang="fi-FI"/>
              <a:t>Johdantoteksti/perusopetus </a:t>
            </a:r>
          </a:p>
        </p:txBody>
      </p:sp>
      <p:sp>
        <p:nvSpPr>
          <p:cNvPr id="3" name="Sisällön paikkamerkki 2">
            <a:extLst>
              <a:ext uri="{FF2B5EF4-FFF2-40B4-BE49-F238E27FC236}">
                <a16:creationId xmlns:a16="http://schemas.microsoft.com/office/drawing/2014/main" id="{C7965C82-780B-4D3A-848A-E960A0331DEF}"/>
              </a:ext>
            </a:extLst>
          </p:cNvPr>
          <p:cNvSpPr>
            <a:spLocks noGrp="1"/>
          </p:cNvSpPr>
          <p:nvPr>
            <p:ph idx="1"/>
          </p:nvPr>
        </p:nvSpPr>
        <p:spPr/>
        <p:txBody>
          <a:bodyPr>
            <a:normAutofit fontScale="85000" lnSpcReduction="10000"/>
          </a:bodyPr>
          <a:lstStyle/>
          <a:p>
            <a:pPr algn="just" fontAlgn="base"/>
            <a:r>
              <a:rPr lang="fi-FI"/>
              <a:t>”Oulun sivistys- ja kulttuuripalveluiden toiminnassa yhteinen lähtökohta on lasten ja nuorten yhdenvertaisuus ja tasa-arvo. Tasavertaisuuden periaatteet ovat tärkeitä kaikkien lapsi- ja nuorisoryhmien toiminnassa. Jokaiselle kouluyhteisön jäsenelle tulee tarjota yhdenvertaiset mahdollisuudet osallistua koulun toimintaan ja edistää elämäänsä. Oppiva yhteisö mahdollistaa osallisuuden ja aidot vaikutusmahdollisuudet. Yhdenvertaisuutta edistämällä voidaan ehkäistä syrjintää, lisätä ymmärrystä moninaisuutta kohtaan ja ennen kaikkea lisätä kaikkien kouluyhteisön jäsenten hyvinvointia.” (Oulun kaupungin opetussuunnitelma, luku 4) </a:t>
            </a:r>
          </a:p>
          <a:p>
            <a:pPr algn="just" fontAlgn="base"/>
            <a:endParaRPr lang="fi-FI"/>
          </a:p>
          <a:p>
            <a:pPr algn="just" fontAlgn="base"/>
            <a:r>
              <a:rPr lang="fi-FI"/>
              <a:t>Yhdenvertaisuuslain mukaan yhdenvertaisuudella tarkoitetaan sitä, että kaikki ihmiset ovat samanarvoisia riippumatta heidän sukupuolestaan, iästään, etnisestä tai kansallisesta alkuperästään, kansalaisuudestaan, kielestään, uskonnostaan ja vakaumuksestaan, mielipiteestään, vammastaan, terveydentilastaan, seksuaalisesta suuntautumisestaan tai muusta henkilöön liittyvästä syystä. Oikeudenmukaisessa yhteiskunnassa henkilöön liittyvät tekijät, kuten syntyperä tai ihonväri, eivät saisi vaikuttaa ihmisten mahdollisuuksiin päästä koulutukseen, saada työtä ja erilaisia palveluja - perusoikeudet kuuluvat kaikille. </a:t>
            </a:r>
          </a:p>
          <a:p>
            <a:pPr algn="just" fontAlgn="base"/>
            <a:r>
              <a:rPr lang="fi-FI"/>
              <a:t>Tasa-arvo-lain tarkoituksena estää sukupuoleen perustuva syrjintä ja edistää naisten ja miesten välistä tasa-arvoa sekä parantaa naisten asemaa. Lain tarkoituksena on myös estää sukupuoli-identiteettiin tai sukupuolen ilmaisuun perustuva syrjintä. </a:t>
            </a:r>
          </a:p>
          <a:p>
            <a:pPr algn="just" fontAlgn="base"/>
            <a:endParaRPr lang="fi-FI"/>
          </a:p>
          <a:p>
            <a:pPr algn="just" fontAlgn="base"/>
            <a:r>
              <a:rPr lang="fi-FI"/>
              <a:t>Tässä toiminnallisessa tasa-arvo- ja yhdenvertaisuussuunnitelmassa kuvataan koulumme tasa-arvon ja yhdenvertaisuuden toteutumisen nykytilaa sekä asetetaan kehittämiskohteita sekä niille toimenpiteitä lukuvuosille 2025-2028. </a:t>
            </a:r>
          </a:p>
        </p:txBody>
      </p:sp>
    </p:spTree>
    <p:extLst>
      <p:ext uri="{BB962C8B-B14F-4D97-AF65-F5344CB8AC3E}">
        <p14:creationId xmlns:p14="http://schemas.microsoft.com/office/powerpoint/2010/main" val="216429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3A09055-8A99-A02E-D502-A28C491F31B2}"/>
              </a:ext>
            </a:extLst>
          </p:cNvPr>
          <p:cNvPicPr>
            <a:picLocks noChangeAspect="1"/>
          </p:cNvPicPr>
          <p:nvPr/>
        </p:nvPicPr>
        <p:blipFill>
          <a:blip r:embed="rId2"/>
          <a:srcRect/>
          <a:stretch/>
        </p:blipFill>
        <p:spPr>
          <a:xfrm>
            <a:off x="0" y="1"/>
            <a:ext cx="12192000" cy="6857999"/>
          </a:xfrm>
          <a:prstGeom prst="rect">
            <a:avLst/>
          </a:prstGeom>
        </p:spPr>
      </p:pic>
      <p:sp>
        <p:nvSpPr>
          <p:cNvPr id="5" name="Suorakulmio 4">
            <a:extLst>
              <a:ext uri="{FF2B5EF4-FFF2-40B4-BE49-F238E27FC236}">
                <a16:creationId xmlns:a16="http://schemas.microsoft.com/office/drawing/2014/main" id="{DCDEF22D-7F61-7142-F067-A8DD64C0C2B7}"/>
              </a:ext>
            </a:extLst>
          </p:cNvPr>
          <p:cNvSpPr/>
          <p:nvPr/>
        </p:nvSpPr>
        <p:spPr>
          <a:xfrm>
            <a:off x="0" y="1044647"/>
            <a:ext cx="6787855" cy="966236"/>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a:extLst>
              <a:ext uri="{FF2B5EF4-FFF2-40B4-BE49-F238E27FC236}">
                <a16:creationId xmlns:a16="http://schemas.microsoft.com/office/drawing/2014/main" id="{B507E12D-6186-7FC6-CE98-C1C6C09C8F7F}"/>
              </a:ext>
            </a:extLst>
          </p:cNvPr>
          <p:cNvSpPr/>
          <p:nvPr/>
        </p:nvSpPr>
        <p:spPr>
          <a:xfrm>
            <a:off x="282221" y="2866490"/>
            <a:ext cx="3725333" cy="3991499"/>
          </a:xfrm>
          <a:prstGeom prst="rect">
            <a:avLst/>
          </a:prstGeom>
          <a:solidFill>
            <a:schemeClr val="bg1">
              <a:alpha val="8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5">
            <a:extLst>
              <a:ext uri="{FF2B5EF4-FFF2-40B4-BE49-F238E27FC236}">
                <a16:creationId xmlns:a16="http://schemas.microsoft.com/office/drawing/2014/main" id="{06EA0C93-11CF-7D01-FA21-0F04FC0F4273}"/>
              </a:ext>
            </a:extLst>
          </p:cNvPr>
          <p:cNvSpPr txBox="1"/>
          <p:nvPr/>
        </p:nvSpPr>
        <p:spPr>
          <a:xfrm>
            <a:off x="391196" y="3070155"/>
            <a:ext cx="3670815" cy="3416320"/>
          </a:xfrm>
          <a:prstGeom prst="rect">
            <a:avLst/>
          </a:prstGeom>
          <a:noFill/>
        </p:spPr>
        <p:txBody>
          <a:bodyPr wrap="square" rtlCol="0">
            <a:spAutoFit/>
          </a:bodyPr>
          <a:lstStyle/>
          <a:p>
            <a:r>
              <a:rPr lang="fi-FI" b="1"/>
              <a:t>Yhdenvertaisuus</a:t>
            </a:r>
            <a:r>
              <a:rPr lang="fi-FI"/>
              <a:t> tarkoittaa, että kaikki ihmiset ovat samanarvoisia riippumatta sukupuolestaan, iästään, etnisestä tai kansallisesta alkuperästään, kansalaisuudestaan, kielestään, uskonnostaan ja vakaumuksestaan, mielipiteestään, vammastaan, terveydentilastaan, seksuaalisesta suuntautumisestaan tai muusta henkilöön liittyvästä syystä.</a:t>
            </a:r>
          </a:p>
        </p:txBody>
      </p:sp>
      <p:sp>
        <p:nvSpPr>
          <p:cNvPr id="9" name="Suorakulmio 8">
            <a:extLst>
              <a:ext uri="{FF2B5EF4-FFF2-40B4-BE49-F238E27FC236}">
                <a16:creationId xmlns:a16="http://schemas.microsoft.com/office/drawing/2014/main" id="{46C4E5AF-4912-E7BF-E96D-1336C8AC6767}"/>
              </a:ext>
            </a:extLst>
          </p:cNvPr>
          <p:cNvSpPr/>
          <p:nvPr/>
        </p:nvSpPr>
        <p:spPr>
          <a:xfrm>
            <a:off x="4214475" y="2866480"/>
            <a:ext cx="3725333" cy="3991499"/>
          </a:xfrm>
          <a:prstGeom prst="rect">
            <a:avLst/>
          </a:prstGeom>
          <a:solidFill>
            <a:schemeClr val="bg1">
              <a:alpha val="839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chemeClr val="tx1"/>
              </a:solidFill>
              <a:effectLst/>
              <a:uLnTx/>
              <a:uFillTx/>
              <a:latin typeface="Segoe UI"/>
              <a:ea typeface="+mn-ea"/>
              <a:cs typeface="+mn-cs"/>
            </a:endParaRPr>
          </a:p>
        </p:txBody>
      </p:sp>
      <p:sp>
        <p:nvSpPr>
          <p:cNvPr id="11" name="TextBox 5">
            <a:extLst>
              <a:ext uri="{FF2B5EF4-FFF2-40B4-BE49-F238E27FC236}">
                <a16:creationId xmlns:a16="http://schemas.microsoft.com/office/drawing/2014/main" id="{43B7FF12-5E3D-60AB-41C6-4A6822B73656}"/>
              </a:ext>
            </a:extLst>
          </p:cNvPr>
          <p:cNvSpPr txBox="1"/>
          <p:nvPr/>
        </p:nvSpPr>
        <p:spPr>
          <a:xfrm>
            <a:off x="4440254" y="3109327"/>
            <a:ext cx="346196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chemeClr val="tx1"/>
                </a:solidFill>
                <a:effectLst/>
                <a:uLnTx/>
                <a:uFillTx/>
                <a:latin typeface="Segoe UI"/>
                <a:ea typeface="+mn-ea"/>
                <a:cs typeface="+mn-cs"/>
              </a:rPr>
              <a:t>Tasa-arvo</a:t>
            </a:r>
            <a:r>
              <a:rPr kumimoji="0" lang="fi-FI" sz="1800" b="0" i="0" u="none" strike="noStrike" kern="1200" cap="none" spc="0" normalizeH="0" baseline="0" noProof="0">
                <a:ln>
                  <a:noFill/>
                </a:ln>
                <a:solidFill>
                  <a:schemeClr val="tx1"/>
                </a:solidFill>
                <a:effectLst/>
                <a:uLnTx/>
                <a:uFillTx/>
                <a:latin typeface="Segoe UI"/>
                <a:ea typeface="+mn-ea"/>
                <a:cs typeface="+mn-cs"/>
              </a:rPr>
              <a:t> tarkoittaa eri sukupuolten tasapuolisia oikeuksia ja mahdollisuuksia, sekä vallan ja resurssien tasapuolista jakautumista. Päätöksenteossa tasa-arvo tarkoittaa, että päätöksiä tehdään kaikkien sukupuolten kannalta mahdollisimman oikeudenmukaisella tavalla.</a:t>
            </a:r>
          </a:p>
        </p:txBody>
      </p:sp>
      <p:sp>
        <p:nvSpPr>
          <p:cNvPr id="12" name="Suorakulmio 11">
            <a:extLst>
              <a:ext uri="{FF2B5EF4-FFF2-40B4-BE49-F238E27FC236}">
                <a16:creationId xmlns:a16="http://schemas.microsoft.com/office/drawing/2014/main" id="{F5FAED6E-5CFA-9C36-4B33-F1E9A45325A6}"/>
              </a:ext>
            </a:extLst>
          </p:cNvPr>
          <p:cNvSpPr/>
          <p:nvPr/>
        </p:nvSpPr>
        <p:spPr>
          <a:xfrm>
            <a:off x="8184445" y="2866480"/>
            <a:ext cx="3725333" cy="3991520"/>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EDD569F6-089B-6763-4DF3-CE5E75878F6B}"/>
              </a:ext>
            </a:extLst>
          </p:cNvPr>
          <p:cNvSpPr txBox="1"/>
          <p:nvPr/>
        </p:nvSpPr>
        <p:spPr>
          <a:xfrm>
            <a:off x="7798086" y="3070155"/>
            <a:ext cx="4111692" cy="3693319"/>
          </a:xfrm>
          <a:prstGeom prst="rect">
            <a:avLst/>
          </a:prstGeom>
          <a:noFill/>
        </p:spPr>
        <p:txBody>
          <a:bodyPr wrap="square" rtlCol="0">
            <a:spAutoFit/>
          </a:bodyPr>
          <a:lstStyle/>
          <a:p>
            <a:pPr lvl="1"/>
            <a:r>
              <a:rPr lang="fi-FI" b="1">
                <a:latin typeface="Segoe UI" panose="020B0502040204020203" pitchFamily="34" charset="0"/>
                <a:cs typeface="Segoe UI" panose="020B0502040204020203" pitchFamily="34" charset="0"/>
              </a:rPr>
              <a:t>Turvallisempi tila </a:t>
            </a:r>
            <a:r>
              <a:rPr lang="fi-FI">
                <a:latin typeface="Segoe UI" panose="020B0502040204020203" pitchFamily="34" charset="0"/>
                <a:cs typeface="Segoe UI" panose="020B0502040204020203" pitchFamily="34" charset="0"/>
              </a:rPr>
              <a:t>pyrkii luomaan paikallaolijoille ja osallistujille tunteen fyysisestä ja henkisestä turvallisuudesta. Turvallisemman tilan periaatteita ja toimintatapoja noudattamalla kaikki pyrkivät omalla toiminnallaan rakentamaan yhdenvertaista, kunnioittavaa ja avointa ilmapiiriä ja keskustelua </a:t>
            </a:r>
            <a:r>
              <a:rPr lang="fi-FI" b="0" i="0">
                <a:effectLst/>
                <a:latin typeface="Segoe UI" panose="020B0502040204020203" pitchFamily="34" charset="0"/>
                <a:cs typeface="Segoe UI" panose="020B0502040204020203" pitchFamily="34" charset="0"/>
              </a:rPr>
              <a:t>Tilasta vastaavat puuttuvat kaikenlaiseen häirintään ja syrjintään. </a:t>
            </a:r>
            <a:endParaRPr lang="fi-FI">
              <a:effectLst/>
              <a:latin typeface="+mn-lt"/>
              <a:ea typeface="Calibri" panose="020F0502020204030204" pitchFamily="34" charset="0"/>
            </a:endParaRPr>
          </a:p>
          <a:p>
            <a:endParaRPr lang="fi-FI"/>
          </a:p>
        </p:txBody>
      </p:sp>
      <p:sp>
        <p:nvSpPr>
          <p:cNvPr id="14" name="Tekstiruutu 13">
            <a:extLst>
              <a:ext uri="{FF2B5EF4-FFF2-40B4-BE49-F238E27FC236}">
                <a16:creationId xmlns:a16="http://schemas.microsoft.com/office/drawing/2014/main" id="{C4343BEE-7585-1CE5-920F-A6B4C27DE981}"/>
              </a:ext>
            </a:extLst>
          </p:cNvPr>
          <p:cNvSpPr txBox="1"/>
          <p:nvPr/>
        </p:nvSpPr>
        <p:spPr>
          <a:xfrm>
            <a:off x="413902" y="1296932"/>
            <a:ext cx="63739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b="1">
                <a:cs typeface="Segoe UI"/>
              </a:rPr>
              <a:t>KESKEISET KÄSITTEET </a:t>
            </a:r>
            <a:r>
              <a:rPr lang="fi-FI" sz="2400">
                <a:cs typeface="Segoe UI"/>
              </a:rPr>
              <a:t>- näitä tavoitellaan</a:t>
            </a:r>
            <a:endParaRPr lang="fi-FI" sz="2400"/>
          </a:p>
        </p:txBody>
      </p:sp>
    </p:spTree>
    <p:extLst>
      <p:ext uri="{BB962C8B-B14F-4D97-AF65-F5344CB8AC3E}">
        <p14:creationId xmlns:p14="http://schemas.microsoft.com/office/powerpoint/2010/main" val="349429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0280987B-545A-0475-298F-1C8CC4734EB9}"/>
              </a:ext>
            </a:extLst>
          </p:cNvPr>
          <p:cNvPicPr>
            <a:picLocks noChangeAspect="1"/>
          </p:cNvPicPr>
          <p:nvPr/>
        </p:nvPicPr>
        <p:blipFill>
          <a:blip r:embed="rId2"/>
          <a:stretch>
            <a:fillRect/>
          </a:stretch>
        </p:blipFill>
        <p:spPr>
          <a:xfrm>
            <a:off x="-18859" y="0"/>
            <a:ext cx="12192000" cy="6858000"/>
          </a:xfrm>
          <a:prstGeom prst="rect">
            <a:avLst/>
          </a:prstGeom>
        </p:spPr>
      </p:pic>
      <p:sp>
        <p:nvSpPr>
          <p:cNvPr id="5" name="Suorakulmio 4">
            <a:extLst>
              <a:ext uri="{FF2B5EF4-FFF2-40B4-BE49-F238E27FC236}">
                <a16:creationId xmlns:a16="http://schemas.microsoft.com/office/drawing/2014/main" id="{DCDEF22D-7F61-7142-F067-A8DD64C0C2B7}"/>
              </a:ext>
            </a:extLst>
          </p:cNvPr>
          <p:cNvSpPr/>
          <p:nvPr/>
        </p:nvSpPr>
        <p:spPr>
          <a:xfrm>
            <a:off x="-18859" y="1305471"/>
            <a:ext cx="6806714" cy="966236"/>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a:extLst>
              <a:ext uri="{FF2B5EF4-FFF2-40B4-BE49-F238E27FC236}">
                <a16:creationId xmlns:a16="http://schemas.microsoft.com/office/drawing/2014/main" id="{B507E12D-6186-7FC6-CE98-C1C6C09C8F7F}"/>
              </a:ext>
            </a:extLst>
          </p:cNvPr>
          <p:cNvSpPr/>
          <p:nvPr/>
        </p:nvSpPr>
        <p:spPr>
          <a:xfrm>
            <a:off x="282221" y="3349375"/>
            <a:ext cx="3725333" cy="3508614"/>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5">
            <a:extLst>
              <a:ext uri="{FF2B5EF4-FFF2-40B4-BE49-F238E27FC236}">
                <a16:creationId xmlns:a16="http://schemas.microsoft.com/office/drawing/2014/main" id="{06EA0C93-11CF-7D01-FA21-0F04FC0F4273}"/>
              </a:ext>
            </a:extLst>
          </p:cNvPr>
          <p:cNvSpPr txBox="1"/>
          <p:nvPr/>
        </p:nvSpPr>
        <p:spPr>
          <a:xfrm>
            <a:off x="393151" y="3687575"/>
            <a:ext cx="3670815" cy="2862322"/>
          </a:xfrm>
          <a:prstGeom prst="rect">
            <a:avLst/>
          </a:prstGeom>
          <a:noFill/>
        </p:spPr>
        <p:txBody>
          <a:bodyPr wrap="square" rtlCol="0">
            <a:spAutoFit/>
          </a:bodyPr>
          <a:lstStyle/>
          <a:p>
            <a:r>
              <a:rPr lang="fi-FI" b="1"/>
              <a:t>Rasismi </a:t>
            </a:r>
            <a:r>
              <a:rPr lang="fi-FI"/>
              <a:t>on ihmisryhmän tai ihmisryhmän jäsenen ihmisarvon alentamista. Se tarkoittaa oletetun ihmisryhmän arvottamista esimerkiksi etnisen alkuperän, ihonvärin, kansalaisuuden, kulttuurin, äidinkielen tai uskonnon perusteella alempiarvoiseksi kuin muut ihmisryhmät. </a:t>
            </a:r>
          </a:p>
        </p:txBody>
      </p:sp>
      <p:sp>
        <p:nvSpPr>
          <p:cNvPr id="9" name="Suorakulmio 8">
            <a:extLst>
              <a:ext uri="{FF2B5EF4-FFF2-40B4-BE49-F238E27FC236}">
                <a16:creationId xmlns:a16="http://schemas.microsoft.com/office/drawing/2014/main" id="{46C4E5AF-4912-E7BF-E96D-1336C8AC6767}"/>
              </a:ext>
            </a:extLst>
          </p:cNvPr>
          <p:cNvSpPr/>
          <p:nvPr/>
        </p:nvSpPr>
        <p:spPr>
          <a:xfrm>
            <a:off x="4195749" y="3349375"/>
            <a:ext cx="3725333" cy="3512730"/>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chemeClr val="tx1"/>
              </a:solidFill>
              <a:effectLst/>
              <a:uLnTx/>
              <a:uFillTx/>
              <a:latin typeface="Segoe UI"/>
              <a:ea typeface="+mn-ea"/>
              <a:cs typeface="+mn-cs"/>
            </a:endParaRPr>
          </a:p>
        </p:txBody>
      </p:sp>
      <p:sp>
        <p:nvSpPr>
          <p:cNvPr id="11" name="TextBox 5">
            <a:extLst>
              <a:ext uri="{FF2B5EF4-FFF2-40B4-BE49-F238E27FC236}">
                <a16:creationId xmlns:a16="http://schemas.microsoft.com/office/drawing/2014/main" id="{43B7FF12-5E3D-60AB-41C6-4A6822B73656}"/>
              </a:ext>
            </a:extLst>
          </p:cNvPr>
          <p:cNvSpPr txBox="1"/>
          <p:nvPr/>
        </p:nvSpPr>
        <p:spPr>
          <a:xfrm>
            <a:off x="4327430" y="3687575"/>
            <a:ext cx="3461969" cy="1754326"/>
          </a:xfrm>
          <a:prstGeom prst="rect">
            <a:avLst/>
          </a:prstGeom>
          <a:noFill/>
        </p:spPr>
        <p:txBody>
          <a:bodyPr wrap="square" rtlCol="0">
            <a:spAutoFit/>
          </a:bodyPr>
          <a:lstStyle/>
          <a:p>
            <a:r>
              <a:rPr lang="fi-FI" b="1"/>
              <a:t>Syrjintä </a:t>
            </a:r>
            <a:r>
              <a:rPr lang="fi-FI"/>
              <a:t>tarkoittaa, että ihmistä kohdellaan perusteettomasti huonommin jonkin henkilökohtaisen syyn perusteella. Syrjintä on kielletty lainsäädännöllä. </a:t>
            </a:r>
          </a:p>
        </p:txBody>
      </p:sp>
      <p:sp>
        <p:nvSpPr>
          <p:cNvPr id="12" name="Suorakulmio 11">
            <a:extLst>
              <a:ext uri="{FF2B5EF4-FFF2-40B4-BE49-F238E27FC236}">
                <a16:creationId xmlns:a16="http://schemas.microsoft.com/office/drawing/2014/main" id="{F5FAED6E-5CFA-9C36-4B33-F1E9A45325A6}"/>
              </a:ext>
            </a:extLst>
          </p:cNvPr>
          <p:cNvSpPr/>
          <p:nvPr/>
        </p:nvSpPr>
        <p:spPr>
          <a:xfrm>
            <a:off x="8184445" y="3345268"/>
            <a:ext cx="3725333" cy="3512731"/>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EDD569F6-089B-6763-4DF3-CE5E75878F6B}"/>
              </a:ext>
            </a:extLst>
          </p:cNvPr>
          <p:cNvSpPr txBox="1"/>
          <p:nvPr/>
        </p:nvSpPr>
        <p:spPr>
          <a:xfrm>
            <a:off x="8390884" y="3687575"/>
            <a:ext cx="3575406" cy="2862322"/>
          </a:xfrm>
          <a:prstGeom prst="rect">
            <a:avLst/>
          </a:prstGeom>
          <a:noFill/>
        </p:spPr>
        <p:txBody>
          <a:bodyPr wrap="square" rtlCol="0">
            <a:spAutoFit/>
          </a:bodyPr>
          <a:lstStyle/>
          <a:p>
            <a:r>
              <a:rPr lang="fi-FI" b="1"/>
              <a:t>Häirintä</a:t>
            </a:r>
            <a:r>
              <a:rPr lang="fi-FI"/>
              <a:t> on henkilön tai ihmisryhmän arvon ja koskemattomuuden tarkoituksellista ja tosiasiallista loukkaamista niin, että siitä syntyy uhkaava, vihamielinen, halventava, nöyryyttävä tai hyökkäävä ilmapiiri. Häirintä on syrjinnän muoto.</a:t>
            </a:r>
          </a:p>
          <a:p>
            <a:endParaRPr lang="fi-FI"/>
          </a:p>
        </p:txBody>
      </p:sp>
      <p:sp>
        <p:nvSpPr>
          <p:cNvPr id="14" name="Tekstiruutu 13">
            <a:extLst>
              <a:ext uri="{FF2B5EF4-FFF2-40B4-BE49-F238E27FC236}">
                <a16:creationId xmlns:a16="http://schemas.microsoft.com/office/drawing/2014/main" id="{C4343BEE-7585-1CE5-920F-A6B4C27DE981}"/>
              </a:ext>
            </a:extLst>
          </p:cNvPr>
          <p:cNvSpPr txBox="1"/>
          <p:nvPr/>
        </p:nvSpPr>
        <p:spPr>
          <a:xfrm>
            <a:off x="413903" y="1557757"/>
            <a:ext cx="63739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b="1">
                <a:cs typeface="Segoe UI"/>
              </a:rPr>
              <a:t>KESKEISET KÄSITTEET </a:t>
            </a:r>
            <a:r>
              <a:rPr lang="fi-FI" sz="2400">
                <a:cs typeface="Segoe UI"/>
              </a:rPr>
              <a:t>– näistä pois</a:t>
            </a:r>
            <a:endParaRPr lang="fi-FI" sz="2400"/>
          </a:p>
        </p:txBody>
      </p:sp>
    </p:spTree>
    <p:extLst>
      <p:ext uri="{BB962C8B-B14F-4D97-AF65-F5344CB8AC3E}">
        <p14:creationId xmlns:p14="http://schemas.microsoft.com/office/powerpoint/2010/main" val="96869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1A82C0-59FE-57C9-4132-E31613EB3707}"/>
              </a:ext>
            </a:extLst>
          </p:cNvPr>
          <p:cNvSpPr>
            <a:spLocks noGrp="1"/>
          </p:cNvSpPr>
          <p:nvPr>
            <p:ph type="title"/>
          </p:nvPr>
        </p:nvSpPr>
        <p:spPr>
          <a:xfrm>
            <a:off x="751840" y="365125"/>
            <a:ext cx="9456872" cy="1325563"/>
          </a:xfrm>
        </p:spPr>
        <p:txBody>
          <a:bodyPr>
            <a:normAutofit/>
          </a:bodyPr>
          <a:lstStyle/>
          <a:p>
            <a:r>
              <a:rPr lang="fi-FI" sz="3200" dirty="0"/>
              <a:t>1. Nykytilanteen kartoitus</a:t>
            </a:r>
          </a:p>
        </p:txBody>
      </p:sp>
      <p:sp>
        <p:nvSpPr>
          <p:cNvPr id="3" name="Sisällön paikkamerkki 2">
            <a:extLst>
              <a:ext uri="{FF2B5EF4-FFF2-40B4-BE49-F238E27FC236}">
                <a16:creationId xmlns:a16="http://schemas.microsoft.com/office/drawing/2014/main" id="{6C59A215-260B-5B61-00DD-E2076DAE37B0}"/>
              </a:ext>
            </a:extLst>
          </p:cNvPr>
          <p:cNvSpPr>
            <a:spLocks noGrp="1"/>
          </p:cNvSpPr>
          <p:nvPr>
            <p:ph idx="1"/>
          </p:nvPr>
        </p:nvSpPr>
        <p:spPr>
          <a:xfrm>
            <a:off x="838200" y="1432560"/>
            <a:ext cx="10515600" cy="4744403"/>
          </a:xfrm>
        </p:spPr>
        <p:txBody>
          <a:bodyPr/>
          <a:lstStyle/>
          <a:p>
            <a:r>
              <a:rPr lang="fi-FI" dirty="0"/>
              <a:t>Nykytilannetta kartoitettiin sekä huoltajille että oppilaille suunnatuilla </a:t>
            </a:r>
            <a:r>
              <a:rPr lang="fi-FI" dirty="0" err="1"/>
              <a:t>Forms</a:t>
            </a:r>
            <a:r>
              <a:rPr lang="fi-FI" dirty="0"/>
              <a:t>- kyselyillä tammikuussa 2025. Kyselyissä kartoitettiin oppilaiden turvallisuuden tunteen, tasa- arvon ja yhdenvertaisuuden toteutumista koulussa sekä kokemuksia mahdollisesta kiusaamisesta, häirinnästä tai syrjinnästä. Huoltajilta kysyttiin, miten koulu voisi edistää ja kehittää yhdenvertaisuutta ja tasa- arvoa sekä millaista yhteistyötä kodin ja koulun välille toivotaan näiden asioiden edistämiseksi.</a:t>
            </a:r>
          </a:p>
          <a:p>
            <a:r>
              <a:rPr lang="fi-FI" dirty="0"/>
              <a:t>Huoltajien kyselyyn vastasi 26 huoltajaa. Yläkoulun oppilaiden kyselyyn vastasi 13 oppilasta sekä alakoulun oppilaiden kyselyyn vastasi 38 ala- tai yläkoululaista.</a:t>
            </a:r>
          </a:p>
          <a:p>
            <a:r>
              <a:rPr lang="fi-FI" dirty="0">
                <a:hlinkClick r:id="rId2"/>
              </a:rPr>
              <a:t>Linkki alakoululaisten vastauksiin</a:t>
            </a:r>
            <a:endParaRPr lang="fi-FI" dirty="0"/>
          </a:p>
          <a:p>
            <a:r>
              <a:rPr lang="fi-FI" dirty="0">
                <a:hlinkClick r:id="rId3"/>
              </a:rPr>
              <a:t>Linkki yläkoululaisten vastauksiin</a:t>
            </a:r>
            <a:endParaRPr lang="fi-FI" dirty="0"/>
          </a:p>
          <a:p>
            <a:r>
              <a:rPr lang="fi-FI" dirty="0">
                <a:hlinkClick r:id="rId4"/>
              </a:rPr>
              <a:t>Linkki huoltajien vastauksiin</a:t>
            </a:r>
            <a:endParaRPr lang="fi-FI" dirty="0"/>
          </a:p>
          <a:p>
            <a:r>
              <a:rPr lang="fi-FI" dirty="0"/>
              <a:t>Kyselyiden tuloksia käsiteltiin koulun johtoryhmässä, opiskeluhuoltoryhmän sekä tunne- ja turvataitovastaavien tapaamisissa.</a:t>
            </a:r>
          </a:p>
          <a:p>
            <a:r>
              <a:rPr lang="fi-FI" dirty="0"/>
              <a:t>Koulumme tavoitteet ja toimenpiteet laadittiin kyselyistä saadun koonnin sekä kaupungin yhteiset tavoitteet antirasismi ja turvallisemman tilan periaatteet huomioiden.</a:t>
            </a:r>
          </a:p>
        </p:txBody>
      </p:sp>
      <p:sp>
        <p:nvSpPr>
          <p:cNvPr id="4" name="Päivämäärän paikkamerkki 3">
            <a:extLst>
              <a:ext uri="{FF2B5EF4-FFF2-40B4-BE49-F238E27FC236}">
                <a16:creationId xmlns:a16="http://schemas.microsoft.com/office/drawing/2014/main" id="{C1AD7CB6-1EC8-F8D4-5C00-3AFD65AB3314}"/>
              </a:ext>
            </a:extLst>
          </p:cNvPr>
          <p:cNvSpPr>
            <a:spLocks noGrp="1"/>
          </p:cNvSpPr>
          <p:nvPr>
            <p:ph type="dt" sz="half" idx="10"/>
          </p:nvPr>
        </p:nvSpPr>
        <p:spPr/>
        <p:txBody>
          <a:bodyPr/>
          <a:lstStyle/>
          <a:p>
            <a:fld id="{E915719C-C0B1-0442-A41F-D134B78B6185}" type="datetime1">
              <a:rPr lang="fi-FI" smtClean="0"/>
              <a:t>5.5.2025</a:t>
            </a:fld>
            <a:endParaRPr lang="fi-FI"/>
          </a:p>
        </p:txBody>
      </p:sp>
    </p:spTree>
    <p:extLst>
      <p:ext uri="{BB962C8B-B14F-4D97-AF65-F5344CB8AC3E}">
        <p14:creationId xmlns:p14="http://schemas.microsoft.com/office/powerpoint/2010/main" val="541675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ulukko 6">
            <a:extLst>
              <a:ext uri="{FF2B5EF4-FFF2-40B4-BE49-F238E27FC236}">
                <a16:creationId xmlns:a16="http://schemas.microsoft.com/office/drawing/2014/main" id="{7E06C6D2-8131-7315-F6FB-80494BBBC05E}"/>
              </a:ext>
            </a:extLst>
          </p:cNvPr>
          <p:cNvGraphicFramePr>
            <a:graphicFrameLocks/>
          </p:cNvGraphicFramePr>
          <p:nvPr>
            <p:extLst>
              <p:ext uri="{D42A27DB-BD31-4B8C-83A1-F6EECF244321}">
                <p14:modId xmlns:p14="http://schemas.microsoft.com/office/powerpoint/2010/main" val="2496100603"/>
              </p:ext>
            </p:extLst>
          </p:nvPr>
        </p:nvGraphicFramePr>
        <p:xfrm>
          <a:off x="786809" y="2105638"/>
          <a:ext cx="10639648" cy="3344395"/>
        </p:xfrm>
        <a:graphic>
          <a:graphicData uri="http://schemas.openxmlformats.org/drawingml/2006/table">
            <a:tbl>
              <a:tblPr firstRow="1" bandRow="1">
                <a:tableStyleId>{5C22544A-7EE6-4342-B048-85BDC9FD1C3A}</a:tableStyleId>
              </a:tblPr>
              <a:tblGrid>
                <a:gridCol w="1247735">
                  <a:extLst>
                    <a:ext uri="{9D8B030D-6E8A-4147-A177-3AD203B41FA5}">
                      <a16:colId xmlns:a16="http://schemas.microsoft.com/office/drawing/2014/main" val="1452857421"/>
                    </a:ext>
                  </a:extLst>
                </a:gridCol>
                <a:gridCol w="1894461">
                  <a:extLst>
                    <a:ext uri="{9D8B030D-6E8A-4147-A177-3AD203B41FA5}">
                      <a16:colId xmlns:a16="http://schemas.microsoft.com/office/drawing/2014/main" val="3284276989"/>
                    </a:ext>
                  </a:extLst>
                </a:gridCol>
                <a:gridCol w="1489424">
                  <a:extLst>
                    <a:ext uri="{9D8B030D-6E8A-4147-A177-3AD203B41FA5}">
                      <a16:colId xmlns:a16="http://schemas.microsoft.com/office/drawing/2014/main" val="370921851"/>
                    </a:ext>
                  </a:extLst>
                </a:gridCol>
                <a:gridCol w="1489424">
                  <a:extLst>
                    <a:ext uri="{9D8B030D-6E8A-4147-A177-3AD203B41FA5}">
                      <a16:colId xmlns:a16="http://schemas.microsoft.com/office/drawing/2014/main" val="590090666"/>
                    </a:ext>
                  </a:extLst>
                </a:gridCol>
                <a:gridCol w="1489424">
                  <a:extLst>
                    <a:ext uri="{9D8B030D-6E8A-4147-A177-3AD203B41FA5}">
                      <a16:colId xmlns:a16="http://schemas.microsoft.com/office/drawing/2014/main" val="781523035"/>
                    </a:ext>
                  </a:extLst>
                </a:gridCol>
                <a:gridCol w="1514590">
                  <a:extLst>
                    <a:ext uri="{9D8B030D-6E8A-4147-A177-3AD203B41FA5}">
                      <a16:colId xmlns:a16="http://schemas.microsoft.com/office/drawing/2014/main" val="3480419538"/>
                    </a:ext>
                  </a:extLst>
                </a:gridCol>
                <a:gridCol w="1514590">
                  <a:extLst>
                    <a:ext uri="{9D8B030D-6E8A-4147-A177-3AD203B41FA5}">
                      <a16:colId xmlns:a16="http://schemas.microsoft.com/office/drawing/2014/main" val="1383696253"/>
                    </a:ext>
                  </a:extLst>
                </a:gridCol>
              </a:tblGrid>
              <a:tr h="601058">
                <a:tc>
                  <a:txBody>
                    <a:bodyPr/>
                    <a:lstStyle/>
                    <a:p>
                      <a:endParaRPr lang="fi-FI" sz="1000" dirty="0"/>
                    </a:p>
                  </a:txBody>
                  <a:tcPr/>
                </a:tc>
                <a:tc>
                  <a:txBody>
                    <a:bodyPr/>
                    <a:lstStyle/>
                    <a:p>
                      <a:r>
                        <a:rPr lang="fi-FI" sz="1000" dirty="0"/>
                        <a:t>Toimenpiteet </a:t>
                      </a:r>
                    </a:p>
                    <a:p>
                      <a:r>
                        <a:rPr lang="fi-FI" sz="1000" dirty="0"/>
                        <a:t>lv 2025-2026</a:t>
                      </a:r>
                    </a:p>
                  </a:txBody>
                  <a:tcPr/>
                </a:tc>
                <a:tc>
                  <a:txBody>
                    <a:bodyPr/>
                    <a:lstStyle/>
                    <a:p>
                      <a:r>
                        <a:rPr lang="fi-FI" sz="1000" dirty="0"/>
                        <a:t>Vastuu</a:t>
                      </a:r>
                    </a:p>
                  </a:txBody>
                  <a:tcPr/>
                </a:tc>
                <a:tc>
                  <a:txBody>
                    <a:bodyPr/>
                    <a:lstStyle/>
                    <a:p>
                      <a:r>
                        <a:rPr lang="fi-FI" sz="1000" dirty="0"/>
                        <a:t>Toimenpiteet lv 2026-2027</a:t>
                      </a:r>
                    </a:p>
                  </a:txBody>
                  <a:tcPr/>
                </a:tc>
                <a:tc>
                  <a:txBody>
                    <a:bodyPr/>
                    <a:lstStyle/>
                    <a:p>
                      <a:r>
                        <a:rPr lang="fi-FI" sz="1000" dirty="0"/>
                        <a:t>Vastuu</a:t>
                      </a:r>
                    </a:p>
                  </a:txBody>
                  <a:tcPr/>
                </a:tc>
                <a:tc>
                  <a:txBody>
                    <a:bodyPr/>
                    <a:lstStyle/>
                    <a:p>
                      <a:r>
                        <a:rPr lang="fi-FI" sz="1000" dirty="0"/>
                        <a:t>Toimenpiteet </a:t>
                      </a:r>
                    </a:p>
                    <a:p>
                      <a:r>
                        <a:rPr lang="fi-FI" sz="1000" dirty="0"/>
                        <a:t>lv 2027-2028</a:t>
                      </a:r>
                    </a:p>
                  </a:txBody>
                  <a:tcPr/>
                </a:tc>
                <a:tc>
                  <a:txBody>
                    <a:bodyPr/>
                    <a:lstStyle/>
                    <a:p>
                      <a:r>
                        <a:rPr lang="fi-FI" sz="1000" dirty="0"/>
                        <a:t>Vastuu</a:t>
                      </a:r>
                    </a:p>
                  </a:txBody>
                  <a:tcPr/>
                </a:tc>
                <a:extLst>
                  <a:ext uri="{0D108BD9-81ED-4DB2-BD59-A6C34878D82A}">
                    <a16:rowId xmlns:a16="http://schemas.microsoft.com/office/drawing/2014/main" val="1749840818"/>
                  </a:ext>
                </a:extLst>
              </a:tr>
              <a:tr h="731657">
                <a:tc>
                  <a:txBody>
                    <a:bodyPr/>
                    <a:lstStyle/>
                    <a:p>
                      <a:r>
                        <a:rPr lang="fi-FI" sz="1000" b="0" dirty="0"/>
                        <a:t>Tavoite 1</a:t>
                      </a:r>
                    </a:p>
                    <a:p>
                      <a:r>
                        <a:rPr lang="fi-FI" sz="1000" b="0" dirty="0"/>
                        <a:t>Tunne- ja turvataitokasvatuksen jalkauttaminen</a:t>
                      </a:r>
                    </a:p>
                  </a:txBody>
                  <a:tcPr/>
                </a:tc>
                <a:tc>
                  <a:txBody>
                    <a:bodyPr/>
                    <a:lstStyle/>
                    <a:p>
                      <a:r>
                        <a:rPr lang="fi-FI" sz="1000" dirty="0"/>
                        <a:t>Tunne- ja turvataito- koulutus henkilökunnalle ja koulutuksen pohjalta yksikkökohtaiset workshopit</a:t>
                      </a:r>
                    </a:p>
                  </a:txBody>
                  <a:tcPr/>
                </a:tc>
                <a:tc>
                  <a:txBody>
                    <a:bodyPr/>
                    <a:lstStyle/>
                    <a:p>
                      <a:r>
                        <a:rPr lang="fi-FI" sz="1000" dirty="0"/>
                        <a:t>Tunne- ja turvataitovastaavat</a:t>
                      </a:r>
                    </a:p>
                  </a:txBody>
                  <a:tcPr/>
                </a:tc>
                <a:tc>
                  <a:txBody>
                    <a:bodyPr/>
                    <a:lstStyle/>
                    <a:p>
                      <a:r>
                        <a:rPr lang="fi-FI" sz="1000" dirty="0"/>
                        <a:t>Yksikkökohtaisesti tunne- ja turvataitojen näkyväksi tekeminen arjessa  </a:t>
                      </a:r>
                    </a:p>
                  </a:txBody>
                  <a:tcPr/>
                </a:tc>
                <a:tc>
                  <a:txBody>
                    <a:bodyPr/>
                    <a:lstStyle/>
                    <a:p>
                      <a:r>
                        <a:rPr lang="fi-FI" sz="1000" dirty="0"/>
                        <a:t>Vastuuopettajat, luokan opettajat ja apulaisjohtajat</a:t>
                      </a:r>
                    </a:p>
                  </a:txBody>
                  <a:tcPr/>
                </a:tc>
                <a:tc>
                  <a:txBody>
                    <a:bodyPr/>
                    <a:lstStyle/>
                    <a:p>
                      <a:r>
                        <a:rPr lang="fi-FI" sz="1000" dirty="0"/>
                        <a:t>Arjen käytänteiden jakaminen Tiernan </a:t>
                      </a:r>
                      <a:r>
                        <a:rPr lang="fi-FI" sz="1000" dirty="0" err="1"/>
                        <a:t>Teams</a:t>
                      </a:r>
                      <a:r>
                        <a:rPr lang="fi-FI" sz="1000" dirty="0"/>
                        <a:t>- alustalla</a:t>
                      </a:r>
                    </a:p>
                  </a:txBody>
                  <a:tcPr/>
                </a:tc>
                <a:tc>
                  <a:txBody>
                    <a:bodyPr/>
                    <a:lstStyle/>
                    <a:p>
                      <a:r>
                        <a:rPr lang="fi-FI" sz="1000" dirty="0"/>
                        <a:t>Luokkien opettajat</a:t>
                      </a:r>
                    </a:p>
                  </a:txBody>
                  <a:tcPr/>
                </a:tc>
                <a:extLst>
                  <a:ext uri="{0D108BD9-81ED-4DB2-BD59-A6C34878D82A}">
                    <a16:rowId xmlns:a16="http://schemas.microsoft.com/office/drawing/2014/main" val="1679956255"/>
                  </a:ext>
                </a:extLst>
              </a:tr>
              <a:tr h="1105718">
                <a:tc>
                  <a:txBody>
                    <a:bodyPr/>
                    <a:lstStyle/>
                    <a:p>
                      <a:r>
                        <a:rPr lang="fi-FI" sz="1000" b="0" dirty="0"/>
                        <a:t>Tavoite 2</a:t>
                      </a:r>
                    </a:p>
                    <a:p>
                      <a:r>
                        <a:rPr lang="fi-FI" sz="1000" b="0" dirty="0"/>
                        <a:t>Turvallisemman tilan periaatteiden jalkauttaminen yksiköihin</a:t>
                      </a:r>
                    </a:p>
                  </a:txBody>
                  <a:tcPr/>
                </a:tc>
                <a:tc>
                  <a:txBody>
                    <a:bodyPr/>
                    <a:lstStyle/>
                    <a:p>
                      <a:r>
                        <a:rPr lang="fi-FI" sz="1000" dirty="0"/>
                        <a:t>Periaatteiden esittely koko koululle yhteisessä tilaisuudessa. Periaatteiden esittely oppilaille ja näkyville koulun tiloissa (järjestyssäännöt, HKV- toimintamalli)</a:t>
                      </a:r>
                    </a:p>
                  </a:txBody>
                  <a:tcPr/>
                </a:tc>
                <a:tc>
                  <a:txBody>
                    <a:bodyPr/>
                    <a:lstStyle/>
                    <a:p>
                      <a:r>
                        <a:rPr lang="fi-FI" sz="1000" dirty="0"/>
                        <a:t>Rehtori, apulaisjohtajat, vastuuopettajat,  luokkien opettajat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dirty="0"/>
                        <a:t>Yksikkökohtaisesti turvallisemman tilan periaatteiden näkyväksi tekeminen arjessa  </a:t>
                      </a:r>
                    </a:p>
                    <a:p>
                      <a:endParaRPr lang="fi-FI" sz="1000" dirty="0"/>
                    </a:p>
                  </a:txBody>
                  <a:tcPr/>
                </a:tc>
                <a:tc>
                  <a:txBody>
                    <a:bodyPr/>
                    <a:lstStyle/>
                    <a:p>
                      <a:r>
                        <a:rPr lang="fi-FI" sz="1000" dirty="0"/>
                        <a:t>Koko koulun henkilökunta</a:t>
                      </a:r>
                    </a:p>
                  </a:txBody>
                  <a:tcPr/>
                </a:tc>
                <a:tc>
                  <a:txBody>
                    <a:bodyPr/>
                    <a:lstStyle/>
                    <a:p>
                      <a:r>
                        <a:rPr lang="fi-FI" sz="1000" dirty="0"/>
                        <a:t>Arvioidaan turvallisemman tilan periaatteiden toteutumista yksikkökohtaisesti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dirty="0"/>
                        <a:t>Rehtori, apulaisjohtajat, vastuuopettajat</a:t>
                      </a:r>
                    </a:p>
                    <a:p>
                      <a:endParaRPr lang="fi-FI" sz="1000" dirty="0"/>
                    </a:p>
                  </a:txBody>
                  <a:tcPr/>
                </a:tc>
                <a:extLst>
                  <a:ext uri="{0D108BD9-81ED-4DB2-BD59-A6C34878D82A}">
                    <a16:rowId xmlns:a16="http://schemas.microsoft.com/office/drawing/2014/main" val="1013531822"/>
                  </a:ext>
                </a:extLst>
              </a:tr>
              <a:tr h="814740">
                <a:tc>
                  <a:txBody>
                    <a:bodyPr/>
                    <a:lstStyle/>
                    <a:p>
                      <a:r>
                        <a:rPr lang="fi-FI" sz="1000" b="0" dirty="0"/>
                        <a:t>Tavoite 3</a:t>
                      </a:r>
                    </a:p>
                    <a:p>
                      <a:r>
                        <a:rPr lang="fi-FI" sz="1000" b="0" dirty="0"/>
                        <a:t>Antirasismi osana koulun toimintaa</a:t>
                      </a:r>
                    </a:p>
                    <a:p>
                      <a:endParaRPr lang="fi-FI" sz="1000" b="0" dirty="0"/>
                    </a:p>
                  </a:txBody>
                  <a:tcPr/>
                </a:tc>
                <a:tc>
                  <a:txBody>
                    <a:bodyPr/>
                    <a:lstStyle/>
                    <a:p>
                      <a:r>
                        <a:rPr lang="fi-FI" sz="1000" dirty="0"/>
                        <a:t>Antirasistinen koulutuskokonaisuus henkilökunnalle (THL)</a:t>
                      </a:r>
                    </a:p>
                  </a:txBody>
                  <a:tcPr/>
                </a:tc>
                <a:tc>
                  <a:txBody>
                    <a:bodyPr/>
                    <a:lstStyle/>
                    <a:p>
                      <a:r>
                        <a:rPr lang="fi-FI" sz="1000" dirty="0"/>
                        <a:t>Vuosiviikkokalenteriin varataan aikaa koulutukseen, rehtori ja apulaisjohtajat</a:t>
                      </a:r>
                    </a:p>
                    <a:p>
                      <a:r>
                        <a:rPr lang="fi-FI" sz="1000" dirty="0"/>
                        <a:t>(videot ja keskustelu)</a:t>
                      </a:r>
                    </a:p>
                  </a:txBody>
                  <a:tcPr/>
                </a:tc>
                <a:tc>
                  <a:txBody>
                    <a:bodyPr/>
                    <a:lstStyle/>
                    <a:p>
                      <a:r>
                        <a:rPr lang="fi-FI" sz="1000" dirty="0"/>
                        <a:t>Antirasistinen luento oppilaille</a:t>
                      </a:r>
                    </a:p>
                  </a:txBody>
                  <a:tcPr/>
                </a:tc>
                <a:tc>
                  <a:txBody>
                    <a:bodyPr/>
                    <a:lstStyle/>
                    <a:p>
                      <a:r>
                        <a:rPr lang="fi-FI" sz="1000" dirty="0"/>
                        <a:t>KV- rahan kohdentaminen ulkopuoliseen luennoitsijaan</a:t>
                      </a:r>
                    </a:p>
                  </a:txBody>
                  <a:tcPr/>
                </a:tc>
                <a:tc>
                  <a:txBody>
                    <a:bodyPr/>
                    <a:lstStyle/>
                    <a:p>
                      <a:r>
                        <a:rPr lang="fi-FI" sz="1000" dirty="0"/>
                        <a:t>Yhdenvertaisuus: ”Kaikki erilaisia, kaikki samanarvoisia” MOK- viikko</a:t>
                      </a:r>
                    </a:p>
                  </a:txBody>
                  <a:tcPr/>
                </a:tc>
                <a:tc>
                  <a:txBody>
                    <a:bodyPr/>
                    <a:lstStyle/>
                    <a:p>
                      <a:r>
                        <a:rPr lang="fi-FI" sz="1000" dirty="0"/>
                        <a:t>Koko koulun henkilökunta</a:t>
                      </a:r>
                    </a:p>
                  </a:txBody>
                  <a:tcPr/>
                </a:tc>
                <a:extLst>
                  <a:ext uri="{0D108BD9-81ED-4DB2-BD59-A6C34878D82A}">
                    <a16:rowId xmlns:a16="http://schemas.microsoft.com/office/drawing/2014/main" val="3801857009"/>
                  </a:ext>
                </a:extLst>
              </a:tr>
            </a:tbl>
          </a:graphicData>
        </a:graphic>
      </p:graphicFrame>
      <p:sp>
        <p:nvSpPr>
          <p:cNvPr id="2" name="Otsikko 1">
            <a:extLst>
              <a:ext uri="{FF2B5EF4-FFF2-40B4-BE49-F238E27FC236}">
                <a16:creationId xmlns:a16="http://schemas.microsoft.com/office/drawing/2014/main" id="{19479E3C-F065-9C18-FCD5-3F98830049B5}"/>
              </a:ext>
            </a:extLst>
          </p:cNvPr>
          <p:cNvSpPr>
            <a:spLocks noGrp="1"/>
          </p:cNvSpPr>
          <p:nvPr>
            <p:ph type="title"/>
          </p:nvPr>
        </p:nvSpPr>
        <p:spPr>
          <a:xfrm>
            <a:off x="675318" y="519281"/>
            <a:ext cx="8610196" cy="577902"/>
          </a:xfrm>
        </p:spPr>
        <p:txBody>
          <a:bodyPr>
            <a:normAutofit/>
          </a:bodyPr>
          <a:lstStyle/>
          <a:p>
            <a:r>
              <a:rPr lang="fi-FI"/>
              <a:t>2. Tavoitteet,</a:t>
            </a:r>
            <a:r>
              <a:rPr lang="fi-FI" sz="2400"/>
              <a:t> toimenpiteet, aikataulu ja vastuuhenkilöt</a:t>
            </a:r>
            <a:endParaRPr lang="fi-FI"/>
          </a:p>
        </p:txBody>
      </p:sp>
      <p:sp>
        <p:nvSpPr>
          <p:cNvPr id="4" name="Tekstin paikkamerkki 3">
            <a:extLst>
              <a:ext uri="{FF2B5EF4-FFF2-40B4-BE49-F238E27FC236}">
                <a16:creationId xmlns:a16="http://schemas.microsoft.com/office/drawing/2014/main" id="{35E54F42-06BB-B2E0-B29F-BCBD49DD38CC}"/>
              </a:ext>
            </a:extLst>
          </p:cNvPr>
          <p:cNvSpPr>
            <a:spLocks noGrp="1"/>
          </p:cNvSpPr>
          <p:nvPr>
            <p:ph type="body" sz="quarter" idx="13"/>
          </p:nvPr>
        </p:nvSpPr>
        <p:spPr>
          <a:xfrm>
            <a:off x="8125691" y="1371600"/>
            <a:ext cx="3233638" cy="4488873"/>
          </a:xfrm>
        </p:spPr>
        <p:txBody>
          <a:bodyPr/>
          <a:lstStyle/>
          <a:p>
            <a:endParaRPr lang="fi-FI"/>
          </a:p>
          <a:p>
            <a:endParaRPr lang="fi-FI"/>
          </a:p>
        </p:txBody>
      </p:sp>
      <p:sp>
        <p:nvSpPr>
          <p:cNvPr id="7" name="Otsikko 4">
            <a:extLst>
              <a:ext uri="{FF2B5EF4-FFF2-40B4-BE49-F238E27FC236}">
                <a16:creationId xmlns:a16="http://schemas.microsoft.com/office/drawing/2014/main" id="{1F3B5002-3094-AA18-E4CF-2F8B32CDE01D}"/>
              </a:ext>
            </a:extLst>
          </p:cNvPr>
          <p:cNvSpPr txBox="1">
            <a:spLocks/>
          </p:cNvSpPr>
          <p:nvPr/>
        </p:nvSpPr>
        <p:spPr>
          <a:xfrm>
            <a:off x="341102" y="274341"/>
            <a:ext cx="5616624" cy="8572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endParaRPr lang="fi-FI"/>
          </a:p>
        </p:txBody>
      </p:sp>
      <p:pic>
        <p:nvPicPr>
          <p:cNvPr id="6" name="Kuva 5">
            <a:extLst>
              <a:ext uri="{FF2B5EF4-FFF2-40B4-BE49-F238E27FC236}">
                <a16:creationId xmlns:a16="http://schemas.microsoft.com/office/drawing/2014/main" id="{A703AD3E-B5A0-B2B4-8979-115B8673ADD9}"/>
              </a:ext>
            </a:extLst>
          </p:cNvPr>
          <p:cNvPicPr>
            <a:picLocks noChangeAspect="1"/>
          </p:cNvPicPr>
          <p:nvPr/>
        </p:nvPicPr>
        <p:blipFill>
          <a:blip r:embed="rId2"/>
          <a:stretch>
            <a:fillRect/>
          </a:stretch>
        </p:blipFill>
        <p:spPr>
          <a:xfrm>
            <a:off x="8584917" y="25050"/>
            <a:ext cx="2069626" cy="2041112"/>
          </a:xfrm>
          <a:prstGeom prst="rect">
            <a:avLst/>
          </a:prstGeom>
        </p:spPr>
      </p:pic>
      <p:sp>
        <p:nvSpPr>
          <p:cNvPr id="8" name="Tekstiruutu 7">
            <a:extLst>
              <a:ext uri="{FF2B5EF4-FFF2-40B4-BE49-F238E27FC236}">
                <a16:creationId xmlns:a16="http://schemas.microsoft.com/office/drawing/2014/main" id="{D684A81D-FF91-607C-975A-BC3FDE4B0B6E}"/>
              </a:ext>
            </a:extLst>
          </p:cNvPr>
          <p:cNvSpPr txBox="1"/>
          <p:nvPr/>
        </p:nvSpPr>
        <p:spPr>
          <a:xfrm>
            <a:off x="675318" y="1380355"/>
            <a:ext cx="9176253" cy="646331"/>
          </a:xfrm>
          <a:prstGeom prst="rect">
            <a:avLst/>
          </a:prstGeom>
          <a:noFill/>
        </p:spPr>
        <p:txBody>
          <a:bodyPr wrap="square" rtlCol="0">
            <a:spAutoFit/>
          </a:bodyPr>
          <a:lstStyle/>
          <a:p>
            <a:r>
              <a:rPr lang="fi-FI" sz="1800">
                <a:effectLst/>
                <a:latin typeface="Segoe UI" panose="020B0502040204020203" pitchFamily="34" charset="0"/>
              </a:rPr>
              <a:t>Kirjoittakaa taulukkoon tavoitteet sekä niihin liittyvät toimenpiteet ja vastuuhenkilöt, jotka laaditte nykytilan kartoituksessa esiin nousseiden haasteiden pohjalta.</a:t>
            </a:r>
            <a:endParaRPr lang="fi-FI"/>
          </a:p>
        </p:txBody>
      </p:sp>
    </p:spTree>
    <p:extLst>
      <p:ext uri="{BB962C8B-B14F-4D97-AF65-F5344CB8AC3E}">
        <p14:creationId xmlns:p14="http://schemas.microsoft.com/office/powerpoint/2010/main" val="343500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D708CA-3118-42F5-9FEA-C80DBCEB354D}"/>
              </a:ext>
            </a:extLst>
          </p:cNvPr>
          <p:cNvSpPr>
            <a:spLocks noGrp="1"/>
          </p:cNvSpPr>
          <p:nvPr>
            <p:ph type="title"/>
          </p:nvPr>
        </p:nvSpPr>
        <p:spPr>
          <a:xfrm>
            <a:off x="772886" y="-27431"/>
            <a:ext cx="6351587" cy="1325563"/>
          </a:xfrm>
        </p:spPr>
        <p:txBody>
          <a:bodyPr/>
          <a:lstStyle/>
          <a:p>
            <a:r>
              <a:rPr lang="fi-FI"/>
              <a:t>3. Seuranta tavoitteiden osalta vuosittain </a:t>
            </a:r>
          </a:p>
        </p:txBody>
      </p:sp>
      <p:graphicFrame>
        <p:nvGraphicFramePr>
          <p:cNvPr id="5" name="Taulukko 5">
            <a:extLst>
              <a:ext uri="{FF2B5EF4-FFF2-40B4-BE49-F238E27FC236}">
                <a16:creationId xmlns:a16="http://schemas.microsoft.com/office/drawing/2014/main" id="{8FC7CE5F-807E-4865-A423-DF5EB3BF87BC}"/>
              </a:ext>
            </a:extLst>
          </p:cNvPr>
          <p:cNvGraphicFramePr>
            <a:graphicFrameLocks noGrp="1"/>
          </p:cNvGraphicFramePr>
          <p:nvPr>
            <p:ph idx="1"/>
            <p:extLst>
              <p:ext uri="{D42A27DB-BD31-4B8C-83A1-F6EECF244321}">
                <p14:modId xmlns:p14="http://schemas.microsoft.com/office/powerpoint/2010/main" val="29757749"/>
              </p:ext>
            </p:extLst>
          </p:nvPr>
        </p:nvGraphicFramePr>
        <p:xfrm>
          <a:off x="857693" y="1453117"/>
          <a:ext cx="10659393" cy="4919516"/>
        </p:xfrm>
        <a:graphic>
          <a:graphicData uri="http://schemas.openxmlformats.org/drawingml/2006/table">
            <a:tbl>
              <a:tblPr firstRow="1" bandRow="1">
                <a:tableStyleId>{5C22544A-7EE6-4342-B048-85BDC9FD1C3A}</a:tableStyleId>
              </a:tblPr>
              <a:tblGrid>
                <a:gridCol w="2632627">
                  <a:extLst>
                    <a:ext uri="{9D8B030D-6E8A-4147-A177-3AD203B41FA5}">
                      <a16:colId xmlns:a16="http://schemas.microsoft.com/office/drawing/2014/main" val="2425985638"/>
                    </a:ext>
                  </a:extLst>
                </a:gridCol>
                <a:gridCol w="2654106">
                  <a:extLst>
                    <a:ext uri="{9D8B030D-6E8A-4147-A177-3AD203B41FA5}">
                      <a16:colId xmlns:a16="http://schemas.microsoft.com/office/drawing/2014/main" val="3990214948"/>
                    </a:ext>
                  </a:extLst>
                </a:gridCol>
                <a:gridCol w="2697072">
                  <a:extLst>
                    <a:ext uri="{9D8B030D-6E8A-4147-A177-3AD203B41FA5}">
                      <a16:colId xmlns:a16="http://schemas.microsoft.com/office/drawing/2014/main" val="3109190364"/>
                    </a:ext>
                  </a:extLst>
                </a:gridCol>
                <a:gridCol w="2675588">
                  <a:extLst>
                    <a:ext uri="{9D8B030D-6E8A-4147-A177-3AD203B41FA5}">
                      <a16:colId xmlns:a16="http://schemas.microsoft.com/office/drawing/2014/main" val="327429598"/>
                    </a:ext>
                  </a:extLst>
                </a:gridCol>
              </a:tblGrid>
              <a:tr h="346813">
                <a:tc>
                  <a:txBody>
                    <a:bodyPr/>
                    <a:lstStyle/>
                    <a:p>
                      <a:r>
                        <a:rPr lang="fi-FI" sz="1000" dirty="0"/>
                        <a:t> Tavoite</a:t>
                      </a:r>
                    </a:p>
                  </a:txBody>
                  <a:tcPr/>
                </a:tc>
                <a:tc>
                  <a:txBody>
                    <a:bodyPr/>
                    <a:lstStyle/>
                    <a:p>
                      <a:r>
                        <a:rPr lang="fi-FI" sz="1000" dirty="0"/>
                        <a:t>Mittari (esim. kyselyt, keskustelut, palautteet)</a:t>
                      </a:r>
                    </a:p>
                  </a:txBody>
                  <a:tcPr/>
                </a:tc>
                <a:tc>
                  <a:txBody>
                    <a:bodyPr/>
                    <a:lstStyle/>
                    <a:p>
                      <a:r>
                        <a:rPr lang="fi-FI" sz="1000" dirty="0"/>
                        <a:t>Onnistumiset</a:t>
                      </a:r>
                    </a:p>
                  </a:txBody>
                  <a:tcPr/>
                </a:tc>
                <a:tc>
                  <a:txBody>
                    <a:bodyPr/>
                    <a:lstStyle/>
                    <a:p>
                      <a:r>
                        <a:rPr lang="fi-FI" sz="1000" dirty="0"/>
                        <a:t>Haasteet</a:t>
                      </a:r>
                    </a:p>
                  </a:txBody>
                  <a:tcPr/>
                </a:tc>
                <a:extLst>
                  <a:ext uri="{0D108BD9-81ED-4DB2-BD59-A6C34878D82A}">
                    <a16:rowId xmlns:a16="http://schemas.microsoft.com/office/drawing/2014/main" val="555425979"/>
                  </a:ext>
                </a:extLst>
              </a:tr>
              <a:tr h="296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b="1" dirty="0"/>
                        <a:t>2026</a:t>
                      </a:r>
                      <a:endParaRPr lang="fi-FI" sz="1000" b="0" dirty="0"/>
                    </a:p>
                  </a:txBody>
                  <a:tcPr>
                    <a:solidFill>
                      <a:schemeClr val="accent1">
                        <a:lumMod val="20000"/>
                        <a:lumOff val="80000"/>
                      </a:schemeClr>
                    </a:solidFill>
                  </a:tcPr>
                </a:tc>
                <a:tc>
                  <a:txBody>
                    <a:bodyPr/>
                    <a:lstStyle/>
                    <a:p>
                      <a:endParaRPr lang="fi-FI" sz="1000" dirty="0"/>
                    </a:p>
                  </a:txBody>
                  <a:tcPr>
                    <a:solidFill>
                      <a:schemeClr val="accent1">
                        <a:lumMod val="20000"/>
                        <a:lumOff val="80000"/>
                      </a:schemeClr>
                    </a:solidFill>
                  </a:tcPr>
                </a:tc>
                <a:tc>
                  <a:txBody>
                    <a:bodyPr/>
                    <a:lstStyle/>
                    <a:p>
                      <a:endParaRPr lang="fi-FI" sz="1000" dirty="0"/>
                    </a:p>
                  </a:txBody>
                  <a:tcPr>
                    <a:solidFill>
                      <a:schemeClr val="accent1">
                        <a:lumMod val="20000"/>
                        <a:lumOff val="80000"/>
                      </a:schemeClr>
                    </a:solidFill>
                  </a:tcPr>
                </a:tc>
                <a:tc>
                  <a:txBody>
                    <a:bodyPr/>
                    <a:lstStyle/>
                    <a:p>
                      <a:endParaRPr lang="fi-FI" sz="1000"/>
                    </a:p>
                  </a:txBody>
                  <a:tcPr>
                    <a:solidFill>
                      <a:schemeClr val="accent1">
                        <a:lumMod val="20000"/>
                        <a:lumOff val="80000"/>
                      </a:schemeClr>
                    </a:solidFill>
                  </a:tcPr>
                </a:tc>
                <a:extLst>
                  <a:ext uri="{0D108BD9-81ED-4DB2-BD59-A6C34878D82A}">
                    <a16:rowId xmlns:a16="http://schemas.microsoft.com/office/drawing/2014/main" val="737745078"/>
                  </a:ext>
                </a:extLst>
              </a:tr>
              <a:tr h="4709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1. Tunne- ja turvataito- koulutus henkilökunnalle ja koulutuksen pohjalta yksikkökohtaiset workshopit</a:t>
                      </a:r>
                    </a:p>
                  </a:txBody>
                  <a:tcPr/>
                </a:tc>
                <a:tc>
                  <a:txBody>
                    <a:bodyPr/>
                    <a:lstStyle/>
                    <a:p>
                      <a:r>
                        <a:rPr lang="fi-FI" sz="900" dirty="0"/>
                        <a:t>Koulutuksesta kerättiin palautetta sähköisellä kyselyllä. Yksikkökohtaisten workshopien lopuksi käydään palautekeskustelu.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kern="1200" dirty="0">
                          <a:solidFill>
                            <a:schemeClr val="dk1"/>
                          </a:solidFill>
                          <a:effectLst/>
                          <a:latin typeface="+mn-lt"/>
                          <a:ea typeface="+mn-ea"/>
                          <a:cs typeface="+mn-cs"/>
                        </a:rPr>
                        <a:t>Koulutus sai hyvää palautetta ja sen pohjalta lähdetään luomaan yksikkökohtaisia työpajoja.</a:t>
                      </a:r>
                    </a:p>
                  </a:txBody>
                  <a:tcPr/>
                </a:tc>
                <a:tc>
                  <a:txBody>
                    <a:bodyPr/>
                    <a:lstStyle/>
                    <a:p>
                      <a:endParaRPr lang="fi-FI" sz="1000" dirty="0"/>
                    </a:p>
                  </a:txBody>
                  <a:tcPr/>
                </a:tc>
                <a:extLst>
                  <a:ext uri="{0D108BD9-81ED-4DB2-BD59-A6C34878D82A}">
                    <a16:rowId xmlns:a16="http://schemas.microsoft.com/office/drawing/2014/main" val="3218489912"/>
                  </a:ext>
                </a:extLst>
              </a:tr>
              <a:tr h="601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2. Periaatteiden esittely koko koululle yhteisessä tilaisuudessa. Periaatteiden esittely oppilaille ja näkyville koulun tiloissa (järjestyssäännöt, HKV- toimintamalli)</a:t>
                      </a:r>
                    </a:p>
                  </a:txBody>
                  <a:tcPr/>
                </a:tc>
                <a:tc>
                  <a:txBody>
                    <a:bodyPr/>
                    <a:lstStyle/>
                    <a:p>
                      <a:r>
                        <a:rPr lang="fi-FI" sz="900" dirty="0"/>
                        <a:t>Lukuvuoden arvioinnin yhteydessä kerätään palautetta periaatteiden tutuksi tekemisestä.</a:t>
                      </a:r>
                    </a:p>
                  </a:txBody>
                  <a:tcPr/>
                </a:tc>
                <a:tc>
                  <a:txBody>
                    <a:bodyPr/>
                    <a:lstStyle/>
                    <a:p>
                      <a:endParaRPr lang="fi-FI" sz="900" dirty="0"/>
                    </a:p>
                  </a:txBody>
                  <a:tcPr/>
                </a:tc>
                <a:tc>
                  <a:txBody>
                    <a:bodyPr/>
                    <a:lstStyle/>
                    <a:p>
                      <a:endParaRPr lang="fi-FI" sz="1000"/>
                    </a:p>
                  </a:txBody>
                  <a:tcPr/>
                </a:tc>
                <a:extLst>
                  <a:ext uri="{0D108BD9-81ED-4DB2-BD59-A6C34878D82A}">
                    <a16:rowId xmlns:a16="http://schemas.microsoft.com/office/drawing/2014/main" val="2703767152"/>
                  </a:ext>
                </a:extLst>
              </a:tr>
              <a:tr h="340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3. Antirasistinen koulutuskokonaisuus henkilökunnalle (THL)</a:t>
                      </a:r>
                    </a:p>
                  </a:txBody>
                  <a:tcPr/>
                </a:tc>
                <a:tc>
                  <a:txBody>
                    <a:bodyPr/>
                    <a:lstStyle/>
                    <a:p>
                      <a:r>
                        <a:rPr lang="fi-FI" sz="900" dirty="0"/>
                        <a:t>Koulutuksen päätteeksi keskustelu dia 8:n pohjalta ja </a:t>
                      </a:r>
                      <a:r>
                        <a:rPr lang="fi-FI" sz="900"/>
                        <a:t>palaute koulutuksesta</a:t>
                      </a:r>
                      <a:endParaRPr lang="fi-FI" sz="900" dirty="0"/>
                    </a:p>
                  </a:txBody>
                  <a:tcPr/>
                </a:tc>
                <a:tc>
                  <a:txBody>
                    <a:bodyPr/>
                    <a:lstStyle/>
                    <a:p>
                      <a:endParaRPr lang="fi-FI" sz="900" dirty="0"/>
                    </a:p>
                  </a:txBody>
                  <a:tcPr/>
                </a:tc>
                <a:tc>
                  <a:txBody>
                    <a:bodyPr/>
                    <a:lstStyle/>
                    <a:p>
                      <a:endParaRPr lang="fi-FI" sz="1000"/>
                    </a:p>
                  </a:txBody>
                  <a:tcPr/>
                </a:tc>
                <a:extLst>
                  <a:ext uri="{0D108BD9-81ED-4DB2-BD59-A6C34878D82A}">
                    <a16:rowId xmlns:a16="http://schemas.microsoft.com/office/drawing/2014/main" val="2567426379"/>
                  </a:ext>
                </a:extLst>
              </a:tr>
              <a:tr h="296429">
                <a:tc>
                  <a:txBody>
                    <a:bodyPr/>
                    <a:lstStyle/>
                    <a:p>
                      <a:r>
                        <a:rPr lang="fi-FI" sz="900" b="1" dirty="0"/>
                        <a:t>2027 </a:t>
                      </a:r>
                    </a:p>
                  </a:txBody>
                  <a:tcPr>
                    <a:solidFill>
                      <a:schemeClr val="accent1">
                        <a:lumMod val="20000"/>
                        <a:lumOff val="80000"/>
                      </a:schemeClr>
                    </a:solidFill>
                  </a:tcPr>
                </a:tc>
                <a:tc>
                  <a:txBody>
                    <a:bodyPr/>
                    <a:lstStyle/>
                    <a:p>
                      <a:endParaRPr lang="fi-FI" sz="900"/>
                    </a:p>
                  </a:txBody>
                  <a:tcPr>
                    <a:solidFill>
                      <a:schemeClr val="accent1">
                        <a:lumMod val="20000"/>
                        <a:lumOff val="80000"/>
                      </a:schemeClr>
                    </a:solidFill>
                  </a:tcPr>
                </a:tc>
                <a:tc>
                  <a:txBody>
                    <a:bodyPr/>
                    <a:lstStyle/>
                    <a:p>
                      <a:endParaRPr lang="fi-FI" sz="900" dirty="0"/>
                    </a:p>
                  </a:txBody>
                  <a:tcPr>
                    <a:solidFill>
                      <a:schemeClr val="accent1">
                        <a:lumMod val="20000"/>
                        <a:lumOff val="80000"/>
                      </a:schemeClr>
                    </a:solidFill>
                  </a:tcPr>
                </a:tc>
                <a:tc>
                  <a:txBody>
                    <a:bodyPr/>
                    <a:lstStyle/>
                    <a:p>
                      <a:endParaRPr lang="fi-FI" sz="1000"/>
                    </a:p>
                  </a:txBody>
                  <a:tcPr>
                    <a:solidFill>
                      <a:schemeClr val="accent1">
                        <a:lumMod val="20000"/>
                        <a:lumOff val="80000"/>
                      </a:schemeClr>
                    </a:solidFill>
                  </a:tcPr>
                </a:tc>
                <a:extLst>
                  <a:ext uri="{0D108BD9-81ED-4DB2-BD59-A6C34878D82A}">
                    <a16:rowId xmlns:a16="http://schemas.microsoft.com/office/drawing/2014/main" val="588056388"/>
                  </a:ext>
                </a:extLst>
              </a:tr>
              <a:tr h="340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1. Yksikkökohtaisesti tunne- ja turvataitojen näkyväksi tekeminen arjessa  </a:t>
                      </a:r>
                    </a:p>
                  </a:txBody>
                  <a:tcPr/>
                </a:tc>
                <a:tc>
                  <a:txBody>
                    <a:bodyPr/>
                    <a:lstStyle/>
                    <a:p>
                      <a:endParaRPr lang="fi-FI" sz="900"/>
                    </a:p>
                  </a:txBody>
                  <a:tcPr/>
                </a:tc>
                <a:tc>
                  <a:txBody>
                    <a:bodyPr/>
                    <a:lstStyle/>
                    <a:p>
                      <a:endParaRPr lang="fi-FI" sz="900" dirty="0"/>
                    </a:p>
                  </a:txBody>
                  <a:tcPr/>
                </a:tc>
                <a:tc>
                  <a:txBody>
                    <a:bodyPr/>
                    <a:lstStyle/>
                    <a:p>
                      <a:endParaRPr lang="fi-FI" sz="1000" dirty="0"/>
                    </a:p>
                  </a:txBody>
                  <a:tcPr/>
                </a:tc>
                <a:extLst>
                  <a:ext uri="{0D108BD9-81ED-4DB2-BD59-A6C34878D82A}">
                    <a16:rowId xmlns:a16="http://schemas.microsoft.com/office/drawing/2014/main" val="3146111830"/>
                  </a:ext>
                </a:extLst>
              </a:tr>
              <a:tr h="340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2. Yksikkökohtaisesti turvallisemman tilan periaatteiden näkyväksi tekeminen arjessa  </a:t>
                      </a:r>
                    </a:p>
                  </a:txBody>
                  <a:tcPr/>
                </a:tc>
                <a:tc>
                  <a:txBody>
                    <a:bodyPr/>
                    <a:lstStyle/>
                    <a:p>
                      <a:endParaRPr lang="fi-FI" sz="900"/>
                    </a:p>
                  </a:txBody>
                  <a:tcPr/>
                </a:tc>
                <a:tc>
                  <a:txBody>
                    <a:bodyPr/>
                    <a:lstStyle/>
                    <a:p>
                      <a:endParaRPr lang="fi-FI" sz="900" dirty="0"/>
                    </a:p>
                  </a:txBody>
                  <a:tcPr/>
                </a:tc>
                <a:tc>
                  <a:txBody>
                    <a:bodyPr/>
                    <a:lstStyle/>
                    <a:p>
                      <a:endParaRPr lang="fi-FI" sz="1000" dirty="0"/>
                    </a:p>
                  </a:txBody>
                  <a:tcPr/>
                </a:tc>
                <a:extLst>
                  <a:ext uri="{0D108BD9-81ED-4DB2-BD59-A6C34878D82A}">
                    <a16:rowId xmlns:a16="http://schemas.microsoft.com/office/drawing/2014/main" val="1017649148"/>
                  </a:ext>
                </a:extLst>
              </a:tr>
              <a:tr h="296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3. Antirasistinen luento oppilaille</a:t>
                      </a:r>
                    </a:p>
                  </a:txBody>
                  <a:tcPr/>
                </a:tc>
                <a:tc>
                  <a:txBody>
                    <a:bodyPr/>
                    <a:lstStyle/>
                    <a:p>
                      <a:endParaRPr lang="fi-FI" sz="900"/>
                    </a:p>
                  </a:txBody>
                  <a:tcPr/>
                </a:tc>
                <a:tc>
                  <a:txBody>
                    <a:bodyPr/>
                    <a:lstStyle/>
                    <a:p>
                      <a:endParaRPr lang="fi-FI" sz="900" dirty="0"/>
                    </a:p>
                  </a:txBody>
                  <a:tcPr/>
                </a:tc>
                <a:tc>
                  <a:txBody>
                    <a:bodyPr/>
                    <a:lstStyle/>
                    <a:p>
                      <a:endParaRPr lang="fi-FI" sz="1000" dirty="0"/>
                    </a:p>
                  </a:txBody>
                  <a:tcPr/>
                </a:tc>
                <a:extLst>
                  <a:ext uri="{0D108BD9-81ED-4DB2-BD59-A6C34878D82A}">
                    <a16:rowId xmlns:a16="http://schemas.microsoft.com/office/drawing/2014/main" val="2023407989"/>
                  </a:ext>
                </a:extLst>
              </a:tr>
              <a:tr h="296429">
                <a:tc>
                  <a:txBody>
                    <a:bodyPr/>
                    <a:lstStyle/>
                    <a:p>
                      <a:r>
                        <a:rPr lang="fi-FI" sz="900" b="1"/>
                        <a:t>2028</a:t>
                      </a:r>
                    </a:p>
                  </a:txBody>
                  <a:tcPr>
                    <a:solidFill>
                      <a:schemeClr val="accent1">
                        <a:lumMod val="20000"/>
                        <a:lumOff val="80000"/>
                      </a:schemeClr>
                    </a:solidFill>
                  </a:tcPr>
                </a:tc>
                <a:tc>
                  <a:txBody>
                    <a:bodyPr/>
                    <a:lstStyle/>
                    <a:p>
                      <a:endParaRPr lang="fi-FI" sz="900"/>
                    </a:p>
                  </a:txBody>
                  <a:tcPr>
                    <a:solidFill>
                      <a:schemeClr val="accent1">
                        <a:lumMod val="20000"/>
                        <a:lumOff val="80000"/>
                      </a:schemeClr>
                    </a:solidFill>
                  </a:tcPr>
                </a:tc>
                <a:tc>
                  <a:txBody>
                    <a:bodyPr/>
                    <a:lstStyle/>
                    <a:p>
                      <a:endParaRPr lang="fi-FI" sz="900" dirty="0"/>
                    </a:p>
                  </a:txBody>
                  <a:tcPr>
                    <a:solidFill>
                      <a:schemeClr val="accent1">
                        <a:lumMod val="20000"/>
                        <a:lumOff val="80000"/>
                      </a:schemeClr>
                    </a:solidFill>
                  </a:tcPr>
                </a:tc>
                <a:tc>
                  <a:txBody>
                    <a:bodyPr/>
                    <a:lstStyle/>
                    <a:p>
                      <a:endParaRPr lang="fi-FI" sz="1000" dirty="0"/>
                    </a:p>
                  </a:txBody>
                  <a:tcPr>
                    <a:solidFill>
                      <a:schemeClr val="accent1">
                        <a:lumMod val="20000"/>
                        <a:lumOff val="80000"/>
                      </a:schemeClr>
                    </a:solidFill>
                  </a:tcPr>
                </a:tc>
                <a:extLst>
                  <a:ext uri="{0D108BD9-81ED-4DB2-BD59-A6C34878D82A}">
                    <a16:rowId xmlns:a16="http://schemas.microsoft.com/office/drawing/2014/main" val="1839971165"/>
                  </a:ext>
                </a:extLst>
              </a:tr>
              <a:tr h="340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1. Arjen käytänteiden jakaminen Tiernan </a:t>
                      </a:r>
                      <a:r>
                        <a:rPr lang="fi-FI" sz="900" dirty="0" err="1"/>
                        <a:t>Teams</a:t>
                      </a:r>
                      <a:r>
                        <a:rPr lang="fi-FI" sz="900" dirty="0"/>
                        <a:t>- alustalla</a:t>
                      </a:r>
                    </a:p>
                  </a:txBody>
                  <a:tcPr/>
                </a:tc>
                <a:tc>
                  <a:txBody>
                    <a:bodyPr/>
                    <a:lstStyle/>
                    <a:p>
                      <a:endParaRPr lang="fi-FI" sz="900" dirty="0"/>
                    </a:p>
                  </a:txBody>
                  <a:tcPr/>
                </a:tc>
                <a:tc>
                  <a:txBody>
                    <a:bodyPr/>
                    <a:lstStyle/>
                    <a:p>
                      <a:endParaRPr lang="fi-FI" sz="900" dirty="0"/>
                    </a:p>
                  </a:txBody>
                  <a:tcPr/>
                </a:tc>
                <a:tc>
                  <a:txBody>
                    <a:bodyPr/>
                    <a:lstStyle/>
                    <a:p>
                      <a:endParaRPr lang="fi-FI" sz="1000" dirty="0"/>
                    </a:p>
                  </a:txBody>
                  <a:tcPr/>
                </a:tc>
                <a:extLst>
                  <a:ext uri="{0D108BD9-81ED-4DB2-BD59-A6C34878D82A}">
                    <a16:rowId xmlns:a16="http://schemas.microsoft.com/office/drawing/2014/main" val="835868492"/>
                  </a:ext>
                </a:extLst>
              </a:tr>
              <a:tr h="296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2. Arvioidaan turvallisemman tilan periaatteiden toteutumista yksikkökohtaisesti</a:t>
                      </a:r>
                    </a:p>
                  </a:txBody>
                  <a:tcPr/>
                </a:tc>
                <a:tc>
                  <a:txBody>
                    <a:bodyPr/>
                    <a:lstStyle/>
                    <a:p>
                      <a:endParaRPr lang="fi-FI" sz="900" dirty="0"/>
                    </a:p>
                  </a:txBody>
                  <a:tcPr/>
                </a:tc>
                <a:tc>
                  <a:txBody>
                    <a:bodyPr/>
                    <a:lstStyle/>
                    <a:p>
                      <a:endParaRPr lang="fi-FI" sz="900" dirty="0"/>
                    </a:p>
                  </a:txBody>
                  <a:tcPr/>
                </a:tc>
                <a:tc>
                  <a:txBody>
                    <a:bodyPr/>
                    <a:lstStyle/>
                    <a:p>
                      <a:endParaRPr lang="fi-FI" sz="1000" dirty="0"/>
                    </a:p>
                  </a:txBody>
                  <a:tcPr/>
                </a:tc>
                <a:extLst>
                  <a:ext uri="{0D108BD9-81ED-4DB2-BD59-A6C34878D82A}">
                    <a16:rowId xmlns:a16="http://schemas.microsoft.com/office/drawing/2014/main" val="2364962271"/>
                  </a:ext>
                </a:extLst>
              </a:tr>
              <a:tr h="340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t>3. Yhdenvertaisuus: ”Kaikki erilaisia, kaikki samanarvoisia” MOK- viikko</a:t>
                      </a:r>
                    </a:p>
                  </a:txBody>
                  <a:tcPr/>
                </a:tc>
                <a:tc>
                  <a:txBody>
                    <a:bodyPr/>
                    <a:lstStyle/>
                    <a:p>
                      <a:endParaRPr lang="fi-FI" sz="900"/>
                    </a:p>
                  </a:txBody>
                  <a:tcPr/>
                </a:tc>
                <a:tc>
                  <a:txBody>
                    <a:bodyPr/>
                    <a:lstStyle/>
                    <a:p>
                      <a:endParaRPr lang="fi-FI" sz="900" dirty="0"/>
                    </a:p>
                  </a:txBody>
                  <a:tcPr/>
                </a:tc>
                <a:tc>
                  <a:txBody>
                    <a:bodyPr/>
                    <a:lstStyle/>
                    <a:p>
                      <a:endParaRPr lang="fi-FI" sz="1000" dirty="0"/>
                    </a:p>
                  </a:txBody>
                  <a:tcPr/>
                </a:tc>
                <a:extLst>
                  <a:ext uri="{0D108BD9-81ED-4DB2-BD59-A6C34878D82A}">
                    <a16:rowId xmlns:a16="http://schemas.microsoft.com/office/drawing/2014/main" val="2517139634"/>
                  </a:ext>
                </a:extLst>
              </a:tr>
            </a:tbl>
          </a:graphicData>
        </a:graphic>
      </p:graphicFrame>
      <p:pic>
        <p:nvPicPr>
          <p:cNvPr id="3" name="Kuva 2">
            <a:extLst>
              <a:ext uri="{FF2B5EF4-FFF2-40B4-BE49-F238E27FC236}">
                <a16:creationId xmlns:a16="http://schemas.microsoft.com/office/drawing/2014/main" id="{A3DF8E10-5C94-5114-59C9-B643F4F6E5BE}"/>
              </a:ext>
            </a:extLst>
          </p:cNvPr>
          <p:cNvPicPr>
            <a:picLocks noChangeAspect="1"/>
          </p:cNvPicPr>
          <p:nvPr/>
        </p:nvPicPr>
        <p:blipFill>
          <a:blip r:embed="rId2"/>
          <a:stretch>
            <a:fillRect/>
          </a:stretch>
        </p:blipFill>
        <p:spPr>
          <a:xfrm>
            <a:off x="9878335" y="4164713"/>
            <a:ext cx="2220684" cy="3143248"/>
          </a:xfrm>
          <a:prstGeom prst="rect">
            <a:avLst/>
          </a:prstGeom>
        </p:spPr>
      </p:pic>
      <p:sp>
        <p:nvSpPr>
          <p:cNvPr id="7" name="Tekstiruutu 6">
            <a:extLst>
              <a:ext uri="{FF2B5EF4-FFF2-40B4-BE49-F238E27FC236}">
                <a16:creationId xmlns:a16="http://schemas.microsoft.com/office/drawing/2014/main" id="{33362029-13EA-5B88-0AF2-66F34FD8A946}"/>
              </a:ext>
            </a:extLst>
          </p:cNvPr>
          <p:cNvSpPr txBox="1"/>
          <p:nvPr/>
        </p:nvSpPr>
        <p:spPr>
          <a:xfrm>
            <a:off x="772886" y="974967"/>
            <a:ext cx="8393467" cy="461665"/>
          </a:xfrm>
          <a:prstGeom prst="rect">
            <a:avLst/>
          </a:prstGeom>
          <a:noFill/>
        </p:spPr>
        <p:txBody>
          <a:bodyPr wrap="square" rtlCol="0">
            <a:spAutoFit/>
          </a:bodyPr>
          <a:lstStyle/>
          <a:p>
            <a:r>
              <a:rPr lang="fi-FI" sz="1200" dirty="0">
                <a:effectLst/>
                <a:latin typeface="Segoe UI" panose="020B0502040204020203" pitchFamily="34" charset="0"/>
              </a:rPr>
              <a:t>Kirjatkaa taulukkoon miten seuraatte tavoitteiden ja toimenpiteiden toteutumista sekä mitä onnistumisia ja haasteita olette kohdanneet.</a:t>
            </a:r>
            <a:endParaRPr lang="fi-FI" sz="1200" dirty="0"/>
          </a:p>
        </p:txBody>
      </p:sp>
    </p:spTree>
    <p:extLst>
      <p:ext uri="{BB962C8B-B14F-4D97-AF65-F5344CB8AC3E}">
        <p14:creationId xmlns:p14="http://schemas.microsoft.com/office/powerpoint/2010/main" val="15285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2">
            <a:extLst>
              <a:ext uri="{FF2B5EF4-FFF2-40B4-BE49-F238E27FC236}">
                <a16:creationId xmlns:a16="http://schemas.microsoft.com/office/drawing/2014/main" id="{C16F5D1A-FB19-E7D1-B6FB-0BDCC69E179C}"/>
              </a:ext>
            </a:extLst>
          </p:cNvPr>
          <p:cNvSpPr/>
          <p:nvPr/>
        </p:nvSpPr>
        <p:spPr>
          <a:xfrm>
            <a:off x="536594" y="2409024"/>
            <a:ext cx="5693228" cy="3545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Suorakulmio 11">
            <a:extLst>
              <a:ext uri="{FF2B5EF4-FFF2-40B4-BE49-F238E27FC236}">
                <a16:creationId xmlns:a16="http://schemas.microsoft.com/office/drawing/2014/main" id="{3A8999BB-41F1-30FA-E889-6032B9E76B5E}"/>
              </a:ext>
            </a:extLst>
          </p:cNvPr>
          <p:cNvSpPr/>
          <p:nvPr/>
        </p:nvSpPr>
        <p:spPr>
          <a:xfrm>
            <a:off x="6330988" y="2409024"/>
            <a:ext cx="5693228" cy="3545462"/>
          </a:xfrm>
          <a:prstGeom prst="rect">
            <a:avLst/>
          </a:prstGeom>
          <a:solidFill>
            <a:schemeClr val="bg1"/>
          </a:solid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Otsikko 1">
            <a:extLst>
              <a:ext uri="{FF2B5EF4-FFF2-40B4-BE49-F238E27FC236}">
                <a16:creationId xmlns:a16="http://schemas.microsoft.com/office/drawing/2014/main" id="{441936CF-0A49-9ECD-E694-CEE33C52B1B7}"/>
              </a:ext>
            </a:extLst>
          </p:cNvPr>
          <p:cNvSpPr>
            <a:spLocks noGrp="1"/>
          </p:cNvSpPr>
          <p:nvPr>
            <p:ph type="title"/>
          </p:nvPr>
        </p:nvSpPr>
        <p:spPr>
          <a:xfrm>
            <a:off x="637761" y="337154"/>
            <a:ext cx="9640772" cy="827659"/>
          </a:xfrm>
        </p:spPr>
        <p:txBody>
          <a:bodyPr>
            <a:normAutofit fontScale="90000"/>
          </a:bodyPr>
          <a:lstStyle/>
          <a:p>
            <a:br>
              <a:rPr lang="fi-FI"/>
            </a:br>
            <a:r>
              <a:rPr lang="fi-FI" sz="2700"/>
              <a:t>Antirasismikeskustelu työyhteisöissä (Sivistyslautakunnan päätös)</a:t>
            </a:r>
          </a:p>
        </p:txBody>
      </p:sp>
      <p:sp>
        <p:nvSpPr>
          <p:cNvPr id="3" name="Sisällön paikkamerkki 2">
            <a:extLst>
              <a:ext uri="{FF2B5EF4-FFF2-40B4-BE49-F238E27FC236}">
                <a16:creationId xmlns:a16="http://schemas.microsoft.com/office/drawing/2014/main" id="{31FE884A-626D-59EA-68F2-C6FCF4E7251A}"/>
              </a:ext>
            </a:extLst>
          </p:cNvPr>
          <p:cNvSpPr>
            <a:spLocks noGrp="1"/>
          </p:cNvSpPr>
          <p:nvPr>
            <p:ph idx="1"/>
          </p:nvPr>
        </p:nvSpPr>
        <p:spPr>
          <a:xfrm>
            <a:off x="634567" y="1490434"/>
            <a:ext cx="11184125" cy="928428"/>
          </a:xfrm>
        </p:spPr>
        <p:txBody>
          <a:bodyPr>
            <a:normAutofit fontScale="92500"/>
          </a:bodyPr>
          <a:lstStyle/>
          <a:p>
            <a:pPr marL="457200" indent="-457200">
              <a:buAutoNum type="arabicPeriod"/>
            </a:pPr>
            <a:r>
              <a:rPr lang="fi-FI" sz="2000" b="1"/>
              <a:t>Katsokaa video </a:t>
            </a:r>
            <a:r>
              <a:rPr lang="fi-FI" sz="2000" b="1">
                <a:hlinkClick r:id="rId2"/>
              </a:rPr>
              <a:t>THL:n Antirasismi –verkkokoulutuksesta</a:t>
            </a:r>
            <a:r>
              <a:rPr lang="fi-FI" sz="2000" b="1"/>
              <a:t>. Alla kouluun sopivat vaihtoehdot.</a:t>
            </a:r>
          </a:p>
          <a:p>
            <a:pPr marL="457200" indent="-457200">
              <a:buAutoNum type="arabicPeriod"/>
            </a:pPr>
            <a:r>
              <a:rPr lang="fi-FI" sz="2000" b="1"/>
              <a:t>Keskustelkaa videoon liittyvistä kysymyksistä. </a:t>
            </a:r>
            <a:endParaRPr lang="fi-FI" sz="2100" b="1">
              <a:solidFill>
                <a:srgbClr val="303030"/>
              </a:solidFill>
              <a:latin typeface="+mn-lt"/>
            </a:endParaRPr>
          </a:p>
          <a:p>
            <a:pPr marL="0" indent="0" rtl="0" fontAlgn="ctr">
              <a:spcBef>
                <a:spcPts val="0"/>
              </a:spcBef>
              <a:spcAft>
                <a:spcPts val="0"/>
              </a:spcAft>
              <a:buNone/>
            </a:pPr>
            <a:endParaRPr lang="fi-FI" sz="2100" b="1">
              <a:solidFill>
                <a:srgbClr val="303030"/>
              </a:solidFill>
              <a:latin typeface="+mn-lt"/>
            </a:endParaRPr>
          </a:p>
        </p:txBody>
      </p:sp>
      <p:pic>
        <p:nvPicPr>
          <p:cNvPr id="5" name="Kuva 4">
            <a:extLst>
              <a:ext uri="{FF2B5EF4-FFF2-40B4-BE49-F238E27FC236}">
                <a16:creationId xmlns:a16="http://schemas.microsoft.com/office/drawing/2014/main" id="{2B7988A2-A929-B3DB-105B-A40C745A9754}"/>
              </a:ext>
            </a:extLst>
          </p:cNvPr>
          <p:cNvPicPr>
            <a:picLocks noChangeAspect="1"/>
          </p:cNvPicPr>
          <p:nvPr/>
        </p:nvPicPr>
        <p:blipFill>
          <a:blip r:embed="rId3"/>
          <a:stretch>
            <a:fillRect/>
          </a:stretch>
        </p:blipFill>
        <p:spPr>
          <a:xfrm>
            <a:off x="9289653" y="5473441"/>
            <a:ext cx="2149621" cy="1308465"/>
          </a:xfrm>
          <a:prstGeom prst="rect">
            <a:avLst/>
          </a:prstGeom>
        </p:spPr>
      </p:pic>
      <p:sp>
        <p:nvSpPr>
          <p:cNvPr id="7" name="Tekstiruutu 6">
            <a:extLst>
              <a:ext uri="{FF2B5EF4-FFF2-40B4-BE49-F238E27FC236}">
                <a16:creationId xmlns:a16="http://schemas.microsoft.com/office/drawing/2014/main" id="{E1C1010C-73F1-E592-CBB4-FB1418909E8F}"/>
              </a:ext>
            </a:extLst>
          </p:cNvPr>
          <p:cNvSpPr txBox="1"/>
          <p:nvPr/>
        </p:nvSpPr>
        <p:spPr>
          <a:xfrm>
            <a:off x="612793" y="2231223"/>
            <a:ext cx="5540829" cy="38964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Segoe UI"/>
                <a:ea typeface="+mn-ea"/>
                <a:cs typeface="+mn-cs"/>
                <a:hlinkClick r:id="rId4"/>
              </a:rPr>
              <a:t>Kohti antirasistista koulua</a:t>
            </a:r>
            <a:r>
              <a:rPr kumimoji="0" lang="fi-FI" sz="1600" b="1" i="0" u="none" strike="noStrike" kern="1200" cap="none" spc="0" normalizeH="0" baseline="0" noProof="0">
                <a:ln>
                  <a:noFill/>
                </a:ln>
                <a:solidFill>
                  <a:srgbClr val="303030"/>
                </a:solidFill>
                <a:effectLst/>
                <a:uLnTx/>
                <a:uFillTx/>
                <a:latin typeface="Segoe UI"/>
                <a:ea typeface="+mn-ea"/>
                <a:cs typeface="+mn-cs"/>
              </a:rPr>
              <a:t>  (18.21 min), </a:t>
            </a:r>
            <a:r>
              <a:rPr kumimoji="0" lang="fi-FI" sz="1600" b="1" i="0" u="none" strike="noStrike" kern="1200" cap="none" spc="0" normalizeH="0" baseline="0" noProof="0">
                <a:ln>
                  <a:noFill/>
                </a:ln>
                <a:solidFill>
                  <a:srgbClr val="303030"/>
                </a:solidFill>
                <a:effectLst/>
                <a:uLnTx/>
                <a:uFillTx/>
                <a:latin typeface="Segoe UI"/>
                <a:ea typeface="+mn-ea"/>
                <a:cs typeface="+mn-cs"/>
                <a:hlinkClick r:id="rId5"/>
              </a:rPr>
              <a:t>diat</a:t>
            </a:r>
            <a:endParaRPr kumimoji="0" lang="fi-FI" sz="1600" b="1" i="0" u="none" strike="noStrike" kern="1200" cap="none" spc="0" normalizeH="0" baseline="0" noProof="0">
              <a:ln>
                <a:noFill/>
              </a:ln>
              <a:solidFill>
                <a:srgbClr val="30303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rgbClr val="FF0000"/>
              </a:solidFill>
              <a:effectLst/>
              <a:uLnTx/>
              <a:uFillTx/>
              <a:latin typeface="Segoe UI"/>
              <a:ea typeface="+mn-ea"/>
              <a:cs typeface="+mn-cs"/>
            </a:endParaRPr>
          </a:p>
          <a:p>
            <a:pPr marL="0" marR="0" lvl="0" indent="0" algn="l" defTabSz="914400" rtl="0" eaLnBrk="1" fontAlgn="ctr" latinLnBrk="0" hangingPunct="1">
              <a:lnSpc>
                <a:spcPct val="120000"/>
              </a:lnSpc>
              <a:spcBef>
                <a:spcPts val="0"/>
              </a:spcBef>
              <a:spcAft>
                <a:spcPts val="6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mn-cs"/>
              </a:rPr>
              <a:t>Millaista yhteiskunnan jäsentä pyritään kasvattamaan suomalaisessa koulussa?</a:t>
            </a:r>
          </a:p>
          <a:p>
            <a:pPr marL="0" marR="0" lvl="0" indent="0" algn="l" defTabSz="914400" rtl="0" eaLnBrk="1" fontAlgn="ctr" latinLnBrk="0" hangingPunct="1">
              <a:lnSpc>
                <a:spcPct val="120000"/>
              </a:lnSpc>
              <a:spcBef>
                <a:spcPts val="0"/>
              </a:spcBef>
              <a:spcAft>
                <a:spcPts val="6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mn-cs"/>
              </a:rPr>
              <a:t>Miten opettajan käsitys ihanneoppilaasta vaikuttaa hänen työhönsä?</a:t>
            </a:r>
            <a:endParaRPr kumimoji="0" lang="fi-FI"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ctr" latinLnBrk="0" hangingPunct="1">
              <a:lnSpc>
                <a:spcPct val="120000"/>
              </a:lnSpc>
              <a:spcBef>
                <a:spcPts val="0"/>
              </a:spcBef>
              <a:spcAft>
                <a:spcPts val="6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mn-cs"/>
              </a:rPr>
              <a:t>Mitä havaintoja teillä on moninaisuudesta ja sen hyväksymisestä?</a:t>
            </a:r>
            <a:endParaRPr kumimoji="0" lang="fi-FI"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ctr" latinLnBrk="0" hangingPunct="1">
              <a:lnSpc>
                <a:spcPct val="120000"/>
              </a:lnSpc>
              <a:spcBef>
                <a:spcPts val="0"/>
              </a:spcBef>
              <a:spcAft>
                <a:spcPts val="6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mn-cs"/>
              </a:rPr>
              <a:t>Millaista on dialoginen ja rohkea opettajuus?</a:t>
            </a:r>
            <a:endParaRPr kumimoji="0" lang="fi-FI"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ctr" latinLnBrk="0" hangingPunct="1">
              <a:lnSpc>
                <a:spcPct val="120000"/>
              </a:lnSpc>
              <a:spcBef>
                <a:spcPts val="0"/>
              </a:spcBef>
              <a:spcAft>
                <a:spcPts val="6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mn-cs"/>
              </a:rPr>
              <a:t>Millaisia ovat turvalliset tilat opetuksessa?</a:t>
            </a:r>
            <a:endParaRPr kumimoji="0" lang="fi-FI"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ctr" latinLnBrk="0" hangingPunct="1">
              <a:lnSpc>
                <a:spcPct val="120000"/>
              </a:lnSpc>
              <a:spcBef>
                <a:spcPts val="0"/>
              </a:spcBef>
              <a:spcAft>
                <a:spcPts val="6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mn-cs"/>
              </a:rPr>
              <a:t>Miten </a:t>
            </a:r>
            <a:r>
              <a:rPr kumimoji="0" lang="fi-FI" sz="1400" b="0" i="0" u="none" strike="noStrike" kern="1200" cap="none" spc="0" normalizeH="0" baseline="0" noProof="0" err="1">
                <a:ln>
                  <a:noFill/>
                </a:ln>
                <a:solidFill>
                  <a:srgbClr val="303030"/>
                </a:solidFill>
                <a:effectLst/>
                <a:uLnTx/>
                <a:uFillTx/>
                <a:latin typeface="Segoe UI"/>
                <a:ea typeface="+mn-ea"/>
                <a:cs typeface="+mn-cs"/>
              </a:rPr>
              <a:t>rodullistava</a:t>
            </a:r>
            <a:r>
              <a:rPr kumimoji="0" lang="fi-FI" sz="1400" b="0" i="0" u="none" strike="noStrike" kern="1200" cap="none" spc="0" normalizeH="0" baseline="0" noProof="0">
                <a:ln>
                  <a:noFill/>
                </a:ln>
                <a:solidFill>
                  <a:srgbClr val="303030"/>
                </a:solidFill>
                <a:effectLst/>
                <a:uLnTx/>
                <a:uFillTx/>
                <a:latin typeface="Segoe UI"/>
                <a:ea typeface="+mn-ea"/>
                <a:cs typeface="+mn-cs"/>
              </a:rPr>
              <a:t> ohjaus näkyy kouluissa?</a:t>
            </a:r>
            <a:endParaRPr kumimoji="0" lang="fi-FI" sz="1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ctr" latinLnBrk="0" hangingPunct="1">
              <a:lnSpc>
                <a:spcPct val="120000"/>
              </a:lnSpc>
              <a:spcBef>
                <a:spcPts val="0"/>
              </a:spcBef>
              <a:spcAft>
                <a:spcPts val="0"/>
              </a:spcAft>
              <a:buClrTx/>
              <a:buSzTx/>
              <a:buFontTx/>
              <a:buNone/>
              <a:tabLst/>
              <a:defRPr/>
            </a:pPr>
            <a:r>
              <a:rPr kumimoji="0" lang="fi-FI" sz="1400" b="1" i="0" u="none" strike="noStrike" kern="1200" cap="none" spc="0" normalizeH="0" baseline="0" noProof="0">
                <a:ln>
                  <a:noFill/>
                </a:ln>
                <a:solidFill>
                  <a:srgbClr val="303030"/>
                </a:solidFill>
                <a:effectLst/>
                <a:uLnTx/>
                <a:uFillTx/>
                <a:latin typeface="Segoe UI"/>
                <a:ea typeface="+mn-ea"/>
                <a:cs typeface="+mn-cs"/>
              </a:rPr>
              <a:t>Mitkä kolme asiaa pitäisi näkyä perusopetuksen turvallisemman tilan periaatteissa? </a:t>
            </a:r>
            <a:endParaRPr kumimoji="0" lang="fi-FI" sz="1400" b="0" i="0" u="none" strike="noStrike" kern="1200" cap="none" spc="0" normalizeH="0" baseline="0" noProof="0">
              <a:ln>
                <a:noFill/>
              </a:ln>
              <a:solidFill>
                <a:srgbClr val="30303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ekstiruutu 8">
            <a:extLst>
              <a:ext uri="{FF2B5EF4-FFF2-40B4-BE49-F238E27FC236}">
                <a16:creationId xmlns:a16="http://schemas.microsoft.com/office/drawing/2014/main" id="{0D026E0F-CF68-A1B8-1121-88E83E36FB0F}"/>
              </a:ext>
            </a:extLst>
          </p:cNvPr>
          <p:cNvSpPr txBox="1"/>
          <p:nvPr/>
        </p:nvSpPr>
        <p:spPr>
          <a:xfrm>
            <a:off x="6453924" y="2557773"/>
            <a:ext cx="5671458"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000000"/>
                </a:solidFill>
                <a:effectLst/>
                <a:uLnTx/>
                <a:uFillTx/>
                <a:latin typeface="Segoe UI"/>
                <a:ea typeface="+mn-ea"/>
                <a:cs typeface="+mn-cs"/>
                <a:hlinkClick r:id="rId2"/>
              </a:rPr>
              <a:t>Polarisaatio, vihapuhe &amp; väestösuhteet </a:t>
            </a:r>
            <a:r>
              <a:rPr kumimoji="0" lang="fi-FI" sz="1600" b="1" i="0" u="none" strike="noStrike" kern="1200" cap="none" spc="0" normalizeH="0" baseline="0" noProof="0">
                <a:ln>
                  <a:noFill/>
                </a:ln>
                <a:solidFill>
                  <a:srgbClr val="000000"/>
                </a:solidFill>
                <a:effectLst/>
                <a:uLnTx/>
                <a:uFillTx/>
                <a:latin typeface="Segoe UI"/>
                <a:ea typeface="+mn-ea"/>
                <a:cs typeface="+mn-cs"/>
              </a:rPr>
              <a:t>(21 min), </a:t>
            </a:r>
            <a:r>
              <a:rPr kumimoji="0" lang="fi-FI" sz="1600" b="1" i="0" u="none" strike="noStrike" kern="1200" cap="none" spc="0" normalizeH="0" baseline="0" noProof="0">
                <a:ln>
                  <a:noFill/>
                </a:ln>
                <a:solidFill>
                  <a:srgbClr val="000000"/>
                </a:solidFill>
                <a:effectLst/>
                <a:uLnTx/>
                <a:uFillTx/>
                <a:latin typeface="Segoe UI"/>
                <a:ea typeface="+mn-ea"/>
                <a:cs typeface="+mn-cs"/>
                <a:hlinkClick r:id="rId6"/>
              </a:rPr>
              <a:t>diat</a:t>
            </a:r>
            <a:endParaRPr kumimoji="0" lang="fi-FI" sz="16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rgbClr val="FF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Segoe UI" panose="020B0502040204020203" pitchFamily="34" charset="0"/>
              </a:rPr>
              <a:t>Mitä tarkoittaa radikaali kuuntelu ja miksi se on hyödyllistä?</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Segoe UI" panose="020B0502040204020203" pitchFamily="34" charset="0"/>
              </a:rPr>
              <a:t>Mitä eri vaiheita liittyy konfliktitilanteeseen?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Segoe UI" panose="020B0502040204020203" pitchFamily="34" charset="0"/>
              </a:rPr>
              <a:t>Miten voit ilmaista puolueettomuutesi, kun selvität konfliktitilannetta?</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Segoe UI" panose="020B0502040204020203" pitchFamily="34" charset="0"/>
              </a:rPr>
              <a:t>Miten yhteiskunnassa esiintyvä polarisaatio näkyy työssäsi tai opinnoissasi?</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i-FI" sz="1400" b="0" i="0" u="none" strike="noStrike" kern="1200" cap="none" spc="0" normalizeH="0" baseline="0" noProof="0">
                <a:ln>
                  <a:noFill/>
                </a:ln>
                <a:solidFill>
                  <a:srgbClr val="303030"/>
                </a:solidFill>
                <a:effectLst/>
                <a:uLnTx/>
                <a:uFillTx/>
                <a:latin typeface="Segoe UI"/>
                <a:ea typeface="+mn-ea"/>
                <a:cs typeface="Segoe UI" panose="020B0502040204020203" pitchFamily="34" charset="0"/>
              </a:rPr>
              <a:t>Miten vihapuhe ja vihainen puhe eroavat toisistaan?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fi-FI" sz="1400" b="1" i="0" u="none" strike="noStrike" kern="1200" cap="none" spc="0" normalizeH="0" baseline="0" noProof="0">
                <a:ln>
                  <a:noFill/>
                </a:ln>
                <a:solidFill>
                  <a:srgbClr val="303030"/>
                </a:solidFill>
                <a:effectLst/>
                <a:uLnTx/>
                <a:uFillTx/>
                <a:latin typeface="Segoe UI"/>
                <a:ea typeface="+mn-ea"/>
                <a:cs typeface="Segoe UI" panose="020B0502040204020203" pitchFamily="34" charset="0"/>
              </a:rPr>
              <a:t>Mitkä kolme asiaa pitäisi näkyä perusopetuksen turvallisemman tilan periaatteissa?</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srgbClr val="30303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656432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09EB7-8D0C-F0A5-03D8-85BF0319BF89}"/>
              </a:ext>
            </a:extLst>
          </p:cNvPr>
          <p:cNvSpPr>
            <a:spLocks noGrp="1"/>
          </p:cNvSpPr>
          <p:nvPr>
            <p:ph type="title"/>
          </p:nvPr>
        </p:nvSpPr>
        <p:spPr/>
        <p:txBody>
          <a:bodyPr>
            <a:normAutofit/>
          </a:bodyPr>
          <a:lstStyle/>
          <a:p>
            <a:r>
              <a:rPr lang="fi-FI" sz="3200" dirty="0"/>
              <a:t>Turvallisemman tilan periaatteet</a:t>
            </a:r>
          </a:p>
        </p:txBody>
      </p:sp>
      <p:sp>
        <p:nvSpPr>
          <p:cNvPr id="3" name="Sisällön paikkamerkki 2">
            <a:extLst>
              <a:ext uri="{FF2B5EF4-FFF2-40B4-BE49-F238E27FC236}">
                <a16:creationId xmlns:a16="http://schemas.microsoft.com/office/drawing/2014/main" id="{55A4144F-569A-18B1-2076-B5FAEA8D522F}"/>
              </a:ext>
            </a:extLst>
          </p:cNvPr>
          <p:cNvSpPr>
            <a:spLocks noGrp="1"/>
          </p:cNvSpPr>
          <p:nvPr>
            <p:ph idx="1"/>
          </p:nvPr>
        </p:nvSpPr>
        <p:spPr>
          <a:xfrm>
            <a:off x="838200" y="1442720"/>
            <a:ext cx="10515600" cy="4734243"/>
          </a:xfrm>
        </p:spPr>
        <p:txBody>
          <a:bodyPr>
            <a:normAutofit/>
          </a:bodyPr>
          <a:lstStyle/>
          <a:p>
            <a:r>
              <a:rPr lang="fi-FI" dirty="0">
                <a:hlinkClick r:id="rId2"/>
              </a:rPr>
              <a:t>Turvallisemman tilan periaatteet- yläkoulun juliste</a:t>
            </a:r>
            <a:endParaRPr lang="fi-FI" dirty="0"/>
          </a:p>
          <a:p>
            <a:r>
              <a:rPr lang="fi-FI" dirty="0">
                <a:hlinkClick r:id="rId3"/>
              </a:rPr>
              <a:t>Turvallisemman tilan periaatteet – alakoulun juliste</a:t>
            </a:r>
            <a:endParaRPr lang="fi-FI" dirty="0"/>
          </a:p>
          <a:p>
            <a:pPr marL="0" indent="0">
              <a:buNone/>
            </a:pPr>
            <a:r>
              <a:rPr lang="fi-FI" b="1" dirty="0"/>
              <a:t>Oulun kaupungin turvallisemman tilan periaatteet</a:t>
            </a:r>
          </a:p>
          <a:p>
            <a:r>
              <a:rPr lang="fi-FI" dirty="0"/>
              <a:t>Jokaisella on oikeus tulla nähdyksi, kuulluksi ja hyväksytyksi omana itsenään. </a:t>
            </a:r>
          </a:p>
          <a:p>
            <a:r>
              <a:rPr lang="fi-FI" dirty="0"/>
              <a:t>Kohtaamme toisemme arvostaen ilman ennakko-olettamuksia. </a:t>
            </a:r>
          </a:p>
          <a:p>
            <a:r>
              <a:rPr lang="fi-FI" dirty="0"/>
              <a:t>Kunnioitamme jokaista ja jokaisen omaa tilaa. Luomme ilmapiirin, jossa on turvallista kysyä, erehtyä ja oppia. </a:t>
            </a:r>
          </a:p>
          <a:p>
            <a:r>
              <a:rPr lang="fi-FI" dirty="0"/>
              <a:t>Ilmaisemme asiat selkeästi, ystävällisesti ja ymmärrettävästi. Tervehdimme. Kuuntelemme toisiamme. Annamme keskustelussa tilaa kaikille. </a:t>
            </a:r>
          </a:p>
          <a:p>
            <a:r>
              <a:rPr lang="fi-FI" dirty="0"/>
              <a:t>Annamme ja otamme vastaan palautetta, pyydämme anteeksi. </a:t>
            </a:r>
          </a:p>
          <a:p>
            <a:r>
              <a:rPr lang="fi-FI" dirty="0"/>
              <a:t>Huolehdimme siitä, että tilat ja palvelut ovat turvalliset, helposti saatavilla sekä selkeät käyttää.</a:t>
            </a:r>
          </a:p>
          <a:p>
            <a:r>
              <a:rPr lang="fi-FI" dirty="0"/>
              <a:t>Puutumme aina rohkeasti yhdessä epäkohtiin ja epäasialliseen käytökseen, syrjintään ja rasismiin.</a:t>
            </a:r>
          </a:p>
          <a:p>
            <a:r>
              <a:rPr lang="fi-FI" dirty="0"/>
              <a:t>Luomme turvallisemman ja rohkeamman tilan yhdessä.</a:t>
            </a:r>
          </a:p>
        </p:txBody>
      </p:sp>
      <p:sp>
        <p:nvSpPr>
          <p:cNvPr id="4" name="Päivämäärän paikkamerkki 3">
            <a:extLst>
              <a:ext uri="{FF2B5EF4-FFF2-40B4-BE49-F238E27FC236}">
                <a16:creationId xmlns:a16="http://schemas.microsoft.com/office/drawing/2014/main" id="{95154AE5-E248-9929-D9AC-BB73FDB8B5D8}"/>
              </a:ext>
            </a:extLst>
          </p:cNvPr>
          <p:cNvSpPr>
            <a:spLocks noGrp="1"/>
          </p:cNvSpPr>
          <p:nvPr>
            <p:ph type="dt" sz="half" idx="10"/>
          </p:nvPr>
        </p:nvSpPr>
        <p:spPr/>
        <p:txBody>
          <a:bodyPr/>
          <a:lstStyle/>
          <a:p>
            <a:fld id="{E915719C-C0B1-0442-A41F-D134B78B6185}" type="datetime1">
              <a:rPr lang="fi-FI" smtClean="0"/>
              <a:t>5.5.2025</a:t>
            </a:fld>
            <a:endParaRPr lang="fi-FI"/>
          </a:p>
        </p:txBody>
      </p:sp>
    </p:spTree>
    <p:extLst>
      <p:ext uri="{BB962C8B-B14F-4D97-AF65-F5344CB8AC3E}">
        <p14:creationId xmlns:p14="http://schemas.microsoft.com/office/powerpoint/2010/main" val="1510081642"/>
      </p:ext>
    </p:extLst>
  </p:cSld>
  <p:clrMapOvr>
    <a:masterClrMapping/>
  </p:clrMapOvr>
</p:sld>
</file>

<file path=ppt/theme/theme1.xml><?xml version="1.0" encoding="utf-8"?>
<a:theme xmlns:a="http://schemas.openxmlformats.org/drawingml/2006/main" name="Office-teema">
  <a:themeElements>
    <a:clrScheme name="Mukautettu 36">
      <a:dk1>
        <a:sysClr val="windowText" lastClr="000000"/>
      </a:dk1>
      <a:lt1>
        <a:sysClr val="window" lastClr="FFFFFF"/>
      </a:lt1>
      <a:dk2>
        <a:srgbClr val="22253E"/>
      </a:dk2>
      <a:lt2>
        <a:srgbClr val="D5DCE7"/>
      </a:lt2>
      <a:accent1>
        <a:srgbClr val="001E96"/>
      </a:accent1>
      <a:accent2>
        <a:srgbClr val="00DBFF"/>
      </a:accent2>
      <a:accent3>
        <a:srgbClr val="E10069"/>
      </a:accent3>
      <a:accent4>
        <a:srgbClr val="008CFF"/>
      </a:accent4>
      <a:accent5>
        <a:srgbClr val="F05A5A"/>
      </a:accent5>
      <a:accent6>
        <a:srgbClr val="4F5DC1"/>
      </a:accent6>
      <a:hlink>
        <a:srgbClr val="0563C1"/>
      </a:hlink>
      <a:folHlink>
        <a:srgbClr val="6D4F95"/>
      </a:folHlink>
    </a:clrScheme>
    <a:fontScheme name="Oulu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ku_oulu2026.pptx" id="{3B041EFA-013E-4D57-99D5-DB39C2D7F189}" vid="{5B6B3D4E-9816-4748-81A3-220F2F304DE3}"/>
    </a:ext>
  </a:extLst>
</a:theme>
</file>

<file path=ppt/theme/theme2.xml><?xml version="1.0" encoding="utf-8"?>
<a:theme xmlns:a="http://schemas.openxmlformats.org/drawingml/2006/main" name="1_Office-teema">
  <a:themeElements>
    <a:clrScheme name="Mukautettu 32">
      <a:dk1>
        <a:srgbClr val="000000"/>
      </a:dk1>
      <a:lt1>
        <a:sysClr val="window" lastClr="FFFFFF"/>
      </a:lt1>
      <a:dk2>
        <a:srgbClr val="001E96"/>
      </a:dk2>
      <a:lt2>
        <a:srgbClr val="DEE6EA"/>
      </a:lt2>
      <a:accent1>
        <a:srgbClr val="001E96"/>
      </a:accent1>
      <a:accent2>
        <a:srgbClr val="E10069"/>
      </a:accent2>
      <a:accent3>
        <a:srgbClr val="00DBFF"/>
      </a:accent3>
      <a:accent4>
        <a:srgbClr val="008CFF"/>
      </a:accent4>
      <a:accent5>
        <a:srgbClr val="FAAF3C"/>
      </a:accent5>
      <a:accent6>
        <a:srgbClr val="F05A5A"/>
      </a:accent6>
      <a:hlink>
        <a:srgbClr val="0563C1"/>
      </a:hlink>
      <a:folHlink>
        <a:srgbClr val="954F72"/>
      </a:folHlink>
    </a:clrScheme>
    <a:fontScheme name="Segoe 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lu-Powerpointpohja2021.potx" id="{460E04A8-F88F-43FF-8BFF-5F22169242A2}" vid="{4D36C0D8-A396-4EEC-9A05-E7BA45E8920F}"/>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C3DA2A38C33704FB6FBA27B272A146A" ma:contentTypeVersion="8" ma:contentTypeDescription="Luo uusi asiakirja." ma:contentTypeScope="" ma:versionID="89ad5fa2780cc456f556aca547047ab3">
  <xsd:schema xmlns:xsd="http://www.w3.org/2001/XMLSchema" xmlns:xs="http://www.w3.org/2001/XMLSchema" xmlns:p="http://schemas.microsoft.com/office/2006/metadata/properties" xmlns:ns2="28628ca7-215c-40d4-94f6-58d2ff8dbf28" xmlns:ns3="cf6341be-266b-45e3-b168-4e56d7494fb3" targetNamespace="http://schemas.microsoft.com/office/2006/metadata/properties" ma:root="true" ma:fieldsID="535ba2f9fdb3a8fc380db347e7e55354" ns2:_="" ns3:_="">
    <xsd:import namespace="28628ca7-215c-40d4-94f6-58d2ff8dbf28"/>
    <xsd:import namespace="cf6341be-266b-45e3-b168-4e56d7494f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628ca7-215c-40d4-94f6-58d2ff8db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6341be-266b-45e3-b168-4e56d7494fb3"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96287F-905B-429A-A1DB-A6838C5449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628ca7-215c-40d4-94f6-58d2ff8dbf28"/>
    <ds:schemaRef ds:uri="cf6341be-266b-45e3-b168-4e56d7494f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BDD171-A4FC-485D-A2DA-99AC8F33AE7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0F3169D-5DA2-4AFD-A21A-6AAD41481275}">
  <ds:schemaRefs>
    <ds:schemaRef ds:uri="http://schemas.microsoft.com/sharepoint/v3/contenttype/forms"/>
  </ds:schemaRefs>
</ds:datastoreItem>
</file>

<file path=docMetadata/LabelInfo.xml><?xml version="1.0" encoding="utf-8"?>
<clbl:labelList xmlns:clbl="http://schemas.microsoft.com/office/2020/mipLabelMetadata">
  <clbl:label id="{e7f2b28d-54cf-44b6-aad9-6a2b7fb652a6}" enabled="1" method="Standard" siteId="{5cc89a67-fa29-4356-af5d-f436abc7c21b}" removed="0"/>
</clbl:labelList>
</file>

<file path=docProps/app.xml><?xml version="1.0" encoding="utf-8"?>
<Properties xmlns="http://schemas.openxmlformats.org/officeDocument/2006/extended-properties" xmlns:vt="http://schemas.openxmlformats.org/officeDocument/2006/docPropsVTypes">
  <Template>siku_oulu2026</Template>
  <TotalTime>280</TotalTime>
  <Words>1172</Words>
  <Application>Microsoft Office PowerPoint</Application>
  <PresentationFormat>Laajakuva</PresentationFormat>
  <Paragraphs>116</Paragraphs>
  <Slides>9</Slides>
  <Notes>0</Notes>
  <HiddenSlides>0</HiddenSlides>
  <MMClips>0</MMClips>
  <ScaleCrop>false</ScaleCrop>
  <HeadingPairs>
    <vt:vector size="6" baseType="variant">
      <vt:variant>
        <vt:lpstr>Käytetyt fontit</vt:lpstr>
      </vt:variant>
      <vt:variant>
        <vt:i4>3</vt:i4>
      </vt:variant>
      <vt:variant>
        <vt:lpstr>Teema</vt:lpstr>
      </vt:variant>
      <vt:variant>
        <vt:i4>2</vt:i4>
      </vt:variant>
      <vt:variant>
        <vt:lpstr>Dian otsikot</vt:lpstr>
      </vt:variant>
      <vt:variant>
        <vt:i4>9</vt:i4>
      </vt:variant>
    </vt:vector>
  </HeadingPairs>
  <TitlesOfParts>
    <vt:vector size="14" baseType="lpstr">
      <vt:lpstr>Arial</vt:lpstr>
      <vt:lpstr>Calibri</vt:lpstr>
      <vt:lpstr>Segoe UI</vt:lpstr>
      <vt:lpstr>Office-teema</vt:lpstr>
      <vt:lpstr>1_Office-teema</vt:lpstr>
      <vt:lpstr>Tasa- arvo-  ja yhdenvertaisuussuunnitelma  Tiernan koulu 2025- 2028</vt:lpstr>
      <vt:lpstr>Johdantoteksti/perusopetus </vt:lpstr>
      <vt:lpstr>PowerPoint-esitys</vt:lpstr>
      <vt:lpstr>PowerPoint-esitys</vt:lpstr>
      <vt:lpstr>1. Nykytilanteen kartoitus</vt:lpstr>
      <vt:lpstr>2. Tavoitteet, toimenpiteet, aikataulu ja vastuuhenkilöt</vt:lpstr>
      <vt:lpstr>3. Seuranta tavoitteiden osalta vuosittain </vt:lpstr>
      <vt:lpstr> Antirasismikeskustelu työyhteisöissä (Sivistyslautakunnan päätös)</vt:lpstr>
      <vt:lpstr>Turvallisemman tilan periaatteet</vt:lpstr>
    </vt:vector>
  </TitlesOfParts>
  <Company>Oulun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Oksman Niina</dc:creator>
  <cp:lastModifiedBy>Oksman Niina</cp:lastModifiedBy>
  <cp:revision>1</cp:revision>
  <dcterms:created xsi:type="dcterms:W3CDTF">2025-04-11T10:11:47Z</dcterms:created>
  <dcterms:modified xsi:type="dcterms:W3CDTF">2025-05-05T11:41:14Z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0x010100FC3DA2A38C33704FB6FBA27B272A146A</vt:lpwstr>
  </property>
</Properties>
</file>