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4" r:id="rId5"/>
  </p:sldMasterIdLst>
  <p:notesMasterIdLst>
    <p:notesMasterId r:id="rId21"/>
  </p:notesMasterIdLst>
  <p:sldIdLst>
    <p:sldId id="257" r:id="rId6"/>
    <p:sldId id="258" r:id="rId7"/>
    <p:sldId id="265" r:id="rId8"/>
    <p:sldId id="259" r:id="rId9"/>
    <p:sldId id="261" r:id="rId10"/>
    <p:sldId id="375" r:id="rId11"/>
    <p:sldId id="262" r:id="rId12"/>
    <p:sldId id="263" r:id="rId13"/>
    <p:sldId id="374" r:id="rId14"/>
    <p:sldId id="376" r:id="rId15"/>
    <p:sldId id="264" r:id="rId16"/>
    <p:sldId id="304" r:id="rId17"/>
    <p:sldId id="268" r:id="rId18"/>
    <p:sldId id="280" r:id="rId19"/>
    <p:sldId id="364" r:id="rId2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asa-arvo- ja yhdenvertaisuussuunnitelman päivittäminen" id="{C28E5A29-8CFA-46F9-A891-B9BF9764B971}">
          <p14:sldIdLst/>
        </p14:section>
        <p14:section name="Lintulampi Pauliina Kärki" id="{013ECD29-115C-4AED-B00E-E12CE0FB6CD0}">
          <p14:sldIdLst>
            <p14:sldId id="257"/>
            <p14:sldId id="258"/>
            <p14:sldId id="265"/>
            <p14:sldId id="259"/>
            <p14:sldId id="261"/>
            <p14:sldId id="375"/>
            <p14:sldId id="262"/>
            <p14:sldId id="263"/>
            <p14:sldId id="374"/>
            <p14:sldId id="376"/>
            <p14:sldId id="264"/>
            <p14:sldId id="304"/>
            <p14:sldId id="268"/>
          </p14:sldIdLst>
        </p14:section>
        <p14:section name="Lisämateriaali" id="{7C248B78-EBDF-427A-9BA6-F53A4794FF89}">
          <p14:sldIdLst>
            <p14:sldId id="280"/>
            <p14:sldId id="36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0D5A4E-3B5A-C1A0-0A91-52CCEFD53F58}" name="Packalén Päivi" initials="PP" userId="S::paivi.packalen@ouka.fi::b0da7256-1c2e-40b0-a230-9de058bc1146" providerId="AD"/>
  <p188:author id="{D4248C8C-53D5-0975-5016-9BEEE548F868}" name="Vilma Nikkanen" initials="VN" userId="S::Vilma.Nikkanen@ouka.fi::0fb9fa3a-3308-478f-9d35-3875879379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C9C9C6"/>
    <a:srgbClr val="FFFFFF"/>
    <a:srgbClr val="001E96"/>
    <a:srgbClr val="DEE6EA"/>
    <a:srgbClr val="E10069"/>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748E5-23C7-4809-A479-E976637ED4BC}" v="3" dt="2025-03-03T13:06:31.0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352"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10CF99-8546-9944-AF26-18CD4D3E6F2D}" type="datetimeFigureOut">
              <a:rPr lang="fi-FI" smtClean="0"/>
              <a:t>25.8.2025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5DCCD3-B33E-814F-B15D-D5F1A828D8E1}" type="slidenum">
              <a:rPr lang="fi-FI" smtClean="0"/>
              <a:t>‹#›</a:t>
            </a:fld>
            <a:endParaRPr lang="fi-FI"/>
          </a:p>
        </p:txBody>
      </p:sp>
    </p:spTree>
    <p:extLst>
      <p:ext uri="{BB962C8B-B14F-4D97-AF65-F5344CB8AC3E}">
        <p14:creationId xmlns:p14="http://schemas.microsoft.com/office/powerpoint/2010/main" val="2838645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A65DCCD3-B33E-814F-B15D-D5F1A828D8E1}" type="slidenum">
              <a:rPr lang="fi-FI" smtClean="0"/>
              <a:t>15</a:t>
            </a:fld>
            <a:endParaRPr lang="fi-FI"/>
          </a:p>
        </p:txBody>
      </p:sp>
    </p:spTree>
    <p:extLst>
      <p:ext uri="{BB962C8B-B14F-4D97-AF65-F5344CB8AC3E}">
        <p14:creationId xmlns:p14="http://schemas.microsoft.com/office/powerpoint/2010/main" val="27893696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4.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4.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4.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4.jpe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2060447"/>
            <a:ext cx="7424928" cy="1449515"/>
          </a:xfrm>
        </p:spPr>
        <p:txBody>
          <a:bodyPr anchor="b">
            <a:normAutofit/>
          </a:bodyPr>
          <a:lstStyle>
            <a:lvl1pPr algn="l">
              <a:defRPr sz="4000">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3852672"/>
            <a:ext cx="7424928" cy="963168"/>
          </a:xfrm>
        </p:spPr>
        <p:txBody>
          <a:bodyPr>
            <a:normAutofit/>
          </a:bodyPr>
          <a:lstStyle>
            <a:lvl1pPr marL="0" indent="0" algn="l">
              <a:buNone/>
              <a:defRPr sz="1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7" name="Kuva 6" descr="Oulun kaupungin tunnus">
            <a:extLst>
              <a:ext uri="{FF2B5EF4-FFF2-40B4-BE49-F238E27FC236}">
                <a16:creationId xmlns:a16="http://schemas.microsoft.com/office/drawing/2014/main" id="{151B56D5-D3B8-6045-BD57-499AABEFE42D}"/>
              </a:ext>
            </a:extLst>
          </p:cNvPr>
          <p:cNvPicPr>
            <a:picLocks noChangeAspect="1"/>
          </p:cNvPicPr>
          <p:nvPr userDrawn="1"/>
        </p:nvPicPr>
        <p:blipFill>
          <a:blip r:embed="rId3"/>
          <a:stretch>
            <a:fillRect/>
          </a:stretch>
        </p:blipFill>
        <p:spPr>
          <a:xfrm>
            <a:off x="803275" y="3677750"/>
            <a:ext cx="1620838" cy="2488100"/>
          </a:xfrm>
          <a:prstGeom prst="rect">
            <a:avLst/>
          </a:prstGeom>
        </p:spPr>
      </p:pic>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719877" y="669257"/>
            <a:ext cx="685800" cy="647700"/>
          </a:xfrm>
          <a:prstGeom prst="rect">
            <a:avLst/>
          </a:prstGeom>
        </p:spPr>
      </p:pic>
    </p:spTree>
    <p:extLst>
      <p:ext uri="{BB962C8B-B14F-4D97-AF65-F5344CB8AC3E}">
        <p14:creationId xmlns:p14="http://schemas.microsoft.com/office/powerpoint/2010/main" val="211384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670560"/>
            <a:ext cx="9791700" cy="756920"/>
          </a:xfrm>
        </p:spPr>
        <p:txBody>
          <a:bodyPr anchor="b">
            <a:normAutofit/>
          </a:bodyPr>
          <a:lstStyle>
            <a:lvl1pPr>
              <a:defRPr sz="1800"/>
            </a:lvl1pPr>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hasCustomPrompt="1"/>
          </p:nvPr>
        </p:nvSpPr>
        <p:spPr>
          <a:xfrm>
            <a:off x="2458720" y="2491740"/>
            <a:ext cx="7274559" cy="2974781"/>
          </a:xfrm>
        </p:spPr>
        <p:txBody>
          <a:bodyPr>
            <a:normAutofit/>
          </a:bodyPr>
          <a:lstStyle>
            <a:lvl1pPr marL="0" indent="0" algn="ctr">
              <a:lnSpc>
                <a:spcPct val="100000"/>
              </a:lnSpc>
              <a:buNone/>
              <a:defRPr sz="2200" spc="80" baseline="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fi-FI"/>
              <a:t>MUOKKAA TEKSTIN PERUSTYYLEJÄ NAPSAUTTAMALLA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3FF20300-910C-4B85-AA42-E72880F540F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3765562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952641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Kaavion paikkamerkki 3">
            <a:extLst>
              <a:ext uri="{FF2B5EF4-FFF2-40B4-BE49-F238E27FC236}">
                <a16:creationId xmlns:a16="http://schemas.microsoft.com/office/drawing/2014/main" id="{97940F9C-2370-E647-9ECF-715AC0BBEDF3}"/>
              </a:ext>
            </a:extLst>
          </p:cNvPr>
          <p:cNvSpPr>
            <a:spLocks noGrp="1"/>
          </p:cNvSpPr>
          <p:nvPr>
            <p:ph type="chart" sz="quarter" idx="13"/>
          </p:nvPr>
        </p:nvSpPr>
        <p:spPr>
          <a:xfrm>
            <a:off x="6519863" y="2049463"/>
            <a:ext cx="4862011" cy="3436937"/>
          </a:xfrm>
        </p:spPr>
        <p:txBody>
          <a:bodyPr/>
          <a:lstStyle/>
          <a:p>
            <a:r>
              <a:rPr lang="fi-FI"/>
              <a:t>Lisää kaavio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pic>
        <p:nvPicPr>
          <p:cNvPr id="10" name="Kuva 9">
            <a:extLst>
              <a:ext uri="{FF2B5EF4-FFF2-40B4-BE49-F238E27FC236}">
                <a16:creationId xmlns:a16="http://schemas.microsoft.com/office/drawing/2014/main" id="{C7D3177D-226E-4F51-8461-C96463FE47D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3864544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6566647"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6557961"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128000" y="690001"/>
            <a:ext cx="3242277"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4996891" cy="382853"/>
          </a:xfrm>
        </p:spPr>
        <p:txBody>
          <a:bodyPr anchor="b">
            <a:normAutofit/>
          </a:bodyPr>
          <a:lstStyle>
            <a:lvl1pPr marL="0" indent="0">
              <a:buNone/>
              <a:defRPr sz="1200" spc="50" baseline="0"/>
            </a:lvl1pPr>
          </a:lstStyle>
          <a:p>
            <a:pPr lvl="0"/>
            <a:r>
              <a:rPr lang="fi-FI"/>
              <a:t>MUOKKAA TEKSTIN PERUSTYYLEJÄ NAPSAUTTAMALLA</a:t>
            </a:r>
          </a:p>
        </p:txBody>
      </p:sp>
    </p:spTree>
    <p:extLst>
      <p:ext uri="{BB962C8B-B14F-4D97-AF65-F5344CB8AC3E}">
        <p14:creationId xmlns:p14="http://schemas.microsoft.com/office/powerpoint/2010/main" val="247868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690001"/>
            <a:ext cx="4872496"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3345929" cy="382853"/>
          </a:xfrm>
        </p:spPr>
        <p:txBody>
          <a:bodyPr anchor="b">
            <a:normAutofit/>
          </a:bodyPr>
          <a:lstStyle>
            <a:lvl1pPr marL="0" indent="0">
              <a:buNone/>
              <a:defRPr sz="1200" spc="50" baseline="0"/>
            </a:lvl1pPr>
          </a:lstStyle>
          <a:p>
            <a:pPr lvl="0"/>
            <a:r>
              <a:rPr lang="fi-FI"/>
              <a:t>MUOKKAA TEKSTIN PERUSTYYLEJÄ NAPSAUTTAMALLA</a:t>
            </a:r>
          </a:p>
        </p:txBody>
      </p:sp>
    </p:spTree>
    <p:extLst>
      <p:ext uri="{BB962C8B-B14F-4D97-AF65-F5344CB8AC3E}">
        <p14:creationId xmlns:p14="http://schemas.microsoft.com/office/powerpoint/2010/main" val="2645306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4" y="1063256"/>
            <a:ext cx="3313084"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4890977" y="690001"/>
            <a:ext cx="6479301"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1727765" cy="382853"/>
          </a:xfrm>
        </p:spPr>
        <p:txBody>
          <a:bodyPr anchor="b">
            <a:normAutofit/>
          </a:bodyPr>
          <a:lstStyle>
            <a:lvl1pPr marL="0" indent="0">
              <a:buNone/>
              <a:defRPr sz="1200" spc="50" baseline="0"/>
            </a:lvl1pPr>
          </a:lstStyle>
          <a:p>
            <a:pPr lvl="0"/>
            <a:r>
              <a:rPr lang="fi-FI"/>
              <a:t>MUOKKAA TEKSTIN PERUSTYYLEJÄ NAPSAUTTAMALLA</a:t>
            </a:r>
          </a:p>
        </p:txBody>
      </p:sp>
    </p:spTree>
    <p:extLst>
      <p:ext uri="{BB962C8B-B14F-4D97-AF65-F5344CB8AC3E}">
        <p14:creationId xmlns:p14="http://schemas.microsoft.com/office/powerpoint/2010/main" val="1425768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0"/>
            <a:ext cx="5694218" cy="6857999"/>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3345929" cy="382853"/>
          </a:xfrm>
        </p:spPr>
        <p:txBody>
          <a:bodyPr anchor="b">
            <a:normAutofit/>
          </a:bodyPr>
          <a:lstStyle>
            <a:lvl1pPr marL="0" indent="0">
              <a:buNone/>
              <a:defRPr sz="1200" spc="50" baseline="0"/>
            </a:lvl1pPr>
          </a:lstStyle>
          <a:p>
            <a:pPr lvl="0"/>
            <a:r>
              <a:rPr lang="fi-FI"/>
              <a:t>MUOKKAA TEKSTIN PERUSTYYLEJÄ NAPSAUTTAMALLA</a:t>
            </a:r>
          </a:p>
        </p:txBody>
      </p:sp>
    </p:spTree>
    <p:extLst>
      <p:ext uri="{BB962C8B-B14F-4D97-AF65-F5344CB8AC3E}">
        <p14:creationId xmlns:p14="http://schemas.microsoft.com/office/powerpoint/2010/main" val="3150868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4805845" y="1063256"/>
            <a:ext cx="5757882"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4823013" y="2491740"/>
            <a:ext cx="653152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3220113"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4800600" y="5865548"/>
            <a:ext cx="4978831" cy="382853"/>
          </a:xfrm>
        </p:spPr>
        <p:txBody>
          <a:bodyPr anchor="b">
            <a:normAutofit/>
          </a:bodyPr>
          <a:lstStyle>
            <a:lvl1pPr marL="0" indent="0">
              <a:buNone/>
              <a:defRPr sz="1200" spc="50" baseline="0"/>
            </a:lvl1pPr>
          </a:lstStyle>
          <a:p>
            <a:pPr lvl="0"/>
            <a:r>
              <a:rPr lang="fi-FI"/>
              <a:t>MUOKKAA TEKSTIN PERUSTYYLEJÄ NAPSAUTTAMALLA</a:t>
            </a:r>
          </a:p>
        </p:txBody>
      </p:sp>
      <p:pic>
        <p:nvPicPr>
          <p:cNvPr id="10" name="Kuva 9">
            <a:extLst>
              <a:ext uri="{FF2B5EF4-FFF2-40B4-BE49-F238E27FC236}">
                <a16:creationId xmlns:a16="http://schemas.microsoft.com/office/drawing/2014/main" id="{37B49D7A-0A69-4F59-BCC4-957DA375F9B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544209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1208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4871442"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a:t>MUOKKAA TEKSTIN PERUSTYYLEJÄ NAPSAUTTAMALLA</a:t>
            </a:r>
          </a:p>
        </p:txBody>
      </p:sp>
      <p:pic>
        <p:nvPicPr>
          <p:cNvPr id="10" name="Kuva 9">
            <a:extLst>
              <a:ext uri="{FF2B5EF4-FFF2-40B4-BE49-F238E27FC236}">
                <a16:creationId xmlns:a16="http://schemas.microsoft.com/office/drawing/2014/main" id="{BD2EC1E2-DB0B-40F7-B111-2D19F3F168BE}"/>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4125414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8041451" y="1063256"/>
            <a:ext cx="3313084"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8050136"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3" y="690001"/>
            <a:ext cx="6479301"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8024658" y="5865548"/>
            <a:ext cx="1727765" cy="382853"/>
          </a:xfrm>
        </p:spPr>
        <p:txBody>
          <a:bodyPr anchor="b">
            <a:normAutofit/>
          </a:bodyPr>
          <a:lstStyle>
            <a:lvl1pPr marL="0" indent="0">
              <a:buNone/>
              <a:defRPr sz="1200" spc="50" baseline="0"/>
            </a:lvl1pPr>
          </a:lstStyle>
          <a:p>
            <a:pPr lvl="0"/>
            <a:r>
              <a:rPr lang="fi-FI"/>
              <a:t>MUOKKAA TEKSTIN PERUSTYYLEJÄ NAPSAUTTAMALLA</a:t>
            </a:r>
          </a:p>
        </p:txBody>
      </p:sp>
      <p:pic>
        <p:nvPicPr>
          <p:cNvPr id="10" name="Kuva 9">
            <a:extLst>
              <a:ext uri="{FF2B5EF4-FFF2-40B4-BE49-F238E27FC236}">
                <a16:creationId xmlns:a16="http://schemas.microsoft.com/office/drawing/2014/main" id="{D9934EFF-B326-49EE-A969-783C75854D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795514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935677"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0" y="1"/>
            <a:ext cx="5703376" cy="6858000"/>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a:t>MUOKKAA TEKSTIN PERUSTYYLEJÄ NAPSAUTTAMALLA</a:t>
            </a:r>
          </a:p>
        </p:txBody>
      </p:sp>
      <p:pic>
        <p:nvPicPr>
          <p:cNvPr id="10" name="Kuva 9">
            <a:extLst>
              <a:ext uri="{FF2B5EF4-FFF2-40B4-BE49-F238E27FC236}">
                <a16:creationId xmlns:a16="http://schemas.microsoft.com/office/drawing/2014/main" id="{84012B32-E411-4EAD-BF84-723B978E10D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2878593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33B9154-78EC-1542-8A9D-A14237206193}"/>
              </a:ext>
            </a:extLst>
          </p:cNvPr>
          <p:cNvPicPr>
            <a:picLocks noChangeAspect="1"/>
          </p:cNvPicPr>
          <p:nvPr userDrawn="1"/>
        </p:nvPicPr>
        <p:blipFill>
          <a:blip r:embed="rId3"/>
          <a:stretch>
            <a:fillRect/>
          </a:stretch>
        </p:blipFill>
        <p:spPr>
          <a:xfrm>
            <a:off x="806824" y="3435377"/>
            <a:ext cx="10560423" cy="2741649"/>
          </a:xfrm>
          <a:prstGeom prst="rect">
            <a:avLst/>
          </a:prstGeom>
        </p:spPr>
      </p:pic>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4069977"/>
            <a:ext cx="7371140" cy="806823"/>
          </a:xfrm>
        </p:spPr>
        <p:txBody>
          <a:bodyPr anchor="b">
            <a:normAutofit/>
          </a:bodyPr>
          <a:lstStyle>
            <a:lvl1pPr algn="l">
              <a:defRPr sz="2400">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4894730"/>
            <a:ext cx="4968599" cy="681318"/>
          </a:xfrm>
        </p:spPr>
        <p:txBody>
          <a:bodyPr anchor="b">
            <a:normAutofit/>
          </a:bodyPr>
          <a:lstStyle>
            <a:lvl1pPr marL="0" indent="0" algn="l">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740562" y="669257"/>
            <a:ext cx="664499" cy="647700"/>
          </a:xfrm>
          <a:prstGeom prst="rect">
            <a:avLst/>
          </a:prstGeom>
        </p:spPr>
      </p:pic>
      <p:pic>
        <p:nvPicPr>
          <p:cNvPr id="9" name="Kuva 8" descr="Oulun kaupungin tunnus">
            <a:extLst>
              <a:ext uri="{FF2B5EF4-FFF2-40B4-BE49-F238E27FC236}">
                <a16:creationId xmlns:a16="http://schemas.microsoft.com/office/drawing/2014/main" id="{847B4E10-1EEF-AA41-B10E-C0677346D06D}"/>
              </a:ext>
            </a:extLst>
          </p:cNvPr>
          <p:cNvPicPr>
            <a:picLocks noChangeAspect="1"/>
          </p:cNvPicPr>
          <p:nvPr userDrawn="1"/>
        </p:nvPicPr>
        <p:blipFill>
          <a:blip r:embed="rId5"/>
          <a:stretch>
            <a:fillRect/>
          </a:stretch>
        </p:blipFill>
        <p:spPr>
          <a:xfrm>
            <a:off x="1611320" y="4104813"/>
            <a:ext cx="898798" cy="1379718"/>
          </a:xfrm>
          <a:prstGeom prst="rect">
            <a:avLst/>
          </a:prstGeom>
        </p:spPr>
      </p:pic>
      <p:sp>
        <p:nvSpPr>
          <p:cNvPr id="6" name="Päivämäärän paikkamerkki 5">
            <a:extLst>
              <a:ext uri="{FF2B5EF4-FFF2-40B4-BE49-F238E27FC236}">
                <a16:creationId xmlns:a16="http://schemas.microsoft.com/office/drawing/2014/main" id="{9ABC8B77-9402-DC46-B3AB-FFABE1E9CF80}"/>
              </a:ext>
            </a:extLst>
          </p:cNvPr>
          <p:cNvSpPr>
            <a:spLocks noGrp="1"/>
          </p:cNvSpPr>
          <p:nvPr>
            <p:ph type="dt" sz="half" idx="10"/>
          </p:nvPr>
        </p:nvSpPr>
        <p:spPr>
          <a:xfrm>
            <a:off x="7920315" y="5244727"/>
            <a:ext cx="2743200" cy="365125"/>
          </a:xfrm>
        </p:spPr>
        <p:txBody>
          <a:bodyPr/>
          <a:lstStyle>
            <a:lvl1pPr algn="r">
              <a:defRPr/>
            </a:lvl1pPr>
          </a:lstStyle>
          <a:p>
            <a:fld id="{13851BC7-B432-4747-9742-70043FBB6BD1}" type="datetime1">
              <a:rPr lang="fi-FI" smtClean="0"/>
              <a:pPr/>
              <a:t>25.8.2025</a:t>
            </a:fld>
            <a:endParaRPr lang="fi-FI"/>
          </a:p>
        </p:txBody>
      </p:sp>
    </p:spTree>
    <p:extLst>
      <p:ext uri="{BB962C8B-B14F-4D97-AF65-F5344CB8AC3E}">
        <p14:creationId xmlns:p14="http://schemas.microsoft.com/office/powerpoint/2010/main" val="1833330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0" y="1371601"/>
            <a:ext cx="12192000" cy="4114800"/>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spTree>
    <p:extLst>
      <p:ext uri="{BB962C8B-B14F-4D97-AF65-F5344CB8AC3E}">
        <p14:creationId xmlns:p14="http://schemas.microsoft.com/office/powerpoint/2010/main" val="3401988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10584180" cy="4114800"/>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spTree>
    <p:extLst>
      <p:ext uri="{BB962C8B-B14F-4D97-AF65-F5344CB8AC3E}">
        <p14:creationId xmlns:p14="http://schemas.microsoft.com/office/powerpoint/2010/main" val="1840789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4896365" cy="2748454"/>
          </a:xfrm>
        </p:spPr>
        <p:txBody>
          <a:bodyPr/>
          <a:lstStyle/>
          <a:p>
            <a:r>
              <a:rPr lang="fi-FI"/>
              <a:t>Lisää kuva napsauttamalla kuvaketta</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1371601"/>
            <a:ext cx="4869081"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spTree>
    <p:extLst>
      <p:ext uri="{BB962C8B-B14F-4D97-AF65-F5344CB8AC3E}">
        <p14:creationId xmlns:p14="http://schemas.microsoft.com/office/powerpoint/2010/main" val="2462130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3633536"/>
            <a:ext cx="10633321" cy="581659"/>
          </a:xfrm>
        </p:spPr>
        <p:txBody>
          <a:bodyPr anchor="b">
            <a:normAutofit/>
          </a:bodyPr>
          <a:lstStyle>
            <a:lvl1pPr>
              <a:defRPr sz="2000"/>
            </a:lvl1pPr>
          </a:lstStyle>
          <a:p>
            <a:r>
              <a:rPr lang="fi-FI"/>
              <a:t>Muokkaa ots. perustyyl. napsautt.</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697833"/>
            <a:ext cx="4896365"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697833"/>
            <a:ext cx="4869081" cy="2748454"/>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spTree>
    <p:extLst>
      <p:ext uri="{BB962C8B-B14F-4D97-AF65-F5344CB8AC3E}">
        <p14:creationId xmlns:p14="http://schemas.microsoft.com/office/powerpoint/2010/main" val="25940949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ivupohja ilman grafiikkaa">
    <p:spTree>
      <p:nvGrpSpPr>
        <p:cNvPr id="1" name=""/>
        <p:cNvGrpSpPr/>
        <p:nvPr/>
      </p:nvGrpSpPr>
      <p:grpSpPr>
        <a:xfrm>
          <a:off x="0" y="0"/>
          <a:ext cx="0" cy="0"/>
          <a:chOff x="0" y="0"/>
          <a:chExt cx="0" cy="0"/>
        </a:xfrm>
      </p:grpSpPr>
      <p:sp>
        <p:nvSpPr>
          <p:cNvPr id="2" name="Otsikko 1"/>
          <p:cNvSpPr>
            <a:spLocks noGrp="1"/>
          </p:cNvSpPr>
          <p:nvPr>
            <p:ph type="title"/>
          </p:nvPr>
        </p:nvSpPr>
        <p:spPr>
          <a:xfrm>
            <a:off x="335361" y="260648"/>
            <a:ext cx="11595935" cy="1143000"/>
          </a:xfrm>
        </p:spPr>
        <p:txBody>
          <a:bodyPr>
            <a:normAutofit/>
          </a:bodyPr>
          <a:lstStyle>
            <a:lvl1pPr algn="l">
              <a:defRPr sz="3467" b="1">
                <a:latin typeface="+mj-lt"/>
                <a:ea typeface="Segoe UI" panose="020B0502040204020203" pitchFamily="34" charset="0"/>
                <a:cs typeface="Segoe UI" panose="020B0502040204020203" pitchFamily="34" charset="0"/>
              </a:defRPr>
            </a:lvl1pPr>
          </a:lstStyle>
          <a:p>
            <a:r>
              <a:rPr lang="fi-FI"/>
              <a:t>Muokkaa ots. perustyyl. napsautt.</a:t>
            </a:r>
          </a:p>
        </p:txBody>
      </p:sp>
      <p:sp>
        <p:nvSpPr>
          <p:cNvPr id="3" name="Sisällön paikkamerkki 2"/>
          <p:cNvSpPr>
            <a:spLocks noGrp="1"/>
          </p:cNvSpPr>
          <p:nvPr>
            <p:ph idx="1"/>
          </p:nvPr>
        </p:nvSpPr>
        <p:spPr>
          <a:xfrm>
            <a:off x="335361" y="1451400"/>
            <a:ext cx="11617291" cy="5145952"/>
          </a:xfrm>
        </p:spPr>
        <p:txBody>
          <a:bodyPr>
            <a:normAutofit/>
          </a:bodyPr>
          <a:lstStyle>
            <a:lvl1pPr marL="0" indent="0">
              <a:buNone/>
              <a:defRPr sz="2133">
                <a:latin typeface="+mn-lt"/>
                <a:ea typeface="Segoe UI" panose="020B0502040204020203" pitchFamily="34" charset="0"/>
                <a:cs typeface="Segoe UI" panose="020B0502040204020203" pitchFamily="34" charset="0"/>
              </a:defRPr>
            </a:lvl1pPr>
            <a:lvl2pPr marL="609570" indent="0">
              <a:buNone/>
              <a:defRPr sz="2133">
                <a:latin typeface="Segoe UI" panose="020B0502040204020203" pitchFamily="34" charset="0"/>
                <a:ea typeface="Segoe UI" panose="020B0502040204020203" pitchFamily="34" charset="0"/>
                <a:cs typeface="Segoe UI" panose="020B0502040204020203" pitchFamily="34" charset="0"/>
              </a:defRPr>
            </a:lvl2pPr>
            <a:lvl3pPr marL="1219140" indent="0">
              <a:buNone/>
              <a:defRPr sz="2133">
                <a:latin typeface="Segoe UI" panose="020B0502040204020203" pitchFamily="34" charset="0"/>
                <a:ea typeface="Segoe UI" panose="020B0502040204020203" pitchFamily="34" charset="0"/>
                <a:cs typeface="Segoe UI" panose="020B0502040204020203" pitchFamily="34" charset="0"/>
              </a:defRPr>
            </a:lvl3pPr>
            <a:lvl4pPr marL="1828709" indent="0">
              <a:buNone/>
              <a:defRPr sz="2133">
                <a:latin typeface="Segoe UI" panose="020B0502040204020203" pitchFamily="34" charset="0"/>
                <a:ea typeface="Segoe UI" panose="020B0502040204020203" pitchFamily="34" charset="0"/>
                <a:cs typeface="Segoe UI" panose="020B0502040204020203" pitchFamily="34" charset="0"/>
              </a:defRPr>
            </a:lvl4pPr>
            <a:lvl5pPr marL="2438278" indent="0">
              <a:buNone/>
              <a:defRPr sz="2133">
                <a:latin typeface="Segoe UI" panose="020B0502040204020203" pitchFamily="34" charset="0"/>
                <a:ea typeface="Segoe UI" panose="020B0502040204020203" pitchFamily="34" charset="0"/>
                <a:cs typeface="Segoe UI" panose="020B0502040204020203" pitchFamily="34" charset="0"/>
              </a:defRPr>
            </a:lvl5pPr>
          </a:lstStyle>
          <a:p>
            <a:pPr lvl="0"/>
            <a:r>
              <a:rPr lang="fi-FI"/>
              <a:t>Muokkaa tekstin perustyylejä napsauttamalla</a:t>
            </a:r>
          </a:p>
        </p:txBody>
      </p:sp>
    </p:spTree>
    <p:extLst>
      <p:ext uri="{BB962C8B-B14F-4D97-AF65-F5344CB8AC3E}">
        <p14:creationId xmlns:p14="http://schemas.microsoft.com/office/powerpoint/2010/main" val="3230424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C11C3-A339-4743-9EA7-34805EE02091}" type="datetime1">
              <a:rPr lang="en-US" smtClean="0"/>
              <a:t>8/25/2025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1247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2060447"/>
            <a:ext cx="7424928" cy="1449515"/>
          </a:xfrm>
        </p:spPr>
        <p:txBody>
          <a:bodyPr anchor="b">
            <a:normAutofit/>
          </a:bodyPr>
          <a:lstStyle>
            <a:lvl1pPr algn="l">
              <a:defRPr sz="4000">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3852672"/>
            <a:ext cx="7424928" cy="963168"/>
          </a:xfrm>
        </p:spPr>
        <p:txBody>
          <a:bodyPr>
            <a:normAutofit/>
          </a:bodyPr>
          <a:lstStyle>
            <a:lvl1pPr marL="0" indent="0" algn="l">
              <a:buNone/>
              <a:defRPr sz="1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19877" y="669257"/>
            <a:ext cx="685800" cy="647700"/>
          </a:xfrm>
          <a:prstGeom prst="rect">
            <a:avLst/>
          </a:prstGeom>
        </p:spPr>
      </p:pic>
      <p:pic>
        <p:nvPicPr>
          <p:cNvPr id="6" name="Kuva 5" descr="Sivistys- ja kulttuuripalveluiden logo.">
            <a:extLst>
              <a:ext uri="{FF2B5EF4-FFF2-40B4-BE49-F238E27FC236}">
                <a16:creationId xmlns:a16="http://schemas.microsoft.com/office/drawing/2014/main" id="{F4FA2679-08D5-4EC5-8140-92D65B4EB0C3}"/>
              </a:ext>
            </a:extLst>
          </p:cNvPr>
          <p:cNvPicPr>
            <a:picLocks noChangeAspect="1"/>
          </p:cNvPicPr>
          <p:nvPr userDrawn="1"/>
        </p:nvPicPr>
        <p:blipFill>
          <a:blip r:embed="rId4"/>
          <a:stretch>
            <a:fillRect/>
          </a:stretch>
        </p:blipFill>
        <p:spPr>
          <a:xfrm>
            <a:off x="543991" y="4459045"/>
            <a:ext cx="2516987" cy="1576659"/>
          </a:xfrm>
          <a:prstGeom prst="rect">
            <a:avLst/>
          </a:prstGeom>
        </p:spPr>
      </p:pic>
      <p:pic>
        <p:nvPicPr>
          <p:cNvPr id="9" name="Kuva 8" descr="Oulun logo.">
            <a:extLst>
              <a:ext uri="{FF2B5EF4-FFF2-40B4-BE49-F238E27FC236}">
                <a16:creationId xmlns:a16="http://schemas.microsoft.com/office/drawing/2014/main" id="{88B3AE45-B976-45D3-8211-48E87A1B32F4}"/>
              </a:ext>
            </a:extLst>
          </p:cNvPr>
          <p:cNvPicPr>
            <a:picLocks noChangeAspect="1"/>
          </p:cNvPicPr>
          <p:nvPr userDrawn="1"/>
        </p:nvPicPr>
        <p:blipFill>
          <a:blip r:embed="rId5"/>
          <a:stretch>
            <a:fillRect/>
          </a:stretch>
        </p:blipFill>
        <p:spPr>
          <a:xfrm>
            <a:off x="10289689" y="5790882"/>
            <a:ext cx="925547" cy="244822"/>
          </a:xfrm>
          <a:prstGeom prst="rect">
            <a:avLst/>
          </a:prstGeom>
        </p:spPr>
      </p:pic>
    </p:spTree>
    <p:extLst>
      <p:ext uri="{BB962C8B-B14F-4D97-AF65-F5344CB8AC3E}">
        <p14:creationId xmlns:p14="http://schemas.microsoft.com/office/powerpoint/2010/main" val="3969547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25.8.2025</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2195598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25.8.2025</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3074102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25.8.2025</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1299885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6D663794-173F-1945-9939-99D1AB46A831}"/>
              </a:ext>
            </a:extLst>
          </p:cNvPr>
          <p:cNvPicPr>
            <a:picLocks noChangeAspect="1"/>
          </p:cNvPicPr>
          <p:nvPr userDrawn="1"/>
        </p:nvPicPr>
        <p:blipFill>
          <a:blip r:embed="rId3"/>
          <a:stretch>
            <a:fillRect/>
          </a:stretch>
        </p:blipFill>
        <p:spPr>
          <a:xfrm>
            <a:off x="792863" y="699247"/>
            <a:ext cx="4902284" cy="5522259"/>
          </a:xfrm>
          <a:prstGeom prst="rect">
            <a:avLst/>
          </a:prstGeom>
        </p:spPr>
      </p:pic>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1611496" y="1290918"/>
            <a:ext cx="3247375" cy="806823"/>
          </a:xfrm>
        </p:spPr>
        <p:txBody>
          <a:bodyPr anchor="b">
            <a:normAutofit/>
          </a:bodyPr>
          <a:lstStyle>
            <a:lvl1pPr algn="l">
              <a:defRPr sz="2400">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1629425" y="2563905"/>
            <a:ext cx="3265304" cy="1344707"/>
          </a:xfrm>
        </p:spPr>
        <p:txBody>
          <a:bodyPr>
            <a:normAutofit/>
          </a:bodyPr>
          <a:lstStyle>
            <a:lvl1pPr marL="0" indent="0" algn="l">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9" name="Kuva 8" descr="Oulun kaupungin tunnus">
            <a:extLst>
              <a:ext uri="{FF2B5EF4-FFF2-40B4-BE49-F238E27FC236}">
                <a16:creationId xmlns:a16="http://schemas.microsoft.com/office/drawing/2014/main" id="{847B4E10-1EEF-AA41-B10E-C0677346D06D}"/>
              </a:ext>
            </a:extLst>
          </p:cNvPr>
          <p:cNvPicPr>
            <a:picLocks noChangeAspect="1"/>
          </p:cNvPicPr>
          <p:nvPr userDrawn="1"/>
        </p:nvPicPr>
        <p:blipFill>
          <a:blip r:embed="rId4"/>
          <a:stretch>
            <a:fillRect/>
          </a:stretch>
        </p:blipFill>
        <p:spPr>
          <a:xfrm>
            <a:off x="1611320" y="4104813"/>
            <a:ext cx="898798" cy="1379718"/>
          </a:xfrm>
          <a:prstGeom prst="rect">
            <a:avLst/>
          </a:prstGeom>
        </p:spPr>
      </p:pic>
      <p:sp>
        <p:nvSpPr>
          <p:cNvPr id="7" name="Päivämäärän paikkamerkki 6">
            <a:extLst>
              <a:ext uri="{FF2B5EF4-FFF2-40B4-BE49-F238E27FC236}">
                <a16:creationId xmlns:a16="http://schemas.microsoft.com/office/drawing/2014/main" id="{EA9414E8-5AD8-8144-8B54-32B155E0345C}"/>
              </a:ext>
            </a:extLst>
          </p:cNvPr>
          <p:cNvSpPr>
            <a:spLocks noGrp="1"/>
          </p:cNvSpPr>
          <p:nvPr>
            <p:ph type="dt" sz="half" idx="10"/>
          </p:nvPr>
        </p:nvSpPr>
        <p:spPr>
          <a:xfrm>
            <a:off x="2200835" y="5208868"/>
            <a:ext cx="2743200" cy="365125"/>
          </a:xfrm>
        </p:spPr>
        <p:txBody>
          <a:bodyPr/>
          <a:lstStyle>
            <a:lvl1pPr algn="r">
              <a:defRPr/>
            </a:lvl1pPr>
          </a:lstStyle>
          <a:p>
            <a:fld id="{13851BC7-B432-4747-9742-70043FBB6BD1}" type="datetime1">
              <a:rPr lang="fi-FI" smtClean="0"/>
              <a:pPr/>
              <a:t>25.8.2025</a:t>
            </a:fld>
            <a:endParaRPr lang="fi-FI"/>
          </a:p>
        </p:txBody>
      </p:sp>
      <p:pic>
        <p:nvPicPr>
          <p:cNvPr id="8" name="Kuva 7">
            <a:extLst>
              <a:ext uri="{FF2B5EF4-FFF2-40B4-BE49-F238E27FC236}">
                <a16:creationId xmlns:a16="http://schemas.microsoft.com/office/drawing/2014/main" id="{68E66262-E705-4A87-9635-D213A0D86674}"/>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0740562" y="669257"/>
            <a:ext cx="664499" cy="647700"/>
          </a:xfrm>
          <a:prstGeom prst="rect">
            <a:avLst/>
          </a:prstGeom>
        </p:spPr>
      </p:pic>
    </p:spTree>
    <p:extLst>
      <p:ext uri="{BB962C8B-B14F-4D97-AF65-F5344CB8AC3E}">
        <p14:creationId xmlns:p14="http://schemas.microsoft.com/office/powerpoint/2010/main" val="773079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25.8.2025</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4066747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25.8.2025</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705837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25.8.2025</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3805723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25.8.2025</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25981462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25.8.2025</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1755292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25.8.2025</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29264860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25.8.2025</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4262111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Otsikkodia">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25.8.2025</a:t>
            </a:fld>
            <a:endParaRPr lang="fi-FI"/>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7121167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25.8.2025</a:t>
            </a:fld>
            <a:endParaRPr lang="fi-FI"/>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3088164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Otsikkodia">
    <p:bg>
      <p:bgPr>
        <a:solidFill>
          <a:schemeClr val="bg1"/>
        </a:solidFill>
        <a:effectLst/>
      </p:bgPr>
    </p:bg>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52BB320E-AE24-5544-8176-D98037CBB602}"/>
              </a:ext>
            </a:extLst>
          </p:cNvPr>
          <p:cNvSpPr>
            <a:spLocks noGrp="1"/>
          </p:cNvSpPr>
          <p:nvPr>
            <p:ph type="pic" sz="quarter" idx="10"/>
          </p:nvPr>
        </p:nvSpPr>
        <p:spPr>
          <a:xfrm>
            <a:off x="0" y="0"/>
            <a:ext cx="12192000" cy="6858000"/>
          </a:xfrm>
        </p:spPr>
        <p:txBody>
          <a:bodyPr/>
          <a:lstStyle/>
          <a:p>
            <a:r>
              <a:rPr lang="fi-FI"/>
              <a:t>Lisää kuva napsauttamalla kuvaketta</a:t>
            </a:r>
          </a:p>
        </p:txBody>
      </p:sp>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53035" y="1290918"/>
            <a:ext cx="8211671" cy="1129553"/>
          </a:xfrm>
        </p:spPr>
        <p:txBody>
          <a:bodyPr anchor="b">
            <a:noAutofit/>
          </a:bodyPr>
          <a:lstStyle>
            <a:lvl1pPr algn="l">
              <a:defRPr sz="4000">
                <a:solidFill>
                  <a:schemeClr val="bg1"/>
                </a:solidFill>
              </a:defRPr>
            </a:lvl1pPr>
          </a:lstStyle>
          <a:p>
            <a:r>
              <a:rPr lang="fi-FI"/>
              <a:t>Muokkaa ots. perustyyl. napsautt.</a:t>
            </a:r>
          </a:p>
        </p:txBody>
      </p:sp>
    </p:spTree>
    <p:extLst>
      <p:ext uri="{BB962C8B-B14F-4D97-AF65-F5344CB8AC3E}">
        <p14:creationId xmlns:p14="http://schemas.microsoft.com/office/powerpoint/2010/main" val="45891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Otsikkodia">
    <p:bg>
      <p:bgPr>
        <a:solidFill>
          <a:schemeClr val="bg1"/>
        </a:solidFill>
        <a:effectLst/>
      </p:bgPr>
    </p:bg>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52BB320E-AE24-5544-8176-D98037CBB602}"/>
              </a:ext>
            </a:extLst>
          </p:cNvPr>
          <p:cNvSpPr>
            <a:spLocks noGrp="1"/>
          </p:cNvSpPr>
          <p:nvPr>
            <p:ph type="pic" sz="quarter" idx="10"/>
          </p:nvPr>
        </p:nvSpPr>
        <p:spPr>
          <a:xfrm>
            <a:off x="0" y="0"/>
            <a:ext cx="12192000" cy="6858000"/>
          </a:xfrm>
        </p:spPr>
        <p:txBody>
          <a:bodyPr/>
          <a:lstStyle/>
          <a:p>
            <a:r>
              <a:rPr lang="fi-FI"/>
              <a:t>Lisää kuva napsauttamalla kuvaketta</a:t>
            </a:r>
          </a:p>
        </p:txBody>
      </p:sp>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53035" y="1290918"/>
            <a:ext cx="8211671" cy="1129553"/>
          </a:xfrm>
        </p:spPr>
        <p:txBody>
          <a:bodyPr anchor="b">
            <a:noAutofit/>
          </a:bodyPr>
          <a:lstStyle>
            <a:lvl1pPr algn="l">
              <a:defRPr sz="4000">
                <a:solidFill>
                  <a:schemeClr val="bg1"/>
                </a:solidFill>
              </a:defRPr>
            </a:lvl1pPr>
          </a:lstStyle>
          <a:p>
            <a:r>
              <a:rPr lang="fi-FI"/>
              <a:t>Muokkaa ots. perustyyl. napsautt.</a:t>
            </a:r>
          </a:p>
        </p:txBody>
      </p:sp>
    </p:spTree>
    <p:extLst>
      <p:ext uri="{BB962C8B-B14F-4D97-AF65-F5344CB8AC3E}">
        <p14:creationId xmlns:p14="http://schemas.microsoft.com/office/powerpoint/2010/main" val="3839531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Otsikkodi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35106" y="2060447"/>
            <a:ext cx="9932894" cy="1449515"/>
          </a:xfrm>
        </p:spPr>
        <p:txBody>
          <a:bodyPr anchor="b">
            <a:normAutofit/>
          </a:bodyPr>
          <a:lstStyle>
            <a:lvl1pPr algn="l">
              <a:defRPr sz="4000">
                <a:solidFill>
                  <a:schemeClr val="tx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735106" y="3852672"/>
            <a:ext cx="9932894" cy="963168"/>
          </a:xfrm>
        </p:spPr>
        <p:txBody>
          <a:bodyPr>
            <a:normAutofit/>
          </a:bodyPr>
          <a:lstStyle>
            <a:lvl1pPr marL="0" indent="0" algn="l">
              <a:buNone/>
              <a:defRPr sz="1600" spc="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5" name="Tekstin paikkamerkki 4">
            <a:extLst>
              <a:ext uri="{FF2B5EF4-FFF2-40B4-BE49-F238E27FC236}">
                <a16:creationId xmlns:a16="http://schemas.microsoft.com/office/drawing/2014/main" id="{E8ED4078-C745-6B4D-9F2B-041B10D65B63}"/>
              </a:ext>
            </a:extLst>
          </p:cNvPr>
          <p:cNvSpPr>
            <a:spLocks noGrp="1"/>
          </p:cNvSpPr>
          <p:nvPr>
            <p:ph type="body" sz="quarter" idx="10" hasCustomPrompt="1"/>
          </p:nvPr>
        </p:nvSpPr>
        <p:spPr>
          <a:xfrm>
            <a:off x="2952206" y="5934820"/>
            <a:ext cx="7500270" cy="322263"/>
          </a:xfrm>
        </p:spPr>
        <p:txBody>
          <a:bodyPr anchor="b">
            <a:normAutofit/>
          </a:bodyPr>
          <a:lstStyle>
            <a:lvl1pPr marL="0" indent="0">
              <a:buNone/>
              <a:defRPr sz="1200" spc="50" baseline="0"/>
            </a:lvl1pPr>
          </a:lstStyle>
          <a:p>
            <a:pPr lvl="0"/>
            <a:r>
              <a:rPr lang="fi-FI"/>
              <a:t>MUOKKAA TEKSTIN PERUSTYYLEJÄ NAPSAUTTAMALLA</a:t>
            </a:r>
          </a:p>
        </p:txBody>
      </p:sp>
      <p:pic>
        <p:nvPicPr>
          <p:cNvPr id="13" name="Kuva 12">
            <a:extLst>
              <a:ext uri="{FF2B5EF4-FFF2-40B4-BE49-F238E27FC236}">
                <a16:creationId xmlns:a16="http://schemas.microsoft.com/office/drawing/2014/main" id="{AA21C816-39A0-A74A-8F2A-2CE8F947274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19877" y="669257"/>
            <a:ext cx="685800" cy="647700"/>
          </a:xfrm>
          <a:prstGeom prst="rect">
            <a:avLst/>
          </a:prstGeom>
        </p:spPr>
      </p:pic>
      <p:pic>
        <p:nvPicPr>
          <p:cNvPr id="9" name="Kuva 8" descr="Sivistys- ja kulttuuripalveluiden logo.">
            <a:extLst>
              <a:ext uri="{FF2B5EF4-FFF2-40B4-BE49-F238E27FC236}">
                <a16:creationId xmlns:a16="http://schemas.microsoft.com/office/drawing/2014/main" id="{102C537D-5788-4197-9F32-E4B978E002D2}"/>
              </a:ext>
            </a:extLst>
          </p:cNvPr>
          <p:cNvPicPr>
            <a:picLocks noChangeAspect="1"/>
          </p:cNvPicPr>
          <p:nvPr userDrawn="1"/>
        </p:nvPicPr>
        <p:blipFill>
          <a:blip r:embed="rId4"/>
          <a:stretch>
            <a:fillRect/>
          </a:stretch>
        </p:blipFill>
        <p:spPr>
          <a:xfrm>
            <a:off x="758785" y="5882368"/>
            <a:ext cx="1988919" cy="443127"/>
          </a:xfrm>
          <a:prstGeom prst="rect">
            <a:avLst/>
          </a:prstGeom>
        </p:spPr>
      </p:pic>
      <p:pic>
        <p:nvPicPr>
          <p:cNvPr id="10" name="Kuva 9" descr="Oulun logo.">
            <a:extLst>
              <a:ext uri="{FF2B5EF4-FFF2-40B4-BE49-F238E27FC236}">
                <a16:creationId xmlns:a16="http://schemas.microsoft.com/office/drawing/2014/main" id="{F5BE4E6F-B351-4159-B897-4BAC3FAE33B6}"/>
              </a:ext>
            </a:extLst>
          </p:cNvPr>
          <p:cNvPicPr>
            <a:picLocks noChangeAspect="1"/>
          </p:cNvPicPr>
          <p:nvPr userDrawn="1"/>
        </p:nvPicPr>
        <p:blipFill>
          <a:blip r:embed="rId5"/>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1176107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8B4BE5-33C4-7740-90A5-CB0EE6BC9AA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9B77511-3DF1-B246-9F30-F66AE595E17D}"/>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8050F2C-300C-484D-86D0-75504628B814}"/>
              </a:ext>
            </a:extLst>
          </p:cNvPr>
          <p:cNvSpPr>
            <a:spLocks noGrp="1"/>
          </p:cNvSpPr>
          <p:nvPr>
            <p:ph type="dt" sz="half" idx="10"/>
          </p:nvPr>
        </p:nvSpPr>
        <p:spPr/>
        <p:txBody>
          <a:bodyPr/>
          <a:lstStyle/>
          <a:p>
            <a:fld id="{E915719C-C0B1-0442-A41F-D134B78B6185}" type="datetime1">
              <a:rPr lang="fi-FI" smtClean="0"/>
              <a:t>25.8.2025</a:t>
            </a:fld>
            <a:endParaRPr lang="fi-FI"/>
          </a:p>
        </p:txBody>
      </p:sp>
      <p:sp>
        <p:nvSpPr>
          <p:cNvPr id="5" name="Alatunnisteen paikkamerkki 4">
            <a:extLst>
              <a:ext uri="{FF2B5EF4-FFF2-40B4-BE49-F238E27FC236}">
                <a16:creationId xmlns:a16="http://schemas.microsoft.com/office/drawing/2014/main" id="{39BF014A-7030-514A-AD23-EB2DFC61355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D7C5B36-3BF9-4A48-B14B-E5330E0AE979}"/>
              </a:ext>
            </a:extLst>
          </p:cNvPr>
          <p:cNvSpPr>
            <a:spLocks noGrp="1"/>
          </p:cNvSpPr>
          <p:nvPr>
            <p:ph type="sldNum" sz="quarter" idx="12"/>
          </p:nvPr>
        </p:nvSpPr>
        <p:spPr/>
        <p:txBody>
          <a:bodyPr/>
          <a:lstStyle/>
          <a:p>
            <a:fld id="{69C2F4FE-713B-884F-B5BF-63AA24B8D1FF}" type="slidenum">
              <a:rPr lang="fi-FI" smtClean="0"/>
              <a:t>‹#›</a:t>
            </a:fld>
            <a:endParaRPr lang="fi-FI"/>
          </a:p>
        </p:txBody>
      </p:sp>
      <p:pic>
        <p:nvPicPr>
          <p:cNvPr id="7" name="Kuva 6">
            <a:extLst>
              <a:ext uri="{FF2B5EF4-FFF2-40B4-BE49-F238E27FC236}">
                <a16:creationId xmlns:a16="http://schemas.microsoft.com/office/drawing/2014/main" id="{EB7270A1-F7B8-8F47-A43A-0767FDA0F30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spTree>
    <p:extLst>
      <p:ext uri="{BB962C8B-B14F-4D97-AF65-F5344CB8AC3E}">
        <p14:creationId xmlns:p14="http://schemas.microsoft.com/office/powerpoint/2010/main" val="3956224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BC2442-37AE-5C40-BCED-03A8BF0F38C1}"/>
              </a:ext>
            </a:extLst>
          </p:cNvPr>
          <p:cNvSpPr>
            <a:spLocks noGrp="1"/>
          </p:cNvSpPr>
          <p:nvPr>
            <p:ph type="title"/>
          </p:nvPr>
        </p:nvSpPr>
        <p:spPr>
          <a:xfrm>
            <a:off x="831850" y="1709739"/>
            <a:ext cx="10515600" cy="1176896"/>
          </a:xfrm>
        </p:spPr>
        <p:txBody>
          <a:bodyPr anchor="b">
            <a:normAutofit/>
          </a:bodyPr>
          <a:lstStyle>
            <a:lvl1pPr>
              <a:defRPr sz="4000"/>
            </a:lvl1pPr>
          </a:lstStyle>
          <a:p>
            <a:r>
              <a:rPr lang="fi-FI"/>
              <a:t>Muokkaa ots. perustyyl. napsautt.</a:t>
            </a:r>
          </a:p>
        </p:txBody>
      </p:sp>
      <p:sp>
        <p:nvSpPr>
          <p:cNvPr id="3" name="Tekstin paikkamerkki 2">
            <a:extLst>
              <a:ext uri="{FF2B5EF4-FFF2-40B4-BE49-F238E27FC236}">
                <a16:creationId xmlns:a16="http://schemas.microsoft.com/office/drawing/2014/main" id="{5D3DAFCB-F2FD-B748-8F31-AA990DAEAEA1}"/>
              </a:ext>
            </a:extLst>
          </p:cNvPr>
          <p:cNvSpPr>
            <a:spLocks noGrp="1"/>
          </p:cNvSpPr>
          <p:nvPr>
            <p:ph type="body" idx="1"/>
          </p:nvPr>
        </p:nvSpPr>
        <p:spPr>
          <a:xfrm>
            <a:off x="831850" y="3155111"/>
            <a:ext cx="10515600" cy="39491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7" name="Kuva 6">
            <a:extLst>
              <a:ext uri="{FF2B5EF4-FFF2-40B4-BE49-F238E27FC236}">
                <a16:creationId xmlns:a16="http://schemas.microsoft.com/office/drawing/2014/main" id="{C788AD55-A39B-3A46-9037-D338B8A10AA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6" name="Kuva 5" descr="Sivistys- ja kulttuuripalveluiden logo.">
            <a:extLst>
              <a:ext uri="{FF2B5EF4-FFF2-40B4-BE49-F238E27FC236}">
                <a16:creationId xmlns:a16="http://schemas.microsoft.com/office/drawing/2014/main" id="{990BF5BC-234D-4011-B452-EFE2E7249B1F}"/>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9" name="Kuva 8" descr="Oulun logo.">
            <a:extLst>
              <a:ext uri="{FF2B5EF4-FFF2-40B4-BE49-F238E27FC236}">
                <a16:creationId xmlns:a16="http://schemas.microsoft.com/office/drawing/2014/main" id="{AB34FC20-020F-4F1A-BDE1-CDA6C97A6879}"/>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3274419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982694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04457" y="5934820"/>
            <a:ext cx="7448019" cy="322263"/>
          </a:xfrm>
        </p:spPr>
        <p:txBody>
          <a:bodyPr anchor="b">
            <a:normAutofit/>
          </a:bodyPr>
          <a:lstStyle>
            <a:lvl1pPr marL="0" indent="0">
              <a:buNone/>
              <a:defRPr sz="1200" spc="50" baseline="0"/>
            </a:lvl1pPr>
          </a:lstStyle>
          <a:p>
            <a:pPr lvl="0"/>
            <a:r>
              <a:rPr lang="fi-FI"/>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7" name="Kuva 6" descr="Sivistys- ja kulttuuripalveluiden logo.">
            <a:extLst>
              <a:ext uri="{FF2B5EF4-FFF2-40B4-BE49-F238E27FC236}">
                <a16:creationId xmlns:a16="http://schemas.microsoft.com/office/drawing/2014/main" id="{71C51CBA-A580-4AC3-9F8A-A8C5E1D3B81C}"/>
              </a:ext>
            </a:extLst>
          </p:cNvPr>
          <p:cNvPicPr>
            <a:picLocks noChangeAspect="1"/>
          </p:cNvPicPr>
          <p:nvPr userDrawn="1"/>
        </p:nvPicPr>
        <p:blipFill>
          <a:blip r:embed="rId4"/>
          <a:stretch>
            <a:fillRect/>
          </a:stretch>
        </p:blipFill>
        <p:spPr>
          <a:xfrm>
            <a:off x="758785" y="5882368"/>
            <a:ext cx="1988919" cy="443127"/>
          </a:xfrm>
          <a:prstGeom prst="rect">
            <a:avLst/>
          </a:prstGeom>
        </p:spPr>
      </p:pic>
      <p:pic>
        <p:nvPicPr>
          <p:cNvPr id="10" name="Kuva 9" descr="Oulun logo.">
            <a:extLst>
              <a:ext uri="{FF2B5EF4-FFF2-40B4-BE49-F238E27FC236}">
                <a16:creationId xmlns:a16="http://schemas.microsoft.com/office/drawing/2014/main" id="{78FBB0A1-BB56-4859-94A9-F5BCD32FD50D}"/>
              </a:ext>
            </a:extLst>
          </p:cNvPr>
          <p:cNvPicPr>
            <a:picLocks noChangeAspect="1"/>
          </p:cNvPicPr>
          <p:nvPr userDrawn="1"/>
        </p:nvPicPr>
        <p:blipFill>
          <a:blip r:embed="rId5"/>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1885371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10">
            <a:extLst>
              <a:ext uri="{FF2B5EF4-FFF2-40B4-BE49-F238E27FC236}">
                <a16:creationId xmlns:a16="http://schemas.microsoft.com/office/drawing/2014/main" id="{212025FF-3F8D-B24A-B526-188D2E11D6F9}"/>
              </a:ext>
            </a:extLst>
          </p:cNvPr>
          <p:cNvSpPr>
            <a:spLocks noGrp="1"/>
          </p:cNvSpPr>
          <p:nvPr>
            <p:ph type="body" sz="quarter" idx="13"/>
          </p:nvPr>
        </p:nvSpPr>
        <p:spPr>
          <a:xfrm>
            <a:off x="6417898"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860766" y="5934820"/>
            <a:ext cx="7591710" cy="322263"/>
          </a:xfrm>
        </p:spPr>
        <p:txBody>
          <a:bodyPr anchor="b">
            <a:normAutofit/>
          </a:bodyPr>
          <a:lstStyle>
            <a:lvl1pPr marL="0" indent="0">
              <a:buNone/>
              <a:defRPr sz="1200" spc="50" baseline="0"/>
            </a:lvl1pPr>
          </a:lstStyle>
          <a:p>
            <a:pPr lvl="0"/>
            <a:r>
              <a:rPr lang="fi-FI"/>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5EDB1419-A410-478C-8C6C-1AD19F48CCF5}"/>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3" name="Kuva 12" descr="Oulun logo.">
            <a:extLst>
              <a:ext uri="{FF2B5EF4-FFF2-40B4-BE49-F238E27FC236}">
                <a16:creationId xmlns:a16="http://schemas.microsoft.com/office/drawing/2014/main" id="{AA6E841F-BA70-41E5-9956-AD9679BAE03E}"/>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2298689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670560"/>
            <a:ext cx="9791700" cy="756920"/>
          </a:xfrm>
        </p:spPr>
        <p:txBody>
          <a:bodyPr anchor="b">
            <a:normAutofit/>
          </a:bodyPr>
          <a:lstStyle>
            <a:lvl1pPr>
              <a:defRPr sz="1800"/>
            </a:lvl1pPr>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hasCustomPrompt="1"/>
          </p:nvPr>
        </p:nvSpPr>
        <p:spPr>
          <a:xfrm>
            <a:off x="2458720" y="2491740"/>
            <a:ext cx="7274559" cy="2974781"/>
          </a:xfrm>
        </p:spPr>
        <p:txBody>
          <a:bodyPr>
            <a:normAutofit/>
          </a:bodyPr>
          <a:lstStyle>
            <a:lvl1pPr marL="0" indent="0" algn="ctr">
              <a:lnSpc>
                <a:spcPct val="100000"/>
              </a:lnSpc>
              <a:buNone/>
              <a:defRPr sz="2200" spc="80" baseline="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fi-FI"/>
              <a:t>MUOKKAA TEKSTIN PERUSTYYLEJÄ NAPSAUTTAMALLA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13017" y="5934820"/>
            <a:ext cx="7539459" cy="322263"/>
          </a:xfrm>
        </p:spPr>
        <p:txBody>
          <a:bodyPr anchor="b">
            <a:normAutofit/>
          </a:bodyPr>
          <a:lstStyle>
            <a:lvl1pPr marL="0" indent="0">
              <a:buNone/>
              <a:defRPr sz="1200" spc="50" baseline="0"/>
            </a:lvl1pPr>
          </a:lstStyle>
          <a:p>
            <a:pPr lvl="0"/>
            <a:r>
              <a:rPr lang="fi-FI"/>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7" name="Kuva 6" descr="Sivistys- ja kulttuuripalveluiden logo.">
            <a:extLst>
              <a:ext uri="{FF2B5EF4-FFF2-40B4-BE49-F238E27FC236}">
                <a16:creationId xmlns:a16="http://schemas.microsoft.com/office/drawing/2014/main" id="{F8B1C6D5-887C-42EF-88B0-61031896D48F}"/>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0" name="Kuva 9" descr="Oulun logo.">
            <a:extLst>
              <a:ext uri="{FF2B5EF4-FFF2-40B4-BE49-F238E27FC236}">
                <a16:creationId xmlns:a16="http://schemas.microsoft.com/office/drawing/2014/main" id="{8D2D5939-F3E7-425B-A44B-A6F233F3BA5F}"/>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3705496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952641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Kaavion paikkamerkki 3">
            <a:extLst>
              <a:ext uri="{FF2B5EF4-FFF2-40B4-BE49-F238E27FC236}">
                <a16:creationId xmlns:a16="http://schemas.microsoft.com/office/drawing/2014/main" id="{97940F9C-2370-E647-9ECF-715AC0BBEDF3}"/>
              </a:ext>
            </a:extLst>
          </p:cNvPr>
          <p:cNvSpPr>
            <a:spLocks noGrp="1"/>
          </p:cNvSpPr>
          <p:nvPr>
            <p:ph type="chart" sz="quarter" idx="13"/>
          </p:nvPr>
        </p:nvSpPr>
        <p:spPr>
          <a:xfrm>
            <a:off x="6519863" y="2049463"/>
            <a:ext cx="4862011" cy="3436937"/>
          </a:xfrm>
        </p:spPr>
        <p:txBody>
          <a:bodyPr/>
          <a:lstStyle/>
          <a:p>
            <a:r>
              <a:rPr lang="fi-FI"/>
              <a:t>Lisää kaavio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91394" y="5934820"/>
            <a:ext cx="7461082" cy="322263"/>
          </a:xfrm>
        </p:spPr>
        <p:txBody>
          <a:bodyPr anchor="b">
            <a:normAutofit/>
          </a:bodyPr>
          <a:lstStyle>
            <a:lvl1pPr marL="0" indent="0">
              <a:buNone/>
              <a:defRPr sz="1200" spc="50" baseline="0"/>
            </a:lvl1pPr>
          </a:lstStyle>
          <a:p>
            <a:pPr lvl="0"/>
            <a:r>
              <a:rPr lang="fi-FI"/>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06C8948B-36B5-4535-8823-52E81FC2213A}"/>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3" name="Kuva 12" descr="Oulun logo.">
            <a:extLst>
              <a:ext uri="{FF2B5EF4-FFF2-40B4-BE49-F238E27FC236}">
                <a16:creationId xmlns:a16="http://schemas.microsoft.com/office/drawing/2014/main" id="{946F9644-8F00-4855-AF18-9786989BEC23}"/>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19833922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6566647"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6557961"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128000" y="690001"/>
            <a:ext cx="3242277"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122023" y="5865548"/>
            <a:ext cx="4223157"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descr="Sivistys- ja kulttuuripalveluiden logo.">
            <a:extLst>
              <a:ext uri="{FF2B5EF4-FFF2-40B4-BE49-F238E27FC236}">
                <a16:creationId xmlns:a16="http://schemas.microsoft.com/office/drawing/2014/main" id="{AF05C52F-52A3-481C-9B30-55D16F2405CF}"/>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3146383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690001"/>
            <a:ext cx="4872496"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13017" y="5865548"/>
            <a:ext cx="2781201"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descr="Sivistys- ja kulttuuripalveluiden logo.">
            <a:extLst>
              <a:ext uri="{FF2B5EF4-FFF2-40B4-BE49-F238E27FC236}">
                <a16:creationId xmlns:a16="http://schemas.microsoft.com/office/drawing/2014/main" id="{160E416F-EBC1-46E5-B104-340A5E663D51}"/>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14533850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4" y="1063256"/>
            <a:ext cx="3313084"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4890977" y="690001"/>
            <a:ext cx="6479301" cy="5489125"/>
          </a:xfrm>
        </p:spPr>
        <p:txBody>
          <a:bodyPr/>
          <a:lstStyle/>
          <a:p>
            <a:r>
              <a:rPr lang="fi-FI"/>
              <a:t>Lisää kuva napsauttamalla kuvaketta</a:t>
            </a:r>
          </a:p>
        </p:txBody>
      </p:sp>
      <p:pic>
        <p:nvPicPr>
          <p:cNvPr id="7" name="Kuva 6" descr="Sivistys- ja kulttuuripalveluiden logo.">
            <a:extLst>
              <a:ext uri="{FF2B5EF4-FFF2-40B4-BE49-F238E27FC236}">
                <a16:creationId xmlns:a16="http://schemas.microsoft.com/office/drawing/2014/main" id="{23A62FE5-9493-4131-B229-9FFB58F8F7BB}"/>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1689115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Otsikkodi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35106" y="2060447"/>
            <a:ext cx="9932894" cy="1449515"/>
          </a:xfrm>
        </p:spPr>
        <p:txBody>
          <a:bodyPr anchor="b">
            <a:normAutofit/>
          </a:bodyPr>
          <a:lstStyle>
            <a:lvl1pPr algn="l">
              <a:defRPr sz="4000">
                <a:solidFill>
                  <a:schemeClr val="tx1"/>
                </a:solidFill>
              </a:defRPr>
            </a:lvl1pPr>
          </a:lstStyle>
          <a:p>
            <a:r>
              <a:rPr lang="fi-FI"/>
              <a:t>Muokkaa ots. perustyyl. napsautt.</a:t>
            </a:r>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735106" y="3852672"/>
            <a:ext cx="9932894" cy="963168"/>
          </a:xfrm>
        </p:spPr>
        <p:txBody>
          <a:bodyPr>
            <a:normAutofit/>
          </a:bodyPr>
          <a:lstStyle>
            <a:lvl1pPr marL="0" indent="0" algn="l">
              <a:buNone/>
              <a:defRPr sz="1600" spc="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11" name="Kuva 10" descr="Oulun kaupungin tunnus">
            <a:extLst>
              <a:ext uri="{FF2B5EF4-FFF2-40B4-BE49-F238E27FC236}">
                <a16:creationId xmlns:a16="http://schemas.microsoft.com/office/drawing/2014/main" id="{A9479630-7DE6-4C4B-9AAB-CA44D496E3C3}"/>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5" name="Tekstin paikkamerkki 4">
            <a:extLst>
              <a:ext uri="{FF2B5EF4-FFF2-40B4-BE49-F238E27FC236}">
                <a16:creationId xmlns:a16="http://schemas.microsoft.com/office/drawing/2014/main" id="{E8ED4078-C745-6B4D-9F2B-041B10D65B63}"/>
              </a:ext>
            </a:extLst>
          </p:cNvPr>
          <p:cNvSpPr>
            <a:spLocks noGrp="1"/>
          </p:cNvSpPr>
          <p:nvPr>
            <p:ph type="body" sz="quarter" idx="10"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pic>
        <p:nvPicPr>
          <p:cNvPr id="13" name="Kuva 12">
            <a:extLst>
              <a:ext uri="{FF2B5EF4-FFF2-40B4-BE49-F238E27FC236}">
                <a16:creationId xmlns:a16="http://schemas.microsoft.com/office/drawing/2014/main" id="{AA21C816-39A0-A74A-8F2A-2CE8F947274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719877" y="669257"/>
            <a:ext cx="685800" cy="647700"/>
          </a:xfrm>
          <a:prstGeom prst="rect">
            <a:avLst/>
          </a:prstGeom>
        </p:spPr>
      </p:pic>
    </p:spTree>
    <p:extLst>
      <p:ext uri="{BB962C8B-B14F-4D97-AF65-F5344CB8AC3E}">
        <p14:creationId xmlns:p14="http://schemas.microsoft.com/office/powerpoint/2010/main" val="622761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0"/>
            <a:ext cx="5694218" cy="6857999"/>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26080" y="5865548"/>
            <a:ext cx="2768138"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descr="Sivistys- ja kulttuuripalveluiden logo.">
            <a:extLst>
              <a:ext uri="{FF2B5EF4-FFF2-40B4-BE49-F238E27FC236}">
                <a16:creationId xmlns:a16="http://schemas.microsoft.com/office/drawing/2014/main" id="{41AA429B-8C69-4FC3-B6EC-69E5C9D36591}"/>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31503502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4805845" y="1063256"/>
            <a:ext cx="5757882"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4823013" y="2491740"/>
            <a:ext cx="653152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3220113"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4800600" y="5865548"/>
            <a:ext cx="4978831"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3" name="Kuva 12" descr="Sivistys- ja kulttuuripalveluiden logo.">
            <a:extLst>
              <a:ext uri="{FF2B5EF4-FFF2-40B4-BE49-F238E27FC236}">
                <a16:creationId xmlns:a16="http://schemas.microsoft.com/office/drawing/2014/main" id="{C89480A0-7899-4602-9ABB-8496A5F52E58}"/>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11004350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120805"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4871442"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6FAE3318-70BA-4914-9EAB-6619D72EAFAE}"/>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8705018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8041451" y="1063256"/>
            <a:ext cx="3313084"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8050136"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3" y="690001"/>
            <a:ext cx="6479301"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8024658" y="5865548"/>
            <a:ext cx="1727765"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CFE21BF6-129D-49D9-AEFC-CFC30D6B1D04}"/>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31234070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935677" cy="999460"/>
          </a:xfrm>
        </p:spPr>
        <p:txBody>
          <a:bodyPr anchor="t"/>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0" y="1"/>
            <a:ext cx="5703376" cy="68580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35E36C40-4BDA-411B-ACA4-18D04F80ACD0}"/>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25832870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0" y="1371601"/>
            <a:ext cx="12192000" cy="41148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65269" y="5934820"/>
            <a:ext cx="7487207" cy="322263"/>
          </a:xfrm>
        </p:spPr>
        <p:txBody>
          <a:bodyPr anchor="b">
            <a:normAutofit/>
          </a:bodyPr>
          <a:lstStyle>
            <a:lvl1pPr marL="0" indent="0">
              <a:buNone/>
              <a:defRPr sz="1200" spc="50" baseline="0"/>
            </a:lvl1pPr>
          </a:lstStyle>
          <a:p>
            <a:pPr lvl="0"/>
            <a:r>
              <a:rPr lang="fi-FI"/>
              <a:t>MUOKKAA TEKSTIN PERUSTYYLEJÄ NAPSAUTTAMALLA</a:t>
            </a:r>
          </a:p>
        </p:txBody>
      </p:sp>
      <p:pic>
        <p:nvPicPr>
          <p:cNvPr id="6" name="Kuva 5" descr="Sivistys- ja kulttuuripalveluiden logo.">
            <a:extLst>
              <a:ext uri="{FF2B5EF4-FFF2-40B4-BE49-F238E27FC236}">
                <a16:creationId xmlns:a16="http://schemas.microsoft.com/office/drawing/2014/main" id="{FF48920D-C6BC-4618-83E9-05396DFFDD1E}"/>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7" name="Kuva 6" descr="Oulun logo.">
            <a:extLst>
              <a:ext uri="{FF2B5EF4-FFF2-40B4-BE49-F238E27FC236}">
                <a16:creationId xmlns:a16="http://schemas.microsoft.com/office/drawing/2014/main" id="{155A335D-2808-44D7-8E41-ED2D8043CBE8}"/>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24618633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10584180" cy="41148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04457" y="5934820"/>
            <a:ext cx="7448019" cy="322263"/>
          </a:xfrm>
        </p:spPr>
        <p:txBody>
          <a:bodyPr anchor="b">
            <a:normAutofit/>
          </a:bodyPr>
          <a:lstStyle>
            <a:lvl1pPr marL="0" indent="0">
              <a:buNone/>
              <a:defRPr sz="1200" spc="50" baseline="0"/>
            </a:lvl1pPr>
          </a:lstStyle>
          <a:p>
            <a:pPr lvl="0"/>
            <a:r>
              <a:rPr lang="fi-FI"/>
              <a:t>MUOKKAA TEKSTIN PERUSTYYLEJÄ NAPSAUTTAMALLA</a:t>
            </a:r>
          </a:p>
        </p:txBody>
      </p:sp>
      <p:pic>
        <p:nvPicPr>
          <p:cNvPr id="6" name="Kuva 5" descr="Sivistys- ja kulttuuripalveluiden logo.">
            <a:extLst>
              <a:ext uri="{FF2B5EF4-FFF2-40B4-BE49-F238E27FC236}">
                <a16:creationId xmlns:a16="http://schemas.microsoft.com/office/drawing/2014/main" id="{5CCFB3B9-0A1E-422B-A6FC-D973ACEE10F3}"/>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7" name="Kuva 6" descr="Oulun logo.">
            <a:extLst>
              <a:ext uri="{FF2B5EF4-FFF2-40B4-BE49-F238E27FC236}">
                <a16:creationId xmlns:a16="http://schemas.microsoft.com/office/drawing/2014/main" id="{BF71B0BA-796A-440B-9A6E-ED3220EB1990}"/>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13907511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4896365" cy="2748454"/>
          </a:xfrm>
        </p:spPr>
        <p:txBody>
          <a:bodyPr/>
          <a:lstStyle/>
          <a:p>
            <a:r>
              <a:rPr lang="fi-FI"/>
              <a:t>Lisää kuva napsauttamalla kuvaketta</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1371601"/>
            <a:ext cx="4869081"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91394" y="5934820"/>
            <a:ext cx="7461082" cy="322263"/>
          </a:xfrm>
        </p:spPr>
        <p:txBody>
          <a:bodyPr anchor="b">
            <a:normAutofit/>
          </a:bodyPr>
          <a:lstStyle>
            <a:lvl1pPr marL="0" indent="0">
              <a:buNone/>
              <a:defRPr sz="1200" spc="50" baseline="0"/>
            </a:lvl1pPr>
          </a:lstStyle>
          <a:p>
            <a:pPr lvl="0"/>
            <a:r>
              <a:rPr lang="fi-FI"/>
              <a:t>MUOKKAA TEKSTIN PERUSTYYLEJÄ NAPSAUTTAMALLA</a:t>
            </a:r>
          </a:p>
        </p:txBody>
      </p:sp>
      <p:pic>
        <p:nvPicPr>
          <p:cNvPr id="11" name="Kuva 10" descr="Sivistys- ja kulttuuripalveluiden logo.">
            <a:extLst>
              <a:ext uri="{FF2B5EF4-FFF2-40B4-BE49-F238E27FC236}">
                <a16:creationId xmlns:a16="http://schemas.microsoft.com/office/drawing/2014/main" id="{4A564046-4101-4E23-B37B-CC9656EC56E1}"/>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12" name="Kuva 11" descr="Oulun logo.">
            <a:extLst>
              <a:ext uri="{FF2B5EF4-FFF2-40B4-BE49-F238E27FC236}">
                <a16:creationId xmlns:a16="http://schemas.microsoft.com/office/drawing/2014/main" id="{8A77F652-86F5-4BED-A22A-3580E611E778}"/>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6040704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3633536"/>
            <a:ext cx="10633321" cy="581659"/>
          </a:xfrm>
        </p:spPr>
        <p:txBody>
          <a:bodyPr anchor="b">
            <a:normAutofit/>
          </a:bodyPr>
          <a:lstStyle>
            <a:lvl1pPr>
              <a:defRPr sz="2000"/>
            </a:lvl1pPr>
          </a:lstStyle>
          <a:p>
            <a:r>
              <a:rPr lang="fi-FI"/>
              <a:t>Muokkaa ots. perustyyl. napsautt.</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697833"/>
            <a:ext cx="4896365"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697833"/>
            <a:ext cx="4869081" cy="2748454"/>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56709" y="5934820"/>
            <a:ext cx="7395767" cy="322263"/>
          </a:xfrm>
        </p:spPr>
        <p:txBody>
          <a:bodyPr anchor="b">
            <a:normAutofit/>
          </a:bodyPr>
          <a:lstStyle>
            <a:lvl1pPr marL="0" indent="0">
              <a:buNone/>
              <a:defRPr sz="1200" spc="50" baseline="0"/>
            </a:lvl1pPr>
          </a:lstStyle>
          <a:p>
            <a:pPr lvl="0"/>
            <a:r>
              <a:rPr lang="fi-FI"/>
              <a:t>MUOKKAA TEKSTIN PERUSTYYLEJÄ NAPSAUTTAMALLA</a:t>
            </a:r>
          </a:p>
        </p:txBody>
      </p:sp>
      <p:pic>
        <p:nvPicPr>
          <p:cNvPr id="11" name="Kuva 10" descr="Sivistys- ja kulttuuripalveluiden logo.">
            <a:extLst>
              <a:ext uri="{FF2B5EF4-FFF2-40B4-BE49-F238E27FC236}">
                <a16:creationId xmlns:a16="http://schemas.microsoft.com/office/drawing/2014/main" id="{403744BB-A902-4690-B7EE-A8204A22BE02}"/>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12" name="Kuva 11" descr="Oulun logo.">
            <a:extLst>
              <a:ext uri="{FF2B5EF4-FFF2-40B4-BE49-F238E27FC236}">
                <a16:creationId xmlns:a16="http://schemas.microsoft.com/office/drawing/2014/main" id="{4D2F779D-CF7C-467B-BE6D-D357E4FD3E77}"/>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1504349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8B4BE5-33C4-7740-90A5-CB0EE6BC9AA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9B77511-3DF1-B246-9F30-F66AE595E17D}"/>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8050F2C-300C-484D-86D0-75504628B814}"/>
              </a:ext>
            </a:extLst>
          </p:cNvPr>
          <p:cNvSpPr>
            <a:spLocks noGrp="1"/>
          </p:cNvSpPr>
          <p:nvPr>
            <p:ph type="dt" sz="half" idx="10"/>
          </p:nvPr>
        </p:nvSpPr>
        <p:spPr/>
        <p:txBody>
          <a:bodyPr/>
          <a:lstStyle/>
          <a:p>
            <a:fld id="{E915719C-C0B1-0442-A41F-D134B78B6185}" type="datetime1">
              <a:rPr lang="fi-FI" smtClean="0"/>
              <a:t>25.8.2025</a:t>
            </a:fld>
            <a:endParaRPr lang="fi-FI"/>
          </a:p>
        </p:txBody>
      </p:sp>
      <p:sp>
        <p:nvSpPr>
          <p:cNvPr id="5" name="Alatunnisteen paikkamerkki 4">
            <a:extLst>
              <a:ext uri="{FF2B5EF4-FFF2-40B4-BE49-F238E27FC236}">
                <a16:creationId xmlns:a16="http://schemas.microsoft.com/office/drawing/2014/main" id="{39BF014A-7030-514A-AD23-EB2DFC61355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D7C5B36-3BF9-4A48-B14B-E5330E0AE979}"/>
              </a:ext>
            </a:extLst>
          </p:cNvPr>
          <p:cNvSpPr>
            <a:spLocks noGrp="1"/>
          </p:cNvSpPr>
          <p:nvPr>
            <p:ph type="sldNum" sz="quarter" idx="12"/>
          </p:nvPr>
        </p:nvSpPr>
        <p:spPr/>
        <p:txBody>
          <a:bodyPr/>
          <a:lstStyle/>
          <a:p>
            <a:fld id="{69C2F4FE-713B-884F-B5BF-63AA24B8D1FF}" type="slidenum">
              <a:rPr lang="fi-FI" smtClean="0"/>
              <a:t>‹#›</a:t>
            </a:fld>
            <a:endParaRPr lang="fi-FI"/>
          </a:p>
        </p:txBody>
      </p:sp>
      <p:pic>
        <p:nvPicPr>
          <p:cNvPr id="8" name="Kuva 7">
            <a:extLst>
              <a:ext uri="{FF2B5EF4-FFF2-40B4-BE49-F238E27FC236}">
                <a16:creationId xmlns:a16="http://schemas.microsoft.com/office/drawing/2014/main" id="{9F6224D9-CF3C-4596-B3A1-D285289A4E7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2" y="669257"/>
            <a:ext cx="664499" cy="647700"/>
          </a:xfrm>
          <a:prstGeom prst="rect">
            <a:avLst/>
          </a:prstGeom>
        </p:spPr>
      </p:pic>
    </p:spTree>
    <p:extLst>
      <p:ext uri="{BB962C8B-B14F-4D97-AF65-F5344CB8AC3E}">
        <p14:creationId xmlns:p14="http://schemas.microsoft.com/office/powerpoint/2010/main" val="3809654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BC2442-37AE-5C40-BCED-03A8BF0F38C1}"/>
              </a:ext>
            </a:extLst>
          </p:cNvPr>
          <p:cNvSpPr>
            <a:spLocks noGrp="1"/>
          </p:cNvSpPr>
          <p:nvPr>
            <p:ph type="title"/>
          </p:nvPr>
        </p:nvSpPr>
        <p:spPr>
          <a:xfrm>
            <a:off x="831850" y="1709739"/>
            <a:ext cx="10515600" cy="1176896"/>
          </a:xfrm>
        </p:spPr>
        <p:txBody>
          <a:bodyPr anchor="b">
            <a:normAutofit/>
          </a:bodyPr>
          <a:lstStyle>
            <a:lvl1pPr>
              <a:defRPr sz="4000"/>
            </a:lvl1pPr>
          </a:lstStyle>
          <a:p>
            <a:r>
              <a:rPr lang="fi-FI"/>
              <a:t>Muokkaa ots. perustyyl. napsautt.</a:t>
            </a:r>
          </a:p>
        </p:txBody>
      </p:sp>
      <p:sp>
        <p:nvSpPr>
          <p:cNvPr id="3" name="Tekstin paikkamerkki 2">
            <a:extLst>
              <a:ext uri="{FF2B5EF4-FFF2-40B4-BE49-F238E27FC236}">
                <a16:creationId xmlns:a16="http://schemas.microsoft.com/office/drawing/2014/main" id="{5D3DAFCB-F2FD-B748-8F31-AA990DAEAEA1}"/>
              </a:ext>
            </a:extLst>
          </p:cNvPr>
          <p:cNvSpPr>
            <a:spLocks noGrp="1"/>
          </p:cNvSpPr>
          <p:nvPr>
            <p:ph type="body" idx="1"/>
          </p:nvPr>
        </p:nvSpPr>
        <p:spPr>
          <a:xfrm>
            <a:off x="831850" y="3155111"/>
            <a:ext cx="10515600" cy="39491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8" name="Kuva 7" descr="Oulun kaupungin tunnus">
            <a:extLst>
              <a:ext uri="{FF2B5EF4-FFF2-40B4-BE49-F238E27FC236}">
                <a16:creationId xmlns:a16="http://schemas.microsoft.com/office/drawing/2014/main" id="{F4FAD0AA-26E5-284B-AB58-73CB27A5FAB8}"/>
              </a:ext>
            </a:extLst>
          </p:cNvPr>
          <p:cNvPicPr>
            <a:picLocks noChangeAspect="1"/>
          </p:cNvPicPr>
          <p:nvPr userDrawn="1"/>
        </p:nvPicPr>
        <p:blipFill>
          <a:blip r:embed="rId2"/>
          <a:stretch>
            <a:fillRect/>
          </a:stretch>
        </p:blipFill>
        <p:spPr>
          <a:xfrm>
            <a:off x="724568" y="5751093"/>
            <a:ext cx="1248611" cy="624306"/>
          </a:xfrm>
          <a:prstGeom prst="rect">
            <a:avLst/>
          </a:prstGeom>
        </p:spPr>
      </p:pic>
      <p:pic>
        <p:nvPicPr>
          <p:cNvPr id="6" name="Kuva 5">
            <a:extLst>
              <a:ext uri="{FF2B5EF4-FFF2-40B4-BE49-F238E27FC236}">
                <a16:creationId xmlns:a16="http://schemas.microsoft.com/office/drawing/2014/main" id="{5E629082-CE6C-430A-AE6F-9F3BB7ECF68D}"/>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548043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982694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pic>
        <p:nvPicPr>
          <p:cNvPr id="7" name="Kuva 6">
            <a:extLst>
              <a:ext uri="{FF2B5EF4-FFF2-40B4-BE49-F238E27FC236}">
                <a16:creationId xmlns:a16="http://schemas.microsoft.com/office/drawing/2014/main" id="{B14ACFCC-E33A-4A19-B273-3F94F4287DC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1356722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10">
            <a:extLst>
              <a:ext uri="{FF2B5EF4-FFF2-40B4-BE49-F238E27FC236}">
                <a16:creationId xmlns:a16="http://schemas.microsoft.com/office/drawing/2014/main" id="{212025FF-3F8D-B24A-B526-188D2E11D6F9}"/>
              </a:ext>
            </a:extLst>
          </p:cNvPr>
          <p:cNvSpPr>
            <a:spLocks noGrp="1"/>
          </p:cNvSpPr>
          <p:nvPr>
            <p:ph type="body" sz="quarter" idx="13"/>
          </p:nvPr>
        </p:nvSpPr>
        <p:spPr>
          <a:xfrm>
            <a:off x="6417898"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a:t>MUOKKAA TEKSTIN PERUSTYYLEJÄ NAPSAUTTAMALLA</a:t>
            </a:r>
          </a:p>
        </p:txBody>
      </p:sp>
      <p:pic>
        <p:nvPicPr>
          <p:cNvPr id="10" name="Kuva 9">
            <a:extLst>
              <a:ext uri="{FF2B5EF4-FFF2-40B4-BE49-F238E27FC236}">
                <a16:creationId xmlns:a16="http://schemas.microsoft.com/office/drawing/2014/main" id="{2545D635-07EA-48FA-9444-0749D7E02D1E}"/>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2" y="669257"/>
            <a:ext cx="664499" cy="647700"/>
          </a:xfrm>
          <a:prstGeom prst="rect">
            <a:avLst/>
          </a:prstGeom>
        </p:spPr>
      </p:pic>
    </p:spTree>
    <p:extLst>
      <p:ext uri="{BB962C8B-B14F-4D97-AF65-F5344CB8AC3E}">
        <p14:creationId xmlns:p14="http://schemas.microsoft.com/office/powerpoint/2010/main" val="3327112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34" Type="http://schemas.openxmlformats.org/officeDocument/2006/relationships/theme" Target="../theme/theme2.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8"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18DAED1-DD14-BF4A-B88C-E1C96F9438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358CEF64-9781-D945-9720-99CE85F39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4101579-0DA9-4049-AC13-EF6FA335BF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Segoe UI" panose="020B0502040204020203" pitchFamily="34" charset="0"/>
                <a:cs typeface="Segoe UI" panose="020B0502040204020203" pitchFamily="34" charset="0"/>
              </a:defRPr>
            </a:lvl1pPr>
          </a:lstStyle>
          <a:p>
            <a:fld id="{13851BC7-B432-4747-9742-70043FBB6BD1}" type="datetime1">
              <a:rPr lang="fi-FI" smtClean="0"/>
              <a:t>25.8.2025</a:t>
            </a:fld>
            <a:endParaRPr lang="fi-FI"/>
          </a:p>
        </p:txBody>
      </p:sp>
      <p:sp>
        <p:nvSpPr>
          <p:cNvPr id="5" name="Alatunnisteen paikkamerkki 4">
            <a:extLst>
              <a:ext uri="{FF2B5EF4-FFF2-40B4-BE49-F238E27FC236}">
                <a16:creationId xmlns:a16="http://schemas.microsoft.com/office/drawing/2014/main" id="{265F9E72-400B-824D-91AE-6E5C40C7F6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Segoe UI" panose="020B0502040204020203" pitchFamily="34" charset="0"/>
                <a:cs typeface="Segoe UI" panose="020B0502040204020203" pitchFamily="34" charset="0"/>
              </a:defRPr>
            </a:lvl1pPr>
          </a:lstStyle>
          <a:p>
            <a:endParaRPr lang="fi-FI"/>
          </a:p>
        </p:txBody>
      </p:sp>
      <p:sp>
        <p:nvSpPr>
          <p:cNvPr id="6" name="Dian numeron paikkamerkki 5">
            <a:extLst>
              <a:ext uri="{FF2B5EF4-FFF2-40B4-BE49-F238E27FC236}">
                <a16:creationId xmlns:a16="http://schemas.microsoft.com/office/drawing/2014/main" id="{571DABDF-68E5-1744-9D23-F69A2F2C7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Segoe UI" panose="020B0502040204020203" pitchFamily="34" charset="0"/>
                <a:cs typeface="Segoe UI" panose="020B0502040204020203" pitchFamily="34" charset="0"/>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35187210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51" r:id="rId7"/>
    <p:sldLayoutId id="2147483664" r:id="rId8"/>
    <p:sldLayoutId id="2147483665" r:id="rId9"/>
    <p:sldLayoutId id="2147483666" r:id="rId10"/>
    <p:sldLayoutId id="2147483667" r:id="rId11"/>
    <p:sldLayoutId id="2147483670" r:id="rId12"/>
    <p:sldLayoutId id="2147483668" r:id="rId13"/>
    <p:sldLayoutId id="2147483669" r:id="rId14"/>
    <p:sldLayoutId id="2147483677" r:id="rId15"/>
    <p:sldLayoutId id="2147483673" r:id="rId16"/>
    <p:sldLayoutId id="2147483675" r:id="rId17"/>
    <p:sldLayoutId id="2147483674" r:id="rId18"/>
    <p:sldLayoutId id="2147483676" r:id="rId19"/>
    <p:sldLayoutId id="2147483678" r:id="rId20"/>
    <p:sldLayoutId id="2147483679" r:id="rId21"/>
    <p:sldLayoutId id="2147483680" r:id="rId22"/>
    <p:sldLayoutId id="2147483681" r:id="rId23"/>
    <p:sldLayoutId id="2147483682" r:id="rId24"/>
    <p:sldLayoutId id="2147483683" r:id="rId25"/>
  </p:sldLayoutIdLst>
  <p:hf sldNum="0" hdr="0" ftr="0"/>
  <p:txStyles>
    <p:title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18DAED1-DD14-BF4A-B88C-E1C96F9438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358CEF64-9781-D945-9720-99CE85F39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4101579-0DA9-4049-AC13-EF6FA335BF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Segoe UI" panose="020B0502040204020203" pitchFamily="34" charset="0"/>
                <a:cs typeface="Segoe UI" panose="020B0502040204020203" pitchFamily="34" charset="0"/>
              </a:defRPr>
            </a:lvl1pPr>
          </a:lstStyle>
          <a:p>
            <a:fld id="{13851BC7-B432-4747-9742-70043FBB6BD1}" type="datetime1">
              <a:rPr lang="fi-FI" smtClean="0"/>
              <a:t>25.8.2025</a:t>
            </a:fld>
            <a:endParaRPr lang="fi-FI"/>
          </a:p>
        </p:txBody>
      </p:sp>
      <p:sp>
        <p:nvSpPr>
          <p:cNvPr id="5" name="Alatunnisteen paikkamerkki 4">
            <a:extLst>
              <a:ext uri="{FF2B5EF4-FFF2-40B4-BE49-F238E27FC236}">
                <a16:creationId xmlns:a16="http://schemas.microsoft.com/office/drawing/2014/main" id="{265F9E72-400B-824D-91AE-6E5C40C7F6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Segoe UI" panose="020B0502040204020203" pitchFamily="34" charset="0"/>
                <a:cs typeface="Segoe UI" panose="020B0502040204020203" pitchFamily="34" charset="0"/>
              </a:defRPr>
            </a:lvl1pPr>
          </a:lstStyle>
          <a:p>
            <a:endParaRPr lang="fi-FI"/>
          </a:p>
        </p:txBody>
      </p:sp>
      <p:sp>
        <p:nvSpPr>
          <p:cNvPr id="6" name="Dian numeron paikkamerkki 5">
            <a:extLst>
              <a:ext uri="{FF2B5EF4-FFF2-40B4-BE49-F238E27FC236}">
                <a16:creationId xmlns:a16="http://schemas.microsoft.com/office/drawing/2014/main" id="{571DABDF-68E5-1744-9D23-F69A2F2C7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Segoe UI" panose="020B0502040204020203" pitchFamily="34" charset="0"/>
                <a:cs typeface="Segoe UI" panose="020B0502040204020203" pitchFamily="34" charset="0"/>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11779614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Lst>
  <p:hf sldNum="0" hdr="0" ftr="0"/>
  <p:txStyles>
    <p:title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hyperlink" Target="https://www.oph.fi/fi/koulutus-ja-tutkinnot/tasa-arvo-ja-yhdenvertaisuussuunnittelu" TargetMode="External"/><Relationship Id="rId13" Type="http://schemas.openxmlformats.org/officeDocument/2006/relationships/hyperlink" Target="http://maailmankoulu.fi/wp-content/uploads/2018/02/yhdenvertaisuus_opas_web.pdf" TargetMode="External"/><Relationship Id="rId18" Type="http://schemas.openxmlformats.org/officeDocument/2006/relationships/hyperlink" Target="https://karvi.fi/wp-content/uploads/2021/08/KARVI_1921.pdf" TargetMode="External"/><Relationship Id="rId3" Type="http://schemas.openxmlformats.org/officeDocument/2006/relationships/hyperlink" Target="https://www.oph.fi/fi/koulutus-ja-tutkinnot/tasa-arvo-ja-yhdenvertaisuussuunnittelu-oppilaitoksissa" TargetMode="External"/><Relationship Id="rId7" Type="http://schemas.openxmlformats.org/officeDocument/2006/relationships/hyperlink" Target="https://oulunkaupunki.sharepoint.com/sites/Organisaatio/SitePages/Tasa-arvo-ja-yhdenvertaisuus.aspx" TargetMode="External"/><Relationship Id="rId12" Type="http://schemas.openxmlformats.org/officeDocument/2006/relationships/hyperlink" Target="https://rauhankasvatus.fi/wp-content/uploads/2021/04/Tasa-arvokompassi-PERUSOPETUS.pdf" TargetMode="External"/><Relationship Id="rId17" Type="http://schemas.openxmlformats.org/officeDocument/2006/relationships/hyperlink" Target="https://www.karvi.fi/fi/julkaisut/tasa-arvo-teoiksi-ja-todeksi-sukupuolten-sisaisten-ja-valisten-oppimistuloserojen-syita-ja-taustoja-perusopetuksessa" TargetMode="External"/><Relationship Id="rId2" Type="http://schemas.openxmlformats.org/officeDocument/2006/relationships/hyperlink" Target="https://oulunkaupunki.sharepoint.com/:f:/r/sites/opetus-perusopetus/Jaetut%20asiakirjat/General/Yhdenvertaisuus%20ja%20tasa-arvo%20suunnittelu?csf=1&amp;web=1&amp;e=zuzTXg" TargetMode="External"/><Relationship Id="rId16" Type="http://schemas.openxmlformats.org/officeDocument/2006/relationships/hyperlink" Target="https://oulurepo.oulu.fi/handle/10024/36773" TargetMode="External"/><Relationship Id="rId1" Type="http://schemas.openxmlformats.org/officeDocument/2006/relationships/slideLayout" Target="../slideLayouts/slideLayout24.xml"/><Relationship Id="rId6" Type="http://schemas.openxmlformats.org/officeDocument/2006/relationships/hyperlink" Target="https://www.finlex.fi/fi/laki/ajantasa/1986/19860609" TargetMode="External"/><Relationship Id="rId11" Type="http://schemas.openxmlformats.org/officeDocument/2006/relationships/hyperlink" Target="https://yhdenvertaisuus.finlex.fi/" TargetMode="External"/><Relationship Id="rId5" Type="http://schemas.openxmlformats.org/officeDocument/2006/relationships/hyperlink" Target="https://www.finlex.fi/fi/laki/ajantasa/2014/20141325" TargetMode="External"/><Relationship Id="rId15" Type="http://schemas.openxmlformats.org/officeDocument/2006/relationships/hyperlink" Target="https://www.eoppiva.fi/koulutukset/sukupuolten-tasa-arvo-ja-yhdenvertaisuus-miksi-ja-miten/" TargetMode="External"/><Relationship Id="rId10" Type="http://schemas.openxmlformats.org/officeDocument/2006/relationships/hyperlink" Target="https://www.finlex.fi/fi/laki/alkup/2014/20141325" TargetMode="External"/><Relationship Id="rId19" Type="http://schemas.openxmlformats.org/officeDocument/2006/relationships/hyperlink" Target="https://unicef.studio.crasman.fi/pub/Kuvat/Kampanjat/2021-nakyviin/UNICEF-nakyviin-kysely-suomalaisille-nuorille-2021.pdf" TargetMode="External"/><Relationship Id="rId4" Type="http://schemas.openxmlformats.org/officeDocument/2006/relationships/hyperlink" Target="https://yhdenvertaisuus.fi/yhdenvertaisuussuunnittelu" TargetMode="External"/><Relationship Id="rId9" Type="http://schemas.openxmlformats.org/officeDocument/2006/relationships/hyperlink" Target="https://oulunkaupunki.sharepoint.com/:f:/r/sites/opetus-perusopetus/Jaetut%20asiakirjat/General/Yhdenvertaisuus%20ja%20tasa-arvo%20suunnittelu?csf=1&amp;web=1&amp;e=xk2Cn8" TargetMode="External"/><Relationship Id="rId14" Type="http://schemas.openxmlformats.org/officeDocument/2006/relationships/hyperlink" Target="https://thl.fi/aiheet/hyvinvoinnin-ja-terveyden-edistamisen-johtaminen/yhdenvertaisuuden-edistaminen/yhdenvertaisuussuunnittelu"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yhdenvertaisuus.fi/julistautuminen"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hyperlink" Target="https://yhdenvertaisuus.fi/syrjinnasta-vapaa-koulu" TargetMode="External"/><Relationship Id="rId4" Type="http://schemas.openxmlformats.org/officeDocument/2006/relationships/hyperlink" Target="https://yhdenvertaisuus.fi/documents/5232670/7626136/Syrjinn%C3%A4st%C3%A4+vapaa+koulu+flyer/7531594d-cd01-4c2e-98f7-fa88e53b81e8/Syrjinn%C3%A4st%C3%A4+vapaa+koulu+flyer.pdf?t=152345385500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4.jpg"/><Relationship Id="rId1" Type="http://schemas.openxmlformats.org/officeDocument/2006/relationships/slideLayout" Target="../slideLayouts/slideLayout41.xml"/><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C1F203-D5BA-4E2B-BAEE-347773FA124B}"/>
              </a:ext>
            </a:extLst>
          </p:cNvPr>
          <p:cNvSpPr>
            <a:spLocks noGrp="1"/>
          </p:cNvSpPr>
          <p:nvPr>
            <p:ph type="ctrTitle"/>
          </p:nvPr>
        </p:nvSpPr>
        <p:spPr>
          <a:xfrm>
            <a:off x="1253266" y="1290918"/>
            <a:ext cx="3901538" cy="1532670"/>
          </a:xfrm>
        </p:spPr>
        <p:txBody>
          <a:bodyPr/>
          <a:lstStyle/>
          <a:p>
            <a:r>
              <a:rPr lang="fi-FI" sz="2800" dirty="0"/>
              <a:t>Lintulammen  koulun tasa-arvo- ja yhdenvertaisuussuunnitelma</a:t>
            </a:r>
          </a:p>
        </p:txBody>
      </p:sp>
      <p:sp>
        <p:nvSpPr>
          <p:cNvPr id="3" name="Alaotsikko 2">
            <a:extLst>
              <a:ext uri="{FF2B5EF4-FFF2-40B4-BE49-F238E27FC236}">
                <a16:creationId xmlns:a16="http://schemas.microsoft.com/office/drawing/2014/main" id="{6FBD67C1-8FF1-41F8-9FD5-07D2653CF341}"/>
              </a:ext>
            </a:extLst>
          </p:cNvPr>
          <p:cNvSpPr>
            <a:spLocks noGrp="1"/>
          </p:cNvSpPr>
          <p:nvPr>
            <p:ph type="subTitle" idx="1"/>
          </p:nvPr>
        </p:nvSpPr>
        <p:spPr>
          <a:xfrm>
            <a:off x="1273008" y="3145134"/>
            <a:ext cx="3881796" cy="763478"/>
          </a:xfrm>
        </p:spPr>
        <p:txBody>
          <a:bodyPr/>
          <a:lstStyle/>
          <a:p>
            <a:r>
              <a:rPr lang="fi-FI" dirty="0"/>
              <a:t>2025-2028</a:t>
            </a:r>
          </a:p>
          <a:p>
            <a:r>
              <a:rPr lang="fi-FI" dirty="0"/>
              <a:t>Rehtori Pauliina Kärki</a:t>
            </a:r>
          </a:p>
        </p:txBody>
      </p:sp>
      <p:sp>
        <p:nvSpPr>
          <p:cNvPr id="4" name="Päivämäärän paikkamerkki 3">
            <a:extLst>
              <a:ext uri="{FF2B5EF4-FFF2-40B4-BE49-F238E27FC236}">
                <a16:creationId xmlns:a16="http://schemas.microsoft.com/office/drawing/2014/main" id="{E93523F1-58CD-408F-A62A-62E656E0B43A}"/>
              </a:ext>
            </a:extLst>
          </p:cNvPr>
          <p:cNvSpPr>
            <a:spLocks noGrp="1"/>
          </p:cNvSpPr>
          <p:nvPr>
            <p:ph type="dt" sz="half" idx="10"/>
          </p:nvPr>
        </p:nvSpPr>
        <p:spPr>
          <a:xfrm>
            <a:off x="4217993" y="3971647"/>
            <a:ext cx="936811" cy="365125"/>
          </a:xfrm>
        </p:spPr>
        <p:txBody>
          <a:bodyPr/>
          <a:lstStyle/>
          <a:p>
            <a:pPr lvl="0"/>
            <a:r>
              <a:rPr lang="fi-FI" noProof="0"/>
              <a:t>21.10.24</a:t>
            </a:r>
            <a:endParaRPr lang="fi-FI" noProof="0" dirty="0"/>
          </a:p>
        </p:txBody>
      </p:sp>
    </p:spTree>
    <p:extLst>
      <p:ext uri="{BB962C8B-B14F-4D97-AF65-F5344CB8AC3E}">
        <p14:creationId xmlns:p14="http://schemas.microsoft.com/office/powerpoint/2010/main" val="1597038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136DC8-B0CB-2A63-DA51-704CE8AC2261}"/>
              </a:ext>
            </a:extLst>
          </p:cNvPr>
          <p:cNvSpPr>
            <a:spLocks noGrp="1"/>
          </p:cNvSpPr>
          <p:nvPr>
            <p:ph type="title"/>
          </p:nvPr>
        </p:nvSpPr>
        <p:spPr/>
        <p:txBody>
          <a:bodyPr/>
          <a:lstStyle/>
          <a:p>
            <a:r>
              <a:rPr lang="fi-FI" dirty="0"/>
              <a:t>Tasa-arvo ja yhdenvertaisuuskysely oppilaille</a:t>
            </a:r>
          </a:p>
        </p:txBody>
      </p:sp>
      <p:sp>
        <p:nvSpPr>
          <p:cNvPr id="3" name="Sisällön paikkamerkki 2">
            <a:extLst>
              <a:ext uri="{FF2B5EF4-FFF2-40B4-BE49-F238E27FC236}">
                <a16:creationId xmlns:a16="http://schemas.microsoft.com/office/drawing/2014/main" id="{ADF33383-7871-147D-B3AB-2C4BDB3AAFB3}"/>
              </a:ext>
            </a:extLst>
          </p:cNvPr>
          <p:cNvSpPr>
            <a:spLocks noGrp="1"/>
          </p:cNvSpPr>
          <p:nvPr>
            <p:ph idx="1"/>
          </p:nvPr>
        </p:nvSpPr>
        <p:spPr/>
        <p:txBody>
          <a:bodyPr>
            <a:noAutofit/>
          </a:bodyPr>
          <a:lstStyle/>
          <a:p>
            <a:pPr marL="0" indent="0">
              <a:buNone/>
            </a:pPr>
            <a:r>
              <a:rPr lang="fi-FI" sz="1200" dirty="0">
                <a:latin typeface="Abadi" panose="020B0604020104020204" pitchFamily="34" charset="0"/>
              </a:rPr>
              <a:t>Koontia ja havaintoja oppilaille tehdystä kyselystä: </a:t>
            </a:r>
            <a:r>
              <a:rPr lang="fi-FI" sz="1200" kern="100" dirty="0">
                <a:effectLst/>
                <a:latin typeface="Abadi" panose="020B0604020104020204" pitchFamily="34" charset="0"/>
                <a:ea typeface="Aptos" panose="020B0004020202020204" pitchFamily="34" charset="0"/>
                <a:cs typeface="Times New Roman" panose="02020603050405020304" pitchFamily="18" charset="0"/>
              </a:rPr>
              <a:t>Tasa-arvoinen koulu on tiivistettynä sellainen, jossa kaikkia kohdellaan samalla tavalla eikä ketään syrjitä. </a:t>
            </a:r>
            <a:endParaRPr lang="fi-FI" sz="1200" dirty="0">
              <a:latin typeface="Abadi" panose="020B0604020104020204" pitchFamily="34" charset="0"/>
            </a:endParaRPr>
          </a:p>
          <a:p>
            <a:pPr marL="0" indent="0">
              <a:buNone/>
            </a:pPr>
            <a:r>
              <a:rPr lang="fi-FI" sz="1200" dirty="0">
                <a:latin typeface="Abadi" panose="020B0604020104020204" pitchFamily="34" charset="0"/>
              </a:rPr>
              <a:t>3-6-luokat:</a:t>
            </a:r>
          </a:p>
          <a:p>
            <a:pPr marL="0" indent="0">
              <a:lnSpc>
                <a:spcPct val="107000"/>
              </a:lnSpc>
              <a:spcAft>
                <a:spcPts val="800"/>
              </a:spcAft>
              <a:buNone/>
            </a:pPr>
            <a:r>
              <a:rPr lang="fi-FI" sz="1200" kern="100" dirty="0">
                <a:effectLst/>
                <a:latin typeface="Abadi" panose="020B0604020104020204" pitchFamily="34" charset="0"/>
                <a:ea typeface="Aptos" panose="020B0004020202020204" pitchFamily="34" charset="0"/>
                <a:cs typeface="Times New Roman" panose="02020603050405020304" pitchFamily="18" charset="0"/>
              </a:rPr>
              <a:t>Oppilaat tulevat kouluun mielellään n. 70%sti. </a:t>
            </a:r>
            <a:r>
              <a:rPr lang="fi-FI" sz="1200" kern="100" dirty="0">
                <a:latin typeface="Abadi" panose="020B0604020104020204" pitchFamily="34" charset="0"/>
                <a:ea typeface="Aptos" panose="020B0004020202020204" pitchFamily="34" charset="0"/>
                <a:cs typeface="Times New Roman" panose="02020603050405020304" pitchFamily="18" charset="0"/>
              </a:rPr>
              <a:t>Lähes kaikki kokevat</a:t>
            </a:r>
            <a:r>
              <a:rPr lang="fi-FI" sz="1200" kern="100" dirty="0">
                <a:effectLst/>
                <a:latin typeface="Abadi" panose="020B0604020104020204" pitchFamily="34" charset="0"/>
                <a:ea typeface="Aptos" panose="020B0004020202020204" pitchFamily="34" charset="0"/>
                <a:cs typeface="Times New Roman" panose="02020603050405020304" pitchFamily="18" charset="0"/>
              </a:rPr>
              <a:t> olonsa turvalliseksi. 80% pystyy kääntymään koulun aikuisen puoleen huolien sattuessa.</a:t>
            </a:r>
          </a:p>
          <a:p>
            <a:pPr marL="0" indent="0">
              <a:lnSpc>
                <a:spcPct val="107000"/>
              </a:lnSpc>
              <a:spcAft>
                <a:spcPts val="800"/>
              </a:spcAft>
              <a:buNone/>
            </a:pPr>
            <a:r>
              <a:rPr lang="fi-FI" sz="1200" kern="100" dirty="0">
                <a:effectLst/>
                <a:latin typeface="Abadi" panose="020B0604020104020204" pitchFamily="34" charset="0"/>
                <a:ea typeface="Aptos" panose="020B0004020202020204" pitchFamily="34" charset="0"/>
                <a:cs typeface="Times New Roman" panose="02020603050405020304" pitchFamily="18" charset="0"/>
              </a:rPr>
              <a:t>Koulussa saa olla oma itsensä sukupuoleen katsomatta 88%:</a:t>
            </a:r>
            <a:r>
              <a:rPr lang="fi-FI" sz="1200" kern="100" dirty="0" err="1">
                <a:effectLst/>
                <a:latin typeface="Abadi" panose="020B0604020104020204" pitchFamily="34" charset="0"/>
                <a:ea typeface="Aptos" panose="020B0004020202020204" pitchFamily="34" charset="0"/>
                <a:cs typeface="Times New Roman" panose="02020603050405020304" pitchFamily="18" charset="0"/>
              </a:rPr>
              <a:t>sti</a:t>
            </a:r>
            <a:r>
              <a:rPr lang="fi-FI" sz="1200" kern="100" dirty="0">
                <a:effectLst/>
                <a:latin typeface="Abadi" panose="020B0604020104020204" pitchFamily="34" charset="0"/>
                <a:ea typeface="Aptos" panose="020B0004020202020204" pitchFamily="34" charset="0"/>
                <a:cs typeface="Times New Roman" panose="02020603050405020304" pitchFamily="18" charset="0"/>
              </a:rPr>
              <a:t>. 10% sitä mieltä, että  oppilaan sukupuoli vaikuttaa siihen, miten opettajat kohtelevat häntä.</a:t>
            </a:r>
          </a:p>
          <a:p>
            <a:pPr marL="0" indent="0">
              <a:lnSpc>
                <a:spcPct val="107000"/>
              </a:lnSpc>
              <a:spcAft>
                <a:spcPts val="800"/>
              </a:spcAft>
              <a:buNone/>
            </a:pPr>
            <a:r>
              <a:rPr lang="fi-FI" sz="1200" kern="100" dirty="0">
                <a:latin typeface="Abadi" panose="020B0604020104020204" pitchFamily="34" charset="0"/>
                <a:ea typeface="Aptos" panose="020B0004020202020204" pitchFamily="34" charset="0"/>
                <a:cs typeface="Times New Roman" panose="02020603050405020304" pitchFamily="18" charset="0"/>
              </a:rPr>
              <a:t>Lähes kaikki ovat sitä mieltä, että oppilaan sukupuoli ei vaikuta kouluarviointiin</a:t>
            </a:r>
            <a:r>
              <a:rPr lang="fi-FI" sz="1200" kern="100" dirty="0">
                <a:effectLst/>
                <a:latin typeface="Abadi" panose="020B0604020104020204" pitchFamily="34" charset="0"/>
                <a:ea typeface="Aptos" panose="020B0004020202020204" pitchFamily="34" charset="0"/>
                <a:cs typeface="Times New Roman" panose="02020603050405020304" pitchFamily="18" charset="0"/>
              </a:rPr>
              <a:t>.</a:t>
            </a:r>
            <a:r>
              <a:rPr lang="fi-FI" sz="1200" kern="100" dirty="0">
                <a:latin typeface="Abadi" panose="020B0604020104020204" pitchFamily="34" charset="0"/>
                <a:ea typeface="Aptos" panose="020B0004020202020204" pitchFamily="34" charset="0"/>
                <a:cs typeface="Times New Roman" panose="02020603050405020304" pitchFamily="18" charset="0"/>
              </a:rPr>
              <a:t> </a:t>
            </a:r>
            <a:r>
              <a:rPr lang="fi-FI" sz="1200" kern="100" dirty="0">
                <a:effectLst/>
                <a:latin typeface="Abadi" panose="020B0604020104020204" pitchFamily="34" charset="0"/>
                <a:ea typeface="Aptos" panose="020B0004020202020204" pitchFamily="34" charset="0"/>
                <a:cs typeface="Times New Roman" panose="02020603050405020304" pitchFamily="18" charset="0"/>
              </a:rPr>
              <a:t>Kaikkia myös kannustetaan sukupuolesta riippumatta.</a:t>
            </a:r>
            <a:r>
              <a:rPr lang="fi-FI" sz="1200" kern="100" dirty="0">
                <a:latin typeface="Abadi" panose="020B0604020104020204" pitchFamily="34" charset="0"/>
                <a:ea typeface="Aptos" panose="020B0004020202020204" pitchFamily="34" charset="0"/>
                <a:cs typeface="Times New Roman" panose="02020603050405020304" pitchFamily="18" charset="0"/>
              </a:rPr>
              <a:t> </a:t>
            </a:r>
            <a:r>
              <a:rPr lang="fi-FI" sz="1200" kern="100" dirty="0">
                <a:effectLst/>
                <a:latin typeface="Abadi" panose="020B0604020104020204" pitchFamily="34" charset="0"/>
                <a:ea typeface="Aptos" panose="020B0004020202020204" pitchFamily="34" charset="0"/>
                <a:cs typeface="Times New Roman" panose="02020603050405020304" pitchFamily="18" charset="0"/>
              </a:rPr>
              <a:t>Oppilaat kokevat 28%sti, että opettajat asettavat erilaisia vaatimuksia sukupuolesta riippuen. Oppilaiden mukaan 86%sti kaikki saavat ilmaista mielipiteitään tasapuolisesti.</a:t>
            </a:r>
          </a:p>
          <a:p>
            <a:pPr marL="0" indent="0">
              <a:lnSpc>
                <a:spcPct val="107000"/>
              </a:lnSpc>
              <a:spcAft>
                <a:spcPts val="800"/>
              </a:spcAft>
              <a:buNone/>
            </a:pPr>
            <a:r>
              <a:rPr lang="fi-FI" sz="1200" kern="100" dirty="0">
                <a:effectLst/>
                <a:latin typeface="Abadi" panose="020B0604020104020204" pitchFamily="34" charset="0"/>
                <a:ea typeface="Aptos" panose="020B0004020202020204" pitchFamily="34" charset="0"/>
                <a:cs typeface="Times New Roman" panose="02020603050405020304" pitchFamily="18" charset="0"/>
              </a:rPr>
              <a:t>Tietoa sukupuolten tasa-arvosta on tarpeeksi kokenut saavansa tietoa 80% oppilaista. Koulumme on tasa-arvoinen 85%sti oppilaiden mielestä.</a:t>
            </a:r>
          </a:p>
          <a:p>
            <a:pPr marL="0" indent="0">
              <a:lnSpc>
                <a:spcPct val="107000"/>
              </a:lnSpc>
              <a:spcAft>
                <a:spcPts val="800"/>
              </a:spcAft>
              <a:buNone/>
            </a:pPr>
            <a:r>
              <a:rPr lang="fi-FI" sz="1200" kern="100" dirty="0">
                <a:effectLst/>
                <a:latin typeface="Abadi" panose="020B0604020104020204" pitchFamily="34" charset="0"/>
                <a:ea typeface="Aptos" panose="020B0004020202020204" pitchFamily="34" charset="0"/>
                <a:cs typeface="Times New Roman" panose="02020603050405020304" pitchFamily="18" charset="0"/>
              </a:rPr>
              <a:t>74% on kokenut vartaloon koskevia huomautuksia tai nimittelyä! 20% on kokenut lähentelyä tai fyysistä koskemista, jonka on kokenut ahdistavaksi. Omakohtaisesti häiritsevää ahdistelua tai nimittelyä on kokenut 33%. </a:t>
            </a:r>
          </a:p>
          <a:p>
            <a:pPr marL="0" indent="0">
              <a:lnSpc>
                <a:spcPct val="107000"/>
              </a:lnSpc>
              <a:spcAft>
                <a:spcPts val="800"/>
              </a:spcAft>
              <a:buNone/>
            </a:pPr>
            <a:r>
              <a:rPr lang="fi-FI" sz="1200" kern="100" dirty="0">
                <a:latin typeface="Abadi" panose="020B0604020104020204" pitchFamily="34" charset="0"/>
                <a:ea typeface="Aptos" panose="020B0004020202020204" pitchFamily="34" charset="0"/>
                <a:cs typeface="Times New Roman" panose="02020603050405020304" pitchFamily="18" charset="0"/>
              </a:rPr>
              <a:t>1-2-luokat:</a:t>
            </a:r>
          </a:p>
          <a:p>
            <a:pPr>
              <a:lnSpc>
                <a:spcPct val="107000"/>
              </a:lnSpc>
              <a:spcAft>
                <a:spcPts val="800"/>
              </a:spcAft>
            </a:pPr>
            <a:r>
              <a:rPr lang="fi-FI" sz="1200" kern="100" dirty="0">
                <a:effectLst/>
                <a:latin typeface="Abadi" panose="020B0604020104020204" pitchFamily="34" charset="0"/>
                <a:ea typeface="Aptos" panose="020B0004020202020204" pitchFamily="34" charset="0"/>
                <a:cs typeface="Times New Roman" panose="02020603050405020304" pitchFamily="18" charset="0"/>
              </a:rPr>
              <a:t>100% tulee mielellään kouluun, pystyy kääntymään aikuisen puoleen, saa olla oma itsensä ja muutoinkin pienten vastauksissa prosentit olivat lähes 100% kaikissa. Tietoa tarpeeksi sukupuolten tasa-arvosta koki saaneensa 67%.</a:t>
            </a:r>
            <a:endParaRPr lang="fi-FI" sz="1800" kern="100" dirty="0">
              <a:effectLst/>
              <a:latin typeface="Abadi" panose="020B0604020104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endParaRPr lang="fi-FI"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fi-FI"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fi-FI" sz="1200" dirty="0"/>
          </a:p>
        </p:txBody>
      </p:sp>
      <p:sp>
        <p:nvSpPr>
          <p:cNvPr id="4" name="Päivämäärän paikkamerkki 3">
            <a:extLst>
              <a:ext uri="{FF2B5EF4-FFF2-40B4-BE49-F238E27FC236}">
                <a16:creationId xmlns:a16="http://schemas.microsoft.com/office/drawing/2014/main" id="{53E5331E-2BCE-B318-7028-4D7931BF97DF}"/>
              </a:ext>
            </a:extLst>
          </p:cNvPr>
          <p:cNvSpPr>
            <a:spLocks noGrp="1"/>
          </p:cNvSpPr>
          <p:nvPr>
            <p:ph type="dt" sz="half" idx="10"/>
          </p:nvPr>
        </p:nvSpPr>
        <p:spPr/>
        <p:txBody>
          <a:bodyPr/>
          <a:lstStyle/>
          <a:p>
            <a:endParaRPr lang="fi-FI" dirty="0"/>
          </a:p>
        </p:txBody>
      </p:sp>
    </p:spTree>
    <p:extLst>
      <p:ext uri="{BB962C8B-B14F-4D97-AF65-F5344CB8AC3E}">
        <p14:creationId xmlns:p14="http://schemas.microsoft.com/office/powerpoint/2010/main" val="1792450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4CDB39-37BE-4028-98F3-18624D8CF345}"/>
              </a:ext>
            </a:extLst>
          </p:cNvPr>
          <p:cNvSpPr>
            <a:spLocks noGrp="1"/>
          </p:cNvSpPr>
          <p:nvPr>
            <p:ph type="title"/>
          </p:nvPr>
        </p:nvSpPr>
        <p:spPr>
          <a:xfrm>
            <a:off x="748553" y="340659"/>
            <a:ext cx="9526415" cy="722597"/>
          </a:xfrm>
        </p:spPr>
        <p:txBody>
          <a:bodyPr>
            <a:normAutofit/>
          </a:bodyPr>
          <a:lstStyle/>
          <a:p>
            <a:r>
              <a:rPr lang="fi-FI" dirty="0"/>
              <a:t>5. KOULUMME KEHITTÄMISKOHTEET  2024-2028</a:t>
            </a:r>
          </a:p>
        </p:txBody>
      </p:sp>
      <p:sp>
        <p:nvSpPr>
          <p:cNvPr id="3" name="Tekstin paikkamerkki 2">
            <a:extLst>
              <a:ext uri="{FF2B5EF4-FFF2-40B4-BE49-F238E27FC236}">
                <a16:creationId xmlns:a16="http://schemas.microsoft.com/office/drawing/2014/main" id="{E7D26CB0-3747-42F0-AB38-857220E6724F}"/>
              </a:ext>
            </a:extLst>
          </p:cNvPr>
          <p:cNvSpPr>
            <a:spLocks noGrp="1"/>
          </p:cNvSpPr>
          <p:nvPr>
            <p:ph type="body" sz="quarter" idx="12"/>
          </p:nvPr>
        </p:nvSpPr>
        <p:spPr>
          <a:xfrm>
            <a:off x="770562" y="1089060"/>
            <a:ext cx="5325437" cy="4705683"/>
          </a:xfrm>
        </p:spPr>
        <p:txBody>
          <a:bodyPr vert="horz" lIns="91440" tIns="45720" rIns="91440" bIns="45720" rtlCol="0" anchor="t">
            <a:normAutofit/>
          </a:bodyPr>
          <a:lstStyle/>
          <a:p>
            <a:pPr marL="511810" algn="ctr">
              <a:lnSpc>
                <a:spcPct val="115000"/>
              </a:lnSpc>
              <a:spcAft>
                <a:spcPts val="1000"/>
              </a:spcAft>
            </a:pP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r>
              <a:rPr lang="fi-FI" dirty="0">
                <a:latin typeface="Abadi" panose="020B0604020104020204" pitchFamily="34" charset="0"/>
              </a:rPr>
              <a:t>Tasa-arvosta puhuminen tunneilla</a:t>
            </a:r>
          </a:p>
          <a:p>
            <a:r>
              <a:rPr lang="fi-FI" dirty="0">
                <a:latin typeface="Abadi" panose="020B0604020104020204" pitchFamily="34" charset="0"/>
              </a:rPr>
              <a:t>Tasa-arvo käsitteenä on pienille oppilaille outo käsite. Tasa-arvosta keskustelu kouluarjessa auttaa oppilaita tiedostamaan käsitettä.</a:t>
            </a:r>
          </a:p>
          <a:p>
            <a:r>
              <a:rPr lang="fi-FI" dirty="0">
                <a:latin typeface="Abadi" panose="020B0604020104020204" pitchFamily="34" charset="0"/>
              </a:rPr>
              <a:t>2. 30% 3-6-luokkakaisista on kokenut itseensä kohdistuvaa lähentelyä tai nimittelyä</a:t>
            </a:r>
          </a:p>
          <a:p>
            <a:r>
              <a:rPr lang="fi-FI" dirty="0">
                <a:latin typeface="Abadi" panose="020B0604020104020204" pitchFamily="34" charset="0"/>
              </a:rPr>
              <a:t>Kiva-koulu ohjelman läpikäynti ja tunne- ja turvataitotuntien pitäminen vahvistavat oppilaiden ymmärrystä oikeasta toiminnasta.</a:t>
            </a:r>
          </a:p>
          <a:p>
            <a:r>
              <a:rPr lang="fi-FI" dirty="0">
                <a:latin typeface="Abadi" panose="020B0604020104020204" pitchFamily="34" charset="0"/>
              </a:rPr>
              <a:t>3. 5-6 –luokkien kriittinen suhtautuminen kohteluun ja koulunkäyntiin</a:t>
            </a:r>
          </a:p>
        </p:txBody>
      </p:sp>
      <p:pic>
        <p:nvPicPr>
          <p:cNvPr id="5" name="Kuva 4" descr="Luokan lapset">
            <a:extLst>
              <a:ext uri="{FF2B5EF4-FFF2-40B4-BE49-F238E27FC236}">
                <a16:creationId xmlns:a16="http://schemas.microsoft.com/office/drawing/2014/main" id="{6E261E88-D51D-DFFA-4571-38D9FE84690F}"/>
              </a:ext>
            </a:extLst>
          </p:cNvPr>
          <p:cNvPicPr>
            <a:picLocks noChangeAspect="1"/>
          </p:cNvPicPr>
          <p:nvPr/>
        </p:nvPicPr>
        <p:blipFill>
          <a:blip r:embed="rId2"/>
          <a:stretch>
            <a:fillRect/>
          </a:stretch>
        </p:blipFill>
        <p:spPr>
          <a:xfrm>
            <a:off x="6095999" y="1733910"/>
            <a:ext cx="5404834" cy="3603558"/>
          </a:xfrm>
          <a:prstGeom prst="rect">
            <a:avLst/>
          </a:prstGeom>
        </p:spPr>
      </p:pic>
    </p:spTree>
    <p:extLst>
      <p:ext uri="{BB962C8B-B14F-4D97-AF65-F5344CB8AC3E}">
        <p14:creationId xmlns:p14="http://schemas.microsoft.com/office/powerpoint/2010/main" val="106653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ulukko 6">
            <a:extLst>
              <a:ext uri="{FF2B5EF4-FFF2-40B4-BE49-F238E27FC236}">
                <a16:creationId xmlns:a16="http://schemas.microsoft.com/office/drawing/2014/main" id="{7E06C6D2-8131-7315-F6FB-80494BBBC05E}"/>
              </a:ext>
            </a:extLst>
          </p:cNvPr>
          <p:cNvGraphicFramePr>
            <a:graphicFrameLocks/>
          </p:cNvGraphicFramePr>
          <p:nvPr>
            <p:extLst>
              <p:ext uri="{D42A27DB-BD31-4B8C-83A1-F6EECF244321}">
                <p14:modId xmlns:p14="http://schemas.microsoft.com/office/powerpoint/2010/main" val="1857980310"/>
              </p:ext>
            </p:extLst>
          </p:nvPr>
        </p:nvGraphicFramePr>
        <p:xfrm>
          <a:off x="701187" y="2105637"/>
          <a:ext cx="10789625" cy="4634446"/>
        </p:xfrm>
        <a:graphic>
          <a:graphicData uri="http://schemas.openxmlformats.org/drawingml/2006/table">
            <a:tbl>
              <a:tblPr firstRow="1" bandRow="1">
                <a:tableStyleId>{5C22544A-7EE6-4342-B048-85BDC9FD1C3A}</a:tableStyleId>
              </a:tblPr>
              <a:tblGrid>
                <a:gridCol w="1306441">
                  <a:extLst>
                    <a:ext uri="{9D8B030D-6E8A-4147-A177-3AD203B41FA5}">
                      <a16:colId xmlns:a16="http://schemas.microsoft.com/office/drawing/2014/main" val="1452857421"/>
                    </a:ext>
                  </a:extLst>
                </a:gridCol>
                <a:gridCol w="1912872">
                  <a:extLst>
                    <a:ext uri="{9D8B030D-6E8A-4147-A177-3AD203B41FA5}">
                      <a16:colId xmlns:a16="http://schemas.microsoft.com/office/drawing/2014/main" val="3284276989"/>
                    </a:ext>
                  </a:extLst>
                </a:gridCol>
                <a:gridCol w="1503898">
                  <a:extLst>
                    <a:ext uri="{9D8B030D-6E8A-4147-A177-3AD203B41FA5}">
                      <a16:colId xmlns:a16="http://schemas.microsoft.com/office/drawing/2014/main" val="370921851"/>
                    </a:ext>
                  </a:extLst>
                </a:gridCol>
                <a:gridCol w="1503898">
                  <a:extLst>
                    <a:ext uri="{9D8B030D-6E8A-4147-A177-3AD203B41FA5}">
                      <a16:colId xmlns:a16="http://schemas.microsoft.com/office/drawing/2014/main" val="590090666"/>
                    </a:ext>
                  </a:extLst>
                </a:gridCol>
                <a:gridCol w="1503898">
                  <a:extLst>
                    <a:ext uri="{9D8B030D-6E8A-4147-A177-3AD203B41FA5}">
                      <a16:colId xmlns:a16="http://schemas.microsoft.com/office/drawing/2014/main" val="781523035"/>
                    </a:ext>
                  </a:extLst>
                </a:gridCol>
                <a:gridCol w="1529309">
                  <a:extLst>
                    <a:ext uri="{9D8B030D-6E8A-4147-A177-3AD203B41FA5}">
                      <a16:colId xmlns:a16="http://schemas.microsoft.com/office/drawing/2014/main" val="3480419538"/>
                    </a:ext>
                  </a:extLst>
                </a:gridCol>
                <a:gridCol w="1529309">
                  <a:extLst>
                    <a:ext uri="{9D8B030D-6E8A-4147-A177-3AD203B41FA5}">
                      <a16:colId xmlns:a16="http://schemas.microsoft.com/office/drawing/2014/main" val="1383696253"/>
                    </a:ext>
                  </a:extLst>
                </a:gridCol>
              </a:tblGrid>
              <a:tr h="629608">
                <a:tc>
                  <a:txBody>
                    <a:bodyPr/>
                    <a:lstStyle/>
                    <a:p>
                      <a:endParaRPr lang="fi-FI"/>
                    </a:p>
                  </a:txBody>
                  <a:tcPr/>
                </a:tc>
                <a:tc>
                  <a:txBody>
                    <a:bodyPr/>
                    <a:lstStyle/>
                    <a:p>
                      <a:r>
                        <a:rPr lang="fi-FI" sz="1100"/>
                        <a:t>Toimenpiteet </a:t>
                      </a:r>
                    </a:p>
                    <a:p>
                      <a:r>
                        <a:rPr lang="fi-FI" sz="1100"/>
                        <a:t>lv </a:t>
                      </a:r>
                      <a:r>
                        <a:rPr lang="fi-FI" sz="1050"/>
                        <a:t>2025-2026</a:t>
                      </a:r>
                      <a:endParaRPr lang="fi-FI" sz="1100"/>
                    </a:p>
                  </a:txBody>
                  <a:tcPr/>
                </a:tc>
                <a:tc>
                  <a:txBody>
                    <a:bodyPr/>
                    <a:lstStyle/>
                    <a:p>
                      <a:r>
                        <a:rPr lang="fi-FI" sz="1100"/>
                        <a:t>Vastuu</a:t>
                      </a:r>
                    </a:p>
                  </a:txBody>
                  <a:tcPr/>
                </a:tc>
                <a:tc>
                  <a:txBody>
                    <a:bodyPr/>
                    <a:lstStyle/>
                    <a:p>
                      <a:r>
                        <a:rPr lang="fi-FI" sz="1100"/>
                        <a:t>Toimenpiteet lv </a:t>
                      </a:r>
                      <a:r>
                        <a:rPr lang="fi-FI" sz="1050"/>
                        <a:t>2026-2027</a:t>
                      </a:r>
                      <a:endParaRPr lang="fi-FI" sz="1100"/>
                    </a:p>
                  </a:txBody>
                  <a:tcPr/>
                </a:tc>
                <a:tc>
                  <a:txBody>
                    <a:bodyPr/>
                    <a:lstStyle/>
                    <a:p>
                      <a:r>
                        <a:rPr lang="fi-FI" sz="1100"/>
                        <a:t>Vastuu</a:t>
                      </a:r>
                    </a:p>
                  </a:txBody>
                  <a:tcPr/>
                </a:tc>
                <a:tc>
                  <a:txBody>
                    <a:bodyPr/>
                    <a:lstStyle/>
                    <a:p>
                      <a:r>
                        <a:rPr lang="fi-FI" sz="1100"/>
                        <a:t>Toimenpiteet </a:t>
                      </a:r>
                    </a:p>
                    <a:p>
                      <a:r>
                        <a:rPr lang="fi-FI" sz="1100"/>
                        <a:t>lv </a:t>
                      </a:r>
                      <a:r>
                        <a:rPr lang="fi-FI" sz="1050"/>
                        <a:t>2027-2028</a:t>
                      </a:r>
                      <a:endParaRPr lang="fi-FI" sz="1100"/>
                    </a:p>
                  </a:txBody>
                  <a:tcPr/>
                </a:tc>
                <a:tc>
                  <a:txBody>
                    <a:bodyPr/>
                    <a:lstStyle/>
                    <a:p>
                      <a:r>
                        <a:rPr lang="fi-FI" sz="1100"/>
                        <a:t>Vastuu</a:t>
                      </a:r>
                    </a:p>
                  </a:txBody>
                  <a:tcPr/>
                </a:tc>
                <a:extLst>
                  <a:ext uri="{0D108BD9-81ED-4DB2-BD59-A6C34878D82A}">
                    <a16:rowId xmlns:a16="http://schemas.microsoft.com/office/drawing/2014/main" val="1749840818"/>
                  </a:ext>
                </a:extLst>
              </a:tr>
              <a:tr h="1178071">
                <a:tc>
                  <a:txBody>
                    <a:bodyPr/>
                    <a:lstStyle/>
                    <a:p>
                      <a:r>
                        <a:rPr lang="fi-FI" sz="1050" b="0" dirty="0"/>
                        <a:t>Tavoite 1</a:t>
                      </a:r>
                    </a:p>
                    <a:p>
                      <a:r>
                        <a:rPr lang="fi-FI" sz="1050" b="0" dirty="0"/>
                        <a:t>Tasa-arvo käsitteen avaaminen</a:t>
                      </a:r>
                    </a:p>
                  </a:txBody>
                  <a:tcPr/>
                </a:tc>
                <a:tc>
                  <a:txBody>
                    <a:bodyPr/>
                    <a:lstStyle/>
                    <a:p>
                      <a:r>
                        <a:rPr lang="fi-FI" sz="1400" dirty="0"/>
                        <a:t>Luokkatilanteissa käytetään tasa-arvo käsitettä ja tasa-arvosta puhutaan kouluarjessa.</a:t>
                      </a:r>
                    </a:p>
                  </a:txBody>
                  <a:tcPr/>
                </a:tc>
                <a:tc>
                  <a:txBody>
                    <a:bodyPr/>
                    <a:lstStyle/>
                    <a:p>
                      <a:r>
                        <a:rPr lang="fi-FI" sz="1400" dirty="0"/>
                        <a:t>Opettajat</a:t>
                      </a:r>
                    </a:p>
                  </a:txBody>
                  <a:tcPr/>
                </a:tc>
                <a:tc>
                  <a:txBody>
                    <a:bodyPr/>
                    <a:lstStyle/>
                    <a:p>
                      <a:endParaRPr lang="fi-FI" sz="1400"/>
                    </a:p>
                  </a:txBody>
                  <a:tcPr/>
                </a:tc>
                <a:tc>
                  <a:txBody>
                    <a:bodyPr/>
                    <a:lstStyle/>
                    <a:p>
                      <a:endParaRPr lang="fi-FI" sz="1400"/>
                    </a:p>
                  </a:txBody>
                  <a:tcPr/>
                </a:tc>
                <a:tc>
                  <a:txBody>
                    <a:bodyPr/>
                    <a:lstStyle/>
                    <a:p>
                      <a:endParaRPr lang="fi-FI" sz="1400"/>
                    </a:p>
                  </a:txBody>
                  <a:tcPr/>
                </a:tc>
                <a:tc>
                  <a:txBody>
                    <a:bodyPr/>
                    <a:lstStyle/>
                    <a:p>
                      <a:endParaRPr lang="fi-FI" sz="1400"/>
                    </a:p>
                  </a:txBody>
                  <a:tcPr/>
                </a:tc>
                <a:extLst>
                  <a:ext uri="{0D108BD9-81ED-4DB2-BD59-A6C34878D82A}">
                    <a16:rowId xmlns:a16="http://schemas.microsoft.com/office/drawing/2014/main" val="1679956255"/>
                  </a:ext>
                </a:extLst>
              </a:tr>
              <a:tr h="1241807">
                <a:tc>
                  <a:txBody>
                    <a:bodyPr/>
                    <a:lstStyle/>
                    <a:p>
                      <a:r>
                        <a:rPr lang="fi-FI" sz="1050" b="0" dirty="0"/>
                        <a:t>Tavoite 2</a:t>
                      </a:r>
                    </a:p>
                    <a:p>
                      <a:r>
                        <a:rPr lang="fi-FI" sz="1050" b="0" dirty="0"/>
                        <a:t>Toisten arvostelun, </a:t>
                      </a:r>
                      <a:r>
                        <a:rPr lang="fi-FI" sz="1050" b="0" dirty="0" err="1"/>
                        <a:t>härinnän</a:t>
                      </a:r>
                      <a:r>
                        <a:rPr lang="fi-FI" sz="1050" b="0" dirty="0"/>
                        <a:t> ja nimittelyn vähentäminen</a:t>
                      </a:r>
                    </a:p>
                  </a:txBody>
                  <a:tcPr/>
                </a:tc>
                <a:tc>
                  <a:txBody>
                    <a:bodyPr/>
                    <a:lstStyle/>
                    <a:p>
                      <a:r>
                        <a:rPr lang="fi-FI" sz="1400" dirty="0"/>
                        <a:t>Häirintä- ja kiusaamistilanteisiin puututaan heti asian ilmaantuessa. Selvittelyt</a:t>
                      </a:r>
                    </a:p>
                  </a:txBody>
                  <a:tcPr/>
                </a:tc>
                <a:tc>
                  <a:txBody>
                    <a:bodyPr/>
                    <a:lstStyle/>
                    <a:p>
                      <a:r>
                        <a:rPr lang="fi-FI" sz="1400" dirty="0"/>
                        <a:t>Opettajat ja koulun muu henkilökunta</a:t>
                      </a:r>
                    </a:p>
                  </a:txBody>
                  <a:tcPr/>
                </a:tc>
                <a:tc>
                  <a:txBody>
                    <a:bodyPr/>
                    <a:lstStyle/>
                    <a:p>
                      <a:endParaRPr lang="fi-FI" sz="1400"/>
                    </a:p>
                  </a:txBody>
                  <a:tcPr/>
                </a:tc>
                <a:tc>
                  <a:txBody>
                    <a:bodyPr/>
                    <a:lstStyle/>
                    <a:p>
                      <a:endParaRPr lang="fi-FI" sz="1400"/>
                    </a:p>
                  </a:txBody>
                  <a:tcPr/>
                </a:tc>
                <a:tc>
                  <a:txBody>
                    <a:bodyPr/>
                    <a:lstStyle/>
                    <a:p>
                      <a:endParaRPr lang="fi-FI" sz="1400"/>
                    </a:p>
                  </a:txBody>
                  <a:tcPr/>
                </a:tc>
                <a:tc>
                  <a:txBody>
                    <a:bodyPr/>
                    <a:lstStyle/>
                    <a:p>
                      <a:endParaRPr lang="fi-FI" sz="1400"/>
                    </a:p>
                  </a:txBody>
                  <a:tcPr/>
                </a:tc>
                <a:extLst>
                  <a:ext uri="{0D108BD9-81ED-4DB2-BD59-A6C34878D82A}">
                    <a16:rowId xmlns:a16="http://schemas.microsoft.com/office/drawing/2014/main" val="1013531822"/>
                  </a:ext>
                </a:extLst>
              </a:tr>
              <a:tr h="1215628">
                <a:tc>
                  <a:txBody>
                    <a:bodyPr/>
                    <a:lstStyle/>
                    <a:p>
                      <a:r>
                        <a:rPr lang="fi-FI" sz="1050" b="0" dirty="0"/>
                        <a:t>Tavoite 3</a:t>
                      </a:r>
                    </a:p>
                    <a:p>
                      <a:r>
                        <a:rPr lang="fi-FI" sz="1050" b="0" dirty="0"/>
                        <a:t>5-6 luokkien lasku tyytyväisyydessä ja innokkuudessa tulla kouluun</a:t>
                      </a:r>
                    </a:p>
                  </a:txBody>
                  <a:tcPr/>
                </a:tc>
                <a:tc>
                  <a:txBody>
                    <a:bodyPr/>
                    <a:lstStyle/>
                    <a:p>
                      <a:r>
                        <a:rPr lang="fi-FI" sz="1400" dirty="0"/>
                        <a:t>Koulu on lapsen oikeus. Kannustus ja positiivinen toiminta kouluarjessa. Kohtaamisten merkitys, osallistaminen</a:t>
                      </a:r>
                    </a:p>
                  </a:txBody>
                  <a:tcPr/>
                </a:tc>
                <a:tc>
                  <a:txBody>
                    <a:bodyPr/>
                    <a:lstStyle/>
                    <a:p>
                      <a:r>
                        <a:rPr lang="fi-FI" sz="1400" dirty="0"/>
                        <a:t>Koko koulun henkilökunta</a:t>
                      </a:r>
                    </a:p>
                  </a:txBody>
                  <a:tcPr/>
                </a:tc>
                <a:tc>
                  <a:txBody>
                    <a:bodyPr/>
                    <a:lstStyle/>
                    <a:p>
                      <a:endParaRPr lang="fi-FI" sz="1400"/>
                    </a:p>
                  </a:txBody>
                  <a:tcPr/>
                </a:tc>
                <a:tc>
                  <a:txBody>
                    <a:bodyPr/>
                    <a:lstStyle/>
                    <a:p>
                      <a:endParaRPr lang="fi-FI" sz="1400"/>
                    </a:p>
                  </a:txBody>
                  <a:tcPr/>
                </a:tc>
                <a:tc>
                  <a:txBody>
                    <a:bodyPr/>
                    <a:lstStyle/>
                    <a:p>
                      <a:endParaRPr lang="fi-FI" sz="1400"/>
                    </a:p>
                  </a:txBody>
                  <a:tcPr/>
                </a:tc>
                <a:tc>
                  <a:txBody>
                    <a:bodyPr/>
                    <a:lstStyle/>
                    <a:p>
                      <a:endParaRPr lang="fi-FI" sz="1400" dirty="0"/>
                    </a:p>
                  </a:txBody>
                  <a:tcPr/>
                </a:tc>
                <a:extLst>
                  <a:ext uri="{0D108BD9-81ED-4DB2-BD59-A6C34878D82A}">
                    <a16:rowId xmlns:a16="http://schemas.microsoft.com/office/drawing/2014/main" val="3801857009"/>
                  </a:ext>
                </a:extLst>
              </a:tr>
            </a:tbl>
          </a:graphicData>
        </a:graphic>
      </p:graphicFrame>
      <p:sp>
        <p:nvSpPr>
          <p:cNvPr id="2" name="Otsikko 1">
            <a:extLst>
              <a:ext uri="{FF2B5EF4-FFF2-40B4-BE49-F238E27FC236}">
                <a16:creationId xmlns:a16="http://schemas.microsoft.com/office/drawing/2014/main" id="{19479E3C-F065-9C18-FCD5-3F98830049B5}"/>
              </a:ext>
            </a:extLst>
          </p:cNvPr>
          <p:cNvSpPr>
            <a:spLocks noGrp="1"/>
          </p:cNvSpPr>
          <p:nvPr>
            <p:ph type="title"/>
          </p:nvPr>
        </p:nvSpPr>
        <p:spPr>
          <a:xfrm>
            <a:off x="675318" y="519281"/>
            <a:ext cx="8610196" cy="577902"/>
          </a:xfrm>
        </p:spPr>
        <p:txBody>
          <a:bodyPr>
            <a:normAutofit/>
          </a:bodyPr>
          <a:lstStyle/>
          <a:p>
            <a:r>
              <a:rPr lang="fi-FI" dirty="0"/>
              <a:t>2. Tavoitteet,</a:t>
            </a:r>
            <a:r>
              <a:rPr lang="fi-FI" sz="2400" dirty="0"/>
              <a:t> toimenpiteet, aikataulu ja vastuuhenkilöt</a:t>
            </a:r>
            <a:endParaRPr lang="fi-FI" dirty="0"/>
          </a:p>
        </p:txBody>
      </p:sp>
      <p:sp>
        <p:nvSpPr>
          <p:cNvPr id="4" name="Tekstin paikkamerkki 3">
            <a:extLst>
              <a:ext uri="{FF2B5EF4-FFF2-40B4-BE49-F238E27FC236}">
                <a16:creationId xmlns:a16="http://schemas.microsoft.com/office/drawing/2014/main" id="{35E54F42-06BB-B2E0-B29F-BCBD49DD38CC}"/>
              </a:ext>
            </a:extLst>
          </p:cNvPr>
          <p:cNvSpPr>
            <a:spLocks noGrp="1"/>
          </p:cNvSpPr>
          <p:nvPr>
            <p:ph type="body" sz="quarter" idx="13"/>
          </p:nvPr>
        </p:nvSpPr>
        <p:spPr>
          <a:xfrm>
            <a:off x="8125691" y="1371600"/>
            <a:ext cx="3233638" cy="4488873"/>
          </a:xfrm>
        </p:spPr>
        <p:txBody>
          <a:bodyPr/>
          <a:lstStyle/>
          <a:p>
            <a:endParaRPr lang="fi-FI"/>
          </a:p>
          <a:p>
            <a:endParaRPr lang="fi-FI"/>
          </a:p>
        </p:txBody>
      </p:sp>
      <p:sp>
        <p:nvSpPr>
          <p:cNvPr id="7" name="Otsikko 4">
            <a:extLst>
              <a:ext uri="{FF2B5EF4-FFF2-40B4-BE49-F238E27FC236}">
                <a16:creationId xmlns:a16="http://schemas.microsoft.com/office/drawing/2014/main" id="{1F3B5002-3094-AA18-E4CF-2F8B32CDE01D}"/>
              </a:ext>
            </a:extLst>
          </p:cNvPr>
          <p:cNvSpPr txBox="1">
            <a:spLocks/>
          </p:cNvSpPr>
          <p:nvPr/>
        </p:nvSpPr>
        <p:spPr>
          <a:xfrm>
            <a:off x="341102" y="274341"/>
            <a:ext cx="5616624" cy="8572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a:lstStyle>
          <a:p>
            <a:endParaRPr lang="fi-FI"/>
          </a:p>
        </p:txBody>
      </p:sp>
      <p:pic>
        <p:nvPicPr>
          <p:cNvPr id="6" name="Kuva 5">
            <a:extLst>
              <a:ext uri="{FF2B5EF4-FFF2-40B4-BE49-F238E27FC236}">
                <a16:creationId xmlns:a16="http://schemas.microsoft.com/office/drawing/2014/main" id="{A703AD3E-B5A0-B2B4-8979-115B8673ADD9}"/>
              </a:ext>
            </a:extLst>
          </p:cNvPr>
          <p:cNvPicPr>
            <a:picLocks noChangeAspect="1"/>
          </p:cNvPicPr>
          <p:nvPr/>
        </p:nvPicPr>
        <p:blipFill>
          <a:blip r:embed="rId2"/>
          <a:stretch>
            <a:fillRect/>
          </a:stretch>
        </p:blipFill>
        <p:spPr>
          <a:xfrm>
            <a:off x="10122374" y="4839917"/>
            <a:ext cx="2069626" cy="2041112"/>
          </a:xfrm>
          <a:prstGeom prst="rect">
            <a:avLst/>
          </a:prstGeom>
        </p:spPr>
      </p:pic>
      <p:sp>
        <p:nvSpPr>
          <p:cNvPr id="8" name="Tekstiruutu 7">
            <a:extLst>
              <a:ext uri="{FF2B5EF4-FFF2-40B4-BE49-F238E27FC236}">
                <a16:creationId xmlns:a16="http://schemas.microsoft.com/office/drawing/2014/main" id="{D684A81D-FF91-607C-975A-BC3FDE4B0B6E}"/>
              </a:ext>
            </a:extLst>
          </p:cNvPr>
          <p:cNvSpPr txBox="1"/>
          <p:nvPr/>
        </p:nvSpPr>
        <p:spPr>
          <a:xfrm>
            <a:off x="675318" y="1380355"/>
            <a:ext cx="9176253" cy="646331"/>
          </a:xfrm>
          <a:prstGeom prst="rect">
            <a:avLst/>
          </a:prstGeom>
          <a:noFill/>
        </p:spPr>
        <p:txBody>
          <a:bodyPr wrap="square" rtlCol="0">
            <a:spAutoFit/>
          </a:bodyPr>
          <a:lstStyle/>
          <a:p>
            <a:r>
              <a:rPr lang="fi-FI" sz="1800">
                <a:effectLst/>
                <a:latin typeface="Segoe UI" panose="020B0502040204020203" pitchFamily="34" charset="0"/>
              </a:rPr>
              <a:t>Kirjoittakaa taulukkoon tavoitteet sekä niihin liittyvät toimenpiteet ja vastuuhenkilöt, jotka laaditte nykytilan kartoituksessa esiin nousseiden haasteiden pohjalta.</a:t>
            </a:r>
            <a:endParaRPr lang="fi-FI"/>
          </a:p>
        </p:txBody>
      </p:sp>
    </p:spTree>
    <p:extLst>
      <p:ext uri="{BB962C8B-B14F-4D97-AF65-F5344CB8AC3E}">
        <p14:creationId xmlns:p14="http://schemas.microsoft.com/office/powerpoint/2010/main" val="3435003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D708CA-3118-42F5-9FEA-C80DBCEB354D}"/>
              </a:ext>
            </a:extLst>
          </p:cNvPr>
          <p:cNvSpPr>
            <a:spLocks noGrp="1"/>
          </p:cNvSpPr>
          <p:nvPr>
            <p:ph type="title"/>
          </p:nvPr>
        </p:nvSpPr>
        <p:spPr>
          <a:xfrm>
            <a:off x="772886" y="-27431"/>
            <a:ext cx="6351587" cy="1325563"/>
          </a:xfrm>
        </p:spPr>
        <p:txBody>
          <a:bodyPr/>
          <a:lstStyle/>
          <a:p>
            <a:r>
              <a:rPr lang="fi-FI"/>
              <a:t>3. Seuranta tavoitteiden osalta vuosittain </a:t>
            </a:r>
          </a:p>
        </p:txBody>
      </p:sp>
      <p:graphicFrame>
        <p:nvGraphicFramePr>
          <p:cNvPr id="5" name="Taulukko 5">
            <a:extLst>
              <a:ext uri="{FF2B5EF4-FFF2-40B4-BE49-F238E27FC236}">
                <a16:creationId xmlns:a16="http://schemas.microsoft.com/office/drawing/2014/main" id="{8FC7CE5F-807E-4865-A423-DF5EB3BF87BC}"/>
              </a:ext>
            </a:extLst>
          </p:cNvPr>
          <p:cNvGraphicFramePr>
            <a:graphicFrameLocks noGrp="1"/>
          </p:cNvGraphicFramePr>
          <p:nvPr>
            <p:ph idx="1"/>
            <p:extLst>
              <p:ext uri="{D42A27DB-BD31-4B8C-83A1-F6EECF244321}">
                <p14:modId xmlns:p14="http://schemas.microsoft.com/office/powerpoint/2010/main" val="2333320402"/>
              </p:ext>
            </p:extLst>
          </p:nvPr>
        </p:nvGraphicFramePr>
        <p:xfrm>
          <a:off x="859972" y="1653378"/>
          <a:ext cx="10657114" cy="5022670"/>
        </p:xfrm>
        <a:graphic>
          <a:graphicData uri="http://schemas.openxmlformats.org/drawingml/2006/table">
            <a:tbl>
              <a:tblPr firstRow="1" bandRow="1">
                <a:tableStyleId>{5C22544A-7EE6-4342-B048-85BDC9FD1C3A}</a:tableStyleId>
              </a:tblPr>
              <a:tblGrid>
                <a:gridCol w="2630348">
                  <a:extLst>
                    <a:ext uri="{9D8B030D-6E8A-4147-A177-3AD203B41FA5}">
                      <a16:colId xmlns:a16="http://schemas.microsoft.com/office/drawing/2014/main" val="2425985638"/>
                    </a:ext>
                  </a:extLst>
                </a:gridCol>
                <a:gridCol w="2648097">
                  <a:extLst>
                    <a:ext uri="{9D8B030D-6E8A-4147-A177-3AD203B41FA5}">
                      <a16:colId xmlns:a16="http://schemas.microsoft.com/office/drawing/2014/main" val="3990214948"/>
                    </a:ext>
                  </a:extLst>
                </a:gridCol>
                <a:gridCol w="2703081">
                  <a:extLst>
                    <a:ext uri="{9D8B030D-6E8A-4147-A177-3AD203B41FA5}">
                      <a16:colId xmlns:a16="http://schemas.microsoft.com/office/drawing/2014/main" val="3109190364"/>
                    </a:ext>
                  </a:extLst>
                </a:gridCol>
                <a:gridCol w="2675588">
                  <a:extLst>
                    <a:ext uri="{9D8B030D-6E8A-4147-A177-3AD203B41FA5}">
                      <a16:colId xmlns:a16="http://schemas.microsoft.com/office/drawing/2014/main" val="327429598"/>
                    </a:ext>
                  </a:extLst>
                </a:gridCol>
              </a:tblGrid>
              <a:tr h="633550">
                <a:tc>
                  <a:txBody>
                    <a:bodyPr/>
                    <a:lstStyle/>
                    <a:p>
                      <a:r>
                        <a:rPr lang="fi-FI" sz="1600"/>
                        <a:t> Tavoite</a:t>
                      </a:r>
                    </a:p>
                  </a:txBody>
                  <a:tcPr/>
                </a:tc>
                <a:tc>
                  <a:txBody>
                    <a:bodyPr/>
                    <a:lstStyle/>
                    <a:p>
                      <a:r>
                        <a:rPr lang="fi-FI" sz="1600"/>
                        <a:t>Mittari (esim. kyselyt, keskustelut, palautteet)</a:t>
                      </a:r>
                    </a:p>
                  </a:txBody>
                  <a:tcPr/>
                </a:tc>
                <a:tc>
                  <a:txBody>
                    <a:bodyPr/>
                    <a:lstStyle/>
                    <a:p>
                      <a:r>
                        <a:rPr lang="fi-FI" sz="1600"/>
                        <a:t>Onnistumiset</a:t>
                      </a:r>
                    </a:p>
                  </a:txBody>
                  <a:tcPr/>
                </a:tc>
                <a:tc>
                  <a:txBody>
                    <a:bodyPr/>
                    <a:lstStyle/>
                    <a:p>
                      <a:r>
                        <a:rPr lang="fi-FI" sz="1600"/>
                        <a:t>Haasteet</a:t>
                      </a:r>
                    </a:p>
                  </a:txBody>
                  <a:tcPr/>
                </a:tc>
                <a:extLst>
                  <a:ext uri="{0D108BD9-81ED-4DB2-BD59-A6C34878D82A}">
                    <a16:rowId xmlns:a16="http://schemas.microsoft.com/office/drawing/2014/main" val="555425979"/>
                  </a:ext>
                </a:extLst>
              </a:tr>
              <a:tr h="345340">
                <a:tc>
                  <a:txBody>
                    <a:bodyPr/>
                    <a:lstStyle/>
                    <a:p>
                      <a:r>
                        <a:rPr lang="fi-FI" sz="1600" b="1"/>
                        <a:t>2026</a:t>
                      </a:r>
                    </a:p>
                  </a:txBody>
                  <a:tcPr>
                    <a:solidFill>
                      <a:schemeClr val="accent1">
                        <a:lumMod val="20000"/>
                        <a:lumOff val="80000"/>
                      </a:schemeClr>
                    </a:solidFill>
                  </a:tcPr>
                </a:tc>
                <a:tc>
                  <a:txBody>
                    <a:bodyPr/>
                    <a:lstStyle/>
                    <a:p>
                      <a:endParaRPr lang="fi-FI"/>
                    </a:p>
                  </a:txBody>
                  <a:tcPr>
                    <a:solidFill>
                      <a:schemeClr val="accent1">
                        <a:lumMod val="20000"/>
                        <a:lumOff val="80000"/>
                      </a:schemeClr>
                    </a:solidFill>
                  </a:tcPr>
                </a:tc>
                <a:tc>
                  <a:txBody>
                    <a:bodyPr/>
                    <a:lstStyle/>
                    <a:p>
                      <a:endParaRPr lang="fi-FI"/>
                    </a:p>
                  </a:txBody>
                  <a:tcPr>
                    <a:solidFill>
                      <a:schemeClr val="accent1">
                        <a:lumMod val="20000"/>
                        <a:lumOff val="80000"/>
                      </a:schemeClr>
                    </a:solidFill>
                  </a:tcPr>
                </a:tc>
                <a:tc>
                  <a:txBody>
                    <a:bodyPr/>
                    <a:lstStyle/>
                    <a:p>
                      <a:endParaRPr lang="fi-FI"/>
                    </a:p>
                  </a:txBody>
                  <a:tcPr>
                    <a:solidFill>
                      <a:schemeClr val="accent1">
                        <a:lumMod val="20000"/>
                        <a:lumOff val="80000"/>
                      </a:schemeClr>
                    </a:solidFill>
                  </a:tcPr>
                </a:tc>
                <a:extLst>
                  <a:ext uri="{0D108BD9-81ED-4DB2-BD59-A6C34878D82A}">
                    <a16:rowId xmlns:a16="http://schemas.microsoft.com/office/drawing/2014/main" val="737745078"/>
                  </a:ext>
                </a:extLst>
              </a:tr>
              <a:tr h="345340">
                <a:tc>
                  <a:txBody>
                    <a:bodyPr/>
                    <a:lstStyle/>
                    <a:p>
                      <a:r>
                        <a:rPr lang="fi-FI" sz="1600" dirty="0"/>
                        <a:t>1.Tasa-arvo käsitteenä</a:t>
                      </a:r>
                    </a:p>
                  </a:txBody>
                  <a:tcPr/>
                </a:tc>
                <a:tc>
                  <a:txBody>
                    <a:bodyPr/>
                    <a:lstStyle/>
                    <a:p>
                      <a:r>
                        <a:rPr lang="fi-FI" dirty="0"/>
                        <a:t>Keskustelu luokassa</a:t>
                      </a:r>
                    </a:p>
                  </a:txBody>
                  <a:tcPr/>
                </a:tc>
                <a:tc>
                  <a:txBody>
                    <a:bodyPr/>
                    <a:lstStyle/>
                    <a:p>
                      <a:endParaRPr lang="fi-FI"/>
                    </a:p>
                  </a:txBody>
                  <a:tcPr/>
                </a:tc>
                <a:tc>
                  <a:txBody>
                    <a:bodyPr/>
                    <a:lstStyle/>
                    <a:p>
                      <a:endParaRPr lang="fi-FI"/>
                    </a:p>
                  </a:txBody>
                  <a:tcPr/>
                </a:tc>
                <a:extLst>
                  <a:ext uri="{0D108BD9-81ED-4DB2-BD59-A6C34878D82A}">
                    <a16:rowId xmlns:a16="http://schemas.microsoft.com/office/drawing/2014/main" val="3218489912"/>
                  </a:ext>
                </a:extLst>
              </a:tr>
              <a:tr h="345340">
                <a:tc>
                  <a:txBody>
                    <a:bodyPr/>
                    <a:lstStyle/>
                    <a:p>
                      <a:r>
                        <a:rPr lang="fi-FI" sz="1600" dirty="0"/>
                        <a:t>2. Häirinnän </a:t>
                      </a:r>
                      <a:r>
                        <a:rPr lang="fi-FI" sz="1600" dirty="0" err="1"/>
                        <a:t>vähenenminen</a:t>
                      </a:r>
                      <a:endParaRPr lang="fi-FI" sz="1600" dirty="0"/>
                    </a:p>
                  </a:txBody>
                  <a:tcPr/>
                </a:tc>
                <a:tc>
                  <a:txBody>
                    <a:bodyPr/>
                    <a:lstStyle/>
                    <a:p>
                      <a:r>
                        <a:rPr lang="fi-FI" dirty="0"/>
                        <a:t>Oppilaskysely 1krt </a:t>
                      </a:r>
                      <a:r>
                        <a:rPr lang="fi-FI" dirty="0" err="1"/>
                        <a:t>lk</a:t>
                      </a:r>
                      <a:endParaRPr lang="fi-FI" dirty="0"/>
                    </a:p>
                  </a:txBody>
                  <a:tcPr/>
                </a:tc>
                <a:tc>
                  <a:txBody>
                    <a:bodyPr/>
                    <a:lstStyle/>
                    <a:p>
                      <a:endParaRPr lang="fi-FI"/>
                    </a:p>
                  </a:txBody>
                  <a:tcPr/>
                </a:tc>
                <a:tc>
                  <a:txBody>
                    <a:bodyPr/>
                    <a:lstStyle/>
                    <a:p>
                      <a:endParaRPr lang="fi-FI"/>
                    </a:p>
                  </a:txBody>
                  <a:tcPr/>
                </a:tc>
                <a:extLst>
                  <a:ext uri="{0D108BD9-81ED-4DB2-BD59-A6C34878D82A}">
                    <a16:rowId xmlns:a16="http://schemas.microsoft.com/office/drawing/2014/main" val="2703767152"/>
                  </a:ext>
                </a:extLst>
              </a:tr>
              <a:tr h="345340">
                <a:tc>
                  <a:txBody>
                    <a:bodyPr/>
                    <a:lstStyle/>
                    <a:p>
                      <a:r>
                        <a:rPr lang="fi-FI" sz="1600" dirty="0"/>
                        <a:t>3. 5-6-luokkien innokkuus</a:t>
                      </a:r>
                    </a:p>
                  </a:txBody>
                  <a:tcPr/>
                </a:tc>
                <a:tc>
                  <a:txBody>
                    <a:bodyPr/>
                    <a:lstStyle/>
                    <a:p>
                      <a:r>
                        <a:rPr lang="fi-FI"/>
                        <a:t>Keskustelu luokissa</a:t>
                      </a:r>
                    </a:p>
                  </a:txBody>
                  <a:tcPr/>
                </a:tc>
                <a:tc>
                  <a:txBody>
                    <a:bodyPr/>
                    <a:lstStyle/>
                    <a:p>
                      <a:endParaRPr lang="fi-FI"/>
                    </a:p>
                  </a:txBody>
                  <a:tcPr/>
                </a:tc>
                <a:tc>
                  <a:txBody>
                    <a:bodyPr/>
                    <a:lstStyle/>
                    <a:p>
                      <a:endParaRPr lang="fi-FI"/>
                    </a:p>
                  </a:txBody>
                  <a:tcPr/>
                </a:tc>
                <a:extLst>
                  <a:ext uri="{0D108BD9-81ED-4DB2-BD59-A6C34878D82A}">
                    <a16:rowId xmlns:a16="http://schemas.microsoft.com/office/drawing/2014/main" val="2567426379"/>
                  </a:ext>
                </a:extLst>
              </a:tr>
              <a:tr h="345340">
                <a:tc>
                  <a:txBody>
                    <a:bodyPr/>
                    <a:lstStyle/>
                    <a:p>
                      <a:r>
                        <a:rPr lang="fi-FI" sz="1600" b="1"/>
                        <a:t>2027</a:t>
                      </a:r>
                    </a:p>
                  </a:txBody>
                  <a:tcPr>
                    <a:solidFill>
                      <a:schemeClr val="accent1">
                        <a:lumMod val="20000"/>
                        <a:lumOff val="80000"/>
                      </a:schemeClr>
                    </a:solidFill>
                  </a:tcPr>
                </a:tc>
                <a:tc>
                  <a:txBody>
                    <a:bodyPr/>
                    <a:lstStyle/>
                    <a:p>
                      <a:endParaRPr lang="fi-FI"/>
                    </a:p>
                  </a:txBody>
                  <a:tcPr>
                    <a:solidFill>
                      <a:schemeClr val="accent1">
                        <a:lumMod val="20000"/>
                        <a:lumOff val="80000"/>
                      </a:schemeClr>
                    </a:solidFill>
                  </a:tcPr>
                </a:tc>
                <a:tc>
                  <a:txBody>
                    <a:bodyPr/>
                    <a:lstStyle/>
                    <a:p>
                      <a:endParaRPr lang="fi-FI"/>
                    </a:p>
                  </a:txBody>
                  <a:tcPr>
                    <a:solidFill>
                      <a:schemeClr val="accent1">
                        <a:lumMod val="20000"/>
                        <a:lumOff val="80000"/>
                      </a:schemeClr>
                    </a:solidFill>
                  </a:tcPr>
                </a:tc>
                <a:tc>
                  <a:txBody>
                    <a:bodyPr/>
                    <a:lstStyle/>
                    <a:p>
                      <a:endParaRPr lang="fi-FI"/>
                    </a:p>
                  </a:txBody>
                  <a:tcPr>
                    <a:solidFill>
                      <a:schemeClr val="accent1">
                        <a:lumMod val="20000"/>
                        <a:lumOff val="80000"/>
                      </a:schemeClr>
                    </a:solidFill>
                  </a:tcPr>
                </a:tc>
                <a:extLst>
                  <a:ext uri="{0D108BD9-81ED-4DB2-BD59-A6C34878D82A}">
                    <a16:rowId xmlns:a16="http://schemas.microsoft.com/office/drawing/2014/main" val="588056388"/>
                  </a:ext>
                </a:extLst>
              </a:tr>
              <a:tr h="345340">
                <a:tc>
                  <a:txBody>
                    <a:bodyPr/>
                    <a:lstStyle/>
                    <a:p>
                      <a:r>
                        <a:rPr lang="fi-FI" sz="1600"/>
                        <a:t>1.</a:t>
                      </a:r>
                    </a:p>
                  </a:txBody>
                  <a:tcPr/>
                </a:tc>
                <a:tc>
                  <a:txBody>
                    <a:bodyPr/>
                    <a:lstStyle/>
                    <a:p>
                      <a:endParaRPr lang="fi-FI"/>
                    </a:p>
                  </a:txBody>
                  <a:tcPr/>
                </a:tc>
                <a:tc>
                  <a:txBody>
                    <a:bodyPr/>
                    <a:lstStyle/>
                    <a:p>
                      <a:endParaRPr lang="fi-FI"/>
                    </a:p>
                  </a:txBody>
                  <a:tcPr/>
                </a:tc>
                <a:tc>
                  <a:txBody>
                    <a:bodyPr/>
                    <a:lstStyle/>
                    <a:p>
                      <a:endParaRPr lang="fi-FI"/>
                    </a:p>
                  </a:txBody>
                  <a:tcPr/>
                </a:tc>
                <a:extLst>
                  <a:ext uri="{0D108BD9-81ED-4DB2-BD59-A6C34878D82A}">
                    <a16:rowId xmlns:a16="http://schemas.microsoft.com/office/drawing/2014/main" val="3146111830"/>
                  </a:ext>
                </a:extLst>
              </a:tr>
              <a:tr h="345340">
                <a:tc>
                  <a:txBody>
                    <a:bodyPr/>
                    <a:lstStyle/>
                    <a:p>
                      <a:r>
                        <a:rPr lang="fi-FI" sz="1600"/>
                        <a:t>2.</a:t>
                      </a:r>
                    </a:p>
                  </a:txBody>
                  <a:tcPr/>
                </a:tc>
                <a:tc>
                  <a:txBody>
                    <a:bodyPr/>
                    <a:lstStyle/>
                    <a:p>
                      <a:endParaRPr lang="fi-FI"/>
                    </a:p>
                  </a:txBody>
                  <a:tcPr/>
                </a:tc>
                <a:tc>
                  <a:txBody>
                    <a:bodyPr/>
                    <a:lstStyle/>
                    <a:p>
                      <a:endParaRPr lang="fi-FI"/>
                    </a:p>
                  </a:txBody>
                  <a:tcPr/>
                </a:tc>
                <a:tc>
                  <a:txBody>
                    <a:bodyPr/>
                    <a:lstStyle/>
                    <a:p>
                      <a:endParaRPr lang="fi-FI"/>
                    </a:p>
                  </a:txBody>
                  <a:tcPr/>
                </a:tc>
                <a:extLst>
                  <a:ext uri="{0D108BD9-81ED-4DB2-BD59-A6C34878D82A}">
                    <a16:rowId xmlns:a16="http://schemas.microsoft.com/office/drawing/2014/main" val="1017649148"/>
                  </a:ext>
                </a:extLst>
              </a:tr>
              <a:tr h="345340">
                <a:tc>
                  <a:txBody>
                    <a:bodyPr/>
                    <a:lstStyle/>
                    <a:p>
                      <a:r>
                        <a:rPr lang="fi-FI" sz="1600"/>
                        <a:t>3.</a:t>
                      </a:r>
                    </a:p>
                  </a:txBody>
                  <a:tcPr/>
                </a:tc>
                <a:tc>
                  <a:txBody>
                    <a:bodyPr/>
                    <a:lstStyle/>
                    <a:p>
                      <a:endParaRPr lang="fi-FI"/>
                    </a:p>
                  </a:txBody>
                  <a:tcPr/>
                </a:tc>
                <a:tc>
                  <a:txBody>
                    <a:bodyPr/>
                    <a:lstStyle/>
                    <a:p>
                      <a:endParaRPr lang="fi-FI"/>
                    </a:p>
                  </a:txBody>
                  <a:tcPr/>
                </a:tc>
                <a:tc>
                  <a:txBody>
                    <a:bodyPr/>
                    <a:lstStyle/>
                    <a:p>
                      <a:endParaRPr lang="fi-FI"/>
                    </a:p>
                  </a:txBody>
                  <a:tcPr/>
                </a:tc>
                <a:extLst>
                  <a:ext uri="{0D108BD9-81ED-4DB2-BD59-A6C34878D82A}">
                    <a16:rowId xmlns:a16="http://schemas.microsoft.com/office/drawing/2014/main" val="2023407989"/>
                  </a:ext>
                </a:extLst>
              </a:tr>
              <a:tr h="345340">
                <a:tc>
                  <a:txBody>
                    <a:bodyPr/>
                    <a:lstStyle/>
                    <a:p>
                      <a:r>
                        <a:rPr lang="fi-FI" sz="1600" b="1"/>
                        <a:t>2028</a:t>
                      </a:r>
                    </a:p>
                  </a:txBody>
                  <a:tcPr>
                    <a:solidFill>
                      <a:schemeClr val="accent1">
                        <a:lumMod val="20000"/>
                        <a:lumOff val="80000"/>
                      </a:schemeClr>
                    </a:solidFill>
                  </a:tcPr>
                </a:tc>
                <a:tc>
                  <a:txBody>
                    <a:bodyPr/>
                    <a:lstStyle/>
                    <a:p>
                      <a:endParaRPr lang="fi-FI"/>
                    </a:p>
                  </a:txBody>
                  <a:tcPr>
                    <a:solidFill>
                      <a:schemeClr val="accent1">
                        <a:lumMod val="20000"/>
                        <a:lumOff val="80000"/>
                      </a:schemeClr>
                    </a:solidFill>
                  </a:tcPr>
                </a:tc>
                <a:tc>
                  <a:txBody>
                    <a:bodyPr/>
                    <a:lstStyle/>
                    <a:p>
                      <a:endParaRPr lang="fi-FI"/>
                    </a:p>
                  </a:txBody>
                  <a:tcPr>
                    <a:solidFill>
                      <a:schemeClr val="accent1">
                        <a:lumMod val="20000"/>
                        <a:lumOff val="80000"/>
                      </a:schemeClr>
                    </a:solidFill>
                  </a:tcPr>
                </a:tc>
                <a:tc>
                  <a:txBody>
                    <a:bodyPr/>
                    <a:lstStyle/>
                    <a:p>
                      <a:endParaRPr lang="fi-FI"/>
                    </a:p>
                  </a:txBody>
                  <a:tcPr>
                    <a:solidFill>
                      <a:schemeClr val="accent1">
                        <a:lumMod val="20000"/>
                        <a:lumOff val="80000"/>
                      </a:schemeClr>
                    </a:solidFill>
                  </a:tcPr>
                </a:tc>
                <a:extLst>
                  <a:ext uri="{0D108BD9-81ED-4DB2-BD59-A6C34878D82A}">
                    <a16:rowId xmlns:a16="http://schemas.microsoft.com/office/drawing/2014/main" val="1839971165"/>
                  </a:ext>
                </a:extLst>
              </a:tr>
              <a:tr h="345340">
                <a:tc>
                  <a:txBody>
                    <a:bodyPr/>
                    <a:lstStyle/>
                    <a:p>
                      <a:r>
                        <a:rPr lang="fi-FI" sz="1600"/>
                        <a:t>1.</a:t>
                      </a:r>
                    </a:p>
                  </a:txBody>
                  <a:tcPr/>
                </a:tc>
                <a:tc>
                  <a:txBody>
                    <a:bodyPr/>
                    <a:lstStyle/>
                    <a:p>
                      <a:endParaRPr lang="fi-FI"/>
                    </a:p>
                  </a:txBody>
                  <a:tcPr/>
                </a:tc>
                <a:tc>
                  <a:txBody>
                    <a:bodyPr/>
                    <a:lstStyle/>
                    <a:p>
                      <a:endParaRPr lang="fi-FI"/>
                    </a:p>
                  </a:txBody>
                  <a:tcPr/>
                </a:tc>
                <a:tc>
                  <a:txBody>
                    <a:bodyPr/>
                    <a:lstStyle/>
                    <a:p>
                      <a:endParaRPr lang="fi-FI"/>
                    </a:p>
                  </a:txBody>
                  <a:tcPr/>
                </a:tc>
                <a:extLst>
                  <a:ext uri="{0D108BD9-81ED-4DB2-BD59-A6C34878D82A}">
                    <a16:rowId xmlns:a16="http://schemas.microsoft.com/office/drawing/2014/main" val="835868492"/>
                  </a:ext>
                </a:extLst>
              </a:tr>
              <a:tr h="345340">
                <a:tc>
                  <a:txBody>
                    <a:bodyPr/>
                    <a:lstStyle/>
                    <a:p>
                      <a:r>
                        <a:rPr lang="fi-FI" sz="1600"/>
                        <a:t>2.</a:t>
                      </a:r>
                    </a:p>
                  </a:txBody>
                  <a:tcPr/>
                </a:tc>
                <a:tc>
                  <a:txBody>
                    <a:bodyPr/>
                    <a:lstStyle/>
                    <a:p>
                      <a:endParaRPr lang="fi-FI"/>
                    </a:p>
                  </a:txBody>
                  <a:tcPr/>
                </a:tc>
                <a:tc>
                  <a:txBody>
                    <a:bodyPr/>
                    <a:lstStyle/>
                    <a:p>
                      <a:endParaRPr lang="fi-FI"/>
                    </a:p>
                  </a:txBody>
                  <a:tcPr/>
                </a:tc>
                <a:tc>
                  <a:txBody>
                    <a:bodyPr/>
                    <a:lstStyle/>
                    <a:p>
                      <a:endParaRPr lang="fi-FI"/>
                    </a:p>
                  </a:txBody>
                  <a:tcPr/>
                </a:tc>
                <a:extLst>
                  <a:ext uri="{0D108BD9-81ED-4DB2-BD59-A6C34878D82A}">
                    <a16:rowId xmlns:a16="http://schemas.microsoft.com/office/drawing/2014/main" val="2364962271"/>
                  </a:ext>
                </a:extLst>
              </a:tr>
              <a:tr h="345340">
                <a:tc>
                  <a:txBody>
                    <a:bodyPr/>
                    <a:lstStyle/>
                    <a:p>
                      <a:r>
                        <a:rPr lang="fi-FI" sz="1600"/>
                        <a:t>3.</a:t>
                      </a:r>
                    </a:p>
                  </a:txBody>
                  <a:tcPr/>
                </a:tc>
                <a:tc>
                  <a:txBody>
                    <a:bodyPr/>
                    <a:lstStyle/>
                    <a:p>
                      <a:endParaRPr lang="fi-FI"/>
                    </a:p>
                  </a:txBody>
                  <a:tcPr/>
                </a:tc>
                <a:tc>
                  <a:txBody>
                    <a:bodyPr/>
                    <a:lstStyle/>
                    <a:p>
                      <a:endParaRPr lang="fi-FI"/>
                    </a:p>
                  </a:txBody>
                  <a:tcPr/>
                </a:tc>
                <a:tc>
                  <a:txBody>
                    <a:bodyPr/>
                    <a:lstStyle/>
                    <a:p>
                      <a:endParaRPr lang="fi-FI" dirty="0"/>
                    </a:p>
                  </a:txBody>
                  <a:tcPr/>
                </a:tc>
                <a:extLst>
                  <a:ext uri="{0D108BD9-81ED-4DB2-BD59-A6C34878D82A}">
                    <a16:rowId xmlns:a16="http://schemas.microsoft.com/office/drawing/2014/main" val="2517139634"/>
                  </a:ext>
                </a:extLst>
              </a:tr>
            </a:tbl>
          </a:graphicData>
        </a:graphic>
      </p:graphicFrame>
      <p:pic>
        <p:nvPicPr>
          <p:cNvPr id="3" name="Kuva 2">
            <a:extLst>
              <a:ext uri="{FF2B5EF4-FFF2-40B4-BE49-F238E27FC236}">
                <a16:creationId xmlns:a16="http://schemas.microsoft.com/office/drawing/2014/main" id="{A3DF8E10-5C94-5114-59C9-B643F4F6E5BE}"/>
              </a:ext>
            </a:extLst>
          </p:cNvPr>
          <p:cNvPicPr>
            <a:picLocks noChangeAspect="1"/>
          </p:cNvPicPr>
          <p:nvPr/>
        </p:nvPicPr>
        <p:blipFill>
          <a:blip r:embed="rId2"/>
          <a:stretch>
            <a:fillRect/>
          </a:stretch>
        </p:blipFill>
        <p:spPr>
          <a:xfrm>
            <a:off x="9878335" y="4164713"/>
            <a:ext cx="2220684" cy="3143248"/>
          </a:xfrm>
          <a:prstGeom prst="rect">
            <a:avLst/>
          </a:prstGeom>
        </p:spPr>
      </p:pic>
      <p:sp>
        <p:nvSpPr>
          <p:cNvPr id="7" name="Tekstiruutu 6">
            <a:extLst>
              <a:ext uri="{FF2B5EF4-FFF2-40B4-BE49-F238E27FC236}">
                <a16:creationId xmlns:a16="http://schemas.microsoft.com/office/drawing/2014/main" id="{33362029-13EA-5B88-0AF2-66F34FD8A946}"/>
              </a:ext>
            </a:extLst>
          </p:cNvPr>
          <p:cNvSpPr txBox="1"/>
          <p:nvPr/>
        </p:nvSpPr>
        <p:spPr>
          <a:xfrm>
            <a:off x="772886" y="974967"/>
            <a:ext cx="8393467" cy="646331"/>
          </a:xfrm>
          <a:prstGeom prst="rect">
            <a:avLst/>
          </a:prstGeom>
          <a:noFill/>
        </p:spPr>
        <p:txBody>
          <a:bodyPr wrap="square" rtlCol="0">
            <a:spAutoFit/>
          </a:bodyPr>
          <a:lstStyle/>
          <a:p>
            <a:r>
              <a:rPr lang="fi-FI" sz="1800">
                <a:effectLst/>
                <a:latin typeface="Segoe UI" panose="020B0502040204020203" pitchFamily="34" charset="0"/>
              </a:rPr>
              <a:t>Kirjatkaa taulukkoon miten seuraatte tavoitteiden ja toimenpiteiden toteutumista sekä mitä onnistumisia ja haasteita olette kohdanneet.</a:t>
            </a:r>
            <a:endParaRPr lang="fi-FI"/>
          </a:p>
        </p:txBody>
      </p:sp>
    </p:spTree>
    <p:extLst>
      <p:ext uri="{BB962C8B-B14F-4D97-AF65-F5344CB8AC3E}">
        <p14:creationId xmlns:p14="http://schemas.microsoft.com/office/powerpoint/2010/main" val="152850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08A2F8-2B5B-4C28-A9E9-A7A2F6DA38B6}"/>
              </a:ext>
            </a:extLst>
          </p:cNvPr>
          <p:cNvSpPr>
            <a:spLocks noGrp="1"/>
          </p:cNvSpPr>
          <p:nvPr>
            <p:ph type="title"/>
          </p:nvPr>
        </p:nvSpPr>
        <p:spPr>
          <a:xfrm>
            <a:off x="853203" y="76200"/>
            <a:ext cx="11595935" cy="1143000"/>
          </a:xfrm>
        </p:spPr>
        <p:txBody>
          <a:bodyPr/>
          <a:lstStyle/>
          <a:p>
            <a:r>
              <a:rPr lang="fi-FI"/>
              <a:t>Materiaalit</a:t>
            </a:r>
          </a:p>
        </p:txBody>
      </p:sp>
      <p:sp>
        <p:nvSpPr>
          <p:cNvPr id="3" name="Sisällön paikkamerkki 2">
            <a:extLst>
              <a:ext uri="{FF2B5EF4-FFF2-40B4-BE49-F238E27FC236}">
                <a16:creationId xmlns:a16="http://schemas.microsoft.com/office/drawing/2014/main" id="{45A569E4-F82C-4EE1-A449-082C93BDCCA4}"/>
              </a:ext>
            </a:extLst>
          </p:cNvPr>
          <p:cNvSpPr>
            <a:spLocks noGrp="1"/>
          </p:cNvSpPr>
          <p:nvPr>
            <p:ph idx="1"/>
          </p:nvPr>
        </p:nvSpPr>
        <p:spPr>
          <a:xfrm>
            <a:off x="298032" y="1143000"/>
            <a:ext cx="11654619" cy="5454352"/>
          </a:xfrm>
        </p:spPr>
        <p:txBody>
          <a:bodyPr>
            <a:noAutofit/>
          </a:bodyPr>
          <a:lstStyle/>
          <a:p>
            <a:pPr marL="457200" lvl="1"/>
            <a:r>
              <a:rPr lang="fi-FI" sz="1400">
                <a:solidFill>
                  <a:srgbClr val="000000"/>
                </a:solidFill>
                <a:latin typeface="Verdana" panose="020B0604030504040204" pitchFamily="34" charset="0"/>
                <a:ea typeface="Calibri" panose="020F0502020204030204" pitchFamily="34" charset="0"/>
                <a:hlinkClick r:id="rId2"/>
              </a:rPr>
              <a:t>Perusopetuksen Teams TAYV -suunnittelu</a:t>
            </a:r>
            <a:endParaRPr lang="fi-FI" sz="1400">
              <a:solidFill>
                <a:srgbClr val="000000"/>
              </a:solidFill>
              <a:latin typeface="Verdana" panose="020B0604030504040204" pitchFamily="34" charset="0"/>
              <a:ea typeface="Calibri" panose="020F0502020204030204" pitchFamily="34" charset="0"/>
            </a:endParaRPr>
          </a:p>
          <a:p>
            <a:pPr marL="457200" lvl="1"/>
            <a:r>
              <a:rPr lang="fi-FI" sz="1400" u="none" strike="noStrike">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Opetushallitus. Tasa-arvo ja yhdenvertaisuussuunnittelu oppilaitoksissa</a:t>
            </a:r>
            <a:r>
              <a:rPr lang="fi-FI" sz="1400">
                <a:effectLst/>
                <a:latin typeface="Calibri" panose="020F0502020204030204" pitchFamily="34" charset="0"/>
                <a:ea typeface="Calibri" panose="020F0502020204030204" pitchFamily="34" charset="0"/>
              </a:rPr>
              <a:t>    </a:t>
            </a:r>
          </a:p>
          <a:p>
            <a:pPr marL="457200" lvl="1"/>
            <a:r>
              <a:rPr lang="fi-FI" sz="1400" u="sng">
                <a:solidFill>
                  <a:srgbClr val="840084"/>
                </a:solidFill>
                <a:effectLst/>
                <a:latin typeface="Verdana" panose="020B0604030504040204" pitchFamily="34" charset="0"/>
                <a:ea typeface="Calibri" panose="020F0502020204030204" pitchFamily="34" charset="0"/>
                <a:hlinkClick r:id="rId4"/>
              </a:rPr>
              <a:t>https://yhdenvertaisuus.fi/yhdenvertaisuussuunnittelu</a:t>
            </a:r>
            <a:endParaRPr lang="fi-FI" sz="1400" u="sng">
              <a:solidFill>
                <a:srgbClr val="840084"/>
              </a:solidFill>
              <a:effectLst/>
              <a:latin typeface="Verdana" panose="020B0604030504040204" pitchFamily="34" charset="0"/>
              <a:ea typeface="Calibri" panose="020F0502020204030204" pitchFamily="34" charset="0"/>
            </a:endParaRPr>
          </a:p>
          <a:p>
            <a:pPr marL="457200" lvl="1">
              <a:lnSpc>
                <a:spcPct val="150000"/>
              </a:lnSpc>
            </a:pPr>
            <a:r>
              <a:rPr lang="fi-FI" sz="1400">
                <a:latin typeface="+mn-lt"/>
              </a:rPr>
              <a:t>Yhdenvertaisuuslaki, 14 § muutos 1.6.2023 alk.  </a:t>
            </a:r>
            <a:r>
              <a:rPr lang="fi-FI" sz="1400">
                <a:latin typeface="+mn-lt"/>
                <a:hlinkClick r:id="rId5"/>
              </a:rPr>
              <a:t>https://www.finlex.fi/fi/laki/ajantasa/2014/20141325</a:t>
            </a:r>
            <a:r>
              <a:rPr lang="fi-FI" sz="1400">
                <a:latin typeface="+mn-lt"/>
              </a:rPr>
              <a:t> </a:t>
            </a:r>
          </a:p>
          <a:p>
            <a:pPr marL="457200" lvl="1">
              <a:lnSpc>
                <a:spcPct val="150000"/>
              </a:lnSpc>
            </a:pPr>
            <a:r>
              <a:rPr lang="fi-FI" sz="1400" u="sng">
                <a:solidFill>
                  <a:schemeClr val="accent2">
                    <a:lumMod val="75000"/>
                  </a:schemeClr>
                </a:solidFill>
                <a:latin typeface="+mn-lt"/>
                <a:hlinkClick r:id="rId6">
                  <a:extLst>
                    <a:ext uri="{A12FA001-AC4F-418D-AE19-62706E023703}">
                      <ahyp:hlinkClr xmlns:ahyp="http://schemas.microsoft.com/office/drawing/2018/hyperlinkcolor" val="tx"/>
                    </a:ext>
                  </a:extLst>
                </a:hlinkClick>
              </a:rPr>
              <a:t> laki naisten ja miesten välisestä tasa-arvosta</a:t>
            </a:r>
            <a:endParaRPr lang="fi-FI" sz="1400" u="sng">
              <a:solidFill>
                <a:schemeClr val="accent2">
                  <a:lumMod val="75000"/>
                </a:schemeClr>
              </a:solidFill>
              <a:latin typeface="+mn-lt"/>
            </a:endParaRPr>
          </a:p>
          <a:p>
            <a:pPr lvl="1"/>
            <a:r>
              <a:rPr lang="fi-FI" sz="1400">
                <a:hlinkClick r:id="rId7"/>
              </a:rPr>
              <a:t>Toiminnallinen tasa-arvo ja yhdenvertaisuus (</a:t>
            </a:r>
            <a:r>
              <a:rPr lang="fi-FI" sz="1400" err="1">
                <a:hlinkClick r:id="rId7"/>
              </a:rPr>
              <a:t>OuKa</a:t>
            </a:r>
            <a:r>
              <a:rPr lang="fi-FI" sz="1400">
                <a:hlinkClick r:id="rId7"/>
              </a:rPr>
              <a:t>/Akkuna)</a:t>
            </a:r>
            <a:endParaRPr lang="fi-FI" sz="1400"/>
          </a:p>
          <a:p>
            <a:pPr lvl="1"/>
            <a:r>
              <a:rPr lang="fi-FI" sz="1400">
                <a:hlinkClick r:id="rId8"/>
              </a:rPr>
              <a:t>Tasa-arvo- ja yhdenvertaisuussuunnittelu | Opetushallitus (oph.fi)</a:t>
            </a:r>
            <a:endParaRPr lang="fi-FI" sz="1400"/>
          </a:p>
          <a:p>
            <a:pPr lvl="1"/>
            <a:r>
              <a:rPr lang="fi-FI" sz="1400">
                <a:solidFill>
                  <a:srgbClr val="000000"/>
                </a:solidFill>
                <a:effectLst/>
                <a:latin typeface="Verdana" panose="020B0604030504040204" pitchFamily="34" charset="0"/>
                <a:ea typeface="Calibri" panose="020F0502020204030204" pitchFamily="34" charset="0"/>
                <a:hlinkClick r:id="rId9"/>
              </a:rPr>
              <a:t>Perusopetuksen </a:t>
            </a:r>
            <a:r>
              <a:rPr lang="fi-FI" sz="1400" err="1">
                <a:solidFill>
                  <a:srgbClr val="000000"/>
                </a:solidFill>
                <a:effectLst/>
                <a:latin typeface="Verdana" panose="020B0604030504040204" pitchFamily="34" charset="0"/>
                <a:ea typeface="Calibri" panose="020F0502020204030204" pitchFamily="34" charset="0"/>
                <a:hlinkClick r:id="rId9"/>
              </a:rPr>
              <a:t>Teamsissa</a:t>
            </a:r>
            <a:endParaRPr lang="fi-FI" sz="1400"/>
          </a:p>
          <a:p>
            <a:pPr lvl="1"/>
            <a:r>
              <a:rPr lang="fi-FI" sz="1400">
                <a:hlinkClick r:id="rId6"/>
              </a:rPr>
              <a:t>Laki naisten ja miesten välisestä tasa-arvosta</a:t>
            </a:r>
            <a:endParaRPr lang="fi-FI" sz="1400"/>
          </a:p>
          <a:p>
            <a:pPr lvl="1"/>
            <a:r>
              <a:rPr lang="fi-FI" sz="1400">
                <a:hlinkClick r:id="rId10"/>
              </a:rPr>
              <a:t>Yhdenvertaisuuslaki</a:t>
            </a:r>
            <a:endParaRPr lang="fi-FI" sz="1400"/>
          </a:p>
          <a:p>
            <a:pPr lvl="1"/>
            <a:r>
              <a:rPr lang="fi-FI" sz="1400">
                <a:hlinkClick r:id="rId11"/>
              </a:rPr>
              <a:t>Yhdenvertaisuuden arviointi | Yhdenvertaisuuden arvioinnin työkalu (finlex.fi)</a:t>
            </a:r>
            <a:endParaRPr lang="fi-FI" sz="1400">
              <a:hlinkClick r:id="" action="ppaction://noaction"/>
            </a:endParaRPr>
          </a:p>
          <a:p>
            <a:pPr lvl="1"/>
            <a:r>
              <a:rPr lang="fi-FI" sz="1400">
                <a:hlinkClick r:id="rId12"/>
              </a:rPr>
              <a:t>Tasa-arvokompassi perusopetukseen </a:t>
            </a:r>
            <a:endParaRPr lang="fi-FI" sz="1400"/>
          </a:p>
          <a:p>
            <a:pPr lvl="1"/>
            <a:r>
              <a:rPr lang="fi-FI" sz="1400">
                <a:hlinkClick r:id="rId13"/>
              </a:rPr>
              <a:t>Koulu vailla vertaa –opas yhdenvertaisuussuunnitteluun</a:t>
            </a:r>
          </a:p>
          <a:p>
            <a:pPr lvl="1"/>
            <a:r>
              <a:rPr lang="fi-FI" sz="1400">
                <a:hlinkClick r:id="rId4"/>
              </a:rPr>
              <a:t>Yhdenvertaisuussuunnittelu </a:t>
            </a:r>
            <a:r>
              <a:rPr lang="fi-FI" sz="1400">
                <a:hlinkClick r:id="rId13"/>
              </a:rPr>
              <a:t>–</a:t>
            </a:r>
            <a:r>
              <a:rPr lang="fi-FI" sz="1400">
                <a:hlinkClick r:id="rId4"/>
              </a:rPr>
              <a:t> Yhdenvertaisuus</a:t>
            </a:r>
            <a:endParaRPr lang="fi-FI" sz="1400"/>
          </a:p>
          <a:p>
            <a:pPr lvl="1"/>
            <a:r>
              <a:rPr lang="fi-FI" sz="1400">
                <a:hlinkClick r:id="rId14"/>
              </a:rPr>
              <a:t>Yhdenvertaisuussuunnittelu </a:t>
            </a:r>
            <a:r>
              <a:rPr lang="fi-FI" sz="1400">
                <a:hlinkClick r:id="rId13"/>
              </a:rPr>
              <a:t>–</a:t>
            </a:r>
            <a:r>
              <a:rPr lang="fi-FI" sz="1400">
                <a:hlinkClick r:id="rId14"/>
              </a:rPr>
              <a:t> THL</a:t>
            </a:r>
            <a:endParaRPr lang="fi-FI" sz="1400"/>
          </a:p>
          <a:p>
            <a:pPr lvl="1"/>
            <a:r>
              <a:rPr lang="fi-FI" sz="1400">
                <a:hlinkClick r:id="rId15"/>
              </a:rPr>
              <a:t>Sukupuolten tasa-arvo ja yhdenvertaisuus - Miksi ja Miten? - </a:t>
            </a:r>
            <a:r>
              <a:rPr lang="fi-FI" sz="1400" err="1">
                <a:hlinkClick r:id="rId15"/>
              </a:rPr>
              <a:t>eOppiva</a:t>
            </a:r>
            <a:endParaRPr lang="fi-FI" sz="1400">
              <a:hlinkClick r:id="rId13"/>
            </a:endParaRPr>
          </a:p>
          <a:p>
            <a:pPr lvl="1"/>
            <a:r>
              <a:rPr lang="fi-FI" sz="1400">
                <a:hlinkClick r:id="rId16"/>
              </a:rPr>
              <a:t>Toiminnallinen tasa-arvo- ja yhdenvertaisuussuunnittelu perusopetuksessa ja päiväkodissa - </a:t>
            </a:r>
            <a:r>
              <a:rPr lang="fi-FI" sz="1400" err="1">
                <a:hlinkClick r:id="rId16"/>
              </a:rPr>
              <a:t>OuluREPO</a:t>
            </a:r>
            <a:endParaRPr lang="fi-FI" sz="1400">
              <a:hlinkClick r:id="rId13"/>
            </a:endParaRPr>
          </a:p>
          <a:p>
            <a:pPr lvl="1"/>
            <a:r>
              <a:rPr lang="fi-FI" sz="1400" b="0" i="0" u="sng">
                <a:effectLst/>
                <a:latin typeface="Encode SansVariable"/>
                <a:hlinkClick r:id="rId17"/>
              </a:rPr>
              <a:t>Tasa-arvo teoiksi ja todeksi. Sukupuolten sisäisten ja välisten oppimistuloserojen syitä ja taustoja perusopetuksessa</a:t>
            </a:r>
            <a:r>
              <a:rPr lang="fi-FI" sz="1400" u="sng">
                <a:latin typeface="Encode SansVariable"/>
              </a:rPr>
              <a:t> </a:t>
            </a:r>
            <a:r>
              <a:rPr lang="fi-FI" sz="1400" err="1">
                <a:hlinkClick r:id="rId18"/>
              </a:rPr>
              <a:t>KARVIn</a:t>
            </a:r>
            <a:r>
              <a:rPr lang="fi-FI" sz="1400">
                <a:hlinkClick r:id="rId18"/>
              </a:rPr>
              <a:t> selvitys Tasa-arvo teoiksi ja todeksi</a:t>
            </a:r>
            <a:endParaRPr lang="fi-FI" sz="1400">
              <a:hlinkClick r:id="rId13"/>
            </a:endParaRPr>
          </a:p>
          <a:p>
            <a:pPr lvl="1"/>
            <a:r>
              <a:rPr lang="fi-FI" sz="1400"/>
              <a:t>Nykytilan kartoitusta varten tutustu: </a:t>
            </a:r>
            <a:r>
              <a:rPr lang="fi-FI" sz="1400">
                <a:hlinkClick r:id="rId19"/>
              </a:rPr>
              <a:t>Unicefin kysely nuorille </a:t>
            </a:r>
            <a:endParaRPr lang="fi-FI" sz="1400"/>
          </a:p>
        </p:txBody>
      </p:sp>
    </p:spTree>
    <p:extLst>
      <p:ext uri="{BB962C8B-B14F-4D97-AF65-F5344CB8AC3E}">
        <p14:creationId xmlns:p14="http://schemas.microsoft.com/office/powerpoint/2010/main" val="3359674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6DADD91B-86BB-32D9-660D-118B7D929244}"/>
              </a:ext>
            </a:extLst>
          </p:cNvPr>
          <p:cNvSpPr/>
          <p:nvPr/>
        </p:nvSpPr>
        <p:spPr>
          <a:xfrm>
            <a:off x="5959011" y="1786209"/>
            <a:ext cx="5787452" cy="5071791"/>
          </a:xfrm>
          <a:prstGeom prst="rect">
            <a:avLst/>
          </a:prstGeom>
          <a:solidFill>
            <a:schemeClr val="tx2">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19479E3C-F065-9C18-FCD5-3F98830049B5}"/>
              </a:ext>
            </a:extLst>
          </p:cNvPr>
          <p:cNvSpPr>
            <a:spLocks noGrp="1"/>
          </p:cNvSpPr>
          <p:nvPr>
            <p:ph type="title"/>
          </p:nvPr>
        </p:nvSpPr>
        <p:spPr>
          <a:xfrm>
            <a:off x="652365" y="391606"/>
            <a:ext cx="9791700" cy="927847"/>
          </a:xfrm>
        </p:spPr>
        <p:txBody>
          <a:bodyPr/>
          <a:lstStyle/>
          <a:p>
            <a:r>
              <a:rPr lang="fi-FI"/>
              <a:t>Bonus: Syrjinnästä vapaa koulu</a:t>
            </a:r>
          </a:p>
        </p:txBody>
      </p:sp>
      <p:sp>
        <p:nvSpPr>
          <p:cNvPr id="3" name="Tekstin paikkamerkki 2">
            <a:extLst>
              <a:ext uri="{FF2B5EF4-FFF2-40B4-BE49-F238E27FC236}">
                <a16:creationId xmlns:a16="http://schemas.microsoft.com/office/drawing/2014/main" id="{17E98557-4DC5-C67E-3922-4308DF0DFFD9}"/>
              </a:ext>
            </a:extLst>
          </p:cNvPr>
          <p:cNvSpPr>
            <a:spLocks noGrp="1"/>
          </p:cNvSpPr>
          <p:nvPr>
            <p:ph type="body" sz="quarter" idx="12"/>
          </p:nvPr>
        </p:nvSpPr>
        <p:spPr>
          <a:xfrm>
            <a:off x="6464946" y="2033062"/>
            <a:ext cx="5167468" cy="4578083"/>
          </a:xfrm>
        </p:spPr>
        <p:txBody>
          <a:bodyPr/>
          <a:lstStyle/>
          <a:p>
            <a:r>
              <a:rPr lang="fi-FI" b="1" dirty="0">
                <a:solidFill>
                  <a:schemeClr val="bg1"/>
                </a:solidFill>
              </a:rPr>
              <a:t>MITEN MUKAAN?</a:t>
            </a:r>
          </a:p>
          <a:p>
            <a:endParaRPr lang="fi-FI" b="1" dirty="0">
              <a:solidFill>
                <a:schemeClr val="bg1"/>
              </a:solidFill>
            </a:endParaRPr>
          </a:p>
          <a:p>
            <a:pPr marL="285750" indent="-285750">
              <a:buFont typeface="Arial" panose="020B0604020202020204" pitchFamily="34" charset="0"/>
              <a:buChar char="•"/>
            </a:pPr>
            <a:r>
              <a:rPr lang="fi-FI" b="1" dirty="0">
                <a:solidFill>
                  <a:schemeClr val="bg1"/>
                </a:solidFill>
              </a:rPr>
              <a:t>Julistautukaa Syrjinnästä vapaaksi alueeksi ja tilatkaa Syrjinnästä vapaa alue –merkit kouluunne </a:t>
            </a:r>
            <a:r>
              <a:rPr lang="fi-FI" b="1" dirty="0">
                <a:solidFill>
                  <a:schemeClr val="bg1"/>
                </a:solidFill>
                <a:hlinkClick r:id="rId3"/>
              </a:rPr>
              <a:t>tästä </a:t>
            </a:r>
            <a:r>
              <a:rPr lang="fi-FI" dirty="0">
                <a:hlinkClick r:id="rId3"/>
              </a:rPr>
              <a:t>linkistä</a:t>
            </a:r>
            <a:r>
              <a:rPr lang="fi-FI" b="1" dirty="0">
                <a:solidFill>
                  <a:schemeClr val="bg1"/>
                </a:solidFill>
              </a:rPr>
              <a:t>.</a:t>
            </a:r>
          </a:p>
          <a:p>
            <a:endParaRPr lang="fi-FI" dirty="0">
              <a:solidFill>
                <a:schemeClr val="bg1"/>
              </a:solidFill>
            </a:endParaRPr>
          </a:p>
          <a:p>
            <a:pPr marL="285750" indent="-285750">
              <a:buFont typeface="Arial" panose="020B0604020202020204" pitchFamily="34" charset="0"/>
              <a:buChar char="•"/>
            </a:pPr>
            <a:r>
              <a:rPr lang="fi-FI" b="1" dirty="0">
                <a:solidFill>
                  <a:schemeClr val="bg1"/>
                </a:solidFill>
              </a:rPr>
              <a:t>Tulostakaa Syrjinnästä vapaa koulu – </a:t>
            </a:r>
            <a:r>
              <a:rPr lang="fi-FI" b="1" dirty="0" err="1">
                <a:solidFill>
                  <a:schemeClr val="bg1"/>
                </a:solidFill>
              </a:rPr>
              <a:t>flyeri</a:t>
            </a:r>
            <a:r>
              <a:rPr lang="fi-FI" b="1" dirty="0">
                <a:solidFill>
                  <a:schemeClr val="bg1"/>
                </a:solidFill>
              </a:rPr>
              <a:t> </a:t>
            </a:r>
            <a:r>
              <a:rPr lang="fi-FI" b="1" dirty="0">
                <a:solidFill>
                  <a:schemeClr val="bg1"/>
                </a:solidFill>
                <a:hlinkClick r:id="rId4"/>
              </a:rPr>
              <a:t>tästä linkistä</a:t>
            </a:r>
            <a:r>
              <a:rPr lang="fi-FI" b="1" dirty="0">
                <a:solidFill>
                  <a:schemeClr val="bg1"/>
                </a:solidFill>
              </a:rPr>
              <a:t>.</a:t>
            </a:r>
          </a:p>
          <a:p>
            <a:endParaRPr lang="fi-FI" dirty="0">
              <a:solidFill>
                <a:schemeClr val="bg1"/>
              </a:solidFill>
            </a:endParaRPr>
          </a:p>
          <a:p>
            <a:pPr marL="285750" indent="-285750">
              <a:buFont typeface="Arial" panose="020B0604020202020204" pitchFamily="34" charset="0"/>
              <a:buChar char="•"/>
            </a:pPr>
            <a:r>
              <a:rPr lang="fi-FI" b="1" dirty="0">
                <a:solidFill>
                  <a:schemeClr val="bg1"/>
                </a:solidFill>
              </a:rPr>
              <a:t>Rehtorin puhe ja aiheeseen liittyvä harjoitus Syrjinnästä vapaa koulu –teemapäivää varten </a:t>
            </a:r>
            <a:r>
              <a:rPr lang="fi-FI" b="1" dirty="0">
                <a:solidFill>
                  <a:schemeClr val="bg1"/>
                </a:solidFill>
                <a:hlinkClick r:id="rId5"/>
              </a:rPr>
              <a:t>tästä linkistä</a:t>
            </a:r>
            <a:r>
              <a:rPr lang="fi-FI" b="1" dirty="0">
                <a:solidFill>
                  <a:schemeClr val="bg1"/>
                </a:solidFill>
              </a:rPr>
              <a:t>.</a:t>
            </a:r>
          </a:p>
        </p:txBody>
      </p:sp>
      <p:sp>
        <p:nvSpPr>
          <p:cNvPr id="4" name="Tekstin paikkamerkki 3">
            <a:extLst>
              <a:ext uri="{FF2B5EF4-FFF2-40B4-BE49-F238E27FC236}">
                <a16:creationId xmlns:a16="http://schemas.microsoft.com/office/drawing/2014/main" id="{35E54F42-06BB-B2E0-B29F-BCBD49DD38CC}"/>
              </a:ext>
            </a:extLst>
          </p:cNvPr>
          <p:cNvSpPr>
            <a:spLocks noGrp="1"/>
          </p:cNvSpPr>
          <p:nvPr>
            <p:ph type="body" sz="quarter" idx="13"/>
          </p:nvPr>
        </p:nvSpPr>
        <p:spPr>
          <a:xfrm>
            <a:off x="652365" y="1677351"/>
            <a:ext cx="4144490" cy="4488873"/>
          </a:xfrm>
        </p:spPr>
        <p:txBody>
          <a:bodyPr>
            <a:normAutofit/>
          </a:bodyPr>
          <a:lstStyle/>
          <a:p>
            <a:pPr>
              <a:lnSpc>
                <a:spcPct val="100000"/>
              </a:lnSpc>
              <a:spcAft>
                <a:spcPts val="600"/>
              </a:spcAft>
            </a:pPr>
            <a:r>
              <a:rPr lang="fi-FI" dirty="0">
                <a:hlinkClick r:id="rId5"/>
              </a:rPr>
              <a:t>Syrjinnästä vapaa koulu </a:t>
            </a:r>
            <a:r>
              <a:rPr lang="fi-FI" dirty="0"/>
              <a:t>on osa oikeusministeriön ja eri järjestöjen Syrjinnästä vapaa alue –kampanjaa.</a:t>
            </a:r>
          </a:p>
          <a:p>
            <a:pPr>
              <a:lnSpc>
                <a:spcPct val="100000"/>
              </a:lnSpc>
              <a:spcAft>
                <a:spcPts val="600"/>
              </a:spcAft>
            </a:pPr>
            <a:r>
              <a:rPr lang="fi-FI" dirty="0"/>
              <a:t>Syrjinnästä vapaaksi alueeksi julistautuminen merkitsee syrjinnän vastustamista, siihen puuttumista sekä ihmisten yhdenvertaisuuden tunnustamista.</a:t>
            </a:r>
          </a:p>
          <a:p>
            <a:pPr>
              <a:lnSpc>
                <a:spcPct val="100000"/>
              </a:lnSpc>
              <a:spcAft>
                <a:spcPts val="600"/>
              </a:spcAft>
            </a:pPr>
            <a:r>
              <a:rPr lang="fi-FI" dirty="0"/>
              <a:t>Kaupunginhallitus on linjannut, että Oulu lähtee mukaan kampanjaan. </a:t>
            </a:r>
          </a:p>
          <a:p>
            <a:pPr>
              <a:lnSpc>
                <a:spcPct val="100000"/>
              </a:lnSpc>
              <a:spcAft>
                <a:spcPts val="600"/>
              </a:spcAft>
            </a:pPr>
            <a:r>
              <a:rPr lang="fi-FI" dirty="0"/>
              <a:t>Oulusta kampanjassa mukana ovat jo Talvikankaan ja </a:t>
            </a:r>
            <a:r>
              <a:rPr lang="fi-FI" dirty="0" err="1"/>
              <a:t>Maikkulan</a:t>
            </a:r>
            <a:r>
              <a:rPr lang="fi-FI" dirty="0"/>
              <a:t> koulut</a:t>
            </a:r>
            <a:r>
              <a:rPr lang="fi-FI" sz="1600" dirty="0"/>
              <a:t>.</a:t>
            </a:r>
          </a:p>
        </p:txBody>
      </p:sp>
      <p:pic>
        <p:nvPicPr>
          <p:cNvPr id="9" name="Kuva 8">
            <a:extLst>
              <a:ext uri="{FF2B5EF4-FFF2-40B4-BE49-F238E27FC236}">
                <a16:creationId xmlns:a16="http://schemas.microsoft.com/office/drawing/2014/main" id="{D4651834-7F4E-654B-A418-1A52A1B03EC9}"/>
              </a:ext>
            </a:extLst>
          </p:cNvPr>
          <p:cNvPicPr>
            <a:picLocks noChangeAspect="1"/>
          </p:cNvPicPr>
          <p:nvPr/>
        </p:nvPicPr>
        <p:blipFill>
          <a:blip r:embed="rId6"/>
          <a:stretch>
            <a:fillRect/>
          </a:stretch>
        </p:blipFill>
        <p:spPr>
          <a:xfrm>
            <a:off x="4227468" y="3647569"/>
            <a:ext cx="2793818" cy="3950659"/>
          </a:xfrm>
          <a:prstGeom prst="rect">
            <a:avLst/>
          </a:prstGeom>
        </p:spPr>
      </p:pic>
    </p:spTree>
    <p:extLst>
      <p:ext uri="{BB962C8B-B14F-4D97-AF65-F5344CB8AC3E}">
        <p14:creationId xmlns:p14="http://schemas.microsoft.com/office/powerpoint/2010/main" val="3524198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830D0A6-5D45-4189-9D67-EAE9106F3394}"/>
              </a:ext>
            </a:extLst>
          </p:cNvPr>
          <p:cNvSpPr>
            <a:spLocks noGrp="1"/>
          </p:cNvSpPr>
          <p:nvPr>
            <p:ph type="title"/>
          </p:nvPr>
        </p:nvSpPr>
        <p:spPr>
          <a:xfrm>
            <a:off x="673443" y="354828"/>
            <a:ext cx="10515600" cy="1325563"/>
          </a:xfrm>
        </p:spPr>
        <p:txBody>
          <a:bodyPr/>
          <a:lstStyle/>
          <a:p>
            <a:r>
              <a:rPr lang="fi-FI"/>
              <a:t>1. JOHDANTO</a:t>
            </a:r>
          </a:p>
        </p:txBody>
      </p:sp>
      <p:sp>
        <p:nvSpPr>
          <p:cNvPr id="3" name="Sisällön paikkamerkki 2">
            <a:extLst>
              <a:ext uri="{FF2B5EF4-FFF2-40B4-BE49-F238E27FC236}">
                <a16:creationId xmlns:a16="http://schemas.microsoft.com/office/drawing/2014/main" id="{001C8C08-CDAB-4998-A775-5C57F02F7FCA}"/>
              </a:ext>
            </a:extLst>
          </p:cNvPr>
          <p:cNvSpPr>
            <a:spLocks noGrp="1"/>
          </p:cNvSpPr>
          <p:nvPr>
            <p:ph idx="1"/>
          </p:nvPr>
        </p:nvSpPr>
        <p:spPr>
          <a:xfrm>
            <a:off x="632254" y="1588787"/>
            <a:ext cx="8229601" cy="4965871"/>
          </a:xfrm>
        </p:spPr>
        <p:txBody>
          <a:bodyPr vert="horz" lIns="91440" tIns="45720" rIns="91440" bIns="45720" rtlCol="0" anchor="t">
            <a:normAutofit fontScale="85000" lnSpcReduction="10000"/>
          </a:bodyPr>
          <a:lstStyle/>
          <a:p>
            <a:pPr algn="just" fontAlgn="base">
              <a:spcBef>
                <a:spcPts val="335"/>
              </a:spcBef>
            </a:pPr>
            <a:r>
              <a:rPr lang="fi-FI" sz="1800" kern="1200" dirty="0">
                <a:solidFill>
                  <a:srgbClr val="000000"/>
                </a:solidFill>
                <a:effectLst/>
                <a:latin typeface="Abadi" panose="020B0604020104020204" pitchFamily="34" charset="0"/>
                <a:ea typeface="Segoe UI" panose="020B0502040204020203" pitchFamily="34" charset="0"/>
              </a:rPr>
              <a:t>Oulun sivistys- ja kulttuuripalveluiden toiminnassa yhteinen lähtökohta on lasten ja nuorten yhdenvertaisuus ja tasa-arvo. Tasavertaisuuden periaatteet ovat tärkeitä kaikkien lapsi- ja nuorisoryhmien toiminnassa. Jokaiselle kouluyhteisön jäsenelle tulee tarjota yhdenvertaiset mahdollisuudet osallistua koulun toimintaan ja edistää elämäänsä. Oppiva yhteisö mahdollistaa osallisuuden ja aidot vaikutusmahdollisuudet. Yhdenvertaisuutta edistämällä voidaan ehkäistä syrjintää, lisätä ymmärrystä moninaisuutta kohtaan ja ennen kaikkea lisätä kaikkien kouluyhteisön jäsenten hyvinvointia.” (Oulun kaupungin opetussuunnitelma, luku 4) </a:t>
            </a:r>
            <a:endParaRPr lang="fi-FI" sz="1800" dirty="0">
              <a:effectLst/>
              <a:latin typeface="Abadi" panose="020B0604020104020204" pitchFamily="34" charset="0"/>
              <a:ea typeface="Times New Roman" panose="02020603050405020304" pitchFamily="18" charset="0"/>
            </a:endParaRPr>
          </a:p>
          <a:p>
            <a:pPr marL="0" indent="0" algn="just">
              <a:spcBef>
                <a:spcPts val="335"/>
              </a:spcBef>
              <a:buNone/>
            </a:pPr>
            <a:endParaRPr lang="fi-FI" dirty="0">
              <a:solidFill>
                <a:srgbClr val="000000"/>
              </a:solidFill>
              <a:latin typeface="Abadi" panose="020B0604020104020204" pitchFamily="34" charset="0"/>
              <a:ea typeface="Segoe UI" panose="020B0502040204020203" pitchFamily="34" charset="0"/>
              <a:cs typeface="Segoe UI"/>
            </a:endParaRPr>
          </a:p>
          <a:p>
            <a:pPr algn="just" fontAlgn="base">
              <a:spcBef>
                <a:spcPts val="335"/>
              </a:spcBef>
            </a:pPr>
            <a:r>
              <a:rPr lang="fi-FI" sz="1800" kern="1200" dirty="0">
                <a:solidFill>
                  <a:srgbClr val="000000"/>
                </a:solidFill>
                <a:effectLst/>
                <a:latin typeface="Abadi" panose="020B0604020104020204" pitchFamily="34" charset="0"/>
                <a:ea typeface="Segoe UI" panose="020B0502040204020203" pitchFamily="34" charset="0"/>
              </a:rPr>
              <a:t>Yhdenvertaisuuslain mukaan yhdenvertaisuudella tarkoitetaan sitä, että kaikki ihmiset ovat samanarvoisia riippumatta heidän sukupuolestaan, iästään, etnisestä tai kansallisesta alkuperästään, kansalaisuudestaan, kielestään, uskonnostaan ja vakaumuksestaan, mielipiteestään, vammastaan, terveydentilastaan, seksuaalisesta suuntautumisestaan tai muusta henkilöön liittyvästä syystä. Oikeudenmukaisessa yhteiskunnassa henkilöön liittyvät tekijät, kuten syntyperä tai ihonväri, eivät saisi vaikuttaa ihmisten mahdollisuuksiin päästä koulutukseen, saada työtä ja erilaisia palveluja - perusoikeudet kuuluvat kaikille. </a:t>
            </a:r>
            <a:endParaRPr lang="fi-FI" sz="1800" dirty="0">
              <a:effectLst/>
              <a:latin typeface="Abadi" panose="020B0604020104020204" pitchFamily="34" charset="0"/>
              <a:ea typeface="Times New Roman" panose="02020603050405020304" pitchFamily="18" charset="0"/>
            </a:endParaRPr>
          </a:p>
          <a:p>
            <a:pPr marL="0" indent="0" algn="just">
              <a:spcBef>
                <a:spcPts val="335"/>
              </a:spcBef>
              <a:buNone/>
            </a:pPr>
            <a:endParaRPr lang="fi-FI" dirty="0">
              <a:solidFill>
                <a:srgbClr val="000000"/>
              </a:solidFill>
              <a:latin typeface="Abadi" panose="020B0604020104020204" pitchFamily="34" charset="0"/>
              <a:ea typeface="Segoe UI" panose="020B0502040204020203" pitchFamily="34" charset="0"/>
              <a:cs typeface="Segoe UI"/>
            </a:endParaRPr>
          </a:p>
          <a:p>
            <a:pPr algn="just" fontAlgn="base">
              <a:spcBef>
                <a:spcPts val="335"/>
              </a:spcBef>
            </a:pPr>
            <a:r>
              <a:rPr lang="fi-FI" sz="1800" kern="1200" dirty="0">
                <a:solidFill>
                  <a:srgbClr val="000000"/>
                </a:solidFill>
                <a:effectLst/>
                <a:latin typeface="Abadi" panose="020B0604020104020204" pitchFamily="34" charset="0"/>
                <a:ea typeface="Segoe UI" panose="020B0502040204020203" pitchFamily="34" charset="0"/>
              </a:rPr>
              <a:t>Tasa-arvolain tarkoituksena on estää sukupuoleen perustuva syrjintä ja edistää naisten ja miesten välistä tasa-arvoa sekä parantaa naisten asemaa. Lain tarkoituksena on myös estää sukupuoli-identiteettiin tai sukupuolen ilmaisuun perustuva syrjintä. </a:t>
            </a:r>
            <a:endParaRPr lang="fi-FI" sz="1800" dirty="0">
              <a:effectLst/>
              <a:latin typeface="Abadi" panose="020B0604020104020204" pitchFamily="34" charset="0"/>
              <a:ea typeface="Times New Roman" panose="02020603050405020304" pitchFamily="18" charset="0"/>
            </a:endParaRPr>
          </a:p>
          <a:p>
            <a:pPr marL="0" indent="0" algn="just">
              <a:spcBef>
                <a:spcPts val="335"/>
              </a:spcBef>
              <a:buNone/>
            </a:pPr>
            <a:endParaRPr lang="fi-FI" dirty="0">
              <a:solidFill>
                <a:srgbClr val="000000"/>
              </a:solidFill>
              <a:latin typeface="Abadi" panose="020B0604020104020204" pitchFamily="34" charset="0"/>
              <a:ea typeface="Segoe UI" panose="020B0502040204020203" pitchFamily="34" charset="0"/>
              <a:cs typeface="Segoe UI"/>
            </a:endParaRPr>
          </a:p>
          <a:p>
            <a:pPr algn="just" fontAlgn="base">
              <a:spcBef>
                <a:spcPts val="335"/>
              </a:spcBef>
            </a:pPr>
            <a:r>
              <a:rPr lang="fi-FI" sz="1800" kern="1200" dirty="0">
                <a:solidFill>
                  <a:srgbClr val="000000"/>
                </a:solidFill>
                <a:effectLst/>
                <a:latin typeface="Abadi" panose="020B0604020104020204" pitchFamily="34" charset="0"/>
                <a:ea typeface="Segoe UI" panose="020B0502040204020203" pitchFamily="34" charset="0"/>
              </a:rPr>
              <a:t>Tässä toiminnallisessa tasa-arvo- ja yhdenvertaisuussuunnitelmassa kuvataan koulumme tasa-arvon ja yhdenvertaisuuden toteutumisen nykytilaa sekä asetetaan kehittämiskohteita sekä niille toimenpiteitä lukuvuosille 2025–2028. </a:t>
            </a:r>
            <a:endParaRPr lang="fi-FI" sz="1800" dirty="0">
              <a:effectLst/>
              <a:latin typeface="Abadi" panose="020B0604020104020204" pitchFamily="34" charset="0"/>
              <a:ea typeface="Times New Roman" panose="02020603050405020304" pitchFamily="18" charset="0"/>
            </a:endParaRPr>
          </a:p>
          <a:p>
            <a:endParaRPr lang="fi-FI" dirty="0"/>
          </a:p>
        </p:txBody>
      </p:sp>
      <p:sp>
        <p:nvSpPr>
          <p:cNvPr id="4" name="Päivämäärän paikkamerkki 3">
            <a:extLst>
              <a:ext uri="{FF2B5EF4-FFF2-40B4-BE49-F238E27FC236}">
                <a16:creationId xmlns:a16="http://schemas.microsoft.com/office/drawing/2014/main" id="{225F7516-1F86-4FB8-8B90-4BA3DD4575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15719C-C0B1-0442-A41F-D134B78B6185}" type="datetime1">
              <a:rPr kumimoji="0" lang="fi-FI" sz="12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25.8.2025</a:t>
            </a:fld>
            <a:endParaRPr kumimoji="0" lang="fi-FI"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5" name="Kuva 5">
            <a:extLst>
              <a:ext uri="{FF2B5EF4-FFF2-40B4-BE49-F238E27FC236}">
                <a16:creationId xmlns:a16="http://schemas.microsoft.com/office/drawing/2014/main" id="{2815DD4A-E847-7134-9E69-B0DD8BA4EC1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124561" y="2338643"/>
            <a:ext cx="2736771" cy="2736771"/>
          </a:xfrm>
          <a:prstGeom prst="rect">
            <a:avLst/>
          </a:prstGeom>
        </p:spPr>
      </p:pic>
    </p:spTree>
    <p:extLst>
      <p:ext uri="{BB962C8B-B14F-4D97-AF65-F5344CB8AC3E}">
        <p14:creationId xmlns:p14="http://schemas.microsoft.com/office/powerpoint/2010/main" val="2470257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hidden="1">
            <a:extLst>
              <a:ext uri="{FF2B5EF4-FFF2-40B4-BE49-F238E27FC236}">
                <a16:creationId xmlns:a16="http://schemas.microsoft.com/office/drawing/2014/main" id="{DE0A6A50-C366-430F-9BB8-5D4FCDCFBD3D}"/>
              </a:ext>
            </a:extLst>
          </p:cNvPr>
          <p:cNvSpPr>
            <a:spLocks noGrp="1"/>
          </p:cNvSpPr>
          <p:nvPr>
            <p:ph type="dt" sz="half" idx="4294967295"/>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E915719C-C0B1-0442-A41F-D134B78B6185}" type="datetime1">
              <a:rPr kumimoji="0" lang="fi-FI" sz="12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25.8.2025</a:t>
            </a:fld>
            <a:endParaRPr kumimoji="0" lang="fi-FI"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3" name="Kuva 2" descr="Kuva, joka sisältää kohteen piha-, taivas, kansa, puu&#10;&#10;Kuvaus luotu automaattisesti">
            <a:extLst>
              <a:ext uri="{FF2B5EF4-FFF2-40B4-BE49-F238E27FC236}">
                <a16:creationId xmlns:a16="http://schemas.microsoft.com/office/drawing/2014/main" id="{8CA0C7D0-EDFB-B058-A466-C2D36B2D9FE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6147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940199D-B2FA-40D4-A48F-7C8A83F67FAF}"/>
              </a:ext>
            </a:extLst>
          </p:cNvPr>
          <p:cNvSpPr>
            <a:spLocks noGrp="1"/>
          </p:cNvSpPr>
          <p:nvPr>
            <p:ph type="title"/>
          </p:nvPr>
        </p:nvSpPr>
        <p:spPr/>
        <p:txBody>
          <a:bodyPr/>
          <a:lstStyle/>
          <a:p>
            <a:r>
              <a:rPr lang="fi-FI" dirty="0"/>
              <a:t>2. </a:t>
            </a:r>
            <a:r>
              <a:rPr lang="fi-FI"/>
              <a:t>TAUSTAA JA KÄSITTEITÄ</a:t>
            </a:r>
          </a:p>
        </p:txBody>
      </p:sp>
      <p:sp>
        <p:nvSpPr>
          <p:cNvPr id="3" name="Sisällön paikkamerkki 2">
            <a:extLst>
              <a:ext uri="{FF2B5EF4-FFF2-40B4-BE49-F238E27FC236}">
                <a16:creationId xmlns:a16="http://schemas.microsoft.com/office/drawing/2014/main" id="{C081CA38-2BC1-421B-8C27-CFD2095D48C2}"/>
              </a:ext>
            </a:extLst>
          </p:cNvPr>
          <p:cNvSpPr>
            <a:spLocks noGrp="1"/>
          </p:cNvSpPr>
          <p:nvPr>
            <p:ph idx="1"/>
          </p:nvPr>
        </p:nvSpPr>
        <p:spPr>
          <a:xfrm>
            <a:off x="838200" y="1544129"/>
            <a:ext cx="7236125" cy="4948746"/>
          </a:xfrm>
        </p:spPr>
        <p:txBody>
          <a:bodyPr>
            <a:normAutofit/>
          </a:bodyPr>
          <a:lstStyle/>
          <a:p>
            <a:pPr marL="0" indent="0">
              <a:buNone/>
            </a:pPr>
            <a:r>
              <a:rPr lang="fi-FI" sz="1400" dirty="0">
                <a:latin typeface="Abadi" panose="020B0604020104020204" pitchFamily="34" charset="0"/>
              </a:rPr>
              <a:t>Näitä asioita tavoittelemme:</a:t>
            </a:r>
          </a:p>
          <a:p>
            <a:pPr marL="0" indent="0">
              <a:buNone/>
            </a:pPr>
            <a:endParaRPr lang="fi-FI" sz="1400" dirty="0">
              <a:latin typeface="Abadi" panose="020B0604020104020204" pitchFamily="34" charset="0"/>
            </a:endParaRPr>
          </a:p>
          <a:p>
            <a:pPr marL="0" indent="0">
              <a:buNone/>
            </a:pPr>
            <a:r>
              <a:rPr lang="fi-FI" sz="1600" b="1" dirty="0">
                <a:latin typeface="Abadi" panose="020B0604020104020204" pitchFamily="34" charset="0"/>
              </a:rPr>
              <a:t>Yhdenvertaisuus</a:t>
            </a:r>
            <a:r>
              <a:rPr lang="fi-FI" sz="1600" dirty="0">
                <a:latin typeface="Abadi" panose="020B0604020104020204" pitchFamily="34" charset="0"/>
              </a:rPr>
              <a:t> tarkoittaa, että kaikki ihmiset ovat samanarvoisia riippumatta sukupuolestaan, iästään, etnisestä tai kansallisesta alkuperästään, kansalaisuudestaan, kielestään, uskonnostaan ja vakaumuksestaan, mielipiteestään, vammastaan, terveydentilastaan, seksuaalisesta suuntautumisestaan tai muusta henkilöön liittyvästä syystä.</a:t>
            </a:r>
          </a:p>
          <a:p>
            <a:pPr marL="0" indent="0">
              <a:buNone/>
            </a:pPr>
            <a:endParaRPr lang="fi-FI" sz="1600" dirty="0">
              <a:latin typeface="Abadi" panose="020B0604020104020204" pitchFamily="34" charset="0"/>
            </a:endParaRPr>
          </a:p>
          <a:p>
            <a:pPr marL="0" indent="0">
              <a:buNone/>
            </a:pPr>
            <a:r>
              <a:rPr kumimoji="0" lang="fi-FI" sz="1600" b="1" i="0" u="none" strike="noStrike" kern="1200" cap="none" spc="0" normalizeH="0" baseline="0" noProof="0" dirty="0">
                <a:ln>
                  <a:noFill/>
                </a:ln>
                <a:solidFill>
                  <a:schemeClr val="tx1"/>
                </a:solidFill>
                <a:effectLst/>
                <a:uLnTx/>
                <a:uFillTx/>
                <a:latin typeface="Abadi" panose="020B0604020104020204" pitchFamily="34" charset="0"/>
                <a:cs typeface="+mn-cs"/>
              </a:rPr>
              <a:t>Tasa-arvo</a:t>
            </a:r>
            <a:r>
              <a:rPr kumimoji="0" lang="fi-FI" sz="1600" b="0" i="0" u="none" strike="noStrike" kern="1200" cap="none" spc="0" normalizeH="0" baseline="0" noProof="0" dirty="0">
                <a:ln>
                  <a:noFill/>
                </a:ln>
                <a:solidFill>
                  <a:schemeClr val="tx1"/>
                </a:solidFill>
                <a:effectLst/>
                <a:uLnTx/>
                <a:uFillTx/>
                <a:latin typeface="Abadi" panose="020B0604020104020204" pitchFamily="34" charset="0"/>
                <a:cs typeface="+mn-cs"/>
              </a:rPr>
              <a:t> tarkoittaa eri sukupuolten tasapuolisia oikeuksia ja mahdollisuuksia, sekä vallan ja resurssien tasapuolista jakautumista. Päätöksenteossa tasa-arvo tarkoittaa, että päätöksiä tehdään kaikkien sukupuolten kannalta mahdollisimman oikeudenmukaisella tavalla.</a:t>
            </a:r>
          </a:p>
          <a:p>
            <a:pPr marL="0" indent="0">
              <a:buNone/>
            </a:pPr>
            <a:endParaRPr lang="fi-FI" sz="1600" dirty="0">
              <a:latin typeface="Abadi" panose="020B0604020104020204" pitchFamily="34" charset="0"/>
              <a:cs typeface="+mn-cs"/>
            </a:endParaRPr>
          </a:p>
          <a:p>
            <a:pPr marL="0" indent="0">
              <a:buNone/>
            </a:pPr>
            <a:r>
              <a:rPr lang="fi-FI" sz="1600" b="1" dirty="0">
                <a:latin typeface="Abadi" panose="020B0604020104020204" pitchFamily="34" charset="0"/>
              </a:rPr>
              <a:t>Turvallisempi tila </a:t>
            </a:r>
            <a:r>
              <a:rPr lang="fi-FI" sz="1600" dirty="0">
                <a:latin typeface="Abadi" panose="020B0604020104020204" pitchFamily="34" charset="0"/>
              </a:rPr>
              <a:t>pyrkii luomaan paikallaolijoille ja osallistujille tunteen fyysisestä ja henkisestä turvallisuudesta. Turvallisemman tilan periaatteita ja toimintatapoja noudattamalla kaikki pyrkivät omalla toiminnallaan rakentamaan yhdenvertaista, kunnioittavaa ja avointa ilmapiiriä ja keskustelua </a:t>
            </a:r>
            <a:r>
              <a:rPr lang="fi-FI" sz="1600" b="0" i="0" dirty="0">
                <a:effectLst/>
                <a:latin typeface="Abadi" panose="020B0604020104020204" pitchFamily="34" charset="0"/>
              </a:rPr>
              <a:t>Tilasta vastaavat puuttuvat kaikenlaiseen häirintään ja syrjintään. </a:t>
            </a:r>
            <a:endParaRPr lang="fi-FI" sz="1600" dirty="0">
              <a:effectLst/>
              <a:latin typeface="Abadi" panose="020B0604020104020204" pitchFamily="34" charset="0"/>
              <a:ea typeface="Calibri" panose="020F0502020204030204" pitchFamily="34" charset="0"/>
            </a:endParaRPr>
          </a:p>
          <a:p>
            <a:pPr marL="0" indent="0">
              <a:buNone/>
            </a:pPr>
            <a:endParaRPr lang="fi-FI" dirty="0">
              <a:latin typeface="Abadi" panose="020B0604020104020204" pitchFamily="34" charset="0"/>
            </a:endParaRPr>
          </a:p>
          <a:p>
            <a:pPr marL="0" indent="0">
              <a:buNone/>
            </a:pPr>
            <a:endParaRPr lang="fi-FI" dirty="0"/>
          </a:p>
          <a:p>
            <a:pPr marL="0" indent="0">
              <a:buNone/>
            </a:pPr>
            <a:endParaRPr lang="fi-FI" dirty="0"/>
          </a:p>
        </p:txBody>
      </p:sp>
      <p:sp>
        <p:nvSpPr>
          <p:cNvPr id="4" name="Päivämäärän paikkamerkki 3">
            <a:extLst>
              <a:ext uri="{FF2B5EF4-FFF2-40B4-BE49-F238E27FC236}">
                <a16:creationId xmlns:a16="http://schemas.microsoft.com/office/drawing/2014/main" id="{CA14B52E-7C12-4727-8D3D-5B4C4B2329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15719C-C0B1-0442-A41F-D134B78B6185}" type="datetime1">
              <a:rPr kumimoji="0" lang="fi-FI" sz="12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25.8.2025</a:t>
            </a:fld>
            <a:endParaRPr kumimoji="0" lang="fi-FI"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6" name="Kuva 5" descr="Kuva, joka sisältää kohteen Lapsitaide, sisä-, taide, taito&#10;&#10;Kuvaus luotu automaattisesti">
            <a:extLst>
              <a:ext uri="{FF2B5EF4-FFF2-40B4-BE49-F238E27FC236}">
                <a16:creationId xmlns:a16="http://schemas.microsoft.com/office/drawing/2014/main" id="{71BD95C7-DF55-B5C0-BE5B-CE2E304EDB48}"/>
              </a:ext>
            </a:extLst>
          </p:cNvPr>
          <p:cNvPicPr>
            <a:picLocks noChangeAspect="1"/>
          </p:cNvPicPr>
          <p:nvPr/>
        </p:nvPicPr>
        <p:blipFill>
          <a:blip r:embed="rId2"/>
          <a:stretch>
            <a:fillRect/>
          </a:stretch>
        </p:blipFill>
        <p:spPr>
          <a:xfrm>
            <a:off x="8962846" y="2234945"/>
            <a:ext cx="2475781" cy="1856836"/>
          </a:xfrm>
          <a:prstGeom prst="rect">
            <a:avLst/>
          </a:prstGeom>
        </p:spPr>
      </p:pic>
      <p:pic>
        <p:nvPicPr>
          <p:cNvPr id="8" name="Kuva 7" descr="Kuva, joka sisältää kohteen hedelmä, ruoka, punainen, kukka&#10;&#10;Kuvaus luotu automaattisesti">
            <a:extLst>
              <a:ext uri="{FF2B5EF4-FFF2-40B4-BE49-F238E27FC236}">
                <a16:creationId xmlns:a16="http://schemas.microsoft.com/office/drawing/2014/main" id="{6EF6983F-9A8A-512C-829B-D10441F770BD}"/>
              </a:ext>
            </a:extLst>
          </p:cNvPr>
          <p:cNvPicPr>
            <a:picLocks noChangeAspect="1"/>
          </p:cNvPicPr>
          <p:nvPr/>
        </p:nvPicPr>
        <p:blipFill>
          <a:blip r:embed="rId3"/>
          <a:stretch>
            <a:fillRect/>
          </a:stretch>
        </p:blipFill>
        <p:spPr>
          <a:xfrm>
            <a:off x="8962846" y="4197295"/>
            <a:ext cx="2475781" cy="2159055"/>
          </a:xfrm>
          <a:prstGeom prst="rect">
            <a:avLst/>
          </a:prstGeom>
        </p:spPr>
      </p:pic>
    </p:spTree>
    <p:extLst>
      <p:ext uri="{BB962C8B-B14F-4D97-AF65-F5344CB8AC3E}">
        <p14:creationId xmlns:p14="http://schemas.microsoft.com/office/powerpoint/2010/main" val="2288852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C08E9B-141B-468A-9BC9-2A0A030177DE}"/>
              </a:ext>
            </a:extLst>
          </p:cNvPr>
          <p:cNvSpPr>
            <a:spLocks noGrp="1"/>
          </p:cNvSpPr>
          <p:nvPr>
            <p:ph type="title"/>
          </p:nvPr>
        </p:nvSpPr>
        <p:spPr>
          <a:xfrm>
            <a:off x="748553" y="1063256"/>
            <a:ext cx="5312005" cy="999460"/>
          </a:xfrm>
        </p:spPr>
        <p:txBody>
          <a:bodyPr anchor="t">
            <a:normAutofit/>
          </a:bodyPr>
          <a:lstStyle/>
          <a:p>
            <a:r>
              <a:rPr lang="fi-FI"/>
              <a:t>3. NYKYTILAN KARTOITUS JA ARVIO YVTA-TILANTEESTA</a:t>
            </a:r>
          </a:p>
        </p:txBody>
      </p:sp>
      <p:sp>
        <p:nvSpPr>
          <p:cNvPr id="3" name="Tekstin paikkamerkki 2">
            <a:extLst>
              <a:ext uri="{FF2B5EF4-FFF2-40B4-BE49-F238E27FC236}">
                <a16:creationId xmlns:a16="http://schemas.microsoft.com/office/drawing/2014/main" id="{43481777-9545-44EF-8A65-747685684609}"/>
              </a:ext>
            </a:extLst>
          </p:cNvPr>
          <p:cNvSpPr>
            <a:spLocks noGrp="1"/>
          </p:cNvSpPr>
          <p:nvPr>
            <p:ph type="body" sz="quarter" idx="12"/>
          </p:nvPr>
        </p:nvSpPr>
        <p:spPr>
          <a:xfrm>
            <a:off x="757239" y="2491740"/>
            <a:ext cx="4941432" cy="2974781"/>
          </a:xfrm>
        </p:spPr>
        <p:txBody>
          <a:bodyPr>
            <a:normAutofit fontScale="92500" lnSpcReduction="20000"/>
          </a:bodyPr>
          <a:lstStyle/>
          <a:p>
            <a:pPr marL="342900" lvl="0" indent="-342900">
              <a:buFont typeface="Symbol" panose="05050102010706020507" pitchFamily="18" charset="2"/>
              <a:buChar char=""/>
            </a:pPr>
            <a:r>
              <a:rPr lang="fi-FI" sz="1300" kern="1200" dirty="0">
                <a:effectLst/>
                <a:latin typeface="Abadi" panose="020B0604020104020204" pitchFamily="34" charset="0"/>
              </a:rPr>
              <a:t>Koulumme aikaisemmassa tasa-arvo- ja yhdenvertaisuussuunnitelmassa on valittu </a:t>
            </a:r>
            <a:r>
              <a:rPr lang="fi-FI" sz="1300" dirty="0">
                <a:latin typeface="Abadi" panose="020B0604020104020204" pitchFamily="34" charset="0"/>
              </a:rPr>
              <a:t>kahden</a:t>
            </a:r>
            <a:r>
              <a:rPr lang="fi-FI" sz="1300" kern="1200" dirty="0">
                <a:effectLst/>
                <a:latin typeface="Abadi" panose="020B0604020104020204" pitchFamily="34" charset="0"/>
              </a:rPr>
              <a:t> vuoden välein kehittämiskohteet, joiden edistymistä on myös arvioitu ja seurattu. Olemme </a:t>
            </a:r>
            <a:r>
              <a:rPr lang="fi-FI" sz="1300" dirty="0">
                <a:latin typeface="Abadi" panose="020B0604020104020204" pitchFamily="34" charset="0"/>
              </a:rPr>
              <a:t>erilaisten kyselyjen (kouluterveys-, hyvinvointi-, kiusaamiskysely) avulla seuranneet</a:t>
            </a:r>
            <a:r>
              <a:rPr lang="fi-FI" sz="1300" kern="1200" dirty="0">
                <a:effectLst/>
                <a:latin typeface="Abadi" panose="020B0604020104020204" pitchFamily="34" charset="0"/>
              </a:rPr>
              <a:t>, onko tilanne parantunut/muuttunut.</a:t>
            </a:r>
          </a:p>
          <a:p>
            <a:pPr marL="342900" lvl="0" indent="-342900">
              <a:buFont typeface="Symbol" panose="05050102010706020507" pitchFamily="18" charset="2"/>
              <a:buChar char=""/>
            </a:pPr>
            <a:r>
              <a:rPr lang="fi-FI" sz="1300" kern="1200" dirty="0">
                <a:effectLst/>
                <a:latin typeface="Abadi" panose="020B0604020104020204" pitchFamily="34" charset="0"/>
              </a:rPr>
              <a:t> </a:t>
            </a:r>
            <a:r>
              <a:rPr lang="fi-FI" sz="1300" b="1" kern="1200" dirty="0">
                <a:effectLst/>
                <a:latin typeface="Abadi" panose="020B0604020104020204" pitchFamily="34" charset="0"/>
              </a:rPr>
              <a:t>Kehittämiskohteinamme ovat näiden kartoitusten pohjalta olleet 2021–2024 seuraavat asiat:</a:t>
            </a:r>
          </a:p>
          <a:p>
            <a:pPr marL="800100" lvl="1" indent="-342900">
              <a:buFont typeface="Symbol" panose="05050102010706020507" pitchFamily="18" charset="2"/>
              <a:buChar char=""/>
            </a:pPr>
            <a:r>
              <a:rPr lang="fi-FI" sz="1300" dirty="0">
                <a:effectLst/>
                <a:latin typeface="Abadi" panose="020B0604020104020204" pitchFamily="34" charset="0"/>
              </a:rPr>
              <a:t>Osallisuuden vahvistaminen ja yhteisöllisyyden lisääminen</a:t>
            </a:r>
          </a:p>
          <a:p>
            <a:pPr marL="800100" lvl="1" indent="-342900">
              <a:buFont typeface="Symbol" panose="05050102010706020507" pitchFamily="18" charset="2"/>
              <a:buChar char=""/>
            </a:pPr>
            <a:r>
              <a:rPr lang="fi-FI" sz="1300" dirty="0">
                <a:latin typeface="Abadi" panose="020B0604020104020204" pitchFamily="34" charset="0"/>
              </a:rPr>
              <a:t>Sukupuolisen tasa-arvotiedon lisääminen</a:t>
            </a:r>
          </a:p>
          <a:p>
            <a:pPr marL="800100" lvl="1" indent="-342900">
              <a:buFont typeface="Symbol" panose="05050102010706020507" pitchFamily="18" charset="2"/>
              <a:buChar char=""/>
            </a:pPr>
            <a:r>
              <a:rPr lang="fi-FI" sz="1300" dirty="0">
                <a:effectLst/>
                <a:latin typeface="Abadi" panose="020B0604020104020204" pitchFamily="34" charset="0"/>
              </a:rPr>
              <a:t>Kohtaamiset koulussa: Aikuinen joka kuuntelee</a:t>
            </a:r>
          </a:p>
          <a:p>
            <a:r>
              <a:rPr lang="fi-FI" sz="1300" dirty="0">
                <a:latin typeface="Abadi" panose="020B0604020104020204" pitchFamily="34" charset="0"/>
              </a:rPr>
              <a:t>Kehittämiskohteiden arviointi on osoittanut, että edistystä tavoitteissamme on tapahtunut, mutta vielä huomaamme asioita, joissa voimme parantaa toimintaamme. </a:t>
            </a:r>
          </a:p>
          <a:p>
            <a:r>
              <a:rPr lang="fi-FI" sz="1300" dirty="0">
                <a:latin typeface="Abadi" panose="020B0604020104020204" pitchFamily="34" charset="0"/>
              </a:rPr>
              <a:t>Henkilöstö on käynyt antirasismikeskustelun </a:t>
            </a:r>
            <a:r>
              <a:rPr lang="fi-FI" sz="1300" dirty="0" err="1">
                <a:latin typeface="Abadi" panose="020B0604020104020204" pitchFamily="34" charset="0"/>
              </a:rPr>
              <a:t>ys</a:t>
            </a:r>
            <a:r>
              <a:rPr lang="fi-FI" sz="1300" dirty="0">
                <a:latin typeface="Abadi" panose="020B0604020104020204" pitchFamily="34" charset="0"/>
              </a:rPr>
              <a:t>-ajalla 10/24</a:t>
            </a:r>
          </a:p>
          <a:p>
            <a:r>
              <a:rPr lang="fi-FI" sz="1300" dirty="0">
                <a:latin typeface="Abadi" panose="020B0604020104020204" pitchFamily="34" charset="0"/>
              </a:rPr>
              <a:t>Opiskelijat vastaavat tasa-arvo- ja yhdenvertaisuuskyselyyn helmikuussa 2025.</a:t>
            </a:r>
          </a:p>
        </p:txBody>
      </p:sp>
      <p:pic>
        <p:nvPicPr>
          <p:cNvPr id="9" name="Kuvan paikkamerkki 8" descr="Ihmiset tiimityön kuvitusta">
            <a:extLst>
              <a:ext uri="{FF2B5EF4-FFF2-40B4-BE49-F238E27FC236}">
                <a16:creationId xmlns:a16="http://schemas.microsoft.com/office/drawing/2014/main" id="{14310439-E82E-3576-97E7-1EB3E763CEC7}"/>
              </a:ext>
            </a:extLst>
          </p:cNvPr>
          <p:cNvPicPr>
            <a:picLocks noGrp="1" noChangeAspect="1"/>
          </p:cNvPicPr>
          <p:nvPr>
            <p:ph type="pic" sz="quarter" idx="13"/>
          </p:nvPr>
        </p:nvPicPr>
        <p:blipFill>
          <a:blip r:embed="rId2"/>
          <a:srcRect l="23741" r="23743" b="1"/>
          <a:stretch/>
        </p:blipFill>
        <p:spPr>
          <a:xfrm>
            <a:off x="6497782" y="10"/>
            <a:ext cx="5694218" cy="6857989"/>
          </a:xfrm>
          <a:noFill/>
        </p:spPr>
      </p:pic>
      <p:sp>
        <p:nvSpPr>
          <p:cNvPr id="5" name="Tekstin paikkamerkki 4">
            <a:extLst>
              <a:ext uri="{FF2B5EF4-FFF2-40B4-BE49-F238E27FC236}">
                <a16:creationId xmlns:a16="http://schemas.microsoft.com/office/drawing/2014/main" id="{2B039A86-676F-4BE8-9FBB-941E2AC5282A}"/>
              </a:ext>
            </a:extLst>
          </p:cNvPr>
          <p:cNvSpPr>
            <a:spLocks noGrp="1"/>
          </p:cNvSpPr>
          <p:nvPr>
            <p:ph type="body" sz="quarter" idx="11"/>
          </p:nvPr>
        </p:nvSpPr>
        <p:spPr>
          <a:xfrm>
            <a:off x="2926080" y="5865548"/>
            <a:ext cx="2768138" cy="382853"/>
          </a:xfrm>
        </p:spPr>
        <p:txBody>
          <a:bodyPr anchor="b">
            <a:normAutofit/>
          </a:bodyPr>
          <a:lstStyle/>
          <a:p>
            <a:r>
              <a:rPr lang="fi-FI" sz="1000"/>
              <a:t>Oppilaiden maalaamat vahvuussiivet, Oulun kaupungin kirjastossa</a:t>
            </a:r>
          </a:p>
        </p:txBody>
      </p:sp>
    </p:spTree>
    <p:extLst>
      <p:ext uri="{BB962C8B-B14F-4D97-AF65-F5344CB8AC3E}">
        <p14:creationId xmlns:p14="http://schemas.microsoft.com/office/powerpoint/2010/main" val="3924199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336F888-4E8F-49DA-18C0-A4BF9E3CD72E}"/>
              </a:ext>
            </a:extLst>
          </p:cNvPr>
          <p:cNvSpPr>
            <a:spLocks noGrp="1"/>
          </p:cNvSpPr>
          <p:nvPr>
            <p:ph type="title"/>
          </p:nvPr>
        </p:nvSpPr>
        <p:spPr/>
        <p:txBody>
          <a:bodyPr/>
          <a:lstStyle/>
          <a:p>
            <a:r>
              <a:rPr lang="fi-FI" dirty="0"/>
              <a:t>Antirasismikeskustelu koululla henkilöstön kesken 10/24</a:t>
            </a:r>
          </a:p>
        </p:txBody>
      </p:sp>
      <p:sp>
        <p:nvSpPr>
          <p:cNvPr id="3" name="Tekstin paikkamerkki 2">
            <a:extLst>
              <a:ext uri="{FF2B5EF4-FFF2-40B4-BE49-F238E27FC236}">
                <a16:creationId xmlns:a16="http://schemas.microsoft.com/office/drawing/2014/main" id="{C6F75F75-6C51-BDDB-7A9C-6630FBEADFF5}"/>
              </a:ext>
            </a:extLst>
          </p:cNvPr>
          <p:cNvSpPr>
            <a:spLocks noGrp="1"/>
          </p:cNvSpPr>
          <p:nvPr>
            <p:ph type="body" sz="quarter" idx="12"/>
          </p:nvPr>
        </p:nvSpPr>
        <p:spPr>
          <a:xfrm>
            <a:off x="940280" y="1552756"/>
            <a:ext cx="8793000" cy="3913766"/>
          </a:xfrm>
        </p:spPr>
        <p:txBody>
          <a:bodyPr>
            <a:normAutofit/>
          </a:bodyPr>
          <a:lstStyle/>
          <a:p>
            <a:r>
              <a:rPr lang="fi-FI" sz="1400" dirty="0">
                <a:latin typeface="Abadi" panose="020B0604020104020204" pitchFamily="34" charset="0"/>
              </a:rPr>
              <a:t>Keskustelun pohjalta voidaan todeta, että suomalaisen koulun pyrkimys on kasvattaa osallistuvaa, aktiivista, yhteiskunnan normit hyväksyvää, omat vahvuudet tunnistavaa, toiset huomioivaa, hyvän itsetunnon omaavaa yhteiskunnan jäsentä.</a:t>
            </a:r>
          </a:p>
          <a:p>
            <a:r>
              <a:rPr lang="fi-FI" sz="1400" dirty="0">
                <a:latin typeface="Abadi" panose="020B0604020104020204" pitchFamily="34" charset="0"/>
              </a:rPr>
              <a:t>Koulumme henkilöstö ei tunnista toiminnassaan ns. ihanneoppilaan tilannetta. Meidän koulussa oppilaat tulevat erilaisista taustoista ja oppilaan tausta ei vaikuta siihen kuinka häntä kohdellaan tai arvostetaan yhteisössämme.</a:t>
            </a:r>
          </a:p>
          <a:p>
            <a:r>
              <a:rPr lang="fi-FI" sz="1400" dirty="0">
                <a:latin typeface="Abadi" panose="020B0604020104020204" pitchFamily="34" charset="0"/>
              </a:rPr>
              <a:t>Myös aikuisen tulee olla rohkea yhteisössään. Opettajan on tärkeää uskaltaa olla oma itsensä ja myöntää virheensä ne korjaten, jos tilanne niin vaatii. Rohkea opettaja haastaa pinttyneitä käsitteitä ja omia arvojaan vastaamaan nykypäivän vaatimuksiin.</a:t>
            </a:r>
          </a:p>
          <a:p>
            <a:r>
              <a:rPr lang="fi-FI" sz="1400" dirty="0">
                <a:latin typeface="Abadi" panose="020B0604020104020204" pitchFamily="34" charset="0"/>
              </a:rPr>
              <a:t>Koulu tarjoaa turvallisen tilan, jossa jokainen voi opiskella pelkäämättä fyysistä tai henkistä väkivaltaa. Turvallisessa tilassa hyväksymme toisten erilaisuuden ja huomioimme erilaiset tarpeemme tilanteissa.</a:t>
            </a:r>
          </a:p>
          <a:p>
            <a:r>
              <a:rPr lang="fi-FI" sz="1400" dirty="0">
                <a:latin typeface="Abadi" panose="020B0604020104020204" pitchFamily="34" charset="0"/>
              </a:rPr>
              <a:t>Pidämme huolen, että vältymme rodullistavalta ohjaukselta. Kaikilla on samat mahdollisuudet edetä koulupolullaan ja elämässään rodullisesta taustastaan huolimatta.</a:t>
            </a:r>
          </a:p>
        </p:txBody>
      </p:sp>
      <p:sp>
        <p:nvSpPr>
          <p:cNvPr id="4" name="Tekstin paikkamerkki 3">
            <a:extLst>
              <a:ext uri="{FF2B5EF4-FFF2-40B4-BE49-F238E27FC236}">
                <a16:creationId xmlns:a16="http://schemas.microsoft.com/office/drawing/2014/main" id="{AB895D92-99C6-EA5C-9399-05F6B566D4BB}"/>
              </a:ext>
            </a:extLst>
          </p:cNvPr>
          <p:cNvSpPr>
            <a:spLocks noGrp="1"/>
          </p:cNvSpPr>
          <p:nvPr>
            <p:ph type="body" sz="quarter" idx="11"/>
          </p:nvPr>
        </p:nvSpPr>
        <p:spPr/>
        <p:txBody>
          <a:bodyPr/>
          <a:lstStyle/>
          <a:p>
            <a:endParaRPr lang="fi-FI"/>
          </a:p>
        </p:txBody>
      </p:sp>
    </p:spTree>
    <p:extLst>
      <p:ext uri="{BB962C8B-B14F-4D97-AF65-F5344CB8AC3E}">
        <p14:creationId xmlns:p14="http://schemas.microsoft.com/office/powerpoint/2010/main" val="1836850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6FB6A3D-1A3B-49DE-AFA9-31EC5B8C3CFD}"/>
              </a:ext>
            </a:extLst>
          </p:cNvPr>
          <p:cNvSpPr>
            <a:spLocks noGrp="1"/>
          </p:cNvSpPr>
          <p:nvPr>
            <p:ph type="title"/>
          </p:nvPr>
        </p:nvSpPr>
        <p:spPr>
          <a:xfrm>
            <a:off x="838200" y="301626"/>
            <a:ext cx="10515600" cy="818216"/>
          </a:xfrm>
        </p:spPr>
        <p:txBody>
          <a:bodyPr/>
          <a:lstStyle/>
          <a:p>
            <a:r>
              <a:rPr lang="fi-FI" dirty="0"/>
              <a:t>4. Lintulammen koululla toteutuvia </a:t>
            </a:r>
            <a:r>
              <a:rPr lang="fi-FI" dirty="0" err="1"/>
              <a:t>tayv</a:t>
            </a:r>
            <a:r>
              <a:rPr lang="fi-FI" dirty="0"/>
              <a:t>-asioita</a:t>
            </a:r>
          </a:p>
        </p:txBody>
      </p:sp>
      <p:sp>
        <p:nvSpPr>
          <p:cNvPr id="3" name="Sisällön paikkamerkki 2">
            <a:extLst>
              <a:ext uri="{FF2B5EF4-FFF2-40B4-BE49-F238E27FC236}">
                <a16:creationId xmlns:a16="http://schemas.microsoft.com/office/drawing/2014/main" id="{3A60115E-D71F-4FFB-A736-DBFF2835487F}"/>
              </a:ext>
            </a:extLst>
          </p:cNvPr>
          <p:cNvSpPr>
            <a:spLocks noGrp="1"/>
          </p:cNvSpPr>
          <p:nvPr>
            <p:ph idx="1"/>
          </p:nvPr>
        </p:nvSpPr>
        <p:spPr>
          <a:xfrm>
            <a:off x="838200" y="904850"/>
            <a:ext cx="10515600" cy="5651523"/>
          </a:xfrm>
        </p:spPr>
        <p:txBody>
          <a:bodyPr vert="horz" lIns="91440" tIns="45720" rIns="91440" bIns="45720" rtlCol="0" anchor="t">
            <a:noAutofit/>
          </a:bodyPr>
          <a:lstStyle/>
          <a:p>
            <a:pPr marL="0" lvl="0" indent="0">
              <a:lnSpc>
                <a:spcPct val="115000"/>
              </a:lnSpc>
              <a:buNone/>
            </a:pPr>
            <a:r>
              <a:rPr lang="fi-FI" sz="1200" b="1" dirty="0">
                <a:latin typeface="Abadi" panose="020B0604020104020204" pitchFamily="34" charset="0"/>
                <a:ea typeface="Calibri" panose="020F0502020204030204" pitchFamily="34" charset="0"/>
                <a:cs typeface="Times New Roman"/>
              </a:rPr>
              <a:t>Koulun toimintakulttuuri</a:t>
            </a:r>
          </a:p>
          <a:p>
            <a:pPr marL="342900" lvl="0" indent="-342900">
              <a:lnSpc>
                <a:spcPct val="115000"/>
              </a:lnSpc>
              <a:buFont typeface="Calibri" panose="020F0502020204030204" pitchFamily="34" charset="0"/>
              <a:buChar char="-"/>
            </a:pPr>
            <a:r>
              <a:rPr lang="fi-FI" sz="1400" dirty="0">
                <a:latin typeface="Abadi" panose="020B0604020104020204" pitchFamily="34" charset="0"/>
                <a:ea typeface="Calibri" panose="020F0502020204030204" pitchFamily="34" charset="0"/>
                <a:cs typeface="Times New Roman"/>
              </a:rPr>
              <a:t>y</a:t>
            </a:r>
            <a:r>
              <a:rPr lang="fi-FI" sz="1400" dirty="0">
                <a:effectLst/>
                <a:latin typeface="Abadi" panose="020B0604020104020204" pitchFamily="34" charset="0"/>
                <a:ea typeface="Calibri" panose="020F0502020204030204" pitchFamily="34" charset="0"/>
                <a:cs typeface="Times New Roman"/>
              </a:rPr>
              <a:t>hdenvertaisuuden ja tasa-arvon huomioiminen ryhmäjaoissa (liikunnassa ja käsityössä sekaryhmät mahdollisuuden mukaan), kuvataidevalinnoissa, oppiaineissa ja oppimateriaalin valinnassa</a:t>
            </a:r>
          </a:p>
          <a:p>
            <a:pPr marL="342900" indent="-342900">
              <a:lnSpc>
                <a:spcPct val="115000"/>
              </a:lnSpc>
              <a:buFont typeface="Calibri" panose="020F0502020204030204" pitchFamily="34" charset="0"/>
              <a:buChar char="-"/>
            </a:pPr>
            <a:r>
              <a:rPr lang="fi-FI" sz="1400" dirty="0">
                <a:latin typeface="Abadi" panose="020B0604020104020204" pitchFamily="34" charset="0"/>
                <a:ea typeface="Calibri" panose="020F0502020204030204" pitchFamily="34" charset="0"/>
                <a:cs typeface="Times New Roman"/>
              </a:rPr>
              <a:t>s</a:t>
            </a:r>
            <a:r>
              <a:rPr lang="fi-FI" sz="1400" dirty="0">
                <a:effectLst/>
                <a:latin typeface="Abadi" panose="020B0604020104020204" pitchFamily="34" charset="0"/>
                <a:ea typeface="Calibri" panose="020F0502020204030204" pitchFamily="34" charset="0"/>
                <a:cs typeface="Times New Roman"/>
              </a:rPr>
              <a:t>äännöllinen ohjaaminen toisten arvostamiseen, myönteiseen puhetapaan ja vuorovaikutuksen laatuun</a:t>
            </a:r>
          </a:p>
          <a:p>
            <a:pPr marL="342900" indent="-342900">
              <a:lnSpc>
                <a:spcPct val="115000"/>
              </a:lnSpc>
              <a:buFont typeface="Calibri" panose="020F0502020204030204" pitchFamily="34" charset="0"/>
              <a:buChar char="-"/>
            </a:pPr>
            <a:r>
              <a:rPr lang="fi-FI" sz="1400" dirty="0">
                <a:effectLst/>
                <a:latin typeface="Abadi" panose="020B0604020104020204" pitchFamily="34" charset="0"/>
                <a:ea typeface="Calibri" panose="020F0502020204030204" pitchFamily="34" charset="0"/>
                <a:cs typeface="Times New Roman"/>
              </a:rPr>
              <a:t>positiivisen toimintakulttuurin vahvistaminen </a:t>
            </a:r>
          </a:p>
          <a:p>
            <a:pPr marL="342900" indent="-342900">
              <a:lnSpc>
                <a:spcPct val="115000"/>
              </a:lnSpc>
              <a:buFont typeface="Calibri" panose="020F0502020204030204" pitchFamily="34" charset="0"/>
              <a:buChar char="-"/>
            </a:pPr>
            <a:r>
              <a:rPr lang="fi-FI" sz="1400" dirty="0">
                <a:latin typeface="Abadi" panose="020B0604020104020204" pitchFamily="34" charset="0"/>
                <a:ea typeface="Calibri" panose="020F0502020204030204" pitchFamily="34" charset="0"/>
                <a:cs typeface="Times New Roman"/>
              </a:rPr>
              <a:t>kyselyistä saatavan h</a:t>
            </a:r>
            <a:r>
              <a:rPr lang="fi-FI" sz="1400" dirty="0">
                <a:effectLst/>
                <a:latin typeface="Abadi" panose="020B0604020104020204" pitchFamily="34" charset="0"/>
                <a:ea typeface="Calibri" panose="020F0502020204030204" pitchFamily="34" charset="0"/>
                <a:cs typeface="Times New Roman"/>
              </a:rPr>
              <a:t>yvinvointitiedon hyödyntäminen kehittämiskohteiden valinnassa ja koulun toiminnan suunnittelussa</a:t>
            </a:r>
            <a:endParaRPr lang="fi-FI" sz="1400" dirty="0">
              <a:latin typeface="Abadi" panose="020B0604020104020204" pitchFamily="34" charset="0"/>
              <a:ea typeface="Calibri" panose="020F0502020204030204" pitchFamily="34" charset="0"/>
              <a:cs typeface="Times New Roman"/>
            </a:endParaRPr>
          </a:p>
          <a:p>
            <a:pPr marL="342900" indent="-342900">
              <a:lnSpc>
                <a:spcPct val="115000"/>
              </a:lnSpc>
              <a:buFont typeface="Calibri" panose="020F0502020204030204" pitchFamily="34" charset="0"/>
              <a:buChar char="-"/>
            </a:pPr>
            <a:r>
              <a:rPr lang="fi-FI" sz="1400" dirty="0">
                <a:effectLst/>
                <a:latin typeface="Abadi" panose="020B0604020104020204" pitchFamily="34" charset="0"/>
                <a:ea typeface="Calibri" panose="020F0502020204030204" pitchFamily="34" charset="0"/>
                <a:cs typeface="Times New Roman"/>
              </a:rPr>
              <a:t>kiusaamiselta ja häirinnältä </a:t>
            </a:r>
            <a:r>
              <a:rPr lang="fi-FI" sz="1400" dirty="0">
                <a:latin typeface="Abadi" panose="020B0604020104020204" pitchFamily="34" charset="0"/>
                <a:ea typeface="Calibri" panose="020F0502020204030204" pitchFamily="34" charset="0"/>
                <a:cs typeface="Times New Roman"/>
              </a:rPr>
              <a:t>suojaavan</a:t>
            </a:r>
            <a:r>
              <a:rPr lang="fi-FI" sz="1400" dirty="0">
                <a:effectLst/>
                <a:latin typeface="Abadi" panose="020B0604020104020204" pitchFamily="34" charset="0"/>
                <a:ea typeface="Calibri" panose="020F0502020204030204" pitchFamily="34" charset="0"/>
                <a:cs typeface="Times New Roman"/>
              </a:rPr>
              <a:t> </a:t>
            </a:r>
            <a:r>
              <a:rPr lang="fi-FI" sz="1400" dirty="0">
                <a:latin typeface="Abadi" panose="020B0604020104020204" pitchFamily="34" charset="0"/>
                <a:ea typeface="Calibri" panose="020F0502020204030204" pitchFamily="34" charset="0"/>
                <a:cs typeface="Times New Roman"/>
              </a:rPr>
              <a:t>suunnitelman käyttäminen</a:t>
            </a:r>
            <a:r>
              <a:rPr lang="fi-FI" sz="1400" dirty="0">
                <a:effectLst/>
                <a:latin typeface="Abadi" panose="020B0604020104020204" pitchFamily="34" charset="0"/>
                <a:ea typeface="Calibri" panose="020F0502020204030204" pitchFamily="34" charset="0"/>
                <a:cs typeface="Times New Roman"/>
              </a:rPr>
              <a:t> ja </a:t>
            </a:r>
            <a:r>
              <a:rPr lang="fi-FI" sz="1400" dirty="0">
                <a:latin typeface="Abadi" panose="020B0604020104020204" pitchFamily="34" charset="0"/>
                <a:ea typeface="Calibri" panose="020F0502020204030204" pitchFamily="34" charset="0"/>
                <a:cs typeface="Times New Roman"/>
              </a:rPr>
              <a:t>huomioiminen</a:t>
            </a:r>
            <a:r>
              <a:rPr lang="fi-FI" sz="1400" dirty="0">
                <a:effectLst/>
                <a:latin typeface="Abadi" panose="020B0604020104020204" pitchFamily="34" charset="0"/>
                <a:ea typeface="Calibri" panose="020F0502020204030204" pitchFamily="34" charset="0"/>
                <a:cs typeface="Times New Roman"/>
              </a:rPr>
              <a:t> </a:t>
            </a:r>
            <a:r>
              <a:rPr lang="fi-FI" sz="1400" dirty="0" err="1">
                <a:latin typeface="Abadi" panose="020B0604020104020204" pitchFamily="34" charset="0"/>
                <a:ea typeface="Calibri" panose="020F0502020204030204" pitchFamily="34" charset="0"/>
                <a:cs typeface="Times New Roman"/>
              </a:rPr>
              <a:t>tayv</a:t>
            </a:r>
            <a:r>
              <a:rPr lang="fi-FI" sz="1400" dirty="0">
                <a:effectLst/>
                <a:latin typeface="Abadi" panose="020B0604020104020204" pitchFamily="34" charset="0"/>
                <a:ea typeface="Calibri" panose="020F0502020204030204" pitchFamily="34" charset="0"/>
                <a:cs typeface="Times New Roman"/>
              </a:rPr>
              <a:t>-suunnitelman tekemisessä</a:t>
            </a:r>
            <a:endParaRPr lang="fi-FI" sz="1400" dirty="0">
              <a:latin typeface="Abadi" panose="020B0604020104020204" pitchFamily="34" charset="0"/>
              <a:ea typeface="Calibri" panose="020F0502020204030204" pitchFamily="34" charset="0"/>
              <a:cs typeface="Times New Roman"/>
            </a:endParaRPr>
          </a:p>
          <a:p>
            <a:pPr marL="342900" indent="-342900">
              <a:lnSpc>
                <a:spcPct val="115000"/>
              </a:lnSpc>
              <a:buFont typeface="Calibri" panose="020F0502020204030204" pitchFamily="34" charset="0"/>
              <a:buChar char="-"/>
            </a:pPr>
            <a:r>
              <a:rPr lang="fi-FI" sz="1400" dirty="0">
                <a:latin typeface="Abadi" panose="020B0604020104020204" pitchFamily="34" charset="0"/>
                <a:ea typeface="Calibri" panose="020F0502020204030204" pitchFamily="34" charset="0"/>
                <a:cs typeface="Times New Roman"/>
              </a:rPr>
              <a:t>käytössä oleva kasvatuskeskustelujen </a:t>
            </a:r>
            <a:r>
              <a:rPr lang="fi-FI" sz="1400" dirty="0">
                <a:effectLst/>
                <a:latin typeface="Abadi" panose="020B0604020104020204" pitchFamily="34" charset="0"/>
                <a:ea typeface="Calibri" panose="020F0502020204030204" pitchFamily="34" charset="0"/>
                <a:cs typeface="Times New Roman"/>
              </a:rPr>
              <a:t>toimintamalli</a:t>
            </a:r>
            <a:r>
              <a:rPr lang="fi-FI" sz="1400" dirty="0">
                <a:latin typeface="Abadi" panose="020B0604020104020204" pitchFamily="34" charset="0"/>
                <a:ea typeface="Calibri" panose="020F0502020204030204" pitchFamily="34" charset="0"/>
                <a:cs typeface="Times New Roman"/>
              </a:rPr>
              <a:t> ja Kiva-koulu -toimintamalli</a:t>
            </a:r>
            <a:endParaRPr lang="fi-FI" sz="1400" dirty="0">
              <a:effectLst/>
              <a:latin typeface="Abadi" panose="020B0604020104020204" pitchFamily="34" charset="0"/>
              <a:ea typeface="Calibri" panose="020F0502020204030204" pitchFamily="34" charset="0"/>
              <a:cs typeface="Times New Roman"/>
            </a:endParaRPr>
          </a:p>
          <a:p>
            <a:pPr marL="342900" indent="-342900">
              <a:lnSpc>
                <a:spcPct val="115000"/>
              </a:lnSpc>
              <a:buFont typeface="Calibri" panose="020F0502020204030204" pitchFamily="34" charset="0"/>
              <a:buChar char="-"/>
            </a:pPr>
            <a:r>
              <a:rPr lang="fi-FI" sz="1400" dirty="0">
                <a:latin typeface="Abadi" panose="020B0604020104020204" pitchFamily="34" charset="0"/>
                <a:ea typeface="Calibri" panose="020F0502020204030204" pitchFamily="34" charset="0"/>
                <a:cs typeface="Times New Roman"/>
              </a:rPr>
              <a:t>k</a:t>
            </a:r>
            <a:r>
              <a:rPr lang="fi-FI" sz="1400" dirty="0">
                <a:effectLst/>
                <a:latin typeface="Abadi" panose="020B0604020104020204" pitchFamily="34" charset="0"/>
                <a:ea typeface="Calibri" panose="020F0502020204030204" pitchFamily="34" charset="0"/>
                <a:cs typeface="Times New Roman"/>
              </a:rPr>
              <a:t>oulun järjestyssäännöt</a:t>
            </a:r>
            <a:r>
              <a:rPr lang="fi-FI" sz="1400" dirty="0">
                <a:latin typeface="Abadi" panose="020B0604020104020204" pitchFamily="34" charset="0"/>
                <a:ea typeface="Calibri" panose="020F0502020204030204" pitchFamily="34" charset="0"/>
                <a:cs typeface="Times New Roman"/>
              </a:rPr>
              <a:t> </a:t>
            </a:r>
          </a:p>
          <a:p>
            <a:pPr marL="342900" indent="-342900">
              <a:lnSpc>
                <a:spcPct val="114999"/>
              </a:lnSpc>
              <a:buFont typeface="Calibri" panose="020F0502020204030204" pitchFamily="34" charset="0"/>
              <a:buChar char="-"/>
            </a:pPr>
            <a:r>
              <a:rPr lang="fi-FI" sz="1400" dirty="0">
                <a:latin typeface="Abadi" panose="020B0604020104020204" pitchFamily="34" charset="0"/>
                <a:ea typeface="Calibri" panose="020F0502020204030204" pitchFamily="34" charset="0"/>
                <a:cs typeface="Segoe UI"/>
              </a:rPr>
              <a:t>koulun kansainvälisyyssuunnitelma, joka huomioi erilaisia teemapäiviä ja kulttuureja, pohjoissaamen painotettu opetus</a:t>
            </a:r>
            <a:endParaRPr lang="fi-FI" sz="1400" dirty="0">
              <a:latin typeface="Abadi" panose="020B0604020104020204" pitchFamily="34" charset="0"/>
              <a:ea typeface="Calibri" panose="020F0502020204030204" pitchFamily="34" charset="0"/>
              <a:cs typeface="Times New Roman"/>
            </a:endParaRPr>
          </a:p>
          <a:p>
            <a:pPr marL="342900" indent="-342900">
              <a:lnSpc>
                <a:spcPct val="114999"/>
              </a:lnSpc>
              <a:buFont typeface="Calibri" panose="020F0502020204030204" pitchFamily="34" charset="0"/>
              <a:buChar char="-"/>
            </a:pPr>
            <a:r>
              <a:rPr lang="fi-FI" sz="1400" dirty="0">
                <a:latin typeface="Abadi" panose="020B0604020104020204" pitchFamily="34" charset="0"/>
                <a:ea typeface="Calibri" panose="020F0502020204030204" pitchFamily="34" charset="0"/>
                <a:cs typeface="Segoe UI"/>
              </a:rPr>
              <a:t>tilojen esteettömyys ja sukupuolineutraalit wc-tilat, sekaryhmät liikunnassa</a:t>
            </a:r>
          </a:p>
          <a:p>
            <a:pPr marL="342900" indent="-342900">
              <a:lnSpc>
                <a:spcPct val="114999"/>
              </a:lnSpc>
              <a:buFont typeface="Calibri" panose="020F0502020204030204" pitchFamily="34" charset="0"/>
              <a:buChar char="-"/>
            </a:pPr>
            <a:r>
              <a:rPr lang="fi-FI" sz="1400" dirty="0">
                <a:latin typeface="Abadi" panose="020B0604020104020204" pitchFamily="34" charset="0"/>
                <a:ea typeface="Calibri" panose="020F0502020204030204" pitchFamily="34" charset="0"/>
                <a:cs typeface="Segoe UI"/>
              </a:rPr>
              <a:t>tuen järjestelyt ja apuvälineiden käyttö</a:t>
            </a:r>
          </a:p>
          <a:p>
            <a:pPr marL="342900" indent="-342900">
              <a:lnSpc>
                <a:spcPct val="114999"/>
              </a:lnSpc>
              <a:buFont typeface="Calibri" panose="020F0502020204030204" pitchFamily="34" charset="0"/>
              <a:buChar char="-"/>
            </a:pPr>
            <a:r>
              <a:rPr lang="fi-FI" sz="1400" dirty="0">
                <a:latin typeface="Abadi" panose="020B0604020104020204" pitchFamily="34" charset="0"/>
                <a:ea typeface="Calibri" panose="020F0502020204030204" pitchFamily="34" charset="0"/>
                <a:cs typeface="Segoe UI"/>
              </a:rPr>
              <a:t>S2-opetus ja mahdollisuus oman äidinkielen opetukseen </a:t>
            </a:r>
          </a:p>
          <a:p>
            <a:pPr marL="0" indent="0">
              <a:lnSpc>
                <a:spcPct val="114999"/>
              </a:lnSpc>
              <a:buNone/>
            </a:pPr>
            <a:endParaRPr lang="fi-FI" sz="1200" dirty="0">
              <a:latin typeface="Abadi" panose="020B0604020104020204" pitchFamily="34" charset="0"/>
              <a:ea typeface="Calibri" panose="020F0502020204030204" pitchFamily="34" charset="0"/>
              <a:cs typeface="Segoe UI"/>
            </a:endParaRPr>
          </a:p>
          <a:p>
            <a:pPr marL="342900" indent="-342900">
              <a:lnSpc>
                <a:spcPct val="114999"/>
              </a:lnSpc>
              <a:buFont typeface="Calibri" panose="020F0502020204030204" pitchFamily="34" charset="0"/>
              <a:buChar char="-"/>
            </a:pPr>
            <a:endParaRPr lang="fi-FI" sz="1200" dirty="0">
              <a:latin typeface="Cambria"/>
              <a:ea typeface="Cambria"/>
              <a:cs typeface="Times New Roman" panose="02020603050405020304" pitchFamily="18" charset="0"/>
            </a:endParaRPr>
          </a:p>
          <a:p>
            <a:pPr marL="0" indent="0">
              <a:lnSpc>
                <a:spcPct val="114999"/>
              </a:lnSpc>
              <a:buNone/>
            </a:pPr>
            <a:endParaRPr lang="fi-FI" sz="1200" dirty="0">
              <a:latin typeface="Cambria"/>
              <a:ea typeface="Cambria"/>
              <a:cs typeface="Times New Roman" panose="02020603050405020304" pitchFamily="18" charset="0"/>
            </a:endParaRPr>
          </a:p>
          <a:p>
            <a:pPr marL="0" indent="0">
              <a:lnSpc>
                <a:spcPct val="115000"/>
              </a:lnSpc>
              <a:buNone/>
            </a:pPr>
            <a:endParaRPr lang="fi-FI" sz="1200" dirty="0">
              <a:latin typeface="Cambria"/>
              <a:ea typeface="Cambria"/>
              <a:cs typeface="Times New Roman" panose="02020603050405020304" pitchFamily="18" charset="0"/>
            </a:endParaRPr>
          </a:p>
          <a:p>
            <a:endParaRPr lang="fi-FI" sz="1200" dirty="0">
              <a:latin typeface="Cambria"/>
              <a:ea typeface="Cambria"/>
            </a:endParaRPr>
          </a:p>
        </p:txBody>
      </p:sp>
      <p:sp>
        <p:nvSpPr>
          <p:cNvPr id="4" name="Päivämäärän paikkamerkki 3">
            <a:extLst>
              <a:ext uri="{FF2B5EF4-FFF2-40B4-BE49-F238E27FC236}">
                <a16:creationId xmlns:a16="http://schemas.microsoft.com/office/drawing/2014/main" id="{3C2C38D8-61DC-4AB9-80E1-270F06040D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15719C-C0B1-0442-A41F-D134B78B6185}" type="datetime1">
              <a:rPr kumimoji="0" lang="fi-FI" sz="12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25.8.2025</a:t>
            </a:fld>
            <a:endParaRPr kumimoji="0" lang="fi-FI"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9" name="Kuva 8" descr="Henkilö nostaa nyrkkiä">
            <a:extLst>
              <a:ext uri="{FF2B5EF4-FFF2-40B4-BE49-F238E27FC236}">
                <a16:creationId xmlns:a16="http://schemas.microsoft.com/office/drawing/2014/main" id="{3D49B7AF-0C2F-3AA4-CCE4-72B2AD69FFA2}"/>
              </a:ext>
            </a:extLst>
          </p:cNvPr>
          <p:cNvPicPr>
            <a:picLocks noChangeAspect="1"/>
          </p:cNvPicPr>
          <p:nvPr/>
        </p:nvPicPr>
        <p:blipFill>
          <a:blip r:embed="rId2"/>
          <a:stretch>
            <a:fillRect/>
          </a:stretch>
        </p:blipFill>
        <p:spPr>
          <a:xfrm>
            <a:off x="7045888" y="4515166"/>
            <a:ext cx="3129428" cy="2023746"/>
          </a:xfrm>
          <a:prstGeom prst="rect">
            <a:avLst/>
          </a:prstGeom>
        </p:spPr>
      </p:pic>
    </p:spTree>
    <p:extLst>
      <p:ext uri="{BB962C8B-B14F-4D97-AF65-F5344CB8AC3E}">
        <p14:creationId xmlns:p14="http://schemas.microsoft.com/office/powerpoint/2010/main" val="1757896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C20D5C0B-FDE1-411E-9552-D0BBFFF72BC5}"/>
              </a:ext>
            </a:extLst>
          </p:cNvPr>
          <p:cNvSpPr>
            <a:spLocks noGrp="1"/>
          </p:cNvSpPr>
          <p:nvPr>
            <p:ph idx="1"/>
          </p:nvPr>
        </p:nvSpPr>
        <p:spPr>
          <a:xfrm>
            <a:off x="345891" y="908873"/>
            <a:ext cx="8483398" cy="5466417"/>
          </a:xfrm>
        </p:spPr>
        <p:txBody>
          <a:bodyPr vert="horz" lIns="91440" tIns="45720" rIns="91440" bIns="45720" rtlCol="0" anchor="t">
            <a:normAutofit/>
          </a:bodyPr>
          <a:lstStyle/>
          <a:p>
            <a:pPr marL="0" indent="0">
              <a:lnSpc>
                <a:spcPct val="114999"/>
              </a:lnSpc>
              <a:buNone/>
            </a:pPr>
            <a:r>
              <a:rPr lang="fi-FI" sz="1600" b="1" dirty="0">
                <a:latin typeface="Abadi" panose="020B0604020104020204" pitchFamily="34" charset="0"/>
                <a:ea typeface="Cambria"/>
                <a:cs typeface="Times New Roman"/>
              </a:rPr>
              <a:t>Oppilaiden osallistaminen</a:t>
            </a:r>
            <a:endParaRPr lang="en-US" sz="1600" b="1" dirty="0">
              <a:latin typeface="Abadi" panose="020B0604020104020204" pitchFamily="34" charset="0"/>
              <a:ea typeface="Cambria"/>
              <a:cs typeface="Segoe UI"/>
            </a:endParaRPr>
          </a:p>
          <a:p>
            <a:pPr marL="342900" indent="-342900">
              <a:lnSpc>
                <a:spcPct val="114999"/>
              </a:lnSpc>
              <a:buFont typeface="Calibri,Sans-Serif"/>
              <a:buChar char="-"/>
            </a:pPr>
            <a:r>
              <a:rPr lang="fi-FI" sz="1600" dirty="0">
                <a:latin typeface="Abadi" panose="020B0604020104020204" pitchFamily="34" charset="0"/>
                <a:ea typeface="Cambria"/>
                <a:cs typeface="Times New Roman"/>
              </a:rPr>
              <a:t>oppilaskunnan, liikkuvan koulun ja luokkien järjestämä toiminta</a:t>
            </a:r>
            <a:endParaRPr lang="en-US" sz="1600" dirty="0">
              <a:latin typeface="Abadi" panose="020B0604020104020204" pitchFamily="34" charset="0"/>
              <a:ea typeface="Cambria"/>
              <a:cs typeface="Segoe UI"/>
            </a:endParaRPr>
          </a:p>
          <a:p>
            <a:pPr marL="342900" indent="-342900">
              <a:lnSpc>
                <a:spcPct val="114999"/>
              </a:lnSpc>
              <a:buFont typeface="Calibri,Sans-Serif"/>
              <a:buChar char="-"/>
            </a:pPr>
            <a:r>
              <a:rPr lang="fi-FI" sz="1600" dirty="0">
                <a:latin typeface="Abadi" panose="020B0604020104020204" pitchFamily="34" charset="0"/>
                <a:ea typeface="Cambria"/>
                <a:cs typeface="Times New Roman"/>
              </a:rPr>
              <a:t>luokkakohtaisia yhdessä tehtyjä sääntöjä</a:t>
            </a:r>
          </a:p>
          <a:p>
            <a:pPr marL="342900" indent="-342900">
              <a:lnSpc>
                <a:spcPct val="114999"/>
              </a:lnSpc>
              <a:buFont typeface="Calibri,Sans-Serif"/>
              <a:buChar char="-"/>
            </a:pPr>
            <a:r>
              <a:rPr lang="en-US" sz="1600" dirty="0" err="1">
                <a:latin typeface="Abadi" panose="020B0604020104020204" pitchFamily="34" charset="0"/>
                <a:ea typeface="Calibri" panose="020F0502020204030204" pitchFamily="34" charset="0"/>
                <a:cs typeface="Segoe UI"/>
              </a:rPr>
              <a:t>Oppilaiden</a:t>
            </a:r>
            <a:r>
              <a:rPr lang="en-US" sz="1600" dirty="0">
                <a:latin typeface="Abadi" panose="020B0604020104020204" pitchFamily="34" charset="0"/>
                <a:ea typeface="Calibri" panose="020F0502020204030204" pitchFamily="34" charset="0"/>
                <a:cs typeface="Segoe UI"/>
              </a:rPr>
              <a:t> </a:t>
            </a:r>
            <a:r>
              <a:rPr lang="en-US" sz="1600" dirty="0" err="1">
                <a:latin typeface="Abadi" panose="020B0604020104020204" pitchFamily="34" charset="0"/>
                <a:ea typeface="Calibri" panose="020F0502020204030204" pitchFamily="34" charset="0"/>
                <a:cs typeface="Segoe UI"/>
              </a:rPr>
              <a:t>suunnittelemat</a:t>
            </a:r>
            <a:r>
              <a:rPr lang="en-US" sz="1600" dirty="0">
                <a:latin typeface="Abadi" panose="020B0604020104020204" pitchFamily="34" charset="0"/>
                <a:ea typeface="Calibri" panose="020F0502020204030204" pitchFamily="34" charset="0"/>
                <a:cs typeface="Segoe UI"/>
              </a:rPr>
              <a:t> </a:t>
            </a:r>
            <a:r>
              <a:rPr lang="en-US" sz="1600" dirty="0" err="1">
                <a:latin typeface="Abadi" panose="020B0604020104020204" pitchFamily="34" charset="0"/>
                <a:ea typeface="Calibri" panose="020F0502020204030204" pitchFamily="34" charset="0"/>
                <a:cs typeface="Segoe UI"/>
              </a:rPr>
              <a:t>oppitunnit</a:t>
            </a:r>
            <a:endParaRPr lang="en-US" sz="1600" dirty="0">
              <a:latin typeface="Abadi" panose="020B0604020104020204" pitchFamily="34" charset="0"/>
              <a:ea typeface="Calibri" panose="020F0502020204030204" pitchFamily="34" charset="0"/>
              <a:cs typeface="Segoe UI"/>
            </a:endParaRPr>
          </a:p>
          <a:p>
            <a:pPr marL="342900" indent="-342900">
              <a:lnSpc>
                <a:spcPct val="114999"/>
              </a:lnSpc>
              <a:buFont typeface="Calibri" panose="020F0502020204030204" pitchFamily="34" charset="0"/>
              <a:buChar char="-"/>
            </a:pPr>
            <a:r>
              <a:rPr lang="fi-FI" sz="1600" dirty="0">
                <a:effectLst/>
                <a:latin typeface="Abadi" panose="020B0604020104020204" pitchFamily="34" charset="0"/>
                <a:ea typeface="Calibri" panose="020F0502020204030204" pitchFamily="34" charset="0"/>
                <a:cs typeface="Times New Roman"/>
              </a:rPr>
              <a:t>turvataito- ja tunnekasvatuksen tunnit sovitulla sisällöllä toteutuvat vuosikellon mukaisesti kerran kuukaudessa kaikissa luokissa 1–6</a:t>
            </a:r>
            <a:r>
              <a:rPr lang="fi-FI" sz="1600" dirty="0">
                <a:latin typeface="Abadi" panose="020B0604020104020204" pitchFamily="34" charset="0"/>
                <a:ea typeface="Calibri" panose="020F0502020204030204" pitchFamily="34" charset="0"/>
                <a:cs typeface="Times New Roman"/>
              </a:rPr>
              <a:t> </a:t>
            </a:r>
            <a:r>
              <a:rPr lang="fi-FI" sz="1600" dirty="0">
                <a:effectLst/>
                <a:latin typeface="Abadi" panose="020B0604020104020204" pitchFamily="34" charset="0"/>
                <a:ea typeface="Calibri" panose="020F0502020204030204" pitchFamily="34" charset="0"/>
                <a:cs typeface="Times New Roman"/>
              </a:rPr>
              <a:t> (tutu-tunnit)</a:t>
            </a:r>
            <a:endParaRPr lang="fi-FI" sz="1600" dirty="0">
              <a:latin typeface="Abadi" panose="020B0604020104020204" pitchFamily="34" charset="0"/>
              <a:ea typeface="Cambria"/>
              <a:cs typeface="Times New Roman"/>
            </a:endParaRPr>
          </a:p>
          <a:p>
            <a:pPr marL="0" indent="0">
              <a:lnSpc>
                <a:spcPct val="114999"/>
              </a:lnSpc>
              <a:buNone/>
            </a:pPr>
            <a:r>
              <a:rPr lang="fi-FI" sz="1600" b="1" dirty="0">
                <a:latin typeface="Abadi" panose="020B0604020104020204" pitchFamily="34" charset="0"/>
                <a:ea typeface="Cambria"/>
                <a:cs typeface="Times New Roman"/>
              </a:rPr>
              <a:t>Kodin ja koulun yhteistyö</a:t>
            </a:r>
            <a:endParaRPr lang="en-US" sz="1600" b="1" dirty="0">
              <a:latin typeface="Abadi" panose="020B0604020104020204" pitchFamily="34" charset="0"/>
              <a:ea typeface="Cambria"/>
              <a:cs typeface="Times New Roman"/>
            </a:endParaRPr>
          </a:p>
          <a:p>
            <a:pPr marL="342900" indent="-342900">
              <a:lnSpc>
                <a:spcPct val="114999"/>
              </a:lnSpc>
              <a:buFont typeface="Calibri,Sans-Serif" panose="020F0502020204030204" pitchFamily="34" charset="0"/>
              <a:buChar char="-"/>
            </a:pPr>
            <a:r>
              <a:rPr lang="fi-FI" sz="1600" dirty="0">
                <a:latin typeface="Abadi" panose="020B0604020104020204" pitchFamily="34" charset="0"/>
                <a:ea typeface="Cambria"/>
                <a:cs typeface="Times New Roman"/>
              </a:rPr>
              <a:t>monipuolinen yhteistyö kodin ja koulun välillä (esim. Wilma-viestit ja tuntimerkinnät, sähköpostiviestit, yhteydenpito puhelimitse )</a:t>
            </a:r>
          </a:p>
          <a:p>
            <a:pPr marL="342900" indent="-342900">
              <a:lnSpc>
                <a:spcPct val="114999"/>
              </a:lnSpc>
              <a:buFont typeface="Calibri,Sans-Serif" panose="020F0502020204030204" pitchFamily="34" charset="0"/>
              <a:buChar char="-"/>
            </a:pPr>
            <a:r>
              <a:rPr lang="fi-FI" sz="1600" dirty="0">
                <a:latin typeface="Abadi" panose="020B0604020104020204" pitchFamily="34" charset="0"/>
                <a:ea typeface="Cambria"/>
                <a:cs typeface="Times New Roman"/>
              </a:rPr>
              <a:t>aktiivinen vanhempainyhdistyksen toiminta</a:t>
            </a:r>
            <a:endParaRPr lang="en-US" sz="1600" dirty="0">
              <a:latin typeface="Abadi" panose="020B0604020104020204" pitchFamily="34" charset="0"/>
              <a:ea typeface="Cambria"/>
              <a:cs typeface="Times New Roman"/>
            </a:endParaRPr>
          </a:p>
          <a:p>
            <a:pPr marL="342900" indent="-342900">
              <a:lnSpc>
                <a:spcPct val="114999"/>
              </a:lnSpc>
              <a:buFont typeface="Calibri,Sans-Serif" panose="020F0502020204030204" pitchFamily="34" charset="0"/>
              <a:buChar char="-"/>
            </a:pPr>
            <a:r>
              <a:rPr lang="fi-FI" sz="1600" dirty="0">
                <a:latin typeface="Abadi" panose="020B0604020104020204" pitchFamily="34" charset="0"/>
                <a:ea typeface="Cambria"/>
                <a:cs typeface="Times New Roman"/>
              </a:rPr>
              <a:t>avoin ja hyvä tiedottaminen  </a:t>
            </a:r>
          </a:p>
          <a:p>
            <a:pPr marL="342900" indent="-342900">
              <a:lnSpc>
                <a:spcPct val="114999"/>
              </a:lnSpc>
              <a:buFont typeface="Calibri,Sans-Serif" panose="020F0502020204030204" pitchFamily="34" charset="0"/>
              <a:buChar char="-"/>
            </a:pPr>
            <a:r>
              <a:rPr lang="fi-FI" sz="1600" dirty="0">
                <a:latin typeface="Abadi" panose="020B0604020104020204" pitchFamily="34" charset="0"/>
                <a:ea typeface="Cambria"/>
              </a:rPr>
              <a:t>Yhteisölliset tilaisuudet, kuten Hyvinvointi-illat jne.</a:t>
            </a:r>
          </a:p>
          <a:p>
            <a:pPr marL="342900" lvl="0" indent="-342900">
              <a:lnSpc>
                <a:spcPct val="114999"/>
              </a:lnSpc>
              <a:buFont typeface="Calibri" panose="020F0502020204030204" pitchFamily="34" charset="0"/>
              <a:buChar char="-"/>
            </a:pPr>
            <a:endParaRPr lang="fi-FI" sz="1600" dirty="0">
              <a:effectLst/>
              <a:latin typeface="Cambria"/>
              <a:ea typeface="Calibri" panose="020F050202020403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endParaRPr lang="fi-FI" sz="1600" dirty="0">
              <a:effectLst/>
              <a:latin typeface="Cambria"/>
              <a:ea typeface="Calibri" panose="020F0502020204030204" pitchFamily="34" charset="0"/>
              <a:cs typeface="Times New Roman" panose="02020603050405020304" pitchFamily="18" charset="0"/>
            </a:endParaRPr>
          </a:p>
          <a:p>
            <a:pPr marL="0" lvl="0" indent="0">
              <a:lnSpc>
                <a:spcPct val="115000"/>
              </a:lnSpc>
              <a:buNone/>
            </a:pPr>
            <a:endParaRPr lang="fi-FI" sz="1600" dirty="0">
              <a:effectLst/>
              <a:latin typeface="Cambria"/>
              <a:ea typeface="Calibri" panose="020F050202020403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endParaRPr lang="fi-FI" sz="1600" dirty="0">
              <a:effectLst/>
              <a:latin typeface="Cambria"/>
              <a:ea typeface="Calibri" panose="020F0502020204030204" pitchFamily="34" charset="0"/>
              <a:cs typeface="Segoe UI"/>
            </a:endParaRPr>
          </a:p>
          <a:p>
            <a:pPr marL="0" lvl="0" indent="0">
              <a:lnSpc>
                <a:spcPct val="115000"/>
              </a:lnSpc>
              <a:spcAft>
                <a:spcPts val="1000"/>
              </a:spcAft>
              <a:buNone/>
            </a:pPr>
            <a:endParaRPr lang="fi-FI" sz="1600" dirty="0">
              <a:effectLst/>
              <a:latin typeface="Cambria"/>
              <a:ea typeface="Calibri" panose="020F0502020204030204" pitchFamily="34" charset="0"/>
              <a:cs typeface="Times New Roman"/>
            </a:endParaRPr>
          </a:p>
          <a:p>
            <a:pPr>
              <a:lnSpc>
                <a:spcPct val="115000"/>
              </a:lnSpc>
              <a:spcAft>
                <a:spcPts val="1000"/>
              </a:spcAft>
            </a:pPr>
            <a:endParaRPr lang="fi-FI" sz="1600" dirty="0">
              <a:effectLst/>
              <a:latin typeface="Cambria"/>
              <a:ea typeface="Calibri" panose="020F0502020204030204" pitchFamily="34" charset="0"/>
              <a:cs typeface="Times New Roman" panose="02020603050405020304" pitchFamily="18" charset="0"/>
            </a:endParaRPr>
          </a:p>
          <a:p>
            <a:endParaRPr lang="fi-FI" sz="1600" dirty="0">
              <a:latin typeface="Cambria"/>
              <a:ea typeface="Cambria"/>
            </a:endParaRPr>
          </a:p>
        </p:txBody>
      </p:sp>
      <p:sp>
        <p:nvSpPr>
          <p:cNvPr id="4" name="Päivämäärän paikkamerkki 3">
            <a:extLst>
              <a:ext uri="{FF2B5EF4-FFF2-40B4-BE49-F238E27FC236}">
                <a16:creationId xmlns:a16="http://schemas.microsoft.com/office/drawing/2014/main" id="{94CD4FCE-CEEA-4B56-9B19-8332BEFC54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15719C-C0B1-0442-A41F-D134B78B6185}" type="datetime1">
              <a:rPr kumimoji="0" lang="fi-FI" sz="12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25.8.2025</a:t>
            </a:fld>
            <a:endParaRPr kumimoji="0" lang="fi-FI"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7" name="Kuva 6" descr="Kuva, joka sisältää kohteen tuli, henkilö, liekki, kansa&#10;&#10;Kuvaus luotu automaattisesti">
            <a:extLst>
              <a:ext uri="{FF2B5EF4-FFF2-40B4-BE49-F238E27FC236}">
                <a16:creationId xmlns:a16="http://schemas.microsoft.com/office/drawing/2014/main" id="{69A77D35-9E84-B02A-9B39-73D50470652E}"/>
              </a:ext>
            </a:extLst>
          </p:cNvPr>
          <p:cNvPicPr>
            <a:picLocks noChangeAspect="1"/>
          </p:cNvPicPr>
          <p:nvPr/>
        </p:nvPicPr>
        <p:blipFill>
          <a:blip r:embed="rId2"/>
          <a:stretch>
            <a:fillRect/>
          </a:stretch>
        </p:blipFill>
        <p:spPr>
          <a:xfrm>
            <a:off x="8624071" y="4351161"/>
            <a:ext cx="2743200" cy="2057400"/>
          </a:xfrm>
          <a:prstGeom prst="rect">
            <a:avLst/>
          </a:prstGeom>
        </p:spPr>
      </p:pic>
      <p:pic>
        <p:nvPicPr>
          <p:cNvPr id="9" name="Kuva 8" descr="Kuva, joka sisältää kohteen piha-, taivas, kansa, puu&#10;&#10;Kuvaus luotu automaattisesti">
            <a:extLst>
              <a:ext uri="{FF2B5EF4-FFF2-40B4-BE49-F238E27FC236}">
                <a16:creationId xmlns:a16="http://schemas.microsoft.com/office/drawing/2014/main" id="{1D2A24E6-5200-3AE6-1A58-47D99A38401D}"/>
              </a:ext>
            </a:extLst>
          </p:cNvPr>
          <p:cNvPicPr>
            <a:picLocks noChangeAspect="1"/>
          </p:cNvPicPr>
          <p:nvPr/>
        </p:nvPicPr>
        <p:blipFill>
          <a:blip r:embed="rId3"/>
          <a:stretch>
            <a:fillRect/>
          </a:stretch>
        </p:blipFill>
        <p:spPr>
          <a:xfrm>
            <a:off x="6362134" y="562688"/>
            <a:ext cx="3000177" cy="1687600"/>
          </a:xfrm>
          <a:prstGeom prst="rect">
            <a:avLst/>
          </a:prstGeom>
        </p:spPr>
      </p:pic>
      <p:pic>
        <p:nvPicPr>
          <p:cNvPr id="5" name="Kuva 4" descr="Kuva, joka sisältää kohteen teksti, liikkumaton, Paperituote, paperi&#10;&#10;Kuvaus luotu automaattisesti">
            <a:extLst>
              <a:ext uri="{FF2B5EF4-FFF2-40B4-BE49-F238E27FC236}">
                <a16:creationId xmlns:a16="http://schemas.microsoft.com/office/drawing/2014/main" id="{D4C127C4-E807-EB4C-1CEC-7BEFD4E373FC}"/>
              </a:ext>
            </a:extLst>
          </p:cNvPr>
          <p:cNvPicPr>
            <a:picLocks noChangeAspect="1"/>
          </p:cNvPicPr>
          <p:nvPr/>
        </p:nvPicPr>
        <p:blipFill>
          <a:blip r:embed="rId4"/>
          <a:stretch>
            <a:fillRect/>
          </a:stretch>
        </p:blipFill>
        <p:spPr>
          <a:xfrm rot="5400000">
            <a:off x="9129915" y="1998307"/>
            <a:ext cx="2556978" cy="1917734"/>
          </a:xfrm>
          <a:prstGeom prst="rect">
            <a:avLst/>
          </a:prstGeom>
        </p:spPr>
      </p:pic>
    </p:spTree>
    <p:extLst>
      <p:ext uri="{BB962C8B-B14F-4D97-AF65-F5344CB8AC3E}">
        <p14:creationId xmlns:p14="http://schemas.microsoft.com/office/powerpoint/2010/main" val="2841753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3CF5FD-6385-CD2F-6C6B-E4D2CB4C09CC}"/>
              </a:ext>
            </a:extLst>
          </p:cNvPr>
          <p:cNvSpPr>
            <a:spLocks noGrp="1"/>
          </p:cNvSpPr>
          <p:nvPr>
            <p:ph type="title"/>
          </p:nvPr>
        </p:nvSpPr>
        <p:spPr/>
        <p:txBody>
          <a:bodyPr/>
          <a:lstStyle/>
          <a:p>
            <a:r>
              <a:rPr lang="fi-FI" dirty="0"/>
              <a:t>Oppilaiden tasa-arvo- ja yhdenvertaisuuskyselystä:</a:t>
            </a:r>
          </a:p>
        </p:txBody>
      </p:sp>
      <p:sp>
        <p:nvSpPr>
          <p:cNvPr id="3" name="Tekstin paikkamerkki 2">
            <a:extLst>
              <a:ext uri="{FF2B5EF4-FFF2-40B4-BE49-F238E27FC236}">
                <a16:creationId xmlns:a16="http://schemas.microsoft.com/office/drawing/2014/main" id="{F31A9241-C8DF-2788-9A05-6CF0FFDFE5B5}"/>
              </a:ext>
            </a:extLst>
          </p:cNvPr>
          <p:cNvSpPr>
            <a:spLocks noGrp="1"/>
          </p:cNvSpPr>
          <p:nvPr>
            <p:ph type="body" sz="quarter" idx="12"/>
          </p:nvPr>
        </p:nvSpPr>
        <p:spPr/>
        <p:txBody>
          <a:bodyPr/>
          <a:lstStyle/>
          <a:p>
            <a:r>
              <a:rPr lang="fi-FI" dirty="0">
                <a:latin typeface="Abadi" panose="020B0604020104020204" pitchFamily="34" charset="0"/>
              </a:rPr>
              <a:t>Yleisiä huomioita oppilaille tehdystä kyselystä:</a:t>
            </a:r>
          </a:p>
          <a:p>
            <a:r>
              <a:rPr lang="fi-FI" dirty="0">
                <a:latin typeface="Abadi" panose="020B0604020104020204" pitchFamily="34" charset="0"/>
              </a:rPr>
              <a:t>Useissa asioissa kriittisyys ja epätyytyväisyys lisääntyy 5-6-luokilla.</a:t>
            </a:r>
          </a:p>
          <a:p>
            <a:r>
              <a:rPr lang="fi-FI" dirty="0">
                <a:latin typeface="Abadi" panose="020B0604020104020204" pitchFamily="34" charset="0"/>
              </a:rPr>
              <a:t>Lähes kaikki tulevat kouluun mielellään.</a:t>
            </a:r>
          </a:p>
          <a:p>
            <a:r>
              <a:rPr lang="fi-FI" dirty="0">
                <a:latin typeface="Abadi" panose="020B0604020104020204" pitchFamily="34" charset="0"/>
              </a:rPr>
              <a:t>Koulussa kannustetaan kaikkia tasapuolisesti ja sukupuoli ei vaikuta arviointiin.</a:t>
            </a:r>
          </a:p>
          <a:p>
            <a:r>
              <a:rPr lang="fi-FI" dirty="0">
                <a:latin typeface="Abadi" panose="020B0604020104020204" pitchFamily="34" charset="0"/>
              </a:rPr>
              <a:t>Itseensä kohdistunutta häirintää tai nimittelyä on kokenut n. 30% oppilaista</a:t>
            </a:r>
          </a:p>
        </p:txBody>
      </p:sp>
      <p:pic>
        <p:nvPicPr>
          <p:cNvPr id="7" name="Kuvan paikkamerkki 6" descr="Kuva, joka sisältää kohteen piha-, taivas, ruoho, jalkineet&#10;&#10;Kuvaus luotu automaattisesti">
            <a:extLst>
              <a:ext uri="{FF2B5EF4-FFF2-40B4-BE49-F238E27FC236}">
                <a16:creationId xmlns:a16="http://schemas.microsoft.com/office/drawing/2014/main" id="{25F26EA8-F576-199A-4A43-612A3FAD993A}"/>
              </a:ext>
            </a:extLst>
          </p:cNvPr>
          <p:cNvPicPr>
            <a:picLocks noGrp="1" noChangeAspect="1"/>
          </p:cNvPicPr>
          <p:nvPr>
            <p:ph type="pic" sz="quarter" idx="13"/>
          </p:nvPr>
        </p:nvPicPr>
        <p:blipFill>
          <a:blip r:embed="rId2"/>
          <a:srcRect t="16128" b="16128"/>
          <a:stretch>
            <a:fillRect/>
          </a:stretch>
        </p:blipFill>
        <p:spPr>
          <a:xfrm>
            <a:off x="6497782" y="0"/>
            <a:ext cx="5694218" cy="6857999"/>
          </a:xfrm>
        </p:spPr>
      </p:pic>
      <p:sp>
        <p:nvSpPr>
          <p:cNvPr id="5" name="Tekstin paikkamerkki 4">
            <a:extLst>
              <a:ext uri="{FF2B5EF4-FFF2-40B4-BE49-F238E27FC236}">
                <a16:creationId xmlns:a16="http://schemas.microsoft.com/office/drawing/2014/main" id="{C5DE4CF5-3F9A-434F-089F-52E008853A00}"/>
              </a:ext>
            </a:extLst>
          </p:cNvPr>
          <p:cNvSpPr>
            <a:spLocks noGrp="1"/>
          </p:cNvSpPr>
          <p:nvPr>
            <p:ph type="body" sz="quarter" idx="11"/>
          </p:nvPr>
        </p:nvSpPr>
        <p:spPr/>
        <p:txBody>
          <a:bodyPr/>
          <a:lstStyle/>
          <a:p>
            <a:endParaRPr lang="fi-FI"/>
          </a:p>
        </p:txBody>
      </p:sp>
    </p:spTree>
    <p:extLst>
      <p:ext uri="{BB962C8B-B14F-4D97-AF65-F5344CB8AC3E}">
        <p14:creationId xmlns:p14="http://schemas.microsoft.com/office/powerpoint/2010/main" val="456595904"/>
      </p:ext>
    </p:extLst>
  </p:cSld>
  <p:clrMapOvr>
    <a:masterClrMapping/>
  </p:clrMapOvr>
</p:sld>
</file>

<file path=ppt/theme/theme1.xml><?xml version="1.0" encoding="utf-8"?>
<a:theme xmlns:a="http://schemas.openxmlformats.org/drawingml/2006/main" name="Office-teema">
  <a:themeElements>
    <a:clrScheme name="Mukautettu 32">
      <a:dk1>
        <a:srgbClr val="000000"/>
      </a:dk1>
      <a:lt1>
        <a:sysClr val="window" lastClr="FFFFFF"/>
      </a:lt1>
      <a:dk2>
        <a:srgbClr val="001E96"/>
      </a:dk2>
      <a:lt2>
        <a:srgbClr val="DEE6EA"/>
      </a:lt2>
      <a:accent1>
        <a:srgbClr val="001E96"/>
      </a:accent1>
      <a:accent2>
        <a:srgbClr val="E10069"/>
      </a:accent2>
      <a:accent3>
        <a:srgbClr val="00DBFF"/>
      </a:accent3>
      <a:accent4>
        <a:srgbClr val="008CFF"/>
      </a:accent4>
      <a:accent5>
        <a:srgbClr val="FAAF3C"/>
      </a:accent5>
      <a:accent6>
        <a:srgbClr val="F05A5A"/>
      </a:accent6>
      <a:hlink>
        <a:srgbClr val="0563C1"/>
      </a:hlink>
      <a:folHlink>
        <a:srgbClr val="954F72"/>
      </a:folHlink>
    </a:clrScheme>
    <a:fontScheme name="Segoe 2021">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lu-Powerpointpohja2021.potx" id="{460E04A8-F88F-43FF-8BFF-5F22169242A2}" vid="{4D36C0D8-A396-4EEC-9A05-E7BA45E8920F}"/>
    </a:ext>
  </a:extLst>
</a:theme>
</file>

<file path=ppt/theme/theme2.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KU-Powerpointpohja2021.potx" id="{5CD113D3-224E-4C75-AF6A-6AF01F1E99CA}" vid="{8C9498C3-41D4-4721-AE2D-2387F051589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FC3DA2A38C33704FB6FBA27B272A146A" ma:contentTypeVersion="6" ma:contentTypeDescription="Luo uusi asiakirja." ma:contentTypeScope="" ma:versionID="cee0f9a8761554227a74999c0be52567">
  <xsd:schema xmlns:xsd="http://www.w3.org/2001/XMLSchema" xmlns:xs="http://www.w3.org/2001/XMLSchema" xmlns:p="http://schemas.microsoft.com/office/2006/metadata/properties" xmlns:ns2="28628ca7-215c-40d4-94f6-58d2ff8dbf28" xmlns:ns3="cf6341be-266b-45e3-b168-4e56d7494fb3" targetNamespace="http://schemas.microsoft.com/office/2006/metadata/properties" ma:root="true" ma:fieldsID="8255b68ffe44a40d37ca06cb7ed5a31a" ns2:_="" ns3:_="">
    <xsd:import namespace="28628ca7-215c-40d4-94f6-58d2ff8dbf28"/>
    <xsd:import namespace="cf6341be-266b-45e3-b168-4e56d7494fb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628ca7-215c-40d4-94f6-58d2ff8dbf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6341be-266b-45e3-b168-4e56d7494fb3" elementFormDefault="qualified">
    <xsd:import namespace="http://schemas.microsoft.com/office/2006/documentManagement/types"/>
    <xsd:import namespace="http://schemas.microsoft.com/office/infopath/2007/PartnerControls"/>
    <xsd:element name="SharedWithUsers" ma:index="1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5140BB-AEFA-46CF-8D2A-3E580A5B77E5}">
  <ds:schemaRefs>
    <ds:schemaRef ds:uri="28628ca7-215c-40d4-94f6-58d2ff8dbf28"/>
    <ds:schemaRef ds:uri="cf6341be-266b-45e3-b168-4e56d7494fb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B493658-89B4-4414-8661-2A4757344D9A}">
  <ds:schemaRefs>
    <ds:schemaRef ds:uri="28628ca7-215c-40d4-94f6-58d2ff8dbf28"/>
    <ds:schemaRef ds:uri="cf6341be-266b-45e3-b168-4e56d7494f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7484145-8927-4B74-86B3-5AD31DF5FD62}">
  <ds:schemaRefs>
    <ds:schemaRef ds:uri="http://schemas.microsoft.com/sharepoint/v3/contenttype/forms"/>
  </ds:schemaRefs>
</ds:datastoreItem>
</file>

<file path=docMetadata/LabelInfo.xml><?xml version="1.0" encoding="utf-8"?>
<clbl:labelList xmlns:clbl="http://schemas.microsoft.com/office/2020/mipLabelMetadata">
  <clbl:label id="{e7f2b28d-54cf-44b6-aad9-6a2b7fb652a6}" enabled="1" method="Standard" siteId="{5cc89a67-fa29-4356-af5d-f436abc7c21b}" removed="0"/>
</clbl:labelList>
</file>

<file path=docProps/app.xml><?xml version="1.0" encoding="utf-8"?>
<Properties xmlns="http://schemas.openxmlformats.org/officeDocument/2006/extended-properties" xmlns:vt="http://schemas.openxmlformats.org/officeDocument/2006/docPropsVTypes">
  <Template>Oulu-Powerpointpohja2021</Template>
  <TotalTime>517</TotalTime>
  <Words>1516</Words>
  <Application>Microsoft Office PowerPoint</Application>
  <PresentationFormat>Laajakuva</PresentationFormat>
  <Paragraphs>173</Paragraphs>
  <Slides>15</Slides>
  <Notes>1</Notes>
  <HiddenSlides>0</HiddenSlides>
  <MMClips>0</MMClips>
  <ScaleCrop>false</ScaleCrop>
  <HeadingPairs>
    <vt:vector size="4" baseType="variant">
      <vt:variant>
        <vt:lpstr>Teema</vt:lpstr>
      </vt:variant>
      <vt:variant>
        <vt:i4>2</vt:i4>
      </vt:variant>
      <vt:variant>
        <vt:lpstr>Dian otsikot</vt:lpstr>
      </vt:variant>
      <vt:variant>
        <vt:i4>15</vt:i4>
      </vt:variant>
    </vt:vector>
  </HeadingPairs>
  <TitlesOfParts>
    <vt:vector size="17" baseType="lpstr">
      <vt:lpstr>Office-teema</vt:lpstr>
      <vt:lpstr>1_Office-teema</vt:lpstr>
      <vt:lpstr>Lintulammen  koulun tasa-arvo- ja yhdenvertaisuussuunnitelma</vt:lpstr>
      <vt:lpstr>1. JOHDANTO</vt:lpstr>
      <vt:lpstr>PowerPoint-esitys</vt:lpstr>
      <vt:lpstr>2. TAUSTAA JA KÄSITTEITÄ</vt:lpstr>
      <vt:lpstr>3. NYKYTILAN KARTOITUS JA ARVIO YVTA-TILANTEESTA</vt:lpstr>
      <vt:lpstr>Antirasismikeskustelu koululla henkilöstön kesken 10/24</vt:lpstr>
      <vt:lpstr>4. Lintulammen koululla toteutuvia tayv-asioita</vt:lpstr>
      <vt:lpstr>PowerPoint-esitys</vt:lpstr>
      <vt:lpstr>Oppilaiden tasa-arvo- ja yhdenvertaisuuskyselystä:</vt:lpstr>
      <vt:lpstr>Tasa-arvo ja yhdenvertaisuuskysely oppilaille</vt:lpstr>
      <vt:lpstr>5. KOULUMME KEHITTÄMISKOHTEET  2024-2028</vt:lpstr>
      <vt:lpstr>2. Tavoitteet, toimenpiteet, aikataulu ja vastuuhenkilöt</vt:lpstr>
      <vt:lpstr>3. Seuranta tavoitteiden osalta vuosittain </vt:lpstr>
      <vt:lpstr>Materiaalit</vt:lpstr>
      <vt:lpstr>Bonus: Syrjinnästä vapaa koulu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Tenhu Sirpa</dc:creator>
  <cp:lastModifiedBy>Kärki Pauliina</cp:lastModifiedBy>
  <cp:revision>5</cp:revision>
  <dcterms:created xsi:type="dcterms:W3CDTF">2021-11-23T06:43:53Z</dcterms:created>
  <dcterms:modified xsi:type="dcterms:W3CDTF">2025-08-25T07:49:41Z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7f2b28d-54cf-44b6-aad9-6a2b7fb652a6_Enabled">
    <vt:lpwstr>true</vt:lpwstr>
  </property>
  <property fmtid="{D5CDD505-2E9C-101B-9397-08002B2CF9AE}" pid="3" name="MSIP_Label_e7f2b28d-54cf-44b6-aad9-6a2b7fb652a6_SetDate">
    <vt:lpwstr>2021-11-19T10:10:02Z</vt:lpwstr>
  </property>
  <property fmtid="{D5CDD505-2E9C-101B-9397-08002B2CF9AE}" pid="4" name="MSIP_Label_e7f2b28d-54cf-44b6-aad9-6a2b7fb652a6_Method">
    <vt:lpwstr>Standard</vt:lpwstr>
  </property>
  <property fmtid="{D5CDD505-2E9C-101B-9397-08002B2CF9AE}" pid="5" name="MSIP_Label_e7f2b28d-54cf-44b6-aad9-6a2b7fb652a6_Name">
    <vt:lpwstr>e7f2b28d-54cf-44b6-aad9-6a2b7fb652a6</vt:lpwstr>
  </property>
  <property fmtid="{D5CDD505-2E9C-101B-9397-08002B2CF9AE}" pid="6" name="MSIP_Label_e7f2b28d-54cf-44b6-aad9-6a2b7fb652a6_SiteId">
    <vt:lpwstr>5cc89a67-fa29-4356-af5d-f436abc7c21b</vt:lpwstr>
  </property>
  <property fmtid="{D5CDD505-2E9C-101B-9397-08002B2CF9AE}" pid="7" name="MSIP_Label_e7f2b28d-54cf-44b6-aad9-6a2b7fb652a6_ActionId">
    <vt:lpwstr>b3b2c737-5a7f-465a-82ce-3fc6eeaf4c84</vt:lpwstr>
  </property>
  <property fmtid="{D5CDD505-2E9C-101B-9397-08002B2CF9AE}" pid="8" name="MSIP_Label_e7f2b28d-54cf-44b6-aad9-6a2b7fb652a6_ContentBits">
    <vt:lpwstr>0</vt:lpwstr>
  </property>
  <property fmtid="{D5CDD505-2E9C-101B-9397-08002B2CF9AE}" pid="9" name="ContentTypeId">
    <vt:lpwstr>0x010100FC3DA2A38C33704FB6FBA27B272A146A</vt:lpwstr>
  </property>
</Properties>
</file>