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57" r:id="rId6"/>
    <p:sldId id="263" r:id="rId7"/>
    <p:sldId id="258" r:id="rId8"/>
    <p:sldId id="260" r:id="rId9"/>
    <p:sldId id="261" r:id="rId10"/>
    <p:sldId id="259" r:id="rId11"/>
    <p:sldId id="262" r:id="rId12"/>
    <p:sldId id="265" r:id="rId13"/>
    <p:sldId id="266" r:id="rId14"/>
  </p:sldIdLst>
  <p:sldSz cx="12192000" cy="6858000"/>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Tekijä" initials="K"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F7C61-B2F8-C96A-9232-BE94EB149E84}" v="42" dt="2025-04-16T12:46:13.373"/>
    <p1510:client id="{44A2B4F3-2758-299A-DC8D-F2FF054ECAF2}" v="292" dt="2025-04-16T12:40:46.546"/>
    <p1510:client id="{71C860AC-1976-B288-CDDA-0A3127942C83}" v="1" dt="2025-04-16T12:55:41.90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10CF99-8546-9944-AF26-18CD4D3E6F2D}" type="datetimeFigureOut">
              <a:rPr lang="fi-FI" smtClean="0"/>
              <a:t>19.8.2025</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6814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110721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96950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7224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383953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6227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19.8.2025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548043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356722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32711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765562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864544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47868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645306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42576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5086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54420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41254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795514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287859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40198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40789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462130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59409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7424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2371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4607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09391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22913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19.8.2025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647218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19.8.2025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62" r:id="rId14"/>
    <p:sldLayoutId id="2147483663" r:id="rId15"/>
    <p:sldLayoutId id="2147483650" r:id="rId16"/>
    <p:sldLayoutId id="2147483651" r:id="rId17"/>
    <p:sldLayoutId id="2147483664" r:id="rId18"/>
    <p:sldLayoutId id="2147483665" r:id="rId19"/>
    <p:sldLayoutId id="2147483666" r:id="rId20"/>
    <p:sldLayoutId id="2147483667" r:id="rId21"/>
    <p:sldLayoutId id="2147483670" r:id="rId22"/>
    <p:sldLayoutId id="2147483668" r:id="rId23"/>
    <p:sldLayoutId id="2147483669" r:id="rId24"/>
    <p:sldLayoutId id="2147483677" r:id="rId25"/>
    <p:sldLayoutId id="2147483673" r:id="rId26"/>
    <p:sldLayoutId id="2147483675" r:id="rId27"/>
    <p:sldLayoutId id="2147483674" r:id="rId28"/>
    <p:sldLayoutId id="2147483676" r:id="rId29"/>
    <p:sldLayoutId id="2147483678" r:id="rId30"/>
    <p:sldLayoutId id="2147483679" r:id="rId31"/>
    <p:sldLayoutId id="2147483680" r:id="rId32"/>
    <p:sldLayoutId id="2147483681" r:id="rId33"/>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a:xfrm>
            <a:off x="4917760" y="2097744"/>
            <a:ext cx="7424928" cy="1449515"/>
          </a:xfrm>
        </p:spPr>
        <p:txBody>
          <a:bodyPr/>
          <a:lstStyle/>
          <a:p>
            <a:r>
              <a:rPr lang="fi-FI"/>
              <a:t>5-8-vuotiaiden pedagoginen suunnitelma</a:t>
            </a:r>
          </a:p>
        </p:txBody>
      </p:sp>
    </p:spTree>
    <p:extLst>
      <p:ext uri="{BB962C8B-B14F-4D97-AF65-F5344CB8AC3E}">
        <p14:creationId xmlns:p14="http://schemas.microsoft.com/office/powerpoint/2010/main" val="1817712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92DA6-4D65-CCB5-58F2-194243DD3936}"/>
              </a:ext>
            </a:extLst>
          </p:cNvPr>
          <p:cNvSpPr>
            <a:spLocks noGrp="1"/>
          </p:cNvSpPr>
          <p:nvPr>
            <p:ph type="title"/>
          </p:nvPr>
        </p:nvSpPr>
        <p:spPr>
          <a:xfrm>
            <a:off x="748553" y="1129553"/>
            <a:ext cx="9791700" cy="401535"/>
          </a:xfrm>
        </p:spPr>
        <p:txBody>
          <a:bodyPr>
            <a:normAutofit fontScale="90000"/>
          </a:bodyPr>
          <a:lstStyle/>
          <a:p>
            <a:r>
              <a:rPr lang="fi-FI"/>
              <a:t> </a:t>
            </a:r>
          </a:p>
        </p:txBody>
      </p:sp>
      <p:sp>
        <p:nvSpPr>
          <p:cNvPr id="3" name="Tekstin paikkamerkki 2">
            <a:extLst>
              <a:ext uri="{FF2B5EF4-FFF2-40B4-BE49-F238E27FC236}">
                <a16:creationId xmlns:a16="http://schemas.microsoft.com/office/drawing/2014/main" id="{43041DEA-EDBC-A019-FBB0-1D7FE6B51291}"/>
              </a:ext>
            </a:extLst>
          </p:cNvPr>
          <p:cNvSpPr>
            <a:spLocks noGrp="1"/>
          </p:cNvSpPr>
          <p:nvPr>
            <p:ph type="body" sz="quarter" idx="12"/>
          </p:nvPr>
        </p:nvSpPr>
        <p:spPr>
          <a:xfrm flipH="1">
            <a:off x="584791" y="2491741"/>
            <a:ext cx="172448" cy="1197758"/>
          </a:xfrm>
        </p:spPr>
        <p:txBody>
          <a:bodyPr/>
          <a:lstStyle/>
          <a:p>
            <a:r>
              <a:rPr lang="fi-FI"/>
              <a:t> </a:t>
            </a:r>
          </a:p>
        </p:txBody>
      </p:sp>
      <p:sp>
        <p:nvSpPr>
          <p:cNvPr id="4" name="Tekstin paikkamerkki 3">
            <a:extLst>
              <a:ext uri="{FF2B5EF4-FFF2-40B4-BE49-F238E27FC236}">
                <a16:creationId xmlns:a16="http://schemas.microsoft.com/office/drawing/2014/main" id="{77A3B2FE-4554-CA8C-A0F5-8B93D7F34EA7}"/>
              </a:ext>
            </a:extLst>
          </p:cNvPr>
          <p:cNvSpPr>
            <a:spLocks noGrp="1"/>
          </p:cNvSpPr>
          <p:nvPr>
            <p:ph type="body" sz="quarter" idx="11"/>
          </p:nvPr>
        </p:nvSpPr>
        <p:spPr/>
        <p:txBody>
          <a:bodyPr/>
          <a:lstStyle/>
          <a:p>
            <a:r>
              <a:rPr lang="fi-FI"/>
              <a:t> </a:t>
            </a:r>
          </a:p>
        </p:txBody>
      </p:sp>
      <p:graphicFrame>
        <p:nvGraphicFramePr>
          <p:cNvPr id="5" name="Taulukko 5">
            <a:extLst>
              <a:ext uri="{FF2B5EF4-FFF2-40B4-BE49-F238E27FC236}">
                <a16:creationId xmlns:a16="http://schemas.microsoft.com/office/drawing/2014/main" id="{BA7A6AE6-08A8-F854-BE4C-1B285FEEA562}"/>
              </a:ext>
            </a:extLst>
          </p:cNvPr>
          <p:cNvGraphicFramePr>
            <a:graphicFrameLocks noGrp="1"/>
          </p:cNvGraphicFramePr>
          <p:nvPr>
            <p:extLst>
              <p:ext uri="{D42A27DB-BD31-4B8C-83A1-F6EECF244321}">
                <p14:modId xmlns:p14="http://schemas.microsoft.com/office/powerpoint/2010/main" val="2591804464"/>
              </p:ext>
            </p:extLst>
          </p:nvPr>
        </p:nvGraphicFramePr>
        <p:xfrm>
          <a:off x="748553" y="1340952"/>
          <a:ext cx="9565028" cy="4304934"/>
        </p:xfrm>
        <a:graphic>
          <a:graphicData uri="http://schemas.openxmlformats.org/drawingml/2006/table">
            <a:tbl>
              <a:tblPr firstRow="1" bandRow="1">
                <a:tableStyleId>{5C22544A-7EE6-4342-B048-85BDC9FD1C3A}</a:tableStyleId>
              </a:tblPr>
              <a:tblGrid>
                <a:gridCol w="4782514">
                  <a:extLst>
                    <a:ext uri="{9D8B030D-6E8A-4147-A177-3AD203B41FA5}">
                      <a16:colId xmlns:a16="http://schemas.microsoft.com/office/drawing/2014/main" val="2429715754"/>
                    </a:ext>
                  </a:extLst>
                </a:gridCol>
                <a:gridCol w="4782514">
                  <a:extLst>
                    <a:ext uri="{9D8B030D-6E8A-4147-A177-3AD203B41FA5}">
                      <a16:colId xmlns:a16="http://schemas.microsoft.com/office/drawing/2014/main" val="4140140082"/>
                    </a:ext>
                  </a:extLst>
                </a:gridCol>
              </a:tblGrid>
              <a:tr h="527134">
                <a:tc>
                  <a:txBody>
                    <a:bodyPr/>
                    <a:lstStyle/>
                    <a:p>
                      <a:r>
                        <a:rPr lang="fi-FI"/>
                        <a:t> AJANKOHTA</a:t>
                      </a:r>
                    </a:p>
                  </a:txBody>
                  <a:tcPr/>
                </a:tc>
                <a:tc>
                  <a:txBody>
                    <a:bodyPr/>
                    <a:lstStyle/>
                    <a:p>
                      <a:r>
                        <a:rPr lang="fi-FI"/>
                        <a:t>TOIMINTA</a:t>
                      </a:r>
                    </a:p>
                  </a:txBody>
                  <a:tcPr/>
                </a:tc>
                <a:extLst>
                  <a:ext uri="{0D108BD9-81ED-4DB2-BD59-A6C34878D82A}">
                    <a16:rowId xmlns:a16="http://schemas.microsoft.com/office/drawing/2014/main" val="3324336333"/>
                  </a:ext>
                </a:extLst>
              </a:tr>
              <a:tr h="755560">
                <a:tc>
                  <a:txBody>
                    <a:bodyPr/>
                    <a:lstStyle/>
                    <a:p>
                      <a:r>
                        <a:rPr lang="fi-FI"/>
                        <a:t>TAMMIKUU</a:t>
                      </a:r>
                    </a:p>
                    <a:p>
                      <a:endParaRPr lang="fi-FI"/>
                    </a:p>
                  </a:txBody>
                  <a:tcPr/>
                </a:tc>
                <a:tc>
                  <a:txBody>
                    <a:bodyPr/>
                    <a:lstStyle/>
                    <a:p>
                      <a:endParaRPr lang="fi-FI"/>
                    </a:p>
                  </a:txBody>
                  <a:tcPr/>
                </a:tc>
                <a:extLst>
                  <a:ext uri="{0D108BD9-81ED-4DB2-BD59-A6C34878D82A}">
                    <a16:rowId xmlns:a16="http://schemas.microsoft.com/office/drawing/2014/main" val="2985314596"/>
                  </a:ext>
                </a:extLst>
              </a:tr>
              <a:tr h="755560">
                <a:tc>
                  <a:txBody>
                    <a:bodyPr/>
                    <a:lstStyle/>
                    <a:p>
                      <a:r>
                        <a:rPr lang="fi-FI"/>
                        <a:t>HELMIKUU</a:t>
                      </a:r>
                    </a:p>
                    <a:p>
                      <a:endParaRPr lang="fi-FI"/>
                    </a:p>
                  </a:txBody>
                  <a:tcPr/>
                </a:tc>
                <a:tc>
                  <a:txBody>
                    <a:bodyPr/>
                    <a:lstStyle/>
                    <a:p>
                      <a:r>
                        <a:rPr lang="fi-FI"/>
                        <a:t>Rusettiluistelu Lintulan kentällä</a:t>
                      </a:r>
                    </a:p>
                    <a:p>
                      <a:pPr lvl="0">
                        <a:buNone/>
                      </a:pPr>
                      <a:r>
                        <a:rPr lang="fi-FI" sz="1800" b="0" i="0" u="none" strike="noStrike" noProof="0">
                          <a:solidFill>
                            <a:srgbClr val="000000"/>
                          </a:solidFill>
                          <a:latin typeface="Segoe UI"/>
                        </a:rPr>
                        <a:t>Alueellisen yhteistyöverkon tapaaminen</a:t>
                      </a:r>
                      <a:endParaRPr lang="fi-FI"/>
                    </a:p>
                  </a:txBody>
                  <a:tcPr/>
                </a:tc>
                <a:extLst>
                  <a:ext uri="{0D108BD9-81ED-4DB2-BD59-A6C34878D82A}">
                    <a16:rowId xmlns:a16="http://schemas.microsoft.com/office/drawing/2014/main" val="1123504139"/>
                  </a:ext>
                </a:extLst>
              </a:tr>
              <a:tr h="755560">
                <a:tc>
                  <a:txBody>
                    <a:bodyPr/>
                    <a:lstStyle/>
                    <a:p>
                      <a:r>
                        <a:rPr lang="fi-FI"/>
                        <a:t>MAALISKUU</a:t>
                      </a:r>
                    </a:p>
                    <a:p>
                      <a:endParaRPr lang="fi-FI"/>
                    </a:p>
                  </a:txBody>
                  <a:tcPr/>
                </a:tc>
                <a:tc>
                  <a:txBody>
                    <a:bodyPr/>
                    <a:lstStyle/>
                    <a:p>
                      <a:r>
                        <a:rPr lang="fi-FI"/>
                        <a:t>Tutustuminen välituntitoimintaan ja yhteinen pihaleikkitunti</a:t>
                      </a:r>
                    </a:p>
                  </a:txBody>
                  <a:tcPr/>
                </a:tc>
                <a:extLst>
                  <a:ext uri="{0D108BD9-81ED-4DB2-BD59-A6C34878D82A}">
                    <a16:rowId xmlns:a16="http://schemas.microsoft.com/office/drawing/2014/main" val="889052190"/>
                  </a:ext>
                </a:extLst>
              </a:tr>
              <a:tr h="755560">
                <a:tc>
                  <a:txBody>
                    <a:bodyPr/>
                    <a:lstStyle/>
                    <a:p>
                      <a:r>
                        <a:rPr lang="fi-FI"/>
                        <a:t>HUHTIKUU</a:t>
                      </a:r>
                    </a:p>
                    <a:p>
                      <a:endParaRPr lang="fi-FI"/>
                    </a:p>
                  </a:txBody>
                  <a:tcPr/>
                </a:tc>
                <a:tc>
                  <a:txBody>
                    <a:bodyPr/>
                    <a:lstStyle/>
                    <a:p>
                      <a:pPr lvl="0">
                        <a:buNone/>
                      </a:pPr>
                      <a:r>
                        <a:rPr lang="fi-FI" sz="1800" b="0" i="0" u="none" strike="noStrike" noProof="0">
                          <a:solidFill>
                            <a:srgbClr val="000000"/>
                          </a:solidFill>
                          <a:latin typeface="Segoe UI"/>
                        </a:rPr>
                        <a:t>Uintiviikolla liikuntahetket ja ruokailu koululla</a:t>
                      </a:r>
                      <a:endParaRPr lang="fi-FI"/>
                    </a:p>
                  </a:txBody>
                  <a:tcPr/>
                </a:tc>
                <a:extLst>
                  <a:ext uri="{0D108BD9-81ED-4DB2-BD59-A6C34878D82A}">
                    <a16:rowId xmlns:a16="http://schemas.microsoft.com/office/drawing/2014/main" val="2062043099"/>
                  </a:ext>
                </a:extLst>
              </a:tr>
              <a:tr h="755560">
                <a:tc>
                  <a:txBody>
                    <a:bodyPr/>
                    <a:lstStyle/>
                    <a:p>
                      <a:r>
                        <a:rPr lang="fi-FI"/>
                        <a:t>TOUKOKUU</a:t>
                      </a:r>
                    </a:p>
                    <a:p>
                      <a:endParaRPr lang="fi-FI"/>
                    </a:p>
                  </a:txBody>
                  <a:tcPr/>
                </a:tc>
                <a:tc>
                  <a:txBody>
                    <a:bodyPr/>
                    <a:lstStyle/>
                    <a:p>
                      <a:r>
                        <a:rPr lang="fi-FI"/>
                        <a:t>Kouluun tutustumispäivä</a:t>
                      </a:r>
                    </a:p>
                    <a:p>
                      <a:pPr lvl="0">
                        <a:buNone/>
                      </a:pPr>
                      <a:r>
                        <a:rPr lang="fi-FI"/>
                        <a:t>Arviointipalaveri</a:t>
                      </a:r>
                    </a:p>
                  </a:txBody>
                  <a:tcPr/>
                </a:tc>
                <a:extLst>
                  <a:ext uri="{0D108BD9-81ED-4DB2-BD59-A6C34878D82A}">
                    <a16:rowId xmlns:a16="http://schemas.microsoft.com/office/drawing/2014/main" val="873909948"/>
                  </a:ext>
                </a:extLst>
              </a:tr>
            </a:tbl>
          </a:graphicData>
        </a:graphic>
      </p:graphicFrame>
    </p:spTree>
    <p:extLst>
      <p:ext uri="{BB962C8B-B14F-4D97-AF65-F5344CB8AC3E}">
        <p14:creationId xmlns:p14="http://schemas.microsoft.com/office/powerpoint/2010/main" val="2656486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96DFACA-801F-4C73-8180-17B9E7EB740A}"/>
              </a:ext>
            </a:extLst>
          </p:cNvPr>
          <p:cNvSpPr>
            <a:spLocks noGrp="1"/>
          </p:cNvSpPr>
          <p:nvPr>
            <p:ph type="title"/>
          </p:nvPr>
        </p:nvSpPr>
        <p:spPr>
          <a:xfrm>
            <a:off x="645812" y="1129553"/>
            <a:ext cx="9791700" cy="927847"/>
          </a:xfrm>
        </p:spPr>
        <p:txBody>
          <a:bodyPr>
            <a:normAutofit/>
          </a:bodyPr>
          <a:lstStyle/>
          <a:p>
            <a:r>
              <a:rPr lang="fi-FI" sz="3200"/>
              <a:t>Kasvamme, kohtaamme ja kasvatamme yhdessä</a:t>
            </a:r>
          </a:p>
        </p:txBody>
      </p:sp>
      <p:sp>
        <p:nvSpPr>
          <p:cNvPr id="7" name="Tekstin paikkamerkki 6">
            <a:extLst>
              <a:ext uri="{FF2B5EF4-FFF2-40B4-BE49-F238E27FC236}">
                <a16:creationId xmlns:a16="http://schemas.microsoft.com/office/drawing/2014/main" id="{09B62232-8CEC-42B6-B821-4BF195B19441}"/>
              </a:ext>
            </a:extLst>
          </p:cNvPr>
          <p:cNvSpPr>
            <a:spLocks noGrp="1"/>
          </p:cNvSpPr>
          <p:nvPr>
            <p:ph type="body" sz="quarter" idx="12"/>
          </p:nvPr>
        </p:nvSpPr>
        <p:spPr>
          <a:xfrm>
            <a:off x="6479943" y="2589285"/>
            <a:ext cx="4872999" cy="2974781"/>
          </a:xfrm>
        </p:spPr>
        <p:txBody>
          <a:bodyPr/>
          <a:lstStyle/>
          <a:p>
            <a:pPr algn="ctr"/>
            <a:r>
              <a:rPr lang="fi-FI" b="1">
                <a:solidFill>
                  <a:schemeClr val="accent1"/>
                </a:solidFill>
                <a:latin typeface="+mn-lt"/>
              </a:rPr>
              <a:t>VISIO: </a:t>
            </a:r>
          </a:p>
          <a:p>
            <a:pPr algn="ctr"/>
            <a:r>
              <a:rPr lang="fi-FI" b="1" i="1">
                <a:solidFill>
                  <a:schemeClr val="accent1"/>
                </a:solidFill>
                <a:latin typeface="+mn-lt"/>
              </a:rPr>
              <a:t>”Yhtenäinen esi- ja alkuopetuksen pedagogiikka, toimintakulttuuri ja oppimisympäristö vahvistaa lapsen varhaista perustaitojen oppimista. Yhdessä toimien mahdollistamme lapsen yksilöllisen etenemisen kasvun ja opin polulla joustavien siirtymien avulla.”</a:t>
            </a:r>
          </a:p>
          <a:p>
            <a:endParaRPr lang="fi-FI"/>
          </a:p>
        </p:txBody>
      </p:sp>
      <p:sp>
        <p:nvSpPr>
          <p:cNvPr id="4" name="Päivämäärän paikkamerkki 3">
            <a:extLst>
              <a:ext uri="{FF2B5EF4-FFF2-40B4-BE49-F238E27FC236}">
                <a16:creationId xmlns:a16="http://schemas.microsoft.com/office/drawing/2014/main" id="{B2AB7DAC-AA0C-4400-A7CB-3AB67A78C3F0}"/>
              </a:ext>
            </a:extLst>
          </p:cNvPr>
          <p:cNvSpPr>
            <a:spLocks noGrp="1"/>
          </p:cNvSpPr>
          <p:nvPr>
            <p:ph type="dt" sz="half" idx="4294967295"/>
          </p:nvPr>
        </p:nvSpPr>
        <p:spPr>
          <a:xfrm>
            <a:off x="11225213" y="3697288"/>
            <a:ext cx="966787" cy="365125"/>
          </a:xfrm>
        </p:spPr>
        <p:txBody>
          <a:bodyPr/>
          <a:lstStyle/>
          <a:p>
            <a:fld id="{13851BC7-B432-4747-9742-70043FBB6BD1}" type="datetime1">
              <a:rPr lang="fi-FI" smtClean="0"/>
              <a:pPr/>
              <a:t>19.8.2025</a:t>
            </a:fld>
            <a:endParaRPr lang="fi-FI"/>
          </a:p>
        </p:txBody>
      </p:sp>
      <p:sp>
        <p:nvSpPr>
          <p:cNvPr id="2" name="Tekstiruutu 1">
            <a:extLst>
              <a:ext uri="{FF2B5EF4-FFF2-40B4-BE49-F238E27FC236}">
                <a16:creationId xmlns:a16="http://schemas.microsoft.com/office/drawing/2014/main" id="{49B05C9F-0946-4683-B294-0F4D1B29A03F}"/>
              </a:ext>
              <a:ext uri="{C183D7F6-B498-43B3-948B-1728B52AA6E4}">
                <adec:decorative xmlns:adec="http://schemas.microsoft.com/office/drawing/2017/decorative" val="1"/>
              </a:ext>
            </a:extLst>
          </p:cNvPr>
          <p:cNvSpPr txBox="1"/>
          <p:nvPr/>
        </p:nvSpPr>
        <p:spPr>
          <a:xfrm>
            <a:off x="780836" y="2815119"/>
            <a:ext cx="530915" cy="646331"/>
          </a:xfrm>
          <a:prstGeom prst="rect">
            <a:avLst/>
          </a:prstGeom>
          <a:noFill/>
        </p:spPr>
        <p:txBody>
          <a:bodyPr wrap="none" rtlCol="0">
            <a:spAutoFit/>
          </a:bodyPr>
          <a:lstStyle/>
          <a:p>
            <a:endParaRPr lang="fi-FI"/>
          </a:p>
          <a:p>
            <a:pPr marL="342900" indent="-342900">
              <a:buAutoNum type="arabicPeriod"/>
            </a:pPr>
            <a:endParaRPr lang="fi-FI"/>
          </a:p>
        </p:txBody>
      </p:sp>
      <p:sp>
        <p:nvSpPr>
          <p:cNvPr id="9" name="Tekstiruutu 8">
            <a:extLst>
              <a:ext uri="{FF2B5EF4-FFF2-40B4-BE49-F238E27FC236}">
                <a16:creationId xmlns:a16="http://schemas.microsoft.com/office/drawing/2014/main" id="{0B8782A6-1CB9-42C5-8AC5-A247B182D096}"/>
              </a:ext>
            </a:extLst>
          </p:cNvPr>
          <p:cNvSpPr txBox="1"/>
          <p:nvPr/>
        </p:nvSpPr>
        <p:spPr>
          <a:xfrm>
            <a:off x="1099335" y="2815119"/>
            <a:ext cx="4872999" cy="2031325"/>
          </a:xfrm>
          <a:prstGeom prst="rect">
            <a:avLst/>
          </a:prstGeom>
          <a:noFill/>
        </p:spPr>
        <p:txBody>
          <a:bodyPr wrap="square" lIns="91440" tIns="45720" rIns="91440" bIns="45720" rtlCol="0" anchor="t">
            <a:spAutoFit/>
          </a:bodyPr>
          <a:lstStyle/>
          <a:p>
            <a:pPr marL="342900" indent="-342900">
              <a:buFont typeface="+mj-lt"/>
              <a:buAutoNum type="arabicPeriod"/>
            </a:pPr>
            <a:r>
              <a:rPr lang="fi-FI"/>
              <a:t>Yhteinen pedagoginen näkemys</a:t>
            </a:r>
          </a:p>
          <a:p>
            <a:pPr marL="342900" indent="-342900">
              <a:buFont typeface="+mj-lt"/>
              <a:buAutoNum type="arabicPeriod"/>
            </a:pPr>
            <a:r>
              <a:rPr lang="fi-FI"/>
              <a:t>Asiantuntijuuden ja osaamisen jakaminen</a:t>
            </a:r>
            <a:endParaRPr lang="fi-FI">
              <a:cs typeface="Segoe UI"/>
            </a:endParaRPr>
          </a:p>
          <a:p>
            <a:pPr marL="342900" indent="-342900">
              <a:buFont typeface="+mj-lt"/>
              <a:buAutoNum type="arabicPeriod"/>
            </a:pPr>
            <a:r>
              <a:rPr lang="fi-FI"/>
              <a:t>Yhtenäinen toimintakulttuuri</a:t>
            </a:r>
            <a:endParaRPr lang="fi-FI">
              <a:cs typeface="Segoe UI"/>
            </a:endParaRPr>
          </a:p>
          <a:p>
            <a:pPr marL="342900" indent="-342900">
              <a:buFont typeface="+mj-lt"/>
              <a:buAutoNum type="arabicPeriod"/>
            </a:pPr>
            <a:r>
              <a:rPr lang="fi-FI"/>
              <a:t>Pedagogiset työtavat ja oppimisympäristö perustaitojen oppimisessa</a:t>
            </a:r>
            <a:endParaRPr lang="fi-FI">
              <a:cs typeface="Segoe UI"/>
            </a:endParaRPr>
          </a:p>
          <a:p>
            <a:pPr marL="342900" indent="-342900">
              <a:buFont typeface="+mj-lt"/>
              <a:buAutoNum type="arabicPeriod"/>
            </a:pPr>
            <a:r>
              <a:rPr lang="fi-FI"/>
              <a:t>Arviointi Toukokuussa 2025</a:t>
            </a:r>
          </a:p>
          <a:p>
            <a:pPr marL="342900" indent="-342900">
              <a:buFont typeface="+mj-lt"/>
              <a:buAutoNum type="arabicPeriod"/>
            </a:pPr>
            <a:r>
              <a:rPr lang="fi-FI"/>
              <a:t>Vuosikello</a:t>
            </a:r>
            <a:endParaRPr lang="fi-FI">
              <a:cs typeface="Segoe UI"/>
            </a:endParaRPr>
          </a:p>
        </p:txBody>
      </p:sp>
    </p:spTree>
    <p:extLst>
      <p:ext uri="{BB962C8B-B14F-4D97-AF65-F5344CB8AC3E}">
        <p14:creationId xmlns:p14="http://schemas.microsoft.com/office/powerpoint/2010/main" val="153166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E744B1-BCC8-D3E8-CBD8-9CFF4AA2E346}"/>
              </a:ext>
            </a:extLst>
          </p:cNvPr>
          <p:cNvSpPr>
            <a:spLocks noGrp="1"/>
          </p:cNvSpPr>
          <p:nvPr>
            <p:ph type="title"/>
          </p:nvPr>
        </p:nvSpPr>
        <p:spPr/>
        <p:txBody>
          <a:bodyPr/>
          <a:lstStyle/>
          <a:p>
            <a:r>
              <a:rPr lang="fi-FI"/>
              <a:t>Taustatiedot</a:t>
            </a:r>
          </a:p>
        </p:txBody>
      </p:sp>
      <p:sp>
        <p:nvSpPr>
          <p:cNvPr id="3" name="Tekstin paikkamerkki 2">
            <a:extLst>
              <a:ext uri="{FF2B5EF4-FFF2-40B4-BE49-F238E27FC236}">
                <a16:creationId xmlns:a16="http://schemas.microsoft.com/office/drawing/2014/main" id="{582A36C4-DAAA-058E-D04C-CF23BE40CEC0}"/>
              </a:ext>
            </a:extLst>
          </p:cNvPr>
          <p:cNvSpPr>
            <a:spLocks noGrp="1"/>
          </p:cNvSpPr>
          <p:nvPr>
            <p:ph type="body" sz="quarter" idx="12"/>
          </p:nvPr>
        </p:nvSpPr>
        <p:spPr/>
        <p:txBody>
          <a:bodyPr/>
          <a:lstStyle/>
          <a:p>
            <a:pPr marL="285750" indent="-285750">
              <a:buFont typeface="Arial" panose="020B0604020202020204" pitchFamily="34" charset="0"/>
              <a:buChar char="•"/>
            </a:pPr>
            <a:r>
              <a:rPr lang="fi-FI"/>
              <a:t>Yksiköt: Lintulammen koulu, Kaarnalaivan päiväkoti, Allinpuiston päiväkoti, Mäntylä-Snellmanin päiväkoti</a:t>
            </a:r>
          </a:p>
          <a:p>
            <a:endParaRPr lang="fi-FI"/>
          </a:p>
          <a:p>
            <a:endParaRPr lang="fi-FI"/>
          </a:p>
          <a:p>
            <a:pPr marL="285750" indent="-285750">
              <a:buFont typeface="Arial" panose="020B0604020202020204" pitchFamily="34" charset="0"/>
              <a:buChar char="•"/>
            </a:pPr>
            <a:r>
              <a:rPr lang="fi-FI"/>
              <a:t>Vastuuhenkilöt: Lintulammen </a:t>
            </a:r>
            <a:r>
              <a:rPr lang="fi-FI" err="1"/>
              <a:t>koulu:Heli</a:t>
            </a:r>
            <a:r>
              <a:rPr lang="fi-FI"/>
              <a:t> Suopajärvi, Sanna Liikala, Kaarnalaiva: Jonna Suokas, Allinpuisto: Eeva Kilpinen, Mäntylä-Snellman: Sari Korhonen</a:t>
            </a:r>
          </a:p>
        </p:txBody>
      </p:sp>
      <p:sp>
        <p:nvSpPr>
          <p:cNvPr id="4" name="Tekstin paikkamerkki 3">
            <a:extLst>
              <a:ext uri="{FF2B5EF4-FFF2-40B4-BE49-F238E27FC236}">
                <a16:creationId xmlns:a16="http://schemas.microsoft.com/office/drawing/2014/main" id="{65F539D7-2D2B-09F9-9B59-413A42296CA3}"/>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1889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2835643790"/>
              </p:ext>
            </p:extLst>
          </p:nvPr>
        </p:nvGraphicFramePr>
        <p:xfrm>
          <a:off x="757239" y="794153"/>
          <a:ext cx="7083742" cy="5044977"/>
        </p:xfrm>
        <a:graphic>
          <a:graphicData uri="http://schemas.openxmlformats.org/drawingml/2006/table">
            <a:tbl>
              <a:tblPr firstRow="1" bandRow="1">
                <a:tableStyleId>{5C22544A-7EE6-4342-B048-85BDC9FD1C3A}</a:tableStyleId>
              </a:tblPr>
              <a:tblGrid>
                <a:gridCol w="7083742">
                  <a:extLst>
                    <a:ext uri="{9D8B030D-6E8A-4147-A177-3AD203B41FA5}">
                      <a16:colId xmlns:a16="http://schemas.microsoft.com/office/drawing/2014/main" val="2476262270"/>
                    </a:ext>
                  </a:extLst>
                </a:gridCol>
              </a:tblGrid>
              <a:tr h="564417">
                <a:tc>
                  <a:txBody>
                    <a:bodyPr/>
                    <a:lstStyle/>
                    <a:p>
                      <a:r>
                        <a:rPr lang="fi-FI"/>
                        <a:t>1. YHTEINEN PEDAGOGINEN NÄKEMYS</a:t>
                      </a:r>
                    </a:p>
                  </a:txBody>
                  <a:tcPr/>
                </a:tc>
                <a:extLst>
                  <a:ext uri="{0D108BD9-81ED-4DB2-BD59-A6C34878D82A}">
                    <a16:rowId xmlns:a16="http://schemas.microsoft.com/office/drawing/2014/main" val="1896442791"/>
                  </a:ext>
                </a:extLst>
              </a:tr>
              <a:tr h="4255420">
                <a:tc>
                  <a:txBody>
                    <a:bodyPr/>
                    <a:lstStyle/>
                    <a:p>
                      <a:r>
                        <a:rPr lang="fi-FI"/>
                        <a:t>Toimintaa ohjaavat:</a:t>
                      </a:r>
                    </a:p>
                    <a:p>
                      <a:r>
                        <a:rPr lang="fi-FI"/>
                        <a:t>Valtakunnallinen </a:t>
                      </a:r>
                      <a:r>
                        <a:rPr lang="fi-FI" err="1"/>
                        <a:t>esiops</a:t>
                      </a:r>
                      <a:r>
                        <a:rPr lang="fi-FI"/>
                        <a:t> ja perusopetuksen opetussuunnitelma.</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Lapsi on oma arvokas yksilö, ainutlaatuinen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Lapsella on oikeus hyvään opetukseen</a:t>
                      </a:r>
                    </a:p>
                    <a:p>
                      <a:endParaRPr lang="fi-FI"/>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Lapsen joustava eteneminen kasvun ja opin polulla mahdollistuu:</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Kasvotusten tehtävällä suunnitelmallisella yhteistyöllä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Tekemisen aikatauluttamisella ja tiedon jakamisella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Lasten osallisuus ja aktiivinen toimijuus: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Kaveritoiveet otetaan huomioon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Käydään koululla tutustumassa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Lapset mukaan suunnitteluun</a:t>
                      </a:r>
                    </a:p>
                    <a:p>
                      <a:endParaRPr lang="fi-FI"/>
                    </a:p>
                  </a:txBody>
                  <a:tcPr/>
                </a:tc>
                <a:extLst>
                  <a:ext uri="{0D108BD9-81ED-4DB2-BD59-A6C34878D82A}">
                    <a16:rowId xmlns:a16="http://schemas.microsoft.com/office/drawing/2014/main" val="687960100"/>
                  </a:ext>
                </a:extLst>
              </a:tr>
            </a:tbl>
          </a:graphicData>
        </a:graphic>
      </p:graphicFrame>
      <p:sp>
        <p:nvSpPr>
          <p:cNvPr id="8" name="Suorakulmio 7">
            <a:extLst>
              <a:ext uri="{FF2B5EF4-FFF2-40B4-BE49-F238E27FC236}">
                <a16:creationId xmlns:a16="http://schemas.microsoft.com/office/drawing/2014/main" id="{34E44250-3677-46E0-92BF-6E405C37E7DD}"/>
              </a:ext>
            </a:extLst>
          </p:cNvPr>
          <p:cNvSpPr/>
          <p:nvPr/>
        </p:nvSpPr>
        <p:spPr>
          <a:xfrm>
            <a:off x="8044665" y="1391479"/>
            <a:ext cx="2548202" cy="42225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a:t>Miettikää 1-2 tavoitetta lähiyhteistyölle. </a:t>
            </a:r>
          </a:p>
          <a:p>
            <a:endParaRPr lang="fi-FI" sz="1400"/>
          </a:p>
          <a:p>
            <a:r>
              <a:rPr lang="fi-FI" sz="1400"/>
              <a:t>Kirjatkaa konkreettiset toimenpiteet miten pääsette näihin tavoitteisiin.</a:t>
            </a:r>
            <a:endParaRPr lang="fi-FI" sz="1400">
              <a:cs typeface="Segoe UI"/>
            </a:endParaRPr>
          </a:p>
          <a:p>
            <a:endParaRPr lang="fi-FI" sz="1400"/>
          </a:p>
          <a:p>
            <a:r>
              <a:rPr lang="fi-FI" sz="1400"/>
              <a:t>Kuinka mahdollistetaan lasten osallisuus sekä aktiivinen toimijuus?</a:t>
            </a:r>
            <a:endParaRPr lang="fi-FI" sz="1400">
              <a:cs typeface="Segoe UI"/>
            </a:endParaRPr>
          </a:p>
          <a:p>
            <a:endParaRPr lang="fi-FI" sz="1400"/>
          </a:p>
          <a:p>
            <a:r>
              <a:rPr lang="fi-FI" sz="1400">
                <a:cs typeface="Segoe UI"/>
              </a:rPr>
              <a:t>Kuinka vahvistamme yhtenäisen tuen polun toteutumista?</a:t>
            </a:r>
          </a:p>
          <a:p>
            <a:endParaRPr lang="fi-FI" sz="1400"/>
          </a:p>
        </p:txBody>
      </p:sp>
    </p:spTree>
    <p:extLst>
      <p:ext uri="{BB962C8B-B14F-4D97-AF65-F5344CB8AC3E}">
        <p14:creationId xmlns:p14="http://schemas.microsoft.com/office/powerpoint/2010/main" val="241023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3179830710"/>
              </p:ext>
            </p:extLst>
          </p:nvPr>
        </p:nvGraphicFramePr>
        <p:xfrm>
          <a:off x="748553" y="794154"/>
          <a:ext cx="7070081" cy="5353044"/>
        </p:xfrm>
        <a:graphic>
          <a:graphicData uri="http://schemas.openxmlformats.org/drawingml/2006/table">
            <a:tbl>
              <a:tblPr firstRow="1" bandRow="1">
                <a:tableStyleId>{5C22544A-7EE6-4342-B048-85BDC9FD1C3A}</a:tableStyleId>
              </a:tblPr>
              <a:tblGrid>
                <a:gridCol w="7070081">
                  <a:extLst>
                    <a:ext uri="{9D8B030D-6E8A-4147-A177-3AD203B41FA5}">
                      <a16:colId xmlns:a16="http://schemas.microsoft.com/office/drawing/2014/main" val="2476262270"/>
                    </a:ext>
                  </a:extLst>
                </a:gridCol>
              </a:tblGrid>
              <a:tr h="598164">
                <a:tc>
                  <a:txBody>
                    <a:bodyPr/>
                    <a:lstStyle/>
                    <a:p>
                      <a:r>
                        <a:rPr lang="fi-FI"/>
                        <a:t>2. ASIANTUNTIJUUDEN JA OSAAMISEN JAKAMINEN</a:t>
                      </a:r>
                    </a:p>
                  </a:txBody>
                  <a:tcPr/>
                </a:tc>
                <a:extLst>
                  <a:ext uri="{0D108BD9-81ED-4DB2-BD59-A6C34878D82A}">
                    <a16:rowId xmlns:a16="http://schemas.microsoft.com/office/drawing/2014/main" val="1896442791"/>
                  </a:ext>
                </a:extLst>
              </a:tr>
              <a:tr h="4248194">
                <a:tc>
                  <a:txBody>
                    <a:bodyPr/>
                    <a:lstStyle/>
                    <a:p>
                      <a:r>
                        <a:rPr lang="fi-FI"/>
                        <a:t>Asiantuntijuuden jakaminen:</a:t>
                      </a:r>
                    </a:p>
                    <a:p>
                      <a:r>
                        <a:rPr lang="fi-FI"/>
                        <a:t>STEAM tunneilla tms. tilanteissa voi oppia myös itse</a:t>
                      </a:r>
                    </a:p>
                    <a:p>
                      <a:r>
                        <a:rPr lang="fi-FI"/>
                        <a:t>Siirtokeskusteluissa on paljon tiedon jakamista</a:t>
                      </a:r>
                    </a:p>
                    <a:p>
                      <a:r>
                        <a:rPr lang="fi-FI"/>
                        <a:t>Palavereissa ja koulutuksissa luentoja yhteisesti</a:t>
                      </a:r>
                    </a:p>
                    <a:p>
                      <a:r>
                        <a:rPr lang="fi-FI"/>
                        <a:t>Keskustelulle ja yhteiselle suunnittelulle aikaa, jotta voidaan hyödyntää jokaisen vahvuuksia ja osaamista (vaatii toisiin tutustumista ja sille aikaa)</a:t>
                      </a:r>
                    </a:p>
                    <a:p>
                      <a:endParaRPr lang="fi-FI"/>
                    </a:p>
                    <a:p>
                      <a:r>
                        <a:rPr lang="fi-FI"/>
                        <a:t>Yhteydenpito:</a:t>
                      </a:r>
                    </a:p>
                    <a:p>
                      <a:r>
                        <a:rPr lang="fi-FI"/>
                        <a:t>Tapaamiset, sähköposti, puhelimitse, </a:t>
                      </a:r>
                      <a:r>
                        <a:rPr lang="fi-FI" err="1"/>
                        <a:t>Teams</a:t>
                      </a:r>
                      <a:endParaRPr lang="fi-FI"/>
                    </a:p>
                    <a:p>
                      <a:r>
                        <a:rPr lang="fi-FI"/>
                        <a:t>Osaamisen hyödyntäminen:</a:t>
                      </a:r>
                    </a:p>
                    <a:p>
                      <a:r>
                        <a:rPr lang="fi-FI"/>
                        <a:t>Tuotetaan käytäntöön omaa osaamista, tutustumisen myötä uskalletaan jakaa hyväksi havaittuja käytänteitä.</a:t>
                      </a:r>
                    </a:p>
                    <a:p>
                      <a:endParaRPr lang="fi-FI"/>
                    </a:p>
                    <a:p>
                      <a:r>
                        <a:rPr lang="fi-FI"/>
                        <a:t>Yhteistyöllä huomioidaan moniammatillisuus. Voidaan sekoittaa lapsiryhmiä ja aikuisia keskenään.</a:t>
                      </a:r>
                    </a:p>
                    <a:p>
                      <a:endParaRPr lang="fi-FI"/>
                    </a:p>
                  </a:txBody>
                  <a:tcPr/>
                </a:tc>
                <a:extLst>
                  <a:ext uri="{0D108BD9-81ED-4DB2-BD59-A6C34878D82A}">
                    <a16:rowId xmlns:a16="http://schemas.microsoft.com/office/drawing/2014/main" val="687960100"/>
                  </a:ext>
                </a:extLst>
              </a:tr>
            </a:tbl>
          </a:graphicData>
        </a:graphic>
      </p:graphicFrame>
      <p:sp>
        <p:nvSpPr>
          <p:cNvPr id="7" name="Suorakulmio 6">
            <a:extLst>
              <a:ext uri="{FF2B5EF4-FFF2-40B4-BE49-F238E27FC236}">
                <a16:creationId xmlns:a16="http://schemas.microsoft.com/office/drawing/2014/main" id="{2D74A94C-A9AE-4B64-A2C6-EFBF11E60417}"/>
              </a:ext>
            </a:extLst>
          </p:cNvPr>
          <p:cNvSpPr/>
          <p:nvPr/>
        </p:nvSpPr>
        <p:spPr>
          <a:xfrm>
            <a:off x="7993294" y="1422302"/>
            <a:ext cx="2847741" cy="421821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a:t>Miten jaamme esiopetuksen, perusopetuksen ja huoltajien asiantuntijuutta?</a:t>
            </a:r>
          </a:p>
          <a:p>
            <a:endParaRPr lang="fi-FI" sz="1400"/>
          </a:p>
          <a:p>
            <a:r>
              <a:rPr lang="fi-FI" sz="1400"/>
              <a:t>Kuinka hyödynnämme henkilöstön vahvuuksia ja osaamista?</a:t>
            </a:r>
            <a:endParaRPr lang="fi-FI" sz="1400">
              <a:cs typeface="Segoe UI"/>
            </a:endParaRPr>
          </a:p>
          <a:p>
            <a:endParaRPr lang="fi-FI" sz="1400"/>
          </a:p>
          <a:p>
            <a:r>
              <a:rPr lang="fi-FI" sz="1400"/>
              <a:t>Kenen kanssa teemme yhteistyötä? (Iltapäivätoiminta, nuorisopalvelut yms.)</a:t>
            </a:r>
            <a:endParaRPr lang="fi-FI" sz="1400">
              <a:cs typeface="Segoe UI"/>
            </a:endParaRPr>
          </a:p>
          <a:p>
            <a:endParaRPr lang="fi-FI" sz="1400"/>
          </a:p>
          <a:p>
            <a:endParaRPr lang="fi-FI" sz="1400"/>
          </a:p>
        </p:txBody>
      </p:sp>
    </p:spTree>
    <p:extLst>
      <p:ext uri="{BB962C8B-B14F-4D97-AF65-F5344CB8AC3E}">
        <p14:creationId xmlns:p14="http://schemas.microsoft.com/office/powerpoint/2010/main" val="16456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1461623587"/>
              </p:ext>
            </p:extLst>
          </p:nvPr>
        </p:nvGraphicFramePr>
        <p:xfrm>
          <a:off x="790369" y="727893"/>
          <a:ext cx="6780012" cy="6303178"/>
        </p:xfrm>
        <a:graphic>
          <a:graphicData uri="http://schemas.openxmlformats.org/drawingml/2006/table">
            <a:tbl>
              <a:tblPr firstRow="1" bandRow="1">
                <a:tableStyleId>{5C22544A-7EE6-4342-B048-85BDC9FD1C3A}</a:tableStyleId>
              </a:tblPr>
              <a:tblGrid>
                <a:gridCol w="6780012">
                  <a:extLst>
                    <a:ext uri="{9D8B030D-6E8A-4147-A177-3AD203B41FA5}">
                      <a16:colId xmlns:a16="http://schemas.microsoft.com/office/drawing/2014/main" val="2476262270"/>
                    </a:ext>
                  </a:extLst>
                </a:gridCol>
              </a:tblGrid>
              <a:tr h="725338">
                <a:tc>
                  <a:txBody>
                    <a:bodyPr/>
                    <a:lstStyle/>
                    <a:p>
                      <a:r>
                        <a:rPr lang="fi-FI" b="1"/>
                        <a:t>3. YHTENÄINEN TOIMINTAKULTTUURI</a:t>
                      </a:r>
                    </a:p>
                    <a:p>
                      <a:r>
                        <a:rPr lang="fi-FI" b="0"/>
                        <a:t>Johtaminen, rakenteet, suunnittelu, toimenpiteet</a:t>
                      </a:r>
                    </a:p>
                  </a:txBody>
                  <a:tcPr/>
                </a:tc>
                <a:extLst>
                  <a:ext uri="{0D108BD9-81ED-4DB2-BD59-A6C34878D82A}">
                    <a16:rowId xmlns:a16="http://schemas.microsoft.com/office/drawing/2014/main" val="1896442791"/>
                  </a:ext>
                </a:extLst>
              </a:tr>
              <a:tr h="4275216">
                <a:tc>
                  <a:txBody>
                    <a:bodyPr/>
                    <a:lstStyle/>
                    <a:p>
                      <a:r>
                        <a:rPr lang="fi-FI"/>
                        <a:t>Yhteistyön mahdollistuminen vaatii:</a:t>
                      </a:r>
                    </a:p>
                    <a:p>
                      <a:r>
                        <a:rPr lang="fi-FI"/>
                        <a:t>aktiivisuutta ja joustavuutta sekä yhteistyötä</a:t>
                      </a:r>
                    </a:p>
                    <a:p>
                      <a:r>
                        <a:rPr lang="fi-FI"/>
                        <a:t>Tiedonkulun mahdollistamisen ja toteutumisen</a:t>
                      </a:r>
                    </a:p>
                    <a:p>
                      <a:r>
                        <a:rPr lang="fi-FI"/>
                        <a:t>Yhteisen vuosikellon tekemisen ja tapaamisten </a:t>
                      </a:r>
                      <a:r>
                        <a:rPr lang="fi-FI" err="1"/>
                        <a:t>kalenteroinnin</a:t>
                      </a:r>
                      <a:endParaRPr lang="fi-FI"/>
                    </a:p>
                    <a:p>
                      <a:r>
                        <a:rPr lang="fi-FI"/>
                        <a:t>Joku ottaa vastuun, eli valitaan yhteyshenkilö, joka kokoaa porukan ja pitää kaikki ajan tasalla. Huomioidaan että tieto kulkee myös yksityisille päiväkodeille (ei pääsyä akkunaan). Esihenkilöt ottavat huomioon työvuorosuunnittelussa ja osallistuvat suunnitteluun ja arviointiin. </a:t>
                      </a:r>
                    </a:p>
                    <a:p>
                      <a:r>
                        <a:rPr lang="fi-FI"/>
                        <a:t>Opettajat tekevät yhdessä konkreettisen käytännön suunnittelun ja toteutuksen.</a:t>
                      </a:r>
                    </a:p>
                    <a:p>
                      <a:endParaRPr lang="fi-FI"/>
                    </a:p>
                    <a:p>
                      <a:r>
                        <a:rPr lang="fi-FI"/>
                        <a:t>Yhteistyötä lähikontaktissa mahdollisimman paljon. Sovimme aloituspalaverin (suunnittelu), toiminta tapahtuu välissä ja keväällä arviointi</a:t>
                      </a:r>
                    </a:p>
                    <a:p>
                      <a:endParaRPr lang="fi-FI"/>
                    </a:p>
                    <a:p>
                      <a:r>
                        <a:rPr lang="fi-FI"/>
                        <a:t>Yhteistyö 1. luokan kanssa tuottaa arviointia myös esiopetuksen suuntaan esim. toimintatapojen suhteen ja tukisi yhteistyön jatkumoa.</a:t>
                      </a:r>
                    </a:p>
                    <a:p>
                      <a:endParaRPr lang="fi-FI"/>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513A16F7-A5BD-4FA8-90F8-8E6F1B295216}"/>
              </a:ext>
            </a:extLst>
          </p:cNvPr>
          <p:cNvSpPr/>
          <p:nvPr/>
        </p:nvSpPr>
        <p:spPr>
          <a:xfrm>
            <a:off x="7775304" y="1530857"/>
            <a:ext cx="2806766" cy="419759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a:t>Kirjatkaa yhdessä sovitut suunnitteluajat ja käytänteet.</a:t>
            </a:r>
          </a:p>
          <a:p>
            <a:endParaRPr lang="fi-FI" sz="1400"/>
          </a:p>
          <a:p>
            <a:r>
              <a:rPr lang="fi-FI" sz="1400"/>
              <a:t>Millä tavoin varmistamme kaikkien sitoutumisen yhteistyöhön?</a:t>
            </a:r>
            <a:endParaRPr lang="fi-FI" sz="1400">
              <a:cs typeface="Segoe UI"/>
            </a:endParaRPr>
          </a:p>
          <a:p>
            <a:endParaRPr lang="fi-FI" sz="1400"/>
          </a:p>
          <a:p>
            <a:r>
              <a:rPr lang="fi-FI" sz="1400"/>
              <a:t>Miten toteutamme yhteistyötä?</a:t>
            </a:r>
            <a:endParaRPr lang="fi-FI" sz="1400">
              <a:cs typeface="Segoe UI"/>
            </a:endParaRPr>
          </a:p>
          <a:p>
            <a:endParaRPr lang="fi-FI" sz="1400"/>
          </a:p>
          <a:p>
            <a:endParaRPr lang="fi-FI" sz="1400">
              <a:cs typeface="Segoe UI"/>
            </a:endParaRPr>
          </a:p>
        </p:txBody>
      </p:sp>
    </p:spTree>
    <p:extLst>
      <p:ext uri="{BB962C8B-B14F-4D97-AF65-F5344CB8AC3E}">
        <p14:creationId xmlns:p14="http://schemas.microsoft.com/office/powerpoint/2010/main" val="3234549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1852145958"/>
              </p:ext>
            </p:extLst>
          </p:nvPr>
        </p:nvGraphicFramePr>
        <p:xfrm>
          <a:off x="757239" y="676225"/>
          <a:ext cx="7195913" cy="5052222"/>
        </p:xfrm>
        <a:graphic>
          <a:graphicData uri="http://schemas.openxmlformats.org/drawingml/2006/table">
            <a:tbl>
              <a:tblPr firstRow="1" bandRow="1">
                <a:tableStyleId>{5C22544A-7EE6-4342-B048-85BDC9FD1C3A}</a:tableStyleId>
              </a:tblPr>
              <a:tblGrid>
                <a:gridCol w="7195913">
                  <a:extLst>
                    <a:ext uri="{9D8B030D-6E8A-4147-A177-3AD203B41FA5}">
                      <a16:colId xmlns:a16="http://schemas.microsoft.com/office/drawing/2014/main" val="2476262270"/>
                    </a:ext>
                  </a:extLst>
                </a:gridCol>
              </a:tblGrid>
              <a:tr h="732833">
                <a:tc>
                  <a:txBody>
                    <a:bodyPr/>
                    <a:lstStyle/>
                    <a:p>
                      <a:r>
                        <a:rPr lang="fi-FI"/>
                        <a:t>4. PEDAGOGISET TYÖTAVAT JA OPPIMISYMPÄRISTÖT PERUSTAITOJEN OPPIMISESSA</a:t>
                      </a:r>
                    </a:p>
                  </a:txBody>
                  <a:tcPr/>
                </a:tc>
                <a:extLst>
                  <a:ext uri="{0D108BD9-81ED-4DB2-BD59-A6C34878D82A}">
                    <a16:rowId xmlns:a16="http://schemas.microsoft.com/office/drawing/2014/main" val="1896442791"/>
                  </a:ext>
                </a:extLst>
              </a:tr>
              <a:tr h="4319389">
                <a:tc>
                  <a:txBody>
                    <a:bodyPr/>
                    <a:lstStyle/>
                    <a:p>
                      <a:r>
                        <a:rPr lang="fi-FI"/>
                        <a:t>Työskentelytavat:</a:t>
                      </a:r>
                    </a:p>
                    <a:p>
                      <a:r>
                        <a:rPr lang="fi-FI"/>
                        <a:t>Vierailut koulun ja pk:n välillä toisten tiloissa </a:t>
                      </a:r>
                    </a:p>
                    <a:p>
                      <a:r>
                        <a:rPr lang="fi-FI"/>
                        <a:t>Tapaamisia pihalla ja urheilukentällä</a:t>
                      </a:r>
                    </a:p>
                    <a:p>
                      <a:r>
                        <a:rPr lang="fi-FI"/>
                        <a:t>Vierailut esim. joulujuhlakenraalissa</a:t>
                      </a:r>
                    </a:p>
                    <a:p>
                      <a:r>
                        <a:rPr lang="fi-FI"/>
                        <a:t>Koulumainen oppitilanne esiopetuksessa (harjoitellaan isossa luokassa toimimista)</a:t>
                      </a:r>
                    </a:p>
                    <a:p>
                      <a:r>
                        <a:rPr lang="fi-FI" err="1"/>
                        <a:t>Teamsin</a:t>
                      </a:r>
                      <a:r>
                        <a:rPr lang="fi-FI"/>
                        <a:t>/etäyhteyksien hyödyntäminen esim. eskarilaiset mukaan etänä opetustunnille tai eskarilaiset voivat kysellä koululaisilta. </a:t>
                      </a:r>
                    </a:p>
                    <a:p>
                      <a:endParaRPr lang="fi-FI"/>
                    </a:p>
                    <a:p>
                      <a:r>
                        <a:rPr lang="fi-FI"/>
                        <a:t>Lasten osallisuus mahdollistetaan: </a:t>
                      </a:r>
                    </a:p>
                    <a:p>
                      <a:r>
                        <a:rPr lang="fi-FI"/>
                        <a:t>Kyselemällä eskarilaisilta ideoita ja haastatellaan koululaisia</a:t>
                      </a:r>
                    </a:p>
                    <a:p>
                      <a:endParaRPr lang="fi-FI"/>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B19552D7-9A9D-4E79-8959-95709D1B8A9A}"/>
              </a:ext>
            </a:extLst>
          </p:cNvPr>
          <p:cNvSpPr/>
          <p:nvPr/>
        </p:nvSpPr>
        <p:spPr>
          <a:xfrm>
            <a:off x="8132318" y="1391479"/>
            <a:ext cx="2834635" cy="433696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a:t>Millä tavoin hyödynnämme eri oppimisympäristöjä? (Esim. päiväkodin tilat, koulun tilat, lähiympäristö) </a:t>
            </a:r>
          </a:p>
          <a:p>
            <a:endParaRPr lang="fi-FI" sz="1400"/>
          </a:p>
          <a:p>
            <a:r>
              <a:rPr lang="fi-FI" sz="1400"/>
              <a:t>Millaisia työskentelytapoja käytämme?</a:t>
            </a:r>
            <a:endParaRPr lang="fi-FI" sz="1400">
              <a:cs typeface="Segoe UI"/>
            </a:endParaRPr>
          </a:p>
          <a:p>
            <a:endParaRPr lang="fi-FI" sz="1400"/>
          </a:p>
          <a:p>
            <a:r>
              <a:rPr lang="fi-FI" sz="1400"/>
              <a:t>Miten mahdollistamme leikin toteutumisen 5-8-vuotiaiden pedagogiikassa?</a:t>
            </a:r>
            <a:endParaRPr lang="fi-FI" sz="1400" err="1">
              <a:cs typeface="Segoe UI"/>
            </a:endParaRPr>
          </a:p>
          <a:p>
            <a:endParaRPr lang="fi-FI" sz="1400"/>
          </a:p>
          <a:p>
            <a:r>
              <a:rPr lang="fi-FI" sz="1400"/>
              <a:t>Miten huomioimme lasten  osallisuuden ja hyvinvoinnin?</a:t>
            </a:r>
            <a:endParaRPr lang="fi-FI" sz="1400">
              <a:cs typeface="Segoe UI"/>
            </a:endParaRPr>
          </a:p>
        </p:txBody>
      </p:sp>
    </p:spTree>
    <p:extLst>
      <p:ext uri="{BB962C8B-B14F-4D97-AF65-F5344CB8AC3E}">
        <p14:creationId xmlns:p14="http://schemas.microsoft.com/office/powerpoint/2010/main" val="177588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2250022211"/>
              </p:ext>
            </p:extLst>
          </p:nvPr>
        </p:nvGraphicFramePr>
        <p:xfrm>
          <a:off x="757238" y="794153"/>
          <a:ext cx="6938106" cy="4934294"/>
        </p:xfrm>
        <a:graphic>
          <a:graphicData uri="http://schemas.openxmlformats.org/drawingml/2006/table">
            <a:tbl>
              <a:tblPr firstRow="1" bandRow="1">
                <a:tableStyleId>{5C22544A-7EE6-4342-B048-85BDC9FD1C3A}</a:tableStyleId>
              </a:tblPr>
              <a:tblGrid>
                <a:gridCol w="6938106">
                  <a:extLst>
                    <a:ext uri="{9D8B030D-6E8A-4147-A177-3AD203B41FA5}">
                      <a16:colId xmlns:a16="http://schemas.microsoft.com/office/drawing/2014/main" val="2476262270"/>
                    </a:ext>
                  </a:extLst>
                </a:gridCol>
              </a:tblGrid>
              <a:tr h="609018">
                <a:tc>
                  <a:txBody>
                    <a:bodyPr/>
                    <a:lstStyle/>
                    <a:p>
                      <a:r>
                        <a:rPr lang="fi-FI"/>
                        <a:t>5. ARVIOINTI TOUKOKUUSSA 2025</a:t>
                      </a:r>
                    </a:p>
                  </a:txBody>
                  <a:tcPr/>
                </a:tc>
                <a:extLst>
                  <a:ext uri="{0D108BD9-81ED-4DB2-BD59-A6C34878D82A}">
                    <a16:rowId xmlns:a16="http://schemas.microsoft.com/office/drawing/2014/main" val="1896442791"/>
                  </a:ext>
                </a:extLst>
              </a:tr>
              <a:tr h="4325276">
                <a:tc>
                  <a:txBody>
                    <a:bodyPr/>
                    <a:lstStyle/>
                    <a:p>
                      <a:r>
                        <a:rPr lang="fi-FI"/>
                        <a:t>Arvioimme toimintaa:</a:t>
                      </a:r>
                    </a:p>
                    <a:p>
                      <a:r>
                        <a:rPr lang="fi-FI"/>
                        <a:t>Yksikön kesken omien opettajien kanssa (miten on mennyt)</a:t>
                      </a:r>
                    </a:p>
                    <a:p>
                      <a:r>
                        <a:rPr lang="fi-FI"/>
                        <a:t>Viedään näkemystä kaikkien yhteiseen arviointiin</a:t>
                      </a:r>
                    </a:p>
                    <a:p>
                      <a:r>
                        <a:rPr lang="fi-FI"/>
                        <a:t>Kaikki tekemisen arviointi ja yhdessä pohtiminen laajentaa ajatusta</a:t>
                      </a:r>
                    </a:p>
                    <a:p>
                      <a:endParaRPr lang="fi-FI"/>
                    </a:p>
                    <a:p>
                      <a:r>
                        <a:rPr lang="fi-FI"/>
                        <a:t>Varmistamme yhteistyön: </a:t>
                      </a:r>
                    </a:p>
                    <a:p>
                      <a:r>
                        <a:rPr lang="fi-FI"/>
                        <a:t>Vuosikellon avulla ja aina edellisessä tapaamisessa varmistetaan/päätetään seuraava tapaaminen. </a:t>
                      </a:r>
                    </a:p>
                    <a:p>
                      <a:endParaRPr lang="fi-FI"/>
                    </a:p>
                    <a:p>
                      <a:r>
                        <a:rPr lang="fi-FI"/>
                        <a:t>Jokainen sitoutuu yhteistyön toteutumiseen.</a:t>
                      </a:r>
                    </a:p>
                    <a:p>
                      <a:endParaRPr lang="fi-FI"/>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EA74EDCF-9EFC-4951-89E2-459EA94F2ECA}"/>
              </a:ext>
            </a:extLst>
          </p:cNvPr>
          <p:cNvSpPr/>
          <p:nvPr/>
        </p:nvSpPr>
        <p:spPr>
          <a:xfrm>
            <a:off x="7952199" y="1391479"/>
            <a:ext cx="2596740" cy="433696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fi-FI" sz="1400"/>
          </a:p>
          <a:p>
            <a:r>
              <a:rPr lang="fi-FI" sz="1400"/>
              <a:t>Miten lähiyhteistyölle asetetut tavoitteet toteutuivat?</a:t>
            </a:r>
            <a:endParaRPr lang="fi-FI" sz="1400">
              <a:cs typeface="Segoe UI"/>
            </a:endParaRPr>
          </a:p>
          <a:p>
            <a:endParaRPr lang="fi-FI" sz="1400"/>
          </a:p>
          <a:p>
            <a:r>
              <a:rPr lang="fi-FI" sz="1400"/>
              <a:t>Missä onnistuimme ja mitä haluamme vahvistaa seuraavalla toimintakaudella?</a:t>
            </a:r>
            <a:endParaRPr lang="fi-FI" sz="1400">
              <a:cs typeface="Segoe UI"/>
            </a:endParaRPr>
          </a:p>
          <a:p>
            <a:endParaRPr lang="fi-FI" sz="1400"/>
          </a:p>
          <a:p>
            <a:endParaRPr lang="fi-FI" sz="1400"/>
          </a:p>
        </p:txBody>
      </p:sp>
    </p:spTree>
    <p:extLst>
      <p:ext uri="{BB962C8B-B14F-4D97-AF65-F5344CB8AC3E}">
        <p14:creationId xmlns:p14="http://schemas.microsoft.com/office/powerpoint/2010/main" val="33780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92DA6-4D65-CCB5-58F2-194243DD3936}"/>
              </a:ext>
            </a:extLst>
          </p:cNvPr>
          <p:cNvSpPr>
            <a:spLocks noGrp="1"/>
          </p:cNvSpPr>
          <p:nvPr>
            <p:ph type="title"/>
          </p:nvPr>
        </p:nvSpPr>
        <p:spPr>
          <a:xfrm>
            <a:off x="748553" y="1129553"/>
            <a:ext cx="9791700" cy="401535"/>
          </a:xfrm>
        </p:spPr>
        <p:txBody>
          <a:bodyPr>
            <a:normAutofit fontScale="90000"/>
          </a:bodyPr>
          <a:lstStyle/>
          <a:p>
            <a:r>
              <a:rPr lang="fi-FI"/>
              <a:t> </a:t>
            </a:r>
          </a:p>
        </p:txBody>
      </p:sp>
      <p:sp>
        <p:nvSpPr>
          <p:cNvPr id="3" name="Tekstin paikkamerkki 2">
            <a:extLst>
              <a:ext uri="{FF2B5EF4-FFF2-40B4-BE49-F238E27FC236}">
                <a16:creationId xmlns:a16="http://schemas.microsoft.com/office/drawing/2014/main" id="{43041DEA-EDBC-A019-FBB0-1D7FE6B51291}"/>
              </a:ext>
            </a:extLst>
          </p:cNvPr>
          <p:cNvSpPr>
            <a:spLocks noGrp="1"/>
          </p:cNvSpPr>
          <p:nvPr>
            <p:ph type="body" sz="quarter" idx="12"/>
          </p:nvPr>
        </p:nvSpPr>
        <p:spPr>
          <a:xfrm flipH="1">
            <a:off x="584791" y="2491741"/>
            <a:ext cx="172448" cy="1197758"/>
          </a:xfrm>
        </p:spPr>
        <p:txBody>
          <a:bodyPr/>
          <a:lstStyle/>
          <a:p>
            <a:r>
              <a:rPr lang="fi-FI"/>
              <a:t> </a:t>
            </a:r>
          </a:p>
        </p:txBody>
      </p:sp>
      <p:sp>
        <p:nvSpPr>
          <p:cNvPr id="4" name="Tekstin paikkamerkki 3">
            <a:extLst>
              <a:ext uri="{FF2B5EF4-FFF2-40B4-BE49-F238E27FC236}">
                <a16:creationId xmlns:a16="http://schemas.microsoft.com/office/drawing/2014/main" id="{77A3B2FE-4554-CA8C-A0F5-8B93D7F34EA7}"/>
              </a:ext>
            </a:extLst>
          </p:cNvPr>
          <p:cNvSpPr>
            <a:spLocks noGrp="1"/>
          </p:cNvSpPr>
          <p:nvPr>
            <p:ph type="body" sz="quarter" idx="11"/>
          </p:nvPr>
        </p:nvSpPr>
        <p:spPr/>
        <p:txBody>
          <a:bodyPr/>
          <a:lstStyle/>
          <a:p>
            <a:r>
              <a:rPr lang="fi-FI"/>
              <a:t>   </a:t>
            </a:r>
          </a:p>
        </p:txBody>
      </p:sp>
      <p:graphicFrame>
        <p:nvGraphicFramePr>
          <p:cNvPr id="5" name="Taulukko 5">
            <a:extLst>
              <a:ext uri="{FF2B5EF4-FFF2-40B4-BE49-F238E27FC236}">
                <a16:creationId xmlns:a16="http://schemas.microsoft.com/office/drawing/2014/main" id="{BA7A6AE6-08A8-F854-BE4C-1B285FEEA562}"/>
              </a:ext>
            </a:extLst>
          </p:cNvPr>
          <p:cNvGraphicFramePr>
            <a:graphicFrameLocks noGrp="1"/>
          </p:cNvGraphicFramePr>
          <p:nvPr>
            <p:extLst>
              <p:ext uri="{D42A27DB-BD31-4B8C-83A1-F6EECF244321}">
                <p14:modId xmlns:p14="http://schemas.microsoft.com/office/powerpoint/2010/main" val="1994233296"/>
              </p:ext>
            </p:extLst>
          </p:nvPr>
        </p:nvGraphicFramePr>
        <p:xfrm>
          <a:off x="757238" y="1881964"/>
          <a:ext cx="9695238" cy="3646966"/>
        </p:xfrm>
        <a:graphic>
          <a:graphicData uri="http://schemas.openxmlformats.org/drawingml/2006/table">
            <a:tbl>
              <a:tblPr firstRow="1" bandRow="1">
                <a:tableStyleId>{5C22544A-7EE6-4342-B048-85BDC9FD1C3A}</a:tableStyleId>
              </a:tblPr>
              <a:tblGrid>
                <a:gridCol w="4847619">
                  <a:extLst>
                    <a:ext uri="{9D8B030D-6E8A-4147-A177-3AD203B41FA5}">
                      <a16:colId xmlns:a16="http://schemas.microsoft.com/office/drawing/2014/main" val="2429715754"/>
                    </a:ext>
                  </a:extLst>
                </a:gridCol>
                <a:gridCol w="4847619">
                  <a:extLst>
                    <a:ext uri="{9D8B030D-6E8A-4147-A177-3AD203B41FA5}">
                      <a16:colId xmlns:a16="http://schemas.microsoft.com/office/drawing/2014/main" val="4140140082"/>
                    </a:ext>
                  </a:extLst>
                </a:gridCol>
              </a:tblGrid>
              <a:tr h="446566">
                <a:tc>
                  <a:txBody>
                    <a:bodyPr/>
                    <a:lstStyle/>
                    <a:p>
                      <a:r>
                        <a:rPr lang="fi-FI"/>
                        <a:t> AJANKOHTA</a:t>
                      </a:r>
                    </a:p>
                  </a:txBody>
                  <a:tcPr/>
                </a:tc>
                <a:tc>
                  <a:txBody>
                    <a:bodyPr/>
                    <a:lstStyle/>
                    <a:p>
                      <a:r>
                        <a:rPr lang="fi-FI"/>
                        <a:t>TOIMINTA</a:t>
                      </a:r>
                    </a:p>
                  </a:txBody>
                  <a:tcPr/>
                </a:tc>
                <a:extLst>
                  <a:ext uri="{0D108BD9-81ED-4DB2-BD59-A6C34878D82A}">
                    <a16:rowId xmlns:a16="http://schemas.microsoft.com/office/drawing/2014/main" val="3324336333"/>
                  </a:ext>
                </a:extLst>
              </a:tr>
              <a:tr h="315079">
                <a:tc>
                  <a:txBody>
                    <a:bodyPr/>
                    <a:lstStyle/>
                    <a:p>
                      <a:r>
                        <a:rPr lang="fi-FI"/>
                        <a:t>ELOKUU</a:t>
                      </a:r>
                    </a:p>
                    <a:p>
                      <a:endParaRPr lang="fi-FI"/>
                    </a:p>
                  </a:txBody>
                  <a:tcPr/>
                </a:tc>
                <a:tc>
                  <a:txBody>
                    <a:bodyPr/>
                    <a:lstStyle/>
                    <a:p>
                      <a:endParaRPr lang="fi-FI"/>
                    </a:p>
                  </a:txBody>
                  <a:tcPr/>
                </a:tc>
                <a:extLst>
                  <a:ext uri="{0D108BD9-81ED-4DB2-BD59-A6C34878D82A}">
                    <a16:rowId xmlns:a16="http://schemas.microsoft.com/office/drawing/2014/main" val="2985314596"/>
                  </a:ext>
                </a:extLst>
              </a:tr>
              <a:tr h="315079">
                <a:tc>
                  <a:txBody>
                    <a:bodyPr/>
                    <a:lstStyle/>
                    <a:p>
                      <a:r>
                        <a:rPr lang="fi-FI"/>
                        <a:t>SYYSKUU</a:t>
                      </a:r>
                    </a:p>
                    <a:p>
                      <a:endParaRPr lang="fi-FI"/>
                    </a:p>
                  </a:txBody>
                  <a:tcPr/>
                </a:tc>
                <a:tc>
                  <a:txBody>
                    <a:bodyPr/>
                    <a:lstStyle/>
                    <a:p>
                      <a:r>
                        <a:rPr lang="fi-FI"/>
                        <a:t>Alueellisen yhteistyöverkon tapaaminen</a:t>
                      </a:r>
                    </a:p>
                  </a:txBody>
                  <a:tcPr/>
                </a:tc>
                <a:extLst>
                  <a:ext uri="{0D108BD9-81ED-4DB2-BD59-A6C34878D82A}">
                    <a16:rowId xmlns:a16="http://schemas.microsoft.com/office/drawing/2014/main" val="1123504139"/>
                  </a:ext>
                </a:extLst>
              </a:tr>
              <a:tr h="315079">
                <a:tc>
                  <a:txBody>
                    <a:bodyPr/>
                    <a:lstStyle/>
                    <a:p>
                      <a:r>
                        <a:rPr lang="fi-FI"/>
                        <a:t>LOKAKUU</a:t>
                      </a:r>
                    </a:p>
                    <a:p>
                      <a:endParaRPr lang="fi-FI"/>
                    </a:p>
                  </a:txBody>
                  <a:tcPr/>
                </a:tc>
                <a:tc>
                  <a:txBody>
                    <a:bodyPr/>
                    <a:lstStyle/>
                    <a:p>
                      <a:endParaRPr lang="fi-FI"/>
                    </a:p>
                  </a:txBody>
                  <a:tcPr/>
                </a:tc>
                <a:extLst>
                  <a:ext uri="{0D108BD9-81ED-4DB2-BD59-A6C34878D82A}">
                    <a16:rowId xmlns:a16="http://schemas.microsoft.com/office/drawing/2014/main" val="889052190"/>
                  </a:ext>
                </a:extLst>
              </a:tr>
              <a:tr h="315079">
                <a:tc>
                  <a:txBody>
                    <a:bodyPr/>
                    <a:lstStyle/>
                    <a:p>
                      <a:r>
                        <a:rPr lang="fi-FI"/>
                        <a:t>MARRASKUU</a:t>
                      </a:r>
                    </a:p>
                    <a:p>
                      <a:endParaRPr lang="fi-FI"/>
                    </a:p>
                  </a:txBody>
                  <a:tcPr/>
                </a:tc>
                <a:tc>
                  <a:txBody>
                    <a:bodyPr/>
                    <a:lstStyle/>
                    <a:p>
                      <a:r>
                        <a:rPr lang="fi-FI"/>
                        <a:t>Lukurallitunti 1.-2-luokissa</a:t>
                      </a:r>
                    </a:p>
                  </a:txBody>
                  <a:tcPr/>
                </a:tc>
                <a:extLst>
                  <a:ext uri="{0D108BD9-81ED-4DB2-BD59-A6C34878D82A}">
                    <a16:rowId xmlns:a16="http://schemas.microsoft.com/office/drawing/2014/main" val="2062043099"/>
                  </a:ext>
                </a:extLst>
              </a:tr>
              <a:tr h="439006">
                <a:tc>
                  <a:txBody>
                    <a:bodyPr/>
                    <a:lstStyle/>
                    <a:p>
                      <a:r>
                        <a:rPr lang="fi-FI"/>
                        <a:t>JOULUKUU</a:t>
                      </a:r>
                    </a:p>
                    <a:p>
                      <a:endParaRPr lang="fi-FI"/>
                    </a:p>
                  </a:txBody>
                  <a:tcPr/>
                </a:tc>
                <a:tc>
                  <a:txBody>
                    <a:bodyPr/>
                    <a:lstStyle/>
                    <a:p>
                      <a:r>
                        <a:rPr lang="fi-FI"/>
                        <a:t>Joulujuhlan kenraaliharjoitukseen osallistuminen</a:t>
                      </a:r>
                    </a:p>
                  </a:txBody>
                  <a:tcPr/>
                </a:tc>
                <a:extLst>
                  <a:ext uri="{0D108BD9-81ED-4DB2-BD59-A6C34878D82A}">
                    <a16:rowId xmlns:a16="http://schemas.microsoft.com/office/drawing/2014/main" val="873909948"/>
                  </a:ext>
                </a:extLst>
              </a:tr>
            </a:tbl>
          </a:graphicData>
        </a:graphic>
      </p:graphicFrame>
      <p:graphicFrame>
        <p:nvGraphicFramePr>
          <p:cNvPr id="8" name="Taulukko 8">
            <a:extLst>
              <a:ext uri="{FF2B5EF4-FFF2-40B4-BE49-F238E27FC236}">
                <a16:creationId xmlns:a16="http://schemas.microsoft.com/office/drawing/2014/main" id="{C42331D9-A2A4-EFAE-F5F3-8A4CEADE0A3B}"/>
              </a:ext>
            </a:extLst>
          </p:cNvPr>
          <p:cNvGraphicFramePr>
            <a:graphicFrameLocks noGrp="1"/>
          </p:cNvGraphicFramePr>
          <p:nvPr>
            <p:extLst>
              <p:ext uri="{D42A27DB-BD31-4B8C-83A1-F6EECF244321}">
                <p14:modId xmlns:p14="http://schemas.microsoft.com/office/powerpoint/2010/main" val="1084620585"/>
              </p:ext>
            </p:extLst>
          </p:nvPr>
        </p:nvGraphicFramePr>
        <p:xfrm>
          <a:off x="748552" y="1318436"/>
          <a:ext cx="9703923" cy="510363"/>
        </p:xfrm>
        <a:graphic>
          <a:graphicData uri="http://schemas.openxmlformats.org/drawingml/2006/table">
            <a:tbl>
              <a:tblPr firstRow="1" bandRow="1">
                <a:tableStyleId>{5C22544A-7EE6-4342-B048-85BDC9FD1C3A}</a:tableStyleId>
              </a:tblPr>
              <a:tblGrid>
                <a:gridCol w="9703923">
                  <a:extLst>
                    <a:ext uri="{9D8B030D-6E8A-4147-A177-3AD203B41FA5}">
                      <a16:colId xmlns:a16="http://schemas.microsoft.com/office/drawing/2014/main" val="1883764609"/>
                    </a:ext>
                  </a:extLst>
                </a:gridCol>
              </a:tblGrid>
              <a:tr h="510363">
                <a:tc>
                  <a:txBody>
                    <a:bodyPr/>
                    <a:lstStyle/>
                    <a:p>
                      <a:r>
                        <a:rPr lang="fi-FI"/>
                        <a:t>6. VUOSIKELLO</a:t>
                      </a:r>
                    </a:p>
                  </a:txBody>
                  <a:tcPr/>
                </a:tc>
                <a:extLst>
                  <a:ext uri="{0D108BD9-81ED-4DB2-BD59-A6C34878D82A}">
                    <a16:rowId xmlns:a16="http://schemas.microsoft.com/office/drawing/2014/main" val="3605774328"/>
                  </a:ext>
                </a:extLst>
              </a:tr>
            </a:tbl>
          </a:graphicData>
        </a:graphic>
      </p:graphicFrame>
    </p:spTree>
    <p:extLst>
      <p:ext uri="{BB962C8B-B14F-4D97-AF65-F5344CB8AC3E}">
        <p14:creationId xmlns:p14="http://schemas.microsoft.com/office/powerpoint/2010/main" val="663906607"/>
      </p:ext>
    </p:extLst>
  </p:cSld>
  <p:clrMapOvr>
    <a:masterClrMapping/>
  </p:clrMapOvr>
</p:sld>
</file>

<file path=ppt/theme/theme1.xml><?xml version="1.0" encoding="utf-8"?>
<a:theme xmlns:a="http://schemas.openxmlformats.org/drawingml/2006/main" name="Office-teema">
  <a:themeElements>
    <a:clrScheme name="Mukautettu 36">
      <a:dk1>
        <a:sysClr val="windowText" lastClr="000000"/>
      </a:dk1>
      <a:lt1>
        <a:sysClr val="window" lastClr="FFFFFF"/>
      </a:lt1>
      <a:dk2>
        <a:srgbClr val="22253E"/>
      </a:dk2>
      <a:lt2>
        <a:srgbClr val="D5DCE7"/>
      </a:lt2>
      <a:accent1>
        <a:srgbClr val="001E96"/>
      </a:accent1>
      <a:accent2>
        <a:srgbClr val="00DBFF"/>
      </a:accent2>
      <a:accent3>
        <a:srgbClr val="E10069"/>
      </a:accent3>
      <a:accent4>
        <a:srgbClr val="008CFF"/>
      </a:accent4>
      <a:accent5>
        <a:srgbClr val="F05A5A"/>
      </a:accent5>
      <a:accent6>
        <a:srgbClr val="4F5DC1"/>
      </a:accent6>
      <a:hlink>
        <a:srgbClr val="0563C1"/>
      </a:hlink>
      <a:folHlink>
        <a:srgbClr val="6D4F95"/>
      </a:folHlink>
    </a:clrScheme>
    <a:fontScheme name="Oulu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B2187D18-368A-47EB-BE10-231BAA54BBA0}" vid="{94FCF1C6-B1E3-4FA5-A650-040B0148701E}"/>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Johtoryhm_x00e4_nmuistio xmlns="a73371c2-c519-4563-9b89-7ff52b8543f9" xsi:nil="true"/>
    <_ip_UnifiedCompliancePolicyProperties xmlns="http://schemas.microsoft.com/sharepoint/v3" xsi:nil="true"/>
    <lcf76f155ced4ddcb4097134ff3c332f xmlns="a73371c2-c519-4563-9b89-7ff52b8543f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9BBCADA6276A4144A44912019F9D353B" ma:contentTypeVersion="17" ma:contentTypeDescription="Luo uusi asiakirja." ma:contentTypeScope="" ma:versionID="9f7719db3a7170b65000fc4fa830634d">
  <xsd:schema xmlns:xsd="http://www.w3.org/2001/XMLSchema" xmlns:xs="http://www.w3.org/2001/XMLSchema" xmlns:p="http://schemas.microsoft.com/office/2006/metadata/properties" xmlns:ns1="http://schemas.microsoft.com/sharepoint/v3" xmlns:ns2="a73371c2-c519-4563-9b89-7ff52b8543f9" targetNamespace="http://schemas.microsoft.com/office/2006/metadata/properties" ma:root="true" ma:fieldsID="57cc4afc8cb02d3b00b964cdf9ac5a10" ns1:_="" ns2:_="">
    <xsd:import namespace="http://schemas.microsoft.com/sharepoint/v3"/>
    <xsd:import namespace="a73371c2-c519-4563-9b89-7ff52b8543f9"/>
    <xsd:element name="properties">
      <xsd:complexType>
        <xsd:sequence>
          <xsd:element name="documentManagement">
            <xsd:complexType>
              <xsd:all>
                <xsd:element ref="ns2:MediaServiceMetadata" minOccurs="0"/>
                <xsd:element ref="ns2:MediaServiceFastMetadata" minOccurs="0"/>
                <xsd:element ref="ns2:Johtoryhm_x00e4_nmuistio"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Yhtenäisen yhteensopivuuskäytännön ominaisuudet" ma:hidden="true" ma:internalName="_ip_UnifiedCompliancePolicyProperties">
      <xsd:simpleType>
        <xsd:restriction base="dms:Note"/>
      </xsd:simpleType>
    </xsd:element>
    <xsd:element name="_ip_UnifiedCompliancePolicyUIAction" ma:index="17"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371c2-c519-4563-9b89-7ff52b8543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Johtoryhm_x00e4_nmuistio" ma:index="10" nillable="true" ma:displayName="Johtoryhmän muistio" ma:format="Dropdown" ma:internalName="Johtoryhm_x00e4_nmuistio">
      <xsd:simpleType>
        <xsd:restriction base="dms:Text">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2e842811-fc86-452f-aa99-9d3d11fbf5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186BF3-4D17-4A27-817E-2084FD0DCCA6}">
  <ds:schemaRefs>
    <ds:schemaRef ds:uri="a73371c2-c519-4563-9b89-7ff52b8543f9"/>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43F19CE-3A99-404C-9FA8-6CF023B62B61}">
  <ds:schemaRefs>
    <ds:schemaRef ds:uri="a73371c2-c519-4563-9b89-7ff52b8543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99F5D9-D06D-434B-A3F0-3E74CB78B57A}">
  <ds:schemaRefs>
    <ds:schemaRef ds:uri="http://schemas.microsoft.com/sharepoint/v3/contenttype/forms"/>
  </ds:schemaRefs>
</ds:datastoreItem>
</file>

<file path=docMetadata/LabelInfo.xml><?xml version="1.0" encoding="utf-8"?>
<clbl:labelList xmlns:clbl="http://schemas.microsoft.com/office/2020/mipLabelMetadata">
  <clbl:label id="{e7f2b28d-54cf-44b6-aad9-6a2b7fb652a6}" enabled="1" method="Standard" siteId="{5cc89a67-fa29-4356-af5d-f436abc7c21b}" removed="0"/>
</clbl:labelList>
</file>

<file path=docProps/app.xml><?xml version="1.0" encoding="utf-8"?>
<Properties xmlns="http://schemas.openxmlformats.org/officeDocument/2006/extended-properties" xmlns:vt="http://schemas.openxmlformats.org/officeDocument/2006/docPropsVTypes">
  <Template>SIKU-Powerpointpohja2021</Template>
  <TotalTime>0</TotalTime>
  <Words>657</Words>
  <Application>Microsoft Office PowerPoint</Application>
  <PresentationFormat>Laajakuva</PresentationFormat>
  <Paragraphs>145</Paragraphs>
  <Slides>10</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10</vt:i4>
      </vt:variant>
    </vt:vector>
  </HeadingPairs>
  <TitlesOfParts>
    <vt:vector size="14" baseType="lpstr">
      <vt:lpstr>Arial</vt:lpstr>
      <vt:lpstr>Calibri</vt:lpstr>
      <vt:lpstr>Segoe UI</vt:lpstr>
      <vt:lpstr>Office-teema</vt:lpstr>
      <vt:lpstr>5-8-vuotiaiden pedagoginen suunnitelma</vt:lpstr>
      <vt:lpstr>Kasvamme, kohtaamme ja kasvatamme yhdessä</vt:lpstr>
      <vt:lpstr>Taustatiedot</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5-8-vuotiaiden pedagoginen suunnitelma (päivitetty 2024)</dc:title>
  <dc:creator>Kärki Pauliina</dc:creator>
  <cp:lastModifiedBy>Kärki Pauliina</cp:lastModifiedBy>
  <cp:revision>3</cp:revision>
  <dcterms:created xsi:type="dcterms:W3CDTF">2024-09-03T05:44:26Z</dcterms:created>
  <dcterms:modified xsi:type="dcterms:W3CDTF">2025-08-19T09:17:36Z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2024-09-03T05:44:57Z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03900d98-d443-40e6-9dcd-91e95a5a1698</vt:lpwstr>
  </property>
  <property fmtid="{D5CDD505-2E9C-101B-9397-08002B2CF9AE}" pid="8" name="MSIP_Label_e7f2b28d-54cf-44b6-aad9-6a2b7fb652a6_ContentBits">
    <vt:lpwstr>0</vt:lpwstr>
  </property>
  <property fmtid="{D5CDD505-2E9C-101B-9397-08002B2CF9AE}" pid="9" name="ContentTypeId">
    <vt:lpwstr>0x0101009BBCADA6276A4144A44912019F9D353B</vt:lpwstr>
  </property>
  <property fmtid="{D5CDD505-2E9C-101B-9397-08002B2CF9AE}" pid="10" name="TaxCatchAll">
    <vt:lpwstr>1;#Sivistys-ja kulttuuripalvelut</vt:lpwstr>
  </property>
  <property fmtid="{D5CDD505-2E9C-101B-9397-08002B2CF9AE}" pid="11" name="toimialaTaxHTField">
    <vt:lpwstr>Sivistys-ja kulttuuripalvelut|46cf9211-5c78-40bb-a736-a60014ef7a20</vt:lpwstr>
  </property>
</Properties>
</file>