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89" r:id="rId4"/>
    <p:sldId id="281" r:id="rId5"/>
    <p:sldId id="287" r:id="rId6"/>
    <p:sldId id="290" r:id="rId7"/>
    <p:sldId id="291" r:id="rId8"/>
    <p:sldId id="288" r:id="rId9"/>
    <p:sldId id="292" r:id="rId10"/>
    <p:sldId id="293" r:id="rId11"/>
    <p:sldId id="274" r:id="rId12"/>
    <p:sldId id="294" r:id="rId13"/>
    <p:sldId id="265" r:id="rId14"/>
    <p:sldId id="296" r:id="rId15"/>
    <p:sldId id="282" r:id="rId16"/>
    <p:sldId id="267" r:id="rId17"/>
    <p:sldId id="284" r:id="rId18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2FEF5-2D5A-490A-ABE0-9BC906BEF0E3}" v="25" dt="2025-08-20T10:20:47.681"/>
    <p1510:client id="{C888B1DB-828B-6133-0455-1B3974C910ED}" v="5" dt="2025-08-20T08:36:46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EF46C954-FF90-4B68-ABD2-2D6D902BEF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7871608-307F-49EC-8B95-7679D85C7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E2170-655A-4213-A036-B6205ED353A5}" type="datetime1">
              <a:rPr lang="fi-FI" smtClean="0"/>
              <a:t>4.9.2025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D0B87D6-DE79-4A3C-BBD3-469AE3730D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6357CD5-FE2A-4CD5-A5B8-F8AE9D9602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87D7-B78B-46F0-8A3A-35887B7C36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262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0CDE1-215C-4697-8211-E835BF27D060}" type="datetime1">
              <a:rPr lang="fi-FI" smtClean="0"/>
              <a:pPr/>
              <a:t>4.9.2025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D8D46-E986-482E-84A4-BD5BFB1E4CB7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91064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D8D46-E986-482E-84A4-BD5BFB1E4CB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169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D8D46-E986-482E-84A4-BD5BFB1E4CB7}" type="slidenum">
              <a:rPr lang="fi-FI" noProof="0" smtClean="0"/>
              <a:t>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3039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D8D46-E986-482E-84A4-BD5BFB1E4CB7}" type="slidenum">
              <a:rPr lang="fi-FI" noProof="0" smtClean="0"/>
              <a:t>14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7993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949A-688B-4AED-AA8E-F203BA3310F5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5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231-6059-4AF0-B828-13FEB68C6E43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087-9EB9-42E7-B62A-9B8FE3556101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4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7B2A-1291-46F4-B4CC-8BAFDF935B56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B3B4-A63D-42FA-B9D1-41D36384F384}" type="datetimeFigureOut">
              <a:rPr lang="en-US" dirty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8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803-F60A-46DD-B88E-307855619A34}" type="datetimeFigureOut">
              <a:rPr lang="en-US" dirty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4245-B7F0-48F5-9A59-408A637F0829}" type="datetimeFigureOut">
              <a:rPr lang="en-US" dirty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7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FBFC-AFD0-49F7-9AAB-86AF5F4471C2}" type="datetimeFigureOut">
              <a:rPr lang="en-US" dirty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EFA3-A6B6-4916-BD87-2F7F0B6DE4AC}" type="datetimeFigureOut">
              <a:rPr lang="en-US" dirty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7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FE2-E902-4B86-B2C7-4AE6B54CDB70}" type="datetimeFigureOut">
              <a:rPr lang="en-US" dirty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4E58-F253-4E0F-B41E-2DC0E51ABEA1}" type="datetimeFigureOut">
              <a:rPr lang="en-US" dirty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6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F082710-245A-48CB-A5F6-8BB1DF6AB298}" type="datetimeFigureOut">
              <a:rPr lang="en-US" dirty="0"/>
              <a:pPr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578CCF-2EC4-44CB-A694-F6F6E59A398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8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6792">
          <p15:clr>
            <a:srgbClr val="F26B43"/>
          </p15:clr>
        </p15:guide>
        <p15:guide id="3" pos="3720">
          <p15:clr>
            <a:srgbClr val="F26B43"/>
          </p15:clr>
        </p15:guide>
        <p15:guide id="4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ouka.fi/kirjastoreitti-lukumetka/esiopetuksen-lukuhopero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www.ouka.fi/kirjastoreitti-lukumetka/varhaiskasvatuksen-ja-esiopetuksen-lukumetk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outi.finna.fi/Content/lapset" TargetMode="External"/><Relationship Id="rId4" Type="http://schemas.openxmlformats.org/officeDocument/2006/relationships/hyperlink" Target="https://www.ouka.fi/kirjastoreitti-lukumetka/kirjoja-eri-kielill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M0S2Gd6wTc8&amp;t=119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XnPHXIYXE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31521" y="640080"/>
            <a:ext cx="7129784" cy="4945121"/>
          </a:xfrm>
        </p:spPr>
        <p:txBody>
          <a:bodyPr rtlCol="0" anchor="ctr">
            <a:normAutofit/>
          </a:bodyPr>
          <a:lstStyle/>
          <a:p>
            <a:pPr algn="l"/>
            <a:r>
              <a:rPr lang="fi-FI" sz="6300" b="1">
                <a:solidFill>
                  <a:schemeClr val="tx1"/>
                </a:solidFill>
                <a:latin typeface="Segoe"/>
              </a:rPr>
              <a:t>Miten </a:t>
            </a:r>
            <a:br>
              <a:rPr lang="fi-FI" sz="6300" b="1">
                <a:solidFill>
                  <a:schemeClr val="tx1"/>
                </a:solidFill>
                <a:latin typeface="Segoe"/>
              </a:rPr>
            </a:br>
            <a:r>
              <a:rPr lang="fi-FI" sz="6300" b="1">
                <a:solidFill>
                  <a:schemeClr val="tx1"/>
                </a:solidFill>
                <a:latin typeface="Segoe"/>
              </a:rPr>
              <a:t>tuen lapseni esilukutaitoja?</a:t>
            </a:r>
            <a:endParaRPr lang="fi-FI" b="1">
              <a:solidFill>
                <a:schemeClr val="tx1"/>
              </a:solidFill>
              <a:latin typeface="Segoe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31521" y="5118847"/>
            <a:ext cx="10067372" cy="1560510"/>
          </a:xfrm>
        </p:spPr>
        <p:txBody>
          <a:bodyPr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fi-FI" sz="2000" b="1">
                <a:latin typeface="Segoe"/>
              </a:rPr>
              <a:t>Tanja Salo</a:t>
            </a:r>
          </a:p>
          <a:p>
            <a:pPr algn="l">
              <a:spcBef>
                <a:spcPts val="0"/>
              </a:spcBef>
            </a:pPr>
            <a:r>
              <a:rPr lang="fi-FI" b="1">
                <a:latin typeface="Segoe"/>
              </a:rPr>
              <a:t>Lukutaidon edistämisen kehittäjäopettaja</a:t>
            </a:r>
          </a:p>
          <a:p>
            <a:pPr algn="l">
              <a:spcBef>
                <a:spcPts val="0"/>
              </a:spcBef>
            </a:pPr>
            <a:r>
              <a:rPr lang="fi-FI" b="1">
                <a:latin typeface="Segoe"/>
              </a:rPr>
              <a:t>Oulun kaupungin sivistys- ja kulttuuripalvelut</a:t>
            </a:r>
          </a:p>
          <a:p>
            <a:pPr algn="l">
              <a:spcBef>
                <a:spcPts val="0"/>
              </a:spcBef>
            </a:pPr>
            <a:r>
              <a:rPr lang="fi-FI" b="1">
                <a:latin typeface="Segoe"/>
              </a:rPr>
              <a:t>tanja.salo@ouka.fi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8F3316-4DB7-5AFD-AEB7-079E2E2A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120" y="2471026"/>
            <a:ext cx="3973284" cy="2647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uva 5" descr="Kuva, joka sisältää kohteen kuvakaappaus, ympyrä, Grafiikka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8229914B-A846-0C7E-A34E-DCFADE7E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563" y="457952"/>
            <a:ext cx="915434" cy="573435"/>
          </a:xfrm>
          <a:prstGeom prst="rect">
            <a:avLst/>
          </a:prstGeom>
        </p:spPr>
      </p:pic>
      <p:pic>
        <p:nvPicPr>
          <p:cNvPr id="8" name="Kuva 7" descr="Kuva, joka sisältää kohteen musta, pimeys&#10;&#10;Tekoälyllä luotu sisältö voi olla virheellistä.">
            <a:extLst>
              <a:ext uri="{FF2B5EF4-FFF2-40B4-BE49-F238E27FC236}">
                <a16:creationId xmlns:a16="http://schemas.microsoft.com/office/drawing/2014/main" id="{7A4EE26F-8EB5-6A22-B1E3-2E527059E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997" y="313538"/>
            <a:ext cx="1740407" cy="6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1B618F-0817-C3FB-330D-CF20952A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b="1">
                <a:latin typeface="Segoe"/>
              </a:rPr>
              <a:t>Dialoginen lukutapa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C6EE14-CFD0-C43B-BC36-FB81F0B9B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715" y="1828484"/>
            <a:ext cx="6138587" cy="48009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Segoe"/>
              </a:rPr>
              <a:t>Lukuhetkissä tärkeää lasta kuunteleva vuorovaikutus</a:t>
            </a:r>
          </a:p>
          <a:p>
            <a:r>
              <a:rPr lang="fi-FI">
                <a:latin typeface="Segoe"/>
              </a:rPr>
              <a:t>Avoimet kysymykset toimivia: </a:t>
            </a:r>
          </a:p>
          <a:p>
            <a:pPr marL="0" indent="0">
              <a:buNone/>
            </a:pPr>
            <a:r>
              <a:rPr lang="fi-FI" sz="2200" b="1" i="1">
                <a:latin typeface="Segoe"/>
              </a:rPr>
              <a:t>Mitä ajattelet? Mitä tunnet? Mitä mietit?</a:t>
            </a:r>
          </a:p>
          <a:p>
            <a:r>
              <a:rPr lang="fi-FI">
                <a:latin typeface="Segoe"/>
              </a:rPr>
              <a:t> Aikuinen saa hyödyllistä tietoa lapsen maailmasta ja lapsi tilan puhua omista ajatuksistaan – lukuhetki saattaa yllättää</a:t>
            </a:r>
          </a:p>
          <a:p>
            <a:r>
              <a:rPr lang="fi-FI">
                <a:latin typeface="Segoe"/>
              </a:rPr>
              <a:t>Aina ei tarvita sanoja: aikuisen läsnäolo ja tarjoama turva tärkeintä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0EBB95-56CA-AE7F-1B2A-E1FE1C976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F5A1-F5A4-4390-AABB-5A2D3DB88ED7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AF84CC-C165-CF51-4A24-0C025963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9E18F1-969C-3898-EC9C-7D535560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10</a:t>
            </a:fld>
            <a:endParaRPr lang="en-US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22B4F76-0D53-ADB5-3606-53463DA9FB06}"/>
              </a:ext>
            </a:extLst>
          </p:cNvPr>
          <p:cNvSpPr txBox="1"/>
          <p:nvPr/>
        </p:nvSpPr>
        <p:spPr>
          <a:xfrm>
            <a:off x="8198358" y="6355080"/>
            <a:ext cx="3993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/>
              <a:t>Lähde: </a:t>
            </a:r>
            <a:r>
              <a:rPr lang="fi-FI" sz="1600" err="1"/>
              <a:t>Aerila</a:t>
            </a:r>
            <a:r>
              <a:rPr lang="fi-FI" sz="1600"/>
              <a:t>, Ilmanen &amp; Kinossalo.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2B3F0F6-C2D4-5CAA-ACBF-C6D725AE3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10" y="1961289"/>
            <a:ext cx="4357155" cy="2491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3C13E41-DF25-5716-0A4C-09BB6A41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754" y="358043"/>
            <a:ext cx="1737511" cy="65232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6A030B8-438B-5D5D-8923-A836168A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275" y="503701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0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6FA41F-8909-3A25-9820-1B82EB4D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657" y="1670050"/>
            <a:ext cx="4288814" cy="35179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i="0" kern="1200" err="1">
                <a:solidFill>
                  <a:schemeClr val="tx1"/>
                </a:solidFill>
                <a:latin typeface="Segoe"/>
              </a:rPr>
              <a:t>Lukevan</a:t>
            </a:r>
            <a:r>
              <a:rPr lang="en-US" sz="4800" b="1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4800" b="1" i="0" kern="1200" err="1">
                <a:solidFill>
                  <a:schemeClr val="tx1"/>
                </a:solidFill>
                <a:latin typeface="Segoe"/>
              </a:rPr>
              <a:t>aikuisen</a:t>
            </a:r>
            <a:r>
              <a:rPr lang="en-US" sz="4800" b="1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4800" b="1" i="0" kern="1200" err="1">
                <a:solidFill>
                  <a:schemeClr val="tx1"/>
                </a:solidFill>
                <a:latin typeface="Segoe"/>
              </a:rPr>
              <a:t>malli</a:t>
            </a:r>
            <a:r>
              <a:rPr lang="en-US" sz="4800" b="1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4800" b="1" i="0" kern="1200" err="1">
                <a:solidFill>
                  <a:schemeClr val="tx1"/>
                </a:solidFill>
                <a:latin typeface="Segoe"/>
              </a:rPr>
              <a:t>tärkeä</a:t>
            </a:r>
            <a:br>
              <a:rPr lang="en-US" b="0" i="0" kern="1200">
                <a:solidFill>
                  <a:schemeClr val="tx1"/>
                </a:solidFill>
                <a:latin typeface="Segoe"/>
              </a:rPr>
            </a:br>
            <a:r>
              <a:rPr lang="en-US" sz="2400" b="0" i="0" kern="1200">
                <a:solidFill>
                  <a:schemeClr val="tx1"/>
                </a:solidFill>
                <a:latin typeface="Segoe"/>
              </a:rPr>
              <a:t>- </a:t>
            </a:r>
            <a:r>
              <a:rPr lang="en-US" sz="2400" b="0" i="0" kern="1200" err="1">
                <a:solidFill>
                  <a:schemeClr val="tx1"/>
                </a:solidFill>
                <a:latin typeface="Segoe"/>
              </a:rPr>
              <a:t>puhutaan</a:t>
            </a:r>
            <a:r>
              <a:rPr lang="en-US" sz="2400" b="0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2400" b="0" i="0" kern="1200" err="1">
                <a:solidFill>
                  <a:schemeClr val="tx1"/>
                </a:solidFill>
                <a:latin typeface="Segoe"/>
              </a:rPr>
              <a:t>hyvää</a:t>
            </a:r>
            <a:r>
              <a:rPr lang="en-US" sz="2400" b="0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2400" b="0" i="0" kern="1200" err="1">
                <a:solidFill>
                  <a:schemeClr val="tx1"/>
                </a:solidFill>
                <a:latin typeface="Segoe"/>
              </a:rPr>
              <a:t>lukemisesta</a:t>
            </a:r>
            <a:br>
              <a:rPr lang="en-US" sz="2400" b="0" i="0" kern="1200">
                <a:solidFill>
                  <a:schemeClr val="tx1"/>
                </a:solidFill>
                <a:latin typeface="Segoe"/>
              </a:rPr>
            </a:br>
            <a:r>
              <a:rPr lang="en-US" sz="2400" b="0" i="0" kern="1200">
                <a:solidFill>
                  <a:schemeClr val="tx1"/>
                </a:solidFill>
                <a:latin typeface="Segoe"/>
              </a:rPr>
              <a:t>- </a:t>
            </a:r>
            <a:r>
              <a:rPr lang="en-US" sz="2400" b="0" i="0" kern="1200" err="1">
                <a:solidFill>
                  <a:schemeClr val="tx1"/>
                </a:solidFill>
                <a:latin typeface="Segoe"/>
              </a:rPr>
              <a:t>tartutaan</a:t>
            </a:r>
            <a:r>
              <a:rPr lang="en-US" sz="2400" b="0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2400" b="0" i="0" kern="1200" err="1">
                <a:solidFill>
                  <a:schemeClr val="tx1"/>
                </a:solidFill>
                <a:latin typeface="Segoe"/>
              </a:rPr>
              <a:t>itsekin</a:t>
            </a:r>
            <a:r>
              <a:rPr lang="en-US" sz="2400" b="0" i="0" kern="1200">
                <a:solidFill>
                  <a:schemeClr val="tx1"/>
                </a:solidFill>
                <a:latin typeface="Segoe"/>
              </a:rPr>
              <a:t> </a:t>
            </a:r>
            <a:r>
              <a:rPr lang="en-US" sz="2400" b="0" i="0" kern="1200" err="1">
                <a:solidFill>
                  <a:schemeClr val="tx1"/>
                </a:solidFill>
                <a:latin typeface="Segoe"/>
              </a:rPr>
              <a:t>kirjaan</a:t>
            </a:r>
            <a:endParaRPr lang="en-US" b="0" i="0" kern="1200">
              <a:solidFill>
                <a:schemeClr val="tx1"/>
              </a:solidFill>
              <a:latin typeface="Sego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D8E3F7-6D47-F66C-C441-E8C54E19EF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450" y="938680"/>
            <a:ext cx="5370896" cy="543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04B1CBB-2C28-F0DB-1135-5DA6CDEF43D5}"/>
              </a:ext>
            </a:extLst>
          </p:cNvPr>
          <p:cNvSpPr txBox="1"/>
          <p:nvPr/>
        </p:nvSpPr>
        <p:spPr>
          <a:xfrm flipH="1">
            <a:off x="1011730" y="6481638"/>
            <a:ext cx="4398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latin typeface="Segoe"/>
              </a:rPr>
              <a:t>(”How </a:t>
            </a:r>
            <a:r>
              <a:rPr lang="fi-FI" sz="1200" err="1">
                <a:latin typeface="Segoe"/>
              </a:rPr>
              <a:t>Do</a:t>
            </a:r>
            <a:r>
              <a:rPr lang="fi-FI" sz="1200">
                <a:latin typeface="Segoe"/>
              </a:rPr>
              <a:t> </a:t>
            </a:r>
            <a:r>
              <a:rPr lang="fi-FI" sz="1200" err="1">
                <a:latin typeface="Segoe"/>
              </a:rPr>
              <a:t>You</a:t>
            </a:r>
            <a:r>
              <a:rPr lang="fi-FI" sz="1200">
                <a:latin typeface="Segoe"/>
              </a:rPr>
              <a:t> </a:t>
            </a:r>
            <a:r>
              <a:rPr lang="fi-FI" sz="1200" err="1">
                <a:latin typeface="Segoe"/>
              </a:rPr>
              <a:t>Get</a:t>
            </a:r>
            <a:r>
              <a:rPr lang="fi-FI" sz="1200">
                <a:latin typeface="Segoe"/>
              </a:rPr>
              <a:t> </a:t>
            </a:r>
            <a:r>
              <a:rPr lang="fi-FI" sz="1200" err="1">
                <a:latin typeface="Segoe"/>
              </a:rPr>
              <a:t>Your</a:t>
            </a:r>
            <a:r>
              <a:rPr lang="fi-FI" sz="1200">
                <a:latin typeface="Segoe"/>
              </a:rPr>
              <a:t> Child to Read </a:t>
            </a:r>
            <a:r>
              <a:rPr lang="fi-FI" sz="1200" err="1">
                <a:latin typeface="Segoe"/>
              </a:rPr>
              <a:t>Books</a:t>
            </a:r>
            <a:r>
              <a:rPr lang="fi-FI" sz="1200">
                <a:latin typeface="Segoe"/>
              </a:rPr>
              <a:t>?” 2022.)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940ACF-01B6-BC6A-CECD-7243C1B3F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961" y="5967808"/>
            <a:ext cx="1737511" cy="6523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1D11C4A-C1A7-6818-1E2A-94F6B3BB3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825" y="6091026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3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A136B2-004C-37C7-6A77-47354F82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400" b="1">
                <a:latin typeface="Segoe"/>
              </a:rPr>
              <a:t>Ette ole myöhässä: Vielä ehtii aloittaa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733775-4E09-0F22-E8EB-BC425802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31720"/>
            <a:ext cx="10049256" cy="38941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i-FI" sz="3300" i="1">
                <a:latin typeface="Segoe"/>
              </a:rPr>
              <a:t>”Ei ole yhtä oikeaa tapaa toteuttaa lukuhetkeä, ja jokainen perhe on erilainen: osalla perheistä on rikas ja spontaani lukukulttuuri, toisissa perheissä lukemisen paikkoja ja tapoja vasta etsitään.”</a:t>
            </a:r>
            <a:endParaRPr lang="fi-FI" sz="2800">
              <a:latin typeface="Segoe"/>
            </a:endParaRPr>
          </a:p>
          <a:p>
            <a:pPr marL="0" indent="0">
              <a:buNone/>
            </a:pPr>
            <a:r>
              <a:rPr lang="fi-FI" sz="2800">
                <a:latin typeface="Segoe"/>
              </a:rPr>
              <a:t>																</a:t>
            </a:r>
            <a:r>
              <a:rPr lang="fi-FI" sz="1700">
                <a:latin typeface="Segoe"/>
              </a:rPr>
              <a:t>Lähde: </a:t>
            </a:r>
            <a:r>
              <a:rPr lang="fi-FI" sz="1700" err="1">
                <a:latin typeface="Segoe"/>
              </a:rPr>
              <a:t>Aerila</a:t>
            </a:r>
            <a:r>
              <a:rPr lang="fi-FI" sz="1700">
                <a:latin typeface="Segoe"/>
              </a:rPr>
              <a:t>, Ilmanen &amp; Kinossalo.</a:t>
            </a:r>
          </a:p>
          <a:p>
            <a:pPr marL="0" indent="0" algn="ctr">
              <a:buNone/>
            </a:pPr>
            <a:endParaRPr lang="fi-FI" sz="2800"/>
          </a:p>
          <a:p>
            <a:pPr marL="0" indent="0" algn="ctr">
              <a:buNone/>
            </a:pPr>
            <a:endParaRPr lang="fi-FI" sz="2800"/>
          </a:p>
          <a:p>
            <a:pPr marL="0" indent="0" algn="ctr">
              <a:buNone/>
            </a:pPr>
            <a:endParaRPr lang="fi-FI" sz="28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31DD27-F03E-5812-3186-0A2D8E66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CA28-187B-4F84-8853-85E7CDA3E827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DDAFFE-48C9-C368-B35E-AD5C7845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59576B-85F7-9EE9-12B0-B8AB0362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12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887080D-C5A5-FDA3-9837-FE9EEA16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67" y="6095308"/>
            <a:ext cx="1737511" cy="65232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F3072E6-5202-8EFC-7981-BCB64C34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88" y="6255075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686DA4-0E3C-FFBA-55F1-6C10784F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72" y="829084"/>
            <a:ext cx="9952787" cy="1525891"/>
          </a:xfrm>
        </p:spPr>
        <p:txBody>
          <a:bodyPr>
            <a:normAutofit/>
          </a:bodyPr>
          <a:lstStyle/>
          <a:p>
            <a:r>
              <a:rPr lang="fi-FI" sz="4400" b="1">
                <a:latin typeface="Segoe"/>
              </a:rPr>
              <a:t>Oulun kaupunginkirjasto mukana lukutaitotyössä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E0B7CA-B5D9-E688-DBAB-177FB37C3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72" y="2714307"/>
            <a:ext cx="7434986" cy="383889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sz="3000">
                <a:latin typeface="Segoe"/>
              </a:rPr>
              <a:t>Päiväkodit ja kaupunginkirjasto tekevät tiivistä yhteistyötä</a:t>
            </a:r>
          </a:p>
          <a:p>
            <a:pPr marL="685800" lvl="1" indent="-457200">
              <a:buFont typeface="Courier New" panose="02070309020205020404" pitchFamily="49" charset="0"/>
              <a:buChar char="o"/>
            </a:pPr>
            <a:r>
              <a:rPr lang="fi-FI" sz="2600">
                <a:latin typeface="Segoe"/>
              </a:rPr>
              <a:t>Varhaiskasvatuksen ja esiopetuksen </a:t>
            </a:r>
            <a:r>
              <a:rPr lang="fi-FI" sz="2600">
                <a:latin typeface="Segoe"/>
                <a:hlinkClick r:id="rId2"/>
              </a:rPr>
              <a:t>Lukumetka verkkosivuilla</a:t>
            </a:r>
            <a:r>
              <a:rPr lang="fi-FI" sz="2600">
                <a:latin typeface="Segoe"/>
              </a:rPr>
              <a:t>.</a:t>
            </a:r>
          </a:p>
          <a:p>
            <a:pPr marL="685800" lvl="1" indent="-457200">
              <a:buClr>
                <a:srgbClr val="C3B2A7"/>
              </a:buClr>
              <a:buFont typeface="Courier New" panose="02070309020205020404" pitchFamily="49" charset="0"/>
              <a:buChar char="o"/>
            </a:pPr>
            <a:r>
              <a:rPr lang="fi-FI" sz="2600">
                <a:latin typeface="Segoe"/>
              </a:rPr>
              <a:t>Esim. eskari-ikäisille suunnattu </a:t>
            </a:r>
            <a:r>
              <a:rPr lang="fi-FI" sz="2600">
                <a:latin typeface="Segoe"/>
                <a:hlinkClick r:id="rId3"/>
              </a:rPr>
              <a:t>Lukuhöperö-diplomi</a:t>
            </a:r>
            <a:endParaRPr lang="fi-FI" sz="2600">
              <a:latin typeface="Segoe"/>
            </a:endParaRPr>
          </a:p>
          <a:p>
            <a:pPr marL="685800" lvl="1" indent="-457200">
              <a:buClr>
                <a:srgbClr val="C3B2A7"/>
              </a:buClr>
              <a:buFont typeface="Courier New" panose="02070309020205020404" pitchFamily="49" charset="0"/>
              <a:buChar char="o"/>
            </a:pPr>
            <a:r>
              <a:rPr lang="fi-FI" sz="2600">
                <a:latin typeface="Segoe"/>
                <a:hlinkClick r:id="rId4"/>
              </a:rPr>
              <a:t>Kirjoja eri kielillä </a:t>
            </a:r>
            <a:r>
              <a:rPr lang="fi-FI" sz="2600">
                <a:latin typeface="Segoe"/>
              </a:rPr>
              <a:t>Kirjastoreitti- &amp; Lukumetka-sivuilla</a:t>
            </a:r>
          </a:p>
          <a:p>
            <a:pPr marL="685800" lvl="1" indent="-457200">
              <a:buClr>
                <a:srgbClr val="C3B2A7"/>
              </a:buClr>
              <a:buFont typeface="Courier New" panose="02070309020205020404" pitchFamily="49" charset="0"/>
              <a:buChar char="o"/>
            </a:pPr>
            <a:r>
              <a:rPr lang="fi-FI" sz="2600">
                <a:latin typeface="Segoe"/>
              </a:rPr>
              <a:t>Kirjavinkkejä OUTI-verkkokirjastossa: </a:t>
            </a:r>
            <a:r>
              <a:rPr lang="fi-FI" sz="2600">
                <a:latin typeface="Segoe"/>
                <a:hlinkClick r:id="rId5"/>
              </a:rPr>
              <a:t>Lasten kirjasto</a:t>
            </a:r>
            <a:endParaRPr lang="fi-FI" sz="2600">
              <a:latin typeface="Segoe"/>
            </a:endParaRPr>
          </a:p>
          <a:p>
            <a:pPr marL="685800" lvl="1" indent="-457200">
              <a:buClr>
                <a:srgbClr val="C3B2A7"/>
              </a:buClr>
              <a:buFont typeface="Courier New" panose="02070309020205020404" pitchFamily="49" charset="0"/>
              <a:buChar char="o"/>
            </a:pPr>
            <a:endParaRPr lang="fi-FI" sz="2600"/>
          </a:p>
          <a:p>
            <a:endParaRPr lang="fi-FI" sz="3200"/>
          </a:p>
          <a:p>
            <a:pPr marL="0">
              <a:buNone/>
            </a:pPr>
            <a:endParaRPr lang="fi-FI" sz="3200"/>
          </a:p>
          <a:p>
            <a:pPr lvl="1" indent="0">
              <a:buFontTx/>
              <a:buChar char="•"/>
            </a:pPr>
            <a:endParaRPr lang="fi-FI" sz="3000"/>
          </a:p>
          <a:p>
            <a:pPr marL="0" indent="0">
              <a:buFont typeface="Arial" panose="020B0604020202020204" pitchFamily="34" charset="0"/>
              <a:buNone/>
            </a:pPr>
            <a:endParaRPr lang="fi-FI" sz="3200"/>
          </a:p>
          <a:p>
            <a:pPr marL="457200" lvl="1"/>
            <a:endParaRPr lang="fi-FI"/>
          </a:p>
          <a:p>
            <a:pPr marL="457200" lvl="1" indent="0">
              <a:buNone/>
            </a:pPr>
            <a:endParaRPr lang="fi-FI"/>
          </a:p>
          <a:p>
            <a:pPr lvl="1"/>
            <a:endParaRPr lang="fi-FI"/>
          </a:p>
          <a:p>
            <a:pPr marL="457200" lvl="1"/>
            <a:endParaRPr lang="fi-FI"/>
          </a:p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267F36E-B285-2FCF-EB1F-3FD0594F2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343" y="2714307"/>
            <a:ext cx="2684585" cy="3655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ABAB52E-EE80-87F6-5207-E0108D0947BF}"/>
              </a:ext>
            </a:extLst>
          </p:cNvPr>
          <p:cNvSpPr txBox="1"/>
          <p:nvPr/>
        </p:nvSpPr>
        <p:spPr>
          <a:xfrm>
            <a:off x="9273137" y="6464339"/>
            <a:ext cx="2861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latin typeface="Segoe"/>
              </a:rPr>
              <a:t>kuva: Tuija Polo-Koret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7423BCB-5FCD-0D9F-7DFC-89018F06D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5004" y="176755"/>
            <a:ext cx="1737511" cy="65232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68AF88B-A368-9CD0-3F20-4A3A8A315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525" y="303124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2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12ED1F-4836-E7F9-5163-435B56BD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733980" cy="1325563"/>
          </a:xfrm>
        </p:spPr>
        <p:txBody>
          <a:bodyPr>
            <a:normAutofit fontScale="90000"/>
          </a:bodyPr>
          <a:lstStyle/>
          <a:p>
            <a:r>
              <a:rPr lang="fi-FI" sz="4400" b="1">
                <a:latin typeface="Segoe"/>
              </a:rPr>
              <a:t>Lukevin </a:t>
            </a:r>
            <a:r>
              <a:rPr lang="fi-FI" sz="4400" b="1" err="1">
                <a:latin typeface="Segoe"/>
              </a:rPr>
              <a:t>kaupunni</a:t>
            </a:r>
            <a:r>
              <a:rPr lang="fi-FI" sz="4400" b="1">
                <a:latin typeface="Segoe"/>
              </a:rPr>
              <a:t> -kampanja</a:t>
            </a:r>
            <a:br>
              <a:rPr lang="fi-FI" sz="4400" b="1">
                <a:latin typeface="Segoe"/>
              </a:rPr>
            </a:br>
            <a:r>
              <a:rPr lang="fi-FI" sz="4400" b="1">
                <a:latin typeface="Segoe"/>
              </a:rPr>
              <a:t>innostaa oululaisia lukemaan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1BC161C-EA23-74D8-A988-003C3976A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30" y="1871726"/>
            <a:ext cx="5180014" cy="1707478"/>
          </a:xfrm>
        </p:spPr>
        <p:txBody>
          <a:bodyPr/>
          <a:lstStyle/>
          <a:p>
            <a:r>
              <a:rPr lang="fi-FI">
                <a:latin typeface="Segoe"/>
              </a:rPr>
              <a:t>1. Lukukuntoon-haaste</a:t>
            </a:r>
          </a:p>
          <a:p>
            <a:r>
              <a:rPr lang="fi-FI" sz="1400">
                <a:latin typeface="Segoe"/>
              </a:rPr>
              <a:t>Napatkaa Koko perheelle sopiva, matalan kynnyksen lukuhaaste (myös englanniksi) aktivoimaan yhteistä lukukuntoa. 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3DA87B7-01C5-19EC-066C-80418AD5F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5186" y="1682307"/>
            <a:ext cx="5677352" cy="1579070"/>
          </a:xfrm>
        </p:spPr>
        <p:txBody>
          <a:bodyPr/>
          <a:lstStyle/>
          <a:p>
            <a:r>
              <a:rPr lang="fi-FI">
                <a:latin typeface="Segoe"/>
              </a:rPr>
              <a:t>2. lukumittari </a:t>
            </a:r>
          </a:p>
          <a:p>
            <a:r>
              <a:rPr lang="fi-FI" sz="1400">
                <a:latin typeface="Segoe"/>
              </a:rPr>
              <a:t>Lisätkää lukemienne tai kuuntelemienne kirjojen lukumäärä lukumittariin ja osallistukaa arvontaan.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13A5681-07FA-28C0-65B7-BB39F9FF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EBBB-6CF5-4AD3-8194-9000BACF1C46}" type="datetime1">
              <a:rPr lang="en-US" smtClean="0"/>
              <a:t>9/4/2025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E548BE5-315B-6116-0514-5B400A39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3420B79-0E44-AF63-8063-8D79A063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14</a:t>
            </a:fld>
            <a:endParaRPr lang="en-US"/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769F70DB-2C20-A758-C3AB-05922CB573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81017" y="3874262"/>
            <a:ext cx="2508250" cy="250825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61E964A0-9775-1EB7-8723-DD9783996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034" y="368556"/>
            <a:ext cx="2119101" cy="2119101"/>
          </a:xfrm>
          <a:prstGeom prst="rect">
            <a:avLst/>
          </a:prstGeom>
        </p:spPr>
      </p:pic>
      <p:pic>
        <p:nvPicPr>
          <p:cNvPr id="18" name="Sisällön paikkamerkki 17">
            <a:extLst>
              <a:ext uri="{FF2B5EF4-FFF2-40B4-BE49-F238E27FC236}">
                <a16:creationId xmlns:a16="http://schemas.microsoft.com/office/drawing/2014/main" id="{E534BA41-0418-6CCE-F170-C9684EE4E2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419737" y="3874262"/>
            <a:ext cx="2508250" cy="25082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EE10F7D-19CE-9FFA-6C38-E09D8A616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78" y="6001133"/>
            <a:ext cx="1737511" cy="65232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DFB3CEC-A35D-7E8B-7FFC-D660CE829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765" y="6095975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6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C2E29C-3E13-559F-5E95-B84099EE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19" y="1216152"/>
            <a:ext cx="9634011" cy="1069531"/>
          </a:xfrm>
        </p:spPr>
        <p:txBody>
          <a:bodyPr>
            <a:normAutofit/>
          </a:bodyPr>
          <a:lstStyle/>
          <a:p>
            <a:r>
              <a:rPr lang="en-US" sz="5400" b="1" err="1">
                <a:latin typeface="Segoe"/>
              </a:rPr>
              <a:t>Vaivannäkö</a:t>
            </a:r>
            <a:r>
              <a:rPr lang="en-US" sz="5400" b="1">
                <a:latin typeface="Segoe"/>
              </a:rPr>
              <a:t> </a:t>
            </a:r>
            <a:r>
              <a:rPr lang="en-US" sz="5400" b="1" err="1">
                <a:latin typeface="Segoe"/>
              </a:rPr>
              <a:t>kannattaa</a:t>
            </a:r>
            <a:r>
              <a:rPr lang="en-US" sz="5400" b="1">
                <a:latin typeface="Segoe"/>
              </a:rPr>
              <a:t>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48D53D-4F52-C0D8-B3AD-117276639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21000"/>
            <a:ext cx="7900146" cy="37973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sz="3200">
                <a:latin typeface="Segoe"/>
                <a:hlinkClick r:id="rId2"/>
              </a:rPr>
              <a:t>Lue lapselle -hankkeen terveisiä</a:t>
            </a:r>
            <a:endParaRPr lang="fi-FI" sz="3200">
              <a:latin typeface="Segoe"/>
            </a:endParaRPr>
          </a:p>
          <a:p>
            <a:pPr marL="0" indent="0" algn="ctr">
              <a:buNone/>
            </a:pPr>
            <a:r>
              <a:rPr lang="fi-FI" sz="2400">
                <a:latin typeface="Segoe"/>
              </a:rPr>
              <a:t>(kesto 2:00)</a:t>
            </a:r>
            <a:endParaRPr lang="fi-FI" sz="2000">
              <a:latin typeface="Segoe"/>
            </a:endParaRPr>
          </a:p>
          <a:p>
            <a:pPr marL="0" indent="0">
              <a:buNone/>
            </a:pPr>
            <a:endParaRPr lang="fi-FI" sz="2000">
              <a:latin typeface="Segoe"/>
            </a:endParaRPr>
          </a:p>
          <a:p>
            <a:pPr marL="0" indent="0">
              <a:buNone/>
            </a:pPr>
            <a:endParaRPr lang="fi-FI" sz="2000">
              <a:latin typeface="Segoe"/>
            </a:endParaRPr>
          </a:p>
          <a:p>
            <a:pPr marL="0" indent="0">
              <a:buNone/>
            </a:pPr>
            <a:r>
              <a:rPr lang="fi-FI" sz="2000">
                <a:latin typeface="Segoe"/>
              </a:rPr>
              <a:t>Lähde: </a:t>
            </a:r>
          </a:p>
          <a:p>
            <a:pPr marL="0" indent="0">
              <a:buNone/>
            </a:pPr>
            <a:r>
              <a:rPr lang="fi-FI" sz="2000">
                <a:latin typeface="Segoe"/>
              </a:rPr>
              <a:t>Lukukeskus - </a:t>
            </a:r>
            <a:r>
              <a:rPr lang="fi-FI" sz="2000" err="1">
                <a:latin typeface="Segoe"/>
              </a:rPr>
              <a:t>Läscentrum</a:t>
            </a:r>
            <a:r>
              <a:rPr lang="fi-FI" sz="2000">
                <a:latin typeface="Segoe"/>
              </a:rPr>
              <a:t>: </a:t>
            </a:r>
            <a:r>
              <a:rPr lang="fi-FI" sz="2000" i="1">
                <a:latin typeface="Segoe"/>
              </a:rPr>
              <a:t>Vanhempainiltavideo esi- ja alkuopetukseen. </a:t>
            </a:r>
            <a:r>
              <a:rPr lang="fi-FI" sz="2000">
                <a:latin typeface="Segoe"/>
              </a:rPr>
              <a:t>Lue lapselle -hanke</a:t>
            </a:r>
            <a:r>
              <a:rPr lang="fi-FI" sz="2000" i="1">
                <a:latin typeface="Segoe"/>
              </a:rPr>
              <a:t>. </a:t>
            </a:r>
            <a:r>
              <a:rPr lang="fi-FI" sz="2000">
                <a:latin typeface="Segoe"/>
              </a:rPr>
              <a:t>Youtube.com, 6.2.2024.</a:t>
            </a:r>
          </a:p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DE961C8-E4E6-A871-2766-9C8B8371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671" y="2921000"/>
            <a:ext cx="3678563" cy="2451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6826902-FB70-ECAD-61B6-936746D9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116" y="324803"/>
            <a:ext cx="1737511" cy="65232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7AFC665-DE44-7C23-210C-1413115BE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637" y="435179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2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CAA455-705C-EFC6-B77F-75B9AD55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b="1">
                <a:latin typeface="Segoe"/>
              </a:rPr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4E0AAE-FE7D-D5FE-01F9-D6671F9B8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338" y="1737360"/>
            <a:ext cx="10133814" cy="4919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>
                <a:latin typeface="Segoe"/>
              </a:rPr>
              <a:t>Aho &amp; Laaksonen (2023): Lukeminen on lapsille nyt tärkeämpää kuin koskaan</a:t>
            </a:r>
            <a:r>
              <a:rPr lang="fi-FI" sz="1800" i="1">
                <a:latin typeface="Segoe"/>
              </a:rPr>
              <a:t>. – Helsingin Sanomat. </a:t>
            </a:r>
            <a:r>
              <a:rPr lang="fi-FI" sz="1800">
                <a:latin typeface="Segoe"/>
              </a:rPr>
              <a:t>9.12.</a:t>
            </a:r>
          </a:p>
          <a:p>
            <a:r>
              <a:rPr lang="fi-FI" sz="1800" err="1">
                <a:latin typeface="Segoe"/>
              </a:rPr>
              <a:t>Aerila</a:t>
            </a:r>
            <a:r>
              <a:rPr lang="fi-FI" sz="1800">
                <a:latin typeface="Segoe"/>
              </a:rPr>
              <a:t>, </a:t>
            </a:r>
            <a:r>
              <a:rPr lang="fi-FI" sz="1800" err="1">
                <a:latin typeface="Segoe"/>
              </a:rPr>
              <a:t>Juli</a:t>
            </a:r>
            <a:r>
              <a:rPr lang="fi-FI" sz="1800">
                <a:latin typeface="Segoe"/>
              </a:rPr>
              <a:t>-Anna &amp; Kauppinen, Merja (2019): </a:t>
            </a:r>
            <a:r>
              <a:rPr lang="fi-FI" sz="1800" i="1">
                <a:latin typeface="Segoe"/>
              </a:rPr>
              <a:t>Sytytä lukukipinä - Pedagogisia keinoja lukuinnon herättelyyn.</a:t>
            </a:r>
            <a:r>
              <a:rPr lang="fi-FI" sz="1800">
                <a:latin typeface="Segoe"/>
              </a:rPr>
              <a:t> Jyväskylä: PS-kustannus.</a:t>
            </a:r>
          </a:p>
          <a:p>
            <a:r>
              <a:rPr lang="fi-FI" sz="1800" err="1">
                <a:latin typeface="Segoe"/>
              </a:rPr>
              <a:t>Aerila</a:t>
            </a:r>
            <a:r>
              <a:rPr lang="fi-FI" sz="1800">
                <a:latin typeface="Segoe"/>
              </a:rPr>
              <a:t>, Ilmanen &amp; Kinossalo: Sopii koko perheelle – Lukuhetki on keskustelun, leikin ja oppimisen tila. Lue lapselle, lukukeskus.fi. Luettu 12.8.2025.</a:t>
            </a:r>
          </a:p>
          <a:p>
            <a:r>
              <a:rPr lang="fi-FI" sz="1800">
                <a:latin typeface="Segoe"/>
              </a:rPr>
              <a:t>Hirvonen, </a:t>
            </a:r>
            <a:r>
              <a:rPr lang="fi-FI" sz="1800" err="1">
                <a:latin typeface="Segoe"/>
              </a:rPr>
              <a:t>Heinimaija</a:t>
            </a:r>
            <a:r>
              <a:rPr lang="fi-FI" sz="1800">
                <a:latin typeface="Segoe"/>
              </a:rPr>
              <a:t> (2024): Moni koululainen osaa lukea, mutta ei ymmärrä lukemaansa. YLE, yle.fi, 9.8.2024. Luettu 12.8.2025.</a:t>
            </a:r>
          </a:p>
          <a:p>
            <a:r>
              <a:rPr lang="fi-FI" sz="1800">
                <a:latin typeface="Segoe"/>
              </a:rPr>
              <a:t>How </a:t>
            </a:r>
            <a:r>
              <a:rPr lang="fi-FI" sz="1800" err="1">
                <a:latin typeface="Segoe"/>
              </a:rPr>
              <a:t>Do</a:t>
            </a:r>
            <a:r>
              <a:rPr lang="fi-FI" sz="1800">
                <a:latin typeface="Segoe"/>
              </a:rPr>
              <a:t> </a:t>
            </a:r>
            <a:r>
              <a:rPr lang="fi-FI" sz="1800" err="1">
                <a:latin typeface="Segoe"/>
              </a:rPr>
              <a:t>You</a:t>
            </a:r>
            <a:r>
              <a:rPr lang="fi-FI" sz="1800">
                <a:latin typeface="Segoe"/>
              </a:rPr>
              <a:t> </a:t>
            </a:r>
            <a:r>
              <a:rPr lang="fi-FI" sz="1800" err="1">
                <a:latin typeface="Segoe"/>
              </a:rPr>
              <a:t>Get</a:t>
            </a:r>
            <a:r>
              <a:rPr lang="fi-FI" sz="1800">
                <a:latin typeface="Segoe"/>
              </a:rPr>
              <a:t> </a:t>
            </a:r>
            <a:r>
              <a:rPr lang="fi-FI" sz="1800" err="1">
                <a:latin typeface="Segoe"/>
              </a:rPr>
              <a:t>Your</a:t>
            </a:r>
            <a:r>
              <a:rPr lang="fi-FI" sz="1800">
                <a:latin typeface="Segoe"/>
              </a:rPr>
              <a:t> Child to Read </a:t>
            </a:r>
            <a:r>
              <a:rPr lang="fi-FI" sz="1800" err="1">
                <a:latin typeface="Segoe"/>
              </a:rPr>
              <a:t>Books</a:t>
            </a:r>
            <a:r>
              <a:rPr lang="fi-FI" sz="1800">
                <a:latin typeface="Segoe"/>
              </a:rPr>
              <a:t>? (2022). </a:t>
            </a:r>
            <a:r>
              <a:rPr lang="fi-FI" sz="1800" i="1" err="1">
                <a:latin typeface="Segoe"/>
              </a:rPr>
              <a:t>Better</a:t>
            </a:r>
            <a:r>
              <a:rPr lang="fi-FI" sz="1800" i="1">
                <a:latin typeface="Segoe"/>
              </a:rPr>
              <a:t> Reading</a:t>
            </a:r>
            <a:r>
              <a:rPr lang="fi-FI" sz="1800">
                <a:latin typeface="Segoe"/>
              </a:rPr>
              <a:t>. Tilapäivitys </a:t>
            </a:r>
            <a:r>
              <a:rPr lang="fi-FI" sz="1800" err="1">
                <a:latin typeface="Segoe"/>
              </a:rPr>
              <a:t>Better</a:t>
            </a:r>
            <a:r>
              <a:rPr lang="fi-FI" sz="1800">
                <a:latin typeface="Segoe"/>
              </a:rPr>
              <a:t> Reading -yhteisön sivulla 28.8.2022. Facebook.com/</a:t>
            </a:r>
            <a:r>
              <a:rPr lang="fi-FI" sz="1800" err="1">
                <a:latin typeface="Segoe"/>
              </a:rPr>
              <a:t>BetterReading</a:t>
            </a:r>
            <a:r>
              <a:rPr lang="fi-FI" sz="1800">
                <a:latin typeface="Segoe"/>
              </a:rPr>
              <a:t>. Luettu 9.8.2024.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A17BA1C-7ED9-D358-43CC-51EF16516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428" y="313915"/>
            <a:ext cx="1737511" cy="6523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C2A9C4A-12A2-A3A2-C0F5-008CCC14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949" y="448034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48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FE2497-A1F1-3B04-29DF-1528CCAB0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02920"/>
            <a:ext cx="9743739" cy="1325563"/>
          </a:xfrm>
        </p:spPr>
        <p:txBody>
          <a:bodyPr>
            <a:normAutofit/>
          </a:bodyPr>
          <a:lstStyle/>
          <a:p>
            <a:r>
              <a:rPr lang="fi-FI" sz="4800" b="1">
                <a:latin typeface="Segoe"/>
              </a:rPr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459643-0E8B-A3E2-31BB-B9B1D0F8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828483"/>
            <a:ext cx="9847217" cy="483357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>
                <a:latin typeface="Segoe"/>
              </a:rPr>
              <a:t>Isomäki &amp; Kujansuu (2023): Yhä harvempi lukee lapselleen, joten Pälkäneellä lääkkeeksi keksittiin neuvolassa ”määrättävät” lukureseptit. YLE, yle.fi, 18.1.2023. Luettu 30.1.2025.</a:t>
            </a:r>
          </a:p>
          <a:p>
            <a:r>
              <a:rPr lang="fi-FI" err="1">
                <a:latin typeface="Segoe"/>
              </a:rPr>
              <a:t>Loula</a:t>
            </a:r>
            <a:r>
              <a:rPr lang="fi-FI">
                <a:latin typeface="Segoe"/>
              </a:rPr>
              <a:t>, Pihla (2023): Yhä useamman 4.-luokkalaisen lukutaito on heikko, parhaimmat ja heikoimmat oppilaat asuvat samalla alueella</a:t>
            </a:r>
            <a:r>
              <a:rPr lang="fi-FI" i="1">
                <a:latin typeface="Segoe"/>
              </a:rPr>
              <a:t>. – Helsingin Sanomat.</a:t>
            </a:r>
            <a:r>
              <a:rPr lang="fi-FI">
                <a:latin typeface="Segoe"/>
              </a:rPr>
              <a:t> 16.5.</a:t>
            </a:r>
          </a:p>
          <a:p>
            <a:r>
              <a:rPr lang="fi-FI">
                <a:latin typeface="Segoe"/>
              </a:rPr>
              <a:t>Lukukeskus: FAKTA 1: 60 % suomalaisista kokee lukevansa liian vähän</a:t>
            </a:r>
            <a:r>
              <a:rPr lang="fi-FI" i="1">
                <a:latin typeface="Segoe"/>
              </a:rPr>
              <a:t>. 10 faktaa lukemisesta</a:t>
            </a:r>
            <a:r>
              <a:rPr lang="fi-FI">
                <a:latin typeface="Segoe"/>
              </a:rPr>
              <a:t>, 2020. Lukukeskus, lukukeskus.fi. 2020. Luettu 12.8.2025.</a:t>
            </a:r>
          </a:p>
          <a:p>
            <a:r>
              <a:rPr lang="fi-FI" sz="2100">
                <a:latin typeface="Segoe"/>
              </a:rPr>
              <a:t>OPH</a:t>
            </a:r>
            <a:r>
              <a:rPr lang="fi-FI" sz="2100" i="1">
                <a:latin typeface="Segoe"/>
              </a:rPr>
              <a:t>: Lukeva varhaiskasvatus – Materiaalia vanhempainiltaan. </a:t>
            </a:r>
            <a:r>
              <a:rPr lang="fi-FI" sz="2100">
                <a:latin typeface="Segoe"/>
              </a:rPr>
              <a:t>Lukeva varhaiskasvatus –ohjelma, oph.fi/teemat-ja-kehittäminen, 29.10.2024. Luettu 12.8.2025.</a:t>
            </a:r>
          </a:p>
          <a:p>
            <a:pPr marL="0" indent="0">
              <a:buNone/>
            </a:pPr>
            <a:endParaRPr lang="fi-FI" sz="2100">
              <a:latin typeface="Segoe"/>
            </a:endParaRPr>
          </a:p>
          <a:p>
            <a:r>
              <a:rPr lang="fi-FI" sz="2100">
                <a:latin typeface="Segoe"/>
              </a:rPr>
              <a:t>Kaikki kuvat pixabay.com, pl. Kirjastokettu Tuija Polo-Koret</a:t>
            </a:r>
          </a:p>
          <a:p>
            <a:endParaRPr lang="fi-FI" b="0" i="0" u="none" strike="noStrike">
              <a:solidFill>
                <a:srgbClr val="404040"/>
              </a:solidFill>
              <a:effectLst/>
              <a:latin typeface="Century Gothic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2325294-1502-FB5F-0731-0C64C8DC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290" y="6009728"/>
            <a:ext cx="1737511" cy="6523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739B5F3-9667-9A38-B3EA-5D579E18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811" y="6117925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99C6F-CCB8-C6C4-57F0-2F1F9BF78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18161"/>
            <a:ext cx="8761413" cy="1597510"/>
          </a:xfrm>
        </p:spPr>
        <p:txBody>
          <a:bodyPr>
            <a:normAutofit/>
          </a:bodyPr>
          <a:lstStyle/>
          <a:p>
            <a:r>
              <a:rPr lang="fi-FI" sz="5300" b="1">
                <a:solidFill>
                  <a:schemeClr val="tx1"/>
                </a:solidFill>
                <a:latin typeface="Segoe"/>
              </a:rPr>
              <a:t>Lukutaito puhuttaa</a:t>
            </a:r>
            <a:br>
              <a:rPr lang="fi-FI">
                <a:latin typeface="Segoe"/>
              </a:rPr>
            </a:br>
            <a:r>
              <a:rPr lang="fi-FI" sz="2800" err="1">
                <a:solidFill>
                  <a:schemeClr val="tx1"/>
                </a:solidFill>
                <a:latin typeface="Segoe"/>
              </a:rPr>
              <a:t>YLE:n</a:t>
            </a:r>
            <a:r>
              <a:rPr lang="fi-FI" sz="2800">
                <a:solidFill>
                  <a:schemeClr val="tx1"/>
                </a:solidFill>
                <a:latin typeface="Segoe"/>
              </a:rPr>
              <a:t> ja HS:n otsikoita viime vuosilta</a:t>
            </a:r>
            <a:endParaRPr lang="fi-FI">
              <a:solidFill>
                <a:schemeClr val="tx1"/>
              </a:solidFill>
              <a:latin typeface="Segoe"/>
            </a:endParaRPr>
          </a:p>
        </p:txBody>
      </p:sp>
      <p:pic>
        <p:nvPicPr>
          <p:cNvPr id="5" name="Sisällön paikkamerkki 4" descr="Kuva, joka sisältää kohteen teksti, Fontti, kuvakaappaus&#10;&#10;Kuvaus luotu automaattisesti">
            <a:extLst>
              <a:ext uri="{FF2B5EF4-FFF2-40B4-BE49-F238E27FC236}">
                <a16:creationId xmlns:a16="http://schemas.microsoft.com/office/drawing/2014/main" id="{FE03E12B-A172-E44D-511F-BEF97C5EC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2822" y="3638360"/>
            <a:ext cx="5503903" cy="2577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4B1F624D-F3EE-0BAC-392A-CA5BC4799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78" b="15705"/>
          <a:stretch/>
        </p:blipFill>
        <p:spPr>
          <a:xfrm>
            <a:off x="670830" y="2539167"/>
            <a:ext cx="6545924" cy="2053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603FD7E-555A-9B4F-DB45-98A0DCBA4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8285">
            <a:off x="1420022" y="2606167"/>
            <a:ext cx="8937511" cy="3432345"/>
          </a:xfrm>
          <a:prstGeom prst="rect">
            <a:avLst/>
          </a:prstGeom>
        </p:spPr>
      </p:pic>
      <p:pic>
        <p:nvPicPr>
          <p:cNvPr id="3" name="Kuva 2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E0CAC58B-D8CA-2E40-3815-0031519B9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7399">
            <a:off x="2266691" y="3061045"/>
            <a:ext cx="7244177" cy="2522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6C707A0-6C23-507C-340C-33FA6F965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7405" y="292996"/>
            <a:ext cx="1737511" cy="65232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CAEACB5-5615-AECE-C2A4-BB565BC9C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510" y="411103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ABCD44-D164-BE9A-0C32-E4A4C321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10142438" cy="1325563"/>
          </a:xfrm>
        </p:spPr>
        <p:txBody>
          <a:bodyPr/>
          <a:lstStyle/>
          <a:p>
            <a:r>
              <a:rPr lang="fi-FI" b="1">
                <a:latin typeface="Segoe"/>
              </a:rPr>
              <a:t>Lukemiseen käytetty aika on vähentynyt myös Suomessa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F58C9F-25D2-1A7F-4978-22098C732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5A247C-CC45-0CA1-E95B-AF7DDBFE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19BE-D8F5-41EE-8811-5DC9BB85BC78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724C39-6504-9B3F-0679-128AAFA7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48F991-D2C7-A18F-58A2-F71F14A3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3</a:t>
            </a:fld>
            <a:endParaRPr lang="en-US"/>
          </a:p>
        </p:txBody>
      </p:sp>
      <p:pic>
        <p:nvPicPr>
          <p:cNvPr id="8" name="Kuva 7" descr="Kuva, joka sisältää kohteen teksti, kuvakaappaus, Fontti&#10;&#10;Tekoälyllä luotu sisältö voi olla virheellistä.">
            <a:extLst>
              <a:ext uri="{FF2B5EF4-FFF2-40B4-BE49-F238E27FC236}">
                <a16:creationId xmlns:a16="http://schemas.microsoft.com/office/drawing/2014/main" id="{A3138F25-6A05-D357-3788-2C998D54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86" y="2091455"/>
            <a:ext cx="9101024" cy="418044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C492384-A5F1-D121-C63B-2B4E078EDC79}"/>
              </a:ext>
            </a:extLst>
          </p:cNvPr>
          <p:cNvSpPr txBox="1"/>
          <p:nvPr/>
        </p:nvSpPr>
        <p:spPr>
          <a:xfrm>
            <a:off x="7357078" y="6442793"/>
            <a:ext cx="4351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latin typeface="Segoe"/>
              </a:rPr>
              <a:t>Lähde: Lukukeskus / </a:t>
            </a:r>
            <a:r>
              <a:rPr lang="fi-FI" sz="1600" err="1">
                <a:latin typeface="Segoe"/>
              </a:rPr>
              <a:t>Innolink</a:t>
            </a:r>
            <a:r>
              <a:rPr lang="fi-FI" sz="1600">
                <a:latin typeface="Segoe"/>
              </a:rPr>
              <a:t> 2020.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8CCDD37-1BC5-AABE-7438-C9B0AD0A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78" y="6205671"/>
            <a:ext cx="1737511" cy="65232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13EE418-1867-C022-BF36-2307ABF6A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96" y="6338132"/>
            <a:ext cx="781737" cy="4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3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3BF14D-FD0F-1D78-C9D8-246A3844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0" y="222504"/>
            <a:ext cx="11255829" cy="1267967"/>
          </a:xfrm>
        </p:spPr>
        <p:txBody>
          <a:bodyPr anchor="b">
            <a:normAutofit/>
          </a:bodyPr>
          <a:lstStyle/>
          <a:p>
            <a:r>
              <a:rPr lang="fi-FI" sz="3600" b="1">
                <a:latin typeface="Segoe"/>
              </a:rPr>
              <a:t>Miksi lukuinnon herättely on kuitenkin tärkeää?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69D727-677A-D330-2731-E4FE939E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782" b="1"/>
          <a:stretch/>
        </p:blipFill>
        <p:spPr>
          <a:xfrm>
            <a:off x="6924290" y="2377440"/>
            <a:ext cx="4260781" cy="3364351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3AEA80-E401-AE05-C939-D4753630F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771" y="2212848"/>
            <a:ext cx="6080325" cy="4329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fi-FI" sz="2900">
                <a:latin typeface="Segoe"/>
                <a:hlinkClick r:id="rId4"/>
              </a:rPr>
              <a:t>Lukemisen hyödyt -video</a:t>
            </a:r>
            <a:endParaRPr lang="fi-FI" sz="2900">
              <a:latin typeface="Segoe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fi-FI" sz="2900">
                <a:latin typeface="Segoe"/>
              </a:rPr>
              <a:t>(kesto 0:55)</a:t>
            </a:r>
          </a:p>
          <a:p>
            <a:pPr marL="0" indent="0">
              <a:lnSpc>
                <a:spcPct val="140000"/>
              </a:lnSpc>
              <a:buNone/>
            </a:pPr>
            <a:endParaRPr lang="fi-FI" sz="2900">
              <a:latin typeface="Segoe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000">
                <a:latin typeface="Segoe"/>
              </a:rPr>
              <a:t>Lähde: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000">
                <a:latin typeface="Segoe"/>
              </a:rPr>
              <a:t>Lukukeskus: </a:t>
            </a:r>
            <a:r>
              <a:rPr lang="fi-FI" sz="2000" i="1">
                <a:latin typeface="Segoe"/>
              </a:rPr>
              <a:t>Miksi lukeminen kannattaa? – 10 faktaa lukemisesta. </a:t>
            </a:r>
            <a:r>
              <a:rPr lang="fi-FI" sz="2000">
                <a:latin typeface="Segoe"/>
              </a:rPr>
              <a:t>Lukukeskus – </a:t>
            </a:r>
            <a:r>
              <a:rPr lang="fi-FI" sz="2000" err="1">
                <a:latin typeface="Segoe"/>
              </a:rPr>
              <a:t>Läscentrum</a:t>
            </a:r>
            <a:r>
              <a:rPr lang="fi-FI" sz="2000">
                <a:latin typeface="Segoe"/>
              </a:rPr>
              <a:t>. Youtube.com,13.5.2017.</a:t>
            </a:r>
          </a:p>
          <a:p>
            <a:pPr>
              <a:lnSpc>
                <a:spcPct val="140000"/>
              </a:lnSpc>
            </a:pPr>
            <a:endParaRPr lang="fi-FI" sz="100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E4411A8-9B5B-ACBC-F985-82DA8578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D5B78D4-4F2E-4EB1-98F8-6B43CF78EA96}" type="datetime1">
              <a:rPr lang="fi-FI"/>
              <a:pPr>
                <a:spcAft>
                  <a:spcPts val="600"/>
                </a:spcAft>
              </a:pPr>
              <a:t>4.9.2025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B92E2AC-7083-4DA6-E8BB-E2841B8A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33621AD-969B-06A9-2E70-64A9C03A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578CCF-2EC4-44CB-A694-F6F6E59A3985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94C2893-2DDA-F2EA-A6AD-BC034DC8C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167278"/>
            <a:ext cx="1737511" cy="65232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B1EE415-8BD6-C425-05FA-511893969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521" y="6255995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6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6147214-B493-E21F-85A9-6C44EC6F5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668337" y="327845"/>
            <a:ext cx="10855325" cy="569904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3F6173A-3B66-D83A-A0F4-65716B64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E8EDB97-DCC6-4DAC-9D23-FFEAEC996F66}" type="datetime1">
              <a:rPr lang="en-US"/>
              <a:pPr>
                <a:spcAft>
                  <a:spcPts val="600"/>
                </a:spcAft>
              </a:pPr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F4980-C887-372D-4A05-CD8E9EDD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
              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C4C6B74-55CE-8986-9DB5-741C7119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578CCF-2EC4-44CB-A694-F6F6E59A3985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5EE9A-4460-C2A7-93E7-B7EAD866C164}"/>
              </a:ext>
            </a:extLst>
          </p:cNvPr>
          <p:cNvSpPr txBox="1"/>
          <p:nvPr/>
        </p:nvSpPr>
        <p:spPr>
          <a:xfrm>
            <a:off x="5041517" y="6226915"/>
            <a:ext cx="5512820" cy="5141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A63A6D6-F251-15D8-2587-417F07B32B1A}"/>
              </a:ext>
            </a:extLst>
          </p:cNvPr>
          <p:cNvSpPr txBox="1"/>
          <p:nvPr/>
        </p:nvSpPr>
        <p:spPr>
          <a:xfrm>
            <a:off x="5041517" y="6360878"/>
            <a:ext cx="8024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latin typeface="Segoe"/>
              </a:rPr>
              <a:t>Lähde: </a:t>
            </a:r>
            <a:r>
              <a:rPr lang="fi-FI" sz="1600" i="1">
                <a:latin typeface="Segoe"/>
              </a:rPr>
              <a:t>Lukeva varhaiskasvatus – materiaalia vanhempainiltaan</a:t>
            </a:r>
            <a:r>
              <a:rPr lang="fi-FI" sz="1600">
                <a:latin typeface="Segoe"/>
              </a:rPr>
              <a:t>. OPH.fi.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C5D4FAD-478D-5183-48C7-2A221730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816" y="6098772"/>
            <a:ext cx="1737511" cy="65232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DC564E0-5F83-D468-1966-4281382A7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37" y="6197452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912187-F8E4-0B53-1A7E-1DD3C9DA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07" y="502920"/>
            <a:ext cx="10926011" cy="1325563"/>
          </a:xfrm>
        </p:spPr>
        <p:txBody>
          <a:bodyPr>
            <a:normAutofit/>
          </a:bodyPr>
          <a:lstStyle/>
          <a:p>
            <a:r>
              <a:rPr lang="fi-FI" sz="4400" b="1">
                <a:latin typeface="Segoe"/>
              </a:rPr>
              <a:t>Eri-ikäisten lukuaskeleita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BE47B-4EE1-AF64-053C-F40921FE9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83" y="1874520"/>
            <a:ext cx="7174518" cy="4351338"/>
          </a:xfrm>
        </p:spPr>
        <p:txBody>
          <a:bodyPr>
            <a:normAutofit fontScale="77500" lnSpcReduction="20000"/>
          </a:bodyPr>
          <a:lstStyle/>
          <a:p>
            <a:r>
              <a:rPr lang="fi-FI" sz="2400" b="1">
                <a:latin typeface="Segoe"/>
              </a:rPr>
              <a:t>Vastasyntynyt – valpas kuuntelija</a:t>
            </a:r>
            <a:r>
              <a:rPr lang="fi-FI" sz="2400">
                <a:latin typeface="Segoe"/>
              </a:rPr>
              <a:t>: tutut äänet, vaihteleva rytmi, sanojen poljento kielitajun pohjana</a:t>
            </a:r>
          </a:p>
          <a:p>
            <a:r>
              <a:rPr lang="fi-FI" sz="2400" b="1">
                <a:latin typeface="Segoe"/>
              </a:rPr>
              <a:t>Puolivuotias</a:t>
            </a:r>
            <a:r>
              <a:rPr lang="fi-FI" sz="2400">
                <a:latin typeface="Segoe"/>
              </a:rPr>
              <a:t> – </a:t>
            </a:r>
            <a:r>
              <a:rPr lang="fi-FI" sz="2400" b="1">
                <a:latin typeface="Segoe"/>
              </a:rPr>
              <a:t>tarinat taustalla</a:t>
            </a:r>
            <a:r>
              <a:rPr lang="fi-FI" sz="2400">
                <a:latin typeface="Segoe"/>
              </a:rPr>
              <a:t>: kirja kiinnostavana leluna ja lorut hoitorutiinien helpottajina</a:t>
            </a:r>
          </a:p>
          <a:p>
            <a:r>
              <a:rPr lang="fi-FI" sz="2400" b="1">
                <a:latin typeface="Segoe"/>
              </a:rPr>
              <a:t>1-vuotias – päivittäisten lukuhetkien rakastaja</a:t>
            </a:r>
            <a:r>
              <a:rPr lang="fi-FI" sz="2400">
                <a:latin typeface="Segoe"/>
              </a:rPr>
              <a:t>: riimit ja leikkilorut aivojen kehittäjinä ja puheen kehityksen tukena; iltasatu unille rauhoittajana</a:t>
            </a:r>
          </a:p>
          <a:p>
            <a:r>
              <a:rPr lang="fi-FI" sz="2400" b="1">
                <a:latin typeface="Segoe"/>
              </a:rPr>
              <a:t>2–3-vuotias – uusien sanojen nappaaja</a:t>
            </a:r>
            <a:r>
              <a:rPr lang="fi-FI" sz="2400">
                <a:latin typeface="Segoe"/>
              </a:rPr>
              <a:t>: lukuhetket vuorovaikutuksen pohjana; katselukirjoista kiinnostus kohti kuvakirjoja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491C4A-CD33-A10C-7742-039A78FA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DA64-7805-42FB-9D8E-A8C0BCC16B8F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D9B0E4-DFEB-D505-77FF-D41281A4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A44269-70D3-C6F3-E26A-C0489789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6</a:t>
            </a:fld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94D1C3-6C1C-F114-3351-788726F56227}"/>
              </a:ext>
            </a:extLst>
          </p:cNvPr>
          <p:cNvSpPr txBox="1"/>
          <p:nvPr/>
        </p:nvSpPr>
        <p:spPr>
          <a:xfrm>
            <a:off x="5533136" y="6395797"/>
            <a:ext cx="7426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latin typeface="Segoe"/>
              </a:rPr>
              <a:t>Lähde: </a:t>
            </a:r>
            <a:r>
              <a:rPr lang="fi-FI" sz="1600" i="1">
                <a:latin typeface="Segoe"/>
              </a:rPr>
              <a:t>Lukumitta muistuttaa lukemisen tärkeydestä</a:t>
            </a:r>
            <a:r>
              <a:rPr lang="fi-FI" sz="1600">
                <a:latin typeface="Segoe"/>
              </a:rPr>
              <a:t>. Luelapselle.fi.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FDD1E26-E468-0098-9F1A-635AB1F6D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1" y="2744470"/>
            <a:ext cx="4116408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C9207B9-7630-1B07-B3A7-E69F7172B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998" y="382946"/>
            <a:ext cx="1737511" cy="65232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BC85FF8-0560-07A8-DBC9-84C370D91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519" y="497708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E3D588-8012-E0EB-12C6-CE6A57E5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08" y="502920"/>
            <a:ext cx="10171952" cy="1325563"/>
          </a:xfrm>
        </p:spPr>
        <p:txBody>
          <a:bodyPr>
            <a:normAutofit/>
          </a:bodyPr>
          <a:lstStyle/>
          <a:p>
            <a:r>
              <a:rPr lang="fi-FI" sz="4400" b="1">
                <a:latin typeface="Segoe"/>
              </a:rPr>
              <a:t>Eri-ikäisten lukuaskeleita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14AE9E-4D78-8020-727E-9CC8832F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07" y="1874520"/>
            <a:ext cx="7870413" cy="4157472"/>
          </a:xfrm>
        </p:spPr>
        <p:txBody>
          <a:bodyPr>
            <a:normAutofit fontScale="92500" lnSpcReduction="10000"/>
          </a:bodyPr>
          <a:lstStyle/>
          <a:p>
            <a:r>
              <a:rPr lang="fi-FI" b="1">
                <a:latin typeface="Segoe"/>
              </a:rPr>
              <a:t>4–5-vuotias – elämän aakkosten oppija</a:t>
            </a:r>
            <a:r>
              <a:rPr lang="fi-FI">
                <a:latin typeface="Segoe"/>
              </a:rPr>
              <a:t>: tarinat tunteiden käsittelyn tukena, turvallisena välineenä pelkojen käsittelyyn; runot omien kielileikkien pohjana</a:t>
            </a:r>
          </a:p>
          <a:p>
            <a:r>
              <a:rPr lang="fi-FI" b="1">
                <a:latin typeface="Segoe"/>
              </a:rPr>
              <a:t>6-vuotias – mielikuvituksen siivillä lentäjä</a:t>
            </a:r>
            <a:r>
              <a:rPr lang="fi-FI">
                <a:latin typeface="Segoe"/>
              </a:rPr>
              <a:t>: keskittyminen jo pidempiinkin tarinoihin; keskustelut aikuisen kanssa luetun äärellä molemmille nautinnollisia hetkiä</a:t>
            </a:r>
          </a:p>
          <a:p>
            <a:r>
              <a:rPr lang="fi-FI" b="1">
                <a:latin typeface="Segoe"/>
              </a:rPr>
              <a:t>7-vuotias – kirjainten ja kirjojen haltuun ottaja</a:t>
            </a:r>
            <a:r>
              <a:rPr lang="fi-FI">
                <a:latin typeface="Segoe"/>
              </a:rPr>
              <a:t>: kirjaimista kiinnostutaan, halu oppia lukemaan itse kasvaa; lukemaan oppiminen on juhlan paikka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754357-3FBA-8C45-6838-9AB3D800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8303-ED14-40D6-A6C2-0E2A917E9704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6252729-8C59-59D0-3D7C-6AC8D772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CC94C4-E989-115E-B237-05779EA8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7</a:t>
            </a:fld>
            <a:endParaRPr lang="en-US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8F50A95-3DCD-0418-BBD2-18975F77EB6A}"/>
              </a:ext>
            </a:extLst>
          </p:cNvPr>
          <p:cNvSpPr txBox="1"/>
          <p:nvPr/>
        </p:nvSpPr>
        <p:spPr>
          <a:xfrm>
            <a:off x="5509546" y="6382512"/>
            <a:ext cx="7244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"/>
              </a:rPr>
              <a:t>Lähde: </a:t>
            </a:r>
            <a:r>
              <a:rPr kumimoji="0" lang="fi-FI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"/>
              </a:rPr>
              <a:t>Lukumitta muistuttaa lukemisen tärkeydestä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"/>
              </a:rPr>
              <a:t>. Luelapselle.fi.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C13F7CB9-8A0A-BD40-05A2-4D5AC0DA1BE9}"/>
              </a:ext>
            </a:extLst>
          </p:cNvPr>
          <p:cNvSpPr/>
          <p:nvPr/>
        </p:nvSpPr>
        <p:spPr>
          <a:xfrm>
            <a:off x="8390009" y="2321494"/>
            <a:ext cx="3299391" cy="328682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>
                <a:latin typeface="Segoe"/>
              </a:rPr>
              <a:t>P.S.</a:t>
            </a:r>
          </a:p>
          <a:p>
            <a:pPr algn="ctr"/>
            <a:r>
              <a:rPr lang="fi-FI" sz="2400">
                <a:latin typeface="Segoe"/>
              </a:rPr>
              <a:t>Taitavimmille lukijoille on luettu ääneen 13-vuotiaaksi asti!</a:t>
            </a:r>
          </a:p>
          <a:p>
            <a:pPr algn="ctr"/>
            <a:endParaRPr lang="fi-FI" sz="1050">
              <a:latin typeface="Segoe"/>
            </a:endParaRPr>
          </a:p>
          <a:p>
            <a:pPr algn="ctr"/>
            <a:r>
              <a:rPr lang="fi-FI" sz="1600">
                <a:latin typeface="Segoe"/>
              </a:rPr>
              <a:t>Lähde: </a:t>
            </a:r>
            <a:r>
              <a:rPr lang="fi-FI" sz="1600" err="1">
                <a:latin typeface="Segoe"/>
              </a:rPr>
              <a:t>Aerila</a:t>
            </a:r>
            <a:r>
              <a:rPr lang="fi-FI" sz="1600">
                <a:latin typeface="Segoe"/>
              </a:rPr>
              <a:t> &amp; Kauppinen, 2019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0E022A5-1FE6-8561-6CEF-3B7D05E2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906" y="456883"/>
            <a:ext cx="1737511" cy="65232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B648790-EA1B-4EE0-C148-B795CE67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426" y="582175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6949AF-C170-2CAF-00D8-6E126B3E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02920"/>
            <a:ext cx="9935763" cy="1325563"/>
          </a:xfrm>
        </p:spPr>
        <p:txBody>
          <a:bodyPr>
            <a:normAutofit/>
          </a:bodyPr>
          <a:lstStyle/>
          <a:p>
            <a:r>
              <a:rPr lang="fi-FI" b="1">
                <a:latin typeface="Segoe"/>
              </a:rPr>
              <a:t>Kirjat ovat lapselle parhaimmillaan…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8E4C21-EFBE-201C-25D2-14CABD3DB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828482"/>
            <a:ext cx="6760465" cy="45540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3100">
                <a:latin typeface="Segoe"/>
              </a:rPr>
              <a:t>1) tiedonlähteitä</a:t>
            </a:r>
          </a:p>
          <a:p>
            <a:pPr marL="0" indent="0">
              <a:buNone/>
            </a:pPr>
            <a:r>
              <a:rPr lang="fi-FI" sz="3100">
                <a:latin typeface="Segoe"/>
              </a:rPr>
              <a:t>2) kasvun ja oppimisen tukijoita</a:t>
            </a:r>
          </a:p>
          <a:p>
            <a:pPr marL="0" indent="0">
              <a:buNone/>
            </a:pPr>
            <a:r>
              <a:rPr lang="fi-FI" sz="3100">
                <a:latin typeface="Segoe"/>
              </a:rPr>
              <a:t>3) hyvinvoinnin ja ilon lähteitä – murheiden karkottajia</a:t>
            </a:r>
          </a:p>
          <a:p>
            <a:pPr marL="0" indent="0">
              <a:buNone/>
            </a:pPr>
            <a:r>
              <a:rPr lang="fi-FI" sz="3100">
                <a:latin typeface="Segoe"/>
              </a:rPr>
              <a:t>4) opinmatkoja itseen ja itseä kiinnostaviin asioihin</a:t>
            </a:r>
          </a:p>
          <a:p>
            <a:pPr marL="0" indent="0">
              <a:buNone/>
            </a:pPr>
            <a:r>
              <a:rPr lang="fi-FI" sz="3100">
                <a:latin typeface="Segoe"/>
              </a:rPr>
              <a:t>5) mahdollisuus nauttia muiden ihmisten seurasta</a:t>
            </a: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5526A5-A580-AB8F-0444-F72697AF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6D6E-7DDF-4729-8F8C-F2182C277DA3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E790AC-455D-7392-FF6C-0B2B175A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B061D6-E51D-AC10-455D-014A6FC0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8</a:t>
            </a:fld>
            <a:endParaRPr lang="en-US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D9D0273B-C9D5-F998-A74E-17AAFB286354}"/>
              </a:ext>
            </a:extLst>
          </p:cNvPr>
          <p:cNvSpPr/>
          <p:nvPr/>
        </p:nvSpPr>
        <p:spPr>
          <a:xfrm>
            <a:off x="7416800" y="1981200"/>
            <a:ext cx="4444018" cy="39014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>
                <a:latin typeface="Segoe"/>
              </a:rPr>
              <a:t>”Lastenkirjallisuus ja lukeminen ovat lapselle yhtä tärkeää ravintoa kuin ruoka.”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616EB32-5C32-1290-0E3C-58210F5B712A}"/>
              </a:ext>
            </a:extLst>
          </p:cNvPr>
          <p:cNvSpPr txBox="1"/>
          <p:nvPr/>
        </p:nvSpPr>
        <p:spPr>
          <a:xfrm>
            <a:off x="8040590" y="6353873"/>
            <a:ext cx="4444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latin typeface="Segoe"/>
              </a:rPr>
              <a:t>Lähde: </a:t>
            </a:r>
            <a:r>
              <a:rPr lang="fi-FI" sz="1600" err="1">
                <a:latin typeface="Segoe"/>
              </a:rPr>
              <a:t>Aerila</a:t>
            </a:r>
            <a:r>
              <a:rPr lang="fi-FI" sz="1600">
                <a:latin typeface="Segoe"/>
              </a:rPr>
              <a:t>, Ilmanen &amp; Kinossalo.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3D12723-A53C-35FF-D886-13A34ED63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64" y="6095308"/>
            <a:ext cx="1737511" cy="65232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DB83724-9100-FA41-F12A-5FDE05FE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21" y="6236613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F81625-3788-9DCD-14C2-42F6BC41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07" y="625217"/>
            <a:ext cx="10171952" cy="1325563"/>
          </a:xfrm>
        </p:spPr>
        <p:txBody>
          <a:bodyPr/>
          <a:lstStyle/>
          <a:p>
            <a:r>
              <a:rPr lang="fi-FI" b="1">
                <a:latin typeface="Segoe"/>
              </a:rPr>
              <a:t>Vinkkejä lukuhetkien piristämiseen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3ECB08-C954-7DBB-E27B-871C2319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07" y="1874520"/>
            <a:ext cx="11071829" cy="44074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b="1">
                <a:latin typeface="Segoe"/>
              </a:rPr>
              <a:t>Lapsi mukana suunnittelussa</a:t>
            </a:r>
            <a:r>
              <a:rPr lang="fi-FI">
                <a:latin typeface="Segoe"/>
              </a:rPr>
              <a:t>: missä tällä kertaa luetaan, mitä samalla ehkä napostellaan?</a:t>
            </a:r>
          </a:p>
          <a:p>
            <a:r>
              <a:rPr lang="fi-FI" b="1">
                <a:latin typeface="Segoe"/>
              </a:rPr>
              <a:t>Lapsi kirjan valitsijana</a:t>
            </a:r>
            <a:r>
              <a:rPr lang="fi-FI">
                <a:latin typeface="Segoe"/>
              </a:rPr>
              <a:t>: pyydä lasta asettelemaan kirjat jonoon kiinnostavuuden mukaan</a:t>
            </a:r>
          </a:p>
          <a:p>
            <a:r>
              <a:rPr lang="fi-FI" b="1">
                <a:latin typeface="Segoe"/>
              </a:rPr>
              <a:t>Lapsi aktiivisena toimijana</a:t>
            </a:r>
            <a:r>
              <a:rPr lang="fi-FI">
                <a:latin typeface="Segoe"/>
              </a:rPr>
              <a:t>: kannusta kääntämään sivua, etsimään kirjan kuvista tekstissä mainittuja asioita tai pohtimaan, mitä tarinassa seuraavaksi tapahtuu</a:t>
            </a:r>
          </a:p>
          <a:p>
            <a:r>
              <a:rPr lang="fi-FI" b="1">
                <a:latin typeface="Segoe"/>
              </a:rPr>
              <a:t>Riko lukurutiini</a:t>
            </a:r>
            <a:r>
              <a:rPr lang="fi-FI">
                <a:latin typeface="Segoe"/>
              </a:rPr>
              <a:t>: esim. lapsi kertookin kirjan tarinaa aikuiselle, kirjaa luetaan taskulampun valossa tai isovanhempi tallentaa tarinan ja lähettää puhelimella kuunneltavaksi</a:t>
            </a:r>
          </a:p>
          <a:p>
            <a:r>
              <a:rPr lang="fi-FI">
                <a:latin typeface="Segoe"/>
              </a:rPr>
              <a:t>Huomioi myös kirjasta </a:t>
            </a:r>
            <a:r>
              <a:rPr lang="fi-FI" b="1">
                <a:latin typeface="Segoe"/>
              </a:rPr>
              <a:t>keskusteleminen</a:t>
            </a:r>
            <a:r>
              <a:rPr lang="fi-FI">
                <a:latin typeface="Segoe"/>
              </a:rPr>
              <a:t> ja kirjan pohjalta kehitelty </a:t>
            </a:r>
            <a:r>
              <a:rPr lang="fi-FI" b="1">
                <a:latin typeface="Segoe"/>
              </a:rPr>
              <a:t>toiminta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fi-FI">
                <a:latin typeface="Segoe"/>
              </a:rPr>
              <a:t>Kirjat auttavat käsittelemään iloja ja suruja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fi-FI">
                <a:latin typeface="Segoe"/>
              </a:rPr>
              <a:t>Jos lukeminen ei vielä kiinnosta, kirjan pohjalta keksityt leikit voivat innostaa tarinoiden pariin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5089AB-EF46-D533-3893-1E91D8BF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2FD4-57D5-47AC-BBE8-85475F07A809}" type="datetime1">
              <a:rPr lang="en-US" smtClean="0"/>
              <a:t>9/4/2025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F425E9-37C8-3FE1-62EC-28980A26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8C94B5-B747-6053-BEF5-D9C4C6E6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smtClean="0"/>
              <a:t>9</a:t>
            </a:fld>
            <a:endParaRPr lang="en-US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9C5211E-384D-F06D-F51E-2D676EA22013}"/>
              </a:ext>
            </a:extLst>
          </p:cNvPr>
          <p:cNvSpPr txBox="1"/>
          <p:nvPr/>
        </p:nvSpPr>
        <p:spPr>
          <a:xfrm>
            <a:off x="7767353" y="6345936"/>
            <a:ext cx="3941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latin typeface="Segoe"/>
              </a:rPr>
              <a:t>Lähde: </a:t>
            </a:r>
            <a:r>
              <a:rPr lang="fi-FI" sz="1600" err="1">
                <a:latin typeface="Segoe"/>
              </a:rPr>
              <a:t>Aerila</a:t>
            </a:r>
            <a:r>
              <a:rPr lang="fi-FI" sz="1600">
                <a:latin typeface="Segoe"/>
              </a:rPr>
              <a:t>, Ilmanen &amp; Kinossalo.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24D7D3F-288D-350C-701F-63776952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405" y="222504"/>
            <a:ext cx="1737511" cy="65232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B35FBE0-28E5-2383-8C3C-CD8FD9042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925" y="338680"/>
            <a:ext cx="91447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2101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emianVTI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BohemianVTI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Bohemi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AA0957B6-9651-4F50-8EB8-D9F009F1C26A}" vid="{D1E7B544-9A8A-44B5-ABA3-322A5F04534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0</TotalTime>
  <Words>992</Words>
  <Application>Microsoft Office PowerPoint</Application>
  <PresentationFormat>Laajakuva</PresentationFormat>
  <Paragraphs>134</Paragraphs>
  <Slides>17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5" baseType="lpstr">
      <vt:lpstr>Arial</vt:lpstr>
      <vt:lpstr>Avenir Next LT Pro</vt:lpstr>
      <vt:lpstr>Calibri</vt:lpstr>
      <vt:lpstr>Century Gothic</vt:lpstr>
      <vt:lpstr>Courier New</vt:lpstr>
      <vt:lpstr>Modern Love</vt:lpstr>
      <vt:lpstr>Segoe</vt:lpstr>
      <vt:lpstr>BohemianVTI</vt:lpstr>
      <vt:lpstr>Miten  tuen lapseni esilukutaitoja?</vt:lpstr>
      <vt:lpstr>Lukutaito puhuttaa YLE:n ja HS:n otsikoita viime vuosilta</vt:lpstr>
      <vt:lpstr>Lukemiseen käytetty aika on vähentynyt myös Suomessa</vt:lpstr>
      <vt:lpstr>Miksi lukuinnon herättely on kuitenkin tärkeää?</vt:lpstr>
      <vt:lpstr>PowerPoint-esitys</vt:lpstr>
      <vt:lpstr>Eri-ikäisten lukuaskeleita</vt:lpstr>
      <vt:lpstr>Eri-ikäisten lukuaskeleita</vt:lpstr>
      <vt:lpstr>Kirjat ovat lapselle parhaimmillaan…</vt:lpstr>
      <vt:lpstr>Vinkkejä lukuhetkien piristämiseen</vt:lpstr>
      <vt:lpstr>Dialoginen lukutapa</vt:lpstr>
      <vt:lpstr>Lukevan aikuisen malli tärkeä - puhutaan hyvää lukemisesta - tartutaan itsekin kirjaan</vt:lpstr>
      <vt:lpstr>Ette ole myöhässä: Vielä ehtii aloittaa</vt:lpstr>
      <vt:lpstr>Oulun kaupunginkirjasto mukana lukutaitotyössä</vt:lpstr>
      <vt:lpstr>Lukevin kaupunni -kampanja innostaa oululaisia lukemaan</vt:lpstr>
      <vt:lpstr>Vaivannäkö kannattaa!</vt:lpstr>
      <vt:lpstr>Lähteet</vt:lpstr>
      <vt:lpstr>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Kauppila Elina</dc:creator>
  <cp:lastModifiedBy>Kauppila Elina</cp:lastModifiedBy>
  <cp:revision>2</cp:revision>
  <dcterms:created xsi:type="dcterms:W3CDTF">2024-08-08T06:27:04Z</dcterms:created>
  <dcterms:modified xsi:type="dcterms:W3CDTF">2025-09-04T06:34:13Z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2024-08-08T08:03:27Z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539b891c-84ea-4b68-84dc-f2a54c300f68</vt:lpwstr>
  </property>
  <property fmtid="{D5CDD505-2E9C-101B-9397-08002B2CF9AE}" pid="8" name="MSIP_Label_e7f2b28d-54cf-44b6-aad9-6a2b7fb652a6_ContentBits">
    <vt:lpwstr>0</vt:lpwstr>
  </property>
</Properties>
</file>