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558" r:id="rId2"/>
    <p:sldId id="552" r:id="rId3"/>
    <p:sldId id="559" r:id="rId4"/>
    <p:sldId id="260" r:id="rId5"/>
    <p:sldId id="545" r:id="rId6"/>
    <p:sldId id="478" r:id="rId7"/>
    <p:sldId id="479" r:id="rId8"/>
    <p:sldId id="476" r:id="rId9"/>
    <p:sldId id="481" r:id="rId10"/>
    <p:sldId id="483" r:id="rId11"/>
    <p:sldId id="482" r:id="rId12"/>
    <p:sldId id="557" r:id="rId13"/>
    <p:sldId id="560" r:id="rId14"/>
    <p:sldId id="561" r:id="rId15"/>
    <p:sldId id="562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93643-DFF3-47FE-A411-9D1705DB9080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57BC8-E227-46D8-B31B-BB95E66070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750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84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8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87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B4C6-32A4-4773-958D-693C3BE54BF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3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Ainoa palvelu jota voi käyttää vain kirjastossa.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B4C6-32A4-4773-958D-693C3BE54BF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6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B4C6-32A4-4773-958D-693C3BE54BF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6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B4C6-32A4-4773-958D-693C3BE54BF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686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B4C6-32A4-4773-958D-693C3BE54BF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75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B4C6-32A4-4773-958D-693C3BE54BF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85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sz="1400" dirty="0">
              <a:ea typeface="Verdana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B4C6-32A4-4773-958D-693C3BE54BF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8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  <p:pic>
        <p:nvPicPr>
          <p:cNvPr id="5" name="Kuva 4" descr="Oulun kaupunginkirjaston logo.">
            <a:extLst>
              <a:ext uri="{FF2B5EF4-FFF2-40B4-BE49-F238E27FC236}">
                <a16:creationId xmlns:a16="http://schemas.microsoft.com/office/drawing/2014/main" id="{72670E69-16E2-4004-8E09-B2859B7F89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75" y="4578604"/>
            <a:ext cx="2795057" cy="14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3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6BBD8B79-06F3-4E74-843D-D8E8CAD2AD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3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AE861D71-6739-481E-9A67-F0E5B7F555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7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560E8387-6D3D-4AAA-AB8B-036D1CDAF4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0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1B125797-E1D9-4C7B-8542-94AADACB4B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8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1880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Oulun kaupunginkirjaston logo.">
            <a:extLst>
              <a:ext uri="{FF2B5EF4-FFF2-40B4-BE49-F238E27FC236}">
                <a16:creationId xmlns:a16="http://schemas.microsoft.com/office/drawing/2014/main" id="{8CD132DD-7F1B-4F71-9BA6-4A5C297BC1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6258" y="5934820"/>
            <a:ext cx="732621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86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41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AC2DB57B-40AC-4CCE-9BD0-D25B869992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89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3330" y="5934820"/>
            <a:ext cx="728914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Oulun kaupunginkirjaston logo.">
            <a:extLst>
              <a:ext uri="{FF2B5EF4-FFF2-40B4-BE49-F238E27FC236}">
                <a16:creationId xmlns:a16="http://schemas.microsoft.com/office/drawing/2014/main" id="{E97514EF-A34A-451F-A273-87BF204E2F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4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9188" y="5934820"/>
            <a:ext cx="73632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4" name="Kuva 13" descr="Oulun kaupunginkirjaston logo.">
            <a:extLst>
              <a:ext uri="{FF2B5EF4-FFF2-40B4-BE49-F238E27FC236}">
                <a16:creationId xmlns:a16="http://schemas.microsoft.com/office/drawing/2014/main" id="{76364742-B051-41A2-9658-B96C088D8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3" name="Kuva 2" descr="Oulun kaupunginkirjaston logo.">
            <a:extLst>
              <a:ext uri="{FF2B5EF4-FFF2-40B4-BE49-F238E27FC236}">
                <a16:creationId xmlns:a16="http://schemas.microsoft.com/office/drawing/2014/main" id="{23F791C0-3C82-485E-A95B-F2CA10CEE5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54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6832" y="5934820"/>
            <a:ext cx="737564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FB1616BE-D1A8-4754-869F-7970FB7DC1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9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50972" y="5934820"/>
            <a:ext cx="730150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4" name="Kuva 13" descr="Oulun kaupunginkirjaston logo.">
            <a:extLst>
              <a:ext uri="{FF2B5EF4-FFF2-40B4-BE49-F238E27FC236}">
                <a16:creationId xmlns:a16="http://schemas.microsoft.com/office/drawing/2014/main" id="{3A42A7B1-6E6B-4C1D-88E3-69CD5561BA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64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15453926-F82D-4A93-80D5-BBCF8EB1B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1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BAD30A42-9866-46F6-9831-FDC2ECF73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60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Oulun kaupunginkirjaston logo.">
            <a:extLst>
              <a:ext uri="{FF2B5EF4-FFF2-40B4-BE49-F238E27FC236}">
                <a16:creationId xmlns:a16="http://schemas.microsoft.com/office/drawing/2014/main" id="{AA5E1340-E83F-4C52-9F97-40E94A21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6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3902" y="5952363"/>
            <a:ext cx="2946656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4094E099-508A-4A1A-9150-DBBFF6CD5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16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Oulun kaupunginkirjaston logo.">
            <a:extLst>
              <a:ext uri="{FF2B5EF4-FFF2-40B4-BE49-F238E27FC236}">
                <a16:creationId xmlns:a16="http://schemas.microsoft.com/office/drawing/2014/main" id="{449D63C2-8198-4444-AD2D-FE854578E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4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493DED35-6C85-4142-BABA-58B84A633C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9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DCFA925B-034F-4771-A357-04BE8D53E5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3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4F9F30C3-54AE-47B4-8555-E59C03B76D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44A9DE30-F8CA-497C-A788-712838F191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0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38616" y="5934820"/>
            <a:ext cx="731386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B9A9B467-3FB3-42C9-AAE1-7B95B8F98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2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38616" y="5934820"/>
            <a:ext cx="731386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7FBBC62F-A6FF-4D7D-9D36-E6444233E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46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3330" y="5934820"/>
            <a:ext cx="728914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Oulun kaupunginkirjaston logo.">
            <a:extLst>
              <a:ext uri="{FF2B5EF4-FFF2-40B4-BE49-F238E27FC236}">
                <a16:creationId xmlns:a16="http://schemas.microsoft.com/office/drawing/2014/main" id="{01792861-2987-46D0-94ED-DBE0D62C1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7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7470" y="5934820"/>
            <a:ext cx="721500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Oulun kaupunginkirjaston logo.">
            <a:extLst>
              <a:ext uri="{FF2B5EF4-FFF2-40B4-BE49-F238E27FC236}">
                <a16:creationId xmlns:a16="http://schemas.microsoft.com/office/drawing/2014/main" id="{105E960B-7582-4EC2-BB2F-CB32D13920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98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382837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2"/>
            <a:ext cx="3242277" cy="477652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B7FDCFF-CD0E-4C7A-9F4C-A49E8B204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1986" y="5823990"/>
            <a:ext cx="1689598" cy="7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03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hjä, otsikko ja teksti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5359" y="260648"/>
            <a:ext cx="11595935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5360" y="1451400"/>
            <a:ext cx="11617291" cy="514595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4153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F229F91C-6FE6-4E28-B8D5-461E8FE08E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CB00037C-8ADE-4B05-A859-1AA7CDEB99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0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27AE9778-43C7-402B-B33E-765E68EEEF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3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73F8D899-6925-4799-A694-5FA9C8DD90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49EB86FB-7A61-421C-A381-1C3064D777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6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8143B8DB-43CA-4CC2-B740-A0B41F760C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3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421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www.cineast.fi/fi/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forlagett.gitbook.io/cineast.fi/tuki-ja-yleiset-kysymykse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s://www.kansalliskirjasto.fi/fi/e-kirjasto/e-kirjasto-sovelluksen-kayttoohje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kansalliskirjasto.fi/fi/e-kirjasto" TargetMode="Externa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kansalliskirjasto.fi/fi/e-kirjasto/e-kirjaston-kokoelmapolitiikka" TargetMode="External"/><Relationship Id="rId5" Type="http://schemas.openxmlformats.org/officeDocument/2006/relationships/hyperlink" Target="https://www.kansalliskirjasto.fi/fi/e-kirjasto/e-kirjaston-usein-kysytyt-kysymykset" TargetMode="External"/><Relationship Id="rId4" Type="http://schemas.openxmlformats.org/officeDocument/2006/relationships/hyperlink" Target="https://www.kansalliskirjasto.fi/fi/e-kirjasto/sovelluksen-uusimmat-ominaisuud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Julkaisu, kirje, hylly&#10;&#10;Tekoälyllä luotu sisältö voi olla virheellistä.">
            <a:extLst>
              <a:ext uri="{FF2B5EF4-FFF2-40B4-BE49-F238E27FC236}">
                <a16:creationId xmlns:a16="http://schemas.microsoft.com/office/drawing/2014/main" id="{0AF04483-B9C2-1BD5-5579-AAF144966D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426"/>
            <a:ext cx="12192000" cy="6858000"/>
          </a:xfr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4F6DC211-7AD6-A3E1-B4FA-D5C53636A009}"/>
              </a:ext>
            </a:extLst>
          </p:cNvPr>
          <p:cNvSpPr/>
          <p:nvPr/>
        </p:nvSpPr>
        <p:spPr>
          <a:xfrm>
            <a:off x="3789575" y="1923068"/>
            <a:ext cx="3525625" cy="46945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070DDF11-32C8-EBBC-89EB-BAA1DF038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9404" y="2492210"/>
            <a:ext cx="3187368" cy="1892431"/>
          </a:xfrm>
        </p:spPr>
        <p:txBody>
          <a:bodyPr/>
          <a:lstStyle/>
          <a:p>
            <a:r>
              <a:rPr lang="fi-FI" sz="4400" dirty="0">
                <a:solidFill>
                  <a:schemeClr val="tx1"/>
                </a:solidFill>
              </a:rPr>
              <a:t>Kirjaston tarjoamat e-palvelut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30E5876-C6D2-6D71-8110-9768D49AA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4" y="5454209"/>
            <a:ext cx="2039892" cy="737243"/>
          </a:xfrm>
          <a:prstGeom prst="rect">
            <a:avLst/>
          </a:prstGeom>
        </p:spPr>
      </p:pic>
      <p:pic>
        <p:nvPicPr>
          <p:cNvPr id="14" name="Kuva 13" descr="Kuva, joka sisältää kohteen Grafiikka, musta, kuvakaappaus, pimeys&#10;&#10;Tekoälyllä luotu sisältö voi olla virheellistä.">
            <a:extLst>
              <a:ext uri="{FF2B5EF4-FFF2-40B4-BE49-F238E27FC236}">
                <a16:creationId xmlns:a16="http://schemas.microsoft.com/office/drawing/2014/main" id="{93D27722-2FE2-27EB-00A5-32089BC6B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404" y="4576207"/>
            <a:ext cx="1796361" cy="7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8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32E2C35-71BF-4749-AD02-FCDE23DB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Medici.tv, taidemusiikin videoiden suoratoistopalvelu</a:t>
            </a:r>
          </a:p>
        </p:txBody>
      </p:sp>
      <p:sp>
        <p:nvSpPr>
          <p:cNvPr id="2" name="Sisällön paikkamerkki 1"/>
          <p:cNvSpPr>
            <a:spLocks noGrp="1"/>
          </p:cNvSpPr>
          <p:nvPr>
            <p:ph type="body" sz="quarter" idx="12"/>
          </p:nvPr>
        </p:nvSpPr>
        <p:spPr>
          <a:xfrm>
            <a:off x="757240" y="2232407"/>
            <a:ext cx="5194110" cy="40877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ea typeface="Verdana"/>
              </a:rPr>
              <a:t>Videoiden suoratoistopalvelu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ea typeface="Verdana"/>
              </a:rPr>
              <a:t>Klassista musiikkia ja jazzia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ea typeface="Verdana"/>
              </a:rPr>
              <a:t>Tallenteita ja livelähetyksiä konserteista, oopperoista ja baleteista sekä dokumentteja ja opetusmateriaalia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ea typeface="Verdana"/>
              </a:rPr>
              <a:t>Käytettävissä selaimella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ea typeface="Verdana"/>
              </a:rPr>
              <a:t>Tunnistautuminen kirjastokortin numerolla ja </a:t>
            </a:r>
            <a:r>
              <a:rPr lang="fi-FI" err="1">
                <a:ea typeface="Verdana"/>
              </a:rPr>
              <a:t>pin</a:t>
            </a:r>
            <a:r>
              <a:rPr lang="fi-FI">
                <a:ea typeface="Verdana"/>
              </a:rPr>
              <a:t>-koodilla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ea typeface="Verdana"/>
              </a:rPr>
              <a:t>Tekstitysten kielinä englanti, saksa, ranska, espanja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ea typeface="Verdana"/>
              </a:rPr>
              <a:t>Rajoittamaton yhtäaikainen käyttö</a:t>
            </a:r>
          </a:p>
        </p:txBody>
      </p:sp>
      <p:pic>
        <p:nvPicPr>
          <p:cNvPr id="10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89" y="893565"/>
            <a:ext cx="2626957" cy="5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52F8A58-7ED1-4B58-9A6D-617D6EDD3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2986"/>
            <a:ext cx="5830116" cy="30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0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C589FD-4B2E-4F0C-92B6-22E10AF1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solidFill>
                  <a:schemeClr val="bg1"/>
                </a:solidFill>
              </a:rPr>
              <a:t>Naxos</a:t>
            </a:r>
            <a:r>
              <a:rPr lang="fi-FI">
                <a:solidFill>
                  <a:schemeClr val="bg1"/>
                </a:solidFill>
              </a:rPr>
              <a:t> Music Library –taidemusiikin suoratoistopalvelu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24" y="651000"/>
            <a:ext cx="2006890" cy="824512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165" y="350765"/>
            <a:ext cx="4959940" cy="3219936"/>
          </a:xfrm>
          <a:prstGeom prst="rect">
            <a:avLst/>
          </a:prstGeom>
          <a:ln w="19050">
            <a:solidFill>
              <a:srgbClr val="1E5568"/>
            </a:solidFill>
          </a:ln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914" y="4186617"/>
            <a:ext cx="627427" cy="627427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574" y="3031908"/>
            <a:ext cx="3927298" cy="2402486"/>
          </a:xfrm>
          <a:prstGeom prst="rect">
            <a:avLst/>
          </a:prstGeom>
          <a:ln w="19050">
            <a:solidFill>
              <a:srgbClr val="1E5568"/>
            </a:solidFill>
          </a:ln>
        </p:spPr>
      </p:pic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D4D540C6-10E1-4B7E-86D3-E675DB2774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4952" y="2333892"/>
            <a:ext cx="6406213" cy="4109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Klassisen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musiikin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suoratoistopalvelu</a:t>
            </a:r>
            <a:r>
              <a:rPr lang="en-US" dirty="0">
                <a:ea typeface="Verdana"/>
              </a:rPr>
              <a:t>, </a:t>
            </a:r>
            <a:r>
              <a:rPr lang="en-US" dirty="0" err="1">
                <a:ea typeface="Verdana"/>
              </a:rPr>
              <a:t>jossa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yli</a:t>
            </a:r>
            <a:r>
              <a:rPr lang="en-US" dirty="0">
                <a:ea typeface="Verdana"/>
              </a:rPr>
              <a:t> 2,6 </a:t>
            </a:r>
            <a:r>
              <a:rPr lang="en-US" dirty="0" err="1">
                <a:ea typeface="Verdana"/>
              </a:rPr>
              <a:t>miljoonaa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kappaletta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Tunnistautuminen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kirjastokortin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numerolla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Yhtäaikaisten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käyttäjien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määrä</a:t>
            </a:r>
            <a:r>
              <a:rPr lang="en-US" dirty="0">
                <a:ea typeface="Verdana"/>
              </a:rPr>
              <a:t>: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Käytettävissä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selaimella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Käytettävissä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myös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sovelluksella</a:t>
            </a:r>
            <a:r>
              <a:rPr lang="en-US" dirty="0">
                <a:ea typeface="Verdana"/>
              </a:rPr>
              <a:t>, </a:t>
            </a:r>
            <a:r>
              <a:rPr lang="en-US" dirty="0" err="1">
                <a:ea typeface="Verdana"/>
              </a:rPr>
              <a:t>jonka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käyttöönotto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edellyttää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rekisteröitymistä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Palvelussa</a:t>
            </a:r>
            <a:r>
              <a:rPr lang="en-US" dirty="0">
                <a:ea typeface="Verdana"/>
              </a:rPr>
              <a:t> on </a:t>
            </a:r>
            <a:r>
              <a:rPr lang="en-US" dirty="0" err="1">
                <a:ea typeface="Verdana"/>
              </a:rPr>
              <a:t>valmiita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soittolistoja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kuunneltavaksi</a:t>
            </a:r>
            <a:r>
              <a:rPr lang="en-US" dirty="0">
                <a:ea typeface="Verdana"/>
              </a:rPr>
              <a:t>. </a:t>
            </a:r>
            <a:r>
              <a:rPr lang="en-US" dirty="0" err="1">
                <a:ea typeface="Verdana"/>
              </a:rPr>
              <a:t>Rekisteröitymällä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voit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luoda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myös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omia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soittolistoja</a:t>
            </a:r>
            <a:r>
              <a:rPr lang="en-US" dirty="0">
                <a:ea typeface="Verdana"/>
              </a:rPr>
              <a:t>.</a:t>
            </a:r>
          </a:p>
          <a:p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Palvelun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käyttö</a:t>
            </a:r>
            <a:r>
              <a:rPr lang="en-US" dirty="0">
                <a:ea typeface="Verdana"/>
              </a:rPr>
              <a:t> on </a:t>
            </a:r>
            <a:r>
              <a:rPr lang="en-US" dirty="0" err="1">
                <a:ea typeface="Verdana"/>
              </a:rPr>
              <a:t>sallittua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kouluissa</a:t>
            </a:r>
            <a:r>
              <a:rPr lang="en-US" dirty="0">
                <a:ea typeface="Verdana"/>
              </a:rPr>
              <a:t>/</a:t>
            </a:r>
            <a:r>
              <a:rPr lang="en-US" dirty="0" err="1">
                <a:ea typeface="Verdana"/>
              </a:rPr>
              <a:t>opetuskäytössä</a:t>
            </a:r>
            <a:r>
              <a:rPr lang="en-US" dirty="0">
                <a:ea typeface="Verdan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2081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32E2C35-71BF-4749-AD02-FCDE23DB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Medici.tv, taidemusiikin videoiden suoratoistopalvelu</a:t>
            </a:r>
          </a:p>
        </p:txBody>
      </p:sp>
      <p:sp>
        <p:nvSpPr>
          <p:cNvPr id="2" name="Sisällön paikkamerkki 1"/>
          <p:cNvSpPr>
            <a:spLocks noGrp="1"/>
          </p:cNvSpPr>
          <p:nvPr>
            <p:ph type="body" sz="quarter" idx="12"/>
          </p:nvPr>
        </p:nvSpPr>
        <p:spPr>
          <a:xfrm>
            <a:off x="748553" y="2257063"/>
            <a:ext cx="5417572" cy="38196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Verdana"/>
                <a:hlinkClick r:id="rId3"/>
              </a:rPr>
              <a:t>https://www.cineast.fi/fi/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Verdana"/>
              </a:rPr>
              <a:t>Elokuvien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suoratoistopalvelu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Verdana"/>
              </a:rPr>
              <a:t>Viikoittain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päivittyvä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elokuvatarjonta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Verdana"/>
              </a:rPr>
              <a:t>Käytettävissä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selaimella</a:t>
            </a:r>
            <a:r>
              <a:rPr lang="en-US" sz="1400" dirty="0">
                <a:ea typeface="Verdana"/>
              </a:rPr>
              <a:t> ja </a:t>
            </a:r>
            <a:r>
              <a:rPr lang="en-US" sz="1400" dirty="0" err="1">
                <a:ea typeface="Verdana"/>
              </a:rPr>
              <a:t>sovelluksella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Verdana"/>
              </a:rPr>
              <a:t>Valikoimaa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voi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selailla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kirjautumatta</a:t>
            </a:r>
            <a:r>
              <a:rPr lang="en-US" sz="1400" dirty="0">
                <a:ea typeface="Verdana"/>
              </a:rPr>
              <a:t>, </a:t>
            </a:r>
            <a:r>
              <a:rPr lang="en-US" sz="1400" dirty="0" err="1">
                <a:ea typeface="Verdana"/>
              </a:rPr>
              <a:t>kun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valitsee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ensin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kimpan</a:t>
            </a:r>
            <a:r>
              <a:rPr lang="en-US" sz="1400" dirty="0">
                <a:ea typeface="Verdana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Verdana"/>
              </a:rPr>
              <a:t>Katselu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vaatii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tunnistautumisen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kirjastokortin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numerolla</a:t>
            </a:r>
            <a:r>
              <a:rPr lang="en-US" sz="1400" dirty="0">
                <a:ea typeface="Verdana"/>
              </a:rPr>
              <a:t> ja PIN-</a:t>
            </a:r>
            <a:r>
              <a:rPr lang="en-US" sz="1400" dirty="0" err="1">
                <a:ea typeface="Verdana"/>
              </a:rPr>
              <a:t>koodilla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Verdana"/>
              </a:rPr>
              <a:t>Huomioi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ikärajat</a:t>
            </a:r>
            <a:r>
              <a:rPr lang="en-US" sz="1400" dirty="0">
                <a:ea typeface="Verdana"/>
              </a:rPr>
              <a:t>, </a:t>
            </a:r>
            <a:r>
              <a:rPr lang="en-US" sz="1400" dirty="0" err="1">
                <a:ea typeface="Verdana"/>
              </a:rPr>
              <a:t>palvelu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ei</a:t>
            </a:r>
            <a:r>
              <a:rPr lang="en-US" sz="1400" dirty="0">
                <a:ea typeface="Verdana"/>
              </a:rPr>
              <a:t> anna </a:t>
            </a:r>
            <a:r>
              <a:rPr lang="en-US" sz="1400" dirty="0" err="1">
                <a:ea typeface="Verdana"/>
              </a:rPr>
              <a:t>katsoa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elokuvaa</a:t>
            </a:r>
            <a:r>
              <a:rPr lang="en-US" sz="1400" dirty="0">
                <a:ea typeface="Verdana"/>
              </a:rPr>
              <a:t>, </a:t>
            </a:r>
            <a:r>
              <a:rPr lang="en-US" sz="1400" dirty="0" err="1">
                <a:ea typeface="Verdana"/>
              </a:rPr>
              <a:t>johon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ikä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ei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riitä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Verdana"/>
              </a:rPr>
              <a:t>Palvelussa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oma</a:t>
            </a:r>
            <a:r>
              <a:rPr lang="en-US" sz="1400" dirty="0">
                <a:ea typeface="Verdana"/>
              </a:rPr>
              <a:t> UKK, </a:t>
            </a:r>
            <a:r>
              <a:rPr lang="en-US" sz="1400" dirty="0">
                <a:ea typeface="Verdana"/>
                <a:hlinkClick r:id="rId4"/>
              </a:rPr>
              <a:t>“Tuki ja </a:t>
            </a:r>
            <a:r>
              <a:rPr lang="en-US" sz="1400" dirty="0" err="1">
                <a:ea typeface="Verdana"/>
                <a:hlinkClick r:id="rId4"/>
              </a:rPr>
              <a:t>yleiset</a:t>
            </a:r>
            <a:r>
              <a:rPr lang="en-US" sz="1400" dirty="0">
                <a:ea typeface="Verdana"/>
                <a:hlinkClick r:id="rId4"/>
              </a:rPr>
              <a:t> </a:t>
            </a:r>
            <a:r>
              <a:rPr lang="en-US" sz="1400" dirty="0" err="1">
                <a:ea typeface="Verdana"/>
                <a:hlinkClick r:id="rId4"/>
              </a:rPr>
              <a:t>kysymykset</a:t>
            </a:r>
            <a:r>
              <a:rPr lang="en-US" sz="1400" dirty="0">
                <a:ea typeface="Verdana"/>
                <a:hlinkClick r:id="rId4"/>
              </a:rPr>
              <a:t>”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Verdana"/>
              </a:rPr>
              <a:t>Laina-</a:t>
            </a:r>
            <a:r>
              <a:rPr lang="en-US" sz="1400" dirty="0" err="1">
                <a:ea typeface="Verdana"/>
              </a:rPr>
              <a:t>aika</a:t>
            </a:r>
            <a:r>
              <a:rPr lang="en-US" sz="1400" dirty="0">
                <a:ea typeface="Verdana"/>
              </a:rPr>
              <a:t> 48 </a:t>
            </a:r>
            <a:r>
              <a:rPr lang="en-US" sz="1400" dirty="0" err="1">
                <a:ea typeface="Verdana"/>
              </a:rPr>
              <a:t>tuntia</a:t>
            </a:r>
            <a:r>
              <a:rPr lang="en-US" sz="1400" dirty="0">
                <a:ea typeface="Verdana"/>
              </a:rPr>
              <a:t> ja </a:t>
            </a:r>
            <a:r>
              <a:rPr lang="en-US" sz="1400" dirty="0" err="1">
                <a:ea typeface="Verdana"/>
              </a:rPr>
              <a:t>palvelussa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voi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lainata</a:t>
            </a:r>
            <a:r>
              <a:rPr lang="en-US" sz="1400" dirty="0">
                <a:ea typeface="Verdana"/>
              </a:rPr>
              <a:t> </a:t>
            </a:r>
            <a:r>
              <a:rPr lang="en-US" sz="1400" dirty="0" err="1">
                <a:ea typeface="Verdana"/>
              </a:rPr>
              <a:t>korkeintaan</a:t>
            </a:r>
            <a:r>
              <a:rPr lang="en-US" sz="1400" dirty="0">
                <a:ea typeface="Verdana"/>
              </a:rPr>
              <a:t> 10 </a:t>
            </a:r>
            <a:r>
              <a:rPr lang="en-US" sz="1400" dirty="0" err="1">
                <a:ea typeface="Verdana"/>
              </a:rPr>
              <a:t>lainaa</a:t>
            </a:r>
            <a:r>
              <a:rPr lang="en-US" sz="1400" dirty="0">
                <a:ea typeface="Verdana"/>
              </a:rPr>
              <a:t>/kk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ea typeface="Verdana"/>
              </a:rPr>
              <a:t>Ainoastaan yksityiseen käyttöön!</a:t>
            </a:r>
          </a:p>
        </p:txBody>
      </p:sp>
      <p:pic>
        <p:nvPicPr>
          <p:cNvPr id="6" name="Kuva 5" descr="Kuva, joka sisältää kohteen Fontti, Grafiikka, logo, graafinen suunnittelu&#10;&#10;Kuvaus luotu automaattisesti">
            <a:extLst>
              <a:ext uri="{FF2B5EF4-FFF2-40B4-BE49-F238E27FC236}">
                <a16:creationId xmlns:a16="http://schemas.microsoft.com/office/drawing/2014/main" id="{5DB169D6-E759-0F7B-7637-05C64731C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53" y="295608"/>
            <a:ext cx="3493847" cy="153529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2846229-C29A-C69C-DE1B-18732C027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61135"/>
            <a:ext cx="5709684" cy="211847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1CD31A2-3EB9-24DE-1F2F-27F61F1FE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054" y="2579609"/>
            <a:ext cx="4038753" cy="26540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F0ED861-BD49-4F1B-649F-D5F513FA1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125" y="2135058"/>
            <a:ext cx="2690350" cy="18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467901-8CFF-50BA-F85D-C19DE14EC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10" y="2197815"/>
            <a:ext cx="2780907" cy="2462369"/>
          </a:xfrm>
        </p:spPr>
        <p:txBody>
          <a:bodyPr>
            <a:normAutofit/>
          </a:bodyPr>
          <a:lstStyle/>
          <a:p>
            <a:r>
              <a:rPr lang="fi-FI" sz="4400" dirty="0"/>
              <a:t>Kuntien yhteinen E-kirjasto</a:t>
            </a:r>
          </a:p>
        </p:txBody>
      </p:sp>
      <p:pic>
        <p:nvPicPr>
          <p:cNvPr id="12" name="Kuva 11" descr="Kuva, joka sisältää kohteen Matkapuhelin, Kannettava viestintäväline, Viestintälaite, Mobiililaite&#10;&#10;Tekoälyllä luotu sisältö voi olla virheellistä.">
            <a:extLst>
              <a:ext uri="{FF2B5EF4-FFF2-40B4-BE49-F238E27FC236}">
                <a16:creationId xmlns:a16="http://schemas.microsoft.com/office/drawing/2014/main" id="{DB42685F-FBE7-4748-8BC6-238D210EB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5756" y="0"/>
            <a:ext cx="7846243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503484B-921E-8162-CAC8-756239294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4" y="5539057"/>
            <a:ext cx="3453780" cy="124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0595ED-89BA-C077-76B8-7F64B3DF85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062" y="1574277"/>
            <a:ext cx="6476214" cy="474584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Kuntien yhteinen E-kirjasto on Kansalliskirjaston ylläpitämä palvelu, jonka n. 97% Suomen kunnista on ottanut käyttöön.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Äänikirjoja ja e-kirjoja suomeksi, ruotsiksi, englanniksi ja myös muilla kielillä.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Kotimaisia aikakauslehtiä.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E-kirjasto –sovelluksen voi ladata omasta sovelluskaupasta tabletille tai puhelimeen.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Kirjautuminen tehdään ensimmäisellä kerralla vahvalla tunnistautumisella (pankkitunnukset), jonka jälkeen asetuksista on mahdollista luoda pääsyavain (</a:t>
            </a:r>
            <a:r>
              <a:rPr lang="fi-FI" dirty="0" err="1"/>
              <a:t>pin</a:t>
            </a:r>
            <a:r>
              <a:rPr lang="fi-FI" dirty="0"/>
              <a:t>-koodi, sormenjälki tms.).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Jatkossa kirjautuminen onnistuu sekä vahvalla tunnistautumisella että pääsyavaimella.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Sovelluksen käyttöön ei tarvita kirjastokorttia.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Kirjoja voi olla lainassa yhtä aikaa </a:t>
            </a:r>
            <a:r>
              <a:rPr lang="fi-FI" dirty="0" err="1"/>
              <a:t>max</a:t>
            </a:r>
            <a:r>
              <a:rPr lang="fi-FI" dirty="0"/>
              <a:t>. 5kpl.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Varauksia voi olla voimassa yhtä aikaa </a:t>
            </a:r>
            <a:r>
              <a:rPr lang="fi-FI" dirty="0" err="1"/>
              <a:t>max</a:t>
            </a:r>
            <a:r>
              <a:rPr lang="fi-FI" dirty="0"/>
              <a:t>. 5kpl.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Kirjojen laina-aika on 14 vuorokautta, jonka jälkeen kirja palautuu automaattisesti.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6" name="Kuvan paikkamerkki 5" descr="Kuva, joka sisältää kohteen henkilö, Ihmisen kasvot, sisä-, vaate&#10;&#10;Tekoälyllä luotu sisältö voi olla virheellistä.">
            <a:extLst>
              <a:ext uri="{FF2B5EF4-FFF2-40B4-BE49-F238E27FC236}">
                <a16:creationId xmlns:a16="http://schemas.microsoft.com/office/drawing/2014/main" id="{1D6BE030-3848-AF89-7318-87F0B34868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1446" y="-3665"/>
            <a:ext cx="4657662" cy="6861665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01CFC7C-D98B-4E50-35E3-45A6201CF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57" y="231767"/>
            <a:ext cx="3453780" cy="124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51250E1-95A2-25D6-C70A-16CA425D7B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8228" y="1070966"/>
            <a:ext cx="6557961" cy="3828378"/>
          </a:xfrm>
        </p:spPr>
        <p:txBody>
          <a:bodyPr/>
          <a:lstStyle/>
          <a:p>
            <a:r>
              <a:rPr lang="fi-FI" dirty="0">
                <a:hlinkClick r:id="rId2"/>
              </a:rPr>
              <a:t>E-kirjasto.fi</a:t>
            </a: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Sovelluksen </a:t>
            </a:r>
            <a:r>
              <a:rPr lang="fi-FI" dirty="0">
                <a:hlinkClick r:id="rId3"/>
              </a:rPr>
              <a:t>käyttöohjeet</a:t>
            </a:r>
            <a:r>
              <a:rPr lang="fi-FI" dirty="0"/>
              <a:t>, rekisteröityminen ym. asiakasohjeet...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Ajankohtaiset ja kehittämistyön alla olevat kohteet, </a:t>
            </a:r>
            <a:r>
              <a:rPr lang="fi-FI" dirty="0">
                <a:hlinkClick r:id="rId4"/>
              </a:rPr>
              <a:t>päivittyvä lista</a:t>
            </a: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5"/>
              </a:rPr>
              <a:t>UKK </a:t>
            </a:r>
            <a:r>
              <a:rPr lang="fi-FI" dirty="0"/>
              <a:t>&gt; täällä kattava lista vastauksista kysymyksiin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6"/>
              </a:rPr>
              <a:t>Kokoelmapolitiikka</a:t>
            </a: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E-kirjaston käyttö on maksutonta.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E-kirjasto on tarkoitettu vain henkilökohtaiseen käyttöön.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4CE108D-A746-4BDB-14D2-223F4C192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0562" y="5466522"/>
            <a:ext cx="3453780" cy="1248241"/>
          </a:xfrm>
          <a:prstGeom prst="rect">
            <a:avLst/>
          </a:prstGeom>
        </p:spPr>
      </p:pic>
      <p:pic>
        <p:nvPicPr>
          <p:cNvPr id="9" name="Kuva 8" descr="Kuva, joka sisältää kohteen henkilö, sisä-, vaate, seinä&#10;&#10;Tekoälyllä luotu sisältö voi olla virheellistä.">
            <a:extLst>
              <a:ext uri="{FF2B5EF4-FFF2-40B4-BE49-F238E27FC236}">
                <a16:creationId xmlns:a16="http://schemas.microsoft.com/office/drawing/2014/main" id="{360FE60A-D86E-D710-0F0C-FFD12353E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34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3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572A30-9FB9-4491-854F-B50897D4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63256"/>
            <a:ext cx="5258535" cy="999460"/>
          </a:xfrm>
        </p:spPr>
        <p:txBody>
          <a:bodyPr/>
          <a:lstStyle/>
          <a:p>
            <a:r>
              <a:rPr lang="fi-FI"/>
              <a:t>Palveluiden käyttöehdot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FE83CC-6A11-4A4D-943E-176B100406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2062716"/>
            <a:ext cx="5258534" cy="373202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Kaikki palvelut on tarkoitettu </a:t>
            </a:r>
            <a:r>
              <a:rPr lang="fi-FI" sz="2000" b="1" dirty="0"/>
              <a:t>henkilökohtaiseen käyttöön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Pohjoisen eKirjasto: Henkilökohtainen kirjastokortti + </a:t>
            </a:r>
            <a:r>
              <a:rPr lang="fi-FI" sz="2000" dirty="0" err="1"/>
              <a:t>pin</a:t>
            </a:r>
            <a:r>
              <a:rPr lang="fi-FI" sz="2000" dirty="0"/>
              <a:t>-koodi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E-kirjasto: vahva tunnistautuminen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Julkinen esittäminen on kielletty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Poikkeus: </a:t>
            </a:r>
            <a:r>
              <a:rPr lang="fi-FI" sz="2000" dirty="0" err="1"/>
              <a:t>Naxos</a:t>
            </a:r>
            <a:r>
              <a:rPr lang="fi-FI" sz="2000" dirty="0"/>
              <a:t> Music Librarya saa käyttää opetustilanteissa esim. luokassa.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Palveluiden käyttö on maksutonta.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9" name="Kuvan paikkamerkki 8" descr="Kuva, joka sisältää kohteen teksti, vektorigrafiikka&#10;&#10;Kuvaus luotu automaattisesti">
            <a:extLst>
              <a:ext uri="{FF2B5EF4-FFF2-40B4-BE49-F238E27FC236}">
                <a16:creationId xmlns:a16="http://schemas.microsoft.com/office/drawing/2014/main" id="{E290D2DE-5D72-5A29-7355-2F9B0FDD4C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3" b="-260"/>
          <a:stretch/>
        </p:blipFill>
        <p:spPr>
          <a:xfrm>
            <a:off x="837465" y="472847"/>
            <a:ext cx="3423159" cy="5912306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1161210-9214-4109-BF2B-E084FA7A46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987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9F1095-40BF-5831-9BAF-B2E8E1E4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>
            <a:normAutofit/>
          </a:bodyPr>
          <a:lstStyle/>
          <a:p>
            <a:r>
              <a:rPr lang="fi-FI" dirty="0"/>
              <a:t>Kirjasto on siellä missä sinäkin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B3E87E-3290-61F1-0220-2670DBBCC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>
            <a:normAutofit/>
          </a:bodyPr>
          <a:lstStyle/>
          <a:p>
            <a:r>
              <a:rPr lang="fi-FI" dirty="0"/>
              <a:t>Voit käyttää palveluita siellä, missä olet, myös kirjaston ulkopuolella.</a:t>
            </a:r>
          </a:p>
          <a:p>
            <a:endParaRPr lang="fi-FI" dirty="0"/>
          </a:p>
          <a:p>
            <a:r>
              <a:rPr lang="fi-FI" dirty="0"/>
              <a:t>Sanomalehtipalvelua voi käyttää vain kirjastossa.</a:t>
            </a:r>
          </a:p>
          <a:p>
            <a:endParaRPr lang="fi-FI" dirty="0"/>
          </a:p>
          <a:p>
            <a:r>
              <a:rPr lang="fi-FI" dirty="0"/>
              <a:t>Elokuvapalveluita voi käyttää vain Suomessa.</a:t>
            </a:r>
          </a:p>
        </p:txBody>
      </p:sp>
      <p:pic>
        <p:nvPicPr>
          <p:cNvPr id="8" name="Kuva 7" descr="Kuva, joka sisältää kohteen puu, piha-, jalkineet, vaate&#10;&#10;Tekoälyllä luotu sisältö voi olla virheellistä.">
            <a:extLst>
              <a:ext uri="{FF2B5EF4-FFF2-40B4-BE49-F238E27FC236}">
                <a16:creationId xmlns:a16="http://schemas.microsoft.com/office/drawing/2014/main" id="{455E32B2-333A-0FEF-B6E7-38A91E7D7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97782" y="10"/>
            <a:ext cx="5694218" cy="685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5AFC9BE-9DAA-44EB-0615-EB8F58CEB7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3902" y="5952363"/>
            <a:ext cx="2946656" cy="3828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5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9F1095-40BF-5831-9BAF-B2E8E1E4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7632"/>
            <a:ext cx="4368602" cy="1121294"/>
          </a:xfrm>
        </p:spPr>
        <p:txBody>
          <a:bodyPr anchor="b">
            <a:normAutofit/>
          </a:bodyPr>
          <a:lstStyle/>
          <a:p>
            <a:r>
              <a:rPr lang="fi-FI" dirty="0"/>
              <a:t>Ei huolta palauttamisesta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B3E87E-3290-61F1-0220-2670DBBCC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200690"/>
            <a:ext cx="5850661" cy="2992877"/>
          </a:xfrm>
        </p:spPr>
        <p:txBody>
          <a:bodyPr>
            <a:normAutofit/>
          </a:bodyPr>
          <a:lstStyle/>
          <a:p>
            <a:r>
              <a:rPr lang="fi-FI" sz="2000" dirty="0"/>
              <a:t>Käyttämäsi tai lainaamasi aineistot palautuvat automaattisesti.</a:t>
            </a:r>
          </a:p>
          <a:p>
            <a:r>
              <a:rPr lang="fi-FI" sz="2000" dirty="0"/>
              <a:t>Palvelussa lainaamasi ja käyttämäsi aineistot eivät näy verkkokirjastossa.</a:t>
            </a:r>
          </a:p>
        </p:txBody>
      </p:sp>
      <p:pic>
        <p:nvPicPr>
          <p:cNvPr id="5" name="Kuva 4" descr="Kuva, joka sisältää kohteen teksti, pöytä, sisä, puinen&#10;&#10;Kuvaus luotu automaattisesti">
            <a:extLst>
              <a:ext uri="{FF2B5EF4-FFF2-40B4-BE49-F238E27FC236}">
                <a16:creationId xmlns:a16="http://schemas.microsoft.com/office/drawing/2014/main" id="{9E8B5148-B9E4-9C8B-F147-882143791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08333" y="10"/>
            <a:ext cx="488214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429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B27036-F7B7-4E50-9B76-BC63D235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556" y="609600"/>
            <a:ext cx="5237601" cy="841514"/>
          </a:xfrm>
        </p:spPr>
        <p:txBody>
          <a:bodyPr anchor="t">
            <a:noAutofit/>
          </a:bodyPr>
          <a:lstStyle/>
          <a:p>
            <a:r>
              <a:rPr lang="fi-FI" dirty="0"/>
              <a:t>Pohjoisen eKirjaston</a:t>
            </a:r>
            <a:br>
              <a:rPr lang="fi-FI" dirty="0"/>
            </a:br>
            <a:r>
              <a:rPr lang="fi-FI" dirty="0"/>
              <a:t>palvelut 2025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0D263F-EC7B-408B-A778-BB960CA75A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3005" y="1846385"/>
            <a:ext cx="5454698" cy="45665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OverDrive</a:t>
            </a:r>
            <a:r>
              <a:rPr lang="fi-FI" sz="2000" dirty="0"/>
              <a:t> – vieraskielisiä e-kirjoja ja äänikirjoja (englanti, venäjä)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Calibri"/>
              </a:rPr>
              <a:t>Palvelu loppuu marraskuussa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ePress</a:t>
            </a:r>
            <a:r>
              <a:rPr lang="fi-FI" sz="2000" dirty="0"/>
              <a:t> – kotimaisia e-sanomalehtiä</a:t>
            </a:r>
            <a:endParaRPr lang="fi-FI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PressReader</a:t>
            </a:r>
            <a:r>
              <a:rPr lang="fi-FI" sz="2000" dirty="0"/>
              <a:t> – vieraskielisiä e-lehtiä</a:t>
            </a:r>
            <a:endParaRPr lang="fi-FI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Rockway – soitonopetuskursseja</a:t>
            </a:r>
            <a:endParaRPr lang="fi-FI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Naxos</a:t>
            </a:r>
            <a:r>
              <a:rPr lang="fi-FI" sz="2000" dirty="0"/>
              <a:t> Music Library – taidemusiikkia</a:t>
            </a:r>
            <a:endParaRPr lang="fi-FI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Medici.tv – taidemusiikin ja jazzin videotaltiointeja</a:t>
            </a:r>
            <a:endParaRPr lang="fi-FI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Cineast</a:t>
            </a:r>
            <a:r>
              <a:rPr lang="fi-FI" sz="2000" dirty="0"/>
              <a:t> – elokuvapalvelu</a:t>
            </a:r>
            <a:endParaRPr lang="fi-FI" sz="2000" dirty="0">
              <a:cs typeface="Calibri"/>
            </a:endParaRPr>
          </a:p>
        </p:txBody>
      </p:sp>
      <p:pic>
        <p:nvPicPr>
          <p:cNvPr id="8" name="Kuvan paikkamerkki 7" descr="Kuva, joka sisältää kohteen henkilö, vaate, piha-, maa&#10;&#10;Tekoälyllä luotu sisältö voi olla virheellistä.">
            <a:extLst>
              <a:ext uri="{FF2B5EF4-FFF2-40B4-BE49-F238E27FC236}">
                <a16:creationId xmlns:a16="http://schemas.microsoft.com/office/drawing/2014/main" id="{7E250FE5-8A2F-CC4E-34B9-C4A4A101E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772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AD3D75-2672-4C0B-ACEA-7F9D80D9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solidFill>
                  <a:schemeClr val="bg1"/>
                </a:solidFill>
              </a:rPr>
              <a:t>OverDrive</a:t>
            </a:r>
            <a:r>
              <a:rPr lang="fi-FI">
                <a:solidFill>
                  <a:schemeClr val="bg1"/>
                </a:solidFill>
              </a:rPr>
              <a:t>  e-kirjapalvelu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" y="783255"/>
            <a:ext cx="3412675" cy="68253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121" y="444867"/>
            <a:ext cx="5162364" cy="2516308"/>
          </a:xfrm>
          <a:prstGeom prst="rect">
            <a:avLst/>
          </a:prstGeom>
          <a:ln w="19050">
            <a:solidFill>
              <a:srgbClr val="1E5568"/>
            </a:solidFill>
          </a:ln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049" y="2062716"/>
            <a:ext cx="3526553" cy="2106772"/>
          </a:xfrm>
          <a:prstGeom prst="rect">
            <a:avLst/>
          </a:prstGeom>
          <a:ln w="19050">
            <a:solidFill>
              <a:srgbClr val="1E5568"/>
            </a:solidFill>
          </a:ln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F7E1527F-553C-4E41-A96C-3C9C42BE0499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731579" y="2084179"/>
            <a:ext cx="6557962" cy="40880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>
                <a:solidFill>
                  <a:srgbClr val="C00000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Palvelun käyttö päättyy marraskuussa 2025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E-kirjoja ja e-äänikirjoja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Vieraskielistä aineistoa, pääasiassa englanninkielistä</a:t>
            </a:r>
          </a:p>
          <a:p>
            <a:pPr lvl="1"/>
            <a:r>
              <a:rPr lang="fi-FI" sz="14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Erikoisuutena suomenkieliset Harry Potterit</a:t>
            </a:r>
          </a:p>
          <a:p>
            <a:pPr lvl="1"/>
            <a:r>
              <a:rPr lang="fi-FI" sz="14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Myös venäjänkielistä aineistoa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Käytettävissä selaimella, sovelluksella (</a:t>
            </a:r>
            <a:r>
              <a:rPr lang="fi-FI" sz="1800" dirty="0" err="1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Libby</a:t>
            </a:r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) ja lukuohjelmalla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Tunnistautuminen kirjastokortin numerolla ja PIN-koodilla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Laina-aika 7 tai 14 vrk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Yhtä aikaa enintään 5 lainaa ja 7 varausta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Aineiston lataus omalle laitteelle on mahdollista.</a:t>
            </a:r>
          </a:p>
          <a:p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Kirja poistuu lainoista automaattisesti laina-ajan päätyttyä</a:t>
            </a:r>
          </a:p>
          <a:p>
            <a:r>
              <a:rPr lang="fi-FI" sz="18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Aineiston hankinta tehdään keskitetysti, kuukausittain</a:t>
            </a:r>
          </a:p>
          <a:p>
            <a:pPr marL="0" indent="0">
              <a:buNone/>
            </a:pPr>
            <a:endParaRPr lang="fi-FI" sz="1800" dirty="0">
              <a:latin typeface="+mn-lt"/>
            </a:endParaRPr>
          </a:p>
          <a:p>
            <a:endParaRPr lang="fi-FI" sz="1800" dirty="0">
              <a:solidFill>
                <a:srgbClr val="FF0000"/>
              </a:solidFill>
              <a:latin typeface="+mn-lt"/>
              <a:ea typeface="Verdana"/>
            </a:endParaRPr>
          </a:p>
          <a:p>
            <a:endParaRPr lang="fi-FI" sz="2000" dirty="0">
              <a:latin typeface="Trebuchet MS"/>
              <a:ea typeface="Verdana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6880B02-BEB0-48B0-A43A-2DA62F9B2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441" y="3338637"/>
            <a:ext cx="1377815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3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6A52C3-5150-40C8-9ECE-4ABEA0E7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ePress e-sanomalehtipalvelu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B325DE-90FC-43F1-A069-B1022486B2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825824"/>
            <a:ext cx="6557961" cy="4257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Verdana"/>
              </a:rPr>
              <a:t>Kotimaisia sanomalehtiä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Verdana"/>
              </a:rPr>
              <a:t>Käytettävissä selaimella kirjastoissa ilman kirjautumista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Verdana"/>
              </a:rPr>
              <a:t>Etäkäyttö ei ole mahdollista</a:t>
            </a: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ea typeface="Verdana"/>
              </a:rPr>
              <a:t>Yhtäaikaisten </a:t>
            </a:r>
            <a:r>
              <a:rPr lang="fi-FI" sz="1600" dirty="0">
                <a:ea typeface="Verdana"/>
              </a:rPr>
              <a:t>käyttäjien määrä: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Verdana"/>
              </a:rPr>
              <a:t>Artikkeleiden haku- ja tulostusmahdollisuus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Verdana"/>
              </a:rPr>
              <a:t>Lehtilista löytyy palvelusta ja verkkokirjastosta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Verdana"/>
              </a:rPr>
              <a:t>Kirjasto ei voi vaikuttaa lehtivalikoimaan</a:t>
            </a:r>
          </a:p>
          <a:p>
            <a:endParaRPr lang="fi-FI" sz="16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Verdana"/>
              </a:rPr>
              <a:t>Laaja valikoima sanomalehtiä, joita ei välttämättä ole paperisena kirjastossa. Lehdet saatavana heti niiden ilmestyttyä.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ea typeface="Verdana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393" y="1063256"/>
            <a:ext cx="4600003" cy="2891269"/>
          </a:xfrm>
          <a:prstGeom prst="rect">
            <a:avLst/>
          </a:prstGeom>
          <a:ln w="19050">
            <a:solidFill>
              <a:srgbClr val="1E5568"/>
            </a:solidFill>
          </a:ln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09" y="508756"/>
            <a:ext cx="3126689" cy="12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6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88936837-7E7F-4B3C-ACF0-56B27D379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430" y="643603"/>
            <a:ext cx="1832484" cy="396728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B325DE-90FC-43F1-A069-B1022486B2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1791" y="1970347"/>
            <a:ext cx="6497076" cy="4621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Kansainvälinen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lehtipalvelu</a:t>
            </a:r>
            <a:r>
              <a:rPr lang="en-US" dirty="0">
                <a:ea typeface="Verdana"/>
              </a:rPr>
              <a:t>, </a:t>
            </a:r>
            <a:r>
              <a:rPr lang="en-US" dirty="0" err="1">
                <a:ea typeface="Verdana"/>
              </a:rPr>
              <a:t>jossa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sanoma</a:t>
            </a:r>
            <a:r>
              <a:rPr lang="en-US" dirty="0">
                <a:ea typeface="Verdana"/>
              </a:rPr>
              <a:t>- ja </a:t>
            </a:r>
            <a:r>
              <a:rPr lang="en-US" dirty="0" err="1">
                <a:ea typeface="Verdana"/>
              </a:rPr>
              <a:t>aikakauslehtiä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sekä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muita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julkaisuja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Tunnistautuminen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kirjastokortilla</a:t>
            </a:r>
            <a:r>
              <a:rPr lang="en-US" dirty="0">
                <a:ea typeface="Verdana"/>
              </a:rPr>
              <a:t> ja PIN-</a:t>
            </a:r>
            <a:r>
              <a:rPr lang="en-US" dirty="0" err="1">
                <a:ea typeface="Verdana"/>
              </a:rPr>
              <a:t>koodilla</a:t>
            </a:r>
            <a:endParaRPr lang="en-US" dirty="0">
              <a:ea typeface="Verdan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Toimii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yhdellä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kirjautumisella</a:t>
            </a:r>
            <a:r>
              <a:rPr lang="en-US" dirty="0">
                <a:ea typeface="Verdana"/>
              </a:rPr>
              <a:t> 30 </a:t>
            </a:r>
            <a:r>
              <a:rPr lang="en-US" dirty="0" err="1">
                <a:ea typeface="Verdana"/>
              </a:rPr>
              <a:t>päivää</a:t>
            </a:r>
            <a:r>
              <a:rPr lang="en-US" dirty="0">
                <a:ea typeface="Verdana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Toimii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kirjastoissa</a:t>
            </a:r>
            <a:r>
              <a:rPr lang="en-US" dirty="0">
                <a:ea typeface="Verdana"/>
              </a:rPr>
              <a:t> IP-</a:t>
            </a:r>
            <a:r>
              <a:rPr lang="en-US" dirty="0" err="1">
                <a:ea typeface="Verdana"/>
              </a:rPr>
              <a:t>osoitteilla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ilman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kirjautumista</a:t>
            </a:r>
            <a:r>
              <a:rPr lang="en-US" dirty="0">
                <a:ea typeface="Verdan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Lehtiä</a:t>
            </a:r>
            <a:r>
              <a:rPr lang="en-US" dirty="0">
                <a:ea typeface="Verdana"/>
              </a:rPr>
              <a:t> 150 </a:t>
            </a:r>
            <a:r>
              <a:rPr lang="en-US" dirty="0" err="1">
                <a:ea typeface="Verdana"/>
              </a:rPr>
              <a:t>maasta</a:t>
            </a:r>
            <a:r>
              <a:rPr lang="en-US" dirty="0">
                <a:ea typeface="Verdana"/>
              </a:rPr>
              <a:t>, 65 </a:t>
            </a:r>
            <a:r>
              <a:rPr lang="en-US" dirty="0" err="1">
                <a:ea typeface="Verdana"/>
              </a:rPr>
              <a:t>kielellä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Rajaukset</a:t>
            </a:r>
            <a:r>
              <a:rPr lang="en-US" dirty="0">
                <a:ea typeface="Verdana"/>
              </a:rPr>
              <a:t> mm. </a:t>
            </a:r>
            <a:r>
              <a:rPr lang="en-US" dirty="0" err="1">
                <a:ea typeface="Verdana"/>
              </a:rPr>
              <a:t>maan</a:t>
            </a:r>
            <a:r>
              <a:rPr lang="en-US" dirty="0">
                <a:ea typeface="Verdana"/>
              </a:rPr>
              <a:t>, </a:t>
            </a:r>
            <a:r>
              <a:rPr lang="en-US" dirty="0" err="1">
                <a:ea typeface="Verdana"/>
              </a:rPr>
              <a:t>kielen</a:t>
            </a:r>
            <a:r>
              <a:rPr lang="en-US" dirty="0">
                <a:ea typeface="Verdana"/>
              </a:rPr>
              <a:t>, </a:t>
            </a:r>
            <a:r>
              <a:rPr lang="en-US" dirty="0" err="1">
                <a:ea typeface="Verdana"/>
              </a:rPr>
              <a:t>aiheen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mukaan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Käytettävissä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PressReader-sovelluksella</a:t>
            </a:r>
            <a:r>
              <a:rPr lang="en-US" dirty="0">
                <a:ea typeface="Verdana"/>
              </a:rPr>
              <a:t> ja </a:t>
            </a:r>
            <a:r>
              <a:rPr lang="en-US" dirty="0" err="1">
                <a:ea typeface="Verdana"/>
              </a:rPr>
              <a:t>selaimella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Sovellus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lataa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lehdet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laitteelle</a:t>
            </a:r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Yhtäaikaisten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käyttäjien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määrä</a:t>
            </a:r>
            <a:r>
              <a:rPr lang="en-US" dirty="0">
                <a:ea typeface="Verdana"/>
              </a:rPr>
              <a:t>: </a:t>
            </a:r>
            <a:r>
              <a:rPr lang="en-US" dirty="0" err="1">
                <a:ea typeface="Verdana"/>
              </a:rPr>
              <a:t>rajaton</a:t>
            </a:r>
            <a:endParaRPr lang="en-US" dirty="0">
              <a:ea typeface="Verdana"/>
            </a:endParaRPr>
          </a:p>
          <a:p>
            <a:endParaRPr lang="en-US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a typeface="Verdana"/>
              </a:rPr>
              <a:t>PressReader</a:t>
            </a:r>
            <a:r>
              <a:rPr lang="en-US" dirty="0">
                <a:ea typeface="Verdana"/>
              </a:rPr>
              <a:t> on </a:t>
            </a:r>
            <a:r>
              <a:rPr lang="en-US" dirty="0" err="1">
                <a:ea typeface="Verdana"/>
              </a:rPr>
              <a:t>oiva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apu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kielten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oppimiseen</a:t>
            </a:r>
            <a:r>
              <a:rPr lang="en-US" dirty="0">
                <a:ea typeface="Verdan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Verdana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5290" y="3429000"/>
            <a:ext cx="3418374" cy="2279549"/>
          </a:xfrm>
          <a:prstGeom prst="rect">
            <a:avLst/>
          </a:prstGeom>
          <a:ln w="19050">
            <a:solidFill>
              <a:srgbClr val="1E5568"/>
            </a:solidFill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061D91A-7CA5-4122-A0A1-07324DAB4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1" y="643603"/>
            <a:ext cx="3387860" cy="7591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28EC92F-D230-4BE5-A178-A464F7476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004" y="643603"/>
            <a:ext cx="1859441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0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824328-893F-4AD2-9D62-FFE00449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Rockway soitonopetuskursseja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68"/>
          <a:stretch/>
        </p:blipFill>
        <p:spPr>
          <a:xfrm>
            <a:off x="6943028" y="1020971"/>
            <a:ext cx="5027361" cy="2083489"/>
          </a:xfrm>
          <a:prstGeom prst="rect">
            <a:avLst/>
          </a:prstGeom>
          <a:ln w="19050">
            <a:solidFill>
              <a:srgbClr val="1E5568"/>
            </a:solidFill>
          </a:ln>
        </p:spPr>
      </p:pic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53" y="828864"/>
            <a:ext cx="2525485" cy="953433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088" y="2823114"/>
            <a:ext cx="2245112" cy="25843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E84C8C21-C868-4A47-852F-E72ECEEE50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824582"/>
            <a:ext cx="6067637" cy="423808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Suomenkielisiä soiton- ja laulunopaskursseja (video-opastus)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Laina-aika 14 vrk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Lainassa olevia kursseja voi varata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Käytettävissä selaimella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Tunnistautuminen kirjastokortin numerolla ja PIN-koodilla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Lisenssimäärät 1-2/kurssi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Asiakkaat voivat tehdä hankintaehdotuksia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ea typeface="Verdana"/>
            </a:endParaRPr>
          </a:p>
          <a:p>
            <a:endParaRPr lang="fi-FI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a typeface="Verdana"/>
              </a:rPr>
              <a:t>Video-opastuksen ansiosta voit opiskella kotonasi.</a:t>
            </a:r>
          </a:p>
        </p:txBody>
      </p:sp>
    </p:spTree>
    <p:extLst>
      <p:ext uri="{BB962C8B-B14F-4D97-AF65-F5344CB8AC3E}">
        <p14:creationId xmlns:p14="http://schemas.microsoft.com/office/powerpoint/2010/main" val="27691146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brändi2021muunnelma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DBFF"/>
      </a:accent1>
      <a:accent2>
        <a:srgbClr val="001E96"/>
      </a:accent2>
      <a:accent3>
        <a:srgbClr val="E10069"/>
      </a:accent3>
      <a:accent4>
        <a:srgbClr val="008CFF"/>
      </a:accent4>
      <a:accent5>
        <a:srgbClr val="E4AAC8"/>
      </a:accent5>
      <a:accent6>
        <a:srgbClr val="4F5DC1"/>
      </a:accent6>
      <a:hlink>
        <a:srgbClr val="0563C1"/>
      </a:hlink>
      <a:folHlink>
        <a:srgbClr val="6D4F95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F4B029FA-19D5-4AA2-B15F-3E315EB2F614}" vid="{82A0C96A-9C3E-4BB3-B0ED-EDD379935C9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f7fb92b-69ef-4ee3-85b5-a26548c7c9ac}" enabled="1" method="Privilege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709</Words>
  <Application>Microsoft Office PowerPoint</Application>
  <PresentationFormat>Laajakuva</PresentationFormat>
  <Paragraphs>132</Paragraphs>
  <Slides>15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Segoe UI</vt:lpstr>
      <vt:lpstr>Trebuchet MS</vt:lpstr>
      <vt:lpstr>Verdana</vt:lpstr>
      <vt:lpstr>1_Office-teema</vt:lpstr>
      <vt:lpstr>Kirjaston tarjoamat e-palvelut</vt:lpstr>
      <vt:lpstr>Palveluiden käyttöehdot</vt:lpstr>
      <vt:lpstr>Kirjasto on siellä missä sinäkin</vt:lpstr>
      <vt:lpstr>Ei huolta palauttamisesta</vt:lpstr>
      <vt:lpstr>Pohjoisen eKirjaston palvelut 2025</vt:lpstr>
      <vt:lpstr>OverDrive  e-kirjapalvelu</vt:lpstr>
      <vt:lpstr>ePress e-sanomalehtipalvelu</vt:lpstr>
      <vt:lpstr>PowerPoint-esitys</vt:lpstr>
      <vt:lpstr>Rockway soitonopetuskursseja</vt:lpstr>
      <vt:lpstr>Medici.tv, taidemusiikin videoiden suoratoistopalvelu</vt:lpstr>
      <vt:lpstr>Naxos Music Library –taidemusiikin suoratoistopalvelu</vt:lpstr>
      <vt:lpstr>Medici.tv, taidemusiikin videoiden suoratoistopalvelu</vt:lpstr>
      <vt:lpstr>Kuntien yhteinen E-kirjasto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Laitala Raisa</dc:creator>
  <cp:lastModifiedBy>Laitala Raisa</cp:lastModifiedBy>
  <cp:revision>1</cp:revision>
  <dcterms:created xsi:type="dcterms:W3CDTF">2025-09-04T06:48:19Z</dcterms:created>
  <dcterms:modified xsi:type="dcterms:W3CDTF">2025-09-04T06:55:58Z</dcterms:modified>
</cp:coreProperties>
</file>