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  <p:sldMasterId id="2147483687" r:id="rId5"/>
    <p:sldMasterId id="2147483729" r:id="rId6"/>
  </p:sldMasterIdLst>
  <p:notesMasterIdLst>
    <p:notesMasterId r:id="rId21"/>
  </p:notesMasterIdLst>
  <p:sldIdLst>
    <p:sldId id="558" r:id="rId7"/>
    <p:sldId id="526" r:id="rId8"/>
    <p:sldId id="553" r:id="rId9"/>
    <p:sldId id="261" r:id="rId10"/>
    <p:sldId id="538" r:id="rId11"/>
    <p:sldId id="539" r:id="rId12"/>
    <p:sldId id="540" r:id="rId13"/>
    <p:sldId id="541" r:id="rId14"/>
    <p:sldId id="542" r:id="rId15"/>
    <p:sldId id="543" r:id="rId16"/>
    <p:sldId id="544" r:id="rId17"/>
    <p:sldId id="545" r:id="rId18"/>
    <p:sldId id="546" r:id="rId19"/>
    <p:sldId id="547" r:id="rId20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069"/>
    <a:srgbClr val="498CE5"/>
    <a:srgbClr val="001E96"/>
    <a:srgbClr val="D7DFF5"/>
    <a:srgbClr val="BBCFED"/>
    <a:srgbClr val="CCECFF"/>
    <a:srgbClr val="007896"/>
    <a:srgbClr val="91C887"/>
    <a:srgbClr val="006E0A"/>
    <a:srgbClr val="F0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D4CB7C-AE0E-44E9-B420-1B7E7F795F95}" v="1" dt="2025-09-17T10:43:15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Vaalea tyyli 3 - Korost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Vaalea tyyli 2 - Korostu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Normaali tyyli 1 - Korostu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Vaalea tyyli 3 - Korostu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Vaalea tyyl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Vaalea tyyli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Tumma tyyli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Normaali tyyl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Vaalea tyyli 3 - Korostus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Vaalea tyyli 2 - Korost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Vaalea tyyli 1 - Korostu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Vaalea tyyli 2 - Korostus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Vaalea tyyli 3 - Korostu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ABFCF23-3B69-468F-B69F-88F6DE6A72F2}" styleName="Normaali tyyli 1 - Korostu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B1032C-EA38-4F05-BA0D-38AFFFC7BED3}" styleName="Vaalea tyyli 3 - Korostus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0" autoAdjust="0"/>
    <p:restoredTop sz="90553" autoAdjust="0"/>
  </p:normalViewPr>
  <p:slideViewPr>
    <p:cSldViewPr>
      <p:cViewPr varScale="1">
        <p:scale>
          <a:sx n="89" d="100"/>
          <a:sy n="89" d="100"/>
        </p:scale>
        <p:origin x="656" y="4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5D2125-7069-4049-A615-C49B57612CE2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8747B651-64D8-4D20-94D4-27E5D9663BB5}">
      <dgm:prSet phldrT="[Teksti]" custT="1"/>
      <dgm:spPr>
        <a:solidFill>
          <a:srgbClr val="498CE5"/>
        </a:solidFill>
        <a:ln>
          <a:noFill/>
        </a:ln>
      </dgm:spPr>
      <dgm:t>
        <a:bodyPr/>
        <a:lstStyle/>
        <a:p>
          <a:r>
            <a:rPr lang="fi-FI" sz="1000" b="1" dirty="0"/>
            <a:t>1. Suunnittelu</a:t>
          </a:r>
        </a:p>
      </dgm:t>
    </dgm:pt>
    <dgm:pt modelId="{BA56772B-8229-4452-80E7-20F9ADF69265}" type="parTrans" cxnId="{2ADF250D-848C-4702-B204-B2B4CF995BBA}">
      <dgm:prSet/>
      <dgm:spPr/>
      <dgm:t>
        <a:bodyPr/>
        <a:lstStyle/>
        <a:p>
          <a:endParaRPr lang="fi-FI"/>
        </a:p>
      </dgm:t>
    </dgm:pt>
    <dgm:pt modelId="{F86A91FE-4B37-42CC-B810-81D6C1F1E0D7}" type="sibTrans" cxnId="{2ADF250D-848C-4702-B204-B2B4CF995BBA}">
      <dgm:prSet/>
      <dgm:spPr>
        <a:solidFill>
          <a:schemeClr val="bg1">
            <a:alpha val="66000"/>
          </a:schemeClr>
        </a:solidFill>
      </dgm:spPr>
      <dgm:t>
        <a:bodyPr/>
        <a:lstStyle/>
        <a:p>
          <a:endParaRPr lang="fi-FI" sz="1000"/>
        </a:p>
      </dgm:t>
    </dgm:pt>
    <dgm:pt modelId="{09BD2500-E971-44C3-B34D-EF755B75E127}">
      <dgm:prSet phldrT="[Teksti]" custT="1"/>
      <dgm:spPr>
        <a:solidFill>
          <a:srgbClr val="E10069"/>
        </a:solidFill>
        <a:ln>
          <a:noFill/>
        </a:ln>
      </dgm:spPr>
      <dgm:t>
        <a:bodyPr/>
        <a:lstStyle/>
        <a:p>
          <a:r>
            <a:rPr lang="fi-FI" sz="1000" b="1" dirty="0"/>
            <a:t>2. Aikataulun ja vastuiden määrittely</a:t>
          </a:r>
        </a:p>
      </dgm:t>
    </dgm:pt>
    <dgm:pt modelId="{AA6689BF-BBEB-455C-8C4E-7F63AD438F5C}" type="parTrans" cxnId="{9E55A446-6179-4718-BBD6-D0E3A284E2A3}">
      <dgm:prSet/>
      <dgm:spPr/>
      <dgm:t>
        <a:bodyPr/>
        <a:lstStyle/>
        <a:p>
          <a:endParaRPr lang="fi-FI"/>
        </a:p>
      </dgm:t>
    </dgm:pt>
    <dgm:pt modelId="{445D6489-56DC-4F2C-8D6A-EA527EF488A7}" type="sibTrans" cxnId="{9E55A446-6179-4718-BBD6-D0E3A284E2A3}">
      <dgm:prSet/>
      <dgm:spPr/>
      <dgm:t>
        <a:bodyPr/>
        <a:lstStyle/>
        <a:p>
          <a:endParaRPr lang="fi-FI"/>
        </a:p>
      </dgm:t>
    </dgm:pt>
    <dgm:pt modelId="{10CC9BB2-2B36-4659-89FD-56FBF28A267D}">
      <dgm:prSet phldrT="[Teksti]" custT="1"/>
      <dgm:spPr>
        <a:solidFill>
          <a:srgbClr val="007896"/>
        </a:solidFill>
        <a:ln>
          <a:noFill/>
        </a:ln>
      </dgm:spPr>
      <dgm:t>
        <a:bodyPr/>
        <a:lstStyle/>
        <a:p>
          <a:r>
            <a:rPr lang="fi-FI" sz="1000" b="1" dirty="0"/>
            <a:t>3. Toteutus</a:t>
          </a:r>
        </a:p>
      </dgm:t>
    </dgm:pt>
    <dgm:pt modelId="{7C6E09FA-F49A-408E-9619-597600657AB7}" type="parTrans" cxnId="{005AF778-DA95-4349-8831-29851EFE1D47}">
      <dgm:prSet/>
      <dgm:spPr/>
      <dgm:t>
        <a:bodyPr/>
        <a:lstStyle/>
        <a:p>
          <a:endParaRPr lang="fi-FI"/>
        </a:p>
      </dgm:t>
    </dgm:pt>
    <dgm:pt modelId="{B2AE992B-5DE9-4CD8-94C3-C2549C258468}" type="sibTrans" cxnId="{005AF778-DA95-4349-8831-29851EFE1D47}">
      <dgm:prSet/>
      <dgm:spPr/>
      <dgm:t>
        <a:bodyPr/>
        <a:lstStyle/>
        <a:p>
          <a:endParaRPr lang="fi-FI"/>
        </a:p>
      </dgm:t>
    </dgm:pt>
    <dgm:pt modelId="{BF6E61D6-E013-48B1-8DD8-D986A0A8EA40}">
      <dgm:prSet phldrT="[Teksti]" custT="1"/>
      <dgm:spPr>
        <a:solidFill>
          <a:srgbClr val="001E96"/>
        </a:solidFill>
        <a:ln>
          <a:noFill/>
        </a:ln>
      </dgm:spPr>
      <dgm:t>
        <a:bodyPr/>
        <a:lstStyle/>
        <a:p>
          <a:r>
            <a:rPr lang="fi-FI" sz="1000" b="1" dirty="0"/>
            <a:t>4. Seuranta ja arviointi</a:t>
          </a:r>
        </a:p>
      </dgm:t>
    </dgm:pt>
    <dgm:pt modelId="{CCEDF8C7-5DBE-451C-AB52-86A65E9EC8B9}" type="parTrans" cxnId="{EA38AA6E-47DE-4E6F-A140-316ADF6E745E}">
      <dgm:prSet/>
      <dgm:spPr/>
      <dgm:t>
        <a:bodyPr/>
        <a:lstStyle/>
        <a:p>
          <a:endParaRPr lang="fi-FI"/>
        </a:p>
      </dgm:t>
    </dgm:pt>
    <dgm:pt modelId="{FA56CDF3-87EA-44EB-BD3E-8C9FED31906C}" type="sibTrans" cxnId="{EA38AA6E-47DE-4E6F-A140-316ADF6E745E}">
      <dgm:prSet/>
      <dgm:spPr/>
      <dgm:t>
        <a:bodyPr/>
        <a:lstStyle/>
        <a:p>
          <a:endParaRPr lang="fi-FI"/>
        </a:p>
      </dgm:t>
    </dgm:pt>
    <dgm:pt modelId="{A2A07188-63EF-4735-AA04-F29B77FEA5AB}">
      <dgm:prSet phldrT="[Teksti]" custT="1"/>
      <dgm:spPr>
        <a:ln>
          <a:noFill/>
        </a:ln>
      </dgm:spPr>
      <dgm:t>
        <a:bodyPr/>
        <a:lstStyle/>
        <a:p>
          <a:r>
            <a:rPr lang="fi-FI" sz="1000" b="1" dirty="0"/>
            <a:t>5. Viestintä</a:t>
          </a:r>
        </a:p>
      </dgm:t>
    </dgm:pt>
    <dgm:pt modelId="{CE739A6F-18BF-4AC7-A268-3D8B56624956}" type="parTrans" cxnId="{32DDB388-B80A-4DA4-949C-519902BCAE27}">
      <dgm:prSet/>
      <dgm:spPr/>
      <dgm:t>
        <a:bodyPr/>
        <a:lstStyle/>
        <a:p>
          <a:endParaRPr lang="fi-FI"/>
        </a:p>
      </dgm:t>
    </dgm:pt>
    <dgm:pt modelId="{B9D08E18-3F14-4296-B23D-3D10ED19111C}" type="sibTrans" cxnId="{32DDB388-B80A-4DA4-949C-519902BCAE27}">
      <dgm:prSet/>
      <dgm:spPr/>
      <dgm:t>
        <a:bodyPr/>
        <a:lstStyle/>
        <a:p>
          <a:endParaRPr lang="fi-FI"/>
        </a:p>
      </dgm:t>
    </dgm:pt>
    <dgm:pt modelId="{B8080A26-5290-4698-B92C-865D01A5FC7F}" type="pres">
      <dgm:prSet presAssocID="{7B5D2125-7069-4049-A615-C49B57612CE2}" presName="Name0" presStyleCnt="0">
        <dgm:presLayoutVars>
          <dgm:dir/>
          <dgm:resizeHandles val="exact"/>
        </dgm:presLayoutVars>
      </dgm:prSet>
      <dgm:spPr/>
    </dgm:pt>
    <dgm:pt modelId="{1A4AB538-4D05-4BFD-85E5-9CEC13DCE14C}" type="pres">
      <dgm:prSet presAssocID="{7B5D2125-7069-4049-A615-C49B57612CE2}" presName="cycle" presStyleCnt="0"/>
      <dgm:spPr/>
    </dgm:pt>
    <dgm:pt modelId="{DAB6E42C-1410-4C10-98EF-10D3B0618D2D}" type="pres">
      <dgm:prSet presAssocID="{8747B651-64D8-4D20-94D4-27E5D9663BB5}" presName="nodeFirstNode" presStyleLbl="node1" presStyleIdx="0" presStyleCnt="5" custRadScaleRad="100235" custRadScaleInc="6531">
        <dgm:presLayoutVars>
          <dgm:bulletEnabled val="1"/>
        </dgm:presLayoutVars>
      </dgm:prSet>
      <dgm:spPr/>
    </dgm:pt>
    <dgm:pt modelId="{D7887A43-7FBE-47AA-9D1C-9CC59D0B18CF}" type="pres">
      <dgm:prSet presAssocID="{F86A91FE-4B37-42CC-B810-81D6C1F1E0D7}" presName="sibTransFirstNode" presStyleLbl="bgShp" presStyleIdx="0" presStyleCnt="1" custLinFactNeighborX="-246" custLinFactNeighborY="209"/>
      <dgm:spPr/>
    </dgm:pt>
    <dgm:pt modelId="{A67B1D4C-154D-444C-9DD9-B498731087A3}" type="pres">
      <dgm:prSet presAssocID="{09BD2500-E971-44C3-B34D-EF755B75E127}" presName="nodeFollowingNodes" presStyleLbl="node1" presStyleIdx="1" presStyleCnt="5" custRadScaleRad="106536" custRadScaleInc="1898">
        <dgm:presLayoutVars>
          <dgm:bulletEnabled val="1"/>
        </dgm:presLayoutVars>
      </dgm:prSet>
      <dgm:spPr/>
    </dgm:pt>
    <dgm:pt modelId="{DF618105-55D2-405E-BA18-3D1669CDAFD9}" type="pres">
      <dgm:prSet presAssocID="{10CC9BB2-2B36-4659-89FD-56FBF28A267D}" presName="nodeFollowingNodes" presStyleLbl="node1" presStyleIdx="2" presStyleCnt="5" custRadScaleRad="94193" custRadScaleInc="-35045">
        <dgm:presLayoutVars>
          <dgm:bulletEnabled val="1"/>
        </dgm:presLayoutVars>
      </dgm:prSet>
      <dgm:spPr/>
    </dgm:pt>
    <dgm:pt modelId="{1F840C5A-BC72-46CE-85F0-767C3DD5C150}" type="pres">
      <dgm:prSet presAssocID="{BF6E61D6-E013-48B1-8DD8-D986A0A8EA40}" presName="nodeFollowingNodes" presStyleLbl="node1" presStyleIdx="3" presStyleCnt="5" custRadScaleRad="79671" custRadScaleInc="23252">
        <dgm:presLayoutVars>
          <dgm:bulletEnabled val="1"/>
        </dgm:presLayoutVars>
      </dgm:prSet>
      <dgm:spPr/>
    </dgm:pt>
    <dgm:pt modelId="{6E527799-8525-4E98-AB24-0FAF748E57CA}" type="pres">
      <dgm:prSet presAssocID="{A2A07188-63EF-4735-AA04-F29B77FEA5AB}" presName="nodeFollowingNodes" presStyleLbl="node1" presStyleIdx="4" presStyleCnt="5" custRadScaleRad="93509" custRadScaleInc="2163">
        <dgm:presLayoutVars>
          <dgm:bulletEnabled val="1"/>
        </dgm:presLayoutVars>
      </dgm:prSet>
      <dgm:spPr/>
    </dgm:pt>
  </dgm:ptLst>
  <dgm:cxnLst>
    <dgm:cxn modelId="{2ADF250D-848C-4702-B204-B2B4CF995BBA}" srcId="{7B5D2125-7069-4049-A615-C49B57612CE2}" destId="{8747B651-64D8-4D20-94D4-27E5D9663BB5}" srcOrd="0" destOrd="0" parTransId="{BA56772B-8229-4452-80E7-20F9ADF69265}" sibTransId="{F86A91FE-4B37-42CC-B810-81D6C1F1E0D7}"/>
    <dgm:cxn modelId="{CA824023-A513-49E0-AAEB-9C2F9BC415DF}" type="presOf" srcId="{10CC9BB2-2B36-4659-89FD-56FBF28A267D}" destId="{DF618105-55D2-405E-BA18-3D1669CDAFD9}" srcOrd="0" destOrd="0" presId="urn:microsoft.com/office/officeart/2005/8/layout/cycle3"/>
    <dgm:cxn modelId="{4C29E62A-E893-4FD2-AAB5-812F728B35C7}" type="presOf" srcId="{F86A91FE-4B37-42CC-B810-81D6C1F1E0D7}" destId="{D7887A43-7FBE-47AA-9D1C-9CC59D0B18CF}" srcOrd="0" destOrd="0" presId="urn:microsoft.com/office/officeart/2005/8/layout/cycle3"/>
    <dgm:cxn modelId="{66662B5E-6694-4974-A688-57E5CAEED1D6}" type="presOf" srcId="{7B5D2125-7069-4049-A615-C49B57612CE2}" destId="{B8080A26-5290-4698-B92C-865D01A5FC7F}" srcOrd="0" destOrd="0" presId="urn:microsoft.com/office/officeart/2005/8/layout/cycle3"/>
    <dgm:cxn modelId="{244F3064-740E-4ABF-AC61-E1AA80595519}" type="presOf" srcId="{A2A07188-63EF-4735-AA04-F29B77FEA5AB}" destId="{6E527799-8525-4E98-AB24-0FAF748E57CA}" srcOrd="0" destOrd="0" presId="urn:microsoft.com/office/officeart/2005/8/layout/cycle3"/>
    <dgm:cxn modelId="{9E55A446-6179-4718-BBD6-D0E3A284E2A3}" srcId="{7B5D2125-7069-4049-A615-C49B57612CE2}" destId="{09BD2500-E971-44C3-B34D-EF755B75E127}" srcOrd="1" destOrd="0" parTransId="{AA6689BF-BBEB-455C-8C4E-7F63AD438F5C}" sibTransId="{445D6489-56DC-4F2C-8D6A-EA527EF488A7}"/>
    <dgm:cxn modelId="{EA38AA6E-47DE-4E6F-A140-316ADF6E745E}" srcId="{7B5D2125-7069-4049-A615-C49B57612CE2}" destId="{BF6E61D6-E013-48B1-8DD8-D986A0A8EA40}" srcOrd="3" destOrd="0" parTransId="{CCEDF8C7-5DBE-451C-AB52-86A65E9EC8B9}" sibTransId="{FA56CDF3-87EA-44EB-BD3E-8C9FED31906C}"/>
    <dgm:cxn modelId="{005AF778-DA95-4349-8831-29851EFE1D47}" srcId="{7B5D2125-7069-4049-A615-C49B57612CE2}" destId="{10CC9BB2-2B36-4659-89FD-56FBF28A267D}" srcOrd="2" destOrd="0" parTransId="{7C6E09FA-F49A-408E-9619-597600657AB7}" sibTransId="{B2AE992B-5DE9-4CD8-94C3-C2549C258468}"/>
    <dgm:cxn modelId="{32DDB388-B80A-4DA4-949C-519902BCAE27}" srcId="{7B5D2125-7069-4049-A615-C49B57612CE2}" destId="{A2A07188-63EF-4735-AA04-F29B77FEA5AB}" srcOrd="4" destOrd="0" parTransId="{CE739A6F-18BF-4AC7-A268-3D8B56624956}" sibTransId="{B9D08E18-3F14-4296-B23D-3D10ED19111C}"/>
    <dgm:cxn modelId="{DCBF0BA1-919A-48DA-A1B4-323B5759A4D3}" type="presOf" srcId="{BF6E61D6-E013-48B1-8DD8-D986A0A8EA40}" destId="{1F840C5A-BC72-46CE-85F0-767C3DD5C150}" srcOrd="0" destOrd="0" presId="urn:microsoft.com/office/officeart/2005/8/layout/cycle3"/>
    <dgm:cxn modelId="{B38F16F4-BBB3-4F7E-903A-7FAB89C5D2B9}" type="presOf" srcId="{09BD2500-E971-44C3-B34D-EF755B75E127}" destId="{A67B1D4C-154D-444C-9DD9-B498731087A3}" srcOrd="0" destOrd="0" presId="urn:microsoft.com/office/officeart/2005/8/layout/cycle3"/>
    <dgm:cxn modelId="{A04DE5F4-121A-4BE4-BCAE-20CA0F4B6A4E}" type="presOf" srcId="{8747B651-64D8-4D20-94D4-27E5D9663BB5}" destId="{DAB6E42C-1410-4C10-98EF-10D3B0618D2D}" srcOrd="0" destOrd="0" presId="urn:microsoft.com/office/officeart/2005/8/layout/cycle3"/>
    <dgm:cxn modelId="{194880B8-0765-496D-BBD9-4F3ABD0516A5}" type="presParOf" srcId="{B8080A26-5290-4698-B92C-865D01A5FC7F}" destId="{1A4AB538-4D05-4BFD-85E5-9CEC13DCE14C}" srcOrd="0" destOrd="0" presId="urn:microsoft.com/office/officeart/2005/8/layout/cycle3"/>
    <dgm:cxn modelId="{D8221C33-21A5-499E-9460-40D41C4FB13F}" type="presParOf" srcId="{1A4AB538-4D05-4BFD-85E5-9CEC13DCE14C}" destId="{DAB6E42C-1410-4C10-98EF-10D3B0618D2D}" srcOrd="0" destOrd="0" presId="urn:microsoft.com/office/officeart/2005/8/layout/cycle3"/>
    <dgm:cxn modelId="{BB9426E4-6DC2-4701-AB8F-5A9BD2A30D48}" type="presParOf" srcId="{1A4AB538-4D05-4BFD-85E5-9CEC13DCE14C}" destId="{D7887A43-7FBE-47AA-9D1C-9CC59D0B18CF}" srcOrd="1" destOrd="0" presId="urn:microsoft.com/office/officeart/2005/8/layout/cycle3"/>
    <dgm:cxn modelId="{C5811326-CF00-46F6-8036-116B574B191D}" type="presParOf" srcId="{1A4AB538-4D05-4BFD-85E5-9CEC13DCE14C}" destId="{A67B1D4C-154D-444C-9DD9-B498731087A3}" srcOrd="2" destOrd="0" presId="urn:microsoft.com/office/officeart/2005/8/layout/cycle3"/>
    <dgm:cxn modelId="{F8CD7DA9-88FE-4179-A356-86CCB7F34CD9}" type="presParOf" srcId="{1A4AB538-4D05-4BFD-85E5-9CEC13DCE14C}" destId="{DF618105-55D2-405E-BA18-3D1669CDAFD9}" srcOrd="3" destOrd="0" presId="urn:microsoft.com/office/officeart/2005/8/layout/cycle3"/>
    <dgm:cxn modelId="{3B78D79C-B8B3-4F99-A1E9-0A0DE67F5E9A}" type="presParOf" srcId="{1A4AB538-4D05-4BFD-85E5-9CEC13DCE14C}" destId="{1F840C5A-BC72-46CE-85F0-767C3DD5C150}" srcOrd="4" destOrd="0" presId="urn:microsoft.com/office/officeart/2005/8/layout/cycle3"/>
    <dgm:cxn modelId="{B3389349-3BE2-42F7-90B5-CC147EAE8368}" type="presParOf" srcId="{1A4AB538-4D05-4BFD-85E5-9CEC13DCE14C}" destId="{6E527799-8525-4E98-AB24-0FAF748E57C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FF848D-7AA1-4FD8-B703-22B7CD15590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2652B843-D180-425F-9A53-4FAB1792EBE2}">
      <dgm:prSet phldrT="[Teksti]" custT="1"/>
      <dgm:spPr>
        <a:solidFill>
          <a:srgbClr val="001E96"/>
        </a:solidFill>
      </dgm:spPr>
      <dgm:t>
        <a:bodyPr/>
        <a:lstStyle/>
        <a:p>
          <a:r>
            <a:rPr lang="fi-FI" sz="900" b="1" dirty="0">
              <a:solidFill>
                <a:schemeClr val="bg1"/>
              </a:solidFill>
              <a:latin typeface="+mn-lt"/>
              <a:cs typeface="Calibri" panose="020F0502020204030204" pitchFamily="34" charset="0"/>
            </a:rPr>
            <a:t>Opiskeluhuoltoryhmä käsittelee tuloksia ohjeistuksen mukaisesti ja valitsee painopisteet</a:t>
          </a:r>
          <a:endParaRPr lang="fi-FI" sz="900" b="1" strike="sngStrike" dirty="0">
            <a:latin typeface="+mn-lt"/>
            <a:cs typeface="Calibri" panose="020F0502020204030204" pitchFamily="34" charset="0"/>
          </a:endParaRPr>
        </a:p>
      </dgm:t>
    </dgm:pt>
    <dgm:pt modelId="{E20C03A0-4D4E-40ED-A961-3C99F0360C38}" type="parTrans" cxnId="{400DCC65-6A13-4483-9974-4801E6822CF0}">
      <dgm:prSet/>
      <dgm:spPr/>
      <dgm:t>
        <a:bodyPr/>
        <a:lstStyle/>
        <a:p>
          <a:endParaRPr lang="fi-FI"/>
        </a:p>
      </dgm:t>
    </dgm:pt>
    <dgm:pt modelId="{ED5531CB-254E-40E9-943E-9652B808014A}" type="sibTrans" cxnId="{400DCC65-6A13-4483-9974-4801E6822CF0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fi-FI"/>
        </a:p>
      </dgm:t>
    </dgm:pt>
    <dgm:pt modelId="{8C4A32DC-FDDC-417A-A35A-DD000900DAAB}">
      <dgm:prSet phldrT="[Teksti]" custT="1"/>
      <dgm:spPr>
        <a:solidFill>
          <a:srgbClr val="001E96"/>
        </a:solidFill>
      </dgm:spPr>
      <dgm:t>
        <a:bodyPr/>
        <a:lstStyle/>
        <a:p>
          <a:r>
            <a:rPr lang="fi-FI" sz="1000" b="1" dirty="0"/>
            <a:t>Työpaja-työskentely: Painopisteistä konkreettisiksi toimenpiteiksi</a:t>
          </a:r>
        </a:p>
      </dgm:t>
    </dgm:pt>
    <dgm:pt modelId="{A6AA53E8-5BB9-4D3C-9924-5216097AC20E}" type="parTrans" cxnId="{B9C572CC-804E-4879-99D2-F5B3242D258A}">
      <dgm:prSet/>
      <dgm:spPr/>
      <dgm:t>
        <a:bodyPr/>
        <a:lstStyle/>
        <a:p>
          <a:endParaRPr lang="fi-FI"/>
        </a:p>
      </dgm:t>
    </dgm:pt>
    <dgm:pt modelId="{930408D2-EC0D-4B48-8A1F-FC32E0A54347}" type="sibTrans" cxnId="{B9C572CC-804E-4879-99D2-F5B3242D258A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fi-FI"/>
        </a:p>
      </dgm:t>
    </dgm:pt>
    <dgm:pt modelId="{08CDB0AB-5259-4F71-84E6-8A52590F3BCF}">
      <dgm:prSet phldrT="[Teksti]" custT="1"/>
      <dgm:spPr>
        <a:solidFill>
          <a:srgbClr val="001E96"/>
        </a:solidFill>
      </dgm:spPr>
      <dgm:t>
        <a:bodyPr/>
        <a:lstStyle/>
        <a:p>
          <a:r>
            <a:rPr lang="fi-FI" sz="1000" b="1" dirty="0"/>
            <a:t>Opiskeluhuoltoryhmä: Keskustelu työpajojen ehdotuksista ja valittujen toimenpiteiden aikataulutus vuosikelloon</a:t>
          </a:r>
        </a:p>
      </dgm:t>
    </dgm:pt>
    <dgm:pt modelId="{5D0CA173-9E1F-4F4D-8F65-942F947A3931}" type="parTrans" cxnId="{71A8DAF5-1BA1-4711-A20E-8E9E4A5F6CA4}">
      <dgm:prSet/>
      <dgm:spPr/>
      <dgm:t>
        <a:bodyPr/>
        <a:lstStyle/>
        <a:p>
          <a:endParaRPr lang="fi-FI"/>
        </a:p>
      </dgm:t>
    </dgm:pt>
    <dgm:pt modelId="{687E3A1D-C528-4492-8C59-B2C3DA5186ED}" type="sibTrans" cxnId="{71A8DAF5-1BA1-4711-A20E-8E9E4A5F6CA4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fi-FI"/>
        </a:p>
      </dgm:t>
    </dgm:pt>
    <dgm:pt modelId="{8682BB9E-7D4A-47C7-936D-D5BDF5FE9072}">
      <dgm:prSet phldrT="[Teksti]" custT="1"/>
      <dgm:spPr>
        <a:solidFill>
          <a:srgbClr val="001E96"/>
        </a:solidFill>
      </dgm:spPr>
      <dgm:t>
        <a:bodyPr/>
        <a:lstStyle/>
        <a:p>
          <a:r>
            <a:rPr lang="fi-FI" sz="1000" b="1" dirty="0"/>
            <a:t>Tavoitteiden toteutumisen seuranta ja vuosikellon laatiminen seuraavalle lukuvuodelle</a:t>
          </a:r>
        </a:p>
      </dgm:t>
    </dgm:pt>
    <dgm:pt modelId="{EFE5D7D5-1E1A-4BEA-95B6-0E242E78D2BE}" type="parTrans" cxnId="{11F762E4-51E6-4457-ABDD-88C7DEAA0AD5}">
      <dgm:prSet/>
      <dgm:spPr/>
      <dgm:t>
        <a:bodyPr/>
        <a:lstStyle/>
        <a:p>
          <a:endParaRPr lang="fi-FI"/>
        </a:p>
      </dgm:t>
    </dgm:pt>
    <dgm:pt modelId="{FAE59F8C-39F3-4E9E-80A8-4B55393E749F}" type="sibTrans" cxnId="{11F762E4-51E6-4457-ABDD-88C7DEAA0AD5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fi-FI"/>
        </a:p>
      </dgm:t>
    </dgm:pt>
    <dgm:pt modelId="{9EFC32B5-352C-4411-AF11-047630D3FE8C}">
      <dgm:prSet phldrT="[Teksti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1E96"/>
        </a:solidFill>
      </dgm:spPr>
      <dgm:t>
        <a:bodyPr/>
        <a:lstStyle/>
        <a:p>
          <a:r>
            <a:rPr lang="fi-FI" sz="1000" b="1" dirty="0"/>
            <a:t>Koulukohtaiset kouluterveyskyselyn linkit saapuvat rehtorille, joka toinen vuosi</a:t>
          </a:r>
        </a:p>
      </dgm:t>
    </dgm:pt>
    <dgm:pt modelId="{EB257837-C1B8-4989-9D95-5D1C9722417C}" type="parTrans" cxnId="{C3D0EE9C-70CD-447B-B600-17EABE2199C4}">
      <dgm:prSet/>
      <dgm:spPr/>
      <dgm:t>
        <a:bodyPr/>
        <a:lstStyle/>
        <a:p>
          <a:endParaRPr lang="fi-FI"/>
        </a:p>
      </dgm:t>
    </dgm:pt>
    <dgm:pt modelId="{D5624E87-299C-4271-8514-40D24D1E8BE4}" type="sibTrans" cxnId="{C3D0EE9C-70CD-447B-B600-17EABE2199C4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fi-FI"/>
        </a:p>
      </dgm:t>
    </dgm:pt>
    <dgm:pt modelId="{2EC9697B-F9CC-4BC3-84A9-ABF8A036E638}">
      <dgm:prSet custT="1"/>
      <dgm:spPr>
        <a:solidFill>
          <a:srgbClr val="001E96"/>
        </a:solidFill>
      </dgm:spPr>
      <dgm:t>
        <a:bodyPr/>
        <a:lstStyle/>
        <a:p>
          <a:r>
            <a:rPr lang="fi-FI" sz="1000" b="1" dirty="0"/>
            <a:t>Vuosikellon mukaisten toimintojen toteuttaminen</a:t>
          </a:r>
        </a:p>
      </dgm:t>
    </dgm:pt>
    <dgm:pt modelId="{749ED30C-CDB5-4E68-8C5D-529AADCB7D1D}" type="parTrans" cxnId="{74BB4C04-0AB6-4038-83EC-4AD3E5D76F60}">
      <dgm:prSet/>
      <dgm:spPr/>
      <dgm:t>
        <a:bodyPr/>
        <a:lstStyle/>
        <a:p>
          <a:endParaRPr lang="fi-FI"/>
        </a:p>
      </dgm:t>
    </dgm:pt>
    <dgm:pt modelId="{C391F452-AB8F-4A76-8075-7F3193CD9181}" type="sibTrans" cxnId="{74BB4C04-0AB6-4038-83EC-4AD3E5D76F60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fi-FI"/>
        </a:p>
      </dgm:t>
    </dgm:pt>
    <dgm:pt modelId="{3739FCB5-04D3-4A0C-9D97-E2D25E177F64}" type="pres">
      <dgm:prSet presAssocID="{ACFF848D-7AA1-4FD8-B703-22B7CD155901}" presName="cycle" presStyleCnt="0">
        <dgm:presLayoutVars>
          <dgm:dir/>
          <dgm:resizeHandles val="exact"/>
        </dgm:presLayoutVars>
      </dgm:prSet>
      <dgm:spPr/>
    </dgm:pt>
    <dgm:pt modelId="{9AF87607-04B7-4E41-9555-B9A1A89EAE1A}" type="pres">
      <dgm:prSet presAssocID="{2652B843-D180-425F-9A53-4FAB1792EBE2}" presName="node" presStyleLbl="node1" presStyleIdx="0" presStyleCnt="6" custScaleX="139693" custScaleY="101862" custRadScaleRad="87528" custRadScaleInc="621">
        <dgm:presLayoutVars>
          <dgm:bulletEnabled val="1"/>
        </dgm:presLayoutVars>
      </dgm:prSet>
      <dgm:spPr/>
    </dgm:pt>
    <dgm:pt modelId="{C2B5FB9B-1250-462E-A894-617CC0A55FB8}" type="pres">
      <dgm:prSet presAssocID="{ED5531CB-254E-40E9-943E-9652B808014A}" presName="sibTrans" presStyleLbl="sibTrans2D1" presStyleIdx="0" presStyleCnt="6" custScaleY="44898"/>
      <dgm:spPr/>
    </dgm:pt>
    <dgm:pt modelId="{4C15A5BB-8FB1-47E0-8CAE-A3D25830B61B}" type="pres">
      <dgm:prSet presAssocID="{ED5531CB-254E-40E9-943E-9652B808014A}" presName="connectorText" presStyleLbl="sibTrans2D1" presStyleIdx="0" presStyleCnt="6"/>
      <dgm:spPr/>
    </dgm:pt>
    <dgm:pt modelId="{2F8E9B3D-1193-4DEB-A173-EF6947563FD5}" type="pres">
      <dgm:prSet presAssocID="{8C4A32DC-FDDC-417A-A35A-DD000900DAAB}" presName="node" presStyleLbl="node1" presStyleIdx="1" presStyleCnt="6" custScaleX="131150" custScaleY="97019" custRadScaleRad="121373" custRadScaleInc="10038">
        <dgm:presLayoutVars>
          <dgm:bulletEnabled val="1"/>
        </dgm:presLayoutVars>
      </dgm:prSet>
      <dgm:spPr/>
    </dgm:pt>
    <dgm:pt modelId="{02A80A5A-53CF-4F9B-B73F-4A1D9DA57BAC}" type="pres">
      <dgm:prSet presAssocID="{930408D2-EC0D-4B48-8A1F-FC32E0A54347}" presName="sibTrans" presStyleLbl="sibTrans2D1" presStyleIdx="1" presStyleCnt="6" custScaleY="71706" custLinFactNeighborX="-4132" custLinFactNeighborY="-454"/>
      <dgm:spPr/>
    </dgm:pt>
    <dgm:pt modelId="{C5AF48AE-9449-4216-ACAF-D7C17E7B69C9}" type="pres">
      <dgm:prSet presAssocID="{930408D2-EC0D-4B48-8A1F-FC32E0A54347}" presName="connectorText" presStyleLbl="sibTrans2D1" presStyleIdx="1" presStyleCnt="6"/>
      <dgm:spPr/>
    </dgm:pt>
    <dgm:pt modelId="{9163F9A6-A3AB-4F6A-81FC-2E2E83CD845B}" type="pres">
      <dgm:prSet presAssocID="{08CDB0AB-5259-4F71-84E6-8A52590F3BCF}" presName="node" presStyleLbl="node1" presStyleIdx="2" presStyleCnt="6" custScaleX="158892" custScaleY="137527" custRadScaleRad="126043" custRadScaleInc="-17666">
        <dgm:presLayoutVars>
          <dgm:bulletEnabled val="1"/>
        </dgm:presLayoutVars>
      </dgm:prSet>
      <dgm:spPr/>
    </dgm:pt>
    <dgm:pt modelId="{997971E3-76F4-41BB-A73B-B77A3DBD5CF4}" type="pres">
      <dgm:prSet presAssocID="{687E3A1D-C528-4492-8C59-B2C3DA5186ED}" presName="sibTrans" presStyleLbl="sibTrans2D1" presStyleIdx="2" presStyleCnt="6" custScaleX="154178"/>
      <dgm:spPr/>
    </dgm:pt>
    <dgm:pt modelId="{0DDD1003-EAF6-4215-9D83-3E5698609884}" type="pres">
      <dgm:prSet presAssocID="{687E3A1D-C528-4492-8C59-B2C3DA5186ED}" presName="connectorText" presStyleLbl="sibTrans2D1" presStyleIdx="2" presStyleCnt="6"/>
      <dgm:spPr/>
    </dgm:pt>
    <dgm:pt modelId="{402BA726-39FA-4735-B800-C66EFCFBFD63}" type="pres">
      <dgm:prSet presAssocID="{2EC9697B-F9CC-4BC3-84A9-ABF8A036E638}" presName="node" presStyleLbl="node1" presStyleIdx="3" presStyleCnt="6" custScaleX="128467" custScaleY="96327" custRadScaleRad="80680" custRadScaleInc="-2512">
        <dgm:presLayoutVars>
          <dgm:bulletEnabled val="1"/>
        </dgm:presLayoutVars>
      </dgm:prSet>
      <dgm:spPr/>
    </dgm:pt>
    <dgm:pt modelId="{CBDC2BC0-FDAB-4672-B237-7EA963D5E7F2}" type="pres">
      <dgm:prSet presAssocID="{C391F452-AB8F-4A76-8075-7F3193CD9181}" presName="sibTrans" presStyleLbl="sibTrans2D1" presStyleIdx="3" presStyleCnt="6"/>
      <dgm:spPr/>
    </dgm:pt>
    <dgm:pt modelId="{AC32B841-48FA-49EE-AE54-F0BB5AA47052}" type="pres">
      <dgm:prSet presAssocID="{C391F452-AB8F-4A76-8075-7F3193CD9181}" presName="connectorText" presStyleLbl="sibTrans2D1" presStyleIdx="3" presStyleCnt="6"/>
      <dgm:spPr/>
    </dgm:pt>
    <dgm:pt modelId="{BF85E853-DAB7-47D8-9F40-3A7C704E6B8B}" type="pres">
      <dgm:prSet presAssocID="{8682BB9E-7D4A-47C7-936D-D5BDF5FE9072}" presName="node" presStyleLbl="node1" presStyleIdx="4" presStyleCnt="6" custScaleX="132868" custScaleY="124021" custRadScaleRad="114343" custRadScaleInc="8574">
        <dgm:presLayoutVars>
          <dgm:bulletEnabled val="1"/>
        </dgm:presLayoutVars>
      </dgm:prSet>
      <dgm:spPr/>
    </dgm:pt>
    <dgm:pt modelId="{B59BDF74-07F8-4D01-ADE0-8624723AFC02}" type="pres">
      <dgm:prSet presAssocID="{FAE59F8C-39F3-4E9E-80A8-4B55393E749F}" presName="sibTrans" presStyleLbl="sibTrans2D1" presStyleIdx="4" presStyleCnt="6" custLinFactNeighborX="-3029" custLinFactNeighborY="-2385"/>
      <dgm:spPr/>
    </dgm:pt>
    <dgm:pt modelId="{415C5D73-1253-45C3-8898-1C789A881436}" type="pres">
      <dgm:prSet presAssocID="{FAE59F8C-39F3-4E9E-80A8-4B55393E749F}" presName="connectorText" presStyleLbl="sibTrans2D1" presStyleIdx="4" presStyleCnt="6"/>
      <dgm:spPr/>
    </dgm:pt>
    <dgm:pt modelId="{7E0ACB8A-E924-475B-83A4-2A2AAA912394}" type="pres">
      <dgm:prSet presAssocID="{9EFC32B5-352C-4411-AF11-047630D3FE8C}" presName="node" presStyleLbl="node1" presStyleIdx="5" presStyleCnt="6" custScaleX="156876" custScaleY="101653" custRadScaleRad="124411" custRadScaleInc="-33376">
        <dgm:presLayoutVars>
          <dgm:bulletEnabled val="1"/>
        </dgm:presLayoutVars>
      </dgm:prSet>
      <dgm:spPr/>
    </dgm:pt>
    <dgm:pt modelId="{13D6B5CC-7289-413B-A0D1-F7381C9CB1EE}" type="pres">
      <dgm:prSet presAssocID="{D5624E87-299C-4271-8514-40D24D1E8BE4}" presName="sibTrans" presStyleLbl="sibTrans2D1" presStyleIdx="5" presStyleCnt="6" custScaleY="57607" custLinFactNeighborX="-791" custLinFactNeighborY="2462"/>
      <dgm:spPr/>
    </dgm:pt>
    <dgm:pt modelId="{5E8D9DFC-92B4-4A98-8975-D0A93761CF32}" type="pres">
      <dgm:prSet presAssocID="{D5624E87-299C-4271-8514-40D24D1E8BE4}" presName="connectorText" presStyleLbl="sibTrans2D1" presStyleIdx="5" presStyleCnt="6"/>
      <dgm:spPr/>
    </dgm:pt>
  </dgm:ptLst>
  <dgm:cxnLst>
    <dgm:cxn modelId="{74BB4C04-0AB6-4038-83EC-4AD3E5D76F60}" srcId="{ACFF848D-7AA1-4FD8-B703-22B7CD155901}" destId="{2EC9697B-F9CC-4BC3-84A9-ABF8A036E638}" srcOrd="3" destOrd="0" parTransId="{749ED30C-CDB5-4E68-8C5D-529AADCB7D1D}" sibTransId="{C391F452-AB8F-4A76-8075-7F3193CD9181}"/>
    <dgm:cxn modelId="{DFE7EA04-CDB4-4A8F-9669-93B6EDC61CD0}" type="presOf" srcId="{2652B843-D180-425F-9A53-4FAB1792EBE2}" destId="{9AF87607-04B7-4E41-9555-B9A1A89EAE1A}" srcOrd="0" destOrd="0" presId="urn:microsoft.com/office/officeart/2005/8/layout/cycle2"/>
    <dgm:cxn modelId="{BF50DB0C-F5E2-4676-ABCA-A00687D8A6AC}" type="presOf" srcId="{930408D2-EC0D-4B48-8A1F-FC32E0A54347}" destId="{02A80A5A-53CF-4F9B-B73F-4A1D9DA57BAC}" srcOrd="0" destOrd="0" presId="urn:microsoft.com/office/officeart/2005/8/layout/cycle2"/>
    <dgm:cxn modelId="{6932351F-95C7-4439-A468-7604F0FE894A}" type="presOf" srcId="{D5624E87-299C-4271-8514-40D24D1E8BE4}" destId="{13D6B5CC-7289-413B-A0D1-F7381C9CB1EE}" srcOrd="0" destOrd="0" presId="urn:microsoft.com/office/officeart/2005/8/layout/cycle2"/>
    <dgm:cxn modelId="{6AFAD828-B4F0-4994-85A5-29A93453BC74}" type="presOf" srcId="{8C4A32DC-FDDC-417A-A35A-DD000900DAAB}" destId="{2F8E9B3D-1193-4DEB-A173-EF6947563FD5}" srcOrd="0" destOrd="0" presId="urn:microsoft.com/office/officeart/2005/8/layout/cycle2"/>
    <dgm:cxn modelId="{D18C9C3B-1A22-488C-BD30-09E72BDBC1F9}" type="presOf" srcId="{D5624E87-299C-4271-8514-40D24D1E8BE4}" destId="{5E8D9DFC-92B4-4A98-8975-D0A93761CF32}" srcOrd="1" destOrd="0" presId="urn:microsoft.com/office/officeart/2005/8/layout/cycle2"/>
    <dgm:cxn modelId="{49927240-F69F-4E02-97E9-3C8B6605783F}" type="presOf" srcId="{C391F452-AB8F-4A76-8075-7F3193CD9181}" destId="{CBDC2BC0-FDAB-4672-B237-7EA963D5E7F2}" srcOrd="0" destOrd="0" presId="urn:microsoft.com/office/officeart/2005/8/layout/cycle2"/>
    <dgm:cxn modelId="{B973DC5F-6F41-438B-9975-F86D4B0C23D3}" type="presOf" srcId="{687E3A1D-C528-4492-8C59-B2C3DA5186ED}" destId="{0DDD1003-EAF6-4215-9D83-3E5698609884}" srcOrd="1" destOrd="0" presId="urn:microsoft.com/office/officeart/2005/8/layout/cycle2"/>
    <dgm:cxn modelId="{400DCC65-6A13-4483-9974-4801E6822CF0}" srcId="{ACFF848D-7AA1-4FD8-B703-22B7CD155901}" destId="{2652B843-D180-425F-9A53-4FAB1792EBE2}" srcOrd="0" destOrd="0" parTransId="{E20C03A0-4D4E-40ED-A961-3C99F0360C38}" sibTransId="{ED5531CB-254E-40E9-943E-9652B808014A}"/>
    <dgm:cxn modelId="{703A1A46-DC26-4365-9A17-B118811521A5}" type="presOf" srcId="{ACFF848D-7AA1-4FD8-B703-22B7CD155901}" destId="{3739FCB5-04D3-4A0C-9D97-E2D25E177F64}" srcOrd="0" destOrd="0" presId="urn:microsoft.com/office/officeart/2005/8/layout/cycle2"/>
    <dgm:cxn modelId="{72D92766-CAD8-4ACF-BEC9-D445CD7BD81E}" type="presOf" srcId="{9EFC32B5-352C-4411-AF11-047630D3FE8C}" destId="{7E0ACB8A-E924-475B-83A4-2A2AAA912394}" srcOrd="0" destOrd="0" presId="urn:microsoft.com/office/officeart/2005/8/layout/cycle2"/>
    <dgm:cxn modelId="{2C4E8953-2524-4C24-957C-214EC66FD367}" type="presOf" srcId="{ED5531CB-254E-40E9-943E-9652B808014A}" destId="{4C15A5BB-8FB1-47E0-8CAE-A3D25830B61B}" srcOrd="1" destOrd="0" presId="urn:microsoft.com/office/officeart/2005/8/layout/cycle2"/>
    <dgm:cxn modelId="{EC175656-786A-470F-A488-5392ADBBF1FC}" type="presOf" srcId="{ED5531CB-254E-40E9-943E-9652B808014A}" destId="{C2B5FB9B-1250-462E-A894-617CC0A55FB8}" srcOrd="0" destOrd="0" presId="urn:microsoft.com/office/officeart/2005/8/layout/cycle2"/>
    <dgm:cxn modelId="{43FC947F-3C7A-41B3-B7BD-0639CCFC9DED}" type="presOf" srcId="{687E3A1D-C528-4492-8C59-B2C3DA5186ED}" destId="{997971E3-76F4-41BB-A73B-B77A3DBD5CF4}" srcOrd="0" destOrd="0" presId="urn:microsoft.com/office/officeart/2005/8/layout/cycle2"/>
    <dgm:cxn modelId="{3CD31682-0FB3-4C65-A502-217A26925B9F}" type="presOf" srcId="{08CDB0AB-5259-4F71-84E6-8A52590F3BCF}" destId="{9163F9A6-A3AB-4F6A-81FC-2E2E83CD845B}" srcOrd="0" destOrd="0" presId="urn:microsoft.com/office/officeart/2005/8/layout/cycle2"/>
    <dgm:cxn modelId="{C0E9248D-4F1C-4835-8AA4-396ECA42F51F}" type="presOf" srcId="{8682BB9E-7D4A-47C7-936D-D5BDF5FE9072}" destId="{BF85E853-DAB7-47D8-9F40-3A7C704E6B8B}" srcOrd="0" destOrd="0" presId="urn:microsoft.com/office/officeart/2005/8/layout/cycle2"/>
    <dgm:cxn modelId="{C3D0EE9C-70CD-447B-B600-17EABE2199C4}" srcId="{ACFF848D-7AA1-4FD8-B703-22B7CD155901}" destId="{9EFC32B5-352C-4411-AF11-047630D3FE8C}" srcOrd="5" destOrd="0" parTransId="{EB257837-C1B8-4989-9D95-5D1C9722417C}" sibTransId="{D5624E87-299C-4271-8514-40D24D1E8BE4}"/>
    <dgm:cxn modelId="{30642B9D-B63A-480A-958C-C0A57997D85F}" type="presOf" srcId="{FAE59F8C-39F3-4E9E-80A8-4B55393E749F}" destId="{B59BDF74-07F8-4D01-ADE0-8624723AFC02}" srcOrd="0" destOrd="0" presId="urn:microsoft.com/office/officeart/2005/8/layout/cycle2"/>
    <dgm:cxn modelId="{05E272B1-C7EE-4F87-8509-6DF8D35CEAC5}" type="presOf" srcId="{2EC9697B-F9CC-4BC3-84A9-ABF8A036E638}" destId="{402BA726-39FA-4735-B800-C66EFCFBFD63}" srcOrd="0" destOrd="0" presId="urn:microsoft.com/office/officeart/2005/8/layout/cycle2"/>
    <dgm:cxn modelId="{EAE5CDBB-71BE-463A-8AC5-6270B710B8F5}" type="presOf" srcId="{FAE59F8C-39F3-4E9E-80A8-4B55393E749F}" destId="{415C5D73-1253-45C3-8898-1C789A881436}" srcOrd="1" destOrd="0" presId="urn:microsoft.com/office/officeart/2005/8/layout/cycle2"/>
    <dgm:cxn modelId="{B9C572CC-804E-4879-99D2-F5B3242D258A}" srcId="{ACFF848D-7AA1-4FD8-B703-22B7CD155901}" destId="{8C4A32DC-FDDC-417A-A35A-DD000900DAAB}" srcOrd="1" destOrd="0" parTransId="{A6AA53E8-5BB9-4D3C-9924-5216097AC20E}" sibTransId="{930408D2-EC0D-4B48-8A1F-FC32E0A54347}"/>
    <dgm:cxn modelId="{47CE0BD3-0A45-4241-A5A9-4FEF0C8B3CD4}" type="presOf" srcId="{930408D2-EC0D-4B48-8A1F-FC32E0A54347}" destId="{C5AF48AE-9449-4216-ACAF-D7C17E7B69C9}" srcOrd="1" destOrd="0" presId="urn:microsoft.com/office/officeart/2005/8/layout/cycle2"/>
    <dgm:cxn modelId="{11F762E4-51E6-4457-ABDD-88C7DEAA0AD5}" srcId="{ACFF848D-7AA1-4FD8-B703-22B7CD155901}" destId="{8682BB9E-7D4A-47C7-936D-D5BDF5FE9072}" srcOrd="4" destOrd="0" parTransId="{EFE5D7D5-1E1A-4BEA-95B6-0E242E78D2BE}" sibTransId="{FAE59F8C-39F3-4E9E-80A8-4B55393E749F}"/>
    <dgm:cxn modelId="{71A8DAF5-1BA1-4711-A20E-8E9E4A5F6CA4}" srcId="{ACFF848D-7AA1-4FD8-B703-22B7CD155901}" destId="{08CDB0AB-5259-4F71-84E6-8A52590F3BCF}" srcOrd="2" destOrd="0" parTransId="{5D0CA173-9E1F-4F4D-8F65-942F947A3931}" sibTransId="{687E3A1D-C528-4492-8C59-B2C3DA5186ED}"/>
    <dgm:cxn modelId="{435CB3FB-1814-41B6-BF7D-CBD517363EB0}" type="presOf" srcId="{C391F452-AB8F-4A76-8075-7F3193CD9181}" destId="{AC32B841-48FA-49EE-AE54-F0BB5AA47052}" srcOrd="1" destOrd="0" presId="urn:microsoft.com/office/officeart/2005/8/layout/cycle2"/>
    <dgm:cxn modelId="{1555C229-4739-4CEB-9B4C-30E759460F6A}" type="presParOf" srcId="{3739FCB5-04D3-4A0C-9D97-E2D25E177F64}" destId="{9AF87607-04B7-4E41-9555-B9A1A89EAE1A}" srcOrd="0" destOrd="0" presId="urn:microsoft.com/office/officeart/2005/8/layout/cycle2"/>
    <dgm:cxn modelId="{E84F2E10-19A3-4F99-A060-9875E4EEEF32}" type="presParOf" srcId="{3739FCB5-04D3-4A0C-9D97-E2D25E177F64}" destId="{C2B5FB9B-1250-462E-A894-617CC0A55FB8}" srcOrd="1" destOrd="0" presId="urn:microsoft.com/office/officeart/2005/8/layout/cycle2"/>
    <dgm:cxn modelId="{D8116738-FFE3-498D-8949-6A8BDFCCCA6F}" type="presParOf" srcId="{C2B5FB9B-1250-462E-A894-617CC0A55FB8}" destId="{4C15A5BB-8FB1-47E0-8CAE-A3D25830B61B}" srcOrd="0" destOrd="0" presId="urn:microsoft.com/office/officeart/2005/8/layout/cycle2"/>
    <dgm:cxn modelId="{9CF09380-AAA9-4427-9E62-7233EE8A5EEF}" type="presParOf" srcId="{3739FCB5-04D3-4A0C-9D97-E2D25E177F64}" destId="{2F8E9B3D-1193-4DEB-A173-EF6947563FD5}" srcOrd="2" destOrd="0" presId="urn:microsoft.com/office/officeart/2005/8/layout/cycle2"/>
    <dgm:cxn modelId="{E900E1B3-708D-4866-B6E4-19B8E903DE59}" type="presParOf" srcId="{3739FCB5-04D3-4A0C-9D97-E2D25E177F64}" destId="{02A80A5A-53CF-4F9B-B73F-4A1D9DA57BAC}" srcOrd="3" destOrd="0" presId="urn:microsoft.com/office/officeart/2005/8/layout/cycle2"/>
    <dgm:cxn modelId="{2503E3DB-76A7-46A9-9443-2FB336D32DD4}" type="presParOf" srcId="{02A80A5A-53CF-4F9B-B73F-4A1D9DA57BAC}" destId="{C5AF48AE-9449-4216-ACAF-D7C17E7B69C9}" srcOrd="0" destOrd="0" presId="urn:microsoft.com/office/officeart/2005/8/layout/cycle2"/>
    <dgm:cxn modelId="{491C8F44-33DB-4A46-83F9-CC664D92DD71}" type="presParOf" srcId="{3739FCB5-04D3-4A0C-9D97-E2D25E177F64}" destId="{9163F9A6-A3AB-4F6A-81FC-2E2E83CD845B}" srcOrd="4" destOrd="0" presId="urn:microsoft.com/office/officeart/2005/8/layout/cycle2"/>
    <dgm:cxn modelId="{2483DB31-4A20-4AA7-9694-8A211CC27D34}" type="presParOf" srcId="{3739FCB5-04D3-4A0C-9D97-E2D25E177F64}" destId="{997971E3-76F4-41BB-A73B-B77A3DBD5CF4}" srcOrd="5" destOrd="0" presId="urn:microsoft.com/office/officeart/2005/8/layout/cycle2"/>
    <dgm:cxn modelId="{1200BBEE-328C-4CE8-9372-4A126201A3C0}" type="presParOf" srcId="{997971E3-76F4-41BB-A73B-B77A3DBD5CF4}" destId="{0DDD1003-EAF6-4215-9D83-3E5698609884}" srcOrd="0" destOrd="0" presId="urn:microsoft.com/office/officeart/2005/8/layout/cycle2"/>
    <dgm:cxn modelId="{EBC88E75-F86B-4312-B1A5-87421C610598}" type="presParOf" srcId="{3739FCB5-04D3-4A0C-9D97-E2D25E177F64}" destId="{402BA726-39FA-4735-B800-C66EFCFBFD63}" srcOrd="6" destOrd="0" presId="urn:microsoft.com/office/officeart/2005/8/layout/cycle2"/>
    <dgm:cxn modelId="{2FBF2AE1-C4F6-48B3-AC53-66022EE67858}" type="presParOf" srcId="{3739FCB5-04D3-4A0C-9D97-E2D25E177F64}" destId="{CBDC2BC0-FDAB-4672-B237-7EA963D5E7F2}" srcOrd="7" destOrd="0" presId="urn:microsoft.com/office/officeart/2005/8/layout/cycle2"/>
    <dgm:cxn modelId="{CCBD7EE1-F0A4-4DFB-A0A4-16D12DCB42B1}" type="presParOf" srcId="{CBDC2BC0-FDAB-4672-B237-7EA963D5E7F2}" destId="{AC32B841-48FA-49EE-AE54-F0BB5AA47052}" srcOrd="0" destOrd="0" presId="urn:microsoft.com/office/officeart/2005/8/layout/cycle2"/>
    <dgm:cxn modelId="{B1A5F18B-B368-4646-A465-86A94696749D}" type="presParOf" srcId="{3739FCB5-04D3-4A0C-9D97-E2D25E177F64}" destId="{BF85E853-DAB7-47D8-9F40-3A7C704E6B8B}" srcOrd="8" destOrd="0" presId="urn:microsoft.com/office/officeart/2005/8/layout/cycle2"/>
    <dgm:cxn modelId="{307EA5D1-3743-4203-B644-F0819BF1C5A1}" type="presParOf" srcId="{3739FCB5-04D3-4A0C-9D97-E2D25E177F64}" destId="{B59BDF74-07F8-4D01-ADE0-8624723AFC02}" srcOrd="9" destOrd="0" presId="urn:microsoft.com/office/officeart/2005/8/layout/cycle2"/>
    <dgm:cxn modelId="{B6B66084-64EE-40C7-A96D-6F9170C5FA25}" type="presParOf" srcId="{B59BDF74-07F8-4D01-ADE0-8624723AFC02}" destId="{415C5D73-1253-45C3-8898-1C789A881436}" srcOrd="0" destOrd="0" presId="urn:microsoft.com/office/officeart/2005/8/layout/cycle2"/>
    <dgm:cxn modelId="{3C391098-0139-48E3-B77E-E49617A6AAAE}" type="presParOf" srcId="{3739FCB5-04D3-4A0C-9D97-E2D25E177F64}" destId="{7E0ACB8A-E924-475B-83A4-2A2AAA912394}" srcOrd="10" destOrd="0" presId="urn:microsoft.com/office/officeart/2005/8/layout/cycle2"/>
    <dgm:cxn modelId="{25E4C2CB-A9EC-48ED-A9EF-117827DA12A0}" type="presParOf" srcId="{3739FCB5-04D3-4A0C-9D97-E2D25E177F64}" destId="{13D6B5CC-7289-413B-A0D1-F7381C9CB1EE}" srcOrd="11" destOrd="0" presId="urn:microsoft.com/office/officeart/2005/8/layout/cycle2"/>
    <dgm:cxn modelId="{43D6DC63-998D-45CB-8CFD-428C5AD9B27B}" type="presParOf" srcId="{13D6B5CC-7289-413B-A0D1-F7381C9CB1EE}" destId="{5E8D9DFC-92B4-4A98-8975-D0A93761CF3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87A43-7FBE-47AA-9D1C-9CC59D0B18CF}">
      <dsp:nvSpPr>
        <dsp:cNvPr id="0" name=""/>
        <dsp:cNvSpPr/>
      </dsp:nvSpPr>
      <dsp:spPr>
        <a:xfrm>
          <a:off x="2759512" y="-11416"/>
          <a:ext cx="2841935" cy="2841935"/>
        </a:xfrm>
        <a:prstGeom prst="circularArrow">
          <a:avLst>
            <a:gd name="adj1" fmla="val 5544"/>
            <a:gd name="adj2" fmla="val 330680"/>
            <a:gd name="adj3" fmla="val 13765498"/>
            <a:gd name="adj4" fmla="val 17392313"/>
            <a:gd name="adj5" fmla="val 5757"/>
          </a:avLst>
        </a:prstGeom>
        <a:solidFill>
          <a:schemeClr val="bg1">
            <a:alpha val="66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6E42C-1410-4C10-98EF-10D3B0618D2D}">
      <dsp:nvSpPr>
        <dsp:cNvPr id="0" name=""/>
        <dsp:cNvSpPr/>
      </dsp:nvSpPr>
      <dsp:spPr>
        <a:xfrm>
          <a:off x="3519094" y="847"/>
          <a:ext cx="1336753" cy="668376"/>
        </a:xfrm>
        <a:prstGeom prst="roundRect">
          <a:avLst/>
        </a:prstGeom>
        <a:solidFill>
          <a:srgbClr val="498CE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1. Suunnittelu</a:t>
          </a:r>
        </a:p>
      </dsp:txBody>
      <dsp:txXfrm>
        <a:off x="3551721" y="33474"/>
        <a:ext cx="1271499" cy="603122"/>
      </dsp:txXfrm>
    </dsp:sp>
    <dsp:sp modelId="{A67B1D4C-154D-444C-9DD9-B498731087A3}">
      <dsp:nvSpPr>
        <dsp:cNvPr id="0" name=""/>
        <dsp:cNvSpPr/>
      </dsp:nvSpPr>
      <dsp:spPr>
        <a:xfrm>
          <a:off x="4671697" y="838272"/>
          <a:ext cx="1336753" cy="668376"/>
        </a:xfrm>
        <a:prstGeom prst="roundRect">
          <a:avLst/>
        </a:prstGeom>
        <a:solidFill>
          <a:srgbClr val="E1006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2. Aikataulun ja vastuiden määrittely</a:t>
          </a:r>
        </a:p>
      </dsp:txBody>
      <dsp:txXfrm>
        <a:off x="4704324" y="870899"/>
        <a:ext cx="1271499" cy="603122"/>
      </dsp:txXfrm>
    </dsp:sp>
    <dsp:sp modelId="{DF618105-55D2-405E-BA18-3D1669CDAFD9}">
      <dsp:nvSpPr>
        <dsp:cNvPr id="0" name=""/>
        <dsp:cNvSpPr/>
      </dsp:nvSpPr>
      <dsp:spPr>
        <a:xfrm>
          <a:off x="4393745" y="1834042"/>
          <a:ext cx="1336753" cy="668376"/>
        </a:xfrm>
        <a:prstGeom prst="roundRect">
          <a:avLst/>
        </a:prstGeom>
        <a:solidFill>
          <a:srgbClr val="00789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3. Toteutus</a:t>
          </a:r>
        </a:p>
      </dsp:txBody>
      <dsp:txXfrm>
        <a:off x="4426372" y="1866669"/>
        <a:ext cx="1271499" cy="603122"/>
      </dsp:txXfrm>
    </dsp:sp>
    <dsp:sp modelId="{1F840C5A-BC72-46CE-85F0-767C3DD5C150}">
      <dsp:nvSpPr>
        <dsp:cNvPr id="0" name=""/>
        <dsp:cNvSpPr/>
      </dsp:nvSpPr>
      <dsp:spPr>
        <a:xfrm>
          <a:off x="2696959" y="1834037"/>
          <a:ext cx="1336753" cy="668376"/>
        </a:xfrm>
        <a:prstGeom prst="roundRect">
          <a:avLst/>
        </a:prstGeom>
        <a:solidFill>
          <a:srgbClr val="001E9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4. Seuranta ja arviointi</a:t>
          </a:r>
        </a:p>
      </dsp:txBody>
      <dsp:txXfrm>
        <a:off x="2729586" y="1866664"/>
        <a:ext cx="1271499" cy="603122"/>
      </dsp:txXfrm>
    </dsp:sp>
    <dsp:sp modelId="{6E527799-8525-4E98-AB24-0FAF748E57CA}">
      <dsp:nvSpPr>
        <dsp:cNvPr id="0" name=""/>
        <dsp:cNvSpPr/>
      </dsp:nvSpPr>
      <dsp:spPr>
        <a:xfrm>
          <a:off x="2366504" y="838254"/>
          <a:ext cx="1336753" cy="6683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5. Viestintä</a:t>
          </a:r>
        </a:p>
      </dsp:txBody>
      <dsp:txXfrm>
        <a:off x="2399131" y="870881"/>
        <a:ext cx="1271499" cy="603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87607-04B7-4E41-9555-B9A1A89EAE1A}">
      <dsp:nvSpPr>
        <dsp:cNvPr id="0" name=""/>
        <dsp:cNvSpPr/>
      </dsp:nvSpPr>
      <dsp:spPr>
        <a:xfrm>
          <a:off x="2840149" y="242195"/>
          <a:ext cx="1751969" cy="1277509"/>
        </a:xfrm>
        <a:prstGeom prst="ellipse">
          <a:avLst/>
        </a:prstGeom>
        <a:solidFill>
          <a:srgbClr val="001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b="1" kern="1200" dirty="0">
              <a:solidFill>
                <a:schemeClr val="bg1"/>
              </a:solidFill>
              <a:latin typeface="+mn-lt"/>
              <a:cs typeface="Calibri" panose="020F0502020204030204" pitchFamily="34" charset="0"/>
            </a:rPr>
            <a:t>Opiskeluhuoltoryhmä käsittelee tuloksia ohjeistuksen mukaisesti ja valitsee painopisteet</a:t>
          </a:r>
          <a:endParaRPr lang="fi-FI" sz="900" b="1" strike="sngStrike" kern="1200" dirty="0">
            <a:latin typeface="+mn-lt"/>
            <a:cs typeface="Calibri" panose="020F0502020204030204" pitchFamily="34" charset="0"/>
          </a:endParaRPr>
        </a:p>
      </dsp:txBody>
      <dsp:txXfrm>
        <a:off x="3096719" y="429282"/>
        <a:ext cx="1238829" cy="903335"/>
      </dsp:txXfrm>
    </dsp:sp>
    <dsp:sp modelId="{C2B5FB9B-1250-462E-A894-617CC0A55FB8}">
      <dsp:nvSpPr>
        <dsp:cNvPr id="0" name=""/>
        <dsp:cNvSpPr/>
      </dsp:nvSpPr>
      <dsp:spPr>
        <a:xfrm rot="1004460">
          <a:off x="4621652" y="1096561"/>
          <a:ext cx="254379" cy="190043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700" kern="1200"/>
        </a:p>
      </dsp:txBody>
      <dsp:txXfrm>
        <a:off x="4622860" y="1126359"/>
        <a:ext cx="197366" cy="114025"/>
      </dsp:txXfrm>
    </dsp:sp>
    <dsp:sp modelId="{2F8E9B3D-1193-4DEB-A173-EF6947563FD5}">
      <dsp:nvSpPr>
        <dsp:cNvPr id="0" name=""/>
        <dsp:cNvSpPr/>
      </dsp:nvSpPr>
      <dsp:spPr>
        <a:xfrm>
          <a:off x="4924974" y="883554"/>
          <a:ext cx="1644826" cy="1216770"/>
        </a:xfrm>
        <a:prstGeom prst="ellipse">
          <a:avLst/>
        </a:prstGeom>
        <a:solidFill>
          <a:srgbClr val="001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Työpaja-työskentely: Painopisteistä konkreettisiksi toimenpiteiksi</a:t>
          </a:r>
        </a:p>
      </dsp:txBody>
      <dsp:txXfrm>
        <a:off x="5165853" y="1061746"/>
        <a:ext cx="1163068" cy="860386"/>
      </dsp:txXfrm>
    </dsp:sp>
    <dsp:sp modelId="{02A80A5A-53CF-4F9B-B73F-4A1D9DA57BAC}">
      <dsp:nvSpPr>
        <dsp:cNvPr id="0" name=""/>
        <dsp:cNvSpPr/>
      </dsp:nvSpPr>
      <dsp:spPr>
        <a:xfrm rot="5197454">
          <a:off x="5638343" y="2217620"/>
          <a:ext cx="297264" cy="303515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100" kern="1200"/>
        </a:p>
      </dsp:txBody>
      <dsp:txXfrm>
        <a:off x="5680307" y="2233811"/>
        <a:ext cx="208085" cy="182109"/>
      </dsp:txXfrm>
    </dsp:sp>
    <dsp:sp modelId="{9163F9A6-A3AB-4F6A-81FC-2E2E83CD845B}">
      <dsp:nvSpPr>
        <dsp:cNvPr id="0" name=""/>
        <dsp:cNvSpPr/>
      </dsp:nvSpPr>
      <dsp:spPr>
        <a:xfrm>
          <a:off x="4870693" y="2658527"/>
          <a:ext cx="1992755" cy="1724804"/>
        </a:xfrm>
        <a:prstGeom prst="ellipse">
          <a:avLst/>
        </a:prstGeom>
        <a:solidFill>
          <a:srgbClr val="001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Opiskeluhuoltoryhmä: Keskustelu työpajojen ehdotuksista ja valittujen toimenpiteiden aikataulutus vuosikelloon</a:t>
          </a:r>
        </a:p>
      </dsp:txBody>
      <dsp:txXfrm>
        <a:off x="5162525" y="2911119"/>
        <a:ext cx="1409091" cy="1219620"/>
      </dsp:txXfrm>
    </dsp:sp>
    <dsp:sp modelId="{997971E3-76F4-41BB-A73B-B77A3DBD5CF4}">
      <dsp:nvSpPr>
        <dsp:cNvPr id="0" name=""/>
        <dsp:cNvSpPr/>
      </dsp:nvSpPr>
      <dsp:spPr>
        <a:xfrm rot="9968073">
          <a:off x="4534836" y="3595238"/>
          <a:ext cx="347562" cy="423278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/>
        </a:p>
      </dsp:txBody>
      <dsp:txXfrm rot="10800000">
        <a:off x="4637586" y="3667400"/>
        <a:ext cx="243293" cy="253966"/>
      </dsp:txXfrm>
    </dsp:sp>
    <dsp:sp modelId="{402BA726-39FA-4735-B800-C66EFCFBFD63}">
      <dsp:nvSpPr>
        <dsp:cNvPr id="0" name=""/>
        <dsp:cNvSpPr/>
      </dsp:nvSpPr>
      <dsp:spPr>
        <a:xfrm>
          <a:off x="2925168" y="3444201"/>
          <a:ext cx="1611177" cy="1208091"/>
        </a:xfrm>
        <a:prstGeom prst="ellipse">
          <a:avLst/>
        </a:prstGeom>
        <a:solidFill>
          <a:srgbClr val="001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Vuosikellon mukaisten toimintojen toteuttaminen</a:t>
          </a:r>
        </a:p>
      </dsp:txBody>
      <dsp:txXfrm>
        <a:off x="3161119" y="3621122"/>
        <a:ext cx="1139275" cy="854249"/>
      </dsp:txXfrm>
    </dsp:sp>
    <dsp:sp modelId="{CBDC2BC0-FDAB-4672-B237-7EA963D5E7F2}">
      <dsp:nvSpPr>
        <dsp:cNvPr id="0" name=""/>
        <dsp:cNvSpPr/>
      </dsp:nvSpPr>
      <dsp:spPr>
        <a:xfrm rot="11716389">
          <a:off x="2689323" y="3580318"/>
          <a:ext cx="205729" cy="423278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/>
        </a:p>
      </dsp:txBody>
      <dsp:txXfrm rot="10800000">
        <a:off x="2749952" y="3673103"/>
        <a:ext cx="144010" cy="253966"/>
      </dsp:txXfrm>
    </dsp:sp>
    <dsp:sp modelId="{BF85E853-DAB7-47D8-9F40-3A7C704E6B8B}">
      <dsp:nvSpPr>
        <dsp:cNvPr id="0" name=""/>
        <dsp:cNvSpPr/>
      </dsp:nvSpPr>
      <dsp:spPr>
        <a:xfrm>
          <a:off x="966484" y="2743225"/>
          <a:ext cx="1666373" cy="1555418"/>
        </a:xfrm>
        <a:prstGeom prst="ellipse">
          <a:avLst/>
        </a:prstGeom>
        <a:solidFill>
          <a:srgbClr val="001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Tavoitteiden toteutumisen seuranta ja vuosikellon laatiminen seuraavalle lukuvuodelle</a:t>
          </a:r>
        </a:p>
      </dsp:txBody>
      <dsp:txXfrm>
        <a:off x="1210519" y="2971011"/>
        <a:ext cx="1178303" cy="1099846"/>
      </dsp:txXfrm>
    </dsp:sp>
    <dsp:sp modelId="{B59BDF74-07F8-4D01-ADE0-8624723AFC02}">
      <dsp:nvSpPr>
        <dsp:cNvPr id="0" name=""/>
        <dsp:cNvSpPr/>
      </dsp:nvSpPr>
      <dsp:spPr>
        <a:xfrm rot="15647667">
          <a:off x="1533483" y="2341262"/>
          <a:ext cx="209206" cy="423278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/>
        </a:p>
      </dsp:txBody>
      <dsp:txXfrm rot="10800000">
        <a:off x="1569884" y="2456895"/>
        <a:ext cx="146444" cy="253966"/>
      </dsp:txXfrm>
    </dsp:sp>
    <dsp:sp modelId="{7E0ACB8A-E924-475B-83A4-2A2AAA912394}">
      <dsp:nvSpPr>
        <dsp:cNvPr id="0" name=""/>
        <dsp:cNvSpPr/>
      </dsp:nvSpPr>
      <dsp:spPr>
        <a:xfrm>
          <a:off x="525425" y="1090926"/>
          <a:ext cx="1967471" cy="1274888"/>
        </a:xfrm>
        <a:prstGeom prst="ellipse">
          <a:avLst/>
        </a:prstGeom>
        <a:solidFill>
          <a:srgbClr val="001E96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Koulukohtaiset kouluterveyskyselyn linkit saapuvat rehtorille, joka toinen vuosi</a:t>
          </a:r>
        </a:p>
      </dsp:txBody>
      <dsp:txXfrm>
        <a:off x="813554" y="1277629"/>
        <a:ext cx="1391213" cy="901482"/>
      </dsp:txXfrm>
    </dsp:sp>
    <dsp:sp modelId="{13D6B5CC-7289-413B-A0D1-F7381C9CB1EE}">
      <dsp:nvSpPr>
        <dsp:cNvPr id="0" name=""/>
        <dsp:cNvSpPr/>
      </dsp:nvSpPr>
      <dsp:spPr>
        <a:xfrm rot="20339671">
          <a:off x="2470620" y="1182862"/>
          <a:ext cx="332446" cy="243837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900" kern="1200"/>
        </a:p>
      </dsp:txBody>
      <dsp:txXfrm>
        <a:off x="2473051" y="1244740"/>
        <a:ext cx="259295" cy="146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987E1-4979-4572-AC74-6566E8D1EF81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54999-66A2-4BE8-85E1-E5108854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551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4999-66A2-4BE8-85E1-E5108854D3D1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23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4999-66A2-4BE8-85E1-E5108854D3D1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3265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4999-66A2-4BE8-85E1-E5108854D3D1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2745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4999-66A2-4BE8-85E1-E5108854D3D1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06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717799" y="717802"/>
            <a:ext cx="5143501" cy="3707904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8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754227" y="4378851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39552" y="1851670"/>
            <a:ext cx="2664296" cy="1368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36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39552" y="3387694"/>
            <a:ext cx="2664296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47812" y="401191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17.9.2025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7702871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7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32067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7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1865522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73C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000452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B94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265153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BD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620492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792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17.9.2025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8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847165"/>
            <a:ext cx="7343775" cy="695885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7370207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427" y="4313320"/>
            <a:ext cx="936458" cy="468230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1217" y="4451116"/>
            <a:ext cx="6078140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24625" y="4633913"/>
            <a:ext cx="20574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6657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717799" y="717802"/>
            <a:ext cx="5143501" cy="3707904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9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754228" y="4378852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39553" y="1851670"/>
            <a:ext cx="2664296" cy="1368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36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39553" y="3387694"/>
            <a:ext cx="2664296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47812" y="4011911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17.9.2025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2261789"/>
      </p:ext>
    </p:extLst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10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5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92028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10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5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936224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2DB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117497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940206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F0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724840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2D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769643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D2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761290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9B0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47233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B8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544123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7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229652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7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379352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73C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129665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2DB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554893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B94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835583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BD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905625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932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8A758111-1DD7-45B1-B173-E213F67001BD}"/>
              </a:ext>
            </a:extLst>
          </p:cNvPr>
          <p:cNvSpPr/>
          <p:nvPr userDrawn="1"/>
        </p:nvSpPr>
        <p:spPr>
          <a:xfrm>
            <a:off x="321469" y="314326"/>
            <a:ext cx="8508206" cy="3957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9DB679-87F6-4537-B054-75F9B774D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1215000"/>
            <a:ext cx="6936581" cy="270000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  <a:lvl2pPr>
              <a:lnSpc>
                <a:spcPct val="105000"/>
              </a:lnSpc>
              <a:spcBef>
                <a:spcPts val="0"/>
              </a:spcBef>
              <a:defRPr/>
            </a:lvl2pPr>
            <a:lvl3pPr>
              <a:lnSpc>
                <a:spcPct val="105000"/>
              </a:lnSpc>
              <a:spcBef>
                <a:spcPts val="0"/>
              </a:spcBef>
              <a:defRPr/>
            </a:lvl3pPr>
            <a:lvl4pPr>
              <a:lnSpc>
                <a:spcPct val="105000"/>
              </a:lnSpc>
              <a:spcBef>
                <a:spcPts val="0"/>
              </a:spcBef>
              <a:defRPr/>
            </a:lvl4pPr>
            <a:lvl5pPr>
              <a:lnSpc>
                <a:spcPct val="105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51455C1-0767-4D80-8D89-D260A89BB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A8C6-405D-489A-8D03-609B73FF5FCC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7547DC-98A7-4631-9409-E03FB7EC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338CA1-6890-45CA-92F3-BDC0E7F6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1A-CCED-4D26-A5BF-73B0DD9418B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7072636F-93F9-42DA-BBDC-55BAD4B11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Tekstin paikkamerkki 9">
            <a:extLst>
              <a:ext uri="{FF2B5EF4-FFF2-40B4-BE49-F238E27FC236}">
                <a16:creationId xmlns:a16="http://schemas.microsoft.com/office/drawing/2014/main" id="{DB9A8C2A-E7BF-44EC-9DAD-6132D559B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2" y="850107"/>
            <a:ext cx="7222331" cy="30003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75">
                <a:solidFill>
                  <a:schemeClr val="tx2"/>
                </a:solidFill>
              </a:defRPr>
            </a:lvl1pPr>
            <a:lvl2pPr marL="271457" indent="0">
              <a:buNone/>
              <a:defRPr/>
            </a:lvl2pPr>
          </a:lstStyle>
          <a:p>
            <a:pPr lvl="0"/>
            <a:r>
              <a:rPr lang="fi-FI" dirty="0"/>
              <a:t>Mahdollinen alaotsikko</a:t>
            </a:r>
          </a:p>
        </p:txBody>
      </p:sp>
    </p:spTree>
    <p:extLst>
      <p:ext uri="{BB962C8B-B14F-4D97-AF65-F5344CB8AC3E}">
        <p14:creationId xmlns:p14="http://schemas.microsoft.com/office/powerpoint/2010/main" val="2141145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vupohja ilman grafiik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96951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51521" y="1088550"/>
            <a:ext cx="8712968" cy="385946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758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2304" y="1545336"/>
            <a:ext cx="5568696" cy="1087136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32304" y="2889504"/>
            <a:ext cx="5568696" cy="722376"/>
          </a:xfrm>
        </p:spPr>
        <p:txBody>
          <a:bodyPr>
            <a:normAutofit/>
          </a:bodyPr>
          <a:lstStyle>
            <a:lvl1pPr marL="0" indent="0" algn="l">
              <a:buNone/>
              <a:defRPr sz="120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908" y="501943"/>
            <a:ext cx="514350" cy="485775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7994" y="3344284"/>
            <a:ext cx="1887740" cy="1182494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17267" y="4343161"/>
            <a:ext cx="694160" cy="18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00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91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4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47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35194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9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6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45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72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19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898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67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17.9.2025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69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777" y="968189"/>
            <a:ext cx="6158753" cy="847165"/>
          </a:xfrm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7340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29" y="1545336"/>
            <a:ext cx="7449671" cy="1087136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29" y="2889504"/>
            <a:ext cx="7449671" cy="722376"/>
          </a:xfrm>
        </p:spPr>
        <p:txBody>
          <a:bodyPr>
            <a:normAutofit/>
          </a:bodyPr>
          <a:lstStyle>
            <a:lvl1pPr marL="0" indent="0" algn="l">
              <a:buNone/>
              <a:defRPr sz="1200" spc="38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4154" y="4451116"/>
            <a:ext cx="5625203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908" y="501943"/>
            <a:ext cx="514350" cy="485775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F0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8450989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17.9.2025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0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88267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366334"/>
            <a:ext cx="7886700" cy="29618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61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847165"/>
            <a:ext cx="7343775" cy="695885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7370207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427" y="4313320"/>
            <a:ext cx="936458" cy="468230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53343" y="4451116"/>
            <a:ext cx="5586014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28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847165"/>
            <a:ext cx="7343775" cy="695885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3706074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3424" y="1868805"/>
            <a:ext cx="3706074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5574" y="4451116"/>
            <a:ext cx="5693783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01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502920"/>
            <a:ext cx="7343775" cy="567690"/>
          </a:xfrm>
        </p:spPr>
        <p:txBody>
          <a:bodyPr anchor="b">
            <a:normAutofit/>
          </a:bodyPr>
          <a:lstStyle>
            <a:lvl1pPr>
              <a:defRPr sz="135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44041" y="1868805"/>
            <a:ext cx="5455919" cy="223108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50" spc="60" baseline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763" y="4451116"/>
            <a:ext cx="5654594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118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797442"/>
            <a:ext cx="7144811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3706074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889898" y="1537098"/>
            <a:ext cx="3646508" cy="2577703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3545" y="4451116"/>
            <a:ext cx="5595812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463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797442"/>
            <a:ext cx="4924985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30" y="1868805"/>
            <a:ext cx="4918471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517501"/>
            <a:ext cx="2431708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1518" y="4399161"/>
            <a:ext cx="3167368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252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797442"/>
            <a:ext cx="3984004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3706074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3337" y="517501"/>
            <a:ext cx="3654372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763" y="4399161"/>
            <a:ext cx="2085901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611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6" y="797442"/>
            <a:ext cx="2484813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2478299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8233" y="517501"/>
            <a:ext cx="4859476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43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797442"/>
            <a:ext cx="3984004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3706074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3336" y="1"/>
            <a:ext cx="4270664" cy="51434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4560" y="4399161"/>
            <a:ext cx="2076104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2D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8281582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384" y="797442"/>
            <a:ext cx="4318412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7260" y="1868805"/>
            <a:ext cx="4898642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951" y="517501"/>
            <a:ext cx="2415085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450" y="4399161"/>
            <a:ext cx="3734123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8859" y="4265657"/>
            <a:ext cx="869885" cy="5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75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144" y="797442"/>
            <a:ext cx="3090604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848" y="1868805"/>
            <a:ext cx="3692053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950" y="517501"/>
            <a:ext cx="3653582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5922" y="4399161"/>
            <a:ext cx="2508651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8859" y="4265657"/>
            <a:ext cx="869885" cy="5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83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088" y="797442"/>
            <a:ext cx="2484813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7602" y="1868805"/>
            <a:ext cx="2478299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950" y="517501"/>
            <a:ext cx="4859476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8494" y="4399161"/>
            <a:ext cx="1295824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8859" y="4265657"/>
            <a:ext cx="869885" cy="5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74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144" y="797442"/>
            <a:ext cx="3701758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848" y="1868805"/>
            <a:ext cx="3692053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277532" cy="51435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5922" y="4399161"/>
            <a:ext cx="2508651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8859" y="4265657"/>
            <a:ext cx="869885" cy="5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79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211455"/>
            <a:ext cx="7343775" cy="56769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028701"/>
            <a:ext cx="9144000" cy="30861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23952" y="4451116"/>
            <a:ext cx="5615405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72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211455"/>
            <a:ext cx="7343775" cy="56769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75" y="1028701"/>
            <a:ext cx="7938135" cy="30861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53343" y="4451116"/>
            <a:ext cx="5586014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570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211455"/>
            <a:ext cx="7343775" cy="56769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75" y="1028701"/>
            <a:ext cx="3672274" cy="2061341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89" y="3411856"/>
            <a:ext cx="3737072" cy="70294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4008" y="1028701"/>
            <a:ext cx="3651811" cy="2061341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3848" y="3411856"/>
            <a:ext cx="3692053" cy="70294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3545" y="4451116"/>
            <a:ext cx="5595812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414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2725153"/>
            <a:ext cx="7974991" cy="436244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89" y="3411856"/>
            <a:ext cx="3737072" cy="70294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75" y="523375"/>
            <a:ext cx="3672274" cy="2061341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3848" y="3411856"/>
            <a:ext cx="3692053" cy="70294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4008" y="523375"/>
            <a:ext cx="3651811" cy="2061341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92532" y="4451116"/>
            <a:ext cx="5546825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4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D2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260471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9B0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83026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B8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14571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292495" y="422399"/>
            <a:ext cx="8527977" cy="781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292496" y="1203598"/>
            <a:ext cx="8527976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7541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5" r:id="rId4"/>
    <p:sldLayoutId id="2147483676" r:id="rId5"/>
    <p:sldLayoutId id="2147483662" r:id="rId6"/>
    <p:sldLayoutId id="2147483674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67" r:id="rId15"/>
    <p:sldLayoutId id="2147483765" r:id="rId16"/>
    <p:sldLayoutId id="2147483766" r:id="rId17"/>
  </p:sldLayoutIdLst>
  <p:txStyles>
    <p:titleStyle>
      <a:lvl1pPr marL="0" indent="0" algn="l" defTabSz="914400" rtl="0" eaLnBrk="1" latinLnBrk="0" hangingPunct="1">
        <a:spcBef>
          <a:spcPct val="0"/>
        </a:spcBef>
        <a:buFont typeface="Arial" panose="020B0604020202020204" pitchFamily="34" charset="0"/>
        <a:buNone/>
        <a:defRPr sz="3600" b="1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292496" y="422400"/>
            <a:ext cx="8527977" cy="781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292497" y="1203598"/>
            <a:ext cx="8527976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6456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marL="0" indent="0" algn="l" defTabSz="914378" rtl="0" eaLnBrk="1" latinLnBrk="0" hangingPunct="1">
        <a:spcBef>
          <a:spcPct val="0"/>
        </a:spcBef>
        <a:buFont typeface="Arial" panose="020B0604020202020204" pitchFamily="34" charset="0"/>
        <a:buNone/>
        <a:defRPr sz="3600" b="1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  <a:lvl2pPr marL="457189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17.9.2025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688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1F0A244-AF78-76FB-605A-DBA1E7665C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2000" dirty="0"/>
              <a:t>Oulun kaupungin perusopetuksen</a:t>
            </a:r>
            <a:br>
              <a:rPr lang="fi-FI" sz="2000" dirty="0"/>
            </a:br>
            <a:r>
              <a:rPr lang="fi-FI" sz="2000" dirty="0"/>
              <a:t>OPISKELUHUOLLON VUOSIKELLO</a:t>
            </a:r>
            <a:br>
              <a:rPr lang="fi-FI" sz="2000" dirty="0"/>
            </a:br>
            <a:r>
              <a:rPr lang="fi-FI" sz="2000" dirty="0"/>
              <a:t>Kaukovainion koulu 2025-2026</a:t>
            </a:r>
          </a:p>
        </p:txBody>
      </p:sp>
    </p:spTree>
    <p:extLst>
      <p:ext uri="{BB962C8B-B14F-4D97-AF65-F5344CB8AC3E}">
        <p14:creationId xmlns:p14="http://schemas.microsoft.com/office/powerpoint/2010/main" val="227230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853EF37-4EA6-353D-00E3-0FBC9160BE3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67494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/>
              <a:t>TAMMIKUU     </a:t>
            </a:r>
            <a:r>
              <a:rPr lang="fi-FI" sz="1200" dirty="0"/>
              <a:t>Kuukausiteema: Itsetuntemus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402329"/>
              </p:ext>
            </p:extLst>
          </p:nvPr>
        </p:nvGraphicFramePr>
        <p:xfrm>
          <a:off x="251520" y="2750982"/>
          <a:ext cx="8461797" cy="10363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71799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776075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076783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Tunne- ja turvataitotunnit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Oppitunnit kaikilla luokka-asteilla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Turvataitovastaavat/opettajat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15.1.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926342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1BE97C13-CBC2-B0BA-C5A9-DA3C2BAFBE0E}"/>
              </a:ext>
            </a:extLst>
          </p:cNvPr>
          <p:cNvSpPr txBox="1"/>
          <p:nvPr/>
        </p:nvSpPr>
        <p:spPr>
          <a:xfrm>
            <a:off x="344017" y="113159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i="0" u="none" strike="noStrike" kern="1200" dirty="0">
                <a:solidFill>
                  <a:srgbClr val="000000"/>
                </a:solidFill>
                <a:effectLst/>
              </a:rPr>
              <a:t>Opiskeluhuoltoryhmä käsittelee kouluterveyskyselyn tuloksia ohjeistuksen mukaisesti ja valitsee painopisteet (joka toinen vuosi)</a:t>
            </a:r>
            <a:endParaRPr lang="fi-FI" sz="1000" i="0" u="none" strike="noStrike" dirty="0">
              <a:effectLst/>
            </a:endParaRPr>
          </a:p>
          <a:p>
            <a:pPr marL="173736" marR="0" indent="-173736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b="0" i="0" u="none" strike="noStrike" kern="1200" dirty="0">
                <a:solidFill>
                  <a:srgbClr val="000000"/>
                </a:solidFill>
                <a:effectLst/>
              </a:rPr>
              <a:t>Arvioidaan syksyn toimenpiteiden toteutuminen ja suunnitellaan tarvittavia jatkotoimenpiteitä</a:t>
            </a:r>
            <a:endParaRPr lang="fi-FI" sz="1000" b="0" i="0" u="none" strike="noStrike" dirty="0">
              <a:effectLst/>
            </a:endParaRPr>
          </a:p>
          <a:p>
            <a:pPr marL="173736" marR="0" indent="-173736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b="0" i="0" u="none" strike="noStrike" kern="1200" dirty="0">
                <a:solidFill>
                  <a:srgbClr val="000000"/>
                </a:solidFill>
                <a:effectLst/>
              </a:rPr>
              <a:t>Päivitetään kevään vuosikellosuunnitelma</a:t>
            </a:r>
            <a:endParaRPr lang="fi-FI" sz="10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888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8164CD6-A7F2-F913-C6FD-140A390D19D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72890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/>
              <a:t>HELMIKUU     </a:t>
            </a:r>
            <a:r>
              <a:rPr lang="fi-FI" sz="1200" dirty="0"/>
              <a:t>Kuukausiteema: Vahvuudet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6633165"/>
              </p:ext>
            </p:extLst>
          </p:nvPr>
        </p:nvGraphicFramePr>
        <p:xfrm>
          <a:off x="467544" y="2503166"/>
          <a:ext cx="8461797" cy="21945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3991473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71545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Ajan-kohta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  <a:latin typeface="+mn-lt"/>
                        </a:rPr>
                        <a:t>Murkku-tunnit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5. Luokkalaisille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Teemoja kartoitetaan luokista/opettajilta alkuvuoden aikana. 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Kuraattori ja terveydenhoitaja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0" lang="fi-FI" altLang="fi-FI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Hyvinvointipysäkit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3. luokkalaisille, luokista nousevien teemojen käsittelyä (esim. uni, lepo, liikunta, ravinto yms.) Teemoja kartoitetaan luokista/opettajilta alkuvuoden aikana.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Kuraattori ja terveydenhoitaja</a:t>
                      </a:r>
                    </a:p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Tunne- ja turvataitotunnit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Oppitunnit kaikilla luokka-asteilla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Turvataitovastaavat/opettajat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20.2.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392386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145A565B-9A86-DAA5-F1F1-EA2059723E53}"/>
              </a:ext>
            </a:extLst>
          </p:cNvPr>
          <p:cNvSpPr txBox="1"/>
          <p:nvPr/>
        </p:nvSpPr>
        <p:spPr>
          <a:xfrm>
            <a:off x="323528" y="1238438"/>
            <a:ext cx="8064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Työpajatyöskentely kouluterveyskyselystä: Painopisteistä konkreettisiksi toimenpiteiksi (joka toinen vuosi helmi- tai maaliskuussa)</a:t>
            </a:r>
            <a:endParaRPr lang="fi-FI" sz="1000" b="1" i="0" u="none" strike="noStrike" kern="120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R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fi-FI" sz="1000" b="1" i="0" u="none" strike="noStrike" kern="120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6588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78E0DA04-7F37-2578-D869-7AF3A7020D6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59687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/>
              <a:t>MAALISKUU     </a:t>
            </a:r>
            <a:r>
              <a:rPr lang="fi-FI" sz="1200" dirty="0"/>
              <a:t>Kuukausiteema: Oikeudet ja turvarajat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73915"/>
              </p:ext>
            </p:extLst>
          </p:nvPr>
        </p:nvGraphicFramePr>
        <p:xfrm>
          <a:off x="325584" y="3044542"/>
          <a:ext cx="8461797" cy="11887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18224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829650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076783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altLang="fi-FI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Kouluterveyskyselyn työpajatyöskentely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4., 5., 8. ja 9. luokkalaisille pistetyöskentelynä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Apulaisjohtaja ja kuraattori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Tunne- ja turvataitotunnit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Oppitunnit kaikilla luokka-asteilla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Turvataitovastaavat/opettajat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23.3.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D7540229-243E-8960-885D-8E39BB0D7348}"/>
              </a:ext>
            </a:extLst>
          </p:cNvPr>
          <p:cNvSpPr txBox="1"/>
          <p:nvPr/>
        </p:nvSpPr>
        <p:spPr>
          <a:xfrm>
            <a:off x="395536" y="1153656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Työpajatyöskentely kouluterveyskyselystä: Painopisteistä konkreettisiksi toimenpiteiksi (joka toinen vuosi helmi- tai maaliskuussa)</a:t>
            </a:r>
            <a:endParaRPr lang="fi-FI" sz="1000" b="1" i="0" u="none" strike="noStrike" kern="120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173736" marR="0" indent="-173736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b="0" i="0" u="none" strike="noStrike" kern="1200" dirty="0">
                <a:solidFill>
                  <a:srgbClr val="000000"/>
                </a:solidFill>
                <a:effectLst/>
              </a:rPr>
              <a:t>Tarkistetaan, että kevään toimintasuunnitelmaa noudatetaan suunnitellusti</a:t>
            </a:r>
            <a:endParaRPr lang="fi-FI" sz="10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1567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458A9F9-47BA-AD07-3F53-7B06FD2D690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67494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/>
              <a:t>HUHTIKUU     </a:t>
            </a:r>
            <a:r>
              <a:rPr lang="fi-FI" sz="1200" dirty="0"/>
              <a:t>Kuukausiteema: Median käyttö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01507"/>
              </p:ext>
            </p:extLst>
          </p:nvPr>
        </p:nvGraphicFramePr>
        <p:xfrm>
          <a:off x="395536" y="3003798"/>
          <a:ext cx="8461797" cy="10363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971610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076783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Tunne- ja turvataitotunnit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Oppitunnit kaikilla luokka-asteilla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Turvataitovastaavat/opettajat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21.4.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kumimoji="0" lang="fi-FI" altLang="fi-FI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926342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B4EF3014-9D28-4D4F-F80F-640D261DA1F0}"/>
              </a:ext>
            </a:extLst>
          </p:cNvPr>
          <p:cNvSpPr txBox="1"/>
          <p:nvPr/>
        </p:nvSpPr>
        <p:spPr>
          <a:xfrm>
            <a:off x="325584" y="987574"/>
            <a:ext cx="8278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Kouluterveyskysely opiskeluhuoltoryhmässä: Keskustelu työpajojen ehdotuksista ja valittujen toimenpiteiden aikataulutus vuosikelloon (huhti- tai toukokuussa)</a:t>
            </a:r>
          </a:p>
          <a:p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3366074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426EB54-38F7-CA9A-549F-54498CC43D2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67494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/>
              <a:t>TOUKOKUU     </a:t>
            </a:r>
            <a:r>
              <a:rPr lang="fi-FI" sz="1200" dirty="0"/>
              <a:t>Kuukausiteema: Turvallisesti netissä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496986"/>
              </p:ext>
            </p:extLst>
          </p:nvPr>
        </p:nvGraphicFramePr>
        <p:xfrm>
          <a:off x="292495" y="2660788"/>
          <a:ext cx="8461797" cy="164473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263281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3084593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076783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307760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altLang="fi-FI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Ehkäisytunnit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8. Luokkalaisille terveystiedon tuntien puitteissa. 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5444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  <a:latin typeface="+mn-lt"/>
                        </a:rPr>
                        <a:t>Yläkouluun siirtyminen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Oppitunnit 6. luokkalaisille yläkouluun siirtymisestä. Oppilailta kartoitetaan kysymyksiä etukäteen.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Kuraattori, opo, tukioppilaat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136546"/>
                  </a:ext>
                </a:extLst>
              </a:tr>
              <a:tr h="252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Tunne- ja turvataitotunnit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Oppitunnit kaikilla luokka-asteilla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Turvataitovastaavat/opettajat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20.5.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81665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41F0D663-41E2-59FB-B10B-E8EF5924E375}"/>
              </a:ext>
            </a:extLst>
          </p:cNvPr>
          <p:cNvSpPr txBox="1"/>
          <p:nvPr/>
        </p:nvSpPr>
        <p:spPr>
          <a:xfrm>
            <a:off x="341101" y="1033254"/>
            <a:ext cx="81369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Kouluterveyskysely opiskeluhuoltoryhmässä: Keskustelu työpajojen ehdotuksista ja valittujen toimenpiteiden aikataulutus vuosikelloon (huhti- tai toukokuussa)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Tavoitteiden toteutumisen seuranta ja vuosikellon laatiminen seuraavalle lukuvuodelle</a:t>
            </a:r>
          </a:p>
          <a:p>
            <a:pPr marL="171450" marR="0" indent="-17145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b="0" i="0" u="none" strike="noStrike" kern="1200" dirty="0">
                <a:solidFill>
                  <a:srgbClr val="000000"/>
                </a:solidFill>
                <a:effectLst/>
              </a:rPr>
              <a:t>Opiskeluhuoltoryhmän itsearviointi</a:t>
            </a:r>
            <a:endParaRPr lang="fi-FI" sz="10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179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BABBF93-B270-E20C-4602-5B318E8685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4478"/>
            <a:ext cx="9144000" cy="32912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D30A597-5864-959C-567A-E2C9D9FA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9786"/>
            <a:ext cx="6840760" cy="720080"/>
          </a:xfrm>
        </p:spPr>
        <p:txBody>
          <a:bodyPr>
            <a:normAutofit/>
          </a:bodyPr>
          <a:lstStyle/>
          <a:p>
            <a:r>
              <a:rPr lang="fi-FI" sz="2400" dirty="0"/>
              <a:t>Opiskeluhuollon vuosikello</a:t>
            </a:r>
          </a:p>
        </p:txBody>
      </p:sp>
      <p:graphicFrame>
        <p:nvGraphicFramePr>
          <p:cNvPr id="4" name="Kaaviokuva 3">
            <a:extLst>
              <a:ext uri="{FF2B5EF4-FFF2-40B4-BE49-F238E27FC236}">
                <a16:creationId xmlns:a16="http://schemas.microsoft.com/office/drawing/2014/main" id="{727EADE6-02C9-2B39-4261-58E7AA2FA2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15204"/>
              </p:ext>
            </p:extLst>
          </p:nvPr>
        </p:nvGraphicFramePr>
        <p:xfrm>
          <a:off x="189270" y="2085555"/>
          <a:ext cx="8208912" cy="2862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DA729334-87D6-7B1B-C59A-22BF6B24F3F1}"/>
              </a:ext>
            </a:extLst>
          </p:cNvPr>
          <p:cNvSpPr txBox="1"/>
          <p:nvPr/>
        </p:nvSpPr>
        <p:spPr>
          <a:xfrm>
            <a:off x="539551" y="990458"/>
            <a:ext cx="78488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varmistaa oppilaiden hyvinvoinnin huomioimisen oppilaitoksen arjessa</a:t>
            </a:r>
            <a:endParaRPr lang="fi-FI" sz="10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tukee Oulun kaupungin strategisten linjausten ja opiskeluhuoltosuunnitelmien toteutusta käytännössä</a:t>
            </a:r>
            <a:endParaRPr lang="fi-FI" sz="10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tehostaa opiskeluhuollon toimenpiteiden suunnittelua, toteuttamista, organisointia, seurantaa ja arviointia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000" dirty="0"/>
          </a:p>
          <a:p>
            <a:r>
              <a:rPr lang="fi-FI" sz="1000" dirty="0">
                <a:latin typeface="+mn-lt"/>
              </a:rPr>
              <a:t>Vuosikellon laatimiseen ja toteuttamiseen voi sisältyä seuraavia vaiheita: 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930AF4D0-3A91-2201-E166-193387DEA962}"/>
              </a:ext>
            </a:extLst>
          </p:cNvPr>
          <p:cNvSpPr/>
          <p:nvPr/>
        </p:nvSpPr>
        <p:spPr>
          <a:xfrm>
            <a:off x="539551" y="2096135"/>
            <a:ext cx="1800201" cy="805556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000" dirty="0"/>
              <a:t>Selkeä viestintä mahdollistaa oppilaitosyhteisön jäsenten aktiivisen osallistumisen opiskeluhuollon toimiin.</a:t>
            </a:r>
            <a:endParaRPr lang="fi-FI" sz="1000" dirty="0">
              <a:latin typeface="+mn-lt"/>
            </a:endParaRP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D7C91ADB-0A52-9F5F-5E1A-B190E588360D}"/>
              </a:ext>
            </a:extLst>
          </p:cNvPr>
          <p:cNvSpPr/>
          <p:nvPr/>
        </p:nvSpPr>
        <p:spPr>
          <a:xfrm>
            <a:off x="551611" y="3092365"/>
            <a:ext cx="1800201" cy="1775899"/>
          </a:xfrm>
          <a:prstGeom prst="rect">
            <a:avLst/>
          </a:prstGeom>
          <a:ln w="38100">
            <a:solidFill>
              <a:srgbClr val="001E9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000" dirty="0"/>
              <a:t>Opiskeluhuoltoryhmän toteuttama säännöllinen seuranta ja arviointi varmistavat tavoitteiden saavuttamisen, havaitsevat haasteet ja kehittämistarpeet sekä mahdollistavat tarvittavat muutokset vuosikellon sisältöihin.</a:t>
            </a: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57D9C939-3CF6-DB43-AC8A-4C9B0379EDD8}"/>
              </a:ext>
            </a:extLst>
          </p:cNvPr>
          <p:cNvSpPr/>
          <p:nvPr/>
        </p:nvSpPr>
        <p:spPr>
          <a:xfrm>
            <a:off x="6318333" y="2074139"/>
            <a:ext cx="2365472" cy="805561"/>
          </a:xfrm>
          <a:prstGeom prst="rect">
            <a:avLst/>
          </a:prstGeom>
          <a:ln w="38100">
            <a:solidFill>
              <a:srgbClr val="498CE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000" dirty="0"/>
              <a:t>Suunnitellaan opiskeluhuollon tavoitteet, toimenpiteet, kokousajat, hyvinvointikyselyt, teemakuukaudet, -päivät ja –tapahtumat jne.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14E615CA-2864-9155-BDEA-CBCB47CF1783}"/>
              </a:ext>
            </a:extLst>
          </p:cNvPr>
          <p:cNvSpPr/>
          <p:nvPr/>
        </p:nvSpPr>
        <p:spPr>
          <a:xfrm>
            <a:off x="6347738" y="3966428"/>
            <a:ext cx="2351863" cy="901836"/>
          </a:xfrm>
          <a:prstGeom prst="rect">
            <a:avLst/>
          </a:prstGeom>
          <a:ln w="38100">
            <a:solidFill>
              <a:srgbClr val="00789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000" dirty="0"/>
              <a:t>Toteutetaan koulun/oppilaitoksen arjessa yhdessä koko henkilökunnan, opiskeluhuollon ammattilaisten, opiskelijoiden ja huoltajien kanssa.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3A3AF5EF-C97B-8E25-D53C-C544671C9B05}"/>
              </a:ext>
            </a:extLst>
          </p:cNvPr>
          <p:cNvCxnSpPr>
            <a:cxnSpLocks/>
          </p:cNvCxnSpPr>
          <p:nvPr/>
        </p:nvCxnSpPr>
        <p:spPr>
          <a:xfrm flipH="1">
            <a:off x="5933892" y="4299942"/>
            <a:ext cx="41384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Suorakulmio 21">
            <a:extLst>
              <a:ext uri="{FF2B5EF4-FFF2-40B4-BE49-F238E27FC236}">
                <a16:creationId xmlns:a16="http://schemas.microsoft.com/office/drawing/2014/main" id="{6EFDB11C-48E9-55A6-C4E5-9F6F4D09A061}"/>
              </a:ext>
            </a:extLst>
          </p:cNvPr>
          <p:cNvSpPr/>
          <p:nvPr/>
        </p:nvSpPr>
        <p:spPr>
          <a:xfrm>
            <a:off x="6801839" y="3041456"/>
            <a:ext cx="1881966" cy="697069"/>
          </a:xfrm>
          <a:prstGeom prst="rect">
            <a:avLst/>
          </a:prstGeom>
          <a:ln w="38100">
            <a:solidFill>
              <a:srgbClr val="E1006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000" dirty="0"/>
              <a:t>M</a:t>
            </a:r>
            <a:r>
              <a:rPr lang="fi-FI" sz="1000" dirty="0">
                <a:latin typeface="+mn-lt"/>
              </a:rPr>
              <a:t>ääritellään ajankohdat ja vastuuhenkilöt eri tapahtumille ja toimenpiteille.</a:t>
            </a:r>
          </a:p>
        </p:txBody>
      </p:sp>
      <p:cxnSp>
        <p:nvCxnSpPr>
          <p:cNvPr id="24" name="Suora yhdysviiva 23">
            <a:extLst>
              <a:ext uri="{FF2B5EF4-FFF2-40B4-BE49-F238E27FC236}">
                <a16:creationId xmlns:a16="http://schemas.microsoft.com/office/drawing/2014/main" id="{0842DEDB-E1FB-DABB-223D-D3570CCB77B4}"/>
              </a:ext>
            </a:extLst>
          </p:cNvPr>
          <p:cNvCxnSpPr>
            <a:cxnSpLocks/>
          </p:cNvCxnSpPr>
          <p:nvPr/>
        </p:nvCxnSpPr>
        <p:spPr>
          <a:xfrm flipH="1">
            <a:off x="6215922" y="3219822"/>
            <a:ext cx="585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uora yhdysviiva 25">
            <a:extLst>
              <a:ext uri="{FF2B5EF4-FFF2-40B4-BE49-F238E27FC236}">
                <a16:creationId xmlns:a16="http://schemas.microsoft.com/office/drawing/2014/main" id="{D502BCAE-FF11-5D4A-8A8C-7E461998602A}"/>
              </a:ext>
            </a:extLst>
          </p:cNvPr>
          <p:cNvCxnSpPr>
            <a:cxnSpLocks/>
          </p:cNvCxnSpPr>
          <p:nvPr/>
        </p:nvCxnSpPr>
        <p:spPr>
          <a:xfrm flipH="1">
            <a:off x="5051912" y="2355726"/>
            <a:ext cx="12716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uora yhdysviiva 28">
            <a:extLst>
              <a:ext uri="{FF2B5EF4-FFF2-40B4-BE49-F238E27FC236}">
                <a16:creationId xmlns:a16="http://schemas.microsoft.com/office/drawing/2014/main" id="{F9F7FEDC-0057-E518-CA23-B2F4E5D0B875}"/>
              </a:ext>
            </a:extLst>
          </p:cNvPr>
          <p:cNvCxnSpPr>
            <a:cxnSpLocks/>
          </p:cNvCxnSpPr>
          <p:nvPr/>
        </p:nvCxnSpPr>
        <p:spPr>
          <a:xfrm>
            <a:off x="2267744" y="2715766"/>
            <a:ext cx="362737" cy="2235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uora yhdysviiva 30">
            <a:extLst>
              <a:ext uri="{FF2B5EF4-FFF2-40B4-BE49-F238E27FC236}">
                <a16:creationId xmlns:a16="http://schemas.microsoft.com/office/drawing/2014/main" id="{25B0F612-89B1-F11B-E8E1-4B01E8EED35D}"/>
              </a:ext>
            </a:extLst>
          </p:cNvPr>
          <p:cNvCxnSpPr>
            <a:cxnSpLocks/>
          </p:cNvCxnSpPr>
          <p:nvPr/>
        </p:nvCxnSpPr>
        <p:spPr>
          <a:xfrm>
            <a:off x="2339752" y="4155926"/>
            <a:ext cx="5760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505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A8E78D-4A92-9296-202B-75C0D8A6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12" y="267494"/>
            <a:ext cx="7576356" cy="781199"/>
          </a:xfrm>
        </p:spPr>
        <p:txBody>
          <a:bodyPr>
            <a:noAutofit/>
          </a:bodyPr>
          <a:lstStyle/>
          <a:p>
            <a:r>
              <a:rPr lang="fi-FI" sz="2400" dirty="0"/>
              <a:t>Yksikön lukuvuosisuunnitelman opiskeluhuollon 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27BA20-06BB-FEB0-BAEE-12918EF05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75411"/>
            <a:ext cx="8368444" cy="6480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200" dirty="0">
                <a:latin typeface="+mn-lt"/>
                <a:cs typeface="Segoe UI"/>
              </a:rPr>
              <a:t>Opiskeluhuollon vuosikellon toimenpiteet suunnitellaan koulun lukuvuosisuunnitelmaan kirjattujen tavoitteiden pohjalta. Toimenpiteitä on syytä säännöllisesti arvioida ja päivittää lukuvuoden aikana huomioiden kouluterveys- ja hyvinvointikyselyt sekä ajankohtaiset koulun arjessa esiintyvät ilmiöt.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2E2C147C-E372-BD3F-B6E3-C57253D68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80237"/>
              </p:ext>
            </p:extLst>
          </p:nvPr>
        </p:nvGraphicFramePr>
        <p:xfrm>
          <a:off x="539552" y="1880178"/>
          <a:ext cx="5544616" cy="2977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val="406737288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fi-FI" sz="1200" dirty="0"/>
                        <a:t>Yksikön lukuvuosisuunnitelman opiskeluhuollon tavoitteet:</a:t>
                      </a:r>
                    </a:p>
                  </a:txBody>
                  <a:tcPr>
                    <a:solidFill>
                      <a:srgbClr val="001E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25936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fi-FI" sz="1200" dirty="0"/>
                        <a:t>- Kouluterveyskyselyiden tulosten analysointi ja kehittämistoimenpiteiden laatiminen</a:t>
                      </a:r>
                    </a:p>
                  </a:txBody>
                  <a:tcPr>
                    <a:solidFill>
                      <a:srgbClr val="BB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3767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fi-FI" sz="1200" dirty="0"/>
                        <a:t>- Yhdenvertaisuus- ja tasa-arvosuunnitelman mukaiset toiminnot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2849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rgbClr val="BB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7430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8493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rgbClr val="BB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8269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88156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rgbClr val="BB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738894"/>
                  </a:ext>
                </a:extLst>
              </a:tr>
            </a:tbl>
          </a:graphicData>
        </a:graphic>
      </p:graphicFrame>
      <p:sp>
        <p:nvSpPr>
          <p:cNvPr id="7" name="Nuoli: Oikea 6">
            <a:extLst>
              <a:ext uri="{FF2B5EF4-FFF2-40B4-BE49-F238E27FC236}">
                <a16:creationId xmlns:a16="http://schemas.microsoft.com/office/drawing/2014/main" id="{E7ECF726-9E39-913F-E11C-E0BC249755EE}"/>
              </a:ext>
            </a:extLst>
          </p:cNvPr>
          <p:cNvSpPr/>
          <p:nvPr/>
        </p:nvSpPr>
        <p:spPr>
          <a:xfrm>
            <a:off x="6084168" y="1419622"/>
            <a:ext cx="2520280" cy="2304256"/>
          </a:xfrm>
          <a:prstGeom prst="rightArrow">
            <a:avLst/>
          </a:prstGeom>
          <a:solidFill>
            <a:srgbClr val="001E9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Opiskeluhuollon vuosikellon toimenpiteet</a:t>
            </a:r>
          </a:p>
        </p:txBody>
      </p:sp>
    </p:spTree>
    <p:extLst>
      <p:ext uri="{BB962C8B-B14F-4D97-AF65-F5344CB8AC3E}">
        <p14:creationId xmlns:p14="http://schemas.microsoft.com/office/powerpoint/2010/main" val="2726699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90E626EC-F93B-4119-96D3-93C177D281D6}"/>
              </a:ext>
            </a:extLst>
          </p:cNvPr>
          <p:cNvSpPr txBox="1">
            <a:spLocks/>
          </p:cNvSpPr>
          <p:nvPr/>
        </p:nvSpPr>
        <p:spPr>
          <a:xfrm>
            <a:off x="662447" y="5527472"/>
            <a:ext cx="2630768" cy="371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i-FI"/>
            </a:defPPr>
            <a:lvl1pPr marL="0" algn="l" defTabSz="914400" rtl="0" eaLnBrk="1" latinLnBrk="0" hangingPunct="1">
              <a:defRPr sz="14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851BC7-B432-4747-9742-70043FBB6BD1}" type="datetime1"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  <a:pPr/>
              <a:t>17.9.2025</a:t>
            </a:fld>
            <a:endParaRPr lang="fi-FI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0B31A525-B3D0-4FAD-8060-EDA0D3415B31}"/>
              </a:ext>
            </a:extLst>
          </p:cNvPr>
          <p:cNvSpPr/>
          <p:nvPr/>
        </p:nvSpPr>
        <p:spPr>
          <a:xfrm>
            <a:off x="6156176" y="690122"/>
            <a:ext cx="1872208" cy="511764"/>
          </a:xfrm>
          <a:prstGeom prst="roundRect">
            <a:avLst/>
          </a:prstGeom>
          <a:solidFill>
            <a:srgbClr val="E10069"/>
          </a:solidFill>
          <a:ln>
            <a:solidFill>
              <a:srgbClr val="E1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latin typeface="Calibri" panose="020F0502020204030204" pitchFamily="34" charset="0"/>
                <a:cs typeface="Calibri" panose="020F0502020204030204" pitchFamily="34" charset="0"/>
              </a:rPr>
              <a:t>Toimenpiteet kirjataan opiskeluhuoltosuunnitelmaan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283112AB-FBC9-494E-8B37-0672C5BC9520}"/>
              </a:ext>
            </a:extLst>
          </p:cNvPr>
          <p:cNvSpPr/>
          <p:nvPr/>
        </p:nvSpPr>
        <p:spPr>
          <a:xfrm>
            <a:off x="437607" y="3387183"/>
            <a:ext cx="1235427" cy="247489"/>
          </a:xfrm>
          <a:prstGeom prst="roundRect">
            <a:avLst/>
          </a:prstGeom>
          <a:solidFill>
            <a:srgbClr val="E10069"/>
          </a:solidFill>
          <a:ln>
            <a:solidFill>
              <a:srgbClr val="E1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 dirty="0">
                <a:latin typeface="Calibri" panose="020F0502020204030204" pitchFamily="34" charset="0"/>
                <a:cs typeface="Calibri" panose="020F0502020204030204" pitchFamily="34" charset="0"/>
              </a:rPr>
              <a:t>Arviointilomake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4E39D7A9-F4AF-49CC-AFE2-63FCE3550239}"/>
              </a:ext>
            </a:extLst>
          </p:cNvPr>
          <p:cNvSpPr/>
          <p:nvPr/>
        </p:nvSpPr>
        <p:spPr>
          <a:xfrm>
            <a:off x="346607" y="3939902"/>
            <a:ext cx="1235426" cy="364079"/>
          </a:xfrm>
          <a:prstGeom prst="roundRect">
            <a:avLst/>
          </a:prstGeom>
          <a:solidFill>
            <a:srgbClr val="E10069"/>
          </a:solidFill>
          <a:ln>
            <a:solidFill>
              <a:srgbClr val="E1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 dirty="0">
                <a:latin typeface="Calibri" panose="020F0502020204030204" pitchFamily="34" charset="0"/>
                <a:cs typeface="Calibri" panose="020F0502020204030204" pitchFamily="34" charset="0"/>
              </a:rPr>
              <a:t>Opiskeluhuollon vuosikellopohja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C2CACC39-82ED-40E1-BCBA-A96A7F648789}"/>
              </a:ext>
            </a:extLst>
          </p:cNvPr>
          <p:cNvSpPr/>
          <p:nvPr/>
        </p:nvSpPr>
        <p:spPr>
          <a:xfrm>
            <a:off x="7329651" y="3387183"/>
            <a:ext cx="1346805" cy="501269"/>
          </a:xfrm>
          <a:prstGeom prst="roundRect">
            <a:avLst/>
          </a:prstGeom>
          <a:solidFill>
            <a:srgbClr val="E10069"/>
          </a:solidFill>
          <a:ln>
            <a:solidFill>
              <a:srgbClr val="E1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i-FI" sz="1000" dirty="0">
                <a:latin typeface="Calibri" panose="020F0502020204030204" pitchFamily="34" charset="0"/>
                <a:cs typeface="Calibri" panose="020F0502020204030204" pitchFamily="34" charset="0"/>
              </a:rPr>
              <a:t>Opiskeluhuollon vuosikellopohja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5B0F3D51-E708-4B39-8AE6-C7C492BC4C83}"/>
              </a:ext>
            </a:extLst>
          </p:cNvPr>
          <p:cNvSpPr/>
          <p:nvPr/>
        </p:nvSpPr>
        <p:spPr>
          <a:xfrm>
            <a:off x="7083247" y="4367173"/>
            <a:ext cx="1521201" cy="563061"/>
          </a:xfrm>
          <a:prstGeom prst="roundRect">
            <a:avLst/>
          </a:prstGeom>
          <a:solidFill>
            <a:srgbClr val="E10069"/>
          </a:solidFill>
          <a:ln>
            <a:solidFill>
              <a:srgbClr val="E1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 dirty="0">
                <a:latin typeface="Calibri" panose="020F0502020204030204" pitchFamily="34" charset="0"/>
                <a:cs typeface="Calibri" panose="020F0502020204030204" pitchFamily="34" charset="0"/>
              </a:rPr>
              <a:t>Roolit ja vastuut vuosikellon toteuttamisessa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12A85D5A-2696-4835-8726-D765A58CA210}"/>
              </a:ext>
            </a:extLst>
          </p:cNvPr>
          <p:cNvSpPr/>
          <p:nvPr/>
        </p:nvSpPr>
        <p:spPr>
          <a:xfrm>
            <a:off x="7032628" y="1502088"/>
            <a:ext cx="1954630" cy="762230"/>
          </a:xfrm>
          <a:prstGeom prst="roundRect">
            <a:avLst/>
          </a:prstGeom>
          <a:solidFill>
            <a:srgbClr val="E10069"/>
          </a:solidFill>
          <a:ln>
            <a:solidFill>
              <a:srgbClr val="E1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latin typeface="Calibri" panose="020F0502020204030204" pitchFamily="34" charset="0"/>
                <a:cs typeface="Calibri" panose="020F0502020204030204" pitchFamily="34" charset="0"/>
              </a:rPr>
              <a:t>Oppilaiden/opiskelijoiden osallisuus</a:t>
            </a:r>
          </a:p>
          <a:p>
            <a:pPr algn="ctr"/>
            <a:r>
              <a:rPr lang="fi-FI" sz="1000" dirty="0">
                <a:latin typeface="Calibri" panose="020F0502020204030204" pitchFamily="34" charset="0"/>
                <a:cs typeface="Calibri" panose="020F0502020204030204" pitchFamily="34" charset="0"/>
              </a:rPr>
              <a:t>Huoltajien osallisuus</a:t>
            </a:r>
          </a:p>
          <a:p>
            <a:pPr algn="ctr"/>
            <a:r>
              <a:rPr lang="fi-FI" sz="1000" dirty="0">
                <a:latin typeface="Calibri" panose="020F0502020204030204" pitchFamily="34" charset="0"/>
                <a:cs typeface="Calibri" panose="020F0502020204030204" pitchFamily="34" charset="0"/>
              </a:rPr>
              <a:t>Henkilöstön osallisuus</a:t>
            </a:r>
          </a:p>
        </p:txBody>
      </p:sp>
      <p:graphicFrame>
        <p:nvGraphicFramePr>
          <p:cNvPr id="13" name="Kaaviokuva 12">
            <a:extLst>
              <a:ext uri="{FF2B5EF4-FFF2-40B4-BE49-F238E27FC236}">
                <a16:creationId xmlns:a16="http://schemas.microsoft.com/office/drawing/2014/main" id="{6FE65090-E63E-4834-816E-745F6D428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5711923"/>
              </p:ext>
            </p:extLst>
          </p:nvPr>
        </p:nvGraphicFramePr>
        <p:xfrm>
          <a:off x="575750" y="348660"/>
          <a:ext cx="7434193" cy="502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kstiruutu 13">
            <a:extLst>
              <a:ext uri="{FF2B5EF4-FFF2-40B4-BE49-F238E27FC236}">
                <a16:creationId xmlns:a16="http://schemas.microsoft.com/office/drawing/2014/main" id="{5A954260-B959-40ED-BE6E-BAF323D47152}"/>
              </a:ext>
            </a:extLst>
          </p:cNvPr>
          <p:cNvSpPr txBox="1"/>
          <p:nvPr/>
        </p:nvSpPr>
        <p:spPr>
          <a:xfrm>
            <a:off x="2888320" y="2287356"/>
            <a:ext cx="855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  <a:cs typeface="Calibri" panose="020F0502020204030204" pitchFamily="34" charset="0"/>
              </a:rPr>
              <a:t>Syyskuu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A82AECF3-CB6E-4068-8EBE-73683E1655AC}"/>
              </a:ext>
            </a:extLst>
          </p:cNvPr>
          <p:cNvSpPr txBox="1"/>
          <p:nvPr/>
        </p:nvSpPr>
        <p:spPr>
          <a:xfrm flipH="1">
            <a:off x="3731067" y="1941153"/>
            <a:ext cx="1245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  <a:cs typeface="Calibri" panose="020F0502020204030204" pitchFamily="34" charset="0"/>
              </a:rPr>
              <a:t>Lokakuu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2301A3B8-6932-4C6C-A736-E2FF2E245291}"/>
              </a:ext>
            </a:extLst>
          </p:cNvPr>
          <p:cNvSpPr txBox="1"/>
          <p:nvPr/>
        </p:nvSpPr>
        <p:spPr>
          <a:xfrm>
            <a:off x="4816046" y="2046531"/>
            <a:ext cx="106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  <a:cs typeface="Calibri" panose="020F0502020204030204" pitchFamily="34" charset="0"/>
              </a:rPr>
              <a:t>Tammi-helmikuu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77B698FE-2689-444F-95A1-FFDCDFD65A0C}"/>
              </a:ext>
            </a:extLst>
          </p:cNvPr>
          <p:cNvSpPr txBox="1"/>
          <p:nvPr/>
        </p:nvSpPr>
        <p:spPr>
          <a:xfrm>
            <a:off x="4816046" y="2925518"/>
            <a:ext cx="9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  <a:cs typeface="Calibri" panose="020F0502020204030204" pitchFamily="34" charset="0"/>
              </a:rPr>
              <a:t>Huhti-toukokuu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83BC0A1E-D712-463B-8CCD-AC06ECCF4809}"/>
              </a:ext>
            </a:extLst>
          </p:cNvPr>
          <p:cNvSpPr txBox="1"/>
          <p:nvPr/>
        </p:nvSpPr>
        <p:spPr>
          <a:xfrm>
            <a:off x="3672564" y="3505606"/>
            <a:ext cx="1196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  <a:cs typeface="Calibri" panose="020F0502020204030204" pitchFamily="34" charset="0"/>
              </a:rPr>
              <a:t>Elo-toukokuu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CDA3FC0-B3F1-4667-AD16-84ECB46D0852}"/>
              </a:ext>
            </a:extLst>
          </p:cNvPr>
          <p:cNvSpPr txBox="1"/>
          <p:nvPr/>
        </p:nvSpPr>
        <p:spPr>
          <a:xfrm>
            <a:off x="2946505" y="3077403"/>
            <a:ext cx="912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  <a:cs typeface="Calibri" panose="020F0502020204030204" pitchFamily="34" charset="0"/>
              </a:rPr>
              <a:t>Toukokuu</a:t>
            </a: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79F9BF5F-1AFF-47C0-B73B-AB85D03D6CB4}"/>
              </a:ext>
            </a:extLst>
          </p:cNvPr>
          <p:cNvSpPr/>
          <p:nvPr/>
        </p:nvSpPr>
        <p:spPr>
          <a:xfrm>
            <a:off x="2411760" y="794050"/>
            <a:ext cx="1209799" cy="265532"/>
          </a:xfrm>
          <a:prstGeom prst="roundRect">
            <a:avLst/>
          </a:prstGeom>
          <a:solidFill>
            <a:srgbClr val="E10069"/>
          </a:solidFill>
          <a:ln>
            <a:solidFill>
              <a:srgbClr val="E1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 dirty="0"/>
              <a:t>Arviointilomake</a:t>
            </a:r>
          </a:p>
        </p:txBody>
      </p:sp>
      <p:sp>
        <p:nvSpPr>
          <p:cNvPr id="21" name="Otsikko 1">
            <a:extLst>
              <a:ext uri="{FF2B5EF4-FFF2-40B4-BE49-F238E27FC236}">
                <a16:creationId xmlns:a16="http://schemas.microsoft.com/office/drawing/2014/main" id="{EAE307A2-A5CD-488C-ACE5-70DC55662188}"/>
              </a:ext>
            </a:extLst>
          </p:cNvPr>
          <p:cNvSpPr txBox="1">
            <a:spLocks/>
          </p:cNvSpPr>
          <p:nvPr/>
        </p:nvSpPr>
        <p:spPr>
          <a:xfrm>
            <a:off x="437607" y="69786"/>
            <a:ext cx="7666061" cy="5577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Kouluterveyskyselyn tulokset yhteisöllisessä opiskeluhuollossa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4DE5C24-3209-470C-8B68-678201A5437A}"/>
              </a:ext>
            </a:extLst>
          </p:cNvPr>
          <p:cNvSpPr txBox="1"/>
          <p:nvPr/>
        </p:nvSpPr>
        <p:spPr>
          <a:xfrm>
            <a:off x="7453266" y="2770597"/>
            <a:ext cx="1448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>
                <a:latin typeface="Calibri" panose="020F0502020204030204" pitchFamily="34" charset="0"/>
                <a:cs typeface="Calibri" panose="020F0502020204030204" pitchFamily="34" charset="0"/>
              </a:rPr>
              <a:t>Opiskeluhuolto koulujen ja oppilaitosten vuosisuunnitelmassa</a:t>
            </a:r>
          </a:p>
        </p:txBody>
      </p:sp>
    </p:spTree>
    <p:extLst>
      <p:ext uri="{BB962C8B-B14F-4D97-AF65-F5344CB8AC3E}">
        <p14:creationId xmlns:p14="http://schemas.microsoft.com/office/powerpoint/2010/main" val="76653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9C8A1B5-5A1C-CB3E-1F32-A44D6AADA92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43640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/>
              <a:t>ELOKUU     </a:t>
            </a:r>
            <a:r>
              <a:rPr lang="fi-FI" sz="1200" dirty="0"/>
              <a:t>Kuukausiteema: Ryhmäytyminen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7620443"/>
              </p:ext>
            </p:extLst>
          </p:nvPr>
        </p:nvGraphicFramePr>
        <p:xfrm>
          <a:off x="250660" y="1851670"/>
          <a:ext cx="8461797" cy="32004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46723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701151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076783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992167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44973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i="0" u="none" kern="1200" dirty="0">
                          <a:solidFill>
                            <a:srgbClr val="000000"/>
                          </a:solidFill>
                          <a:effectLst/>
                        </a:rPr>
                        <a:t>Oppilashuollon toimijat tutuiksi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i="0" u="none" kern="1200" dirty="0">
                          <a:solidFill>
                            <a:srgbClr val="000000"/>
                          </a:solidFill>
                          <a:effectLst/>
                        </a:rPr>
                        <a:t>Oppilashuollon henkilöstö käy kiertämässä luokissa ja tiedottaa huoltajia palveluista Wilman kautta. 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Elokuun aikana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000" dirty="0" err="1"/>
                        <a:t>Ryhmäyttäminen</a:t>
                      </a:r>
                      <a:r>
                        <a:rPr lang="fi-FI" sz="1000" dirty="0"/>
                        <a:t> eri ryhmissä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000" dirty="0"/>
                        <a:t>Tunne- ja turvataitomateriaalien läpikäynti luokissa. </a:t>
                      </a:r>
                      <a:br>
                        <a:rPr lang="fi-FI" sz="1000" dirty="0"/>
                      </a:br>
                      <a:r>
                        <a:rPr lang="fi-FI" sz="1000" dirty="0"/>
                        <a:t>7. luokkien </a:t>
                      </a:r>
                      <a:r>
                        <a:rPr lang="fi-FI" sz="1000" dirty="0" err="1"/>
                        <a:t>ryhmäytykset</a:t>
                      </a:r>
                      <a:r>
                        <a:rPr lang="fi-FI" sz="1000" dirty="0"/>
                        <a:t> </a:t>
                      </a:r>
                      <a:r>
                        <a:rPr lang="fi-FI" sz="1000" dirty="0" err="1"/>
                        <a:t>Lämsänjärvellä</a:t>
                      </a:r>
                      <a:r>
                        <a:rPr lang="fi-FI" sz="1000" dirty="0"/>
                        <a:t>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Turvataitovastaavat/opettajat</a:t>
                      </a:r>
                    </a:p>
                    <a:p>
                      <a:r>
                        <a:rPr lang="fi-FI" sz="1000" dirty="0"/>
                        <a:t>nuorisotyöntekijät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Elokuu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Tunne- ja turvataitotunnit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Oppitunnit kaikilla luokka-asteilla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Turvataitovastaavat/opettajat</a:t>
                      </a:r>
                    </a:p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28.8.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392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Luokkakohtaiset vanhempainillat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Toteutus luokka-asteittain. Käsitellään vanhempien kanssa oppimisen tuen ja arvioinnin uudistumista sekä käydään läpi tärkeitä käytännön asioita (Wilma, läsnäolon tukemisen malli, luokan yhteisiä asioita) sekä liikennekasvatuksen teemoja.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Luokanopettajat/valvojat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721372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BFAE39DC-561C-7B1C-A678-9EB3E572EF49}"/>
              </a:ext>
            </a:extLst>
          </p:cNvPr>
          <p:cNvSpPr txBox="1"/>
          <p:nvPr/>
        </p:nvSpPr>
        <p:spPr>
          <a:xfrm>
            <a:off x="430681" y="953892"/>
            <a:ext cx="81017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i="0" u="none" strike="noStrike" kern="1200" dirty="0">
                <a:solidFill>
                  <a:srgbClr val="000000"/>
                </a:solidFill>
                <a:effectLst/>
              </a:rPr>
              <a:t>Ryhmäytymisprosessin aloittaminen </a:t>
            </a:r>
            <a:r>
              <a:rPr lang="fi-FI" sz="1000" i="0" u="none" strike="noStrike" kern="1200" dirty="0">
                <a:solidFill>
                  <a:srgbClr val="000000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fi-FI" sz="1000" i="0" u="none" strike="noStrike" kern="1200" dirty="0">
                <a:solidFill>
                  <a:srgbClr val="000000"/>
                </a:solidFill>
                <a:effectLst/>
              </a:rPr>
              <a:t> jatkuu koko vuoden</a:t>
            </a:r>
          </a:p>
          <a:p>
            <a:pPr marL="171450" marR="0" indent="-17145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i="0" u="none" strike="noStrike" kern="1200" dirty="0">
                <a:solidFill>
                  <a:srgbClr val="000000"/>
                </a:solidFill>
                <a:effectLst/>
              </a:rPr>
              <a:t>Opiskeluhuoltotyön suunnittelu ja aikatauluttaminen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b="0" i="0" u="none" strike="noStrike" kern="1200" dirty="0">
                <a:solidFill>
                  <a:srgbClr val="000000"/>
                </a:solidFill>
                <a:effectLst/>
              </a:rPr>
              <a:t>Opiskeluhuollon ja sen palveluiden esittely uusille opiskelijoille, huoltajille ja opettajille</a:t>
            </a:r>
            <a:endParaRPr lang="fi-FI" sz="1000" b="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i="0" u="none" strike="noStrike" kern="1200" dirty="0">
                <a:solidFill>
                  <a:srgbClr val="000000"/>
                </a:solidFill>
                <a:effectLst/>
              </a:rPr>
              <a:t>Käydään läpi opiskeluhuollon yhteiset </a:t>
            </a:r>
            <a:r>
              <a:rPr lang="fi-FI" sz="1000" i="0" u="none" kern="1200" dirty="0">
                <a:solidFill>
                  <a:srgbClr val="000000"/>
                </a:solidFill>
                <a:effectLst/>
              </a:rPr>
              <a:t>lait ja eri toimijoiden roolit</a:t>
            </a:r>
          </a:p>
        </p:txBody>
      </p:sp>
    </p:spTree>
    <p:extLst>
      <p:ext uri="{BB962C8B-B14F-4D97-AF65-F5344CB8AC3E}">
        <p14:creationId xmlns:p14="http://schemas.microsoft.com/office/powerpoint/2010/main" val="19715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93ADD31-DE97-6AF6-0758-AC373A08428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43640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/>
              <a:t>SYYSKUU</a:t>
            </a:r>
            <a:r>
              <a:rPr lang="fi-FI" sz="1200" dirty="0"/>
              <a:t>     Kuukausiteema: Liikenneturva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5259246"/>
              </p:ext>
            </p:extLst>
          </p:nvPr>
        </p:nvGraphicFramePr>
        <p:xfrm>
          <a:off x="270195" y="1485533"/>
          <a:ext cx="8461797" cy="35356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285581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3062293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474211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919632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latin typeface="+mn-lt"/>
                        </a:rPr>
                        <a:t>Elokarnevaali-tapahtuma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Yhteisöllinen tapahtuma koulun oppilaille ja alueen asukkaille. Toimintapisteitä eri-ikäisille.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8.-9.-luokkalaisille luento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Vanhempainyhdistys, nuorisotoimi, kirjasto, koulu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6.9.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543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latin typeface="+mn-lt"/>
                        </a:rPr>
                        <a:t>Liikenneturvallisuuden teemaviikko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Liikenneturvallisuusmateriaalin käsittely luokissa. 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Liikennekasvatuksen </a:t>
                      </a:r>
                      <a:r>
                        <a:rPr lang="fi-FI" sz="1000" dirty="0" err="1"/>
                        <a:t>vastauuopettaja</a:t>
                      </a:r>
                      <a:r>
                        <a:rPr lang="fi-FI" sz="1000" dirty="0"/>
                        <a:t>/opettajat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Vko 37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strike="noStrike" dirty="0">
                          <a:solidFill>
                            <a:schemeClr val="tx1"/>
                          </a:solidFill>
                        </a:rPr>
                        <a:t>Ennaltaehkäisevä oppitunti ahdistukseen liittyen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8. Luokkalaisille pidetään oppitunnit kaikille oppilaille aiheesta.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Kuraattori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Syyskuu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  <a:latin typeface="+mn-lt"/>
                        </a:rPr>
                        <a:t>Murkku-tunnit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6. Luokkalaisille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Teemoja kartoitetaan luokista/opettajilta. 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Kuraattori ja terveydenhoitaja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781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Tunne- ja turvataitotunnit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Oppitunnit kaikilla luokka-asteilla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Turvataitovastaavat/opettajat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19.9.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923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Luokkakohtaiset vanhempainillat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Toteutus luokka-asteittain. Käsitellään vanhempien kanssa oppimisen tuen ja arvioinnin uudistumista sekä käydään läpi tärkeitä käytännön asioita (Wilma, läsnäolon tukemisen malli, luokan yhteisiä asioita) sekä liikennekasvatuksen teemoja.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Luokanopettajat/valvojat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847741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1A034987-2C3B-62A4-A7C2-88B5E01B1CB1}"/>
              </a:ext>
            </a:extLst>
          </p:cNvPr>
          <p:cNvSpPr txBox="1"/>
          <p:nvPr/>
        </p:nvSpPr>
        <p:spPr>
          <a:xfrm>
            <a:off x="292495" y="777647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fi-FI" sz="1000" i="0" u="none" strike="noStrike" kern="1200" dirty="0">
                <a:solidFill>
                  <a:srgbClr val="000000"/>
                </a:solidFill>
                <a:effectLst/>
              </a:rPr>
              <a:t>Käydään läpi toimintaa ohjaavat suunnitelmat ja käytännöt (esim. läsnäolon tukemisen malli, kiusaamisen ehkäisyn malli, päihdestrategia, kriisisuunnitelma, yhteisövaikuttavuusmalli)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fi-FI" sz="1000" b="0" i="0" u="none" strike="noStrike" kern="1200" dirty="0">
                <a:solidFill>
                  <a:srgbClr val="000000"/>
                </a:solidFill>
                <a:effectLst/>
              </a:rPr>
              <a:t>Määritellään vuosikellon tavoitteet, tehtävät ja vastuuhenkilöt </a:t>
            </a:r>
            <a:endParaRPr lang="fi-FI" sz="10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2207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019A47C-F684-B805-300F-28D9AE6014E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" y="2333480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67494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/>
              <a:t>LOKAKUU     </a:t>
            </a:r>
            <a:r>
              <a:rPr lang="fi-FI" sz="1200" dirty="0"/>
              <a:t>Kuukausiteema: Turvallisuus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371097"/>
              </p:ext>
            </p:extLst>
          </p:nvPr>
        </p:nvGraphicFramePr>
        <p:xfrm>
          <a:off x="358674" y="1635646"/>
          <a:ext cx="8461797" cy="28956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284626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3063248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457740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latin typeface="+mn-lt"/>
                        </a:rPr>
                        <a:t>Oppilashuollon iltapäivä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Oppilashuollon informaatio henkilökunnalle. Infossa käydään läpi oppilashuollon toimijoiden roolit, aikataulut, eri käytössä olevat mallit (kiusaamisen ehkäisy, läsnäolon tukeminen, tunne- ja turvataidot, yhteisövaikuttavuusmalli)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 err="1"/>
                        <a:t>OHR:n</a:t>
                      </a:r>
                      <a:r>
                        <a:rPr lang="fi-FI" sz="1000" dirty="0"/>
                        <a:t> toimijat sekä tunne- ja turvataito vastaavat, VERSO-vastaavat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991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altLang="fi-FI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Hyvinvointitunnit: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altLang="fi-FI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altLang="fi-FI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</a:t>
                      </a:r>
                      <a:r>
                        <a:rPr kumimoji="0" lang="fi-FI" altLang="fi-FI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i&amp; ravinto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altLang="fi-FI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Päihdepysäkit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6. Luokille pistetyöskentelynä. Samalla oppilaille tehdään yhteisöllinen terveystarkastus.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Kuraattori, terveydenhoitaja ja nuorisotyöntekijät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Navigointi tulevaisuuteen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000" dirty="0"/>
                        <a:t>9. Luokkalaisille oppitunnit, jotka käsittelevät tulevaisuutta (unelmat, tavoitteet ja tukiverkot). Lisäksi tieto unesta, ravitsemuksesta ja liikunnasta.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Kuraattori ja terveydenhoitaja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Tunne- ja turvataitotunnit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Oppitunnit kaikilla luokka-asteilla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Turvataitovastaavat/opettajat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28.10.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273718"/>
                  </a:ext>
                </a:extLst>
              </a:tr>
            </a:tbl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4D075AA1-9E1C-A5BB-7D85-001DD56EB093}"/>
              </a:ext>
            </a:extLst>
          </p:cNvPr>
          <p:cNvSpPr txBox="1"/>
          <p:nvPr/>
        </p:nvSpPr>
        <p:spPr>
          <a:xfrm>
            <a:off x="358675" y="1059582"/>
            <a:ext cx="8286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 </a:t>
            </a:r>
            <a:r>
              <a:rPr lang="fi-FI" sz="1000" dirty="0">
                <a:solidFill>
                  <a:srgbClr val="000000"/>
                </a:solidFill>
              </a:rPr>
              <a:t>Kouluterveyskyselyn tulosten tarkastelu ja aikataulusuunnitelman päivittäminen tulosten läpikäymiseksi eri toimijoiden kanssa</a:t>
            </a:r>
          </a:p>
        </p:txBody>
      </p:sp>
    </p:spTree>
    <p:extLst>
      <p:ext uri="{BB962C8B-B14F-4D97-AF65-F5344CB8AC3E}">
        <p14:creationId xmlns:p14="http://schemas.microsoft.com/office/powerpoint/2010/main" val="535540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3EAF13C-81CE-A73B-A321-93F480BAB67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109416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/>
              <a:t>MARRASKUU     </a:t>
            </a:r>
            <a:r>
              <a:rPr lang="fi-FI" sz="1200" dirty="0"/>
              <a:t>Kuukausiteema: Kiusaamisen vastainen työ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132023"/>
              </p:ext>
            </p:extLst>
          </p:nvPr>
        </p:nvGraphicFramePr>
        <p:xfrm>
          <a:off x="251520" y="2427734"/>
          <a:ext cx="8461797" cy="20421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48138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908446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700066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60419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900957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Ajan-</a:t>
                      </a:r>
                    </a:p>
                    <a:p>
                      <a:r>
                        <a:rPr lang="fi-FI" sz="1000" dirty="0"/>
                        <a:t>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0" dirty="0">
                          <a:solidFill>
                            <a:schemeClr val="tx1"/>
                          </a:solidFill>
                        </a:rPr>
                        <a:t>Fiilisrallit 2. luokkalaisille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Pistetyöskentelynä 2. luokkalaisille. Yhteisöllinen terveystarkastus 2. luokkalaisille. 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Kuraattori, terveydenhoitaja ja nuorisotyöntekijät sekä tukioppilaat</a:t>
                      </a:r>
                    </a:p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162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Lapsen oikeuksien viikko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Yhteisöllistä toimintaa, lapsen oikeuksien viikon materiaalin hyödyntäminen, aamuavaus aiheesta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Vko 47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Tunne- ja turvataitotunnit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Oppitunnit kaikilla luokka-asteilla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Turvataitovastaavat/opettajat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10.11.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392386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41077B81-8857-509D-7634-212F80C93B17}"/>
              </a:ext>
            </a:extLst>
          </p:cNvPr>
          <p:cNvSpPr txBox="1"/>
          <p:nvPr/>
        </p:nvSpPr>
        <p:spPr>
          <a:xfrm>
            <a:off x="359532" y="1056158"/>
            <a:ext cx="8424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R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fi-FI" sz="1000" b="0" i="0" u="none" strike="noStrike" dirty="0">
              <a:effectLst/>
            </a:endParaRPr>
          </a:p>
          <a:p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333648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12C6728-F028-BDFA-ADBC-298B68F7BB0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67494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/>
              <a:t>JOULUKUU     </a:t>
            </a:r>
            <a:r>
              <a:rPr lang="fi-FI" sz="1200" dirty="0"/>
              <a:t>Kuukausiteema: Toisen huomioon ottaminen ja kaveritaidot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791889"/>
              </p:ext>
            </p:extLst>
          </p:nvPr>
        </p:nvGraphicFramePr>
        <p:xfrm>
          <a:off x="358675" y="3116550"/>
          <a:ext cx="8461797" cy="8839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41117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866380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643442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/>
                        <a:t>Toteutus koulussa</a:t>
                      </a:r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Ajan-kohta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Tunne- ja turvataitotunnit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Oppitunnit kaikilla luokka-asteilla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dirty="0"/>
                        <a:t>Turvataitovastaavat/opettajat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17.12.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C2AFA775-5BF5-1934-1225-164B407199E8}"/>
              </a:ext>
            </a:extLst>
          </p:cNvPr>
          <p:cNvSpPr txBox="1"/>
          <p:nvPr/>
        </p:nvSpPr>
        <p:spPr>
          <a:xfrm>
            <a:off x="292495" y="1203598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L="173736" marR="0" indent="-173736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dirty="0"/>
              <a:t>Jatketaan kouluterveyskysely analysointiprosessia</a:t>
            </a:r>
            <a:endParaRPr lang="fi-FI" sz="10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9407239"/>
      </p:ext>
    </p:extLst>
  </p:cSld>
  <p:clrMapOvr>
    <a:masterClrMapping/>
  </p:clrMapOvr>
</p:sld>
</file>

<file path=ppt/theme/theme1.xml><?xml version="1.0" encoding="utf-8"?>
<a:theme xmlns:a="http://schemas.openxmlformats.org/drawingml/2006/main" name="Mukautettu suunnittelumalli">
  <a:themeElements>
    <a:clrScheme name="Oulu2017">
      <a:dk1>
        <a:sysClr val="windowText" lastClr="000000"/>
      </a:dk1>
      <a:lt1>
        <a:sysClr val="window" lastClr="FFFFFF"/>
      </a:lt1>
      <a:dk2>
        <a:srgbClr val="2D414B"/>
      </a:dk2>
      <a:lt2>
        <a:srgbClr val="D2DCE1"/>
      </a:lt2>
      <a:accent1>
        <a:srgbClr val="E10069"/>
      </a:accent1>
      <a:accent2>
        <a:srgbClr val="00AFD7"/>
      </a:accent2>
      <a:accent3>
        <a:srgbClr val="F08C00"/>
      </a:accent3>
      <a:accent4>
        <a:srgbClr val="2DAA37"/>
      </a:accent4>
      <a:accent5>
        <a:srgbClr val="007896"/>
      </a:accent5>
      <a:accent6>
        <a:srgbClr val="9B004B"/>
      </a:accent6>
      <a:hlink>
        <a:srgbClr val="FFFFFF"/>
      </a:hlink>
      <a:folHlink>
        <a:srgbClr val="FFC5E0"/>
      </a:folHlink>
    </a:clrScheme>
    <a:fontScheme name="Ouka2017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ukautettu suunnittelumalli">
  <a:themeElements>
    <a:clrScheme name="Oulu2017">
      <a:dk1>
        <a:sysClr val="windowText" lastClr="000000"/>
      </a:dk1>
      <a:lt1>
        <a:sysClr val="window" lastClr="FFFFFF"/>
      </a:lt1>
      <a:dk2>
        <a:srgbClr val="2D414B"/>
      </a:dk2>
      <a:lt2>
        <a:srgbClr val="D2DCE1"/>
      </a:lt2>
      <a:accent1>
        <a:srgbClr val="E10069"/>
      </a:accent1>
      <a:accent2>
        <a:srgbClr val="00AFD7"/>
      </a:accent2>
      <a:accent3>
        <a:srgbClr val="F08C00"/>
      </a:accent3>
      <a:accent4>
        <a:srgbClr val="2DAA37"/>
      </a:accent4>
      <a:accent5>
        <a:srgbClr val="007896"/>
      </a:accent5>
      <a:accent6>
        <a:srgbClr val="9B004B"/>
      </a:accent6>
      <a:hlink>
        <a:srgbClr val="FFFFFF"/>
      </a:hlink>
      <a:folHlink>
        <a:srgbClr val="FFC5E0"/>
      </a:folHlink>
    </a:clrScheme>
    <a:fontScheme name="Ouka2017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KU-Powerpointpohja2021.potx" id="{5CD113D3-224E-4C75-AF6A-6AF01F1E99CA}" vid="{8C9498C3-41D4-4721-AE2D-2387F051589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63DCE12D4AF70469915597CB986F1E7" ma:contentTypeVersion="19" ma:contentTypeDescription="Luo uusi asiakirja." ma:contentTypeScope="" ma:versionID="6a8b739918bb95fd3ef48bb92a96735d">
  <xsd:schema xmlns:xsd="http://www.w3.org/2001/XMLSchema" xmlns:xs="http://www.w3.org/2001/XMLSchema" xmlns:p="http://schemas.microsoft.com/office/2006/metadata/properties" xmlns:ns1="http://schemas.microsoft.com/sharepoint/v3" xmlns:ns2="51c6bbf6-fef1-4e4c-8127-74b66e522120" xmlns:ns3="9debd51e-220e-47db-aa32-a8d6422b36cb" targetNamespace="http://schemas.microsoft.com/office/2006/metadata/properties" ma:root="true" ma:fieldsID="f53a1734215e30091c6d443fae1b710e" ns1:_="" ns2:_="" ns3:_="">
    <xsd:import namespace="http://schemas.microsoft.com/sharepoint/v3"/>
    <xsd:import namespace="51c6bbf6-fef1-4e4c-8127-74b66e522120"/>
    <xsd:import namespace="9debd51e-220e-47db-aa32-a8d6422b36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c6bbf6-fef1-4e4c-8127-74b66e5221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Kuvien tunnisteet" ma:readOnly="false" ma:fieldId="{5cf76f15-5ced-4ddc-b409-7134ff3c332f}" ma:taxonomyMulti="true" ma:sspId="2e842811-fc86-452f-aa99-9d3d11fbf5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bd51e-220e-47db-aa32-a8d6422b36c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c8d0e407-3634-424e-96a2-89b781452d78}" ma:internalName="TaxCatchAll" ma:showField="CatchAllData" ma:web="9debd51e-220e-47db-aa32-a8d6422b3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51c6bbf6-fef1-4e4c-8127-74b66e522120">
      <Terms xmlns="http://schemas.microsoft.com/office/infopath/2007/PartnerControls"/>
    </lcf76f155ced4ddcb4097134ff3c332f>
    <TaxCatchAll xmlns="9debd51e-220e-47db-aa32-a8d6422b36c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386634-CF7E-4998-8980-455515F3A8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1c6bbf6-fef1-4e4c-8127-74b66e522120"/>
    <ds:schemaRef ds:uri="9debd51e-220e-47db-aa32-a8d6422b36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DF271A-16E4-4573-9CF8-9E30DA17C3A4}">
  <ds:schemaRefs>
    <ds:schemaRef ds:uri="51c6bbf6-fef1-4e4c-8127-74b66e522120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9debd51e-220e-47db-aa32-a8d6422b36cb"/>
    <ds:schemaRef ds:uri="http://schemas.microsoft.com/office/2006/documentManagement/types"/>
    <ds:schemaRef ds:uri="http://www.w3.org/XML/1998/namespace"/>
    <ds:schemaRef ds:uri="http://schemas.microsoft.com/sharepoint/v3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0A03F51-1C62-4541-B7DC-249C82172FB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1155</Words>
  <Application>Microsoft Office PowerPoint</Application>
  <PresentationFormat>Näytössä katseltava esitys (16:9)</PresentationFormat>
  <Paragraphs>243</Paragraphs>
  <Slides>14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14</vt:i4>
      </vt:variant>
    </vt:vector>
  </HeadingPairs>
  <TitlesOfParts>
    <vt:vector size="21" baseType="lpstr">
      <vt:lpstr>Arial</vt:lpstr>
      <vt:lpstr>Calibri</vt:lpstr>
      <vt:lpstr>Segoe UI</vt:lpstr>
      <vt:lpstr>Wingdings</vt:lpstr>
      <vt:lpstr>Mukautettu suunnittelumalli</vt:lpstr>
      <vt:lpstr>1_Mukautettu suunnittelumalli</vt:lpstr>
      <vt:lpstr>Office-teema</vt:lpstr>
      <vt:lpstr>Oulun kaupungin perusopetuksen OPISKELUHUOLLON VUOSIKELLO Kaukovainion koulu 2025-2026</vt:lpstr>
      <vt:lpstr>Opiskeluhuollon vuosikello</vt:lpstr>
      <vt:lpstr>Yksikön lukuvuosisuunnitelman opiskeluhuollon tavoitteet</vt:lpstr>
      <vt:lpstr>PowerPoint-esitys</vt:lpstr>
      <vt:lpstr>ELOKUU     Kuukausiteema: Ryhmäytyminen</vt:lpstr>
      <vt:lpstr>SYYSKUU     Kuukausiteema: Liikenneturva</vt:lpstr>
      <vt:lpstr>LOKAKUU     Kuukausiteema: Turvallisuus</vt:lpstr>
      <vt:lpstr>MARRASKUU     Kuukausiteema: Kiusaamisen vastainen työ</vt:lpstr>
      <vt:lpstr>JOULUKUU     Kuukausiteema: Toisen huomioon ottaminen ja kaveritaidot</vt:lpstr>
      <vt:lpstr>TAMMIKUU     Kuukausiteema: Itsetuntemus</vt:lpstr>
      <vt:lpstr>HELMIKUU     Kuukausiteema: Vahvuudet</vt:lpstr>
      <vt:lpstr>MAALISKUU     Kuukausiteema: Oikeudet ja turvarajat</vt:lpstr>
      <vt:lpstr>HUHTIKUU     Kuukausiteema: Median käyttö</vt:lpstr>
      <vt:lpstr>TOUKOKUU     Kuukausiteema: Turvallisesti netissä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Tämä on Oulu 2018</dc:title>
  <dc:creator/>
  <cp:keywords>Diat; diasarja; tietoa oulusta</cp:keywords>
  <dc:description/>
  <cp:lastModifiedBy/>
  <cp:revision>153</cp:revision>
  <dcterms:created xsi:type="dcterms:W3CDTF">2018-04-11T10:44:06Z</dcterms:created>
  <dcterms:modified xsi:type="dcterms:W3CDTF">2025-09-17T10:49:53Z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0x010100763DCE12D4AF70469915597CB986F1E7</vt:lpwstr>
  </property>
  <property fmtid="{D5CDD505-2E9C-101B-9397-08002B2CF9AE}" pid="3" name="_dlc_DocIdItemGuid">
    <vt:lpwstr>f0afb619-5c4c-4d13-b1b4-70ab83db3d30</vt:lpwstr>
  </property>
  <property fmtid="{D5CDD505-2E9C-101B-9397-08002B2CF9AE}" pid="4" name="Grafiikan tunnisteet">
    <vt:lpwstr>1136;#Esittelymateriaali|3c692c5a-e0b3-4e0d-9def-89458899293a</vt:lpwstr>
  </property>
  <property fmtid="{D5CDD505-2E9C-101B-9397-08002B2CF9AE}" pid="5" name="TaxKeyword">
    <vt:lpwstr>64;#tietoa oulusta|7111b0d7-bc19-4d39-b441-382cc1bf89a0;#65;#diasarja|a21b0966-0aa4-4df9-9f92-8de6e8afa750;#66;#Diat|2f7fdf75-a034-48f1-b42f-1627e5350b6c</vt:lpwstr>
  </property>
  <property fmtid="{D5CDD505-2E9C-101B-9397-08002B2CF9AE}" pid="6" name="Mediatyyppi0">
    <vt:lpwstr>195;#Grafiikka|cd1437ec-b62f-4021-871d-9c681e72c1d9</vt:lpwstr>
  </property>
  <property fmtid="{D5CDD505-2E9C-101B-9397-08002B2CF9AE}" pid="7" name="Toimialat">
    <vt:lpwstr>4;#Kaupungin yhteiset|8e4423f0-cae4-4641-90be-aef8d2912dcd</vt:lpwstr>
  </property>
  <property fmtid="{D5CDD505-2E9C-101B-9397-08002B2CF9AE}" pid="8" name="toimialaTaxHTField">
    <vt:lpwstr>Sivistys-ja kulttuuripalvelut|46cf9211-5c78-40bb-a736-a60014ef7a20</vt:lpwstr>
  </property>
  <property fmtid="{D5CDD505-2E9C-101B-9397-08002B2CF9AE}" pid="9" name="TaxKeywordTaxHTField">
    <vt:lpwstr>tietoa oulusta|7111b0d7-bc19-4d39-b441-382cc1bf89a0;diasarja|a21b0966-0aa4-4df9-9f92-8de6e8afa750;Diat|2f7fdf75-a034-48f1-b42f-1627e5350b6c</vt:lpwstr>
  </property>
  <property fmtid="{D5CDD505-2E9C-101B-9397-08002B2CF9AE}" pid="10" name="Dokumentin_x0020_tyyppiMMD">
    <vt:lpwstr/>
  </property>
  <property fmtid="{D5CDD505-2E9C-101B-9397-08002B2CF9AE}" pid="11" name="dokumentinTyyppiTaxHTField">
    <vt:lpwstr/>
  </property>
  <property fmtid="{D5CDD505-2E9C-101B-9397-08002B2CF9AE}" pid="12" name="subjectTaxHTField">
    <vt:lpwstr/>
  </property>
  <property fmtid="{D5CDD505-2E9C-101B-9397-08002B2CF9AE}" pid="13" name="AiheMMD">
    <vt:lpwstr/>
  </property>
  <property fmtid="{D5CDD505-2E9C-101B-9397-08002B2CF9AE}" pid="14" name="ToimialaMMD">
    <vt:lpwstr>1;#Sivistys-ja kulttuuripalvelut|46cf9211-5c78-40bb-a736-a60014ef7a20</vt:lpwstr>
  </property>
  <property fmtid="{D5CDD505-2E9C-101B-9397-08002B2CF9AE}" pid="15" name="Dokumentin tyyppiMMD">
    <vt:lpwstr/>
  </property>
  <property fmtid="{D5CDD505-2E9C-101B-9397-08002B2CF9AE}" pid="16" name="MediaServiceImageTags">
    <vt:lpwstr/>
  </property>
  <property fmtid="{D5CDD505-2E9C-101B-9397-08002B2CF9AE}" pid="17" name="MSIP_Label_e7f2b28d-54cf-44b6-aad9-6a2b7fb652a6_Enabled">
    <vt:lpwstr>true</vt:lpwstr>
  </property>
  <property fmtid="{D5CDD505-2E9C-101B-9397-08002B2CF9AE}" pid="18" name="MSIP_Label_e7f2b28d-54cf-44b6-aad9-6a2b7fb652a6_SetDate">
    <vt:lpwstr>2023-07-11T15:40:46Z</vt:lpwstr>
  </property>
  <property fmtid="{D5CDD505-2E9C-101B-9397-08002B2CF9AE}" pid="19" name="MSIP_Label_e7f2b28d-54cf-44b6-aad9-6a2b7fb652a6_Method">
    <vt:lpwstr>Standard</vt:lpwstr>
  </property>
  <property fmtid="{D5CDD505-2E9C-101B-9397-08002B2CF9AE}" pid="20" name="MSIP_Label_e7f2b28d-54cf-44b6-aad9-6a2b7fb652a6_Name">
    <vt:lpwstr>e7f2b28d-54cf-44b6-aad9-6a2b7fb652a6</vt:lpwstr>
  </property>
  <property fmtid="{D5CDD505-2E9C-101B-9397-08002B2CF9AE}" pid="21" name="MSIP_Label_e7f2b28d-54cf-44b6-aad9-6a2b7fb652a6_SiteId">
    <vt:lpwstr>5cc89a67-fa29-4356-af5d-f436abc7c21b</vt:lpwstr>
  </property>
  <property fmtid="{D5CDD505-2E9C-101B-9397-08002B2CF9AE}" pid="22" name="MSIP_Label_e7f2b28d-54cf-44b6-aad9-6a2b7fb652a6_ActionId">
    <vt:lpwstr>af622e20-a68e-4f27-aa66-ef78773cc3b3</vt:lpwstr>
  </property>
  <property fmtid="{D5CDD505-2E9C-101B-9397-08002B2CF9AE}" pid="23" name="MSIP_Label_e7f2b28d-54cf-44b6-aad9-6a2b7fb652a6_ContentBits">
    <vt:lpwstr>0</vt:lpwstr>
  </property>
</Properties>
</file>