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3" r:id="rId7"/>
    <p:sldId id="258" r:id="rId8"/>
    <p:sldId id="260" r:id="rId9"/>
    <p:sldId id="261" r:id="rId10"/>
    <p:sldId id="259" r:id="rId11"/>
    <p:sldId id="262" r:id="rId12"/>
    <p:sldId id="265" r:id="rId13"/>
    <p:sldId id="266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91FC1F-8562-B6DC-879B-BF6DDFE4B6D9}" name="Herranen Tuula" initials="HT" userId="S::tuula.herranen@ouka.fi::f186c9e7-391b-459f-aa13-d863cd0b847f" providerId="AD"/>
  <p188:author id="{9CF9B7BA-08F8-CD8C-FF2E-A623C5355A3D}" name="Nyberg Sari" initials="NS" userId="S::sari.nyberg@ouka.fi::81af210f-cbff-4d10-99fa-f9fa679d86be" providerId="AD"/>
  <p188:author id="{F8EED5D8-A96D-942F-3B9C-FD0A3BA07919}" name="Niemelä Pirita" initials="NP" userId="S::pirita.niemela@ouka.fi::389c93ae-c01a-4832-b8f4-89dddf2edb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8111D4-5BA4-638E-D1FC-CAE628A28980}" v="1004" dt="2025-09-17T13:03:32.818"/>
    <p1510:client id="{2B1EDC67-033B-C56A-619D-09A47C3A5D6F}" v="4" dt="2025-09-16T18:39:57.3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18.9.2025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18.9.2025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18.9.2025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760" y="2097744"/>
            <a:ext cx="7424928" cy="1449515"/>
          </a:xfrm>
        </p:spPr>
        <p:txBody>
          <a:bodyPr/>
          <a:lstStyle/>
          <a:p>
            <a:r>
              <a:rPr lang="fi-FI"/>
              <a:t>Esi- ja alkuopetuksen lähiyhteistyön suunnitelma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21948"/>
              </p:ext>
            </p:extLst>
          </p:nvPr>
        </p:nvGraphicFramePr>
        <p:xfrm>
          <a:off x="748553" y="1340952"/>
          <a:ext cx="9565028" cy="4463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2514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4782514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527134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TAMMIKUU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Eskarista </a:t>
                      </a:r>
                      <a:r>
                        <a:rPr lang="fi-FI" sz="1800" b="0" i="0" u="none" strike="noStrike" noProof="0" err="1">
                          <a:latin typeface="Segoe UI"/>
                        </a:rPr>
                        <a:t>ekalle</a:t>
                      </a:r>
                      <a:r>
                        <a:rPr lang="fi-FI" sz="1800" b="0" i="0" u="none" strike="noStrike" noProof="0">
                          <a:latin typeface="Segoe UI"/>
                        </a:rPr>
                        <a:t>-ilta</a:t>
                      </a: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HELMIKUU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Merikotkan eskarit mukana koulun oppitunnilla 24.2 klo 9.00</a:t>
                      </a:r>
                    </a:p>
                    <a:p>
                      <a:pPr lvl="0">
                        <a:buNone/>
                      </a:pP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MAALISKUU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Hiirulaisenkujan eskarit mukana koulun oppitunnilla 10.3 klo 9.00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HUHTIKUU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Yhteisöllinen </a:t>
                      </a:r>
                      <a:r>
                        <a:rPr lang="fi-FI" err="1"/>
                        <a:t>ohr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755560">
                <a:tc>
                  <a:txBody>
                    <a:bodyPr/>
                    <a:lstStyle/>
                    <a:p>
                      <a:r>
                        <a:rPr lang="fi-FI"/>
                        <a:t>TOUKOKUU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Kouluun tutustuminen </a:t>
                      </a:r>
                      <a:endParaRPr lang="fi-FI"/>
                    </a:p>
                    <a:p>
                      <a:pPr lvl="0">
                        <a:buNone/>
                      </a:pPr>
                      <a:r>
                        <a:rPr lang="fi-FI" sz="1800" b="0" i="0" u="none" strike="noStrike" noProof="0">
                          <a:latin typeface="Segoe UI"/>
                        </a:rPr>
                        <a:t>Siirtopalaverit</a:t>
                      </a: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8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12" y="1129553"/>
            <a:ext cx="9791700" cy="927847"/>
          </a:xfrm>
        </p:spPr>
        <p:txBody>
          <a:bodyPr>
            <a:normAutofit/>
          </a:bodyPr>
          <a:lstStyle/>
          <a:p>
            <a:r>
              <a:rPr lang="fi-FI" sz="3200"/>
              <a:t>Kasvamme, kohtaamme ja kasvatamme yhdessä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9943" y="2589285"/>
            <a:ext cx="4872999" cy="2974781"/>
          </a:xfrm>
        </p:spPr>
        <p:txBody>
          <a:bodyPr/>
          <a:lstStyle/>
          <a:p>
            <a:pPr algn="ctr"/>
            <a:r>
              <a:rPr lang="fi-FI" b="1">
                <a:solidFill>
                  <a:schemeClr val="accent1"/>
                </a:solidFill>
                <a:latin typeface="+mn-lt"/>
              </a:rPr>
              <a:t>VISIO: </a:t>
            </a:r>
          </a:p>
          <a:p>
            <a:pPr algn="ctr"/>
            <a:r>
              <a:rPr lang="fi-FI" b="1" i="1">
                <a:solidFill>
                  <a:schemeClr val="accent1"/>
                </a:solidFill>
                <a:latin typeface="+mn-lt"/>
              </a:rPr>
              <a:t>”Yhtenäinen esi- ja alkuopetuksen pedagogiikka, toimintakulttuuri ja oppimisympäristö vahvistaa lapsen varhaista perustaitojen oppimista. Yhdessä toimien mahdollistamme lapsen yksilöllisen etenemisen kasvun ja opin polulla joustavien siirtymien avulla.”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18.9.2025</a:t>
            </a:fld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49B05C9F-0946-4683-B294-0F4D1B29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0836" y="2815119"/>
            <a:ext cx="530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/>
          </a:p>
          <a:p>
            <a:pPr marL="342900" indent="-342900">
              <a:buAutoNum type="arabicPeriod"/>
            </a:pPr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8782A6-1CB9-42C5-8AC5-A247B182D096}"/>
              </a:ext>
            </a:extLst>
          </p:cNvPr>
          <p:cNvSpPr txBox="1"/>
          <p:nvPr/>
        </p:nvSpPr>
        <p:spPr>
          <a:xfrm>
            <a:off x="1099335" y="2815119"/>
            <a:ext cx="48729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i-FI"/>
              <a:t>Yhteinen pedagoginen näkemys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Asiantuntijuuden ja osaamisen jakaminen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Yhtenäinen toimintakulttuuri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Pedagogiset työtavat ja oppimisympäristö perustaitojen oppimisessa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Arviointi</a:t>
            </a:r>
          </a:p>
          <a:p>
            <a:pPr marL="342900" indent="-342900">
              <a:buFont typeface="+mj-lt"/>
              <a:buAutoNum type="arabicPeriod"/>
            </a:pPr>
            <a:r>
              <a:rPr lang="fi-FI"/>
              <a:t>Vuosikello</a:t>
            </a: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744B1-BCC8-D3E8-CBD8-9CFF4AA2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2A36C4-DAAA-058E-D04C-CF23BE40CE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Yksiköt: Kaukovainion koulu, Merikotkan päiväkoti, Hiirulaisenkujan päiväkoti</a:t>
            </a:r>
          </a:p>
          <a:p>
            <a:endParaRPr lang="fi-FI"/>
          </a:p>
          <a:p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/>
              <a:t>Vastuuhenkilöt: Heikki </a:t>
            </a:r>
            <a:r>
              <a:rPr lang="fi-FI" err="1"/>
              <a:t>Luvijoki</a:t>
            </a:r>
            <a:r>
              <a:rPr lang="fi-FI"/>
              <a:t> ja Jukka-Pekka Järvenpää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5F539D7-2D2B-09F9-9B59-413A42296C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9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429125"/>
              </p:ext>
            </p:extLst>
          </p:nvPr>
        </p:nvGraphicFramePr>
        <p:xfrm>
          <a:off x="757239" y="794153"/>
          <a:ext cx="7083742" cy="4819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374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64417">
                <a:tc>
                  <a:txBody>
                    <a:bodyPr/>
                    <a:lstStyle/>
                    <a:p>
                      <a:r>
                        <a:rPr lang="fi-FI"/>
                        <a:t>1. YHTEINEN PEDAGOGINEN NÄKEMYS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5542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Toisten kunnioittaminen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Hyvät käytöstavat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Anteeksi pyytäminen/antaminen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Kaveri- ja tunnetaidot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Kaikki aikuiset ohjaavat lapsia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Lasten oikeudet ja vastuut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Osallistuminen omien tavoitteiden asettamiseen ja arvioimiseen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Oulun kaupungin tunne- ja turvataitomateriaali, Askeleittain-materiaali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8" name="Suorakulmio 7">
            <a:extLst>
              <a:ext uri="{FF2B5EF4-FFF2-40B4-BE49-F238E27FC236}">
                <a16:creationId xmlns:a16="http://schemas.microsoft.com/office/drawing/2014/main" id="{34E44250-3677-46E0-92BF-6E405C37E7DD}"/>
              </a:ext>
            </a:extLst>
          </p:cNvPr>
          <p:cNvSpPr/>
          <p:nvPr/>
        </p:nvSpPr>
        <p:spPr>
          <a:xfrm>
            <a:off x="8044665" y="1391479"/>
            <a:ext cx="2548202" cy="422251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Miettikää 1-2 tavoitetta lähiyhteistyölle. </a:t>
            </a:r>
          </a:p>
          <a:p>
            <a:endParaRPr lang="fi-FI" sz="1400"/>
          </a:p>
          <a:p>
            <a:r>
              <a:rPr lang="fi-FI" sz="1400"/>
              <a:t>Kirjatkaa konkreettiset toimenpiteet miten pääsette näihin tavoitteisiin.</a:t>
            </a:r>
          </a:p>
          <a:p>
            <a:endParaRPr lang="fi-FI" sz="1400"/>
          </a:p>
          <a:p>
            <a:r>
              <a:rPr lang="fi-FI" sz="1400"/>
              <a:t>Kuinka mahdollistetaan lasten osallisuus sekä aktiivinen toimijuus?</a:t>
            </a:r>
          </a:p>
          <a:p>
            <a:endParaRPr lang="fi-FI" sz="1400"/>
          </a:p>
          <a:p>
            <a:r>
              <a:rPr lang="fi-FI" sz="1400">
                <a:cs typeface="Segoe UI"/>
              </a:rPr>
              <a:t>Kuinka vahvistamme yhtenäisen tuen polun toteutumista?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1023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62372"/>
              </p:ext>
            </p:extLst>
          </p:nvPr>
        </p:nvGraphicFramePr>
        <p:xfrm>
          <a:off x="748553" y="794154"/>
          <a:ext cx="7070081" cy="4846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0081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598164">
                <a:tc>
                  <a:txBody>
                    <a:bodyPr/>
                    <a:lstStyle/>
                    <a:p>
                      <a:r>
                        <a:rPr lang="fi-FI"/>
                        <a:t>2. ASIANTUNTIJUUDEN JA OSAAMISEN JAKAMINEN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4819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Siirtokeskustelut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 Yhteinen ryhmyriaika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 Syksyllä ja keväällä yhteinen suunnittelu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Oppilashuoltoryhmän tapaamiset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Yhteinen sähköinen suunnittelukanava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 Saattaen vaihtaminen eskarista kouluun, esiopetuksessa toimiva mentoriopettaja tutustuu esikoulussa oppilaisiin ja tulee syksyllä muutamaksi viikoksi ekaluokkaan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7" name="Suorakulmio 6">
            <a:extLst>
              <a:ext uri="{FF2B5EF4-FFF2-40B4-BE49-F238E27FC236}">
                <a16:creationId xmlns:a16="http://schemas.microsoft.com/office/drawing/2014/main" id="{2D74A94C-A9AE-4B64-A2C6-EFBF11E60417}"/>
              </a:ext>
            </a:extLst>
          </p:cNvPr>
          <p:cNvSpPr/>
          <p:nvPr/>
        </p:nvSpPr>
        <p:spPr>
          <a:xfrm>
            <a:off x="7993294" y="1422302"/>
            <a:ext cx="2847741" cy="42182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Miten jaamme esiopetuksen, perusopetuksen ja huoltajien asiantuntijuutta?</a:t>
            </a:r>
          </a:p>
          <a:p>
            <a:endParaRPr lang="fi-FI" sz="1400"/>
          </a:p>
          <a:p>
            <a:r>
              <a:rPr lang="fi-FI" sz="1400"/>
              <a:t>Kuinka hyödynnämme henkilöstön vahvuuksia ja osaamista?</a:t>
            </a:r>
          </a:p>
          <a:p>
            <a:endParaRPr lang="fi-FI" sz="1400"/>
          </a:p>
          <a:p>
            <a:r>
              <a:rPr lang="fi-FI" sz="1400"/>
              <a:t>Kenen kanssa teemme yhteistyötä? (Iltapäivätoiminta, nuorisopalvelut yms.)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16456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69652"/>
              </p:ext>
            </p:extLst>
          </p:nvPr>
        </p:nvGraphicFramePr>
        <p:xfrm>
          <a:off x="790369" y="727893"/>
          <a:ext cx="6780012" cy="7400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0012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25338">
                <a:tc>
                  <a:txBody>
                    <a:bodyPr/>
                    <a:lstStyle/>
                    <a:p>
                      <a:r>
                        <a:rPr lang="fi-FI" b="1"/>
                        <a:t>3. YHTENÄINEN TOIMINTAKULTTUURI</a:t>
                      </a:r>
                    </a:p>
                    <a:p>
                      <a:r>
                        <a:rPr lang="fi-FI" b="0"/>
                        <a:t>Johtaminen, rakenteet, suunnittelu, toimenpiteet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275216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Erilaiset työnkuvat ja työajat vaikeuttavat yhteistyötä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”käytäväpedagogiikkaa”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Yhteistyö vaatii osapuolilta aktiivisuutta ja kiinnostusta asian suhteen ja sen mahdollistavat rakenteet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Tilojen käyttö/oppilasmäärä rajoittaa välillä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Yhteistyö: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VESO-päiviin sovittua yhteistyön suunnittelua: lukuvuoden alussa elokuussa sovitaan yhteisiä teemoja, jotka toteutetaan yhteistyössä (vuosikello)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Keväällä yhteistä arviointia yhteisöllisessä oppilashuoltoryhmässä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Lukuvuoden aikana yhteisöllisen oppilashuollon tapaamiset yksi keino yhteistyöhön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Tehdään oma </a:t>
                      </a:r>
                      <a:r>
                        <a:rPr lang="fi-FI" err="1"/>
                        <a:t>Teams</a:t>
                      </a:r>
                      <a:r>
                        <a:rPr lang="fi-FI"/>
                        <a:t>-kanava yhteistyön helpottamiseksi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Ryhmäsuunnitteluun osallistuminen lukuvuoden aikana, sovitaan ryhmyritapaamisiin osallistumisesta joko </a:t>
                      </a:r>
                      <a:r>
                        <a:rPr lang="fi-FI" err="1"/>
                        <a:t>Teamsin</a:t>
                      </a:r>
                      <a:r>
                        <a:rPr lang="fi-FI"/>
                        <a:t> välityksellä tai kasvokkain esimerkiksi 2 tapaamista syksyllä ja keväällä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Sovitaan suunnitteluvastuut yhteistyön osalta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Koulukurkkaukset keväällä, joissa seurataan koululaisten toimintaa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Ekaluokkalaisten kanssa syysretki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Koulun juhlatilaisuuksiin osallistuminen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Päivänavaukset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513A16F7-A5BD-4FA8-90F8-8E6F1B295216}"/>
              </a:ext>
            </a:extLst>
          </p:cNvPr>
          <p:cNvSpPr/>
          <p:nvPr/>
        </p:nvSpPr>
        <p:spPr>
          <a:xfrm>
            <a:off x="7775304" y="1530857"/>
            <a:ext cx="2806766" cy="419759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i-FI" sz="1400"/>
              <a:t>Kirjatkaa yhdessä sovitut suunnitteluajat ja käytänteet.</a:t>
            </a:r>
          </a:p>
          <a:p>
            <a:endParaRPr lang="fi-FI" sz="1400"/>
          </a:p>
          <a:p>
            <a:r>
              <a:rPr lang="fi-FI" sz="1400"/>
              <a:t>Millä tavoin varmistamme kaikkien sitoutumisen yhteistyöhön?</a:t>
            </a:r>
          </a:p>
          <a:p>
            <a:endParaRPr lang="fi-FI" sz="1400"/>
          </a:p>
          <a:p>
            <a:r>
              <a:rPr lang="fi-FI" sz="1400"/>
              <a:t>Miten toteutamme yhteistyötä?</a:t>
            </a:r>
          </a:p>
          <a:p>
            <a:endParaRPr lang="fi-FI" sz="1400"/>
          </a:p>
          <a:p>
            <a:endParaRPr lang="fi-FI" sz="140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3454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142511"/>
              </p:ext>
            </p:extLst>
          </p:nvPr>
        </p:nvGraphicFramePr>
        <p:xfrm>
          <a:off x="757239" y="676225"/>
          <a:ext cx="7195913" cy="5052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5913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732833">
                <a:tc>
                  <a:txBody>
                    <a:bodyPr/>
                    <a:lstStyle/>
                    <a:p>
                      <a:r>
                        <a:rPr lang="fi-FI"/>
                        <a:t>4. PEDAGOGISET TYÖTAVAT JA OPPIMISYMPÄRISTÖT PERUSTAITOJEN OPPIMISESSA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1938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STEAM-toiminta, koululaiset ovat ehtineet jo tutustua ja toimintaa voisi tehdä yhdessä eskarilaisten kanssa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Kestävä kehitys on hyvä yhteistyöteema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Lähiympäristössämme on hyviä puistoja ja lähilampi, joita voi hyödyntää matalalla kynnyksellä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Käytämme joustavasti myös käytävätiloja luokkahuoneiden lisäksi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Oppilaskunnan hallitus koulussa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/>
                        <a:t>Koulussa pidetään turvataitotunteja vuoden aikana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B19552D7-9A9D-4E79-8959-95709D1B8A9A}"/>
              </a:ext>
            </a:extLst>
          </p:cNvPr>
          <p:cNvSpPr/>
          <p:nvPr/>
        </p:nvSpPr>
        <p:spPr>
          <a:xfrm>
            <a:off x="8132318" y="1391479"/>
            <a:ext cx="2834635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400"/>
              <a:t>Millä tavoin hyödynnämme eri oppimisympäristöjä? (Esim. päiväkodin tilat, koulun tilat, lähiympäristö) </a:t>
            </a:r>
          </a:p>
          <a:p>
            <a:endParaRPr lang="fi-FI" sz="1400"/>
          </a:p>
          <a:p>
            <a:r>
              <a:rPr lang="fi-FI" sz="1400"/>
              <a:t>Millaisia työskentelytapoja käytämme?</a:t>
            </a:r>
          </a:p>
          <a:p>
            <a:endParaRPr lang="fi-FI" sz="1400"/>
          </a:p>
          <a:p>
            <a:r>
              <a:rPr lang="fi-FI" sz="1400"/>
              <a:t>Miten mahdollistamme leikin toteutumisen 5-8-vuotiaiden pedagogiikassa?</a:t>
            </a:r>
          </a:p>
          <a:p>
            <a:endParaRPr lang="fi-FI" sz="1400"/>
          </a:p>
          <a:p>
            <a:r>
              <a:rPr lang="fi-FI" sz="1400"/>
              <a:t>Miten huomioimme lasten  osallisuuden ja hyvinvoinnin?</a:t>
            </a:r>
          </a:p>
        </p:txBody>
      </p:sp>
    </p:spTree>
    <p:extLst>
      <p:ext uri="{BB962C8B-B14F-4D97-AF65-F5344CB8AC3E}">
        <p14:creationId xmlns:p14="http://schemas.microsoft.com/office/powerpoint/2010/main" val="177588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47EC2F-9B64-4C14-846D-495801C7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5B4C1D-47A3-4702-8FD6-26C9842C6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graphicFrame>
        <p:nvGraphicFramePr>
          <p:cNvPr id="6" name="Taulukko 6">
            <a:extLst>
              <a:ext uri="{FF2B5EF4-FFF2-40B4-BE49-F238E27FC236}">
                <a16:creationId xmlns:a16="http://schemas.microsoft.com/office/drawing/2014/main" id="{560CBB7B-9B0C-4AD2-BA2F-E20CF539A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769884"/>
              </p:ext>
            </p:extLst>
          </p:nvPr>
        </p:nvGraphicFramePr>
        <p:xfrm>
          <a:off x="757238" y="794153"/>
          <a:ext cx="6938106" cy="4934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106">
                  <a:extLst>
                    <a:ext uri="{9D8B030D-6E8A-4147-A177-3AD203B41FA5}">
                      <a16:colId xmlns:a16="http://schemas.microsoft.com/office/drawing/2014/main" val="2476262270"/>
                    </a:ext>
                  </a:extLst>
                </a:gridCol>
              </a:tblGrid>
              <a:tr h="609018">
                <a:tc>
                  <a:txBody>
                    <a:bodyPr/>
                    <a:lstStyle/>
                    <a:p>
                      <a:r>
                        <a:rPr lang="fi-FI"/>
                        <a:t>5. ARVIOINTI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42791"/>
                  </a:ext>
                </a:extLst>
              </a:tr>
              <a:tr h="4325276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960100"/>
                  </a:ext>
                </a:extLst>
              </a:tr>
            </a:tbl>
          </a:graphicData>
        </a:graphic>
      </p:graphicFrame>
      <p:sp>
        <p:nvSpPr>
          <p:cNvPr id="5" name="Suorakulmio 4">
            <a:extLst>
              <a:ext uri="{FF2B5EF4-FFF2-40B4-BE49-F238E27FC236}">
                <a16:creationId xmlns:a16="http://schemas.microsoft.com/office/drawing/2014/main" id="{EA74EDCF-9EFC-4951-89E2-459EA94F2ECA}"/>
              </a:ext>
            </a:extLst>
          </p:cNvPr>
          <p:cNvSpPr/>
          <p:nvPr/>
        </p:nvSpPr>
        <p:spPr>
          <a:xfrm>
            <a:off x="7952199" y="1391479"/>
            <a:ext cx="2596740" cy="4336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i-FI" sz="1400"/>
          </a:p>
          <a:p>
            <a:r>
              <a:rPr lang="fi-FI" sz="1400"/>
              <a:t>Miten lähiyhteistyölle asetetut tavoitteet toteutuivat?</a:t>
            </a:r>
          </a:p>
          <a:p>
            <a:endParaRPr lang="fi-FI" sz="1400"/>
          </a:p>
          <a:p>
            <a:r>
              <a:rPr lang="fi-FI" sz="1400"/>
              <a:t>Missä onnistuimme ja mitä haluamme vahvistaa seuraavalla toimintakaudella?</a:t>
            </a:r>
          </a:p>
          <a:p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3780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592DA6-4D65-CCB5-58F2-194243DD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401535"/>
          </a:xfrm>
        </p:spPr>
        <p:txBody>
          <a:bodyPr>
            <a:normAutofit fontScale="90000"/>
          </a:bodyPr>
          <a:lstStyle/>
          <a:p>
            <a:r>
              <a:rPr lang="fi-FI"/>
              <a:t>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041DEA-EDBC-A019-FBB0-1D7FE6B512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584791" y="2491741"/>
            <a:ext cx="172448" cy="1197758"/>
          </a:xfrm>
        </p:spPr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A3B2FE-4554-CA8C-A0F5-8B93D7F34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/>
              <a:t>   </a:t>
            </a:r>
          </a:p>
        </p:txBody>
      </p:sp>
      <p:graphicFrame>
        <p:nvGraphicFramePr>
          <p:cNvPr id="5" name="Taulukko 5">
            <a:extLst>
              <a:ext uri="{FF2B5EF4-FFF2-40B4-BE49-F238E27FC236}">
                <a16:creationId xmlns:a16="http://schemas.microsoft.com/office/drawing/2014/main" id="{BA7A6AE6-08A8-F854-BE4C-1B285FEEA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976194"/>
              </p:ext>
            </p:extLst>
          </p:nvPr>
        </p:nvGraphicFramePr>
        <p:xfrm>
          <a:off x="757238" y="1881964"/>
          <a:ext cx="9695238" cy="4469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7619">
                  <a:extLst>
                    <a:ext uri="{9D8B030D-6E8A-4147-A177-3AD203B41FA5}">
                      <a16:colId xmlns:a16="http://schemas.microsoft.com/office/drawing/2014/main" val="2429715754"/>
                    </a:ext>
                  </a:extLst>
                </a:gridCol>
                <a:gridCol w="4847619">
                  <a:extLst>
                    <a:ext uri="{9D8B030D-6E8A-4147-A177-3AD203B41FA5}">
                      <a16:colId xmlns:a16="http://schemas.microsoft.com/office/drawing/2014/main" val="4140140082"/>
                    </a:ext>
                  </a:extLst>
                </a:gridCol>
              </a:tblGrid>
              <a:tr h="446566">
                <a:tc>
                  <a:txBody>
                    <a:bodyPr/>
                    <a:lstStyle/>
                    <a:p>
                      <a:r>
                        <a:rPr lang="fi-FI"/>
                        <a:t> AJANKOHTA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336333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ELOKUU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Yhteisöllinen </a:t>
                      </a:r>
                      <a:r>
                        <a:rPr lang="fi-FI" err="1"/>
                        <a:t>ohr</a:t>
                      </a: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14596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SYYSKUU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Toiminnan yhteissuunnittelu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04139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LOKAKUU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Ykköset vierailevat 10.10  Hiirulaisenkujalla ja Merikotkan päiväkodilla leikkimässä.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52190"/>
                  </a:ext>
                </a:extLst>
              </a:tr>
              <a:tr h="315079">
                <a:tc>
                  <a:txBody>
                    <a:bodyPr/>
                    <a:lstStyle/>
                    <a:p>
                      <a:r>
                        <a:rPr lang="fi-FI"/>
                        <a:t>MARRASKUU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Ykköset vierailevat 3.11 Hiirulaisenkujalla ja Merikotkan päiväkodilla leikkimässä.</a:t>
                      </a:r>
                    </a:p>
                    <a:p>
                      <a:pPr lvl="0">
                        <a:buNone/>
                      </a:pPr>
                      <a:endParaRPr lang="fi-FI"/>
                    </a:p>
                    <a:p>
                      <a:pPr lvl="0">
                        <a:buNone/>
                      </a:pPr>
                      <a:r>
                        <a:rPr lang="fi-FI"/>
                        <a:t>25.11 eskarit vierailevat kakkosten luona + tonttupaja ja mahdollisesti eskarit ruokailevat.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043099"/>
                  </a:ext>
                </a:extLst>
              </a:tr>
              <a:tr h="439006">
                <a:tc>
                  <a:txBody>
                    <a:bodyPr/>
                    <a:lstStyle/>
                    <a:p>
                      <a:r>
                        <a:rPr lang="fi-FI"/>
                        <a:t>JOULUKUU</a:t>
                      </a:r>
                    </a:p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909948"/>
                  </a:ext>
                </a:extLst>
              </a:tr>
            </a:tbl>
          </a:graphicData>
        </a:graphic>
      </p:graphicFrame>
      <p:graphicFrame>
        <p:nvGraphicFramePr>
          <p:cNvPr id="8" name="Taulukko 8">
            <a:extLst>
              <a:ext uri="{FF2B5EF4-FFF2-40B4-BE49-F238E27FC236}">
                <a16:creationId xmlns:a16="http://schemas.microsoft.com/office/drawing/2014/main" id="{C42331D9-A2A4-EFAE-F5F3-8A4CEADE0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620585"/>
              </p:ext>
            </p:extLst>
          </p:nvPr>
        </p:nvGraphicFramePr>
        <p:xfrm>
          <a:off x="748552" y="1318436"/>
          <a:ext cx="9703923" cy="510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923">
                  <a:extLst>
                    <a:ext uri="{9D8B030D-6E8A-4147-A177-3AD203B41FA5}">
                      <a16:colId xmlns:a16="http://schemas.microsoft.com/office/drawing/2014/main" val="1883764609"/>
                    </a:ext>
                  </a:extLst>
                </a:gridCol>
              </a:tblGrid>
              <a:tr h="510363">
                <a:tc>
                  <a:txBody>
                    <a:bodyPr/>
                    <a:lstStyle/>
                    <a:p>
                      <a:r>
                        <a:rPr lang="fi-FI"/>
                        <a:t>6. VUOSIKELLO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774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906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B2187D18-368A-47EB-BE10-231BAA54BBA0}" vid="{94FCF1C6-B1E3-4FA5-A650-040B0148701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9C8D5C2A964A54FADA4DC92E49B1120" ma:contentTypeVersion="13" ma:contentTypeDescription="Luo uusi asiakirja." ma:contentTypeScope="" ma:versionID="b7483b58b6e108e8eede3b142cbaba9f">
  <xsd:schema xmlns:xsd="http://www.w3.org/2001/XMLSchema" xmlns:xs="http://www.w3.org/2001/XMLSchema" xmlns:p="http://schemas.microsoft.com/office/2006/metadata/properties" xmlns:ns3="0bae08f8-44b6-40bd-ad65-d0749165bdd0" xmlns:ns4="475152d0-4819-4b76-bd07-4692ed4f2818" targetNamespace="http://schemas.microsoft.com/office/2006/metadata/properties" ma:root="true" ma:fieldsID="897951cd82bbd891317830b14602a91b" ns3:_="" ns4:_="">
    <xsd:import namespace="0bae08f8-44b6-40bd-ad65-d0749165bdd0"/>
    <xsd:import namespace="475152d0-4819-4b76-bd07-4692ed4f28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DateTake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e08f8-44b6-40bd-ad65-d0749165bd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5152d0-4819-4b76-bd07-4692ed4f2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bae08f8-44b6-40bd-ad65-d0749165bdd0" xsi:nil="true"/>
  </documentManagement>
</p:properties>
</file>

<file path=customXml/itemProps1.xml><?xml version="1.0" encoding="utf-8"?>
<ds:datastoreItem xmlns:ds="http://schemas.openxmlformats.org/officeDocument/2006/customXml" ds:itemID="{1747FE40-14A1-4AD2-A3CC-9D82B7FF3A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F37C28-5888-4794-9C25-3E4E988B51D3}">
  <ds:schemaRefs>
    <ds:schemaRef ds:uri="0bae08f8-44b6-40bd-ad65-d0749165bdd0"/>
    <ds:schemaRef ds:uri="475152d0-4819-4b76-bd07-4692ed4f2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020DC00-C2C2-4CAE-845E-F0848EDFD4C5}">
  <ds:schemaRefs>
    <ds:schemaRef ds:uri="0bae08f8-44b6-40bd-ad65-d0749165bdd0"/>
    <ds:schemaRef ds:uri="475152d0-4819-4b76-bd07-4692ed4f281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a2493f3f-6595-4847-8f46-3790596519d0}" enabled="1" method="Privilege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</Template>
  <TotalTime>0</TotalTime>
  <Words>539</Words>
  <Application>Microsoft Office PowerPoint</Application>
  <PresentationFormat>Laajakuva</PresentationFormat>
  <Paragraphs>128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Segoe UI</vt:lpstr>
      <vt:lpstr>Office-teema</vt:lpstr>
      <vt:lpstr>Esi- ja alkuopetuksen lähiyhteistyön suunnitelma</vt:lpstr>
      <vt:lpstr>Kasvamme, kohtaamme ja kasvatamme yhdessä</vt:lpstr>
      <vt:lpstr>Taustatiedot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5-8-vuotiaiden pedagoginen suunnitelma</dc:title>
  <dc:creator>Niemelä Pirita</dc:creator>
  <cp:lastModifiedBy>Sundqvist-Holappa Sohvi</cp:lastModifiedBy>
  <cp:revision>2</cp:revision>
  <cp:lastPrinted>2024-06-10T11:36:54Z</cp:lastPrinted>
  <dcterms:created xsi:type="dcterms:W3CDTF">2023-02-07T09:36:14Z</dcterms:created>
  <dcterms:modified xsi:type="dcterms:W3CDTF">2025-09-18T07:52:52Z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0x01010009C8D5C2A964A54FADA4DC92E49B1120</vt:lpwstr>
  </property>
  <property fmtid="{D5CDD505-2E9C-101B-9397-08002B2CF9AE}" pid="3" name="MSIP_Label_a2493f3f-6595-4847-8f46-3790596519d0_Enabled">
    <vt:lpwstr>true</vt:lpwstr>
  </property>
  <property fmtid="{D5CDD505-2E9C-101B-9397-08002B2CF9AE}" pid="4" name="MSIP_Label_a2493f3f-6595-4847-8f46-3790596519d0_SetDate">
    <vt:lpwstr>2023-05-03T06:32:55Z</vt:lpwstr>
  </property>
  <property fmtid="{D5CDD505-2E9C-101B-9397-08002B2CF9AE}" pid="5" name="MSIP_Label_a2493f3f-6595-4847-8f46-3790596519d0_Method">
    <vt:lpwstr>Privileged</vt:lpwstr>
  </property>
  <property fmtid="{D5CDD505-2E9C-101B-9397-08002B2CF9AE}" pid="6" name="MSIP_Label_a2493f3f-6595-4847-8f46-3790596519d0_Name">
    <vt:lpwstr>a2493f3f-6595-4847-8f46-3790596519d0</vt:lpwstr>
  </property>
  <property fmtid="{D5CDD505-2E9C-101B-9397-08002B2CF9AE}" pid="7" name="MSIP_Label_a2493f3f-6595-4847-8f46-3790596519d0_SiteId">
    <vt:lpwstr>5cc89a67-fa29-4356-af5d-f436abc7c21b</vt:lpwstr>
  </property>
  <property fmtid="{D5CDD505-2E9C-101B-9397-08002B2CF9AE}" pid="8" name="MSIP_Label_a2493f3f-6595-4847-8f46-3790596519d0_ActionId">
    <vt:lpwstr>d48af9be-cebf-42d4-9233-cad7ef03d850</vt:lpwstr>
  </property>
  <property fmtid="{D5CDD505-2E9C-101B-9397-08002B2CF9AE}" pid="9" name="MSIP_Label_a2493f3f-6595-4847-8f46-3790596519d0_ContentBits">
    <vt:lpwstr>0</vt:lpwstr>
  </property>
  <property fmtid="{D5CDD505-2E9C-101B-9397-08002B2CF9AE}" pid="10" name="TaxCatchAll">
    <vt:lpwstr>1;#Sivistys-ja kulttuuripalvelut|46cf9211-5c78-40bb-a736-a60014ef7a20</vt:lpwstr>
  </property>
  <property fmtid="{D5CDD505-2E9C-101B-9397-08002B2CF9AE}" pid="11" name="toimialaTaxHTField">
    <vt:lpwstr>Sivistys-ja kulttuuripalvelut|46cf9211-5c78-40bb-a736-a60014ef7a20</vt:lpwstr>
  </property>
  <property fmtid="{D5CDD505-2E9C-101B-9397-08002B2CF9AE}" pid="12" name="Dokumentin_x0020_tyyppiMMD">
    <vt:lpwstr/>
  </property>
  <property fmtid="{D5CDD505-2E9C-101B-9397-08002B2CF9AE}" pid="13" name="TaxKeyword">
    <vt:lpwstr/>
  </property>
  <property fmtid="{D5CDD505-2E9C-101B-9397-08002B2CF9AE}" pid="14" name="MediaServiceImageTags">
    <vt:lpwstr/>
  </property>
  <property fmtid="{D5CDD505-2E9C-101B-9397-08002B2CF9AE}" pid="15" name="TaxKeywordTaxHTField">
    <vt:lpwstr/>
  </property>
  <property fmtid="{D5CDD505-2E9C-101B-9397-08002B2CF9AE}" pid="16" name="subjectTaxHTField">
    <vt:lpwstr/>
  </property>
  <property fmtid="{D5CDD505-2E9C-101B-9397-08002B2CF9AE}" pid="17" name="AiheMMD">
    <vt:lpwstr/>
  </property>
  <property fmtid="{D5CDD505-2E9C-101B-9397-08002B2CF9AE}" pid="18" name="ToimialaMMD">
    <vt:lpwstr>1;#Sivistys-ja kulttuuripalvelut|46cf9211-5c78-40bb-a736-a60014ef7a20</vt:lpwstr>
  </property>
  <property fmtid="{D5CDD505-2E9C-101B-9397-08002B2CF9AE}" pid="19" name="dokumentinTyyppiTaxHTField">
    <vt:lpwstr/>
  </property>
  <property fmtid="{D5CDD505-2E9C-101B-9397-08002B2CF9AE}" pid="20" name="Dokumentin tyyppiMMD">
    <vt:lpwstr/>
  </property>
</Properties>
</file>