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71" r:id="rId6"/>
    <p:sldId id="262" r:id="rId7"/>
    <p:sldId id="265" r:id="rId8"/>
    <p:sldId id="266" r:id="rId9"/>
    <p:sldId id="282" r:id="rId10"/>
    <p:sldId id="268" r:id="rId11"/>
    <p:sldId id="283" r:id="rId12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E9AD1-DF49-4592-BEA9-76AA2E6F5032}" v="94" dt="2025-09-24T06:10:34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3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04975-FCE1-457E-BD0C-BD06DDF2068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4BDDA-CA5A-40EE-BAD9-08852656F23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8861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4BDDA-CA5A-40EE-BAD9-08852656F23B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40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6525CC-DD4D-0459-0087-2E7519757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7B60564-CA4B-2D98-4D53-54B76B80C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1FC7FF-09CF-96E4-A2A4-2A3E96D2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2C17994-F264-857D-A068-B2402A90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AE917CB-4BBB-10B1-4623-923A15BE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620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AEC0B-E49A-28C3-812D-309D2344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58323ED-8826-00DB-334A-BFD0D4C89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28DC08B-CDBA-6D15-BD4D-93470F45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E1D8D6-4320-D4E4-B2F3-EF848458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5B833A-449A-1533-76DE-CC2CA454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772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CE3D5B6-CD7D-C64A-BFCB-FA37DA5B1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51D9A6B-AAC1-2649-B4DC-11BACE72F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49A4B5-439B-9687-8E0A-B49BC826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0F2F9D-E323-3361-3DF1-6DA494E33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79560B-1A61-C979-9F11-DEC66C45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560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AC977B-4A6D-931C-8481-92222E72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DCF5C1-B9FB-7A5A-A20D-7C732B960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AA4EA0-E551-3970-0319-376B8178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F67520C-BDB8-C468-8C94-1A785BA9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CA32A4-9F51-8A09-E809-8BA7B0C6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047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D03238-7F60-4750-8FE2-2A64B38D4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FD6596-97FB-5D6D-9139-DFDC58FC6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817AC2E-4181-9291-F0A6-FA8CC48B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08EAAE-D1FF-1B03-B813-F46767195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662532E-744A-7AC6-D56E-55E31CF6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177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047564-5C47-781F-8CB4-14B9D53F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73624B-FCE5-4977-9018-AD0755F44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0EFDE97-0EA9-446A-D973-1B8222FD0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307282-19B0-68FE-42EF-56537F52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131B060-60A7-4A6E-FD77-B39219BE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6B00FCC-4AA5-488E-7AD0-9B0EED75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330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81E938-1E64-2DE1-438C-499DC8F8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B82FF80-E012-FC19-BFF3-B8A37F3FA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F52BE9B-7A22-77AD-D552-0FB6F47C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28F1ACF-750D-1A40-5B41-517F874F2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9F3AB56-82B7-6EF9-7795-4567C24C0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4758D16-2495-A9C7-2077-F568C4605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A2EFFC4-F9AE-9972-4819-F2D003F6A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2287C15-7751-4474-7FAC-A313C4D0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216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2A239D-1E81-06EE-687D-279E536A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A55735E-A5E6-E56E-3114-8F03E4EB4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68C5AA3-B190-D858-9D38-80A2849A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B0D9AF0-C7AA-E9A4-8086-EECF9D00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636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1DA043E-E5C3-7629-6536-C65EFCCE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F1C7413-E33D-BEFE-BB24-ABE1A370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C8C2ABD-C69E-8B7E-BBCC-C6CDCAE13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74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002D41-C964-0A99-E422-E5C9771E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BFDDF3-4AD1-4B0F-C2A7-63699DD85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0A8F07F-BDF9-4396-081D-B80A1BD8C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1E8EB0A-6B0D-38FE-BE96-5A82098E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5E29883-5400-6665-F310-C3B012F3F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B9BDB9B-29A8-5866-D70F-8C2EC288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615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51AA4A-6ACB-DC8D-2F78-B7847005B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9F63EA5-FD1F-5941-2F9A-A7190F4B8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3241F7B-53BB-DD1C-A784-0C790BD93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8F3203-B55C-B936-B848-D2E9969AE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D44B90E-EE9D-B3F6-AE9C-86447CFB5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783ADF8-DD6F-C2DD-4D67-DA020E13E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548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8920CE8-A695-33BD-D930-935C41CD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E2B942B-D6C0-C59C-722A-69B6420DC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2CE773-3E67-CEF7-CA50-4D3764DFB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C5811-6245-424B-9794-3917DEA6727F}" type="datetimeFigureOut">
              <a:rPr lang="fi-FI" smtClean="0"/>
              <a:t>23.9.2025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8E6DAE-07BD-3BB4-F60E-AAD99E20F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410BDCC-7C82-746D-B41C-0D4BA5E30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23668-EEEB-4386-AD46-66DB34074D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395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sineducamix.blogspot.com/2010/11/dia-nacional-da-alfabetizacao_9413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rawpixel.com/search/puzzle" TargetMode="External"/><Relationship Id="rId4" Type="http://schemas.openxmlformats.org/officeDocument/2006/relationships/image" Target="../media/image2.1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flexspan.blogspot.com/2017/03/det-flersprakiga-klassrummet.html" TargetMode="External"/><Relationship Id="rId7" Type="http://schemas.openxmlformats.org/officeDocument/2006/relationships/hyperlink" Target="https://pxhere.com/en/photo/554306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hyperlink" Target="https://ttcsosswin.ttcs.tt/games.htm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atorio.tec.mx/edu-news/la-importancia-de-la-participacion-de-los-padres-en-la-educacion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021722-E416-9CEE-EB58-65E37364A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833" y="345810"/>
            <a:ext cx="5120561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Kodin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koulun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päivä</a:t>
            </a:r>
            <a:b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Pohjois-Ritaharjun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koulussa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lauantaina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27.9.2025 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klo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9.00-12.00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8C1F270-9B69-79B1-62C9-902D7E410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000" b="1" u="sng" dirty="0"/>
              <a:t>OHJELMA:</a:t>
            </a:r>
            <a:endParaRPr lang="en-US" sz="2000" b="1" u="sng" dirty="0">
              <a:ea typeface="Calibri"/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Klo 9.00 -9.45 </a:t>
            </a:r>
            <a:r>
              <a:rPr lang="en-US" sz="2000" dirty="0" err="1"/>
              <a:t>päivän</a:t>
            </a:r>
            <a:r>
              <a:rPr lang="en-US" sz="2000" dirty="0"/>
              <a:t> </a:t>
            </a:r>
            <a:r>
              <a:rPr lang="en-US" sz="2000" dirty="0" err="1"/>
              <a:t>aloitus</a:t>
            </a:r>
            <a:r>
              <a:rPr lang="en-US" sz="2000" dirty="0"/>
              <a:t> </a:t>
            </a:r>
            <a:r>
              <a:rPr lang="en-US" sz="2000" dirty="0" err="1"/>
              <a:t>omissa</a:t>
            </a:r>
            <a:r>
              <a:rPr lang="en-US" sz="2000" dirty="0"/>
              <a:t> </a:t>
            </a:r>
            <a:r>
              <a:rPr lang="en-US" sz="2000" dirty="0" err="1"/>
              <a:t>luokissa</a:t>
            </a:r>
            <a:r>
              <a:rPr lang="en-US" sz="2000" dirty="0"/>
              <a:t> + </a:t>
            </a:r>
            <a:r>
              <a:rPr lang="en-US" sz="2000" dirty="0" err="1"/>
              <a:t>oman</a:t>
            </a:r>
            <a:r>
              <a:rPr lang="en-US" sz="2000" dirty="0"/>
              <a:t> </a:t>
            </a:r>
            <a:r>
              <a:rPr lang="en-US" sz="2000" dirty="0" err="1"/>
              <a:t>luokan</a:t>
            </a:r>
            <a:r>
              <a:rPr lang="en-US" sz="2000" dirty="0"/>
              <a:t> </a:t>
            </a:r>
            <a:r>
              <a:rPr lang="en-US" sz="2000" dirty="0" err="1"/>
              <a:t>seurattava</a:t>
            </a:r>
            <a:r>
              <a:rPr lang="en-US" sz="2000" dirty="0"/>
              <a:t> </a:t>
            </a:r>
            <a:r>
              <a:rPr lang="en-US" sz="2000" dirty="0" err="1"/>
              <a:t>tunti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Klo 9.45- 10.15 </a:t>
            </a:r>
            <a:r>
              <a:rPr lang="en-US" sz="2000" dirty="0" err="1"/>
              <a:t>välitunti</a:t>
            </a:r>
            <a:r>
              <a:rPr lang="en-US" sz="2000" dirty="0"/>
              <a:t> </a:t>
            </a:r>
            <a:r>
              <a:rPr lang="en-US" sz="2000" dirty="0" err="1"/>
              <a:t>lapsilla</a:t>
            </a:r>
            <a:r>
              <a:rPr lang="en-US" sz="2000" dirty="0"/>
              <a:t> ja </a:t>
            </a:r>
            <a:r>
              <a:rPr lang="en-US" sz="2000" dirty="0" err="1"/>
              <a:t>kahvio</a:t>
            </a:r>
            <a:r>
              <a:rPr lang="en-US" sz="2000" dirty="0"/>
              <a:t> </a:t>
            </a:r>
            <a:r>
              <a:rPr lang="en-US" sz="2000" dirty="0" err="1"/>
              <a:t>vanhemmille</a:t>
            </a:r>
            <a:r>
              <a:rPr lang="en-US" sz="2000" dirty="0"/>
              <a:t> </a:t>
            </a:r>
            <a:r>
              <a:rPr lang="en-US" sz="2000" dirty="0" err="1"/>
              <a:t>Kosmoksen</a:t>
            </a:r>
            <a:r>
              <a:rPr lang="en-US" sz="2000" dirty="0"/>
              <a:t> </a:t>
            </a:r>
            <a:r>
              <a:rPr lang="en-US" sz="2000" dirty="0" err="1"/>
              <a:t>liikuntasalissa</a:t>
            </a:r>
            <a:r>
              <a:rPr lang="en-US" sz="2000" dirty="0"/>
              <a:t> (</a:t>
            </a:r>
            <a:r>
              <a:rPr lang="en-US" sz="2000" dirty="0" err="1"/>
              <a:t>vanhemmilla</a:t>
            </a:r>
            <a:r>
              <a:rPr lang="en-US" sz="2000" dirty="0"/>
              <a:t>/</a:t>
            </a:r>
            <a:r>
              <a:rPr lang="en-US" sz="2000" dirty="0" err="1"/>
              <a:t>aikuisilla</a:t>
            </a:r>
            <a:r>
              <a:rPr lang="en-US" sz="2000" dirty="0"/>
              <a:t> </a:t>
            </a:r>
            <a:r>
              <a:rPr lang="en-US" sz="2000" dirty="0" err="1"/>
              <a:t>vapaata</a:t>
            </a:r>
            <a:r>
              <a:rPr lang="en-US" sz="2000" dirty="0"/>
              <a:t> </a:t>
            </a:r>
            <a:r>
              <a:rPr lang="en-US" sz="2000" dirty="0" err="1"/>
              <a:t>seurustelua</a:t>
            </a:r>
            <a:r>
              <a:rPr lang="en-US" sz="2000" dirty="0"/>
              <a:t> ja </a:t>
            </a:r>
            <a:r>
              <a:rPr lang="en-US" sz="2000" dirty="0" err="1"/>
              <a:t>mahdollisuus</a:t>
            </a:r>
            <a:r>
              <a:rPr lang="en-US" sz="2000" dirty="0"/>
              <a:t> </a:t>
            </a:r>
            <a:r>
              <a:rPr lang="en-US" sz="2000" dirty="0" err="1"/>
              <a:t>osallistumista</a:t>
            </a:r>
            <a:r>
              <a:rPr lang="en-US" sz="2000" dirty="0"/>
              <a:t> </a:t>
            </a:r>
            <a:r>
              <a:rPr lang="en-US" sz="2000" dirty="0" err="1"/>
              <a:t>välituntiin</a:t>
            </a:r>
            <a:r>
              <a:rPr lang="en-US" sz="2000" dirty="0"/>
              <a:t> </a:t>
            </a:r>
            <a:r>
              <a:rPr lang="en-US" sz="2000" dirty="0" err="1"/>
              <a:t>oman</a:t>
            </a:r>
            <a:r>
              <a:rPr lang="en-US" sz="2000" dirty="0"/>
              <a:t> </a:t>
            </a:r>
            <a:r>
              <a:rPr lang="en-US" sz="2000" dirty="0" err="1"/>
              <a:t>lapsen</a:t>
            </a:r>
            <a:r>
              <a:rPr lang="en-US" sz="2000" dirty="0"/>
              <a:t> </a:t>
            </a:r>
            <a:r>
              <a:rPr lang="en-US" sz="2000" dirty="0" err="1"/>
              <a:t>kanssa</a:t>
            </a:r>
            <a:r>
              <a:rPr lang="en-US" sz="2000" dirty="0"/>
              <a:t>)</a:t>
            </a:r>
            <a:endParaRPr lang="en-US" sz="2000" dirty="0">
              <a:ea typeface="Calibri"/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Klo 10.15-11.55 </a:t>
            </a:r>
            <a:r>
              <a:rPr lang="en-US" sz="2000" dirty="0" err="1"/>
              <a:t>toimintapisteillä</a:t>
            </a:r>
            <a:r>
              <a:rPr lang="en-US" sz="2000" dirty="0"/>
              <a:t> </a:t>
            </a:r>
            <a:r>
              <a:rPr lang="en-US" sz="2000" dirty="0" err="1"/>
              <a:t>kiertelyä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 err="1"/>
              <a:t>sisältää</a:t>
            </a:r>
            <a:r>
              <a:rPr lang="en-US" sz="2000" dirty="0"/>
              <a:t> </a:t>
            </a:r>
            <a:r>
              <a:rPr lang="en-US" sz="2000" dirty="0" err="1"/>
              <a:t>oman</a:t>
            </a:r>
            <a:r>
              <a:rPr lang="en-US" sz="2000" dirty="0"/>
              <a:t> </a:t>
            </a:r>
            <a:r>
              <a:rPr lang="en-US" sz="2000" dirty="0" err="1"/>
              <a:t>ryhmän</a:t>
            </a:r>
            <a:r>
              <a:rPr lang="en-US" sz="2000" dirty="0"/>
              <a:t> </a:t>
            </a:r>
            <a:r>
              <a:rPr lang="en-US" sz="2000" dirty="0" err="1"/>
              <a:t>ruokailun</a:t>
            </a:r>
            <a:r>
              <a:rPr lang="en-US" sz="2000" dirty="0"/>
              <a:t>.</a:t>
            </a:r>
            <a:endParaRPr lang="en-US" sz="2000" dirty="0">
              <a:ea typeface="Calibri"/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Klo 11.55 </a:t>
            </a:r>
            <a:r>
              <a:rPr lang="en-US" sz="2000" dirty="0" err="1"/>
              <a:t>oman</a:t>
            </a:r>
            <a:r>
              <a:rPr lang="en-US" sz="2000" dirty="0"/>
              <a:t> open </a:t>
            </a:r>
            <a:r>
              <a:rPr lang="en-US" sz="2000" dirty="0" err="1"/>
              <a:t>luo</a:t>
            </a:r>
            <a:r>
              <a:rPr lang="en-US" sz="2000" dirty="0"/>
              <a:t> </a:t>
            </a:r>
            <a:r>
              <a:rPr lang="en-US" sz="2000" dirty="0" err="1"/>
              <a:t>saapuminen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Klo 12.00 </a:t>
            </a:r>
            <a:r>
              <a:rPr lang="en-US" sz="2000" dirty="0" err="1"/>
              <a:t>koulupäivä</a:t>
            </a:r>
            <a:r>
              <a:rPr lang="en-US" sz="2000" dirty="0"/>
              <a:t> </a:t>
            </a:r>
            <a:r>
              <a:rPr lang="en-US" sz="2000" dirty="0" err="1"/>
              <a:t>päättyy</a:t>
            </a:r>
            <a:endParaRPr lang="en-US" sz="20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children drawing on tables&#10;&#10;AI-generated content may be incorrect.">
            <a:extLst>
              <a:ext uri="{FF2B5EF4-FFF2-40B4-BE49-F238E27FC236}">
                <a16:creationId xmlns:a16="http://schemas.microsoft.com/office/drawing/2014/main" id="{4198FE63-0972-2861-B89F-FCA64958F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" b="5667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oup of people holding puzzle pieces&#10;&#10;AI-generated content may be incorrect.">
            <a:extLst>
              <a:ext uri="{FF2B5EF4-FFF2-40B4-BE49-F238E27FC236}">
                <a16:creationId xmlns:a16="http://schemas.microsoft.com/office/drawing/2014/main" id="{BBD3BBAA-6120-7D2E-C8D7-CABE7B644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580" r="7962" b="1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881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C465F4-E2C6-8227-C8DB-500F66DD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Info vanhemmille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0175A0-4EA9-4807-C6A9-1ADCA41D4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066"/>
            <a:ext cx="10515600" cy="491480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 sz="2400" dirty="0"/>
              <a:t>Oppilailla on koulua klo 9:00-12.00.</a:t>
            </a:r>
          </a:p>
          <a:p>
            <a:r>
              <a:rPr lang="fi-FI" sz="2400" dirty="0"/>
              <a:t>Vanhemmat ovat tervetulleita koululle klo 9.00-12.00. Aluksi tullaan lapsen omaan luokkaan, jossa ensin seurattava tunti/ohjelmaa.</a:t>
            </a:r>
          </a:p>
          <a:p>
            <a:pPr fontAlgn="base"/>
            <a:r>
              <a:rPr lang="fi-FI" sz="2400" dirty="0"/>
              <a:t>Koululaisten välitunnin aikana klo 9.45-10.15 </a:t>
            </a:r>
            <a:r>
              <a:rPr lang="fi-FI" sz="2400" b="1" dirty="0"/>
              <a:t>vanhemmille ja koululaisten sisaruksille</a:t>
            </a:r>
            <a:r>
              <a:rPr lang="fi-FI" sz="2400" dirty="0"/>
              <a:t> oppilaskunta on järjestänyt kahvilan. Kahvila on Kosmoksen salissa. Kahvi+ munkki on 2€. Pillimehu ja keksi on 1€.</a:t>
            </a:r>
            <a:r>
              <a:rPr lang="fi-FI" sz="2400" b="1" dirty="0"/>
              <a:t> Kahvilassa käy vain käteinen raha.</a:t>
            </a:r>
            <a:r>
              <a:rPr lang="fi-FI" sz="2400" dirty="0"/>
              <a:t> Ottakaa pikkurahaa mukaan ja tulkaa herkuttelemaan välitunnilla kahvilaan! </a:t>
            </a:r>
            <a:r>
              <a:rPr lang="fi-FI" sz="2400" b="1" dirty="0"/>
              <a:t>Kahvilan tuotto käytetään kaikkien oppilaiden hyväksi.</a:t>
            </a:r>
            <a:endParaRPr lang="fi-FI" sz="2400" b="1" dirty="0">
              <a:ea typeface="Calibri"/>
              <a:cs typeface="Calibri"/>
            </a:endParaRPr>
          </a:p>
          <a:p>
            <a:r>
              <a:rPr lang="fi-FI" sz="2400" dirty="0"/>
              <a:t>Toimintapisteitä järjestetään molemmissa rakennuksissa. Pisteet ovat auki klo 10.15-11:55. Tarkemmat tiedot pisteiden sijainnista voi tarkistaa koululla esillä olevista ohjeista.</a:t>
            </a:r>
            <a:endParaRPr lang="fi-FI" sz="2400" dirty="0">
              <a:ea typeface="Calibri"/>
              <a:cs typeface="Calibri"/>
            </a:endParaRPr>
          </a:p>
          <a:p>
            <a:r>
              <a:rPr lang="fi-FI" sz="2400" dirty="0"/>
              <a:t>Osalla pisteistä käytetään mobiililaitetta. Lapset käyttävät lähtökohtaisesti koulun laitteita, vanhemmat omiaan.</a:t>
            </a:r>
            <a:endParaRPr lang="fi-FI" sz="2400" dirty="0">
              <a:ea typeface="Calibri"/>
              <a:cs typeface="Calibri"/>
            </a:endParaRPr>
          </a:p>
          <a:p>
            <a:r>
              <a:rPr lang="fi-FI" sz="2400" dirty="0"/>
              <a:t>Pisteitä voi kierrellä yhdessä oman lapsen kanssa. Mahdolliset pienemmät sisarukset kiertävät pisteitä vain huoltajan seurassa. Oppilas voi kiertää pisteillä myös koulukavereidensa kanssa.</a:t>
            </a:r>
            <a:endParaRPr lang="fi-FI" sz="2400" dirty="0">
              <a:ea typeface="Calibri"/>
              <a:cs typeface="Calibri"/>
            </a:endParaRPr>
          </a:p>
          <a:p>
            <a:r>
              <a:rPr lang="fi-FI" sz="2400" dirty="0"/>
              <a:t>Oppilailla on normaali kouluruoka päivän aikana oman luokan kanssa.</a:t>
            </a:r>
            <a:endParaRPr lang="fi-FI" sz="2400" dirty="0">
              <a:ea typeface="Calibri"/>
              <a:cs typeface="Calibri"/>
            </a:endParaRPr>
          </a:p>
          <a:p>
            <a:r>
              <a:rPr lang="fi-FI" sz="2400" dirty="0"/>
              <a:t>Pohjois-Ritaharjun koulussa kuljetaan sisätiloissa ilman kenkiä.</a:t>
            </a:r>
          </a:p>
        </p:txBody>
      </p:sp>
    </p:spTree>
    <p:extLst>
      <p:ext uri="{BB962C8B-B14F-4D97-AF65-F5344CB8AC3E}">
        <p14:creationId xmlns:p14="http://schemas.microsoft.com/office/powerpoint/2010/main" val="1169396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165A33-825B-D421-60C8-12608B36F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CD-sakaran suunnitelma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509310-592E-7F63-DADD-2647BA32D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i-FI">
              <a:ea typeface="Calibri"/>
              <a:cs typeface="Calibri"/>
            </a:endParaRPr>
          </a:p>
          <a:p>
            <a:endParaRPr lang="fi-FI">
              <a:ea typeface="Calibri"/>
              <a:cs typeface="Calibri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B0B34A9-AF1E-5B96-83B2-6A42682BF886}"/>
              </a:ext>
            </a:extLst>
          </p:cNvPr>
          <p:cNvSpPr txBox="1"/>
          <p:nvPr/>
        </p:nvSpPr>
        <p:spPr>
          <a:xfrm>
            <a:off x="6693003" y="1588532"/>
            <a:ext cx="4922250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 b="1" dirty="0">
                <a:ea typeface="Calibri"/>
                <a:cs typeface="Calibri"/>
              </a:rPr>
              <a:t>D-Sakara (Kaisan ja Katjan luokka): </a:t>
            </a:r>
            <a:br>
              <a:rPr lang="fi-FI" dirty="0">
                <a:ea typeface="Calibri"/>
                <a:cs typeface="Calibri"/>
              </a:rPr>
            </a:br>
            <a:r>
              <a:rPr lang="fi-FI" dirty="0">
                <a:ea typeface="Calibri"/>
                <a:cs typeface="Calibri"/>
              </a:rPr>
              <a:t>Tule mukaan oppimaan metsän nisäkkäistä suomeksi ja englanniksi! </a:t>
            </a:r>
            <a:br>
              <a:rPr lang="fi-FI" dirty="0">
                <a:ea typeface="Calibri"/>
                <a:cs typeface="Calibri"/>
              </a:rPr>
            </a:br>
            <a:br>
              <a:rPr lang="fi-FI" dirty="0">
                <a:ea typeface="Calibri"/>
                <a:cs typeface="Calibri"/>
              </a:rPr>
            </a:br>
            <a:r>
              <a:rPr lang="fi-FI" dirty="0">
                <a:ea typeface="Calibri"/>
                <a:cs typeface="Calibri"/>
              </a:rPr>
              <a:t>Pelejä:</a:t>
            </a:r>
            <a:br>
              <a:rPr lang="fi-FI" dirty="0">
                <a:ea typeface="Calibri"/>
                <a:cs typeface="Calibri"/>
              </a:rPr>
            </a:br>
            <a:r>
              <a:rPr lang="fi-FI" dirty="0">
                <a:ea typeface="Calibri"/>
                <a:cs typeface="Calibri"/>
              </a:rPr>
              <a:t>- </a:t>
            </a:r>
            <a:r>
              <a:rPr lang="fi-FI" dirty="0" err="1">
                <a:ea typeface="Calibri"/>
                <a:cs typeface="Calibri"/>
              </a:rPr>
              <a:t>Blooket</a:t>
            </a:r>
            <a:r>
              <a:rPr lang="fi-FI" dirty="0">
                <a:ea typeface="Calibri"/>
                <a:cs typeface="Calibri"/>
              </a:rPr>
              <a:t>-peli </a:t>
            </a:r>
            <a:r>
              <a:rPr lang="fi-FI" dirty="0" err="1">
                <a:ea typeface="Calibri"/>
                <a:cs typeface="Calibri"/>
              </a:rPr>
              <a:t>pädeillä</a:t>
            </a:r>
            <a:r>
              <a:rPr lang="fi-FI" dirty="0">
                <a:ea typeface="Calibri"/>
                <a:cs typeface="Calibri"/>
              </a:rPr>
              <a:t> (suomeksi ja englanniksi) </a:t>
            </a:r>
            <a:endParaRPr lang="fi-FI" dirty="0"/>
          </a:p>
          <a:p>
            <a:pPr marL="285750" indent="-285750">
              <a:buFont typeface="Calibri"/>
              <a:buChar char="-"/>
            </a:pPr>
            <a:r>
              <a:rPr lang="fi-FI" dirty="0">
                <a:ea typeface="Calibri"/>
                <a:cs typeface="Calibri"/>
              </a:rPr>
              <a:t>Muistipeli metsän nisäkkäistä</a:t>
            </a:r>
          </a:p>
          <a:p>
            <a:pPr marL="285750" indent="-285750">
              <a:buFont typeface="Calibri"/>
              <a:buChar char="-"/>
            </a:pPr>
            <a:r>
              <a:rPr lang="fi-FI" dirty="0">
                <a:ea typeface="Calibri"/>
                <a:cs typeface="Calibri"/>
              </a:rPr>
              <a:t>Kim-leikki metsän nisäkkäistä</a:t>
            </a:r>
          </a:p>
          <a:p>
            <a:pPr marL="285750" indent="-285750">
              <a:buFont typeface="Calibri"/>
              <a:buChar char="-"/>
            </a:pPr>
            <a:r>
              <a:rPr lang="fi-FI" dirty="0">
                <a:ea typeface="Calibri"/>
                <a:cs typeface="Calibri"/>
              </a:rPr>
              <a:t>Väritystehtävä metsän nisäkkäistä</a:t>
            </a:r>
          </a:p>
          <a:p>
            <a:pPr marL="285750" indent="-285750">
              <a:buFont typeface="Calibri"/>
              <a:buChar char="-"/>
            </a:pPr>
            <a:endParaRPr lang="fi-FI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fi-FI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fi-FI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fi-FI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fi-FI" dirty="0">
              <a:ea typeface="Calibri"/>
              <a:cs typeface="Calibri"/>
            </a:endParaRPr>
          </a:p>
          <a:p>
            <a:endParaRPr lang="fi-FI" dirty="0">
              <a:ea typeface="Calibri"/>
              <a:cs typeface="Calibri"/>
            </a:endParaRPr>
          </a:p>
          <a:p>
            <a:endParaRPr lang="fi-FI" dirty="0">
              <a:ea typeface="Calibri"/>
              <a:cs typeface="Calibri"/>
            </a:endParaRPr>
          </a:p>
          <a:p>
            <a:endParaRPr lang="fi-FI" dirty="0">
              <a:ea typeface="Calibri"/>
              <a:cs typeface="Calibri"/>
            </a:endParaRPr>
          </a:p>
        </p:txBody>
      </p:sp>
      <p:pic>
        <p:nvPicPr>
          <p:cNvPr id="42" name="Kuva 41" descr="Kuva, joka sisältää kohteen nisäkäs, orava, jyrsijä, piha-&#10;&#10;Tekoälyllä luotu sisältö saattaa olla virheellistä.">
            <a:extLst>
              <a:ext uri="{FF2B5EF4-FFF2-40B4-BE49-F238E27FC236}">
                <a16:creationId xmlns:a16="http://schemas.microsoft.com/office/drawing/2014/main" id="{4FD3770C-6D00-B7AE-EEF2-C9A74BF8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559" y="4368641"/>
            <a:ext cx="3070537" cy="204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5969DA-9DB7-A412-C158-0CA9B5F5C13C}"/>
              </a:ext>
            </a:extLst>
          </p:cNvPr>
          <p:cNvSpPr txBox="1"/>
          <p:nvPr/>
        </p:nvSpPr>
        <p:spPr>
          <a:xfrm>
            <a:off x="961500" y="1598169"/>
            <a:ext cx="5522130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dirty="0">
                <a:ea typeface="Calibri"/>
                <a:cs typeface="Calibri"/>
              </a:rPr>
              <a:t>C-Sakara</a:t>
            </a:r>
          </a:p>
          <a:p>
            <a:r>
              <a:rPr lang="en-US" dirty="0">
                <a:ea typeface="Calibri"/>
                <a:cs typeface="Calibri"/>
              </a:rPr>
              <a:t>Tule </a:t>
            </a:r>
            <a:r>
              <a:rPr lang="en-US" dirty="0" err="1">
                <a:ea typeface="Calibri"/>
                <a:cs typeface="Calibri"/>
              </a:rPr>
              <a:t>mukaan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Unelmakarttapajaan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Pelataan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yhdessä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tunnelautapeliä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24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29FBC6-58C7-D17B-A730-058BF2D9D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EF-sakaran suunnitelma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AAD54C-D552-1B4F-4305-17B1F773F9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EF0BA4-989E-272B-0B81-0FD740A6B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0828" y="153987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E-</a:t>
            </a:r>
            <a:r>
              <a:rPr lang="en-US" dirty="0" err="1">
                <a:ea typeface="Calibri"/>
                <a:cs typeface="Calibri"/>
              </a:rPr>
              <a:t>sakara</a:t>
            </a:r>
            <a:r>
              <a:rPr lang="en-US" dirty="0">
                <a:ea typeface="Calibri"/>
                <a:cs typeface="Calibri"/>
              </a:rPr>
              <a:t>: 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Muumi-näyttely 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Muumi-kirjojen lukemista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Muumiaiheisia värityskuvia ja lauluja</a:t>
            </a:r>
          </a:p>
          <a:p>
            <a:pPr marL="0" indent="0">
              <a:buNone/>
            </a:pPr>
            <a:endParaRPr lang="fi-FI" dirty="0">
              <a:ea typeface="+mn-lt"/>
              <a:cs typeface="+mn-lt"/>
            </a:endParaRPr>
          </a:p>
          <a:p>
            <a:r>
              <a:rPr lang="fi-FI" dirty="0">
                <a:ea typeface="+mn-lt"/>
                <a:cs typeface="+mn-lt"/>
              </a:rPr>
              <a:t>F-sakara:</a:t>
            </a: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Syksyisen runon askartelua </a:t>
            </a:r>
          </a:p>
          <a:p>
            <a:pPr marL="0" indent="0">
              <a:buNone/>
            </a:pPr>
            <a:endParaRPr lang="fi-FI" dirty="0">
              <a:ea typeface="+mn-lt"/>
              <a:cs typeface="+mn-lt"/>
            </a:endParaRPr>
          </a:p>
          <a:p>
            <a:pPr marL="0" indent="0">
              <a:buNone/>
            </a:pPr>
            <a:endParaRPr lang="fi-FI" dirty="0">
              <a:ea typeface="+mn-lt"/>
              <a:cs typeface="+mn-lt"/>
            </a:endParaRPr>
          </a:p>
          <a:p>
            <a:pPr marL="0" indent="0">
              <a:buNone/>
            </a:pPr>
            <a:endParaRPr lang="fi-FI" dirty="0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67D20-7198-8F8C-85FB-699D03521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131" y="610333"/>
            <a:ext cx="4386629" cy="2812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A0F34B-99F2-5864-038E-7D2B397A0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320" y="3591970"/>
            <a:ext cx="2224436" cy="2452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D8633-7CA9-5824-7707-E77B46B68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100" y="3591969"/>
            <a:ext cx="2224436" cy="245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9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4EA829-CFE6-E413-CF52-9493A3AB0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311322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fi-FI" dirty="0">
              <a:ea typeface="Calibri"/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endParaRPr lang="fi-FI" dirty="0">
              <a:ea typeface="Calibri"/>
              <a:cs typeface="Calibri"/>
            </a:endParaRPr>
          </a:p>
          <a:p>
            <a:pPr marL="914400" lvl="2" indent="0">
              <a:buNone/>
            </a:pPr>
            <a:endParaRPr lang="fi-FI" dirty="0">
              <a:ea typeface="Calibri"/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endParaRPr lang="fi-FI" dirty="0">
              <a:ea typeface="Calibri"/>
              <a:cs typeface="Calibri"/>
            </a:endParaRPr>
          </a:p>
          <a:p>
            <a:pPr lvl="1"/>
            <a:endParaRPr lang="fi-FI" dirty="0">
              <a:ea typeface="Calibri"/>
              <a:cs typeface="Calibri"/>
            </a:endParaRPr>
          </a:p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F34AF69-0D6B-D343-BD9D-C96DC4874E53}"/>
              </a:ext>
            </a:extLst>
          </p:cNvPr>
          <p:cNvSpPr txBox="1"/>
          <p:nvPr/>
        </p:nvSpPr>
        <p:spPr>
          <a:xfrm>
            <a:off x="404136" y="-408784"/>
            <a:ext cx="10487759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 b="1" dirty="0">
              <a:ea typeface="Calibri" panose="020F0502020204030204"/>
              <a:cs typeface="Calibri" panose="020F0502020204030204"/>
            </a:endParaRPr>
          </a:p>
          <a:p>
            <a:endParaRPr lang="fi-FI" b="1" dirty="0">
              <a:ea typeface="Calibri" panose="020F0502020204030204"/>
              <a:cs typeface="Calibri" panose="020F0502020204030204"/>
            </a:endParaRPr>
          </a:p>
          <a:p>
            <a:r>
              <a:rPr lang="fi-FI" sz="2800" dirty="0">
                <a:solidFill>
                  <a:srgbClr val="7030A0"/>
                </a:solidFill>
                <a:latin typeface="Comic Sans MS"/>
                <a:ea typeface="Calibri" panose="020F0502020204030204"/>
                <a:cs typeface="Courier New"/>
              </a:rPr>
              <a:t>TERVETULOA KOSMOKSEN ALAKERTAAN </a:t>
            </a:r>
          </a:p>
          <a:p>
            <a:r>
              <a:rPr lang="fi-FI" sz="2800" dirty="0">
                <a:solidFill>
                  <a:srgbClr val="7030A0"/>
                </a:solidFill>
                <a:latin typeface="Comic Sans MS"/>
                <a:ea typeface="Calibri" panose="020F0502020204030204"/>
                <a:cs typeface="Courier New"/>
              </a:rPr>
              <a:t>VIETTÄMÄÄN PIENET HETKET MUUMIEN KANSSA!</a:t>
            </a:r>
            <a:endParaRPr lang="fi-FI" sz="2800" dirty="0">
              <a:solidFill>
                <a:srgbClr val="7030A0"/>
              </a:solidFill>
              <a:latin typeface="Comic Sans MS"/>
            </a:endParaRPr>
          </a:p>
          <a:p>
            <a:endParaRPr lang="fi-FI" dirty="0">
              <a:latin typeface="Courier New"/>
              <a:ea typeface="Calibri" panose="020F0502020204030204"/>
              <a:cs typeface="Calibri" panose="020F0502020204030204"/>
            </a:endParaRPr>
          </a:p>
          <a:p>
            <a:r>
              <a:rPr lang="fi-FI" b="1" dirty="0">
                <a:solidFill>
                  <a:srgbClr val="7030A0"/>
                </a:solidFill>
                <a:latin typeface="Courier New"/>
                <a:ea typeface="Calibri" panose="020F0502020204030204"/>
                <a:cs typeface="Courier New"/>
              </a:rPr>
              <a:t>Even ja Sanna-Kaisan luokassa:</a:t>
            </a:r>
            <a:r>
              <a:rPr lang="fi-FI" dirty="0">
                <a:solidFill>
                  <a:srgbClr val="7030A0"/>
                </a:solidFill>
                <a:latin typeface="Courier New"/>
                <a:ea typeface="Calibri" panose="020F0502020204030204"/>
                <a:cs typeface="Courier New"/>
              </a:rPr>
              <a:t>  Muumi-</a:t>
            </a:r>
            <a:r>
              <a:rPr lang="fi-FI" dirty="0" err="1">
                <a:solidFill>
                  <a:srgbClr val="7030A0"/>
                </a:solidFill>
                <a:latin typeface="Courier New"/>
                <a:ea typeface="Calibri" panose="020F0502020204030204"/>
                <a:cs typeface="Courier New"/>
              </a:rPr>
              <a:t>kahoot</a:t>
            </a:r>
            <a:endParaRPr lang="fi-FI" dirty="0">
              <a:solidFill>
                <a:srgbClr val="7030A0"/>
              </a:solidFill>
              <a:latin typeface="Courier New"/>
              <a:ea typeface="Calibri" panose="020F0502020204030204"/>
              <a:cs typeface="Courier New"/>
            </a:endParaRPr>
          </a:p>
          <a:p>
            <a:r>
              <a:rPr lang="fi-FI" b="1" dirty="0">
                <a:solidFill>
                  <a:srgbClr val="7030A0"/>
                </a:solidFill>
                <a:latin typeface="Courier New"/>
                <a:ea typeface="Calibri" panose="020F0502020204030204"/>
                <a:cs typeface="Courier New"/>
              </a:rPr>
              <a:t>Käytävässä ja luokissa:</a:t>
            </a:r>
            <a:r>
              <a:rPr lang="fi-FI" dirty="0">
                <a:solidFill>
                  <a:srgbClr val="7030A0"/>
                </a:solidFill>
                <a:latin typeface="Courier New"/>
                <a:ea typeface="Calibri" panose="020F0502020204030204"/>
                <a:cs typeface="Courier New"/>
              </a:rPr>
              <a:t> Muumilaakson taidenäyttely</a:t>
            </a:r>
          </a:p>
          <a:p>
            <a:r>
              <a:rPr lang="fi-FI" b="1" dirty="0">
                <a:solidFill>
                  <a:srgbClr val="7030A0"/>
                </a:solidFill>
                <a:latin typeface="Courier New"/>
                <a:ea typeface="Calibri" panose="020F0502020204030204"/>
                <a:cs typeface="Courier New"/>
              </a:rPr>
              <a:t>Sannan ja Seijan luokassa:</a:t>
            </a:r>
            <a:r>
              <a:rPr lang="fi-FI" dirty="0">
                <a:solidFill>
                  <a:srgbClr val="7030A0"/>
                </a:solidFill>
                <a:latin typeface="Courier New"/>
                <a:ea typeface="Calibri" panose="020F0502020204030204"/>
                <a:cs typeface="Courier New"/>
              </a:rPr>
              <a:t> Anna ajatustesi lentää Muumien kanssa ja kirjoita ajatuksesi kaikkien ihasteltavaksi.  </a:t>
            </a:r>
          </a:p>
          <a:p>
            <a:endParaRPr lang="fi-FI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Kuva 3" descr="Kuva, joka sisältää kohteen piirros, kuvitus, Lapsitaide, maalaus&#10;&#10;Tekoälyllä luotu sisältö saattaa olla virheellistä.">
            <a:extLst>
              <a:ext uri="{FF2B5EF4-FFF2-40B4-BE49-F238E27FC236}">
                <a16:creationId xmlns:a16="http://schemas.microsoft.com/office/drawing/2014/main" id="{395D74AC-3AE0-96FA-F944-9F7F38812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47" y="3130213"/>
            <a:ext cx="2760385" cy="3459327"/>
          </a:xfrm>
          <a:prstGeom prst="rect">
            <a:avLst/>
          </a:prstGeom>
        </p:spPr>
      </p:pic>
      <p:pic>
        <p:nvPicPr>
          <p:cNvPr id="6" name="Kuva 5" descr="Kuva, joka sisältää kohteen pöytä, huonekalu, ruoka, maalaus&#10;&#10;Tekoälyllä luotu sisältö saattaa olla virheellistä.">
            <a:extLst>
              <a:ext uri="{FF2B5EF4-FFF2-40B4-BE49-F238E27FC236}">
                <a16:creationId xmlns:a16="http://schemas.microsoft.com/office/drawing/2014/main" id="{C13FE977-B360-3D8D-8B09-EEB6E628F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024" y="3308460"/>
            <a:ext cx="2768421" cy="3277495"/>
          </a:xfrm>
          <a:prstGeom prst="rect">
            <a:avLst/>
          </a:prstGeom>
        </p:spPr>
      </p:pic>
      <p:pic>
        <p:nvPicPr>
          <p:cNvPr id="8" name="Kuva 7" descr="Kuva, joka sisältää kohteen maalaus, Lapsitaide, piirros, kukka&#10;&#10;Tekoälyllä luotu sisältö saattaa olla virheellistä.">
            <a:extLst>
              <a:ext uri="{FF2B5EF4-FFF2-40B4-BE49-F238E27FC236}">
                <a16:creationId xmlns:a16="http://schemas.microsoft.com/office/drawing/2014/main" id="{A7233CE9-51D4-40CE-CE23-EA20B8FE4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662" y="2983799"/>
            <a:ext cx="2747128" cy="3705020"/>
          </a:xfrm>
          <a:prstGeom prst="rect">
            <a:avLst/>
          </a:prstGeom>
        </p:spPr>
      </p:pic>
      <p:sp>
        <p:nvSpPr>
          <p:cNvPr id="12" name="Puhekupla: Soikea 11">
            <a:extLst>
              <a:ext uri="{FF2B5EF4-FFF2-40B4-BE49-F238E27FC236}">
                <a16:creationId xmlns:a16="http://schemas.microsoft.com/office/drawing/2014/main" id="{49A887D0-BE34-0098-7B66-3AFF48632D17}"/>
              </a:ext>
            </a:extLst>
          </p:cNvPr>
          <p:cNvSpPr/>
          <p:nvPr/>
        </p:nvSpPr>
        <p:spPr>
          <a:xfrm rot="-2880000">
            <a:off x="4120445" y="4303497"/>
            <a:ext cx="821291" cy="66054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C986CEB-B83F-B138-1A47-ED1B72AB9816}"/>
              </a:ext>
            </a:extLst>
          </p:cNvPr>
          <p:cNvSpPr txBox="1"/>
          <p:nvPr/>
        </p:nvSpPr>
        <p:spPr>
          <a:xfrm>
            <a:off x="406158" y="3230613"/>
            <a:ext cx="205201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>
                <a:solidFill>
                  <a:srgbClr val="7030A0"/>
                </a:solidFill>
                <a:latin typeface="Comic Sans MS"/>
                <a:ea typeface="Calibri"/>
                <a:cs typeface="Calibri"/>
              </a:rPr>
              <a:t>Mikä saa sinut hyvälle tuulelle meidän koulussa?</a:t>
            </a:r>
          </a:p>
        </p:txBody>
      </p:sp>
      <p:sp>
        <p:nvSpPr>
          <p:cNvPr id="7" name="Puhekupla: Soikea 6">
            <a:extLst>
              <a:ext uri="{FF2B5EF4-FFF2-40B4-BE49-F238E27FC236}">
                <a16:creationId xmlns:a16="http://schemas.microsoft.com/office/drawing/2014/main" id="{59470E74-E640-F7F9-9ACB-906759990FFD}"/>
              </a:ext>
            </a:extLst>
          </p:cNvPr>
          <p:cNvSpPr/>
          <p:nvPr/>
        </p:nvSpPr>
        <p:spPr>
          <a:xfrm rot="720000">
            <a:off x="2820467" y="3530226"/>
            <a:ext cx="1094049" cy="91461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fi-FI">
              <a:ea typeface="Calibri"/>
              <a:cs typeface="Calibri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BF909B8-5C76-B581-03AF-A380CC5EE8DC}"/>
              </a:ext>
            </a:extLst>
          </p:cNvPr>
          <p:cNvSpPr txBox="1"/>
          <p:nvPr/>
        </p:nvSpPr>
        <p:spPr>
          <a:xfrm>
            <a:off x="4388199" y="2766842"/>
            <a:ext cx="29060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>
                <a:solidFill>
                  <a:srgbClr val="7030A0"/>
                </a:solidFill>
                <a:latin typeface="Comic Sans MS"/>
                <a:ea typeface="Calibri"/>
                <a:cs typeface="Calibri"/>
              </a:rPr>
              <a:t>Mistä teet koulussa mielelläsi yhdessä muiden kanssa?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BF730320-07DC-F3EA-2B44-29FABECF4C4F}"/>
              </a:ext>
            </a:extLst>
          </p:cNvPr>
          <p:cNvSpPr txBox="1"/>
          <p:nvPr/>
        </p:nvSpPr>
        <p:spPr>
          <a:xfrm>
            <a:off x="8880043" y="2509213"/>
            <a:ext cx="27466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>
                <a:solidFill>
                  <a:srgbClr val="7030A0"/>
                </a:solidFill>
                <a:latin typeface="Comic Sans MS"/>
                <a:ea typeface="Calibri"/>
                <a:cs typeface="Calibri"/>
              </a:rPr>
              <a:t>Mistä haaveilet? </a:t>
            </a:r>
          </a:p>
          <a:p>
            <a:r>
              <a:rPr lang="fi-FI" sz="1400">
                <a:solidFill>
                  <a:srgbClr val="7030A0"/>
                </a:solidFill>
                <a:latin typeface="Comic Sans MS"/>
                <a:ea typeface="Calibri"/>
                <a:cs typeface="Calibri"/>
              </a:rPr>
              <a:t>Millainen olisi unelmiesi koulu?</a:t>
            </a:r>
            <a:endParaRPr lang="fi-FI" sz="1400">
              <a:solidFill>
                <a:srgbClr val="7030A0"/>
              </a:solidFill>
              <a:latin typeface="Comic Sans MS"/>
            </a:endParaRPr>
          </a:p>
        </p:txBody>
      </p:sp>
      <p:sp>
        <p:nvSpPr>
          <p:cNvPr id="9" name="Puhekupla: Soikea 8">
            <a:extLst>
              <a:ext uri="{FF2B5EF4-FFF2-40B4-BE49-F238E27FC236}">
                <a16:creationId xmlns:a16="http://schemas.microsoft.com/office/drawing/2014/main" id="{EE320260-49FD-5CEC-4E12-202B253AD630}"/>
              </a:ext>
            </a:extLst>
          </p:cNvPr>
          <p:cNvSpPr/>
          <p:nvPr/>
        </p:nvSpPr>
        <p:spPr>
          <a:xfrm rot="720000">
            <a:off x="7202826" y="3744601"/>
            <a:ext cx="843062" cy="606114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93D8179E-9F7F-AE1D-785D-305BF1BCF1D5}"/>
              </a:ext>
            </a:extLst>
          </p:cNvPr>
          <p:cNvSpPr txBox="1"/>
          <p:nvPr/>
        </p:nvSpPr>
        <p:spPr>
          <a:xfrm rot="780000">
            <a:off x="2905293" y="3724621"/>
            <a:ext cx="11694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>
                <a:solidFill>
                  <a:schemeClr val="accent1"/>
                </a:solidFill>
                <a:latin typeface="Garamond"/>
                <a:ea typeface="Calibri"/>
                <a:cs typeface="Calibri"/>
              </a:rPr>
              <a:t>Kun ystävä auttaa</a:t>
            </a:r>
            <a:r>
              <a:rPr lang="fi-FI" sz="1400">
                <a:latin typeface="Garamond"/>
                <a:ea typeface="Calibri"/>
                <a:cs typeface="Calibri"/>
              </a:rPr>
              <a:t>. 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2BF7D902-CD7C-3B4E-8BEC-2FD6143E3D9B}"/>
              </a:ext>
            </a:extLst>
          </p:cNvPr>
          <p:cNvSpPr txBox="1"/>
          <p:nvPr/>
        </p:nvSpPr>
        <p:spPr>
          <a:xfrm>
            <a:off x="7338058" y="3610269"/>
            <a:ext cx="119771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 sz="1200">
              <a:latin typeface="Garamond"/>
              <a:ea typeface="Calibri"/>
              <a:cs typeface="Calibri"/>
            </a:endParaRPr>
          </a:p>
          <a:p>
            <a:r>
              <a:rPr lang="fi-FI" sz="1200">
                <a:solidFill>
                  <a:schemeClr val="accent1"/>
                </a:solidFill>
                <a:latin typeface="Garamond"/>
                <a:ea typeface="Calibri"/>
                <a:cs typeface="Calibri"/>
              </a:rPr>
              <a:t>Leikin </a:t>
            </a:r>
            <a:endParaRPr lang="fi-FI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fi-FI" sz="1200">
                <a:solidFill>
                  <a:schemeClr val="accent1"/>
                </a:solidFill>
                <a:latin typeface="Garamond"/>
                <a:ea typeface="Calibri"/>
                <a:cs typeface="Calibri"/>
              </a:rPr>
              <a:t>hippaa.</a:t>
            </a:r>
            <a:endParaRPr lang="fi-FI">
              <a:solidFill>
                <a:schemeClr val="accent1"/>
              </a:solidFill>
            </a:endParaRPr>
          </a:p>
          <a:p>
            <a:endParaRPr lang="fi-FI" sz="1200">
              <a:latin typeface="Garamond"/>
              <a:ea typeface="Calibri"/>
              <a:cs typeface="Calibri"/>
            </a:endParaRPr>
          </a:p>
        </p:txBody>
      </p:sp>
      <p:sp>
        <p:nvSpPr>
          <p:cNvPr id="10" name="Puhekupla: Soikea 9">
            <a:extLst>
              <a:ext uri="{FF2B5EF4-FFF2-40B4-BE49-F238E27FC236}">
                <a16:creationId xmlns:a16="http://schemas.microsoft.com/office/drawing/2014/main" id="{F3278429-839D-26F7-DCC2-B827E1EF7792}"/>
              </a:ext>
            </a:extLst>
          </p:cNvPr>
          <p:cNvSpPr/>
          <p:nvPr/>
        </p:nvSpPr>
        <p:spPr>
          <a:xfrm rot="360000">
            <a:off x="11217930" y="4216411"/>
            <a:ext cx="821291" cy="66054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6865D62-842D-EBF4-8905-594AE45E5060}"/>
              </a:ext>
            </a:extLst>
          </p:cNvPr>
          <p:cNvSpPr txBox="1"/>
          <p:nvPr/>
        </p:nvSpPr>
        <p:spPr>
          <a:xfrm>
            <a:off x="10992193" y="4763283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ea typeface="Calibri"/>
                <a:cs typeface="Calibri"/>
              </a:rPr>
              <a:t> 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D852A0B4-24D2-881C-F22E-CCEE53589D7B}"/>
              </a:ext>
            </a:extLst>
          </p:cNvPr>
          <p:cNvSpPr txBox="1"/>
          <p:nvPr/>
        </p:nvSpPr>
        <p:spPr>
          <a:xfrm rot="19500000">
            <a:off x="4067502" y="4173316"/>
            <a:ext cx="13990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>
                <a:solidFill>
                  <a:schemeClr val="accent1"/>
                </a:solidFill>
                <a:ea typeface="Calibri"/>
                <a:cs typeface="Calibri"/>
              </a:rPr>
              <a:t>Ryhmä-</a:t>
            </a:r>
          </a:p>
          <a:p>
            <a:pPr algn="l"/>
            <a:r>
              <a:rPr lang="fi-FI" sz="1400">
                <a:solidFill>
                  <a:schemeClr val="accent1"/>
                </a:solidFill>
                <a:ea typeface="Calibri"/>
                <a:cs typeface="Calibri"/>
              </a:rPr>
              <a:t>töitä</a:t>
            </a:r>
            <a:endParaRPr lang="fi-FI" sz="1400">
              <a:solidFill>
                <a:schemeClr val="accent1"/>
              </a:solidFill>
            </a:endParaRPr>
          </a:p>
        </p:txBody>
      </p:sp>
      <p:sp>
        <p:nvSpPr>
          <p:cNvPr id="24" name="Sydän 23">
            <a:extLst>
              <a:ext uri="{FF2B5EF4-FFF2-40B4-BE49-F238E27FC236}">
                <a16:creationId xmlns:a16="http://schemas.microsoft.com/office/drawing/2014/main" id="{B63F7819-9953-801B-CC85-0865AD5651B2}"/>
              </a:ext>
            </a:extLst>
          </p:cNvPr>
          <p:cNvSpPr/>
          <p:nvPr/>
        </p:nvSpPr>
        <p:spPr>
          <a:xfrm rot="1080000">
            <a:off x="11481912" y="4365095"/>
            <a:ext cx="313257" cy="360277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678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5BF5B-59EF-97FC-3FA0-1C0A2BE33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32EECC4-D8CC-44EE-AF29-7656D1E0A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2CDDA-CD4F-435A-B89F-1754AE6F8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473"/>
            <a:ext cx="9144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92155C-6F36-45A9-B413-04F7CBA3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640" y="685799"/>
            <a:ext cx="781871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35D2E67-C803-F9BA-E92D-C2EABE30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846" y="1153391"/>
            <a:ext cx="6580306" cy="108001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i-FI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lasassy Caps" panose="020F0502020204030204" pitchFamily="2" charset="0"/>
                <a:cs typeface="Calibri Light"/>
              </a:rPr>
              <a:t>Kosmoksen yläkerran 4-6lk –sakaran suunnitelma</a:t>
            </a:r>
            <a:endParaRPr lang="fi-FI" sz="4000" dirty="0">
              <a:solidFill>
                <a:schemeClr val="tx1">
                  <a:lumMod val="65000"/>
                  <a:lumOff val="35000"/>
                </a:schemeClr>
              </a:solidFill>
              <a:latin typeface="Alasassy Caps" panose="020F0502020204030204" pitchFamily="2" charset="0"/>
            </a:endParaRPr>
          </a:p>
        </p:txBody>
      </p:sp>
      <p:pic>
        <p:nvPicPr>
          <p:cNvPr id="8" name="Picture 7" descr="A group of people with different colored bubbles&#10;&#10;AI-generated content may be incorrect.">
            <a:extLst>
              <a:ext uri="{FF2B5EF4-FFF2-40B4-BE49-F238E27FC236}">
                <a16:creationId xmlns:a16="http://schemas.microsoft.com/office/drawing/2014/main" id="{94796408-FF2C-F0F1-37C6-91328AF2E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349"/>
          <a:stretch>
            <a:fillRect/>
          </a:stretch>
        </p:blipFill>
        <p:spPr>
          <a:xfrm>
            <a:off x="9143999" y="-7472"/>
            <a:ext cx="3048001" cy="230829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E0D4CB-3C3A-7493-9B15-B899B514B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846" y="2520280"/>
            <a:ext cx="6580307" cy="30180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lasassy Caps" pitchFamily="2" charset="0"/>
              </a:rPr>
              <a:t>pulmia (sudoku, sanaristikko ym.) ja oppimispelejä (koulun pädit, ei kännykät) 5D luokka</a:t>
            </a:r>
          </a:p>
          <a:p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lasassy Caps" pitchFamily="2" charset="0"/>
              </a:rPr>
              <a:t>Perheiden kielikartoitus, 5AB luokka</a:t>
            </a:r>
          </a:p>
          <a:p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lasassy Caps" pitchFamily="2" charset="0"/>
              </a:rPr>
              <a:t>yhteinen taideteos, 4-6lk solun naulakoiden vieressä oleva luokka</a:t>
            </a: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Picture 4" descr="A screenshot of a game&#10;&#10;AI-generated content may be incorrect.">
            <a:extLst>
              <a:ext uri="{FF2B5EF4-FFF2-40B4-BE49-F238E27FC236}">
                <a16:creationId xmlns:a16="http://schemas.microsoft.com/office/drawing/2014/main" id="{4C5ABA58-875F-A96A-5FE2-0461653F4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58" r="-5" b="22898"/>
          <a:stretch>
            <a:fillRect/>
          </a:stretch>
        </p:blipFill>
        <p:spPr>
          <a:xfrm>
            <a:off x="9143999" y="2300819"/>
            <a:ext cx="3048001" cy="2248890"/>
          </a:xfrm>
          <a:prstGeom prst="rect">
            <a:avLst/>
          </a:prstGeom>
        </p:spPr>
      </p:pic>
      <p:pic>
        <p:nvPicPr>
          <p:cNvPr id="11" name="Picture 10" descr="A group of colored pencils next to a pencil case&#10;&#10;AI-generated content may be incorrect.">
            <a:extLst>
              <a:ext uri="{FF2B5EF4-FFF2-40B4-BE49-F238E27FC236}">
                <a16:creationId xmlns:a16="http://schemas.microsoft.com/office/drawing/2014/main" id="{30AC0109-9C54-3B31-B28C-633E5F8E4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12474" b="1"/>
          <a:stretch>
            <a:fillRect/>
          </a:stretch>
        </p:blipFill>
        <p:spPr>
          <a:xfrm>
            <a:off x="9143999" y="4549708"/>
            <a:ext cx="3048001" cy="2315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F8EE3-4ED9-6309-41A0-8F3EFFBEECFB}"/>
              </a:ext>
            </a:extLst>
          </p:cNvPr>
          <p:cNvSpPr txBox="1"/>
          <p:nvPr/>
        </p:nvSpPr>
        <p:spPr>
          <a:xfrm>
            <a:off x="9751908" y="4349654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5" tooltip="https://ttcsosswin.ttcs.tt/games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i-FI" sz="700">
                <a:solidFill>
                  <a:srgbClr val="FFFFFF"/>
                </a:solidFill>
              </a:rPr>
              <a:t> by Unknown Author is licensed under </a:t>
            </a:r>
            <a:r>
              <a:rPr lang="fi-FI" sz="700">
                <a:solidFill>
                  <a:srgbClr val="FFFFFF"/>
                </a:solidFill>
                <a:hlinkClick r:id="rId8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i-FI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394BAB-C392-9365-8544-487A1B0BD19A}"/>
              </a:ext>
            </a:extLst>
          </p:cNvPr>
          <p:cNvSpPr txBox="1"/>
          <p:nvPr/>
        </p:nvSpPr>
        <p:spPr>
          <a:xfrm>
            <a:off x="9884958" y="2100763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3" tooltip="https://flexspan.blogspot.com/2017/03/det-flersprakiga-klassrumme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i-FI" sz="700">
                <a:solidFill>
                  <a:srgbClr val="FFFFFF"/>
                </a:solidFill>
              </a:rPr>
              <a:t> by Unknown Author is licensed under </a:t>
            </a:r>
            <a:r>
              <a:rPr lang="fi-FI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0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teksti, Ihmisen kasvot, henkilö, kuvitus&#10;&#10;Tekoälyllä luotu sisältö saattaa olla virheellistä.">
            <a:extLst>
              <a:ext uri="{FF2B5EF4-FFF2-40B4-BE49-F238E27FC236}">
                <a16:creationId xmlns:a16="http://schemas.microsoft.com/office/drawing/2014/main" id="{5BED63B6-A26C-53EE-8006-39AC967E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56" b="1292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50DF3D8-7EC9-6D7F-5F9F-F50049283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3400">
                <a:cs typeface="Calibri Light"/>
              </a:rPr>
              <a:t>Kosmoksen yläkerran 6lk –sakaran suunnitelma</a:t>
            </a:r>
            <a:endParaRPr lang="fi-FI" sz="34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FB8F56-2E12-F869-56D6-EAB23A108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ea typeface="Calibri"/>
                <a:cs typeface="Calibri"/>
              </a:rPr>
              <a:t>Lautapelit ja </a:t>
            </a:r>
            <a:r>
              <a:rPr lang="fi-FI" sz="2000" dirty="0" err="1">
                <a:ea typeface="Calibri"/>
                <a:cs typeface="Calibri"/>
              </a:rPr>
              <a:t>Kahoot</a:t>
            </a:r>
            <a:r>
              <a:rPr lang="fi-FI" sz="2000" dirty="0">
                <a:ea typeface="Calibri"/>
                <a:cs typeface="Calibri"/>
              </a:rPr>
              <a:t>, 6AB-tila</a:t>
            </a:r>
          </a:p>
          <a:p>
            <a:r>
              <a:rPr lang="fi-FI" sz="2000" dirty="0">
                <a:ea typeface="Calibri"/>
                <a:cs typeface="Calibri"/>
              </a:rPr>
              <a:t>Rentoutumishuone, 6C-tila</a:t>
            </a:r>
          </a:p>
        </p:txBody>
      </p:sp>
    </p:spTree>
    <p:extLst>
      <p:ext uri="{BB962C8B-B14F-4D97-AF65-F5344CB8AC3E}">
        <p14:creationId xmlns:p14="http://schemas.microsoft.com/office/powerpoint/2010/main" val="161018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7A14AE-06C7-0954-7B82-9C055B57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i-FI" sz="3600" dirty="0">
                <a:ea typeface="Calibri Light"/>
                <a:cs typeface="Calibri Light"/>
              </a:rPr>
              <a:t>OHR pisteet</a:t>
            </a:r>
            <a:endParaRPr lang="fi-FI" sz="3600" dirty="0"/>
          </a:p>
        </p:txBody>
      </p:sp>
      <p:pic>
        <p:nvPicPr>
          <p:cNvPr id="7" name="Picture 6" descr="A group of people walking&#10;&#10;AI-generated content may be incorrect.">
            <a:extLst>
              <a:ext uri="{FF2B5EF4-FFF2-40B4-BE49-F238E27FC236}">
                <a16:creationId xmlns:a16="http://schemas.microsoft.com/office/drawing/2014/main" id="{9E63C3CA-6787-3F78-281A-FCA47ECE5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4549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410F43-4D1E-7F84-F06F-4B8E895B5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fi-FI" sz="1800" b="1" dirty="0">
                <a:ea typeface="Calibri"/>
                <a:cs typeface="Calibri"/>
              </a:rPr>
              <a:t>Toimintapisteet:</a:t>
            </a:r>
            <a:endParaRPr lang="fi-FI" sz="1800" b="1" dirty="0"/>
          </a:p>
          <a:p>
            <a:endParaRPr lang="fi-FI" sz="1800" dirty="0">
              <a:ea typeface="Calibri"/>
              <a:cs typeface="Calibri"/>
            </a:endParaRPr>
          </a:p>
          <a:p>
            <a:r>
              <a:rPr lang="fi-FI" sz="1800" dirty="0">
                <a:ea typeface="Calibri"/>
                <a:cs typeface="Calibri"/>
              </a:rPr>
              <a:t>Lapsi-vanhempi kohtaaminen: Sarin luokka</a:t>
            </a:r>
          </a:p>
          <a:p>
            <a:pPr marL="0" indent="0">
              <a:buNone/>
            </a:pPr>
            <a:endParaRPr lang="fi-FI" sz="1800" dirty="0">
              <a:ea typeface="Calibri"/>
              <a:cs typeface="Calibri"/>
            </a:endParaRPr>
          </a:p>
          <a:p>
            <a:r>
              <a:rPr lang="fi-FI" sz="1800" dirty="0">
                <a:ea typeface="Calibri"/>
                <a:cs typeface="Calibri"/>
              </a:rPr>
              <a:t>Eläinjooga: Sarin luokka</a:t>
            </a:r>
          </a:p>
          <a:p>
            <a:pPr marL="0" indent="0">
              <a:buNone/>
            </a:pPr>
            <a:endParaRPr lang="fi-FI" sz="1800" dirty="0">
              <a:ea typeface="Calibri"/>
              <a:cs typeface="Calibri"/>
            </a:endParaRPr>
          </a:p>
          <a:p>
            <a:r>
              <a:rPr lang="fi-FI" sz="1800" dirty="0">
                <a:ea typeface="Calibri"/>
                <a:cs typeface="Calibri"/>
              </a:rPr>
              <a:t>Tuen uudistuksesta keskustelu: Sarin tilan viereinen pikkuluokka</a:t>
            </a:r>
          </a:p>
          <a:p>
            <a:endParaRPr lang="fi-FI" sz="1500" dirty="0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E7049B-3AB6-2B3B-C8E7-EA16D90C1439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3" tooltip="https://observatorio.tec.mx/edu-news/la-importancia-de-la-participacion-de-los-padres-en-la-educac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i-FI" sz="700">
                <a:solidFill>
                  <a:srgbClr val="FFFFFF"/>
                </a:solidFill>
              </a:rPr>
              <a:t> by Unknown Author is licensed under </a:t>
            </a:r>
            <a:r>
              <a:rPr lang="fi-FI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33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C263E220187E94393FE3EFEA08E5130" ma:contentTypeVersion="19" ma:contentTypeDescription="Luo uusi asiakirja." ma:contentTypeScope="" ma:versionID="01bfb9aef7f9f7d0d37510b5c82322c8">
  <xsd:schema xmlns:xsd="http://www.w3.org/2001/XMLSchema" xmlns:xs="http://www.w3.org/2001/XMLSchema" xmlns:p="http://schemas.microsoft.com/office/2006/metadata/properties" xmlns:ns2="55efea09-699b-4538-8d95-f63f0a5a2941" xmlns:ns3="dcc2ddd1-566f-4ec5-803b-f794a78f02d2" targetNamespace="http://schemas.microsoft.com/office/2006/metadata/properties" ma:root="true" ma:fieldsID="6f4e8865b95c692e83d4c3ef0f0a680e" ns2:_="" ns3:_="">
    <xsd:import namespace="55efea09-699b-4538-8d95-f63f0a5a2941"/>
    <xsd:import namespace="dcc2ddd1-566f-4ec5-803b-f794a78f02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fea09-699b-4538-8d95-f63f0a5a29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b6f73edd-577a-44a5-983b-b6ef24e706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2ddd1-566f-4ec5-803b-f794a78f02d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c6dc220-29a6-4537-9d8b-a025ce6cf1df}" ma:internalName="TaxCatchAll" ma:showField="CatchAllData" ma:web="dcc2ddd1-566f-4ec5-803b-f794a78f0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c2ddd1-566f-4ec5-803b-f794a78f02d2"/>
    <lcf76f155ced4ddcb4097134ff3c332f xmlns="55efea09-699b-4538-8d95-f63f0a5a294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18C547-E59E-4E21-8101-B4CE174469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efea09-699b-4538-8d95-f63f0a5a2941"/>
    <ds:schemaRef ds:uri="dcc2ddd1-566f-4ec5-803b-f794a78f02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E9C1B4-915B-49E8-AA13-02949DF7184C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dcc2ddd1-566f-4ec5-803b-f794a78f02d2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55efea09-699b-4538-8d95-f63f0a5a2941"/>
  </ds:schemaRefs>
</ds:datastoreItem>
</file>

<file path=customXml/itemProps3.xml><?xml version="1.0" encoding="utf-8"?>
<ds:datastoreItem xmlns:ds="http://schemas.openxmlformats.org/officeDocument/2006/customXml" ds:itemID="{0DE50D5F-3EF4-4DF9-BFDD-FCD91B5005E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7b7dd52-5344-42ec-8a59-1a8a821a1852}" enabled="1" method="Privileged" siteId="{08215fa3-9e5d-4df2-9f9f-facf1d0357d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12996</TotalTime>
  <Words>473</Words>
  <Application>Microsoft Office PowerPoint</Application>
  <PresentationFormat>Widescreen</PresentationFormat>
  <Paragraphs>84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Alasassy Caps</vt:lpstr>
      <vt:lpstr>Aptos</vt:lpstr>
      <vt:lpstr>Arial</vt:lpstr>
      <vt:lpstr>Calibri</vt:lpstr>
      <vt:lpstr>Calibri Light</vt:lpstr>
      <vt:lpstr>Comic Sans MS</vt:lpstr>
      <vt:lpstr>Courier New</vt:lpstr>
      <vt:lpstr>Garamond</vt:lpstr>
      <vt:lpstr>Wingdings</vt:lpstr>
      <vt:lpstr>Office-teema</vt:lpstr>
      <vt:lpstr>Kodin ja koulun päivä Pohjois-Ritaharjun koulussa  lauantaina 27.9.2025 klo 9.00-12.00</vt:lpstr>
      <vt:lpstr>Info vanhemmille</vt:lpstr>
      <vt:lpstr>CD-sakaran suunnitelma</vt:lpstr>
      <vt:lpstr>EF-sakaran suunnitelma</vt:lpstr>
      <vt:lpstr>PowerPoint Presentation</vt:lpstr>
      <vt:lpstr>Kosmoksen yläkerran 4-6lk –sakaran suunnitelma</vt:lpstr>
      <vt:lpstr>Kosmoksen yläkerran 6lk –sakaran suunnitelma</vt:lpstr>
      <vt:lpstr>OHR pisteet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Launtai koulupäivä 14.10</dc:title>
  <dc:creator>Kesti Minna</dc:creator>
  <cp:lastModifiedBy>Marjamaa Tuomas</cp:lastModifiedBy>
  <cp:revision>6</cp:revision>
  <cp:lastPrinted>2023-10-13T06:50:16Z</cp:lastPrinted>
  <dcterms:created xsi:type="dcterms:W3CDTF">2023-09-18T05:09:34Z</dcterms:created>
  <dcterms:modified xsi:type="dcterms:W3CDTF">2025-09-24T06:40:09Z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0x0101000C263E220187E94393FE3EFEA08E5130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