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6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28.8.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toimimaan osana ryhmää.</a:t>
            </a:r>
            <a:endParaRPr lang="fi-FI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446530" y="1004069"/>
            <a:ext cx="2397740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Harjoittelen tunnistamaan ja nimeämään erilaisia tunteita ja kuvailen, missä kohtaa kehoa eri tunteet tuntuvat.</a:t>
            </a:r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Osaan kuvailla millainen on turvallinen aikuinen sekä nimetä ainakin yhden turvallisen aikuisen, jolle voin kertoa huolista.</a:t>
            </a:r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488772" y="2985320"/>
            <a:ext cx="2327273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Harjoittelen tunnistamaan kiusaamisen eri muotoja.</a:t>
            </a:r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97451" y="2987950"/>
            <a:ext cx="305662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Harjoittelen hyvän ystävyyden taitoja: toisen mukaan pyytämistä, toisen asemaan asettumista eli empatiaa, kiittämistä, tervehtimistä, anteeksi pyytämistä ja antamista.</a:t>
            </a:r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kertomaan itsestäni.</a:t>
            </a:r>
            <a:endParaRPr lang="fi-FI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Tutustun erilaisiin vahvuuksiin.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Tunnistan ja ymmärrän, että minulla on oikeus määrätä omasta kehostani ja yksityisyydestäni. Kunnioitan myös toisen yksityisyyttä.</a:t>
            </a:r>
            <a:endParaRPr lang="fi-FI" sz="13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33908" y="4949744"/>
            <a:ext cx="3226001" cy="14619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23.3. klo 11.00-12.00 </a:t>
            </a:r>
            <a:endParaRPr lang="fi-FI" b="1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Tiedän, miten toimia turvallisuutta uhkaavissa tilanteissa itseäni suojellen kolmen kohdan turvaohjeen avulla.</a:t>
            </a:r>
            <a:endParaRPr lang="fi-FI" sz="120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Osaan kuvailla mitä eroa on hyvällä ja huonolla salaisuudella.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21.4. klo 10.15-11.15</a:t>
            </a:r>
            <a:endParaRPr lang="fi-FI" b="1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Tunnistan mediankäyttötapojani.</a:t>
            </a:r>
            <a:endParaRPr lang="fi-FI" sz="13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tunnistamaan, miten mediankäyttö voi vaikuttaa hyvinvointiin positiivisesti ja negatiivisesti.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1541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20.5. klo 11.00-12.00</a:t>
            </a:r>
            <a:endParaRPr lang="fi-FI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 sääntöjä turvalliseen median käyttöön.</a:t>
            </a:r>
            <a:endParaRPr lang="fi-FI" sz="130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Tunnistan ikärajamerkinnät ja tunnistan ikätasolleni sopivaa sisältöä mediassa.</a:t>
            </a:r>
          </a:p>
          <a:p>
            <a:pPr algn="ctr" defTabSz="293248">
              <a:defRPr/>
            </a:pPr>
            <a:r>
              <a:rPr lang="fi-FI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 millaisia tietoja voi jakaa netissä.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5331458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1.-luokka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237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28.8.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toimimaan osana ryhmää.</a:t>
            </a:r>
            <a:endParaRPr lang="fi-FI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377258" y="1004069"/>
            <a:ext cx="270946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endParaRPr lang="fi-FI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  <a:r>
              <a:rPr lang="fi-FI" sz="12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Ymmärrän, että tunteet ovat vaihtuvia ja eri tilanteisiin liittyviä.</a:t>
            </a:r>
            <a:endParaRPr lang="fi-FI" sz="1300"/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Opin, että ikävältä tuntuvat tunteeni ovat sallittuja ja menevät ohi.</a:t>
            </a: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Opin keinoja niis</a:t>
            </a:r>
            <a:r>
              <a:rPr lang="fi-FI" sz="14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tä selviytymiseen.</a:t>
            </a:r>
          </a:p>
          <a:p>
            <a:pPr algn="ctr" defTabSz="293248">
              <a:defRPr/>
            </a:pPr>
            <a:endParaRPr lang="fi-FI" sz="14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Osaan kertoa, mitkä asiat tuovat minulle turvaa ja turvattomuutta.</a:t>
            </a:r>
            <a:endParaRPr lang="fi-FI" sz="1400" dirty="0">
              <a:ea typeface="+mn-lt"/>
              <a:cs typeface="+mn-lt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597630" y="3106273"/>
            <a:ext cx="221841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Osaan kertoa, mitä voin tehdä, jos itseäni tai jotakuta toista kiusataan.</a:t>
            </a:r>
            <a:endParaRPr lang="fi-FI" sz="1400" dirty="0">
              <a:ea typeface="+mn-lt"/>
              <a:cs typeface="+mn-lt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97451" y="2884041"/>
            <a:ext cx="3056628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Harjoittelen ottamaan toiset huomioon: ystävällisyyden ja myötätunnon harjoittelu.</a:t>
            </a:r>
            <a:endParaRPr lang="fi-FI" dirty="0"/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Opin taitoja selviytyä ristiriitatilanteista.</a:t>
            </a:r>
          </a:p>
          <a:p>
            <a:pPr algn="ctr" defTabSz="293248">
              <a:defRPr/>
            </a:pPr>
            <a:endParaRPr lang="fi-FI" sz="1400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Segoe UI"/>
                <a:cs typeface="Segoe UI"/>
              </a:rPr>
              <a:t>Tunnistan oman arvoni osana ryhmää.</a:t>
            </a: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Segoe UI"/>
                <a:cs typeface="Segoe UI"/>
              </a:rPr>
              <a:t>Tunnistan ja nimeän omia vahvuuksiani.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 algn="ctr" defTabSz="293248">
              <a:defRPr/>
            </a:pPr>
            <a:endParaRPr lang="fi-FI" sz="150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ea typeface="+mn-lt"/>
                <a:cs typeface="+mn-lt"/>
              </a:rPr>
              <a:t>Osaan kertoa ja erotella toisistaan hyvältä tuntuvia ja ikävältä tuntuvia kosketuksia itseäni sekä muita kohtaan. Osaan sano ”Ei.”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149363" y="4949744"/>
            <a:ext cx="3226001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23.3. klo 11.00-12.00 </a:t>
            </a:r>
            <a:endParaRPr lang="fi-FI" b="1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Ymmärrän, että minulla on oikeus kokea turvallisuutta omassa kodissani.</a:t>
            </a:r>
          </a:p>
          <a:p>
            <a:pPr algn="ctr" defTabSz="293248">
              <a:defRPr/>
            </a:pPr>
            <a:r>
              <a:rPr lang="fi-FI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Osaan kertoa asioita, jotka tekevät kodista turvallisen tai turvattoman.</a:t>
            </a:r>
          </a:p>
          <a:p>
            <a:pPr algn="ctr" defTabSz="293248">
              <a:defRPr/>
            </a:pPr>
            <a:r>
              <a:rPr lang="fi-FI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Tunnistan uhkaavia tilanteita ja harjoittelen turvaohjeiden käyttöä.</a:t>
            </a:r>
          </a:p>
          <a:p>
            <a:pPr algn="ctr" defTabSz="293248">
              <a:defRPr/>
            </a:pPr>
            <a:endParaRPr lang="fi-FI" sz="12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21.4. klo 10.15-11.15</a:t>
            </a:r>
            <a:endParaRPr lang="fi-FI" b="1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Vahvistan mediankäyttöön liittyviä itsesäätelytaitojani ja rutiinejani.</a:t>
            </a:r>
          </a:p>
          <a:p>
            <a:pPr algn="ctr" defTabSz="293248">
              <a:defRPr/>
            </a:pPr>
            <a:r>
              <a:rPr lang="fi-FI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tunnistamaan ja nimeämään median herättämiä tunteita ja vaikutusta hyvinvointiin.</a:t>
            </a:r>
          </a:p>
          <a:p>
            <a:pPr algn="ctr" defTabSz="293248">
              <a:defRPr/>
            </a:pP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5850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20.5. klo 11.00-12.00</a:t>
            </a:r>
            <a:endParaRPr lang="fi-FI" dirty="0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Tunnistan netin uhkaavia tilanteita ja että netissä kuka tahansa voi väittää olevansa muuta kuin on.</a:t>
            </a:r>
          </a:p>
          <a:p>
            <a:pPr algn="ctr" defTabSz="293248">
              <a:defRPr/>
            </a:pPr>
            <a:r>
              <a:rPr lang="fi-FI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Tiedän, miten netin turvallisuutta uhkaavissa tilanteissa toimitaan netin turvaohjeiden mukaan.</a:t>
            </a:r>
          </a:p>
          <a:p>
            <a:pPr algn="ctr" defTabSz="293248">
              <a:defRPr/>
            </a:pPr>
            <a:r>
              <a:rPr lang="fi-FI" sz="105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Osaan kuvailla, millaisia videoita ja kuvia nettiin voi julkaista.</a:t>
            </a:r>
          </a:p>
          <a:p>
            <a:pPr algn="ctr" defTabSz="293248">
              <a:defRPr/>
            </a:pPr>
            <a:endParaRPr lang="fi-FI" sz="10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5331458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2.-luokka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1284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6A4152FC691A4FAB51039094AE3753" ma:contentTypeVersion="" ma:contentTypeDescription="Luo uusi asiakirja." ma:contentTypeScope="" ma:versionID="7d1d8919dceee2f04be54d1330a2cca5">
  <xsd:schema xmlns:xsd="http://www.w3.org/2001/XMLSchema" xmlns:xs="http://www.w3.org/2001/XMLSchema" xmlns:p="http://schemas.microsoft.com/office/2006/metadata/properties" xmlns:ns2="6f9c2d2f-2ff2-455e-a638-b27320db1208" xmlns:ns3="277d3057-491e-4098-99c8-83b44eb90482" xmlns:ns4="de0fe0b2-e2ba-444a-a2a0-1eb6deb86d9c" targetNamespace="http://schemas.microsoft.com/office/2006/metadata/properties" ma:root="true" ma:fieldsID="46f57f6b64aca5ce40432e34beeb341b" ns2:_="" ns3:_="" ns4:_="">
    <xsd:import namespace="6f9c2d2f-2ff2-455e-a638-b27320db1208"/>
    <xsd:import namespace="277d3057-491e-4098-99c8-83b44eb90482"/>
    <xsd:import namespace="de0fe0b2-e2ba-444a-a2a0-1eb6deb86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lcf76f155ced4ddcb4097134ff3c332f" minOccurs="0"/>
                <xsd:element ref="ns2:TaxCatchAll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c2d2f-2ff2-455e-a638-b27320db12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D0EA60D-E1CF-4930-B072-4DD9DA72A160}" ma:internalName="TaxCatchAll" ma:showField="CatchAllData" ma:web="{277d3057-491e-4098-99c8-83b44eb9048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d3057-491e-4098-99c8-83b44eb9048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fe0b2-e2ba-444a-a2a0-1eb6deb86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b6f73edd-577a-44a5-983b-b6ef24e70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de0fe0b2-e2ba-444a-a2a0-1eb6deb86d9c" xsi:nil="true"/>
    <SharedWithUsers xmlns="6f9c2d2f-2ff2-455e-a638-b27320db1208">
      <UserInfo>
        <DisplayName/>
        <AccountId xsi:nil="true"/>
        <AccountType/>
      </UserInfo>
    </SharedWithUsers>
    <lcf76f155ced4ddcb4097134ff3c332f xmlns="de0fe0b2-e2ba-444a-a2a0-1eb6deb86d9c">
      <Terms xmlns="http://schemas.microsoft.com/office/infopath/2007/PartnerControls"/>
    </lcf76f155ced4ddcb4097134ff3c332f>
    <TaxCatchAll xmlns="6f9c2d2f-2ff2-455e-a638-b27320db1208" xsi:nil="true"/>
  </documentManagement>
</p:properties>
</file>

<file path=customXml/itemProps1.xml><?xml version="1.0" encoding="utf-8"?>
<ds:datastoreItem xmlns:ds="http://schemas.openxmlformats.org/officeDocument/2006/customXml" ds:itemID="{EF585D0E-4F66-43E2-A9DF-3B1C5A8FA8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F0DA2-9245-4C48-BA84-133BD2D10C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c2d2f-2ff2-455e-a638-b27320db1208"/>
    <ds:schemaRef ds:uri="277d3057-491e-4098-99c8-83b44eb90482"/>
    <ds:schemaRef ds:uri="de0fe0b2-e2ba-444a-a2a0-1eb6deb86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BEA75-5443-47F5-958C-E65EFC1C0F29}">
  <ds:schemaRefs>
    <ds:schemaRef ds:uri="http://schemas.microsoft.com/office/2006/metadata/properties"/>
    <ds:schemaRef ds:uri="http://schemas.microsoft.com/office/infopath/2007/PartnerControls"/>
    <ds:schemaRef ds:uri="de0fe0b2-e2ba-444a-a2a0-1eb6deb86d9c"/>
    <ds:schemaRef ds:uri="6f9c2d2f-2ff2-455e-a638-b27320db12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155</cp:revision>
  <dcterms:created xsi:type="dcterms:W3CDTF">2024-08-12T11:25:37Z</dcterms:created>
  <dcterms:modified xsi:type="dcterms:W3CDTF">2025-09-24T12:18:18Z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0x010100416A4152FC691A4FAB51039094AE3753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