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  <p:sldId id="26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DBBC7D-D68C-7E1A-766B-1B19A1062DFF}" v="16" dt="2025-08-04T12:44:05.983"/>
    <p1510:client id="{49189B14-54D6-B2AA-947C-95C3CBD0A872}" v="104" dt="2025-08-04T12:26:01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To 28.8. klo 10.15-11.15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>
                <a:latin typeface="Segoe UI"/>
                <a:cs typeface="Segoe UI"/>
              </a:rPr>
              <a:t>Harjoittelen toimimaan osana ryhmää.</a:t>
            </a:r>
            <a:endParaRPr lang="fi-FI" sz="1300" dirty="0"/>
          </a:p>
          <a:p>
            <a:pPr algn="ctr" defTabSz="293248">
              <a:defRPr/>
            </a:pPr>
            <a:r>
              <a:rPr lang="fi-FI" sz="1400" dirty="0"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446530" y="1004069"/>
            <a:ext cx="239774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ilmaisemaan omia tunteitani ja tunnistan muiden tunteita.</a:t>
            </a:r>
            <a:endParaRPr lang="fi-FI" sz="1400" dirty="0">
              <a:latin typeface="Calibri"/>
              <a:cs typeface="Calibri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Osaan nimetä turvallisia aikuisia, joille voin kertoa huolistani ja peloistani.</a:t>
            </a:r>
            <a:endParaRPr lang="fi-FI" sz="1400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694391" y="3142558"/>
            <a:ext cx="2121654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Harjoittelen tunnistamaan kiusaamisen piirteitä omassa ja toisten käyttäytymisessä.</a:t>
            </a:r>
            <a:endParaRPr lang="fi-FI" sz="1400" dirty="0">
              <a:latin typeface="Calibri"/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39942" y="3031082"/>
            <a:ext cx="3056628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Harjoittelen antamaan kehuja ja ilmaisemaan mielipiteitäni rakentavasti</a:t>
            </a:r>
            <a:endParaRPr lang="fi-FI" sz="1400" dirty="0">
              <a:latin typeface="Calibri"/>
              <a:ea typeface="Calibri"/>
              <a:cs typeface="Calibri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6773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cs typeface="Calibri"/>
              </a:rPr>
              <a:t>Osaan kertoa itsestäni.</a:t>
            </a:r>
            <a:endParaRPr lang="fi-FI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cs typeface="Calibri"/>
              </a:rPr>
              <a:t>Harjoittelen tunnistamaan ja nimeämään omia ydinvahvuuksiani sekä kehitettäviä kasvuvahvuuksiani.</a:t>
            </a:r>
            <a:endParaRPr lang="fi-FI" sz="12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Osaan nimetä erilaisia hyvältä ja huonolta tuntuvia kosketuksia.</a:t>
            </a: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Tiedän, että jokaisella on oikeus ja tarve omaan tilaan ja yksityisyyteen.</a:t>
            </a: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33908" y="4949744"/>
            <a:ext cx="3226001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Ma 23.3. klo 11.00-12.00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Osaan kertoa, miten ikävältä tuntuvan kosketuksen kohdalla täytyy toimia.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Tiedän, mikä on huono salaisuus ja että siitä tulee kertoa luotettavalle aikuiselle.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Tiedän, että lapsen koskettaminen vahingoittavalla tavalla on rikos.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Ti 21.4. klo 10.15-11.15</a:t>
            </a:r>
            <a:endParaRPr lang="fi-FI" sz="1300" b="1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Tunnistan oikeita ja vääriä toimintatapoja netissä ja peleissä.</a:t>
            </a: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Tiedän, millaista on toiset huomioon ottava viestintä netissä ja tunnistan hyvän nettikaveruuden piirteitä.</a:t>
            </a: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40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3619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Ke 20.5. klo 11.00-12.00</a:t>
            </a:r>
            <a:endParaRPr lang="fi-FI" sz="12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Tunnen turvallisen mediankäytön pelisääntöjä.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Tiedän, mitä houkuttelu netissä tarkoittaa ja osaan turvaohjeet netin houkuttelutilanteisiin.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Tiedän, että voin kertoa huolista ja uhkaavista tilanteista turvalliselle aikuiselle.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5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Segoe UI"/>
              <a:cs typeface="Segoe UI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6081912" cy="361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3.lk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9973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To 28.8. klo 10.15-11.15</a:t>
            </a:r>
            <a:endParaRPr lang="fi-FI" sz="13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ea typeface="+mn-lt"/>
                <a:cs typeface="+mn-lt"/>
              </a:rPr>
              <a:t> </a:t>
            </a:r>
            <a:r>
              <a:rPr lang="fi-FI" sz="1400" dirty="0">
                <a:latin typeface="Segoe UI"/>
                <a:cs typeface="Segoe UI"/>
              </a:rPr>
              <a:t>Harjoittelen toimimaan osana ryhmää.</a:t>
            </a:r>
            <a:endParaRPr lang="fi-FI" sz="1300" dirty="0"/>
          </a:p>
          <a:p>
            <a:pPr algn="ctr" defTabSz="293248">
              <a:defRPr/>
            </a:pPr>
            <a:r>
              <a:rPr lang="fi-FI" sz="1400" dirty="0"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410244" y="907307"/>
            <a:ext cx="2397740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r>
              <a:rPr lang="fi-FI" sz="12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Harjoittelen huomaamaan ja vahvistamaan myönteisiä tunteita ja ajatuksia.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Ymmärrän myönteisten tunteiden ja ajatusten hyödyntämisen hankalien tilanteiden ja vastoinkäymisten kestämisessä.</a:t>
            </a:r>
          </a:p>
          <a:p>
            <a:pPr algn="ctr" defTabSz="293248">
              <a:defRPr/>
            </a:pPr>
            <a:endParaRPr lang="fi-FI" sz="120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051676" y="883116"/>
            <a:ext cx="2787941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Osaan kuvailla, miltä kehossani tuntuu, kun olo on turvallinen tai turvaton. </a:t>
            </a: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Tiedän keinoja, miten turvattomuuden tunnetta voi rauhoittaa.</a:t>
            </a:r>
          </a:p>
          <a:p>
            <a:pPr algn="ctr" defTabSz="293248">
              <a:defRPr/>
            </a:pPr>
            <a:endParaRPr lang="fi-FI" sz="1400">
              <a:latin typeface="Aptos"/>
              <a:ea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694391" y="3142558"/>
            <a:ext cx="2121654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Osaan kertoa, mitä vahingollisia vaikutuksia kiusaamisella voi olla.</a:t>
            </a:r>
          </a:p>
          <a:p>
            <a:pPr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Tiedän keinoja lopettaa kiusaaminen.</a:t>
            </a:r>
          </a:p>
          <a:p>
            <a:pPr algn="ctr" defTabSz="293248">
              <a:defRPr/>
            </a:pPr>
            <a:endParaRPr lang="fi-FI" sz="1400">
              <a:latin typeface="Aptos"/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83074" y="3146101"/>
            <a:ext cx="3056628" cy="7386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Harjoittelen tunnistamaan ajatuksiani ja tunteitani ristiriitatilanteissa.</a:t>
            </a:r>
            <a:endParaRPr lang="fi-FI" sz="1400" dirty="0">
              <a:latin typeface="Calibri"/>
              <a:ea typeface="Calibri"/>
              <a:cs typeface="Calibri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411317" y="2987950"/>
            <a:ext cx="2175413" cy="13388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1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endParaRPr lang="fi-FI" sz="1100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endParaRPr lang="fi-FI" sz="110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Vahvistan itsetuntemustani.</a:t>
            </a: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ea typeface="Calibri"/>
                <a:cs typeface="Calibri"/>
              </a:rPr>
              <a:t>Harjoittelen huomaamaan ja tuomaan esille toisten vahvuuksia.</a:t>
            </a:r>
          </a:p>
          <a:p>
            <a:pPr algn="ctr" defTabSz="293248">
              <a:defRPr/>
            </a:pPr>
            <a:endParaRPr lang="fi-FI" sz="11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38499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Harjoittelen puolustamaan omia rajojani sekä ilmaisemaan selkeästi ja jämäkästi oman mielipiteeni ja tahtoni.</a:t>
            </a: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33908" y="4949744"/>
            <a:ext cx="3226001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100" b="1" dirty="0">
                <a:ea typeface="+mn-lt"/>
                <a:cs typeface="+mn-lt"/>
              </a:rPr>
              <a:t>Ma 23.3. klo 11.00-12.00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Harjoittelen tunnistamaan turvallisuutta uhkaavia tilanteita.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Osaan kertoa, miten toimitaan ja keneen voin ottaa yhteyttä turvallisuutta uhkaavissa tilanteissa.</a:t>
            </a:r>
          </a:p>
          <a:p>
            <a:pPr algn="ctr" defTabSz="293248">
              <a:defRPr/>
            </a:pPr>
            <a:endParaRPr lang="fi-FI" sz="110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2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Ti 21.4. klo 10.15-11.15</a:t>
            </a:r>
            <a:endParaRPr lang="fi-FI" sz="1300" b="1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400" dirty="0">
                <a:latin typeface="Calibri"/>
                <a:ea typeface="Calibri"/>
                <a:cs typeface="Calibri"/>
              </a:rPr>
              <a:t>Osaan kertoa, miten erilaisissa median käyttöön liittyvissä tilanteissa tulee toimia.</a:t>
            </a:r>
            <a:endParaRPr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6542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000" b="1" dirty="0">
                <a:ea typeface="+mn-lt"/>
                <a:cs typeface="+mn-lt"/>
              </a:rPr>
              <a:t>Ke 20.5. klo 11.00-12.00</a:t>
            </a:r>
            <a:endParaRPr lang="fi-FI" sz="10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050" dirty="0">
                <a:latin typeface="Calibri"/>
                <a:cs typeface="Calibri"/>
              </a:rPr>
              <a:t>Tiedän turvaohjeet, jos minua kohtaan käyttäydytään epäasiallisesti tai turvallisuuttani uhataan netissä.</a:t>
            </a:r>
            <a:endParaRPr lang="fi-FI" sz="105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050" dirty="0">
                <a:latin typeface="Calibri"/>
                <a:cs typeface="Calibri"/>
              </a:rPr>
              <a:t>Ymmärrä, miksi omien tietojeni suojaaminen on tärkeää ja mitkä asiat ovat sellaisia, joita ei kannata netissä kertoa kaikille.</a:t>
            </a:r>
            <a:endParaRPr lang="fi-FI" sz="105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050" dirty="0">
                <a:latin typeface="Calibri"/>
                <a:cs typeface="Calibri"/>
              </a:rPr>
              <a:t>Osaan arvioida ja kertoa, kuinka hyvin olen suojannut omat tietoni verkossa ja somessa.</a:t>
            </a:r>
            <a:endParaRPr lang="fi-FI" sz="105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00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5690891" cy="63094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4.lk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2372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de0fe0b2-e2ba-444a-a2a0-1eb6deb86d9c" xsi:nil="true"/>
    <SharedWithUsers xmlns="6f9c2d2f-2ff2-455e-a638-b27320db1208">
      <UserInfo>
        <DisplayName/>
        <AccountId xsi:nil="true"/>
        <AccountType/>
      </UserInfo>
    </SharedWithUsers>
    <lcf76f155ced4ddcb4097134ff3c332f xmlns="de0fe0b2-e2ba-444a-a2a0-1eb6deb86d9c">
      <Terms xmlns="http://schemas.microsoft.com/office/infopath/2007/PartnerControls"/>
    </lcf76f155ced4ddcb4097134ff3c332f>
    <TaxCatchAll xmlns="6f9c2d2f-2ff2-455e-a638-b27320db120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6A4152FC691A4FAB51039094AE3753" ma:contentTypeVersion="" ma:contentTypeDescription="Luo uusi asiakirja." ma:contentTypeScope="" ma:versionID="7d1d8919dceee2f04be54d1330a2cca5">
  <xsd:schema xmlns:xsd="http://www.w3.org/2001/XMLSchema" xmlns:xs="http://www.w3.org/2001/XMLSchema" xmlns:p="http://schemas.microsoft.com/office/2006/metadata/properties" xmlns:ns2="6f9c2d2f-2ff2-455e-a638-b27320db1208" xmlns:ns3="277d3057-491e-4098-99c8-83b44eb90482" xmlns:ns4="de0fe0b2-e2ba-444a-a2a0-1eb6deb86d9c" targetNamespace="http://schemas.microsoft.com/office/2006/metadata/properties" ma:root="true" ma:fieldsID="46f57f6b64aca5ce40432e34beeb341b" ns2:_="" ns3:_="" ns4:_="">
    <xsd:import namespace="6f9c2d2f-2ff2-455e-a638-b27320db1208"/>
    <xsd:import namespace="277d3057-491e-4098-99c8-83b44eb90482"/>
    <xsd:import namespace="de0fe0b2-e2ba-444a-a2a0-1eb6deb86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lcf76f155ced4ddcb4097134ff3c332f" minOccurs="0"/>
                <xsd:element ref="ns2:TaxCatchAll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c2d2f-2ff2-455e-a638-b27320db12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D0EA60D-E1CF-4930-B072-4DD9DA72A160}" ma:internalName="TaxCatchAll" ma:showField="CatchAllData" ma:web="{277d3057-491e-4098-99c8-83b44eb9048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d3057-491e-4098-99c8-83b44eb9048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fe0b2-e2ba-444a-a2a0-1eb6deb86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b6f73edd-577a-44a5-983b-b6ef24e70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A44B39-6693-4C79-98FB-EB44D142FB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013195-E9B6-4684-8609-4EA8D5C75778}">
  <ds:schemaRefs>
    <ds:schemaRef ds:uri="6f9c2d2f-2ff2-455e-a638-b27320db1208"/>
    <ds:schemaRef ds:uri="de0fe0b2-e2ba-444a-a2a0-1eb6deb86d9c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8100431-A69A-4933-AB66-4FDF0A5F9D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c2d2f-2ff2-455e-a638-b27320db1208"/>
    <ds:schemaRef ds:uri="277d3057-491e-4098-99c8-83b44eb90482"/>
    <ds:schemaRef ds:uri="de0fe0b2-e2ba-444a-a2a0-1eb6deb86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Laajakuva</PresentationFormat>
  <Slides>2</Slides>
  <Notes>0</Notes>
  <HiddenSlides>0</HiddenSlide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Office-teema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revision>34</cp:revision>
  <dcterms:created xsi:type="dcterms:W3CDTF">2024-08-12T11:45:33Z</dcterms:created>
  <dcterms:modified xsi:type="dcterms:W3CDTF">2025-09-24T12:18:36Z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0x010100416A4152FC691A4FAB51039094AE3753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