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0" r:id="rId5"/>
    <p:sldId id="268" r:id="rId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DBBC7D-D68C-7E1A-766B-1B19A1062DFF}" v="16" dt="2025-08-04T12:44:05.983"/>
    <p1510:client id="{49189B14-54D6-B2AA-947C-95C3CBD0A872}" v="104" dt="2025-08-04T12:26:01.1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4E66CEBE-2C33-1C6D-0460-21275412BDCF}"/>
              </a:ext>
            </a:extLst>
          </p:cNvPr>
          <p:cNvSpPr txBox="1"/>
          <p:nvPr/>
        </p:nvSpPr>
        <p:spPr>
          <a:xfrm>
            <a:off x="3248340" y="1004068"/>
            <a:ext cx="2751132" cy="140038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ea typeface="+mn-lt"/>
                <a:cs typeface="+mn-lt"/>
              </a:rPr>
              <a:t>To 28.8. klo 10.15-11.15</a:t>
            </a:r>
            <a:r>
              <a:rPr lang="fi-FI" sz="1400" dirty="0">
                <a:ea typeface="+mn-lt"/>
                <a:cs typeface="+mn-lt"/>
              </a:rPr>
              <a:t> </a:t>
            </a:r>
            <a:r>
              <a:rPr lang="fi-FI" sz="1400" dirty="0">
                <a:latin typeface="Segoe UI"/>
                <a:cs typeface="Segoe UI"/>
              </a:rPr>
              <a:t>Harjoittelen toimimaan osana ryhmää.</a:t>
            </a:r>
            <a:endParaRPr lang="fi-FI" sz="1300" dirty="0"/>
          </a:p>
          <a:p>
            <a:pPr algn="ctr" defTabSz="293248">
              <a:defRPr/>
            </a:pPr>
            <a:r>
              <a:rPr lang="fi-FI" sz="1400" dirty="0">
                <a:latin typeface="Segoe UI"/>
                <a:cs typeface="Segoe UI"/>
              </a:rPr>
              <a:t>Tiedän ryhmämme säännöt.</a:t>
            </a:r>
          </a:p>
          <a:p>
            <a:pPr defTabSz="293248">
              <a:defRPr/>
            </a:pPr>
            <a:endParaRPr lang="fi-FI" sz="1400">
              <a:latin typeface="Segoe UI"/>
              <a:cs typeface="Segoe UI"/>
            </a:endParaRP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5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86E896E0-E2DF-42E0-F751-096990309AE5}"/>
              </a:ext>
            </a:extLst>
          </p:cNvPr>
          <p:cNvSpPr txBox="1"/>
          <p:nvPr/>
        </p:nvSpPr>
        <p:spPr>
          <a:xfrm>
            <a:off x="6446530" y="1004069"/>
            <a:ext cx="2397740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Pe 19.9. klo 11.00-12.00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fi-FI" sz="1400" dirty="0">
                <a:solidFill>
                  <a:srgbClr val="000000"/>
                </a:solidFill>
                <a:latin typeface="Calibri"/>
                <a:ea typeface="+mn-lt"/>
                <a:cs typeface="Calibri"/>
              </a:rPr>
              <a:t>Harjoittelen ilmaisemaan omia tunteitani ja tunnistan muiden tunteita.</a:t>
            </a:r>
            <a:endParaRPr lang="fi-FI" sz="1400" dirty="0">
              <a:latin typeface="Calibri"/>
              <a:cs typeface="Calibri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B32F43BD-D584-7BB1-062B-838008E52C31}"/>
              </a:ext>
            </a:extLst>
          </p:cNvPr>
          <p:cNvSpPr txBox="1"/>
          <p:nvPr/>
        </p:nvSpPr>
        <p:spPr>
          <a:xfrm>
            <a:off x="9456980" y="1004068"/>
            <a:ext cx="236460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Ti 28.10 klo 10.15-11.15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</a:p>
          <a:p>
            <a:pPr algn="ctr" defTabSz="293248">
              <a:defRPr/>
            </a:pPr>
            <a:r>
              <a:rPr lang="fi-FI" sz="1400" dirty="0">
                <a:latin typeface="Calibri"/>
                <a:cs typeface="Calibri"/>
              </a:rPr>
              <a:t>Osaan nimetä turvallisia aikuisia, joille voin kertoa huolistani ja peloistani.</a:t>
            </a:r>
            <a:endParaRPr lang="fi-FI" sz="1400" dirty="0">
              <a:latin typeface="Calibri"/>
              <a:ea typeface="Calibri"/>
              <a:cs typeface="Calibri"/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085C7DC6-DC1A-0591-CC36-6856383B7CB9}"/>
              </a:ext>
            </a:extLst>
          </p:cNvPr>
          <p:cNvSpPr txBox="1"/>
          <p:nvPr/>
        </p:nvSpPr>
        <p:spPr>
          <a:xfrm>
            <a:off x="694391" y="3142558"/>
            <a:ext cx="2121654" cy="11695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Ma 10.11. klo 11.00-12.00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fi-FI" sz="1400" dirty="0">
                <a:solidFill>
                  <a:srgbClr val="000000"/>
                </a:solidFill>
                <a:latin typeface="Calibri"/>
                <a:ea typeface="+mn-lt"/>
                <a:cs typeface="Calibri"/>
              </a:rPr>
              <a:t>Harjoittelen tunnistamaan kiusaamisen piirteitä omassa ja toisten käyttäytymisessä.</a:t>
            </a:r>
            <a:endParaRPr lang="fi-FI" sz="1400" dirty="0">
              <a:latin typeface="Calibri"/>
              <a:cs typeface="Calibri"/>
            </a:endParaRP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8DDF0CB3-F2B3-3BBF-4431-A7C49E07F244}"/>
              </a:ext>
            </a:extLst>
          </p:cNvPr>
          <p:cNvSpPr txBox="1"/>
          <p:nvPr/>
        </p:nvSpPr>
        <p:spPr>
          <a:xfrm>
            <a:off x="3039942" y="3031082"/>
            <a:ext cx="3056628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Ke 17.12. klo 10.15-11.15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</a:p>
          <a:p>
            <a:pPr algn="ctr" defTabSz="293248">
              <a:defRPr/>
            </a:pPr>
            <a:r>
              <a:rPr lang="fi-FI" sz="1400" dirty="0">
                <a:latin typeface="Calibri"/>
                <a:cs typeface="Calibri"/>
              </a:rPr>
              <a:t>Harjoittelen antamaan kehuja ja ilmaisemaan mielipiteitäni rakentavasti</a:t>
            </a:r>
            <a:endParaRPr lang="fi-FI" sz="1400" dirty="0">
              <a:latin typeface="Calibri"/>
              <a:ea typeface="Calibri"/>
              <a:cs typeface="Calibri"/>
            </a:endParaRP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B9ACD2C2-0791-8357-DFC3-21C1505FAE49}"/>
              </a:ext>
            </a:extLst>
          </p:cNvPr>
          <p:cNvSpPr txBox="1"/>
          <p:nvPr/>
        </p:nvSpPr>
        <p:spPr>
          <a:xfrm>
            <a:off x="6325053" y="2987950"/>
            <a:ext cx="2419827" cy="167738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To 15.1. klo 11.00-12.00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endParaRPr lang="fi-FI" sz="1400" dirty="0">
              <a:solidFill>
                <a:prstClr val="black">
                  <a:lumMod val="65000"/>
                  <a:lumOff val="35000"/>
                </a:prstClr>
              </a:solidFill>
              <a:latin typeface="Segoe UI"/>
              <a:cs typeface="Segoe UI"/>
            </a:endParaRPr>
          </a:p>
          <a:p>
            <a:pPr algn="ctr" defTabSz="293248">
              <a:defRPr/>
            </a:pPr>
            <a:r>
              <a:rPr lang="fi-FI" sz="1200" dirty="0">
                <a:solidFill>
                  <a:srgbClr val="000000"/>
                </a:solidFill>
                <a:latin typeface="Calibri"/>
                <a:cs typeface="Calibri"/>
              </a:rPr>
              <a:t>Osaan kertoa itsestäni.</a:t>
            </a:r>
            <a:endParaRPr lang="fi-FI" sz="12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algn="ctr" defTabSz="293248">
              <a:defRPr/>
            </a:pPr>
            <a:r>
              <a:rPr lang="fi-FI" sz="1200" dirty="0">
                <a:solidFill>
                  <a:srgbClr val="000000"/>
                </a:solidFill>
                <a:latin typeface="Calibri"/>
                <a:cs typeface="Calibri"/>
              </a:rPr>
              <a:t>Harjoittelen tunnistamaan ja nimeämään omia ydinvahvuuksiani sekä kehitettäviä kasvuvahvuuksiani.</a:t>
            </a:r>
            <a:endParaRPr lang="fi-FI" sz="12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</a:endParaRPr>
          </a:p>
          <a:p>
            <a:pPr algn="ctr" defTabSz="293248">
              <a:defRPr/>
            </a:pPr>
            <a:endParaRPr lang="fi-FI" sz="1500">
              <a:solidFill>
                <a:prstClr val="black">
                  <a:lumMod val="65000"/>
                  <a:lumOff val="35000"/>
                </a:prstClr>
              </a:solidFill>
              <a:latin typeface="Aptos" panose="02110004020202020204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3A3C78E9-588A-92AA-D528-9BDC1A0E934F}"/>
              </a:ext>
            </a:extLst>
          </p:cNvPr>
          <p:cNvSpPr txBox="1"/>
          <p:nvPr/>
        </p:nvSpPr>
        <p:spPr>
          <a:xfrm>
            <a:off x="9044652" y="2987949"/>
            <a:ext cx="2949914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Pe 20.2. klo 10.15-11.15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endParaRPr lang="fi-FI" dirty="0">
              <a:solidFill>
                <a:srgbClr val="000000"/>
              </a:solidFill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400" dirty="0">
                <a:latin typeface="Calibri"/>
                <a:cs typeface="Calibri"/>
              </a:rPr>
              <a:t>Osaan nimetä erilaisia hyvältä ja huonolta tuntuvia kosketuksia.</a:t>
            </a:r>
            <a:endParaRPr lang="fi-FI" sz="1400" dirty="0">
              <a:latin typeface="Calibri"/>
              <a:ea typeface="Calibri"/>
              <a:cs typeface="Calibri"/>
            </a:endParaRPr>
          </a:p>
          <a:p>
            <a:pPr algn="ctr" defTabSz="293248">
              <a:defRPr/>
            </a:pPr>
            <a:r>
              <a:rPr lang="fi-FI" sz="1400" dirty="0">
                <a:latin typeface="Calibri"/>
                <a:cs typeface="Calibri"/>
              </a:rPr>
              <a:t>Tiedän, että jokaisella on oikeus ja tarve omaan tilaan ja yksityisyyteen.</a:t>
            </a:r>
            <a:endParaRPr lang="fi-FI" sz="1400" dirty="0">
              <a:latin typeface="Calibri"/>
              <a:ea typeface="Calibri"/>
              <a:cs typeface="Calibri"/>
            </a:endParaRPr>
          </a:p>
          <a:p>
            <a:pPr algn="ctr" defTabSz="293248">
              <a:defRPr/>
            </a:pPr>
            <a:endParaRPr lang="fi-FI" sz="1400"/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1FCC5BA9-D194-482C-2387-AD1618318646}"/>
              </a:ext>
            </a:extLst>
          </p:cNvPr>
          <p:cNvSpPr txBox="1"/>
          <p:nvPr/>
        </p:nvSpPr>
        <p:spPr>
          <a:xfrm>
            <a:off x="33908" y="4949744"/>
            <a:ext cx="3226001" cy="16004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200" b="1" dirty="0">
                <a:ea typeface="+mn-lt"/>
                <a:cs typeface="+mn-lt"/>
              </a:rPr>
              <a:t>Ma 23.3. klo 11.00-12.00 </a:t>
            </a:r>
          </a:p>
          <a:p>
            <a:pPr algn="ctr" defTabSz="293248">
              <a:defRPr/>
            </a:pPr>
            <a:r>
              <a:rPr lang="fi-FI" sz="1200" dirty="0">
                <a:latin typeface="Calibri"/>
                <a:cs typeface="Calibri"/>
              </a:rPr>
              <a:t>Osaan kertoa, miten ikävältä tuntuvan kosketuksen kohdalla täytyy toimia.</a:t>
            </a:r>
            <a:endParaRPr lang="fi-FI" sz="1200" dirty="0">
              <a:latin typeface="Calibri"/>
              <a:ea typeface="Calibri"/>
              <a:cs typeface="Calibri"/>
            </a:endParaRPr>
          </a:p>
          <a:p>
            <a:pPr algn="ctr" defTabSz="293248">
              <a:defRPr/>
            </a:pPr>
            <a:r>
              <a:rPr lang="fi-FI" sz="1200" dirty="0">
                <a:latin typeface="Calibri"/>
                <a:cs typeface="Calibri"/>
              </a:rPr>
              <a:t>Tiedän, mikä on huono salaisuus ja että siitä tulee kertoa luotettavalle aikuiselle.</a:t>
            </a:r>
            <a:endParaRPr lang="fi-FI" sz="1200" dirty="0">
              <a:latin typeface="Calibri"/>
              <a:ea typeface="Calibri"/>
              <a:cs typeface="Calibri"/>
            </a:endParaRPr>
          </a:p>
          <a:p>
            <a:pPr algn="ctr" defTabSz="293248">
              <a:defRPr/>
            </a:pPr>
            <a:r>
              <a:rPr lang="fi-FI" sz="1200" dirty="0">
                <a:latin typeface="Calibri"/>
                <a:cs typeface="Calibri"/>
              </a:rPr>
              <a:t>Tiedän, että lapsen koskettaminen vahingoittavalla tavalla on rikos.</a:t>
            </a:r>
            <a:endParaRPr lang="fi-FI" sz="1200" dirty="0">
              <a:latin typeface="Calibri"/>
              <a:ea typeface="Calibri"/>
              <a:cs typeface="Calibri"/>
            </a:endParaRP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819EE697-4572-82C8-FCE0-A4E8022125F4}"/>
              </a:ext>
            </a:extLst>
          </p:cNvPr>
          <p:cNvSpPr txBox="1"/>
          <p:nvPr/>
        </p:nvSpPr>
        <p:spPr>
          <a:xfrm>
            <a:off x="3066447" y="4949745"/>
            <a:ext cx="3027217" cy="18312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ea typeface="+mn-lt"/>
                <a:cs typeface="+mn-lt"/>
              </a:rPr>
              <a:t>Ti 21.4. klo 10.15-11.15</a:t>
            </a:r>
            <a:endParaRPr lang="fi-FI" sz="1300" b="1" dirty="0"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400" dirty="0">
                <a:latin typeface="Calibri"/>
                <a:cs typeface="Calibri"/>
              </a:rPr>
              <a:t>Tunnistan oikeita ja vääriä toimintatapoja netissä ja peleissä.</a:t>
            </a:r>
            <a:endParaRPr lang="fi-FI" sz="1400" dirty="0">
              <a:latin typeface="Calibri"/>
              <a:ea typeface="Calibri"/>
              <a:cs typeface="Calibri"/>
            </a:endParaRPr>
          </a:p>
          <a:p>
            <a:pPr algn="ctr" defTabSz="293248">
              <a:defRPr/>
            </a:pPr>
            <a:r>
              <a:rPr lang="fi-FI" sz="1400" dirty="0">
                <a:latin typeface="Calibri"/>
                <a:cs typeface="Calibri"/>
              </a:rPr>
              <a:t>Tiedän, millaista on toiset huomioon ottava viestintä netissä ja tunnistan hyvän nettikaveruuden piirteitä.</a:t>
            </a:r>
            <a:endParaRPr lang="fi-FI" sz="1400" dirty="0">
              <a:latin typeface="Calibri"/>
              <a:ea typeface="Calibri"/>
              <a:cs typeface="Calibri"/>
            </a:endParaRPr>
          </a:p>
          <a:p>
            <a:pPr algn="ctr" defTabSz="293248">
              <a:defRPr/>
            </a:pPr>
            <a:endParaRPr lang="fi-FI" sz="1400">
              <a:latin typeface="Segoe UI"/>
              <a:cs typeface="Segoe UI"/>
            </a:endParaRP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5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33A8C2CD-DF2E-66CB-DDDF-EF75B5E819C5}"/>
              </a:ext>
            </a:extLst>
          </p:cNvPr>
          <p:cNvSpPr txBox="1"/>
          <p:nvPr/>
        </p:nvSpPr>
        <p:spPr>
          <a:xfrm>
            <a:off x="5999593" y="4949743"/>
            <a:ext cx="3192867" cy="136191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200" b="1" dirty="0">
                <a:ea typeface="+mn-lt"/>
                <a:cs typeface="+mn-lt"/>
              </a:rPr>
              <a:t>Ke 20.5. klo 11.00-12.00</a:t>
            </a:r>
            <a:endParaRPr lang="fi-FI" sz="1200" dirty="0"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200" dirty="0">
                <a:latin typeface="Calibri"/>
                <a:cs typeface="Calibri"/>
              </a:rPr>
              <a:t>Tunnen turvallisen mediankäytön pelisääntöjä.</a:t>
            </a:r>
            <a:endParaRPr lang="fi-FI" sz="1200" dirty="0">
              <a:latin typeface="Calibri"/>
              <a:ea typeface="Calibri"/>
              <a:cs typeface="Calibri"/>
            </a:endParaRPr>
          </a:p>
          <a:p>
            <a:pPr algn="ctr" defTabSz="293248">
              <a:defRPr/>
            </a:pPr>
            <a:r>
              <a:rPr lang="fi-FI" sz="1200" dirty="0">
                <a:latin typeface="Calibri"/>
                <a:cs typeface="Calibri"/>
              </a:rPr>
              <a:t>Tiedän, mitä houkuttelu netissä tarkoittaa ja osaan turvaohjeet netin houkuttelutilanteisiin.</a:t>
            </a:r>
            <a:endParaRPr lang="fi-FI" sz="1200" dirty="0">
              <a:latin typeface="Calibri"/>
              <a:ea typeface="Calibri"/>
              <a:cs typeface="Calibri"/>
            </a:endParaRPr>
          </a:p>
          <a:p>
            <a:pPr algn="ctr" defTabSz="293248">
              <a:defRPr/>
            </a:pPr>
            <a:r>
              <a:rPr lang="fi-FI" sz="1200" dirty="0">
                <a:latin typeface="Calibri"/>
                <a:cs typeface="Calibri"/>
              </a:rPr>
              <a:t>Tiedän, että voin kertoa huolista ja uhkaavista tilanteista turvalliselle aikuiselle.</a:t>
            </a:r>
            <a:endParaRPr lang="fi-FI" sz="1200" dirty="0">
              <a:latin typeface="Calibri"/>
              <a:ea typeface="Calibri"/>
              <a:cs typeface="Calibri"/>
            </a:endParaRP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5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Segoe UI"/>
              <a:cs typeface="Segoe UI"/>
            </a:endParaRP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74435B2B-5817-0B17-DE9E-E6311E09C56A}"/>
              </a:ext>
            </a:extLst>
          </p:cNvPr>
          <p:cNvSpPr txBox="1"/>
          <p:nvPr/>
        </p:nvSpPr>
        <p:spPr>
          <a:xfrm>
            <a:off x="4587627" y="124413"/>
            <a:ext cx="6081912" cy="36163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93248">
              <a:defRPr/>
            </a:pPr>
            <a:r>
              <a:rPr kumimoji="0" lang="fi-FI" sz="1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/>
              </a:rPr>
              <a:t>Tunne- ja turvataitokasvatuksen vuosikello</a:t>
            </a:r>
            <a:r>
              <a:rPr lang="fi-FI" sz="1750" b="1" dirty="0">
                <a:solidFill>
                  <a:prstClr val="black"/>
                </a:solidFill>
                <a:latin typeface="Bookman Old Style"/>
              </a:rPr>
              <a:t> 3.lk</a:t>
            </a:r>
            <a:endParaRPr kumimoji="0" lang="fi-FI" sz="1796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9973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4E66CEBE-2C33-1C6D-0460-21275412BDCF}"/>
              </a:ext>
            </a:extLst>
          </p:cNvPr>
          <p:cNvSpPr txBox="1"/>
          <p:nvPr/>
        </p:nvSpPr>
        <p:spPr>
          <a:xfrm>
            <a:off x="3248340" y="1004068"/>
            <a:ext cx="2751132" cy="140038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ea typeface="+mn-lt"/>
                <a:cs typeface="+mn-lt"/>
              </a:rPr>
              <a:t>To 28.8. klo 10.15-11.15</a:t>
            </a:r>
            <a:endParaRPr lang="fi-FI" sz="1300" dirty="0"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400" dirty="0">
                <a:ea typeface="+mn-lt"/>
                <a:cs typeface="+mn-lt"/>
              </a:rPr>
              <a:t> </a:t>
            </a:r>
            <a:r>
              <a:rPr lang="fi-FI" sz="1400" dirty="0">
                <a:latin typeface="Segoe UI"/>
                <a:cs typeface="Segoe UI"/>
              </a:rPr>
              <a:t>Harjoittelen toimimaan osana ryhmää.</a:t>
            </a:r>
            <a:endParaRPr lang="fi-FI" sz="1300" dirty="0"/>
          </a:p>
          <a:p>
            <a:pPr algn="ctr" defTabSz="293248">
              <a:defRPr/>
            </a:pPr>
            <a:r>
              <a:rPr lang="fi-FI" sz="1400" dirty="0">
                <a:latin typeface="Segoe UI"/>
                <a:cs typeface="Segoe UI"/>
              </a:rPr>
              <a:t>Tiedän ryhmämme säännöt.</a:t>
            </a:r>
          </a:p>
          <a:p>
            <a:pPr defTabSz="293248">
              <a:defRPr/>
            </a:pPr>
            <a:endParaRPr lang="fi-FI" sz="1400">
              <a:latin typeface="Segoe UI"/>
              <a:cs typeface="Segoe UI"/>
            </a:endParaRP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5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86E896E0-E2DF-42E0-F751-096990309AE5}"/>
              </a:ext>
            </a:extLst>
          </p:cNvPr>
          <p:cNvSpPr txBox="1"/>
          <p:nvPr/>
        </p:nvSpPr>
        <p:spPr>
          <a:xfrm>
            <a:off x="6410244" y="907307"/>
            <a:ext cx="2397740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200" b="1" dirty="0">
                <a:solidFill>
                  <a:srgbClr val="000000"/>
                </a:solidFill>
                <a:ea typeface="+mn-lt"/>
                <a:cs typeface="+mn-lt"/>
              </a:rPr>
              <a:t>Pe 19.9. klo 11.00-12.00</a:t>
            </a:r>
            <a:r>
              <a:rPr lang="fi-FI" sz="12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</a:p>
          <a:p>
            <a:pPr algn="ctr" defTabSz="293248">
              <a:defRPr/>
            </a:pPr>
            <a:r>
              <a:rPr lang="fi-FI" sz="1200" dirty="0">
                <a:latin typeface="Calibri"/>
                <a:ea typeface="Calibri"/>
                <a:cs typeface="Calibri"/>
              </a:rPr>
              <a:t>Harjoittelen huomaamaan ja vahvistamaan myönteisiä tunteita ja ajatuksia.</a:t>
            </a:r>
          </a:p>
          <a:p>
            <a:pPr algn="ctr" defTabSz="293248">
              <a:defRPr/>
            </a:pPr>
            <a:r>
              <a:rPr lang="fi-FI" sz="1200" dirty="0">
                <a:latin typeface="Calibri"/>
                <a:ea typeface="Calibri"/>
                <a:cs typeface="Calibri"/>
              </a:rPr>
              <a:t>Ymmärrän myönteisten tunteiden ja ajatusten hyödyntämisen hankalien tilanteiden ja vastoinkäymisten kestämisessä.</a:t>
            </a:r>
          </a:p>
          <a:p>
            <a:pPr algn="ctr" defTabSz="293248">
              <a:defRPr/>
            </a:pPr>
            <a:endParaRPr lang="fi-FI" sz="120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B32F43BD-D584-7BB1-062B-838008E52C31}"/>
              </a:ext>
            </a:extLst>
          </p:cNvPr>
          <p:cNvSpPr txBox="1"/>
          <p:nvPr/>
        </p:nvSpPr>
        <p:spPr>
          <a:xfrm>
            <a:off x="9051676" y="883116"/>
            <a:ext cx="2787941" cy="181588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Ti 28.10 klo 10.15-11.15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endParaRPr lang="fi-FI" sz="1400" dirty="0">
              <a:solidFill>
                <a:srgbClr val="000000"/>
              </a:solidFill>
              <a:latin typeface="Calibri"/>
              <a:ea typeface="+mn-lt"/>
              <a:cs typeface="Calibri"/>
            </a:endParaRPr>
          </a:p>
          <a:p>
            <a:pPr algn="ctr" defTabSz="293248">
              <a:defRPr/>
            </a:pPr>
            <a:r>
              <a:rPr lang="fi-FI" sz="1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Osaan kuvailla, miltä kehossani tuntuu, kun olo on turvallinen tai turvaton. </a:t>
            </a:r>
          </a:p>
          <a:p>
            <a:pPr algn="ctr" defTabSz="293248">
              <a:defRPr/>
            </a:pPr>
            <a:r>
              <a:rPr lang="fi-FI" sz="1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Tiedän keinoja, miten turvattomuuden tunnetta voi rauhoittaa.</a:t>
            </a:r>
          </a:p>
          <a:p>
            <a:pPr algn="ctr" defTabSz="293248">
              <a:defRPr/>
            </a:pPr>
            <a:endParaRPr lang="fi-FI" sz="1400">
              <a:latin typeface="Aptos"/>
              <a:ea typeface="Calibri"/>
              <a:cs typeface="Calibri"/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085C7DC6-DC1A-0591-CC36-6856383B7CB9}"/>
              </a:ext>
            </a:extLst>
          </p:cNvPr>
          <p:cNvSpPr txBox="1"/>
          <p:nvPr/>
        </p:nvSpPr>
        <p:spPr>
          <a:xfrm>
            <a:off x="694391" y="3142558"/>
            <a:ext cx="2121654" cy="16004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Ma 10.11. klo 11.00-12.00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fi-FI" sz="1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Osaan kertoa, mitä vahingollisia vaikutuksia kiusaamisella voi olla.</a:t>
            </a:r>
          </a:p>
          <a:p>
            <a:pPr defTabSz="293248">
              <a:defRPr/>
            </a:pPr>
            <a:r>
              <a:rPr lang="fi-FI" sz="1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Tiedän keinoja lopettaa kiusaaminen.</a:t>
            </a:r>
          </a:p>
          <a:p>
            <a:pPr algn="ctr" defTabSz="293248">
              <a:defRPr/>
            </a:pPr>
            <a:endParaRPr lang="fi-FI" sz="1400">
              <a:latin typeface="Aptos"/>
              <a:cs typeface="Calibri"/>
            </a:endParaRP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8DDF0CB3-F2B3-3BBF-4431-A7C49E07F244}"/>
              </a:ext>
            </a:extLst>
          </p:cNvPr>
          <p:cNvSpPr txBox="1"/>
          <p:nvPr/>
        </p:nvSpPr>
        <p:spPr>
          <a:xfrm>
            <a:off x="3083074" y="3146101"/>
            <a:ext cx="3056628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Ke 17.12. klo 10.15-11.15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</a:p>
          <a:p>
            <a:pPr algn="ctr" defTabSz="293248">
              <a:defRPr/>
            </a:pPr>
            <a:r>
              <a:rPr lang="fi-FI" sz="1400" dirty="0">
                <a:latin typeface="Calibri"/>
                <a:cs typeface="Calibri"/>
              </a:rPr>
              <a:t>Harjoittelen tunnistamaan ajatuksiani ja tunteitani ristiriitatilanteissa.</a:t>
            </a:r>
            <a:endParaRPr lang="fi-FI" sz="1400" dirty="0">
              <a:latin typeface="Calibri"/>
              <a:ea typeface="Calibri"/>
              <a:cs typeface="Calibri"/>
            </a:endParaRP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B9ACD2C2-0791-8357-DFC3-21C1505FAE49}"/>
              </a:ext>
            </a:extLst>
          </p:cNvPr>
          <p:cNvSpPr txBox="1"/>
          <p:nvPr/>
        </p:nvSpPr>
        <p:spPr>
          <a:xfrm>
            <a:off x="6411317" y="2987950"/>
            <a:ext cx="2175413" cy="13388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100" b="1" dirty="0">
                <a:solidFill>
                  <a:srgbClr val="000000"/>
                </a:solidFill>
                <a:ea typeface="+mn-lt"/>
                <a:cs typeface="+mn-lt"/>
              </a:rPr>
              <a:t>To 15.1. klo 11.00-12.00</a:t>
            </a:r>
            <a:endParaRPr lang="fi-FI" sz="1100" dirty="0">
              <a:solidFill>
                <a:srgbClr val="000000"/>
              </a:solidFill>
              <a:ea typeface="+mn-lt"/>
              <a:cs typeface="+mn-lt"/>
            </a:endParaRPr>
          </a:p>
          <a:p>
            <a:pPr algn="ctr" defTabSz="293248">
              <a:defRPr/>
            </a:pPr>
            <a:endParaRPr lang="fi-FI" sz="1100">
              <a:latin typeface="Calibri"/>
              <a:cs typeface="Calibri"/>
            </a:endParaRPr>
          </a:p>
          <a:p>
            <a:pPr algn="ctr" defTabSz="293248">
              <a:defRPr/>
            </a:pPr>
            <a:r>
              <a:rPr lang="fi-FI" sz="1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Vahvistan itsetuntemustani.</a:t>
            </a:r>
          </a:p>
          <a:p>
            <a:pPr algn="ctr" defTabSz="293248">
              <a:defRPr/>
            </a:pPr>
            <a:r>
              <a:rPr lang="fi-FI" sz="1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Harjoittelen huomaamaan ja tuomaan esille toisten vahvuuksia.</a:t>
            </a:r>
          </a:p>
          <a:p>
            <a:pPr algn="ctr" defTabSz="293248">
              <a:defRPr/>
            </a:pPr>
            <a:endParaRPr lang="fi-FI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3A3C78E9-588A-92AA-D528-9BDC1A0E934F}"/>
              </a:ext>
            </a:extLst>
          </p:cNvPr>
          <p:cNvSpPr txBox="1"/>
          <p:nvPr/>
        </p:nvSpPr>
        <p:spPr>
          <a:xfrm>
            <a:off x="9044652" y="2987949"/>
            <a:ext cx="2949914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Pe 20.2. klo 10.15-11.15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endParaRPr lang="fi-FI" dirty="0">
              <a:solidFill>
                <a:srgbClr val="000000"/>
              </a:solidFill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400" dirty="0">
                <a:latin typeface="Calibri"/>
                <a:cs typeface="Calibri"/>
              </a:rPr>
              <a:t>Harjoittelen puolustamaan omia rajojani sekä ilmaisemaan selkeästi ja jämäkästi oman mielipiteeni ja tahtoni.</a:t>
            </a:r>
            <a:endParaRPr lang="fi-FI" sz="1400" dirty="0">
              <a:latin typeface="Calibri"/>
              <a:ea typeface="Calibri"/>
              <a:cs typeface="Calibri"/>
            </a:endParaRPr>
          </a:p>
          <a:p>
            <a:pPr algn="ctr" defTabSz="293248">
              <a:defRPr/>
            </a:pPr>
            <a:endParaRPr lang="fi-FI" sz="1400"/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1FCC5BA9-D194-482C-2387-AD1618318646}"/>
              </a:ext>
            </a:extLst>
          </p:cNvPr>
          <p:cNvSpPr txBox="1"/>
          <p:nvPr/>
        </p:nvSpPr>
        <p:spPr>
          <a:xfrm>
            <a:off x="33908" y="4949744"/>
            <a:ext cx="3226001" cy="153888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100" b="1" dirty="0">
                <a:ea typeface="+mn-lt"/>
                <a:cs typeface="+mn-lt"/>
              </a:rPr>
              <a:t>Ma 23.3. klo 11.00-12.00 </a:t>
            </a:r>
          </a:p>
          <a:p>
            <a:pPr algn="ctr" defTabSz="293248">
              <a:defRPr/>
            </a:pPr>
            <a:r>
              <a:rPr lang="fi-FI" sz="1200" dirty="0">
                <a:latin typeface="Calibri"/>
                <a:ea typeface="Calibri"/>
                <a:cs typeface="Calibri"/>
              </a:rPr>
              <a:t>Harjoittelen tunnistamaan turvallisuutta uhkaavia tilanteita.</a:t>
            </a:r>
          </a:p>
          <a:p>
            <a:pPr algn="ctr" defTabSz="293248">
              <a:defRPr/>
            </a:pPr>
            <a:r>
              <a:rPr lang="fi-FI" sz="1200" dirty="0">
                <a:latin typeface="Calibri"/>
                <a:ea typeface="Calibri"/>
                <a:cs typeface="Calibri"/>
              </a:rPr>
              <a:t>Osaan kertoa, miten toimitaan ja keneen voin ottaa yhteyttä turvallisuutta uhkaavissa tilanteissa.</a:t>
            </a:r>
          </a:p>
          <a:p>
            <a:pPr algn="ctr" defTabSz="293248">
              <a:defRPr/>
            </a:pPr>
            <a:endParaRPr lang="fi-FI" sz="1100">
              <a:latin typeface="Calibri"/>
              <a:ea typeface="Calibri"/>
              <a:cs typeface="Calibri"/>
            </a:endParaRP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819EE697-4572-82C8-FCE0-A4E8022125F4}"/>
              </a:ext>
            </a:extLst>
          </p:cNvPr>
          <p:cNvSpPr txBox="1"/>
          <p:nvPr/>
        </p:nvSpPr>
        <p:spPr>
          <a:xfrm>
            <a:off x="3066447" y="4949745"/>
            <a:ext cx="3027217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ea typeface="+mn-lt"/>
                <a:cs typeface="+mn-lt"/>
              </a:rPr>
              <a:t>Ti 21.4. klo 10.15-11.15</a:t>
            </a:r>
            <a:endParaRPr lang="fi-FI" sz="1300" b="1" dirty="0"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400" dirty="0">
                <a:latin typeface="Calibri"/>
                <a:ea typeface="Calibri"/>
                <a:cs typeface="Calibri"/>
              </a:rPr>
              <a:t>Osaan kertoa, miten erilaisissa median käyttöön liittyvissä tilanteissa tulee toimia.</a:t>
            </a:r>
            <a:endParaRPr lang="fi-FI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33A8C2CD-DF2E-66CB-DDDF-EF75B5E819C5}"/>
              </a:ext>
            </a:extLst>
          </p:cNvPr>
          <p:cNvSpPr txBox="1"/>
          <p:nvPr/>
        </p:nvSpPr>
        <p:spPr>
          <a:xfrm>
            <a:off x="5999593" y="4949743"/>
            <a:ext cx="3192867" cy="16542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000" b="1" dirty="0">
                <a:ea typeface="+mn-lt"/>
                <a:cs typeface="+mn-lt"/>
              </a:rPr>
              <a:t>Ke 20.5. klo 11.00-12.00</a:t>
            </a:r>
            <a:endParaRPr lang="fi-FI" sz="1000" dirty="0"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050" dirty="0">
                <a:latin typeface="Calibri"/>
                <a:cs typeface="Calibri"/>
              </a:rPr>
              <a:t>Tiedän turvaohjeet, jos minua kohtaan käyttäydytään epäasiallisesti tai turvallisuuttani uhataan netissä.</a:t>
            </a:r>
            <a:endParaRPr lang="fi-FI" sz="1050" dirty="0">
              <a:latin typeface="Calibri"/>
              <a:ea typeface="Calibri"/>
              <a:cs typeface="Calibri"/>
            </a:endParaRPr>
          </a:p>
          <a:p>
            <a:pPr algn="ctr" defTabSz="293248">
              <a:defRPr/>
            </a:pPr>
            <a:r>
              <a:rPr lang="fi-FI" sz="1050" dirty="0">
                <a:latin typeface="Calibri"/>
                <a:cs typeface="Calibri"/>
              </a:rPr>
              <a:t>Ymmärrä, miksi omien tietojeni suojaaminen on tärkeää ja mitkä asiat ovat sellaisia, joita ei kannata netissä kertoa kaikille.</a:t>
            </a:r>
            <a:endParaRPr lang="fi-FI" sz="1050" dirty="0">
              <a:latin typeface="Calibri"/>
              <a:ea typeface="Calibri"/>
              <a:cs typeface="Calibri"/>
            </a:endParaRPr>
          </a:p>
          <a:p>
            <a:pPr algn="ctr" defTabSz="293248">
              <a:defRPr/>
            </a:pPr>
            <a:r>
              <a:rPr lang="fi-FI" sz="1050" dirty="0">
                <a:latin typeface="Calibri"/>
                <a:cs typeface="Calibri"/>
              </a:rPr>
              <a:t>Osaan arvioida ja kertoa, kuinka hyvin olen suojannut omat tietoni verkossa ja somessa.</a:t>
            </a:r>
            <a:endParaRPr lang="fi-FI" sz="1050" dirty="0">
              <a:latin typeface="Calibri"/>
              <a:ea typeface="Calibri"/>
              <a:cs typeface="Calibri"/>
            </a:endParaRPr>
          </a:p>
          <a:p>
            <a:pPr algn="ctr" defTabSz="293248">
              <a:defRPr/>
            </a:pPr>
            <a:endParaRPr lang="fi-FI" sz="1000">
              <a:latin typeface="Calibri"/>
              <a:ea typeface="Calibri"/>
              <a:cs typeface="Calibri"/>
            </a:endParaRP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74435B2B-5817-0B17-DE9E-E6311E09C56A}"/>
              </a:ext>
            </a:extLst>
          </p:cNvPr>
          <p:cNvSpPr txBox="1"/>
          <p:nvPr/>
        </p:nvSpPr>
        <p:spPr>
          <a:xfrm>
            <a:off x="4587627" y="124413"/>
            <a:ext cx="5690891" cy="63094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93248">
              <a:defRPr/>
            </a:pPr>
            <a:r>
              <a:rPr kumimoji="0" lang="fi-FI" sz="1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/>
              </a:rPr>
              <a:t>Tunne- ja turvataitokasvatuksen vuosikello</a:t>
            </a:r>
            <a:r>
              <a:rPr lang="fi-FI" sz="1750" b="1" dirty="0">
                <a:solidFill>
                  <a:prstClr val="black"/>
                </a:solidFill>
                <a:latin typeface="Bookman Old Style"/>
              </a:rPr>
              <a:t> 4.lk</a:t>
            </a:r>
            <a:endParaRPr kumimoji="0" lang="fi-FI" sz="1796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23729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de0fe0b2-e2ba-444a-a2a0-1eb6deb86d9c" xsi:nil="true"/>
    <SharedWithUsers xmlns="6f9c2d2f-2ff2-455e-a638-b27320db1208">
      <UserInfo>
        <DisplayName/>
        <AccountId xsi:nil="true"/>
        <AccountType/>
      </UserInfo>
    </SharedWithUsers>
    <lcf76f155ced4ddcb4097134ff3c332f xmlns="de0fe0b2-e2ba-444a-a2a0-1eb6deb86d9c">
      <Terms xmlns="http://schemas.microsoft.com/office/infopath/2007/PartnerControls"/>
    </lcf76f155ced4ddcb4097134ff3c332f>
    <TaxCatchAll xmlns="6f9c2d2f-2ff2-455e-a638-b27320db120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416A4152FC691A4FAB51039094AE3753" ma:contentTypeVersion="" ma:contentTypeDescription="Luo uusi asiakirja." ma:contentTypeScope="" ma:versionID="7d1d8919dceee2f04be54d1330a2cca5">
  <xsd:schema xmlns:xsd="http://www.w3.org/2001/XMLSchema" xmlns:xs="http://www.w3.org/2001/XMLSchema" xmlns:p="http://schemas.microsoft.com/office/2006/metadata/properties" xmlns:ns2="6f9c2d2f-2ff2-455e-a638-b27320db1208" xmlns:ns3="277d3057-491e-4098-99c8-83b44eb90482" xmlns:ns4="de0fe0b2-e2ba-444a-a2a0-1eb6deb86d9c" targetNamespace="http://schemas.microsoft.com/office/2006/metadata/properties" ma:root="true" ma:fieldsID="46f57f6b64aca5ce40432e34beeb341b" ns2:_="" ns3:_="" ns4:_="">
    <xsd:import namespace="6f9c2d2f-2ff2-455e-a638-b27320db1208"/>
    <xsd:import namespace="277d3057-491e-4098-99c8-83b44eb90482"/>
    <xsd:import namespace="de0fe0b2-e2ba-444a-a2a0-1eb6deb86d9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3:LastSharedByUser" minOccurs="0"/>
                <xsd:element ref="ns3:LastSharedByTime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AutoKeyPoints" minOccurs="0"/>
                <xsd:element ref="ns4:MediaServiceKeyPoints" minOccurs="0"/>
                <xsd:element ref="ns4:MediaServiceGenerationTime" minOccurs="0"/>
                <xsd:element ref="ns4:MediaServiceEventHashCode" minOccurs="0"/>
                <xsd:element ref="ns4:lcf76f155ced4ddcb4097134ff3c332f" minOccurs="0"/>
                <xsd:element ref="ns2:TaxCatchAll" minOccurs="0"/>
                <xsd:element ref="ns4:MediaLengthInSeconds" minOccurs="0"/>
                <xsd:element ref="ns4:MediaServiceObjectDetectorVersions" minOccurs="0"/>
                <xsd:element ref="ns4:MediaServiceSearchProperties" minOccurs="0"/>
                <xsd:element ref="ns4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9c2d2f-2ff2-455e-a638-b27320db120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Jakamisvihjeen hajautus" ma:internalName="SharingHintHash" ma:readOnly="true">
      <xsd:simpleType>
        <xsd:restriction base="dms:Text"/>
      </xsd:simpleType>
    </xsd:element>
    <xsd:element name="SharedWithDetails" ma:index="10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4D0EA60D-E1CF-4930-B072-4DD9DA72A160}" ma:internalName="TaxCatchAll" ma:showField="CatchAllData" ma:web="{277d3057-491e-4098-99c8-83b44eb90482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7d3057-491e-4098-99c8-83b44eb90482" elementFormDefault="qualified">
    <xsd:import namespace="http://schemas.microsoft.com/office/2006/documentManagement/types"/>
    <xsd:import namespace="http://schemas.microsoft.com/office/infopath/2007/PartnerControls"/>
    <xsd:element name="LastSharedByUser" ma:index="11" nillable="true" ma:displayName="Käyttäjä jakanut viimeksi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Jaettu viimeksi ajankohtana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0fe0b2-e2ba-444a-a2a0-1eb6deb86d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Kuvien tunnisteet" ma:readOnly="false" ma:fieldId="{5cf76f15-5ced-4ddc-b409-7134ff3c332f}" ma:taxonomyMulti="true" ma:sspId="b6f73edd-577a-44a5-983b-b6ef24e706c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5A44B39-6693-4C79-98FB-EB44D142FB8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1013195-E9B6-4684-8609-4EA8D5C75778}">
  <ds:schemaRefs>
    <ds:schemaRef ds:uri="6f9c2d2f-2ff2-455e-a638-b27320db1208"/>
    <ds:schemaRef ds:uri="de0fe0b2-e2ba-444a-a2a0-1eb6deb86d9c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8100431-A69A-4933-AB66-4FDF0A5F9D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9c2d2f-2ff2-455e-a638-b27320db1208"/>
    <ds:schemaRef ds:uri="277d3057-491e-4098-99c8-83b44eb90482"/>
    <ds:schemaRef ds:uri="de0fe0b2-e2ba-444a-a2a0-1eb6deb86d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Laajakuva</PresentationFormat>
  <Slides>2</Slides>
  <Notes>0</Notes>
  <HiddenSlides>0</HiddenSlide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3" baseType="lpstr">
      <vt:lpstr>Office-teema</vt:lpstr>
      <vt:lpstr>PowerPoint-esitys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/>
  <cp:revision>34</cp:revision>
  <dcterms:created xsi:type="dcterms:W3CDTF">2024-08-12T11:45:33Z</dcterms:created>
  <dcterms:modified xsi:type="dcterms:W3CDTF">2025-09-24T12:18:36Z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0x010100416A4152FC691A4FAB51039094AE3753</vt:lpwstr>
  </property>
  <property fmtid="{D5CDD505-2E9C-101B-9397-08002B2CF9AE}" pid="3" name="_SourceUrl">
    <vt:lpwstr/>
  </property>
  <property fmtid="{D5CDD505-2E9C-101B-9397-08002B2CF9AE}" pid="4" name="_SharedFileIndex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MediaServiceImageTags">
    <vt:lpwstr/>
  </property>
</Properties>
</file>