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9" r:id="rId5"/>
    <p:sldId id="27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50F5F9-5904-BA07-54CE-353669DDEBB1}" v="70" dt="2025-08-04T12:42:51.041"/>
    <p1510:client id="{EA8D475A-5806-777C-00FF-F5D93B853787}" v="62" dt="2025-08-04T12:42:51.1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4E66CEBE-2C33-1C6D-0460-21275412BDCF}"/>
              </a:ext>
            </a:extLst>
          </p:cNvPr>
          <p:cNvSpPr txBox="1"/>
          <p:nvPr/>
        </p:nvSpPr>
        <p:spPr>
          <a:xfrm>
            <a:off x="3248340" y="1004068"/>
            <a:ext cx="2751132" cy="140038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>
                <a:solidFill>
                  <a:srgbClr val="000000"/>
                </a:solidFill>
                <a:ea typeface="+mn-lt"/>
                <a:cs typeface="+mn-lt"/>
              </a:rPr>
              <a:t>To 28.8. klo 10.15-11.15</a:t>
            </a:r>
            <a:r>
              <a:rPr lang="fi-FI" sz="1400">
                <a:solidFill>
                  <a:srgbClr val="000000"/>
                </a:solidFill>
                <a:ea typeface="+mn-lt"/>
                <a:cs typeface="+mn-lt"/>
              </a:rPr>
              <a:t> </a:t>
            </a:r>
            <a:r>
              <a:rPr lang="fi-FI" sz="1400">
                <a:solidFill>
                  <a:prstClr val="black">
                    <a:lumMod val="65000"/>
                    <a:lumOff val="35000"/>
                  </a:prstClr>
                </a:solidFill>
                <a:latin typeface="Segoe UI"/>
                <a:cs typeface="Segoe UI"/>
              </a:rPr>
              <a:t>Harjoittelen toimimaan osana ryhmää.</a:t>
            </a:r>
            <a:endParaRPr lang="fi-FI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algn="ctr" defTabSz="293248">
              <a:defRPr/>
            </a:pPr>
            <a:r>
              <a:rPr lang="fi-FI" sz="1400">
                <a:solidFill>
                  <a:prstClr val="black">
                    <a:lumMod val="65000"/>
                    <a:lumOff val="35000"/>
                  </a:prstClr>
                </a:solidFill>
                <a:latin typeface="Segoe UI"/>
                <a:cs typeface="Segoe UI"/>
              </a:rPr>
              <a:t>Tiedän ryhmämme säännöt.</a:t>
            </a:r>
          </a:p>
          <a:p>
            <a:pPr defTabSz="293248">
              <a:defRPr/>
            </a:pPr>
            <a:endParaRPr lang="fi-FI" sz="1400">
              <a:solidFill>
                <a:prstClr val="black">
                  <a:lumMod val="65000"/>
                  <a:lumOff val="35000"/>
                </a:prstClr>
              </a:solidFill>
              <a:latin typeface="Segoe UI"/>
              <a:cs typeface="Segoe UI"/>
            </a:endParaRP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5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86E896E0-E2DF-42E0-F751-096990309AE5}"/>
              </a:ext>
            </a:extLst>
          </p:cNvPr>
          <p:cNvSpPr txBox="1"/>
          <p:nvPr/>
        </p:nvSpPr>
        <p:spPr>
          <a:xfrm>
            <a:off x="6222275" y="991154"/>
            <a:ext cx="2825704" cy="11824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>
                <a:solidFill>
                  <a:srgbClr val="000000"/>
                </a:solidFill>
                <a:ea typeface="+mn-lt"/>
                <a:cs typeface="+mn-lt"/>
              </a:rPr>
              <a:t>Pe 19.9. klo 11.00-12.00</a:t>
            </a:r>
            <a:endParaRPr lang="fi-FI">
              <a:solidFill>
                <a:srgbClr val="000000"/>
              </a:solidFill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400">
                <a:solidFill>
                  <a:srgbClr val="000000"/>
                </a:solidFill>
                <a:latin typeface="Calibri"/>
                <a:ea typeface="+mn-lt"/>
                <a:cs typeface="Calibri"/>
              </a:rPr>
              <a:t>Harjoittelen keinoja, joilla voin säädellä ikävältä tuntuvia tunteita ja rauhoittaa kehoa sekä mieltäni.</a:t>
            </a:r>
          </a:p>
          <a:p>
            <a:pPr algn="ctr" defTabSz="293248">
              <a:defRPr/>
            </a:pPr>
            <a:endParaRPr lang="fi-FI" sz="140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B32F43BD-D584-7BB1-062B-838008E52C31}"/>
              </a:ext>
            </a:extLst>
          </p:cNvPr>
          <p:cNvSpPr txBox="1"/>
          <p:nvPr/>
        </p:nvSpPr>
        <p:spPr>
          <a:xfrm>
            <a:off x="9456980" y="1004068"/>
            <a:ext cx="2364609" cy="8002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>
                <a:solidFill>
                  <a:srgbClr val="000000"/>
                </a:solidFill>
                <a:ea typeface="+mn-lt"/>
                <a:cs typeface="+mn-lt"/>
              </a:rPr>
              <a:t>Ti 28.10 klo 10.15-11.15</a:t>
            </a:r>
            <a:r>
              <a:rPr lang="fi-FI" sz="1400">
                <a:solidFill>
                  <a:srgbClr val="000000"/>
                </a:solidFill>
                <a:ea typeface="+mn-lt"/>
                <a:cs typeface="+mn-lt"/>
              </a:rPr>
              <a:t> </a:t>
            </a:r>
            <a:r>
              <a:rPr lang="fi-FI" sz="1600">
                <a:solidFill>
                  <a:srgbClr val="000000"/>
                </a:solidFill>
                <a:latin typeface="Calibri"/>
                <a:ea typeface="+mn-lt"/>
                <a:cs typeface="Calibri"/>
              </a:rPr>
              <a:t>Tunnistan turvallisen aikuisen piirteitä.</a:t>
            </a:r>
            <a:endParaRPr lang="fi-FI" sz="1600">
              <a:latin typeface="Calibri"/>
              <a:ea typeface="+mn-lt"/>
              <a:cs typeface="Calibri"/>
            </a:endParaRP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085C7DC6-DC1A-0591-CC36-6856383B7CB9}"/>
              </a:ext>
            </a:extLst>
          </p:cNvPr>
          <p:cNvSpPr txBox="1"/>
          <p:nvPr/>
        </p:nvSpPr>
        <p:spPr>
          <a:xfrm>
            <a:off x="561344" y="3130463"/>
            <a:ext cx="2254701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>
                <a:solidFill>
                  <a:srgbClr val="000000"/>
                </a:solidFill>
                <a:ea typeface="+mn-lt"/>
                <a:cs typeface="+mn-lt"/>
              </a:rPr>
              <a:t>Ma 10.11. klo 11.00-12.00</a:t>
            </a:r>
            <a:r>
              <a:rPr lang="fi-FI" sz="1400">
                <a:solidFill>
                  <a:srgbClr val="000000"/>
                </a:solidFill>
                <a:ea typeface="+mn-lt"/>
                <a:cs typeface="+mn-lt"/>
              </a:rPr>
              <a:t> </a:t>
            </a:r>
            <a:r>
              <a:rPr lang="fi-FI" sz="1400">
                <a:solidFill>
                  <a:srgbClr val="000000"/>
                </a:solidFill>
                <a:latin typeface="Calibri"/>
                <a:ea typeface="+mn-lt"/>
                <a:cs typeface="Calibri"/>
              </a:rPr>
              <a:t>Harjoittelen rakentavaa ja sovittelevaa riitojen ratkaisua.</a:t>
            </a:r>
            <a:endParaRPr lang="fi-FI" sz="1400">
              <a:latin typeface="Calibri"/>
              <a:ea typeface="+mn-lt"/>
              <a:cs typeface="Calibri"/>
            </a:endParaRP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8DDF0CB3-F2B3-3BBF-4431-A7C49E07F244}"/>
              </a:ext>
            </a:extLst>
          </p:cNvPr>
          <p:cNvSpPr txBox="1"/>
          <p:nvPr/>
        </p:nvSpPr>
        <p:spPr>
          <a:xfrm>
            <a:off x="3097451" y="2884041"/>
            <a:ext cx="3056628" cy="129266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>
                <a:solidFill>
                  <a:srgbClr val="000000"/>
                </a:solidFill>
                <a:ea typeface="+mn-lt"/>
                <a:cs typeface="+mn-lt"/>
              </a:rPr>
              <a:t>Ke 17.12. klo 10.15-11.15</a:t>
            </a:r>
            <a:endParaRPr lang="fi-FI"/>
          </a:p>
          <a:p>
            <a:pPr algn="ctr" defTabSz="293248">
              <a:defRPr/>
            </a:pPr>
            <a:r>
              <a:rPr lang="fi-FI" sz="1800">
                <a:solidFill>
                  <a:srgbClr val="000000"/>
                </a:solidFill>
                <a:ea typeface="+mn-lt"/>
                <a:cs typeface="+mn-lt"/>
              </a:rPr>
              <a:t> </a:t>
            </a:r>
            <a:r>
              <a:rPr lang="fi-FI" sz="1600">
                <a:solidFill>
                  <a:srgbClr val="000000"/>
                </a:solidFill>
                <a:latin typeface="Calibri"/>
                <a:ea typeface="+mn-lt"/>
                <a:cs typeface="Calibri"/>
              </a:rPr>
              <a:t>Harjoittelen empaattista kuuntelua ja myötätunnon ilmaisua.</a:t>
            </a:r>
            <a:endParaRPr lang="fi-FI" sz="1600"/>
          </a:p>
          <a:p>
            <a:pPr algn="ctr" defTabSz="293248">
              <a:defRPr/>
            </a:pPr>
            <a:endParaRPr lang="fi-FI" sz="1400"/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B9ACD2C2-0791-8357-DFC3-21C1505FAE49}"/>
              </a:ext>
            </a:extLst>
          </p:cNvPr>
          <p:cNvSpPr txBox="1"/>
          <p:nvPr/>
        </p:nvSpPr>
        <p:spPr>
          <a:xfrm>
            <a:off x="6325053" y="2987950"/>
            <a:ext cx="2419827" cy="10002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>
                <a:solidFill>
                  <a:srgbClr val="000000"/>
                </a:solidFill>
                <a:ea typeface="+mn-lt"/>
                <a:cs typeface="+mn-lt"/>
              </a:rPr>
              <a:t>To 15.1. klo 11.00-12.00</a:t>
            </a:r>
            <a:endParaRPr lang="fi-FI" sz="1400">
              <a:solidFill>
                <a:prstClr val="black">
                  <a:lumMod val="65000"/>
                  <a:lumOff val="35000"/>
                </a:prstClr>
              </a:solidFill>
              <a:latin typeface="Segoe UI"/>
              <a:cs typeface="Segoe UI"/>
            </a:endParaRPr>
          </a:p>
          <a:p>
            <a:pPr algn="ctr" defTabSz="293248">
              <a:defRPr/>
            </a:pPr>
            <a:r>
              <a:rPr lang="fi-FI" sz="1600">
                <a:solidFill>
                  <a:srgbClr val="000000"/>
                </a:solidFill>
                <a:latin typeface="Calibri"/>
                <a:cs typeface="Calibri"/>
              </a:rPr>
              <a:t>Kehitän itseluottamustani.</a:t>
            </a: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ptos" panose="02110004020202020204"/>
            </a:endParaRPr>
          </a:p>
          <a:p>
            <a:pPr algn="ctr" defTabSz="293248">
              <a:defRPr/>
            </a:pPr>
            <a:endParaRPr lang="fi-FI" sz="1500">
              <a:solidFill>
                <a:prstClr val="black">
                  <a:lumMod val="65000"/>
                  <a:lumOff val="35000"/>
                </a:prstClr>
              </a:solidFill>
              <a:latin typeface="Aptos" panose="02110004020202020204"/>
            </a:endParaRP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3A3C78E9-588A-92AA-D528-9BDC1A0E934F}"/>
              </a:ext>
            </a:extLst>
          </p:cNvPr>
          <p:cNvSpPr txBox="1"/>
          <p:nvPr/>
        </p:nvSpPr>
        <p:spPr>
          <a:xfrm>
            <a:off x="9044652" y="2987949"/>
            <a:ext cx="2949914" cy="8002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>
                <a:solidFill>
                  <a:srgbClr val="000000"/>
                </a:solidFill>
                <a:ea typeface="+mn-lt"/>
                <a:cs typeface="+mn-lt"/>
              </a:rPr>
              <a:t>Pe 20.2. klo 10.15-11.15</a:t>
            </a:r>
            <a:r>
              <a:rPr lang="fi-FI" sz="1400">
                <a:solidFill>
                  <a:srgbClr val="000000"/>
                </a:solidFill>
                <a:ea typeface="+mn-lt"/>
                <a:cs typeface="+mn-lt"/>
              </a:rPr>
              <a:t> </a:t>
            </a:r>
            <a:endParaRPr lang="fi-FI">
              <a:solidFill>
                <a:srgbClr val="000000"/>
              </a:solidFill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600">
                <a:ea typeface="+mn-lt"/>
                <a:cs typeface="+mn-lt"/>
              </a:rPr>
              <a:t>Aamupalan ja unen merkitys kasvuun ja jaksamiseen.</a:t>
            </a: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1FCC5BA9-D194-482C-2387-AD1618318646}"/>
              </a:ext>
            </a:extLst>
          </p:cNvPr>
          <p:cNvSpPr txBox="1"/>
          <p:nvPr/>
        </p:nvSpPr>
        <p:spPr>
          <a:xfrm>
            <a:off x="149363" y="4949744"/>
            <a:ext cx="3226001" cy="17697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>
                <a:solidFill>
                  <a:srgbClr val="000000"/>
                </a:solidFill>
                <a:ea typeface="+mn-lt"/>
                <a:cs typeface="+mn-lt"/>
              </a:rPr>
              <a:t>Ma 23.3. klo 11.00-12.00 </a:t>
            </a:r>
            <a:endParaRPr lang="fi-FI" b="1">
              <a:solidFill>
                <a:srgbClr val="595959"/>
              </a:solidFill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400">
                <a:solidFill>
                  <a:prstClr val="black">
                    <a:lumMod val="65000"/>
                    <a:lumOff val="35000"/>
                  </a:prstClr>
                </a:solidFill>
                <a:latin typeface="Calibri"/>
                <a:cs typeface="Calibri"/>
              </a:rPr>
              <a:t>Vahvistan taitojani kunnioittaa omia ja toisten rajoja erilaisissa tilanteissa.</a:t>
            </a:r>
          </a:p>
          <a:p>
            <a:pPr algn="ctr" defTabSz="293248">
              <a:defRPr/>
            </a:pPr>
            <a:r>
              <a:rPr lang="fi-FI" sz="1400">
                <a:solidFill>
                  <a:prstClr val="black">
                    <a:lumMod val="65000"/>
                    <a:lumOff val="35000"/>
                  </a:prstClr>
                </a:solidFill>
                <a:latin typeface="Calibri"/>
                <a:cs typeface="Calibri"/>
              </a:rPr>
              <a:t>Ymmärrän, että jokaisella on oikeus määrätä omista rajoistaan.</a:t>
            </a:r>
          </a:p>
          <a:p>
            <a:pPr algn="ctr" defTabSz="293248">
              <a:defRPr/>
            </a:pPr>
            <a:endParaRPr lang="fi-FI" sz="1200">
              <a:solidFill>
                <a:prstClr val="black">
                  <a:lumMod val="65000"/>
                  <a:lumOff val="35000"/>
                </a:prstClr>
              </a:solidFill>
              <a:latin typeface="Segoe UI"/>
              <a:cs typeface="Segoe UI"/>
            </a:endParaRPr>
          </a:p>
          <a:p>
            <a:pPr algn="ctr" defTabSz="293248">
              <a:defRPr/>
            </a:pPr>
            <a:endParaRPr lang="fi-FI" sz="1200">
              <a:solidFill>
                <a:prstClr val="black">
                  <a:lumMod val="65000"/>
                  <a:lumOff val="35000"/>
                </a:prstClr>
              </a:solidFill>
              <a:latin typeface="Segoe UI"/>
              <a:cs typeface="Segoe UI"/>
            </a:endParaRP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5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18" name="Tekstiruutu 17">
            <a:extLst>
              <a:ext uri="{FF2B5EF4-FFF2-40B4-BE49-F238E27FC236}">
                <a16:creationId xmlns:a16="http://schemas.microsoft.com/office/drawing/2014/main" id="{819EE697-4572-82C8-FCE0-A4E8022125F4}"/>
              </a:ext>
            </a:extLst>
          </p:cNvPr>
          <p:cNvSpPr txBox="1"/>
          <p:nvPr/>
        </p:nvSpPr>
        <p:spPr>
          <a:xfrm>
            <a:off x="3066447" y="4949745"/>
            <a:ext cx="3027217" cy="140038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>
                <a:solidFill>
                  <a:srgbClr val="000000"/>
                </a:solidFill>
                <a:ea typeface="+mn-lt"/>
                <a:cs typeface="+mn-lt"/>
              </a:rPr>
              <a:t>Ti 21.4. klo 10.15-11.15</a:t>
            </a:r>
            <a:endParaRPr lang="fi-FI" b="1">
              <a:solidFill>
                <a:srgbClr val="595959"/>
              </a:solidFill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400">
                <a:solidFill>
                  <a:srgbClr val="000000"/>
                </a:solidFill>
                <a:latin typeface="Calibri"/>
                <a:cs typeface="Calibri"/>
              </a:rPr>
              <a:t>Tunnistan netin käyttöön liittyviä uhkia ja vaaratilanteita ja osaan turvaohjeet niissä toimimiseen.</a:t>
            </a:r>
          </a:p>
          <a:p>
            <a:pPr algn="ctr" defTabSz="293248">
              <a:defRPr/>
            </a:pPr>
            <a:endParaRPr lang="fi-FI" sz="1400">
              <a:solidFill>
                <a:prstClr val="black">
                  <a:lumMod val="65000"/>
                  <a:lumOff val="35000"/>
                </a:prstClr>
              </a:solidFill>
              <a:latin typeface="Segoe UI"/>
              <a:cs typeface="Segoe UI"/>
            </a:endParaRP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5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33A8C2CD-DF2E-66CB-DDDF-EF75B5E819C5}"/>
              </a:ext>
            </a:extLst>
          </p:cNvPr>
          <p:cNvSpPr txBox="1"/>
          <p:nvPr/>
        </p:nvSpPr>
        <p:spPr>
          <a:xfrm>
            <a:off x="5999593" y="4949743"/>
            <a:ext cx="3192867" cy="12618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>
                <a:solidFill>
                  <a:srgbClr val="000000"/>
                </a:solidFill>
                <a:ea typeface="+mn-lt"/>
                <a:cs typeface="+mn-lt"/>
              </a:rPr>
              <a:t>Ke 20.5. klo 11.00-12.00</a:t>
            </a:r>
            <a:endParaRPr lang="fi-FI">
              <a:solidFill>
                <a:srgbClr val="595959"/>
              </a:solidFill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400">
                <a:solidFill>
                  <a:srgbClr val="000000"/>
                </a:solidFill>
                <a:latin typeface="Calibri"/>
                <a:cs typeface="Calibri"/>
              </a:rPr>
              <a:t>Tunnistan kuvien julkaisemiseen, lähettämiseen ja jakamiseen liittyviä uhkia.</a:t>
            </a:r>
          </a:p>
          <a:p>
            <a:pPr algn="ctr" defTabSz="293248">
              <a:defRPr/>
            </a:pPr>
            <a:endParaRPr lang="fi-FI" sz="1000">
              <a:solidFill>
                <a:prstClr val="black">
                  <a:lumMod val="65000"/>
                  <a:lumOff val="35000"/>
                </a:prstClr>
              </a:solidFill>
              <a:latin typeface="Segoe UI"/>
              <a:cs typeface="Segoe UI"/>
            </a:endParaRP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21" name="Tekstiruutu 20">
            <a:extLst>
              <a:ext uri="{FF2B5EF4-FFF2-40B4-BE49-F238E27FC236}">
                <a16:creationId xmlns:a16="http://schemas.microsoft.com/office/drawing/2014/main" id="{74435B2B-5817-0B17-DE9E-E6311E09C56A}"/>
              </a:ext>
            </a:extLst>
          </p:cNvPr>
          <p:cNvSpPr txBox="1"/>
          <p:nvPr/>
        </p:nvSpPr>
        <p:spPr>
          <a:xfrm>
            <a:off x="4587627" y="124413"/>
            <a:ext cx="5331458" cy="63094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93248">
              <a:defRPr/>
            </a:pPr>
            <a:r>
              <a:rPr kumimoji="0" lang="fi-FI" sz="175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man Old Style"/>
              </a:rPr>
              <a:t>Tunne- ja turvataitokasvatuksen vuosikello</a:t>
            </a:r>
            <a:r>
              <a:rPr lang="fi-FI" sz="1750" b="1">
                <a:solidFill>
                  <a:prstClr val="black"/>
                </a:solidFill>
                <a:latin typeface="Bookman Old Style"/>
              </a:rPr>
              <a:t> 5.-luokka</a:t>
            </a:r>
            <a:endParaRPr kumimoji="0" lang="fi-FI" sz="1796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1284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4E66CEBE-2C33-1C6D-0460-21275412BDCF}"/>
              </a:ext>
            </a:extLst>
          </p:cNvPr>
          <p:cNvSpPr txBox="1"/>
          <p:nvPr/>
        </p:nvSpPr>
        <p:spPr>
          <a:xfrm>
            <a:off x="3248340" y="1004068"/>
            <a:ext cx="2751132" cy="158504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>
                <a:solidFill>
                  <a:srgbClr val="000000"/>
                </a:solidFill>
                <a:ea typeface="+mn-lt"/>
                <a:cs typeface="+mn-lt"/>
              </a:rPr>
              <a:t>To 28.8. klo 10.15-11.15</a:t>
            </a:r>
            <a:endParaRPr lang="fi-FI" sz="1200">
              <a:solidFill>
                <a:srgbClr val="000000"/>
              </a:solidFill>
              <a:latin typeface="Calibri"/>
              <a:ea typeface="+mn-lt"/>
              <a:cs typeface="Calibri"/>
            </a:endParaRPr>
          </a:p>
          <a:p>
            <a:pPr algn="ctr" defTabSz="293248">
              <a:defRPr/>
            </a:pPr>
            <a:r>
              <a:rPr lang="fi-FI" sz="1800">
                <a:solidFill>
                  <a:srgbClr val="000000"/>
                </a:solidFill>
                <a:latin typeface="Aptos"/>
                <a:cs typeface="Calibri"/>
              </a:rPr>
              <a:t>Osana ryhmää toimiminen ja ryhmän säännöt.</a:t>
            </a:r>
          </a:p>
          <a:p>
            <a:pPr defTabSz="293248">
              <a:defRPr/>
            </a:pPr>
            <a:endParaRPr lang="fi-FI" sz="1400">
              <a:solidFill>
                <a:prstClr val="black">
                  <a:lumMod val="65000"/>
                  <a:lumOff val="35000"/>
                </a:prstClr>
              </a:solidFill>
              <a:latin typeface="Segoe UI"/>
              <a:cs typeface="Segoe UI"/>
            </a:endParaRP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5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86E896E0-E2DF-42E0-F751-096990309AE5}"/>
              </a:ext>
            </a:extLst>
          </p:cNvPr>
          <p:cNvSpPr txBox="1"/>
          <p:nvPr/>
        </p:nvSpPr>
        <p:spPr>
          <a:xfrm>
            <a:off x="6222275" y="991154"/>
            <a:ext cx="2825704" cy="104644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>
                <a:solidFill>
                  <a:srgbClr val="000000"/>
                </a:solidFill>
                <a:ea typeface="+mn-lt"/>
                <a:cs typeface="+mn-lt"/>
              </a:rPr>
              <a:t>Pe 19.9. klo 11.00-12.00</a:t>
            </a:r>
            <a:endParaRPr lang="fi-FI">
              <a:solidFill>
                <a:srgbClr val="000000"/>
              </a:solidFill>
              <a:ea typeface="+mn-lt"/>
              <a:cs typeface="+mn-lt"/>
            </a:endParaRPr>
          </a:p>
          <a:p>
            <a:pPr algn="ctr" defTabSz="293248">
              <a:defRPr/>
            </a:pPr>
            <a:endParaRPr lang="fi-FI" sz="1200">
              <a:solidFill>
                <a:srgbClr val="000000"/>
              </a:solidFill>
              <a:latin typeface="Calibri"/>
              <a:ea typeface="+mn-lt"/>
              <a:cs typeface="Calibri"/>
            </a:endParaRPr>
          </a:p>
          <a:p>
            <a:pPr algn="ctr" defTabSz="293248">
              <a:defRPr/>
            </a:pPr>
            <a:r>
              <a:rPr lang="fi-FI" sz="1800">
                <a:solidFill>
                  <a:srgbClr val="000000"/>
                </a:solidFill>
                <a:ea typeface="+mn-lt"/>
                <a:cs typeface="+mn-lt"/>
              </a:rPr>
              <a:t>Ymmärrän</a:t>
            </a:r>
            <a:r>
              <a:rPr lang="fi-FI" sz="1800">
                <a:solidFill>
                  <a:srgbClr val="000000"/>
                </a:solidFill>
                <a:latin typeface="Aptos"/>
                <a:ea typeface="+mn-lt"/>
                <a:cs typeface="Calibri"/>
              </a:rPr>
              <a:t> olevani arvokas ja ainutlaatuinen.</a:t>
            </a:r>
            <a:endParaRPr lang="fi-FI" sz="1200">
              <a:latin typeface="Calibri"/>
              <a:cs typeface="Calibri"/>
            </a:endParaRP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B32F43BD-D584-7BB1-062B-838008E52C31}"/>
              </a:ext>
            </a:extLst>
          </p:cNvPr>
          <p:cNvSpPr txBox="1"/>
          <p:nvPr/>
        </p:nvSpPr>
        <p:spPr>
          <a:xfrm>
            <a:off x="9456980" y="1004068"/>
            <a:ext cx="2364609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>
                <a:solidFill>
                  <a:srgbClr val="000000"/>
                </a:solidFill>
                <a:ea typeface="+mn-lt"/>
                <a:cs typeface="+mn-lt"/>
              </a:rPr>
              <a:t>Ti 28.10. klo 10.15-11.15</a:t>
            </a:r>
            <a:r>
              <a:rPr lang="fi-FI" sz="1400">
                <a:solidFill>
                  <a:srgbClr val="000000"/>
                </a:solidFill>
                <a:ea typeface="+mn-lt"/>
                <a:cs typeface="+mn-lt"/>
              </a:rPr>
              <a:t> </a:t>
            </a:r>
            <a:endParaRPr lang="fi-FI" sz="1400">
              <a:solidFill>
                <a:srgbClr val="000000"/>
              </a:solidFill>
              <a:latin typeface="Calibri"/>
              <a:ea typeface="+mn-lt"/>
              <a:cs typeface="Calibri"/>
            </a:endParaRPr>
          </a:p>
          <a:p>
            <a:pPr algn="ctr" defTabSz="293248">
              <a:defRPr/>
            </a:pPr>
            <a:r>
              <a:rPr lang="fi-FI" sz="1100">
                <a:latin typeface="Calibri"/>
                <a:ea typeface="+mn-lt"/>
                <a:cs typeface="Calibri"/>
              </a:rPr>
              <a:t>Tiedän ihastumisen ja rakastumisen tunteista ja ymmärrän, että ne ovat jokaisella yksilöllisiä. Tiedän, millaista on kunnioittava kohtelu erilaisissa ihastumiseen ja seurusteluun liittyvissä tilanteissa.</a:t>
            </a:r>
            <a:endParaRPr lang="fi-FI" sz="1400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085C7DC6-DC1A-0591-CC36-6856383B7CB9}"/>
              </a:ext>
            </a:extLst>
          </p:cNvPr>
          <p:cNvSpPr txBox="1"/>
          <p:nvPr/>
        </p:nvSpPr>
        <p:spPr>
          <a:xfrm>
            <a:off x="358594" y="3000490"/>
            <a:ext cx="2896569" cy="11695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>
                <a:solidFill>
                  <a:srgbClr val="000000"/>
                </a:solidFill>
                <a:ea typeface="+mn-lt"/>
                <a:cs typeface="+mn-lt"/>
              </a:rPr>
              <a:t>Ma 10.11. klo 11.00-12.00</a:t>
            </a:r>
            <a:r>
              <a:rPr lang="fi-FI" sz="1400">
                <a:solidFill>
                  <a:srgbClr val="000000"/>
                </a:solidFill>
                <a:ea typeface="+mn-lt"/>
                <a:cs typeface="+mn-lt"/>
              </a:rPr>
              <a:t> </a:t>
            </a:r>
            <a:r>
              <a:rPr lang="fi-FI" sz="1400">
                <a:solidFill>
                  <a:srgbClr val="000000"/>
                </a:solidFill>
                <a:latin typeface="Calibri"/>
                <a:ea typeface="+mn-lt"/>
                <a:cs typeface="Calibri"/>
              </a:rPr>
              <a:t>Tunnistan tilanteita, joissa sukupuoleen tai seksuaalisuuteen liittyvän koskemattomuuden rajojen rikkomista tapahtuu.</a:t>
            </a:r>
            <a:endParaRPr lang="fi-FI" sz="1400">
              <a:latin typeface="Calibri"/>
              <a:ea typeface="+mn-lt"/>
              <a:cs typeface="Calibri"/>
            </a:endParaRP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8DDF0CB3-F2B3-3BBF-4431-A7C49E07F244}"/>
              </a:ext>
            </a:extLst>
          </p:cNvPr>
          <p:cNvSpPr txBox="1"/>
          <p:nvPr/>
        </p:nvSpPr>
        <p:spPr>
          <a:xfrm>
            <a:off x="3097451" y="2884041"/>
            <a:ext cx="3056628" cy="129266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>
                <a:solidFill>
                  <a:srgbClr val="000000"/>
                </a:solidFill>
                <a:ea typeface="+mn-lt"/>
                <a:cs typeface="+mn-lt"/>
              </a:rPr>
              <a:t>Ke 17.12. klo 10.15-11.15</a:t>
            </a:r>
            <a:endParaRPr lang="fi-FI"/>
          </a:p>
          <a:p>
            <a:pPr algn="ctr" defTabSz="293248">
              <a:defRPr/>
            </a:pPr>
            <a:r>
              <a:rPr lang="fi-FI" sz="1800">
                <a:solidFill>
                  <a:srgbClr val="000000"/>
                </a:solidFill>
                <a:ea typeface="+mn-lt"/>
                <a:cs typeface="+mn-lt"/>
              </a:rPr>
              <a:t> </a:t>
            </a:r>
            <a:r>
              <a:rPr lang="fi-FI" sz="1600">
                <a:solidFill>
                  <a:srgbClr val="000000"/>
                </a:solidFill>
                <a:latin typeface="Calibri"/>
                <a:ea typeface="+mn-lt"/>
                <a:cs typeface="Calibri"/>
              </a:rPr>
              <a:t>Harjoittelen empaattista kuuntelua ja myötätunnon ilmaisua.</a:t>
            </a:r>
            <a:endParaRPr lang="fi-FI" sz="1600"/>
          </a:p>
          <a:p>
            <a:pPr algn="ctr" defTabSz="293248">
              <a:defRPr/>
            </a:pPr>
            <a:endParaRPr lang="fi-FI" sz="1400"/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B9ACD2C2-0791-8357-DFC3-21C1505FAE49}"/>
              </a:ext>
            </a:extLst>
          </p:cNvPr>
          <p:cNvSpPr txBox="1"/>
          <p:nvPr/>
        </p:nvSpPr>
        <p:spPr>
          <a:xfrm>
            <a:off x="6325053" y="2987950"/>
            <a:ext cx="2419827" cy="118494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>
                <a:solidFill>
                  <a:srgbClr val="000000"/>
                </a:solidFill>
                <a:ea typeface="+mn-lt"/>
                <a:cs typeface="+mn-lt"/>
              </a:rPr>
              <a:t>To 15.1. klo 11.00-12.00</a:t>
            </a:r>
            <a:endParaRPr lang="fi-FI" sz="1400">
              <a:solidFill>
                <a:prstClr val="black">
                  <a:lumMod val="65000"/>
                  <a:lumOff val="35000"/>
                </a:prstClr>
              </a:solidFill>
              <a:latin typeface="Segoe UI"/>
              <a:cs typeface="Segoe UI"/>
            </a:endParaRPr>
          </a:p>
          <a:p>
            <a:pPr algn="ctr" defTabSz="293248">
              <a:defRPr/>
            </a:pPr>
            <a:r>
              <a:rPr lang="fi-FI" sz="1400">
                <a:latin typeface="Calibri"/>
                <a:cs typeface="Calibri"/>
              </a:rPr>
              <a:t>Tunnistan ja ymmärrän kiusaamisen ja vitsailun välisen eron.</a:t>
            </a:r>
          </a:p>
          <a:p>
            <a:pPr algn="ctr" defTabSz="293248">
              <a:defRPr/>
            </a:pPr>
            <a:endParaRPr lang="fi-FI" sz="1500">
              <a:solidFill>
                <a:prstClr val="black">
                  <a:lumMod val="65000"/>
                  <a:lumOff val="35000"/>
                </a:prstClr>
              </a:solidFill>
              <a:latin typeface="Aptos" panose="02110004020202020204"/>
            </a:endParaRP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3A3C78E9-588A-92AA-D528-9BDC1A0E934F}"/>
              </a:ext>
            </a:extLst>
          </p:cNvPr>
          <p:cNvSpPr txBox="1"/>
          <p:nvPr/>
        </p:nvSpPr>
        <p:spPr>
          <a:xfrm>
            <a:off x="9044652" y="2987949"/>
            <a:ext cx="2949914" cy="123110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>
                <a:solidFill>
                  <a:srgbClr val="000000"/>
                </a:solidFill>
                <a:ea typeface="+mn-lt"/>
                <a:cs typeface="+mn-lt"/>
              </a:rPr>
              <a:t>Pe 20.2. klo 10.15-11.15</a:t>
            </a:r>
            <a:r>
              <a:rPr lang="fi-FI" sz="1400">
                <a:solidFill>
                  <a:srgbClr val="000000"/>
                </a:solidFill>
                <a:ea typeface="+mn-lt"/>
                <a:cs typeface="+mn-lt"/>
              </a:rPr>
              <a:t> </a:t>
            </a:r>
            <a:endParaRPr lang="fi-FI">
              <a:solidFill>
                <a:srgbClr val="000000"/>
              </a:solidFill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600">
                <a:latin typeface="Calibri"/>
                <a:ea typeface="+mn-lt"/>
                <a:cs typeface="Calibri"/>
              </a:rPr>
              <a:t>Vihreän ja punaisen valon kosketukset. </a:t>
            </a:r>
            <a:r>
              <a:rPr lang="fi-FI" sz="1400">
                <a:latin typeface="Calibri"/>
                <a:ea typeface="+mn-lt"/>
                <a:cs typeface="Calibri"/>
              </a:rPr>
              <a:t>Tiedän ikävään ja vahingoittavaan kosketukseen liittyvästä lainsäädännöstä.</a:t>
            </a:r>
            <a:endParaRPr lang="fi-FI" sz="1400"/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1FCC5BA9-D194-482C-2387-AD1618318646}"/>
              </a:ext>
            </a:extLst>
          </p:cNvPr>
          <p:cNvSpPr txBox="1"/>
          <p:nvPr/>
        </p:nvSpPr>
        <p:spPr>
          <a:xfrm>
            <a:off x="149363" y="4949744"/>
            <a:ext cx="3226001" cy="22621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>
                <a:solidFill>
                  <a:srgbClr val="000000"/>
                </a:solidFill>
                <a:ea typeface="+mn-lt"/>
                <a:cs typeface="+mn-lt"/>
              </a:rPr>
              <a:t>Ma 23.3. klo 11.00-12.00 </a:t>
            </a:r>
            <a:endParaRPr lang="fi-FI" b="1">
              <a:solidFill>
                <a:srgbClr val="595959"/>
              </a:solidFill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200">
                <a:solidFill>
                  <a:srgbClr val="000000"/>
                </a:solidFill>
                <a:latin typeface="Calibri"/>
                <a:cs typeface="Calibri"/>
              </a:rPr>
              <a:t>Selviydyn ja osaan turvaohjeet.</a:t>
            </a:r>
            <a:endParaRPr lang="fi-FI" sz="1200"/>
          </a:p>
          <a:p>
            <a:pPr algn="ctr" defTabSz="293248">
              <a:defRPr/>
            </a:pPr>
            <a:r>
              <a:rPr lang="fi-FI" sz="1400">
                <a:solidFill>
                  <a:srgbClr val="000000"/>
                </a:solidFill>
                <a:latin typeface="Calibri"/>
                <a:cs typeface="Calibri"/>
              </a:rPr>
              <a:t>Ymmärrän, että omaa ja toisen kehoa pitää kunnioittaa ja jokainen voi itse päättää, miten häntä kosketaan.</a:t>
            </a:r>
          </a:p>
          <a:p>
            <a:pPr defTabSz="293248">
              <a:defRPr/>
            </a:pPr>
            <a:endParaRPr lang="fi-FI" sz="1200">
              <a:solidFill>
                <a:srgbClr val="000000"/>
              </a:solidFill>
              <a:latin typeface="Calibri"/>
              <a:cs typeface="Calibri"/>
            </a:endParaRPr>
          </a:p>
          <a:p>
            <a:pPr defTabSz="293248">
              <a:defRPr/>
            </a:pPr>
            <a:endParaRPr lang="fi-FI" sz="1200">
              <a:solidFill>
                <a:srgbClr val="000000"/>
              </a:solidFill>
              <a:latin typeface="Calibri"/>
              <a:cs typeface="Calibri"/>
            </a:endParaRPr>
          </a:p>
          <a:p>
            <a:pPr algn="ctr" defTabSz="293248">
              <a:defRPr/>
            </a:pPr>
            <a:endParaRPr lang="fi-FI" sz="1000">
              <a:solidFill>
                <a:srgbClr val="000000"/>
              </a:solidFill>
              <a:latin typeface="Calibri"/>
              <a:cs typeface="Calibri"/>
            </a:endParaRPr>
          </a:p>
          <a:p>
            <a:pPr algn="ctr" defTabSz="293248">
              <a:defRPr/>
            </a:pPr>
            <a:endParaRPr lang="fi-FI" sz="1200">
              <a:solidFill>
                <a:prstClr val="black">
                  <a:lumMod val="65000"/>
                  <a:lumOff val="35000"/>
                </a:prstClr>
              </a:solidFill>
              <a:latin typeface="Segoe UI"/>
              <a:cs typeface="Segoe UI"/>
            </a:endParaRP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Segoe UI"/>
              <a:cs typeface="Segoe UI"/>
            </a:endParaRPr>
          </a:p>
          <a:p>
            <a:pPr algn="ctr" defTabSz="293248">
              <a:defRPr/>
            </a:pPr>
            <a:endParaRPr lang="fi-FI" sz="1500">
              <a:solidFill>
                <a:prstClr val="black">
                  <a:lumMod val="65000"/>
                  <a:lumOff val="35000"/>
                </a:prstClr>
              </a:solidFill>
              <a:latin typeface="Aptos" panose="02110004020202020204"/>
            </a:endParaRPr>
          </a:p>
        </p:txBody>
      </p:sp>
      <p:sp>
        <p:nvSpPr>
          <p:cNvPr id="18" name="Tekstiruutu 17">
            <a:extLst>
              <a:ext uri="{FF2B5EF4-FFF2-40B4-BE49-F238E27FC236}">
                <a16:creationId xmlns:a16="http://schemas.microsoft.com/office/drawing/2014/main" id="{819EE697-4572-82C8-FCE0-A4E8022125F4}"/>
              </a:ext>
            </a:extLst>
          </p:cNvPr>
          <p:cNvSpPr txBox="1"/>
          <p:nvPr/>
        </p:nvSpPr>
        <p:spPr>
          <a:xfrm>
            <a:off x="3066447" y="4949745"/>
            <a:ext cx="3027217" cy="140038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>
                <a:solidFill>
                  <a:srgbClr val="000000"/>
                </a:solidFill>
                <a:ea typeface="+mn-lt"/>
                <a:cs typeface="+mn-lt"/>
              </a:rPr>
              <a:t>Ti 21.4. klo 10.15-11.15</a:t>
            </a:r>
            <a:endParaRPr lang="fi-FI" b="1">
              <a:solidFill>
                <a:srgbClr val="595959"/>
              </a:solidFill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400">
                <a:solidFill>
                  <a:srgbClr val="000000"/>
                </a:solidFill>
                <a:latin typeface="Calibri"/>
                <a:cs typeface="Calibri"/>
              </a:rPr>
              <a:t>Nettikaveruus ja netiketti. Tiedän, millaista on toista kunnioittava käytös somessa ja peleissä. </a:t>
            </a:r>
            <a:endParaRPr lang="fi-FI" sz="1400">
              <a:latin typeface="Calibri"/>
              <a:cs typeface="Calibri"/>
            </a:endParaRPr>
          </a:p>
          <a:p>
            <a:pPr algn="ctr" defTabSz="293248">
              <a:defRPr/>
            </a:pPr>
            <a:endParaRPr lang="fi-FI" sz="1400">
              <a:solidFill>
                <a:prstClr val="black">
                  <a:lumMod val="65000"/>
                  <a:lumOff val="35000"/>
                </a:prstClr>
              </a:solidFill>
              <a:latin typeface="Segoe UI"/>
              <a:cs typeface="Segoe UI"/>
            </a:endParaRP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5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33A8C2CD-DF2E-66CB-DDDF-EF75B5E819C5}"/>
              </a:ext>
            </a:extLst>
          </p:cNvPr>
          <p:cNvSpPr txBox="1"/>
          <p:nvPr/>
        </p:nvSpPr>
        <p:spPr>
          <a:xfrm>
            <a:off x="5999593" y="4949743"/>
            <a:ext cx="3192867" cy="14773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>
                <a:solidFill>
                  <a:srgbClr val="000000"/>
                </a:solidFill>
                <a:ea typeface="+mn-lt"/>
                <a:cs typeface="+mn-lt"/>
              </a:rPr>
              <a:t>Ke 20.5. klo 11.00-12.00</a:t>
            </a:r>
            <a:endParaRPr lang="fi-FI">
              <a:solidFill>
                <a:srgbClr val="595959"/>
              </a:solidFill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400">
                <a:solidFill>
                  <a:srgbClr val="000000"/>
                </a:solidFill>
                <a:latin typeface="Calibri"/>
                <a:cs typeface="Calibri"/>
              </a:rPr>
              <a:t>Houkuttelu ja kiristäminen. </a:t>
            </a:r>
            <a:endParaRPr lang="fi-FI" sz="1400">
              <a:latin typeface="Calibri"/>
              <a:cs typeface="Calibri"/>
            </a:endParaRPr>
          </a:p>
          <a:p>
            <a:pPr algn="ctr" defTabSz="293248">
              <a:defRPr/>
            </a:pPr>
            <a:r>
              <a:rPr lang="fi-FI" sz="1400">
                <a:solidFill>
                  <a:srgbClr val="000000"/>
                </a:solidFill>
                <a:latin typeface="Calibri"/>
                <a:cs typeface="Calibri"/>
              </a:rPr>
              <a:t>Tiedän, miten teen someprofiilistani turvallisen ja miten huolehdin yksityisyys- ja turvallisuusasetuksista.</a:t>
            </a:r>
            <a:endParaRPr lang="fi-FI" sz="1400"/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Segoe UI"/>
              <a:cs typeface="Segoe UI"/>
            </a:endParaRPr>
          </a:p>
          <a:p>
            <a:pPr algn="ctr" defTabSz="293248">
              <a:defRPr/>
            </a:pPr>
            <a:endParaRPr lang="fi-FI" sz="1000">
              <a:solidFill>
                <a:prstClr val="black">
                  <a:lumMod val="65000"/>
                  <a:lumOff val="35000"/>
                </a:prstClr>
              </a:solidFill>
              <a:latin typeface="Aptos" panose="02110004020202020204"/>
            </a:endParaRPr>
          </a:p>
        </p:txBody>
      </p:sp>
      <p:sp>
        <p:nvSpPr>
          <p:cNvPr id="21" name="Tekstiruutu 20">
            <a:extLst>
              <a:ext uri="{FF2B5EF4-FFF2-40B4-BE49-F238E27FC236}">
                <a16:creationId xmlns:a16="http://schemas.microsoft.com/office/drawing/2014/main" id="{74435B2B-5817-0B17-DE9E-E6311E09C56A}"/>
              </a:ext>
            </a:extLst>
          </p:cNvPr>
          <p:cNvSpPr txBox="1"/>
          <p:nvPr/>
        </p:nvSpPr>
        <p:spPr>
          <a:xfrm>
            <a:off x="4587627" y="124413"/>
            <a:ext cx="5331458" cy="63094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93248">
              <a:defRPr/>
            </a:pPr>
            <a:r>
              <a:rPr kumimoji="0" lang="fi-FI" sz="175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man Old Style"/>
              </a:rPr>
              <a:t>Tunne- ja turvataitokasvatuksen vuosikello</a:t>
            </a:r>
            <a:r>
              <a:rPr lang="fi-FI" sz="1750" b="1">
                <a:solidFill>
                  <a:prstClr val="black"/>
                </a:solidFill>
                <a:latin typeface="Bookman Old Style"/>
              </a:rPr>
              <a:t> 6.-luokka</a:t>
            </a:r>
            <a:endParaRPr kumimoji="0" lang="fi-FI" sz="1796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0061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16A4152FC691A4FAB51039094AE3753" ma:contentTypeVersion="" ma:contentTypeDescription="Luo uusi asiakirja." ma:contentTypeScope="" ma:versionID="7d1d8919dceee2f04be54d1330a2cca5">
  <xsd:schema xmlns:xsd="http://www.w3.org/2001/XMLSchema" xmlns:xs="http://www.w3.org/2001/XMLSchema" xmlns:p="http://schemas.microsoft.com/office/2006/metadata/properties" xmlns:ns2="6f9c2d2f-2ff2-455e-a638-b27320db1208" xmlns:ns3="277d3057-491e-4098-99c8-83b44eb90482" xmlns:ns4="de0fe0b2-e2ba-444a-a2a0-1eb6deb86d9c" targetNamespace="http://schemas.microsoft.com/office/2006/metadata/properties" ma:root="true" ma:fieldsID="46f57f6b64aca5ce40432e34beeb341b" ns2:_="" ns3:_="" ns4:_="">
    <xsd:import namespace="6f9c2d2f-2ff2-455e-a638-b27320db1208"/>
    <xsd:import namespace="277d3057-491e-4098-99c8-83b44eb90482"/>
    <xsd:import namespace="de0fe0b2-e2ba-444a-a2a0-1eb6deb86d9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AutoKeyPoints" minOccurs="0"/>
                <xsd:element ref="ns4:MediaServiceKeyPoints" minOccurs="0"/>
                <xsd:element ref="ns4:MediaServiceGenerationTime" minOccurs="0"/>
                <xsd:element ref="ns4:MediaServiceEventHashCode" minOccurs="0"/>
                <xsd:element ref="ns4:lcf76f155ced4ddcb4097134ff3c332f" minOccurs="0"/>
                <xsd:element ref="ns2:TaxCatchAll" minOccurs="0"/>
                <xsd:element ref="ns4:MediaLengthInSeconds" minOccurs="0"/>
                <xsd:element ref="ns4:MediaServiceObjectDetectorVersions" minOccurs="0"/>
                <xsd:element ref="ns4:MediaServiceSearchProperties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9c2d2f-2ff2-455e-a638-b27320db120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Jakamisvihjeen hajautus" ma:internalName="SharingHintHash" ma:readOnly="true">
      <xsd:simpleType>
        <xsd:restriction base="dms:Text"/>
      </xsd:simpleType>
    </xsd:element>
    <xsd:element name="SharedWithDetails" ma:index="10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4D0EA60D-E1CF-4930-B072-4DD9DA72A160}" ma:internalName="TaxCatchAll" ma:showField="CatchAllData" ma:web="{277d3057-491e-4098-99c8-83b44eb90482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7d3057-491e-4098-99c8-83b44eb90482" elementFormDefault="qualified">
    <xsd:import namespace="http://schemas.microsoft.com/office/2006/documentManagement/types"/>
    <xsd:import namespace="http://schemas.microsoft.com/office/infopath/2007/PartnerControls"/>
    <xsd:element name="LastSharedByUser" ma:index="11" nillable="true" ma:displayName="Käyttäjä jakanut viimeksi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Jaettu viimeksi ajankohtana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0fe0b2-e2ba-444a-a2a0-1eb6deb86d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Kuvien tunnisteet" ma:readOnly="false" ma:fieldId="{5cf76f15-5ced-4ddc-b409-7134ff3c332f}" ma:taxonomyMulti="true" ma:sspId="b6f73edd-577a-44a5-983b-b6ef24e706c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de0fe0b2-e2ba-444a-a2a0-1eb6deb86d9c" xsi:nil="true"/>
    <SharedWithUsers xmlns="6f9c2d2f-2ff2-455e-a638-b27320db1208">
      <UserInfo>
        <DisplayName/>
        <AccountId xsi:nil="true"/>
        <AccountType/>
      </UserInfo>
    </SharedWithUsers>
    <lcf76f155ced4ddcb4097134ff3c332f xmlns="de0fe0b2-e2ba-444a-a2a0-1eb6deb86d9c">
      <Terms xmlns="http://schemas.microsoft.com/office/infopath/2007/PartnerControls"/>
    </lcf76f155ced4ddcb4097134ff3c332f>
    <TaxCatchAll xmlns="6f9c2d2f-2ff2-455e-a638-b27320db120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B2C217-7582-4391-8E9F-92184757C5AD}">
  <ds:schemaRefs>
    <ds:schemaRef ds:uri="277d3057-491e-4098-99c8-83b44eb90482"/>
    <ds:schemaRef ds:uri="6f9c2d2f-2ff2-455e-a638-b27320db1208"/>
    <ds:schemaRef ds:uri="de0fe0b2-e2ba-444a-a2a0-1eb6deb86d9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1067719-E6AC-442F-B669-647E34C1744C}">
  <ds:schemaRefs>
    <ds:schemaRef ds:uri="6f9c2d2f-2ff2-455e-a638-b27320db1208"/>
    <ds:schemaRef ds:uri="de0fe0b2-e2ba-444a-a2a0-1eb6deb86d9c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96DFB6E-CA99-43A5-BAC8-14AF3670C6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Laajakuva</PresentationFormat>
  <Slides>2</Slides>
  <Notes>0</Notes>
  <HiddenSlides>0</HiddenSlide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Office-teema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2</cp:revision>
  <dcterms:created xsi:type="dcterms:W3CDTF">2024-08-12T11:55:17Z</dcterms:created>
  <dcterms:modified xsi:type="dcterms:W3CDTF">2025-09-24T12:18:53Z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0x010100416A4152FC691A4FAB51039094AE3753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