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4"/>
  </p:sldMasterIdLst>
  <p:sldIdLst>
    <p:sldId id="270" r:id="rId5"/>
    <p:sldId id="271" r:id="rId6"/>
    <p:sldId id="272" r:id="rId7"/>
  </p:sldIdLst>
  <p:sldSz cx="12192000" cy="6858000"/>
  <p:notesSz cx="6858000" cy="9144000"/>
  <p:defaultTextStyle>
    <a:defPPr>
      <a:defRPr lang="fi-F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164E8AE8-5289-35FE-1839-8F3F5FD35551}" v="1" dt="2025-09-17T10:48:53.476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016" autoAdjust="0"/>
    <p:restoredTop sz="94660"/>
  </p:normalViewPr>
  <p:slideViewPr>
    <p:cSldViewPr snapToGrid="0">
      <p:cViewPr varScale="1">
        <p:scale>
          <a:sx n="76" d="100"/>
          <a:sy n="76" d="100"/>
        </p:scale>
        <p:origin x="90" y="79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microsoft.com/office/2015/10/relationships/revisionInfo" Target="revisionInfo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tableStyles" Target="tableStyles.xml"/><Relationship Id="rId5" Type="http://schemas.openxmlformats.org/officeDocument/2006/relationships/slide" Target="slides/slide1.xml"/><Relationship Id="rId10" Type="http://schemas.openxmlformats.org/officeDocument/2006/relationships/theme" Target="theme/theme1.xml"/><Relationship Id="rId4" Type="http://schemas.openxmlformats.org/officeDocument/2006/relationships/slideMaster" Target="slideMasters/slideMaster1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Otsikko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Alaotsikk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fi-FI"/>
              <a:t>Muokkaa alaotsikon perustyyliä napsautt.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282244354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Otsikko ja pystysuor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1203433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Pystysuora otsikko ja tek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ystysuora otsikko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ystysuoran tekstin paikkamerkki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4064553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Otsikko ja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9187573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Osan ylätunnis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62577205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Kaksi sisältökohdet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36837151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tail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4" name="Sisällön paikkamerkki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5" name="Tekstin paikkamerkki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6" name="Sisällön paikkamerkki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7" name="Päivämäärän paikkamerkki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8" name="Alatunnisteen paikkamerkki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9" name="Dian numeron paikkamerkki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42343650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Vain otsikk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Päivämäärän paikkamerkki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4" name="Alatunnisteen paikkamerkki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5" name="Dian numeron paikkamerkki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2387640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Tyhjä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äivämäärän paikkamerkki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3" name="Alatunnisteen paikkamerkki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4" name="Dian numeron paikkamerkki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58361574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tsikollinen sisält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Sisällön paikkamerkki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8270746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tsikollinen kuv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k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fi-FI"/>
              <a:t>Muokkaa perustyyl. napsautt.</a:t>
            </a:r>
          </a:p>
        </p:txBody>
      </p:sp>
      <p:sp>
        <p:nvSpPr>
          <p:cNvPr id="3" name="Kuvan paikkamerkki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fi-FI"/>
          </a:p>
        </p:txBody>
      </p:sp>
      <p:sp>
        <p:nvSpPr>
          <p:cNvPr id="4" name="Tekstin paikkamerkki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fi-FI"/>
              <a:t>Muokkaa tekstin perustyylejä napsauttamalla</a:t>
            </a:r>
          </a:p>
        </p:txBody>
      </p:sp>
      <p:sp>
        <p:nvSpPr>
          <p:cNvPr id="5" name="Päivämäärän paikkamerkki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6" name="Alatunnisteen paikkamerkki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fi-FI"/>
          </a:p>
        </p:txBody>
      </p:sp>
      <p:sp>
        <p:nvSpPr>
          <p:cNvPr id="7" name="Dian numeron paikkamerkki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31399815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Otsikon paikkamerkki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i-FI"/>
              <a:t>Muokkaa perustyyl. napsautt.</a:t>
            </a:r>
          </a:p>
        </p:txBody>
      </p:sp>
      <p:sp>
        <p:nvSpPr>
          <p:cNvPr id="3" name="Tekstin paikkamerkki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i-FI"/>
              <a:t>Muokkaa tekstin perustyylejä napsauttamalla</a:t>
            </a:r>
          </a:p>
          <a:p>
            <a:pPr lvl="1"/>
            <a:r>
              <a:rPr lang="fi-FI"/>
              <a:t>toinen taso</a:t>
            </a:r>
          </a:p>
          <a:p>
            <a:pPr lvl="2"/>
            <a:r>
              <a:rPr lang="fi-FI"/>
              <a:t>kolmas taso</a:t>
            </a:r>
          </a:p>
          <a:p>
            <a:pPr lvl="3"/>
            <a:r>
              <a:rPr lang="fi-FI"/>
              <a:t>neljäs taso</a:t>
            </a:r>
          </a:p>
          <a:p>
            <a:pPr lvl="4"/>
            <a:r>
              <a:rPr lang="fi-FI"/>
              <a:t>viides taso</a:t>
            </a:r>
          </a:p>
        </p:txBody>
      </p:sp>
      <p:sp>
        <p:nvSpPr>
          <p:cNvPr id="4" name="Päivämäärän paikkamerkki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2ABAE3-D89C-4001-9AEC-5083F82B749C}" type="datetimeFigureOut">
              <a:rPr lang="fi-FI" smtClean="0"/>
              <a:t>24.9.2025</a:t>
            </a:fld>
            <a:endParaRPr lang="fi-FI"/>
          </a:p>
        </p:txBody>
      </p:sp>
      <p:sp>
        <p:nvSpPr>
          <p:cNvPr id="5" name="Alatunnisteen paikkamerkki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fi-FI"/>
          </a:p>
        </p:txBody>
      </p:sp>
      <p:sp>
        <p:nvSpPr>
          <p:cNvPr id="6" name="Dian numeron paikkamerkki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F4AEF5D-7FAC-4949-84D2-DA5A9BB3D225}" type="slidenum">
              <a:rPr lang="fi-FI" smtClean="0"/>
              <a:t>‹#›</a:t>
            </a:fld>
            <a:endParaRPr lang="fi-FI"/>
          </a:p>
        </p:txBody>
      </p:sp>
    </p:spTree>
    <p:extLst>
      <p:ext uri="{BB962C8B-B14F-4D97-AF65-F5344CB8AC3E}">
        <p14:creationId xmlns:p14="http://schemas.microsoft.com/office/powerpoint/2010/main" val="103452011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i-F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E66CEBE-2C33-1C6D-0460-21275412BDCF}"/>
              </a:ext>
            </a:extLst>
          </p:cNvPr>
          <p:cNvSpPr txBox="1"/>
          <p:nvPr/>
        </p:nvSpPr>
        <p:spPr>
          <a:xfrm>
            <a:off x="3248340" y="1004068"/>
            <a:ext cx="2751132" cy="90794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ea typeface="+mn-lt"/>
                <a:cs typeface="+mn-lt"/>
              </a:rPr>
              <a:t>To 28.8. klo 10.15-11.15</a:t>
            </a:r>
            <a:r>
              <a:rPr lang="fi-FI" sz="1400" dirty="0">
                <a:ea typeface="+mn-lt"/>
                <a:cs typeface="+mn-lt"/>
              </a:rPr>
              <a:t> </a:t>
            </a:r>
            <a:endParaRPr lang="fi-FI" sz="1400" dirty="0">
              <a:latin typeface="Segoe UI"/>
              <a:cs typeface="Segoe U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Harjoittelen toimimaan osana ryhmää. Tiedän ryhmämme säännöt.</a:t>
            </a:r>
            <a:endParaRPr lang="fi-FI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cs typeface="Calibri"/>
            </a:endParaRPr>
          </a:p>
          <a:p>
            <a:pPr algn="ctr" defTabSz="293248">
              <a:defRPr/>
            </a:pPr>
            <a:endParaRPr lang="fi-FI" sz="1500" dirty="0">
              <a:latin typeface="Aptos" panose="02110004020202020204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E896E0-E2DF-42E0-F751-096990309AE5}"/>
              </a:ext>
            </a:extLst>
          </p:cNvPr>
          <p:cNvSpPr txBox="1"/>
          <p:nvPr/>
        </p:nvSpPr>
        <p:spPr>
          <a:xfrm>
            <a:off x="6446530" y="1004069"/>
            <a:ext cx="2397740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19.9. klo 11.00-12.00</a:t>
            </a:r>
            <a:endParaRPr lang="fi-FI" sz="1400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Tiedän ydinvahvuuteni ja harjoittelen hyödyntämään niitä arjessa.</a:t>
            </a: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2F43BD-D584-7BB1-062B-838008E52C31}"/>
              </a:ext>
            </a:extLst>
          </p:cNvPr>
          <p:cNvSpPr txBox="1"/>
          <p:nvPr/>
        </p:nvSpPr>
        <p:spPr>
          <a:xfrm>
            <a:off x="9341961" y="960936"/>
            <a:ext cx="2364609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Ti 28.10.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Harjoittelen erottamaan tilanteen sekä siihen liittyvät tunteet ja ajatukset.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85C7DC6-DC1A-0591-CC36-6856383B7CB9}"/>
              </a:ext>
            </a:extLst>
          </p:cNvPr>
          <p:cNvSpPr txBox="1"/>
          <p:nvPr/>
        </p:nvSpPr>
        <p:spPr>
          <a:xfrm>
            <a:off x="574075" y="2831742"/>
            <a:ext cx="2121654" cy="184665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Ma 10.11. klo 11.00-12.00</a:t>
            </a:r>
            <a:endParaRPr lang="fi-FI" sz="1400" dirty="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Tiedän hyvän vuorovaikutuksen piirteitä sekä keinoja vaikuttaa myönteisesti luokkahenkeen.</a:t>
            </a: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Osaan hyvän ja aktiivisen kuuntelemisen periaatteita.</a:t>
            </a:r>
          </a:p>
          <a:p>
            <a:pPr algn="ctr" defTabSz="293248">
              <a:defRPr/>
            </a:pPr>
            <a:endParaRPr lang="fi-FI" sz="1400">
              <a:latin typeface="Calibri"/>
              <a:cs typeface="Calibri"/>
            </a:endParaRP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DDF0CB3-F2B3-3BBF-4431-A7C49E07F244}"/>
              </a:ext>
            </a:extLst>
          </p:cNvPr>
          <p:cNvSpPr txBox="1"/>
          <p:nvPr/>
        </p:nvSpPr>
        <p:spPr>
          <a:xfrm>
            <a:off x="3039942" y="3031082"/>
            <a:ext cx="3056628" cy="14465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Ke 17.12.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Osaan kertoa seksuaalisuuteen ja seurusteluun liittyvien sanojen merkityksiä.</a:t>
            </a:r>
          </a:p>
          <a:p>
            <a:pPr algn="ctr" defTabSz="293248">
              <a:defRPr/>
            </a:pPr>
            <a:endParaRPr lang="fi-FI" sz="12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Tiedän, mitä tarkoittavat seksuaalioikeudet sekä suostumus seksissä.</a:t>
            </a:r>
          </a:p>
          <a:p>
            <a:pPr algn="ctr" defTabSz="293248">
              <a:defRPr/>
            </a:pPr>
            <a:endParaRPr lang="fi-FI" sz="1400" dirty="0">
              <a:latin typeface="Calibri"/>
              <a:cs typeface="Calibri"/>
            </a:endParaRP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9ACD2C2-0791-8357-DFC3-21C1505FAE49}"/>
              </a:ext>
            </a:extLst>
          </p:cNvPr>
          <p:cNvSpPr txBox="1"/>
          <p:nvPr/>
        </p:nvSpPr>
        <p:spPr>
          <a:xfrm>
            <a:off x="6325053" y="2987950"/>
            <a:ext cx="2419827" cy="127727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To 15.1.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sz="14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algn="ctr" defTabSz="293248">
              <a:defRPr/>
            </a:pPr>
            <a:endParaRPr lang="fi-FI" sz="1200" dirty="0">
              <a:solidFill>
                <a:srgbClr val="000000"/>
              </a:solidFill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Calibri"/>
                <a:cs typeface="Calibri"/>
              </a:rPr>
              <a:t>Harjoittelen toimintamalleja, joilla voin edistää omaa ja toisten turvallisuutta eri tilanteissa.</a:t>
            </a:r>
            <a:endParaRPr lang="fi-FI" sz="1200" b="0" i="0" u="none" strike="noStrike" kern="1200" cap="none" spc="0" normalizeH="0" baseline="0" noProof="0" dirty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Calibri"/>
              <a:cs typeface="Calibri"/>
            </a:endParaRPr>
          </a:p>
          <a:p>
            <a:pPr algn="ctr" defTabSz="293248">
              <a:defRPr/>
            </a:pPr>
            <a:endParaRPr lang="fi-FI" sz="150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A3C78E9-588A-92AA-D528-9BDC1A0E934F}"/>
              </a:ext>
            </a:extLst>
          </p:cNvPr>
          <p:cNvSpPr txBox="1"/>
          <p:nvPr/>
        </p:nvSpPr>
        <p:spPr>
          <a:xfrm>
            <a:off x="9044652" y="2987949"/>
            <a:ext cx="2949914" cy="152349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20.2.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100" dirty="0">
                <a:latin typeface="Calibri"/>
                <a:cs typeface="Calibri"/>
              </a:rPr>
              <a:t>Tiedän, mitä tarkoittavat käsitteet seksuaalinen häirintä, sukupuoleen perustuva häirintä, seksuaalinen ahdistelu ja houkuttelu.</a:t>
            </a:r>
          </a:p>
          <a:p>
            <a:pPr algn="ctr" defTabSz="293248">
              <a:defRPr/>
            </a:pPr>
            <a:endParaRPr lang="fi-FI" sz="11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1100" dirty="0">
                <a:latin typeface="Calibri"/>
                <a:cs typeface="Calibri"/>
              </a:rPr>
              <a:t>Tunnistan omia seksuaalisuuteen liittyviä asenteitani.</a:t>
            </a:r>
          </a:p>
          <a:p>
            <a:pPr algn="ctr" defTabSz="293248">
              <a:defRPr/>
            </a:pPr>
            <a:endParaRPr lang="fi-FI" sz="1300" dirty="0">
              <a:latin typeface="Aptos" panose="020B0004020202020204"/>
              <a:cs typeface="Calibri"/>
            </a:endParaRPr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1FCC5BA9-D194-482C-2387-AD1618318646}"/>
              </a:ext>
            </a:extLst>
          </p:cNvPr>
          <p:cNvSpPr txBox="1"/>
          <p:nvPr/>
        </p:nvSpPr>
        <p:spPr>
          <a:xfrm>
            <a:off x="19531" y="4949744"/>
            <a:ext cx="3226001" cy="178510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200" b="1" dirty="0">
                <a:ea typeface="+mn-lt"/>
                <a:cs typeface="+mn-lt"/>
              </a:rPr>
              <a:t>Ma 23.3. klo 11.00-12.00 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Tiedän, mitä tarkoittavat käsitteet seksuaalinen häirintä, sukupuoleen perustuva häirintä, seksuaalinen ahdistelu ja houkuttelu.</a:t>
            </a:r>
          </a:p>
          <a:p>
            <a:pPr algn="ctr" defTabSz="293248">
              <a:defRPr/>
            </a:pPr>
            <a:endParaRPr lang="fi-FI" sz="12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Tunnistan omia seksuaalisuuteen liittyviä asenteitani.</a:t>
            </a:r>
          </a:p>
          <a:p>
            <a:pPr algn="ctr" defTabSz="293248">
              <a:defRPr/>
            </a:pPr>
            <a:endParaRPr lang="fi-FI" sz="1200" dirty="0">
              <a:latin typeface="Calibri"/>
              <a:ea typeface="Calibri"/>
              <a:cs typeface="Calibr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19EE697-4572-82C8-FCE0-A4E8022125F4}"/>
              </a:ext>
            </a:extLst>
          </p:cNvPr>
          <p:cNvSpPr txBox="1"/>
          <p:nvPr/>
        </p:nvSpPr>
        <p:spPr>
          <a:xfrm>
            <a:off x="3066447" y="4949745"/>
            <a:ext cx="3027217" cy="183127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ea typeface="+mn-lt"/>
                <a:cs typeface="+mn-lt"/>
              </a:rPr>
              <a:t>Ti 21.4. klo 10.15-11.15</a:t>
            </a:r>
            <a:endParaRPr lang="fi-FI" sz="1300" b="1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Tunnistan median käytön vaikutuksia omaan hyvinvointiini ja arkeeni.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Tunnistan kiusaamisen eri muotoja.</a:t>
            </a:r>
          </a:p>
          <a:p>
            <a:pPr algn="ctr" defTabSz="293248">
              <a:defRPr/>
            </a:pPr>
            <a:endParaRPr lang="fi-FI" sz="12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Tiedän keinoja kiusaamistilanteissa toimimiseen ja vaihtoehtoja niihin puuttumiseen.</a:t>
            </a:r>
          </a:p>
          <a:p>
            <a:pPr algn="ctr" defTabSz="293248"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3A8C2CD-DF2E-66CB-DDDF-EF75B5E819C5}"/>
              </a:ext>
            </a:extLst>
          </p:cNvPr>
          <p:cNvSpPr txBox="1"/>
          <p:nvPr/>
        </p:nvSpPr>
        <p:spPr>
          <a:xfrm>
            <a:off x="5999593" y="4949743"/>
            <a:ext cx="3192867" cy="1700466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200" b="1" dirty="0">
                <a:ea typeface="+mn-lt"/>
                <a:cs typeface="+mn-lt"/>
              </a:rPr>
              <a:t>Ke 20.5. klo 11.00-12.00</a:t>
            </a:r>
            <a:endParaRPr lang="fi-FI" sz="1200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000" dirty="0">
                <a:latin typeface="Calibri"/>
                <a:ea typeface="Calibri"/>
                <a:cs typeface="Calibri"/>
              </a:rPr>
              <a:t>Tiedän, mitä tarkoittavat seksuaalioikeudet sekä suostumus seksissä.</a:t>
            </a:r>
          </a:p>
          <a:p>
            <a:pPr algn="ctr" defTabSz="293248">
              <a:defRPr/>
            </a:pPr>
            <a:endParaRPr lang="fi-FI" sz="10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000" dirty="0">
                <a:latin typeface="Calibri"/>
                <a:ea typeface="Calibri"/>
                <a:cs typeface="Calibri"/>
              </a:rPr>
              <a:t>Tiedän, millaisia ongelmatilanteita nettiympäristössä saattaa kohdata.</a:t>
            </a:r>
          </a:p>
          <a:p>
            <a:pPr algn="ctr" defTabSz="293248">
              <a:defRPr/>
            </a:pPr>
            <a:endParaRPr lang="fi-FI" sz="10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000" dirty="0">
                <a:latin typeface="Calibri"/>
                <a:ea typeface="Calibri"/>
                <a:cs typeface="Calibri"/>
              </a:rPr>
              <a:t>Opin netissä tarvittavia turvataitoja ja selviytymiskeinoja.</a:t>
            </a:r>
          </a:p>
          <a:p>
            <a:pPr algn="ctr" defTabSz="293248">
              <a:defRPr/>
            </a:pPr>
            <a:endParaRPr lang="fi-FI" sz="1200" dirty="0">
              <a:latin typeface="Calibri"/>
              <a:ea typeface="Calibri"/>
              <a:cs typeface="Calibr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0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/>
              <a:cs typeface="Segoe UI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435B2B-5817-0B17-DE9E-E6311E09C56A}"/>
              </a:ext>
            </a:extLst>
          </p:cNvPr>
          <p:cNvSpPr txBox="1"/>
          <p:nvPr/>
        </p:nvSpPr>
        <p:spPr>
          <a:xfrm>
            <a:off x="4587627" y="124413"/>
            <a:ext cx="6081912" cy="3616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kumimoji="0" lang="fi-FI" sz="1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/>
              </a:rPr>
              <a:t>Tunne- ja turvataitokasvatuksen vuosikello</a:t>
            </a:r>
            <a:r>
              <a:rPr lang="fi-FI" sz="1750" b="1" dirty="0">
                <a:solidFill>
                  <a:prstClr val="black"/>
                </a:solidFill>
                <a:latin typeface="Bookman Old Style"/>
              </a:rPr>
              <a:t> 7lk</a:t>
            </a:r>
            <a:endParaRPr kumimoji="0" lang="fi-FI" sz="1796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68997350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E66CEBE-2C33-1C6D-0460-21275412BDCF}"/>
              </a:ext>
            </a:extLst>
          </p:cNvPr>
          <p:cNvSpPr txBox="1"/>
          <p:nvPr/>
        </p:nvSpPr>
        <p:spPr>
          <a:xfrm>
            <a:off x="3248340" y="1004068"/>
            <a:ext cx="2751132" cy="89255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ea typeface="+mn-lt"/>
                <a:cs typeface="+mn-lt"/>
              </a:rPr>
              <a:t>To 28.8. klo 10.15-11.15</a:t>
            </a:r>
            <a:r>
              <a:rPr lang="fi-FI" sz="1400" dirty="0">
                <a:ea typeface="+mn-lt"/>
                <a:cs typeface="+mn-lt"/>
              </a:rPr>
              <a:t> </a:t>
            </a:r>
            <a:endParaRPr lang="fi-FI" sz="1400" dirty="0">
              <a:latin typeface="Segoe UI"/>
              <a:cs typeface="Segoe UI"/>
            </a:endParaRPr>
          </a:p>
          <a:p>
            <a:pPr defTabSz="293248">
              <a:defRPr/>
            </a:pPr>
            <a:endParaRPr lang="fi-FI" sz="1400" dirty="0">
              <a:latin typeface="Segoe UI"/>
              <a:cs typeface="Segoe U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Harjoittelen toimimaan osana ryhmää. Tiedän ryhmämme säännöt.</a:t>
            </a:r>
            <a:endParaRPr lang="fi-FI" sz="12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cs typeface="Calibri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E896E0-E2DF-42E0-F751-096990309AE5}"/>
              </a:ext>
            </a:extLst>
          </p:cNvPr>
          <p:cNvSpPr txBox="1"/>
          <p:nvPr/>
        </p:nvSpPr>
        <p:spPr>
          <a:xfrm>
            <a:off x="6446530" y="1004069"/>
            <a:ext cx="2397740" cy="12618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19.9.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defTabSz="293248">
              <a:defRPr/>
            </a:pPr>
            <a:r>
              <a:rPr lang="fi-FI" sz="1200" dirty="0">
                <a:latin typeface="Calibri"/>
                <a:cs typeface="Calibri"/>
              </a:rPr>
              <a:t>Tunnistan, mitkä asiat vahvistavat itsetuntoani sekä myönteistä suhtautumista itseen ja toisiin.</a:t>
            </a:r>
          </a:p>
          <a:p>
            <a:pPr defTabSz="293248">
              <a:defRPr/>
            </a:pPr>
            <a:endParaRPr lang="fi-FI" sz="1200" dirty="0">
              <a:latin typeface="Calibri"/>
              <a:cs typeface="Calibri"/>
            </a:endParaRPr>
          </a:p>
          <a:p>
            <a:pPr algn="ctr" defTabSz="293248">
              <a:defRPr/>
            </a:pPr>
            <a:endParaRPr lang="fi-FI" sz="1400" dirty="0">
              <a:latin typeface="Aptos"/>
              <a:cs typeface="Calibri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2F43BD-D584-7BB1-062B-838008E52C31}"/>
              </a:ext>
            </a:extLst>
          </p:cNvPr>
          <p:cNvSpPr txBox="1"/>
          <p:nvPr/>
        </p:nvSpPr>
        <p:spPr>
          <a:xfrm>
            <a:off x="9456980" y="1004068"/>
            <a:ext cx="2364609" cy="147732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200" b="1" dirty="0">
                <a:solidFill>
                  <a:srgbClr val="000000"/>
                </a:solidFill>
                <a:ea typeface="+mn-lt"/>
                <a:cs typeface="+mn-lt"/>
              </a:rPr>
              <a:t>Ti 28.10 klo 10.15-11.15</a:t>
            </a:r>
            <a:r>
              <a:rPr lang="fi-FI" sz="12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100" dirty="0">
                <a:latin typeface="Calibri"/>
                <a:cs typeface="Calibri"/>
              </a:rPr>
              <a:t>Tunnistan omasta elämästäni asioita, joihin voin vaikuttaa ja pystyn sen avulla säätelemään stressiäni.</a:t>
            </a:r>
          </a:p>
          <a:p>
            <a:pPr algn="ctr" defTabSz="293248">
              <a:defRPr/>
            </a:pPr>
            <a:endParaRPr lang="fi-FI" sz="11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1100" dirty="0">
                <a:latin typeface="Calibri"/>
                <a:cs typeface="Calibri"/>
              </a:rPr>
              <a:t>Tiedän selviytymiskeinoja tilanteisiin, jotka ovat kuormittavia.</a:t>
            </a:r>
          </a:p>
          <a:p>
            <a:pPr algn="ctr" defTabSz="293248">
              <a:defRPr/>
            </a:pPr>
            <a:endParaRPr lang="fi-FI" sz="1200" dirty="0">
              <a:latin typeface="Calibri"/>
              <a:cs typeface="Calibri"/>
            </a:endParaRP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85C7DC6-DC1A-0591-CC36-6856383B7CB9}"/>
              </a:ext>
            </a:extLst>
          </p:cNvPr>
          <p:cNvSpPr txBox="1"/>
          <p:nvPr/>
        </p:nvSpPr>
        <p:spPr>
          <a:xfrm>
            <a:off x="694391" y="3142558"/>
            <a:ext cx="2121654" cy="1261884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Ma 10.11. klo 11.00-12.00</a:t>
            </a:r>
            <a:endParaRPr lang="fi-FI" sz="1400" dirty="0">
              <a:solidFill>
                <a:srgbClr val="000000"/>
              </a:solidFill>
              <a:latin typeface="Calibri"/>
              <a:ea typeface="+mn-lt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Harjoittelen tunnistamaan tunteitani ristiriitatilanteessa ja ilmaisemaan niitä rakentavalla tavalla.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DDF0CB3-F2B3-3BBF-4431-A7C49E07F244}"/>
              </a:ext>
            </a:extLst>
          </p:cNvPr>
          <p:cNvSpPr txBox="1"/>
          <p:nvPr/>
        </p:nvSpPr>
        <p:spPr>
          <a:xfrm>
            <a:off x="3039942" y="3031082"/>
            <a:ext cx="3056628" cy="155427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000" b="1" dirty="0">
                <a:solidFill>
                  <a:srgbClr val="000000"/>
                </a:solidFill>
                <a:ea typeface="+mn-lt"/>
                <a:cs typeface="+mn-lt"/>
              </a:rPr>
              <a:t>Ke 17.12. klo 10.15-11.15</a:t>
            </a:r>
            <a:r>
              <a:rPr lang="fi-FI" sz="10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800" dirty="0">
                <a:latin typeface="Calibri"/>
                <a:cs typeface="Calibri"/>
              </a:rPr>
              <a:t>Tunnistan, millaisia asioita kuuluu hyvään ja toista kunnioittavaan seurusteluun.</a:t>
            </a:r>
          </a:p>
          <a:p>
            <a:pPr algn="ctr" defTabSz="293248">
              <a:defRPr/>
            </a:pPr>
            <a:endParaRPr lang="fi-FI" sz="8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800" dirty="0">
                <a:latin typeface="Calibri"/>
                <a:cs typeface="Calibri"/>
              </a:rPr>
              <a:t>Tunnistan, mikä on seurusteluväkivaltaa.</a:t>
            </a:r>
          </a:p>
          <a:p>
            <a:pPr algn="ctr" defTabSz="293248">
              <a:defRPr/>
            </a:pPr>
            <a:endParaRPr lang="fi-FI" sz="8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800" dirty="0">
                <a:latin typeface="Calibri"/>
                <a:cs typeface="Calibri"/>
              </a:rPr>
              <a:t>Tiedän, mitä tarkoittaa suojaikäraja.</a:t>
            </a:r>
          </a:p>
          <a:p>
            <a:pPr algn="ctr" defTabSz="293248">
              <a:defRPr/>
            </a:pPr>
            <a:endParaRPr lang="fi-FI" sz="8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800" dirty="0">
                <a:latin typeface="Calibri"/>
                <a:cs typeface="Calibri"/>
              </a:rPr>
              <a:t>Tiedän keinoja, miten voin selvittää ja varmistaa toisen suostumuksen esim. seksuaaliseen toimintaan.</a:t>
            </a:r>
            <a:endParaRPr lang="fi-FI" sz="800" dirty="0"/>
          </a:p>
          <a:p>
            <a:pPr algn="ctr" defTabSz="293248">
              <a:defRPr/>
            </a:pPr>
            <a:endParaRPr lang="fi-FI" sz="1000" dirty="0">
              <a:latin typeface="Calibri"/>
              <a:cs typeface="Calibri"/>
            </a:endParaRP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9ACD2C2-0791-8357-DFC3-21C1505FAE49}"/>
              </a:ext>
            </a:extLst>
          </p:cNvPr>
          <p:cNvSpPr txBox="1"/>
          <p:nvPr/>
        </p:nvSpPr>
        <p:spPr>
          <a:xfrm>
            <a:off x="6325053" y="2987950"/>
            <a:ext cx="2419827" cy="1308050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To 15.1.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sz="14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algn="ctr" defTabSz="293248">
              <a:defRPr/>
            </a:pPr>
            <a:r>
              <a:rPr lang="fi-FI" sz="1200" dirty="0">
                <a:solidFill>
                  <a:srgbClr val="000000"/>
                </a:solidFill>
                <a:latin typeface="Calibri"/>
                <a:cs typeface="Calibri"/>
              </a:rPr>
              <a:t>Tunnistan, mitkä asiat vahvistavat itsetuntoani sekä myönteistä suhtautumista itseen ja toisiin.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</a:endParaRPr>
          </a:p>
          <a:p>
            <a:pPr algn="ctr" defTabSz="293248">
              <a:defRPr/>
            </a:pPr>
            <a:endParaRPr lang="fi-FI" sz="150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A3C78E9-588A-92AA-D528-9BDC1A0E934F}"/>
              </a:ext>
            </a:extLst>
          </p:cNvPr>
          <p:cNvSpPr txBox="1"/>
          <p:nvPr/>
        </p:nvSpPr>
        <p:spPr>
          <a:xfrm>
            <a:off x="9044652" y="2987949"/>
            <a:ext cx="2949914" cy="206210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20.2.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dirty="0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Tunnistan, ketkä muodostavat turvaverkkoni ja mikä on oma turvapaikkani.</a:t>
            </a:r>
            <a:endParaRPr lang="fi-FI" sz="12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endParaRPr lang="fi-FI" sz="12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Harjoittelen toimimaan jämäkästi ja turvaohjeiden mukaan sekä puolustamaan omia rajojani.</a:t>
            </a:r>
            <a:endParaRPr lang="fi-FI" sz="12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endParaRPr lang="fi-FI" sz="1400" dirty="0">
              <a:latin typeface="Aptos"/>
              <a:cs typeface="Calibri"/>
            </a:endParaRPr>
          </a:p>
          <a:p>
            <a:pPr algn="ctr" defTabSz="293248">
              <a:defRPr/>
            </a:pPr>
            <a:endParaRPr lang="fi-FI" sz="1400" dirty="0">
              <a:latin typeface="Calibri"/>
              <a:cs typeface="Calibri"/>
            </a:endParaRPr>
          </a:p>
          <a:p>
            <a:pPr algn="ctr" defTabSz="293248">
              <a:defRPr/>
            </a:pPr>
            <a:endParaRPr lang="fi-FI" sz="140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1FCC5BA9-D194-482C-2387-AD1618318646}"/>
              </a:ext>
            </a:extLst>
          </p:cNvPr>
          <p:cNvSpPr txBox="1"/>
          <p:nvPr/>
        </p:nvSpPr>
        <p:spPr>
          <a:xfrm>
            <a:off x="33908" y="4949744"/>
            <a:ext cx="3226001" cy="1392689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050" b="1" dirty="0">
                <a:ea typeface="+mn-lt"/>
                <a:cs typeface="+mn-lt"/>
              </a:rPr>
              <a:t>Ma 23.3. klo 11.00-12.00 </a:t>
            </a:r>
          </a:p>
          <a:p>
            <a:pPr algn="ctr" defTabSz="293248">
              <a:defRPr/>
            </a:pPr>
            <a:endParaRPr lang="fi-FI" sz="105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050" dirty="0">
                <a:latin typeface="Calibri"/>
                <a:cs typeface="Calibri"/>
              </a:rPr>
              <a:t>Tiedän keinoja, miten voin selvittää ja varmistaa toisen suostumuksen esim. seksuaaliseen toimintaan.</a:t>
            </a:r>
          </a:p>
          <a:p>
            <a:pPr algn="ctr" defTabSz="293248">
              <a:defRPr/>
            </a:pPr>
            <a:endParaRPr lang="fi-FI" sz="105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1050" dirty="0">
                <a:latin typeface="Calibri"/>
                <a:cs typeface="Calibri"/>
              </a:rPr>
              <a:t>Harjoittelen toimimaan jämäkästi ja turvaohjeiden mukaan sekä puolustamaan omia rajojani.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1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19EE697-4572-82C8-FCE0-A4E8022125F4}"/>
              </a:ext>
            </a:extLst>
          </p:cNvPr>
          <p:cNvSpPr txBox="1"/>
          <p:nvPr/>
        </p:nvSpPr>
        <p:spPr>
          <a:xfrm>
            <a:off x="3066447" y="4949745"/>
            <a:ext cx="3027217" cy="176971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900" b="1" dirty="0">
                <a:ea typeface="+mn-lt"/>
                <a:cs typeface="+mn-lt"/>
              </a:rPr>
              <a:t>Ti 21.4. klo 10.15-11.15</a:t>
            </a:r>
          </a:p>
          <a:p>
            <a:pPr algn="ctr" defTabSz="293248">
              <a:defRPr/>
            </a:pPr>
            <a:endParaRPr lang="fi-FI" sz="9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800" dirty="0">
                <a:latin typeface="Calibri"/>
                <a:cs typeface="Calibri"/>
              </a:rPr>
              <a:t>Tunnistan, mikä on seurusteluväkivaltaa.</a:t>
            </a:r>
          </a:p>
          <a:p>
            <a:pPr algn="ctr" defTabSz="293248">
              <a:defRPr/>
            </a:pPr>
            <a:endParaRPr lang="fi-FI" sz="8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800" dirty="0">
                <a:latin typeface="Calibri"/>
                <a:cs typeface="Calibri"/>
              </a:rPr>
              <a:t>Tiedän, mitä tarkoittaa suojaikäraja.</a:t>
            </a:r>
          </a:p>
          <a:p>
            <a:pPr algn="ctr" defTabSz="293248">
              <a:defRPr/>
            </a:pPr>
            <a:endParaRPr lang="fi-FI" sz="8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800" dirty="0">
                <a:latin typeface="Calibri"/>
                <a:cs typeface="Calibri"/>
              </a:rPr>
              <a:t>Tiedän keinoja, miten voin selvittää ja varmistaa toisen suostumuksen esim. seksuaaliseen toimintaan.</a:t>
            </a:r>
          </a:p>
          <a:p>
            <a:pPr algn="ctr" defTabSz="293248">
              <a:defRPr/>
            </a:pPr>
            <a:endParaRPr lang="fi-FI" sz="800" dirty="0">
              <a:latin typeface="Calibri"/>
              <a:cs typeface="Calibri"/>
            </a:endParaRPr>
          </a:p>
          <a:p>
            <a:pPr algn="ctr" defTabSz="293248">
              <a:defRPr/>
            </a:pPr>
            <a:r>
              <a:rPr lang="fi-FI" sz="800" dirty="0">
                <a:latin typeface="Calibri"/>
                <a:cs typeface="Calibri"/>
              </a:rPr>
              <a:t>Harjoittelen toimimaan jämäkästi ja turvaohjeiden mukaan sekä puolustamaan omia rajojani.</a:t>
            </a:r>
          </a:p>
          <a:p>
            <a:pPr algn="ctr" defTabSz="293248">
              <a:defRPr/>
            </a:pPr>
            <a:endParaRPr lang="fi-FI" sz="900" dirty="0"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0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3A8C2CD-DF2E-66CB-DDDF-EF75B5E819C5}"/>
              </a:ext>
            </a:extLst>
          </p:cNvPr>
          <p:cNvSpPr txBox="1"/>
          <p:nvPr/>
        </p:nvSpPr>
        <p:spPr>
          <a:xfrm>
            <a:off x="5999593" y="4949743"/>
            <a:ext cx="3192867" cy="64633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200" b="1" dirty="0">
                <a:ea typeface="+mn-lt"/>
                <a:cs typeface="+mn-lt"/>
              </a:rPr>
              <a:t>Ke 20.5. klo 11.00-12.00</a:t>
            </a:r>
            <a:endParaRPr lang="fi-FI" sz="1200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cs typeface="Calibri"/>
              </a:rPr>
              <a:t>Tunnistan, mitä on kiusaaminen somessa.</a:t>
            </a:r>
            <a:endParaRPr lang="fi-FI" sz="120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Calibri"/>
              <a:cs typeface="Calibri"/>
            </a:endParaRPr>
          </a:p>
          <a:p>
            <a:pPr algn="ctr" defTabSz="293248">
              <a:defRPr/>
            </a:pPr>
            <a:endParaRPr lang="fi-FI" sz="1200" dirty="0">
              <a:latin typeface="Calibri"/>
              <a:cs typeface="Calibri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435B2B-5817-0B17-DE9E-E6311E09C56A}"/>
              </a:ext>
            </a:extLst>
          </p:cNvPr>
          <p:cNvSpPr txBox="1"/>
          <p:nvPr/>
        </p:nvSpPr>
        <p:spPr>
          <a:xfrm>
            <a:off x="4587627" y="124413"/>
            <a:ext cx="6081912" cy="3616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kumimoji="0" lang="fi-FI" sz="1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/>
              </a:rPr>
              <a:t>Tunne- ja turvataitokasvatuksen vuosikello</a:t>
            </a:r>
            <a:r>
              <a:rPr lang="fi-FI" sz="1750" b="1" dirty="0">
                <a:solidFill>
                  <a:prstClr val="black"/>
                </a:solidFill>
                <a:latin typeface="Bookman Old Style"/>
              </a:rPr>
              <a:t> 8lk</a:t>
            </a:r>
            <a:endParaRPr kumimoji="0" lang="fi-FI" sz="1796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13832682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kstiruutu 2">
            <a:extLst>
              <a:ext uri="{FF2B5EF4-FFF2-40B4-BE49-F238E27FC236}">
                <a16:creationId xmlns:a16="http://schemas.microsoft.com/office/drawing/2014/main" id="{4E66CEBE-2C33-1C6D-0460-21275412BDCF}"/>
              </a:ext>
            </a:extLst>
          </p:cNvPr>
          <p:cNvSpPr txBox="1"/>
          <p:nvPr/>
        </p:nvSpPr>
        <p:spPr>
          <a:xfrm>
            <a:off x="3248340" y="1004068"/>
            <a:ext cx="2751132" cy="140038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ea typeface="+mn-lt"/>
                <a:cs typeface="+mn-lt"/>
              </a:rPr>
              <a:t>To 28.8. klo 10.15-11.15</a:t>
            </a:r>
            <a:r>
              <a:rPr lang="fi-FI" sz="1400" dirty="0">
                <a:ea typeface="+mn-lt"/>
                <a:cs typeface="+mn-lt"/>
              </a:rPr>
              <a:t> </a:t>
            </a:r>
            <a:r>
              <a:rPr lang="fi-FI" sz="1400" dirty="0">
                <a:latin typeface="Segoe UI"/>
                <a:cs typeface="Segoe UI"/>
              </a:rPr>
              <a:t>Harjoittelen toimimaan osana ryhmää.</a:t>
            </a:r>
            <a:endParaRPr lang="fi-FI" sz="1300"/>
          </a:p>
          <a:p>
            <a:pPr algn="ctr" defTabSz="293248">
              <a:defRPr/>
            </a:pPr>
            <a:r>
              <a:rPr lang="fi-FI" sz="1400" dirty="0">
                <a:latin typeface="Segoe UI"/>
                <a:cs typeface="Segoe UI"/>
              </a:rPr>
              <a:t>Tiedän ryhmämme säännöt.</a:t>
            </a:r>
          </a:p>
          <a:p>
            <a:pPr defTabSz="293248">
              <a:defRPr/>
            </a:pPr>
            <a:endParaRPr lang="fi-FI" sz="1400" dirty="0"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4" name="Tekstiruutu 3">
            <a:extLst>
              <a:ext uri="{FF2B5EF4-FFF2-40B4-BE49-F238E27FC236}">
                <a16:creationId xmlns:a16="http://schemas.microsoft.com/office/drawing/2014/main" id="{86E896E0-E2DF-42E0-F751-096990309AE5}"/>
              </a:ext>
            </a:extLst>
          </p:cNvPr>
          <p:cNvSpPr txBox="1"/>
          <p:nvPr/>
        </p:nvSpPr>
        <p:spPr>
          <a:xfrm>
            <a:off x="6378292" y="1004069"/>
            <a:ext cx="2409113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19.9.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r>
              <a:rPr lang="fi-FI" sz="1400" dirty="0">
                <a:solidFill>
                  <a:srgbClr val="000000"/>
                </a:solidFill>
                <a:latin typeface="Calibri"/>
                <a:ea typeface="+mn-lt"/>
                <a:cs typeface="Calibri"/>
              </a:rPr>
              <a:t>Opettelen tunnistamaan omia ja toisten rajoja, sekä kunnioittamaan niitä.</a:t>
            </a:r>
            <a:endParaRPr lang="fi-FI" sz="1400" dirty="0">
              <a:latin typeface="Calibri"/>
              <a:cs typeface="Calibri"/>
            </a:endParaRPr>
          </a:p>
        </p:txBody>
      </p:sp>
      <p:sp>
        <p:nvSpPr>
          <p:cNvPr id="5" name="Tekstiruutu 4">
            <a:extLst>
              <a:ext uri="{FF2B5EF4-FFF2-40B4-BE49-F238E27FC236}">
                <a16:creationId xmlns:a16="http://schemas.microsoft.com/office/drawing/2014/main" id="{B32F43BD-D584-7BB1-062B-838008E52C31}"/>
              </a:ext>
            </a:extLst>
          </p:cNvPr>
          <p:cNvSpPr txBox="1"/>
          <p:nvPr/>
        </p:nvSpPr>
        <p:spPr>
          <a:xfrm>
            <a:off x="9456980" y="1004068"/>
            <a:ext cx="2364609" cy="1169551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Ti 28.10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Tiedän, miten voin vahvistaa myönteisiä tunteita ja lisätä kiitollisuutta ja itsemyötätuntoa arkeeni.</a:t>
            </a:r>
          </a:p>
        </p:txBody>
      </p:sp>
      <p:sp>
        <p:nvSpPr>
          <p:cNvPr id="8" name="Tekstiruutu 7">
            <a:extLst>
              <a:ext uri="{FF2B5EF4-FFF2-40B4-BE49-F238E27FC236}">
                <a16:creationId xmlns:a16="http://schemas.microsoft.com/office/drawing/2014/main" id="{085C7DC6-DC1A-0591-CC36-6856383B7CB9}"/>
              </a:ext>
            </a:extLst>
          </p:cNvPr>
          <p:cNvSpPr txBox="1"/>
          <p:nvPr/>
        </p:nvSpPr>
        <p:spPr>
          <a:xfrm>
            <a:off x="694391" y="3142558"/>
            <a:ext cx="2121654" cy="95410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Ma 10.11.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Tunnistan ja tuon esille toisten vahvuuksia.</a:t>
            </a:r>
          </a:p>
        </p:txBody>
      </p:sp>
      <p:sp>
        <p:nvSpPr>
          <p:cNvPr id="14" name="Tekstiruutu 13">
            <a:extLst>
              <a:ext uri="{FF2B5EF4-FFF2-40B4-BE49-F238E27FC236}">
                <a16:creationId xmlns:a16="http://schemas.microsoft.com/office/drawing/2014/main" id="{8DDF0CB3-F2B3-3BBF-4431-A7C49E07F244}"/>
              </a:ext>
            </a:extLst>
          </p:cNvPr>
          <p:cNvSpPr txBox="1"/>
          <p:nvPr/>
        </p:nvSpPr>
        <p:spPr>
          <a:xfrm>
            <a:off x="3324270" y="2985589"/>
            <a:ext cx="3056628" cy="1600438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Ke 17.12.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Tunnistan hyvän vuorovaikutuksen ja turvalliset ihmissuhteet.</a:t>
            </a:r>
          </a:p>
          <a:p>
            <a:pPr algn="ctr" defTabSz="293248">
              <a:defRPr/>
            </a:pPr>
            <a:r>
              <a:rPr lang="fi-FI" sz="1400" dirty="0">
                <a:latin typeface="Calibri"/>
                <a:cs typeface="Calibri"/>
              </a:rPr>
              <a:t>Tunnistan positiivisen ja negatiivisen sekä aktiivisen ja passiivisen vuorovaikutuksen eroja.</a:t>
            </a:r>
          </a:p>
          <a:p>
            <a:pPr algn="ctr" defTabSz="293248">
              <a:defRPr/>
            </a:pPr>
            <a:endParaRPr lang="fi-FI" sz="1400" dirty="0">
              <a:latin typeface="Calibri"/>
              <a:cs typeface="Calibri"/>
            </a:endParaRPr>
          </a:p>
        </p:txBody>
      </p:sp>
      <p:sp>
        <p:nvSpPr>
          <p:cNvPr id="15" name="Tekstiruutu 14">
            <a:extLst>
              <a:ext uri="{FF2B5EF4-FFF2-40B4-BE49-F238E27FC236}">
                <a16:creationId xmlns:a16="http://schemas.microsoft.com/office/drawing/2014/main" id="{B9ACD2C2-0791-8357-DFC3-21C1505FAE49}"/>
              </a:ext>
            </a:extLst>
          </p:cNvPr>
          <p:cNvSpPr txBox="1"/>
          <p:nvPr/>
        </p:nvSpPr>
        <p:spPr>
          <a:xfrm>
            <a:off x="6325053" y="2987950"/>
            <a:ext cx="2419827" cy="161582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To 15.1. klo 11.00-12.00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 sz="1400" dirty="0">
              <a:solidFill>
                <a:prstClr val="black">
                  <a:lumMod val="65000"/>
                  <a:lumOff val="35000"/>
                </a:prstClr>
              </a:solidFill>
              <a:latin typeface="Segoe UI"/>
              <a:cs typeface="Segoe UI"/>
            </a:endParaRPr>
          </a:p>
          <a:p>
            <a:pPr algn="ctr" defTabSz="293248">
              <a:defRPr/>
            </a:pPr>
            <a:r>
              <a:rPr lang="fi-FI" sz="1400" dirty="0">
                <a:solidFill>
                  <a:srgbClr val="000000"/>
                </a:solidFill>
                <a:latin typeface="Calibri"/>
                <a:cs typeface="Calibri"/>
              </a:rPr>
              <a:t>Tiedän, miten voin vahvistaa myönteisiä tunteita ja lisätä kiitollisuutta ja itsemyötätuntoa arkeeni.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0" i="0" u="none" strike="noStrike" kern="1200" cap="none" spc="0" normalizeH="0" baseline="0" noProof="0">
              <a:ln>
                <a:noFill/>
              </a:ln>
              <a:solidFill>
                <a:srgbClr val="000000"/>
              </a:solidFill>
              <a:effectLst/>
              <a:uLnTx/>
              <a:uFillTx/>
              <a:latin typeface="Aptos" panose="02110004020202020204"/>
            </a:endParaRPr>
          </a:p>
          <a:p>
            <a:pPr algn="ctr" defTabSz="293248">
              <a:defRPr/>
            </a:pPr>
            <a:endParaRPr lang="fi-FI" sz="1500">
              <a:solidFill>
                <a:prstClr val="black">
                  <a:lumMod val="65000"/>
                  <a:lumOff val="35000"/>
                </a:prstClr>
              </a:solidFill>
              <a:latin typeface="Aptos" panose="02110004020202020204"/>
            </a:endParaRPr>
          </a:p>
        </p:txBody>
      </p:sp>
      <p:sp>
        <p:nvSpPr>
          <p:cNvPr id="16" name="Tekstiruutu 15">
            <a:extLst>
              <a:ext uri="{FF2B5EF4-FFF2-40B4-BE49-F238E27FC236}">
                <a16:creationId xmlns:a16="http://schemas.microsoft.com/office/drawing/2014/main" id="{3A3C78E9-588A-92AA-D528-9BDC1A0E934F}"/>
              </a:ext>
            </a:extLst>
          </p:cNvPr>
          <p:cNvSpPr txBox="1"/>
          <p:nvPr/>
        </p:nvSpPr>
        <p:spPr>
          <a:xfrm>
            <a:off x="9044652" y="2987949"/>
            <a:ext cx="2949914" cy="1015663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solidFill>
                  <a:srgbClr val="000000"/>
                </a:solidFill>
                <a:ea typeface="+mn-lt"/>
                <a:cs typeface="+mn-lt"/>
              </a:rPr>
              <a:t>Pe 20.2. klo 10.15-11.15</a:t>
            </a:r>
            <a:r>
              <a:rPr lang="fi-FI" sz="1400" dirty="0">
                <a:solidFill>
                  <a:srgbClr val="000000"/>
                </a:solidFill>
                <a:ea typeface="+mn-lt"/>
                <a:cs typeface="+mn-lt"/>
              </a:rPr>
              <a:t> </a:t>
            </a:r>
            <a:endParaRPr lang="fi-FI">
              <a:solidFill>
                <a:srgbClr val="000000"/>
              </a:solidFill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600" dirty="0">
                <a:latin typeface="Calibri"/>
                <a:cs typeface="Calibri"/>
              </a:rPr>
              <a:t>Tiedostan, millaista on hyvä ja rakentava riitely.</a:t>
            </a:r>
          </a:p>
          <a:p>
            <a:pPr algn="ctr" defTabSz="293248">
              <a:defRPr/>
            </a:pPr>
            <a:endParaRPr lang="fi-FI" sz="1400"/>
          </a:p>
        </p:txBody>
      </p:sp>
      <p:sp>
        <p:nvSpPr>
          <p:cNvPr id="17" name="Tekstiruutu 16">
            <a:extLst>
              <a:ext uri="{FF2B5EF4-FFF2-40B4-BE49-F238E27FC236}">
                <a16:creationId xmlns:a16="http://schemas.microsoft.com/office/drawing/2014/main" id="{1FCC5BA9-D194-482C-2387-AD1618318646}"/>
              </a:ext>
            </a:extLst>
          </p:cNvPr>
          <p:cNvSpPr txBox="1"/>
          <p:nvPr/>
        </p:nvSpPr>
        <p:spPr>
          <a:xfrm>
            <a:off x="33908" y="4949744"/>
            <a:ext cx="3226001" cy="984885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200" b="1" dirty="0">
                <a:ea typeface="+mn-lt"/>
                <a:cs typeface="+mn-lt"/>
              </a:rPr>
              <a:t>Ma 23.3. klo 11.00-12.00 </a:t>
            </a:r>
          </a:p>
          <a:p>
            <a:pPr algn="ctr" defTabSz="293248">
              <a:defRPr/>
            </a:pPr>
            <a:r>
              <a:rPr lang="fi-FI" sz="1600" dirty="0">
                <a:latin typeface="Calibri"/>
                <a:ea typeface="Calibri"/>
                <a:cs typeface="Calibri"/>
              </a:rPr>
              <a:t>Tiedän apua ja tukea antavia tahoja elämän haastaviin tilanteisiin.</a:t>
            </a: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4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8" name="Tekstiruutu 17">
            <a:extLst>
              <a:ext uri="{FF2B5EF4-FFF2-40B4-BE49-F238E27FC236}">
                <a16:creationId xmlns:a16="http://schemas.microsoft.com/office/drawing/2014/main" id="{819EE697-4572-82C8-FCE0-A4E8022125F4}"/>
              </a:ext>
            </a:extLst>
          </p:cNvPr>
          <p:cNvSpPr txBox="1"/>
          <p:nvPr/>
        </p:nvSpPr>
        <p:spPr>
          <a:xfrm>
            <a:off x="3066447" y="4949745"/>
            <a:ext cx="3027217" cy="2077492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400" b="1" dirty="0">
                <a:ea typeface="+mn-lt"/>
                <a:cs typeface="+mn-lt"/>
              </a:rPr>
              <a:t>Ti 21.4. klo 10.15-11.15</a:t>
            </a:r>
            <a:endParaRPr lang="fi-FI" sz="1300" b="1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Tunnistan tilanteita, joissa seksuaalioikeuksia rikotaan.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Tiedän selviytymiskeinoja seksuaalisen häirinnän ja seksuaaliväkivallan tilanteisiin.</a:t>
            </a: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Tiedän, mitä yhdenvertaisuus ja syrjintä tarkoittavat.</a:t>
            </a:r>
          </a:p>
          <a:p>
            <a:pPr algn="ctr" defTabSz="293248">
              <a:defRPr/>
            </a:pPr>
            <a:endParaRPr lang="fi-FI" sz="14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endParaRPr lang="fi-FI" sz="1400" dirty="0">
              <a:latin typeface="Segoe UI"/>
              <a:cs typeface="Segoe U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50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Aptos" panose="02110004020202020204"/>
            </a:endParaRPr>
          </a:p>
        </p:txBody>
      </p:sp>
      <p:sp>
        <p:nvSpPr>
          <p:cNvPr id="19" name="Tekstiruutu 18">
            <a:extLst>
              <a:ext uri="{FF2B5EF4-FFF2-40B4-BE49-F238E27FC236}">
                <a16:creationId xmlns:a16="http://schemas.microsoft.com/office/drawing/2014/main" id="{33A8C2CD-DF2E-66CB-DDDF-EF75B5E819C5}"/>
              </a:ext>
            </a:extLst>
          </p:cNvPr>
          <p:cNvSpPr txBox="1"/>
          <p:nvPr/>
        </p:nvSpPr>
        <p:spPr>
          <a:xfrm>
            <a:off x="5999593" y="4949743"/>
            <a:ext cx="3192867" cy="154657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algn="ctr" defTabSz="293248">
              <a:defRPr/>
            </a:pPr>
            <a:r>
              <a:rPr lang="fi-FI" sz="1200" b="1" dirty="0">
                <a:ea typeface="+mn-lt"/>
                <a:cs typeface="+mn-lt"/>
              </a:rPr>
              <a:t>Ke 20.5. klo 11.00-12.00</a:t>
            </a:r>
            <a:endParaRPr lang="fi-FI" sz="1200" dirty="0">
              <a:ea typeface="+mn-lt"/>
              <a:cs typeface="+mn-lt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Tiedän, että ahdistelua tai häirintää ei tarvitse sietää netissä.</a:t>
            </a:r>
          </a:p>
          <a:p>
            <a:pPr algn="ctr" defTabSz="293248">
              <a:defRPr/>
            </a:pPr>
            <a:endParaRPr lang="fi-FI" sz="1200" dirty="0">
              <a:latin typeface="Calibri"/>
              <a:ea typeface="Calibri"/>
              <a:cs typeface="Calibri"/>
            </a:endParaRPr>
          </a:p>
          <a:p>
            <a:pPr algn="ctr" defTabSz="293248">
              <a:defRPr/>
            </a:pPr>
            <a:r>
              <a:rPr lang="fi-FI" sz="1200" dirty="0">
                <a:latin typeface="Calibri"/>
                <a:ea typeface="Calibri"/>
                <a:cs typeface="Calibri"/>
              </a:rPr>
              <a:t>Osaan toimia netin häirintätilanteissa ja muissa uhkaavissa tilanteissa.</a:t>
            </a:r>
          </a:p>
          <a:p>
            <a:pPr algn="ctr" defTabSz="293248">
              <a:defRPr/>
            </a:pPr>
            <a:endParaRPr lang="fi-FI" sz="1200" dirty="0">
              <a:latin typeface="Calibri"/>
              <a:ea typeface="Calibri"/>
              <a:cs typeface="Calibri"/>
            </a:endParaRPr>
          </a:p>
          <a:p>
            <a:pPr marL="0" marR="0" lvl="0" indent="0" algn="ctr" defTabSz="293248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lang="fi-FI" sz="1050" b="0" i="0" u="none" strike="noStrike" kern="1200" cap="none" spc="0" normalizeH="0" baseline="0" noProof="0" dirty="0">
              <a:ln>
                <a:noFill/>
              </a:ln>
              <a:effectLst/>
              <a:uLnTx/>
              <a:uFillTx/>
              <a:latin typeface="Segoe UI"/>
              <a:cs typeface="Segoe UI"/>
            </a:endParaRPr>
          </a:p>
        </p:txBody>
      </p:sp>
      <p:sp>
        <p:nvSpPr>
          <p:cNvPr id="21" name="Tekstiruutu 20">
            <a:extLst>
              <a:ext uri="{FF2B5EF4-FFF2-40B4-BE49-F238E27FC236}">
                <a16:creationId xmlns:a16="http://schemas.microsoft.com/office/drawing/2014/main" id="{74435B2B-5817-0B17-DE9E-E6311E09C56A}"/>
              </a:ext>
            </a:extLst>
          </p:cNvPr>
          <p:cNvSpPr txBox="1"/>
          <p:nvPr/>
        </p:nvSpPr>
        <p:spPr>
          <a:xfrm>
            <a:off x="4587627" y="124413"/>
            <a:ext cx="6081912" cy="361637"/>
          </a:xfrm>
          <a:prstGeom prst="rect">
            <a:avLst/>
          </a:prstGeom>
          <a:noFill/>
        </p:spPr>
        <p:txBody>
          <a:bodyPr wrap="square" lIns="91440" tIns="45720" rIns="91440" bIns="45720" rtlCol="0" anchor="t">
            <a:spAutoFit/>
          </a:bodyPr>
          <a:lstStyle>
            <a:defPPr>
              <a:defRPr lang="en-US"/>
            </a:defPPr>
            <a:lvl1pPr marL="0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33741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674827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012241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349654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1687068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024482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2361895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2699309" algn="l" defTabSz="337414" rtl="0" eaLnBrk="1" latinLnBrk="0" hangingPunct="1">
              <a:defRPr sz="1328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defTabSz="293248">
              <a:defRPr/>
            </a:pPr>
            <a:r>
              <a:rPr kumimoji="0" lang="fi-FI" sz="1750" b="1" i="0" u="none" strike="noStrike" kern="1200" cap="none" spc="0" normalizeH="0" baseline="0" noProof="0" dirty="0">
                <a:ln>
                  <a:noFill/>
                </a:ln>
                <a:solidFill>
                  <a:prstClr val="black"/>
                </a:solidFill>
                <a:effectLst/>
                <a:uLnTx/>
                <a:uFillTx/>
                <a:latin typeface="Bookman Old Style"/>
              </a:rPr>
              <a:t>Tunne- ja turvataitokasvatuksen vuosikello</a:t>
            </a:r>
            <a:r>
              <a:rPr lang="fi-FI" sz="1750" b="1" dirty="0">
                <a:solidFill>
                  <a:prstClr val="black"/>
                </a:solidFill>
                <a:latin typeface="Bookman Old Style"/>
              </a:rPr>
              <a:t> 9lk</a:t>
            </a:r>
            <a:endParaRPr kumimoji="0" lang="fi-FI" sz="1796" b="1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Bookman Old Style" panose="02050604050505020204" pitchFamily="18" charset="0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91107251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-teema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ptos" panose="020B000402020202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Asiakirja" ma:contentTypeID="0x010100416A4152FC691A4FAB51039094AE3753" ma:contentTypeVersion="" ma:contentTypeDescription="Luo uusi asiakirja." ma:contentTypeScope="" ma:versionID="7d1d8919dceee2f04be54d1330a2cca5">
  <xsd:schema xmlns:xsd="http://www.w3.org/2001/XMLSchema" xmlns:xs="http://www.w3.org/2001/XMLSchema" xmlns:p="http://schemas.microsoft.com/office/2006/metadata/properties" xmlns:ns2="6f9c2d2f-2ff2-455e-a638-b27320db1208" xmlns:ns3="277d3057-491e-4098-99c8-83b44eb90482" xmlns:ns4="de0fe0b2-e2ba-444a-a2a0-1eb6deb86d9c" targetNamespace="http://schemas.microsoft.com/office/2006/metadata/properties" ma:root="true" ma:fieldsID="46f57f6b64aca5ce40432e34beeb341b" ns2:_="" ns3:_="" ns4:_="">
    <xsd:import namespace="6f9c2d2f-2ff2-455e-a638-b27320db1208"/>
    <xsd:import namespace="277d3057-491e-4098-99c8-83b44eb90482"/>
    <xsd:import namespace="de0fe0b2-e2ba-444a-a2a0-1eb6deb86d9c"/>
    <xsd:element name="properties">
      <xsd:complexType>
        <xsd:sequence>
          <xsd:element name="documentManagement">
            <xsd:complexType>
              <xsd:all>
                <xsd:element ref="ns2:SharedWithUsers" minOccurs="0"/>
                <xsd:element ref="ns2:SharingHintHash" minOccurs="0"/>
                <xsd:element ref="ns2:SharedWithDetails" minOccurs="0"/>
                <xsd:element ref="ns3:LastSharedByUser" minOccurs="0"/>
                <xsd:element ref="ns3:LastSharedByTime" minOccurs="0"/>
                <xsd:element ref="ns4:MediaServiceMetadata" minOccurs="0"/>
                <xsd:element ref="ns4:MediaServiceFastMetadata" minOccurs="0"/>
                <xsd:element ref="ns4:MediaServiceDateTaken" minOccurs="0"/>
                <xsd:element ref="ns4:MediaServiceAutoTags" minOccurs="0"/>
                <xsd:element ref="ns4:MediaServiceOCR" minOccurs="0"/>
                <xsd:element ref="ns4:MediaServiceAutoKeyPoints" minOccurs="0"/>
                <xsd:element ref="ns4:MediaServiceKeyPoints" minOccurs="0"/>
                <xsd:element ref="ns4:MediaServiceGenerationTime" minOccurs="0"/>
                <xsd:element ref="ns4:MediaServiceEventHashCode" minOccurs="0"/>
                <xsd:element ref="ns4:lcf76f155ced4ddcb4097134ff3c332f" minOccurs="0"/>
                <xsd:element ref="ns2:TaxCatchAll" minOccurs="0"/>
                <xsd:element ref="ns4:MediaLengthInSeconds" minOccurs="0"/>
                <xsd:element ref="ns4:MediaServiceObjectDetectorVersions" minOccurs="0"/>
                <xsd:element ref="ns4:MediaServiceSearchProperties" minOccurs="0"/>
                <xsd:element ref="ns4:MediaServiceBillingMetadata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6f9c2d2f-2ff2-455e-a638-b27320db1208" elementFormDefault="qualified">
    <xsd:import namespace="http://schemas.microsoft.com/office/2006/documentManagement/types"/>
    <xsd:import namespace="http://schemas.microsoft.com/office/infopath/2007/PartnerControls"/>
    <xsd:element name="SharedWithUsers" ma:index="8" nillable="true" ma:displayName="Jaettu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SharingHintHash" ma:index="9" nillable="true" ma:displayName="Jakamisvihjeen hajautus" ma:internalName="SharingHintHash" ma:readOnly="true">
      <xsd:simpleType>
        <xsd:restriction base="dms:Text"/>
      </xsd:simpleType>
    </xsd:element>
    <xsd:element name="SharedWithDetails" ma:index="10" nillable="true" ma:displayName="Jakamisen tiedot" ma:internalName="SharedWithDetails" ma:readOnly="true">
      <xsd:simpleType>
        <xsd:restriction base="dms:Note">
          <xsd:maxLength value="255"/>
        </xsd:restriction>
      </xsd:simpleType>
    </xsd:element>
    <xsd:element name="TaxCatchAll" ma:index="24" nillable="true" ma:displayName="Taxonomy Catch All Column" ma:hidden="true" ma:list="{4D0EA60D-E1CF-4930-B072-4DD9DA72A160}" ma:internalName="TaxCatchAll" ma:showField="CatchAllData" ma:web="{277d3057-491e-4098-99c8-83b44eb90482}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277d3057-491e-4098-99c8-83b44eb90482" elementFormDefault="qualified">
    <xsd:import namespace="http://schemas.microsoft.com/office/2006/documentManagement/types"/>
    <xsd:import namespace="http://schemas.microsoft.com/office/infopath/2007/PartnerControls"/>
    <xsd:element name="LastSharedByUser" ma:index="11" nillable="true" ma:displayName="Käyttäjä jakanut viimeksi" ma:description="" ma:internalName="LastSharedByUser" ma:readOnly="true">
      <xsd:simpleType>
        <xsd:restriction base="dms:Note">
          <xsd:maxLength value="255"/>
        </xsd:restriction>
      </xsd:simpleType>
    </xsd:element>
    <xsd:element name="LastSharedByTime" ma:index="12" nillable="true" ma:displayName="Jaettu viimeksi ajankohtana" ma:description="" ma:internalName="LastSharedByTime" ma:readOnly="true">
      <xsd:simpleType>
        <xsd:restriction base="dms:DateTime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e0fe0b2-e2ba-444a-a2a0-1eb6deb86d9c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13" nillable="true" ma:displayName="MediaServiceMetadata" ma:description="" ma:hidden="true" ma:internalName="MediaServiceMetadata" ma:readOnly="true">
      <xsd:simpleType>
        <xsd:restriction base="dms:Note"/>
      </xsd:simpleType>
    </xsd:element>
    <xsd:element name="MediaServiceFastMetadata" ma:index="14" nillable="true" ma:displayName="MediaServiceFastMetadata" ma:description="" ma:hidden="true" ma:internalName="MediaServiceFastMetadata" ma:readOnly="true">
      <xsd:simpleType>
        <xsd:restriction base="dms:Note"/>
      </xsd:simpleType>
    </xsd:element>
    <xsd:element name="MediaServiceDateTaken" ma:index="15" nillable="true" ma:displayName="MediaServiceDateTaken" ma:hidden="true" ma:internalName="MediaServiceDateTaken" ma:readOnly="true">
      <xsd:simpleType>
        <xsd:restriction base="dms:Text"/>
      </xsd:simpleType>
    </xsd:element>
    <xsd:element name="MediaServiceAutoTags" ma:index="16" nillable="true" ma:displayName="Tags" ma:internalName="MediaServiceAutoTags" ma:readOnly="true">
      <xsd:simpleType>
        <xsd:restriction base="dms:Text"/>
      </xsd:simpleType>
    </xsd:element>
    <xsd:element name="MediaServiceOCR" ma:index="17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AutoKeyPoints" ma:index="18" nillable="true" ma:displayName="MediaServiceAutoKeyPoints" ma:hidden="true" ma:internalName="MediaServiceAutoKeyPoints" ma:readOnly="true">
      <xsd:simpleType>
        <xsd:restriction base="dms:Note"/>
      </xsd:simpleType>
    </xsd:element>
    <xsd:element name="MediaServiceKeyPoints" ma:index="19" nillable="true" ma:displayName="KeyPoints" ma:internalName="MediaServiceKeyPoints" ma:readOnly="true">
      <xsd:simpleType>
        <xsd:restriction base="dms:Note">
          <xsd:maxLength value="255"/>
        </xsd:restriction>
      </xsd:simpleType>
    </xsd:element>
    <xsd:element name="MediaServiceGenerationTime" ma:index="20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21" nillable="true" ma:displayName="MediaServiceEventHashCode" ma:hidden="true" ma:internalName="MediaServiceEventHashCode" ma:readOnly="true">
      <xsd:simpleType>
        <xsd:restriction base="dms:Text"/>
      </xsd:simpleType>
    </xsd:element>
    <xsd:element name="lcf76f155ced4ddcb4097134ff3c332f" ma:index="23" nillable="true" ma:taxonomy="true" ma:internalName="lcf76f155ced4ddcb4097134ff3c332f" ma:taxonomyFieldName="MediaServiceImageTags" ma:displayName="Kuvien tunnisteet" ma:readOnly="false" ma:fieldId="{5cf76f15-5ced-4ddc-b409-7134ff3c332f}" ma:taxonomyMulti="true" ma:sspId="b6f73edd-577a-44a5-983b-b6ef24e706c1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LengthInSeconds" ma:index="25" nillable="true" ma:displayName="MediaLengthInSeconds" ma:hidden="true" ma:internalName="MediaLengthInSeconds" ma:readOnly="true">
      <xsd:simpleType>
        <xsd:restriction base="dms:Unknown"/>
      </xsd:simpleType>
    </xsd:element>
    <xsd:element name="MediaServiceObjectDetectorVersions" ma:index="26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MediaServiceSearchProperties" ma:index="27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BillingMetadata" ma:index="28" nillable="true" ma:displayName="MediaServiceBillingMetadata" ma:hidden="true" ma:internalName="MediaServiceBillingMetadata" ma:readOnly="true">
      <xsd:simpleType>
        <xsd:restriction base="dms:Note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Sisältölaji"/>
        <xsd:element ref="dc:title" minOccurs="0" maxOccurs="1" ma:index="4" ma:displayName="Otsikko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lcf76f155ced4ddcb4097134ff3c332f xmlns="de0fe0b2-e2ba-444a-a2a0-1eb6deb86d9c">
      <Terms xmlns="http://schemas.microsoft.com/office/infopath/2007/PartnerControls"/>
    </lcf76f155ced4ddcb4097134ff3c332f>
    <TaxCatchAll xmlns="6f9c2d2f-2ff2-455e-a638-b27320db1208" xsi:nil="true"/>
  </documentManagement>
</p:properties>
</file>

<file path=customXml/itemProps1.xml><?xml version="1.0" encoding="utf-8"?>
<ds:datastoreItem xmlns:ds="http://schemas.openxmlformats.org/officeDocument/2006/customXml" ds:itemID="{B86E3E97-9AC5-41FD-A23F-BF285DC0EA70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6f9c2d2f-2ff2-455e-a638-b27320db1208"/>
    <ds:schemaRef ds:uri="277d3057-491e-4098-99c8-83b44eb90482"/>
    <ds:schemaRef ds:uri="de0fe0b2-e2ba-444a-a2a0-1eb6deb86d9c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59AED998-B3FD-427E-908E-234422BA9C2C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F59BB9CE-897E-415F-B658-6248B4E4E6E1}">
  <ds:schemaRefs>
    <ds:schemaRef ds:uri="http://schemas.microsoft.com/office/2006/metadata/properties"/>
    <ds:schemaRef ds:uri="http://schemas.microsoft.com/office/infopath/2007/PartnerControls"/>
    <ds:schemaRef ds:uri="de0fe0b2-e2ba-444a-a2a0-1eb6deb86d9c"/>
    <ds:schemaRef ds:uri="6f9c2d2f-2ff2-455e-a638-b27320db1208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Laajakuva</PresentationFormat>
  <Paragraphs>0</Paragraphs>
  <Slides>3</Slides>
  <Notes>0</Notes>
  <HiddenSlides>0</HiddenSlides>
  <MMClips>0</MMClips>
  <ScaleCrop>false</ScaleCrop>
  <HeadingPairs>
    <vt:vector size="4" baseType="variant">
      <vt:variant>
        <vt:lpstr>Teema</vt:lpstr>
      </vt:variant>
      <vt:variant>
        <vt:i4>1</vt:i4>
      </vt:variant>
      <vt:variant>
        <vt:lpstr>Dian otsikot</vt:lpstr>
      </vt:variant>
      <vt:variant>
        <vt:i4>3</vt:i4>
      </vt:variant>
    </vt:vector>
  </HeadingPairs>
  <TitlesOfParts>
    <vt:vector size="4" baseType="lpstr">
      <vt:lpstr>Office-teema</vt:lpstr>
      <vt:lpstr>PowerPoint-esitys</vt:lpstr>
      <vt:lpstr>PowerPoint-esitys</vt:lpstr>
      <vt:lpstr>PowerPoint-esitys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PowerPoint-esitys</dc:title>
  <dc:creator/>
  <cp:lastModifiedBy/>
  <cp:revision>135</cp:revision>
  <dcterms:created xsi:type="dcterms:W3CDTF">2024-08-12T12:15:38Z</dcterms:created>
  <dcterms:modified xsi:type="dcterms:W3CDTF">2025-09-24T12:17:58Z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0x010100416A4152FC691A4FAB51039094AE3753</vt:lpwstr>
  </property>
  <property fmtid="{D5CDD505-2E9C-101B-9397-08002B2CF9AE}" pid="3" name="MediaServiceImageTags">
    <vt:lpwstr/>
  </property>
</Properties>
</file>