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2"/>
  </p:notesMasterIdLst>
  <p:sldIdLst>
    <p:sldId id="256" r:id="rId6"/>
    <p:sldId id="358" r:id="rId7"/>
    <p:sldId id="361" r:id="rId8"/>
    <p:sldId id="258" r:id="rId9"/>
    <p:sldId id="304" r:id="rId10"/>
    <p:sldId id="268" r:id="rId11"/>
  </p:sldIdLst>
  <p:sldSz cx="12192000" cy="6858000"/>
  <p:notesSz cx="9926638" cy="143557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622925" y="0"/>
            <a:ext cx="4302125" cy="719138"/>
          </a:xfrm>
          <a:prstGeom prst="rect">
            <a:avLst/>
          </a:prstGeom>
        </p:spPr>
        <p:txBody>
          <a:bodyPr vert="horz" lIns="91440" tIns="45720" rIns="91440" bIns="45720" rtlCol="0"/>
          <a:lstStyle>
            <a:lvl1pPr algn="r">
              <a:defRPr sz="1200"/>
            </a:lvl1pPr>
          </a:lstStyle>
          <a:p>
            <a:fld id="{191294DA-448C-48D8-B085-0D9C89B02CF2}" type="datetimeFigureOut">
              <a:rPr lang="fi-FI" smtClean="0"/>
              <a:t>25.9.2025</a:t>
            </a:fld>
            <a:endParaRPr lang="fi-FI"/>
          </a:p>
        </p:txBody>
      </p:sp>
      <p:sp>
        <p:nvSpPr>
          <p:cNvPr id="4" name="Dian kuvan paikkamerkki 3"/>
          <p:cNvSpPr>
            <a:spLocks noGrp="1" noRot="1" noChangeAspect="1"/>
          </p:cNvSpPr>
          <p:nvPr>
            <p:ph type="sldImg" idx="2"/>
          </p:nvPr>
        </p:nvSpPr>
        <p:spPr>
          <a:xfrm>
            <a:off x="657225" y="1793875"/>
            <a:ext cx="8612188" cy="48450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13636625"/>
            <a:ext cx="4302125" cy="71913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622925" y="13636625"/>
            <a:ext cx="4302125" cy="719138"/>
          </a:xfrm>
          <a:prstGeom prst="rect">
            <a:avLst/>
          </a:prstGeom>
        </p:spPr>
        <p:txBody>
          <a:bodyPr vert="horz" lIns="91440" tIns="45720" rIns="91440" bIns="45720" rtlCol="0" anchor="b"/>
          <a:lstStyle>
            <a:lvl1pPr algn="r">
              <a:defRPr sz="1200"/>
            </a:lvl1pPr>
          </a:lstStyle>
          <a:p>
            <a:fld id="{4DDE9DE9-CDFA-4CA2-908D-028DD85819E1}" type="slidenum">
              <a:rPr lang="fi-FI" smtClean="0"/>
              <a:t>‹#›</a:t>
            </a:fld>
            <a:endParaRPr lang="fi-FI"/>
          </a:p>
        </p:txBody>
      </p:sp>
    </p:spTree>
    <p:extLst>
      <p:ext uri="{BB962C8B-B14F-4D97-AF65-F5344CB8AC3E}">
        <p14:creationId xmlns:p14="http://schemas.microsoft.com/office/powerpoint/2010/main" val="349606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A65DCCD3-B33E-814F-B15D-D5F1A828D8E1}" type="slidenum">
              <a:rPr lang="fi-FI" smtClean="0"/>
              <a:t>3</a:t>
            </a:fld>
            <a:endParaRPr lang="fi-FI"/>
          </a:p>
        </p:txBody>
      </p:sp>
    </p:spTree>
    <p:extLst>
      <p:ext uri="{BB962C8B-B14F-4D97-AF65-F5344CB8AC3E}">
        <p14:creationId xmlns:p14="http://schemas.microsoft.com/office/powerpoint/2010/main" val="249573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488504-EA8F-660C-4978-CB96FFFF7F6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6E760BB-0510-1DDA-A680-83039DF90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86A35FE-78F6-DCEA-9640-D20883F96228}"/>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5" name="Alatunnisteen paikkamerkki 4">
            <a:extLst>
              <a:ext uri="{FF2B5EF4-FFF2-40B4-BE49-F238E27FC236}">
                <a16:creationId xmlns:a16="http://schemas.microsoft.com/office/drawing/2014/main" id="{2D04B408-0005-C7D2-ED85-B84EDDE7BCA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190BA8A-36C7-477F-BCDE-76A0EE49FF3C}"/>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228575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89156-0A56-E451-A6A4-50968BCF5DA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25CB20A-34C9-DE54-E03A-25F7D712DF9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62295E7-9CCC-C8CF-206E-015D2479D83F}"/>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5" name="Alatunnisteen paikkamerkki 4">
            <a:extLst>
              <a:ext uri="{FF2B5EF4-FFF2-40B4-BE49-F238E27FC236}">
                <a16:creationId xmlns:a16="http://schemas.microsoft.com/office/drawing/2014/main" id="{6D6B0FA0-E7F0-96DF-7457-C85F7ADF80A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C221B20-ED3E-FB52-E991-502E1A99A5C8}"/>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275217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B94B7BB-E78B-F707-1FD0-D54B6EEF994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0BAAA23-BB1F-819F-8A0E-CC40D255D30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D00D970-78DF-6C18-D52B-71E3108DD727}"/>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5" name="Alatunnisteen paikkamerkki 4">
            <a:extLst>
              <a:ext uri="{FF2B5EF4-FFF2-40B4-BE49-F238E27FC236}">
                <a16:creationId xmlns:a16="http://schemas.microsoft.com/office/drawing/2014/main" id="{5300F0B2-6259-1CCC-2622-4B53153E11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134E9DD-9B21-5A77-44D1-C147FEC5C5AD}"/>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163867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2060447"/>
            <a:ext cx="7424928" cy="1449515"/>
          </a:xfrm>
        </p:spPr>
        <p:txBody>
          <a:bodyPr anchor="b">
            <a:normAutofit/>
          </a:bodyPr>
          <a:lstStyle>
            <a:lvl1pPr algn="l">
              <a:defRPr sz="40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3852672"/>
            <a:ext cx="7424928" cy="963168"/>
          </a:xfrm>
        </p:spPr>
        <p:txBody>
          <a:bodyPr>
            <a:normAutofit/>
          </a:bodyPr>
          <a:lstStyle>
            <a:lvl1pPr marL="0" indent="0" algn="l">
              <a:buNone/>
              <a:defRPr sz="16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7" name="Kuva 6" descr="Oulun kaupungin tunnus">
            <a:extLst>
              <a:ext uri="{FF2B5EF4-FFF2-40B4-BE49-F238E27FC236}">
                <a16:creationId xmlns:a16="http://schemas.microsoft.com/office/drawing/2014/main" id="{151B56D5-D3B8-6045-BD57-499AABEFE42D}"/>
              </a:ext>
            </a:extLst>
          </p:cNvPr>
          <p:cNvPicPr>
            <a:picLocks noChangeAspect="1"/>
          </p:cNvPicPr>
          <p:nvPr userDrawn="1"/>
        </p:nvPicPr>
        <p:blipFill>
          <a:blip r:embed="rId3"/>
          <a:stretch>
            <a:fillRect/>
          </a:stretch>
        </p:blipFill>
        <p:spPr>
          <a:xfrm>
            <a:off x="803275" y="3677750"/>
            <a:ext cx="1620838" cy="24881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719877" y="669257"/>
            <a:ext cx="685800" cy="647700"/>
          </a:xfrm>
          <a:prstGeom prst="rect">
            <a:avLst/>
          </a:prstGeom>
        </p:spPr>
      </p:pic>
    </p:spTree>
    <p:extLst>
      <p:ext uri="{BB962C8B-B14F-4D97-AF65-F5344CB8AC3E}">
        <p14:creationId xmlns:p14="http://schemas.microsoft.com/office/powerpoint/2010/main" val="49577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Otsikkodia">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3B9154-78EC-1542-8A9D-A14237206193}"/>
              </a:ext>
            </a:extLst>
          </p:cNvPr>
          <p:cNvPicPr>
            <a:picLocks noChangeAspect="1"/>
          </p:cNvPicPr>
          <p:nvPr userDrawn="1"/>
        </p:nvPicPr>
        <p:blipFill>
          <a:blip r:embed="rId3"/>
          <a:stretch>
            <a:fillRect/>
          </a:stretch>
        </p:blipFill>
        <p:spPr>
          <a:xfrm>
            <a:off x="806824" y="3435377"/>
            <a:ext cx="10560423" cy="2741649"/>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4069977"/>
            <a:ext cx="7371140" cy="806823"/>
          </a:xfrm>
        </p:spPr>
        <p:txBody>
          <a:bodyPr anchor="b">
            <a:normAutofit/>
          </a:bodyPr>
          <a:lstStyle>
            <a:lvl1pPr algn="l">
              <a:defRPr sz="24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4894730"/>
            <a:ext cx="4968599" cy="681318"/>
          </a:xfrm>
        </p:spPr>
        <p:txBody>
          <a:bodyPr anchor="b">
            <a:normAutofit/>
          </a:bodyPr>
          <a:lstStyle>
            <a:lvl1pPr marL="0" indent="0" algn="l">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0740562" y="669257"/>
            <a:ext cx="664499" cy="647700"/>
          </a:xfrm>
          <a:prstGeom prst="rect">
            <a:avLst/>
          </a:prstGeom>
        </p:spPr>
      </p:pic>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userDrawn="1"/>
        </p:nvPicPr>
        <p:blipFill>
          <a:blip r:embed="rId5"/>
          <a:stretch>
            <a:fillRect/>
          </a:stretch>
        </p:blipFill>
        <p:spPr>
          <a:xfrm>
            <a:off x="1611320" y="4104813"/>
            <a:ext cx="898798" cy="1379718"/>
          </a:xfrm>
          <a:prstGeom prst="rect">
            <a:avLst/>
          </a:prstGeom>
        </p:spPr>
      </p:pic>
      <p:sp>
        <p:nvSpPr>
          <p:cNvPr id="6" name="Päivämäärän paikkamerkki 5">
            <a:extLst>
              <a:ext uri="{FF2B5EF4-FFF2-40B4-BE49-F238E27FC236}">
                <a16:creationId xmlns:a16="http://schemas.microsoft.com/office/drawing/2014/main" id="{9ABC8B77-9402-DC46-B3AB-FFABE1E9CF80}"/>
              </a:ext>
            </a:extLst>
          </p:cNvPr>
          <p:cNvSpPr>
            <a:spLocks noGrp="1"/>
          </p:cNvSpPr>
          <p:nvPr>
            <p:ph type="dt" sz="half" idx="10"/>
          </p:nvPr>
        </p:nvSpPr>
        <p:spPr>
          <a:xfrm>
            <a:off x="7920315" y="5244727"/>
            <a:ext cx="2743200" cy="365125"/>
          </a:xfrm>
        </p:spPr>
        <p:txBody>
          <a:bodyPr/>
          <a:lstStyle>
            <a:lvl1pPr algn="r">
              <a:defRPr/>
            </a:lvl1pPr>
          </a:lstStyle>
          <a:p>
            <a:fld id="{13851BC7-B432-4747-9742-70043FBB6BD1}" type="datetime1">
              <a:rPr lang="fi-FI" smtClean="0"/>
              <a:pPr/>
              <a:t>25.9.2025</a:t>
            </a:fld>
            <a:endParaRPr lang="fi-FI"/>
          </a:p>
        </p:txBody>
      </p:sp>
    </p:spTree>
    <p:extLst>
      <p:ext uri="{BB962C8B-B14F-4D97-AF65-F5344CB8AC3E}">
        <p14:creationId xmlns:p14="http://schemas.microsoft.com/office/powerpoint/2010/main" val="1424660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Otsikkodia">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D663794-173F-1945-9939-99D1AB46A831}"/>
              </a:ext>
            </a:extLst>
          </p:cNvPr>
          <p:cNvPicPr>
            <a:picLocks noChangeAspect="1"/>
          </p:cNvPicPr>
          <p:nvPr userDrawn="1"/>
        </p:nvPicPr>
        <p:blipFill>
          <a:blip r:embed="rId3"/>
          <a:stretch>
            <a:fillRect/>
          </a:stretch>
        </p:blipFill>
        <p:spPr>
          <a:xfrm>
            <a:off x="792863" y="699247"/>
            <a:ext cx="4902284" cy="5522259"/>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1611496" y="1290918"/>
            <a:ext cx="3247375" cy="806823"/>
          </a:xfrm>
        </p:spPr>
        <p:txBody>
          <a:bodyPr anchor="b">
            <a:normAutofit/>
          </a:bodyPr>
          <a:lstStyle>
            <a:lvl1pPr algn="l">
              <a:defRPr sz="24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1629425" y="2563905"/>
            <a:ext cx="3265304" cy="1344707"/>
          </a:xfrm>
        </p:spPr>
        <p:txBody>
          <a:bodyPr>
            <a:normAutofit/>
          </a:bodyPr>
          <a:lstStyle>
            <a:lvl1pPr marL="0" indent="0" algn="l">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userDrawn="1"/>
        </p:nvPicPr>
        <p:blipFill>
          <a:blip r:embed="rId4"/>
          <a:stretch>
            <a:fillRect/>
          </a:stretch>
        </p:blipFill>
        <p:spPr>
          <a:xfrm>
            <a:off x="1611320" y="4104813"/>
            <a:ext cx="898798" cy="1379718"/>
          </a:xfrm>
          <a:prstGeom prst="rect">
            <a:avLst/>
          </a:prstGeom>
        </p:spPr>
      </p:pic>
      <p:sp>
        <p:nvSpPr>
          <p:cNvPr id="7" name="Päivämäärän paikkamerkki 6">
            <a:extLst>
              <a:ext uri="{FF2B5EF4-FFF2-40B4-BE49-F238E27FC236}">
                <a16:creationId xmlns:a16="http://schemas.microsoft.com/office/drawing/2014/main" id="{EA9414E8-5AD8-8144-8B54-32B155E0345C}"/>
              </a:ext>
            </a:extLst>
          </p:cNvPr>
          <p:cNvSpPr>
            <a:spLocks noGrp="1"/>
          </p:cNvSpPr>
          <p:nvPr>
            <p:ph type="dt" sz="half" idx="10"/>
          </p:nvPr>
        </p:nvSpPr>
        <p:spPr>
          <a:xfrm>
            <a:off x="2200835" y="5208868"/>
            <a:ext cx="2743200" cy="365125"/>
          </a:xfrm>
        </p:spPr>
        <p:txBody>
          <a:bodyPr/>
          <a:lstStyle>
            <a:lvl1pPr algn="r">
              <a:defRPr/>
            </a:lvl1pPr>
          </a:lstStyle>
          <a:p>
            <a:fld id="{13851BC7-B432-4747-9742-70043FBB6BD1}" type="datetime1">
              <a:rPr lang="fi-FI" smtClean="0"/>
              <a:pPr/>
              <a:t>25.9.2025</a:t>
            </a:fld>
            <a:endParaRPr lang="fi-FI"/>
          </a:p>
        </p:txBody>
      </p:sp>
      <p:pic>
        <p:nvPicPr>
          <p:cNvPr id="8" name="Kuva 7">
            <a:extLst>
              <a:ext uri="{FF2B5EF4-FFF2-40B4-BE49-F238E27FC236}">
                <a16:creationId xmlns:a16="http://schemas.microsoft.com/office/drawing/2014/main" id="{68E66262-E705-4A87-9635-D213A0D86674}"/>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740562" y="669257"/>
            <a:ext cx="664499" cy="647700"/>
          </a:xfrm>
          <a:prstGeom prst="rect">
            <a:avLst/>
          </a:prstGeom>
        </p:spPr>
      </p:pic>
    </p:spTree>
    <p:extLst>
      <p:ext uri="{BB962C8B-B14F-4D97-AF65-F5344CB8AC3E}">
        <p14:creationId xmlns:p14="http://schemas.microsoft.com/office/powerpoint/2010/main" val="187535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a:lstStyle/>
          <a:p>
            <a:r>
              <a:rPr lang="fi-FI"/>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anchor="b">
            <a:noAutofit/>
          </a:bodyPr>
          <a:lstStyle>
            <a:lvl1pPr algn="l">
              <a:defRPr sz="4000">
                <a:solidFill>
                  <a:schemeClr val="bg1"/>
                </a:solidFill>
              </a:defRPr>
            </a:lvl1pPr>
          </a:lstStyle>
          <a:p>
            <a:r>
              <a:rPr lang="fi-FI"/>
              <a:t>Muokkaa ots. perustyyl. napsautt.</a:t>
            </a:r>
          </a:p>
        </p:txBody>
      </p:sp>
    </p:spTree>
    <p:extLst>
      <p:ext uri="{BB962C8B-B14F-4D97-AF65-F5344CB8AC3E}">
        <p14:creationId xmlns:p14="http://schemas.microsoft.com/office/powerpoint/2010/main" val="3637517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anchor="b">
            <a:normAutofit/>
          </a:bodyPr>
          <a:lstStyle>
            <a:lvl1pPr algn="l">
              <a:defRPr sz="4000">
                <a:solidFill>
                  <a:schemeClr val="tx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719877" y="669257"/>
            <a:ext cx="685800" cy="647700"/>
          </a:xfrm>
          <a:prstGeom prst="rect">
            <a:avLst/>
          </a:prstGeom>
        </p:spPr>
      </p:pic>
    </p:spTree>
    <p:extLst>
      <p:ext uri="{BB962C8B-B14F-4D97-AF65-F5344CB8AC3E}">
        <p14:creationId xmlns:p14="http://schemas.microsoft.com/office/powerpoint/2010/main" val="2696155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a:lstStyle/>
          <a:p>
            <a:fld id="{E915719C-C0B1-0442-A41F-D134B78B6185}" type="datetime1">
              <a:rPr lang="fi-FI" smtClean="0"/>
              <a:t>25.9.2025</a:t>
            </a:fld>
            <a:endParaRPr lang="fi-FI"/>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a:lstStyle/>
          <a:p>
            <a:fld id="{69C2F4FE-713B-884F-B5BF-63AA24B8D1FF}" type="slidenum">
              <a:rPr lang="fi-FI" smtClean="0"/>
              <a:t>‹#›</a:t>
            </a:fld>
            <a:endParaRPr lang="fi-FI"/>
          </a:p>
        </p:txBody>
      </p:sp>
      <p:pic>
        <p:nvPicPr>
          <p:cNvPr id="8" name="Kuva 7">
            <a:extLst>
              <a:ext uri="{FF2B5EF4-FFF2-40B4-BE49-F238E27FC236}">
                <a16:creationId xmlns:a16="http://schemas.microsoft.com/office/drawing/2014/main" id="{9F6224D9-CF3C-4596-B3A1-D285289A4E7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2" y="669257"/>
            <a:ext cx="664499" cy="647700"/>
          </a:xfrm>
          <a:prstGeom prst="rect">
            <a:avLst/>
          </a:prstGeom>
        </p:spPr>
      </p:pic>
    </p:spTree>
    <p:extLst>
      <p:ext uri="{BB962C8B-B14F-4D97-AF65-F5344CB8AC3E}">
        <p14:creationId xmlns:p14="http://schemas.microsoft.com/office/powerpoint/2010/main" val="1894001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BC2442-37AE-5C40-BCED-03A8BF0F38C1}"/>
              </a:ext>
            </a:extLst>
          </p:cNvPr>
          <p:cNvSpPr>
            <a:spLocks noGrp="1"/>
          </p:cNvSpPr>
          <p:nvPr>
            <p:ph type="title"/>
          </p:nvPr>
        </p:nvSpPr>
        <p:spPr>
          <a:xfrm>
            <a:off x="831850" y="1709739"/>
            <a:ext cx="10515600" cy="1176896"/>
          </a:xfrm>
        </p:spPr>
        <p:txBody>
          <a:bodyPr anchor="b">
            <a:normAutofit/>
          </a:bodyPr>
          <a:lstStyle>
            <a:lvl1pPr>
              <a:defRPr sz="4000"/>
            </a:lvl1pPr>
          </a:lstStyle>
          <a:p>
            <a:r>
              <a:rPr lang="fi-FI"/>
              <a:t>Muokkaa ots. perustyyl. napsautt.</a:t>
            </a:r>
          </a:p>
        </p:txBody>
      </p:sp>
      <p:sp>
        <p:nvSpPr>
          <p:cNvPr id="3" name="Tekstin paikkamerkki 2">
            <a:extLst>
              <a:ext uri="{FF2B5EF4-FFF2-40B4-BE49-F238E27FC236}">
                <a16:creationId xmlns:a16="http://schemas.microsoft.com/office/drawing/2014/main" id="{5D3DAFCB-F2FD-B748-8F31-AA990DAEAEA1}"/>
              </a:ext>
            </a:extLst>
          </p:cNvPr>
          <p:cNvSpPr>
            <a:spLocks noGrp="1"/>
          </p:cNvSpPr>
          <p:nvPr>
            <p:ph type="body" idx="1"/>
          </p:nvPr>
        </p:nvSpPr>
        <p:spPr>
          <a:xfrm>
            <a:off x="831850" y="3155111"/>
            <a:ext cx="10515600" cy="39491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F4FAD0AA-26E5-284B-AB58-73CB27A5FAB8}"/>
              </a:ext>
            </a:extLst>
          </p:cNvPr>
          <p:cNvPicPr>
            <a:picLocks noChangeAspect="1"/>
          </p:cNvPicPr>
          <p:nvPr userDrawn="1"/>
        </p:nvPicPr>
        <p:blipFill>
          <a:blip r:embed="rId2"/>
          <a:stretch>
            <a:fillRect/>
          </a:stretch>
        </p:blipFill>
        <p:spPr>
          <a:xfrm>
            <a:off x="724568" y="5751093"/>
            <a:ext cx="1248611" cy="624306"/>
          </a:xfrm>
          <a:prstGeom prst="rect">
            <a:avLst/>
          </a:prstGeom>
        </p:spPr>
      </p:pic>
      <p:pic>
        <p:nvPicPr>
          <p:cNvPr id="6" name="Kuva 5">
            <a:extLst>
              <a:ext uri="{FF2B5EF4-FFF2-40B4-BE49-F238E27FC236}">
                <a16:creationId xmlns:a16="http://schemas.microsoft.com/office/drawing/2014/main" id="{5E629082-CE6C-430A-AE6F-9F3BB7ECF68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1714011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B14ACFCC-E33A-4A19-B273-3F94F4287DC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291416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7052DD-2B54-6825-22CF-87B3C35F4BC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BAE887A-E807-1D62-8D06-26CB64A33D4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1E85568-6874-FD1F-2414-B2CE42C8F189}"/>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5" name="Alatunnisteen paikkamerkki 4">
            <a:extLst>
              <a:ext uri="{FF2B5EF4-FFF2-40B4-BE49-F238E27FC236}">
                <a16:creationId xmlns:a16="http://schemas.microsoft.com/office/drawing/2014/main" id="{701D48B7-9118-5A1D-8947-B71F1FB64B9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C70C8AF-8630-2ACA-5469-215BB63165D0}"/>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238085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0" name="Kuva 9">
            <a:extLst>
              <a:ext uri="{FF2B5EF4-FFF2-40B4-BE49-F238E27FC236}">
                <a16:creationId xmlns:a16="http://schemas.microsoft.com/office/drawing/2014/main" id="{2545D635-07EA-48FA-9444-0749D7E02D1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394425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anchor="b">
            <a:normAutofit/>
          </a:bodyPr>
          <a:lstStyle>
            <a:lvl1pPr>
              <a:defRPr sz="1800"/>
            </a:lvl1pPr>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3FF20300-910C-4B85-AA42-E72880F540F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97656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a:lstStyle/>
          <a:p>
            <a:r>
              <a:rPr lang="fi-FI"/>
              <a:t>Lisää kaavio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0" name="Kuva 9">
            <a:extLst>
              <a:ext uri="{FF2B5EF4-FFF2-40B4-BE49-F238E27FC236}">
                <a16:creationId xmlns:a16="http://schemas.microsoft.com/office/drawing/2014/main" id="{C7D3177D-226E-4F51-8461-C96463FE47D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140504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4996891" cy="38285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3272540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148581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1727765" cy="38285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1318240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648610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anchor="b">
            <a:normAutofit/>
          </a:bodyPr>
          <a:lstStyle>
            <a:lvl1pPr marL="0" indent="0">
              <a:buNone/>
              <a:defRPr sz="1200" spc="50" baseline="0"/>
            </a:lvl1pPr>
          </a:lstStyle>
          <a:p>
            <a:pPr lvl="0"/>
            <a:r>
              <a:rPr lang="fi-FI"/>
              <a:t>MUOKKAA TEKSTIN PERUSTYYLEJÄ NAPSAUTTAMALLA</a:t>
            </a:r>
          </a:p>
        </p:txBody>
      </p:sp>
      <p:pic>
        <p:nvPicPr>
          <p:cNvPr id="10" name="Kuva 9">
            <a:extLst>
              <a:ext uri="{FF2B5EF4-FFF2-40B4-BE49-F238E27FC236}">
                <a16:creationId xmlns:a16="http://schemas.microsoft.com/office/drawing/2014/main" id="{37B49D7A-0A69-4F59-BCC4-957DA375F9B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23254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a:t>MUOKKAA TEKSTIN PERUSTYYLEJÄ NAPSAUTTAMALLA</a:t>
            </a:r>
          </a:p>
        </p:txBody>
      </p:sp>
      <p:pic>
        <p:nvPicPr>
          <p:cNvPr id="10" name="Kuva 9">
            <a:extLst>
              <a:ext uri="{FF2B5EF4-FFF2-40B4-BE49-F238E27FC236}">
                <a16:creationId xmlns:a16="http://schemas.microsoft.com/office/drawing/2014/main" id="{BD2EC1E2-DB0B-40F7-B111-2D19F3F168B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4064266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a:t>MUOKKAA TEKSTIN PERUSTYYLEJÄ NAPSAUTTAMALLA</a:t>
            </a:r>
          </a:p>
        </p:txBody>
      </p:sp>
      <p:pic>
        <p:nvPicPr>
          <p:cNvPr id="10" name="Kuva 9">
            <a:extLst>
              <a:ext uri="{FF2B5EF4-FFF2-40B4-BE49-F238E27FC236}">
                <a16:creationId xmlns:a16="http://schemas.microsoft.com/office/drawing/2014/main" id="{D9934EFF-B326-49EE-A969-783C75854D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179538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4E1B9F-7D44-C239-3C7C-E18DEDAFE1B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D680BDB-9D17-2516-F768-B3DCA4E206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CACCCB8-8F9A-D00F-7018-3FDC1065E4D3}"/>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5" name="Alatunnisteen paikkamerkki 4">
            <a:extLst>
              <a:ext uri="{FF2B5EF4-FFF2-40B4-BE49-F238E27FC236}">
                <a16:creationId xmlns:a16="http://schemas.microsoft.com/office/drawing/2014/main" id="{1331D896-535F-4957-7C42-8DC8B6741D2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DD0528-5E41-4044-8269-F23C10FE93CF}"/>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1996199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a:t>MUOKKAA TEKSTIN PERUSTYYLEJÄ NAPSAUTTAMALLA</a:t>
            </a:r>
          </a:p>
        </p:txBody>
      </p:sp>
      <p:pic>
        <p:nvPicPr>
          <p:cNvPr id="10" name="Kuva 9">
            <a:extLst>
              <a:ext uri="{FF2B5EF4-FFF2-40B4-BE49-F238E27FC236}">
                <a16:creationId xmlns:a16="http://schemas.microsoft.com/office/drawing/2014/main" id="{84012B32-E411-4EAD-BF84-723B978E10D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2" y="669257"/>
            <a:ext cx="664499" cy="647700"/>
          </a:xfrm>
          <a:prstGeom prst="rect">
            <a:avLst/>
          </a:prstGeom>
        </p:spPr>
      </p:pic>
    </p:spTree>
    <p:extLst>
      <p:ext uri="{BB962C8B-B14F-4D97-AF65-F5344CB8AC3E}">
        <p14:creationId xmlns:p14="http://schemas.microsoft.com/office/powerpoint/2010/main" val="109994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4015740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827095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a:lstStyle/>
          <a:p>
            <a:r>
              <a:rPr lang="fi-FI"/>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2526897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anchor="b">
            <a:normAutofit/>
          </a:bodyPr>
          <a:lstStyle>
            <a:lvl1pPr>
              <a:defRPr sz="2000"/>
            </a:lvl1pPr>
          </a:lstStyle>
          <a:p>
            <a:r>
              <a:rPr lang="fi-FI"/>
              <a:t>Muokkaa ots. perustyyl. napsautt.</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Tree>
    <p:extLst>
      <p:ext uri="{BB962C8B-B14F-4D97-AF65-F5344CB8AC3E}">
        <p14:creationId xmlns:p14="http://schemas.microsoft.com/office/powerpoint/2010/main" val="954068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vupohja ilman grafiikkaa">
    <p:spTree>
      <p:nvGrpSpPr>
        <p:cNvPr id="1" name=""/>
        <p:cNvGrpSpPr/>
        <p:nvPr/>
      </p:nvGrpSpPr>
      <p:grpSpPr>
        <a:xfrm>
          <a:off x="0" y="0"/>
          <a:ext cx="0" cy="0"/>
          <a:chOff x="0" y="0"/>
          <a:chExt cx="0" cy="0"/>
        </a:xfrm>
      </p:grpSpPr>
      <p:sp>
        <p:nvSpPr>
          <p:cNvPr id="2" name="Otsikko 1"/>
          <p:cNvSpPr>
            <a:spLocks noGrp="1"/>
          </p:cNvSpPr>
          <p:nvPr>
            <p:ph type="title"/>
          </p:nvPr>
        </p:nvSpPr>
        <p:spPr>
          <a:xfrm>
            <a:off x="335361" y="260648"/>
            <a:ext cx="11595935"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p>
        </p:txBody>
      </p:sp>
      <p:sp>
        <p:nvSpPr>
          <p:cNvPr id="3" name="Sisällön paikkamerkki 2"/>
          <p:cNvSpPr>
            <a:spLocks noGrp="1"/>
          </p:cNvSpPr>
          <p:nvPr>
            <p:ph idx="1"/>
          </p:nvPr>
        </p:nvSpPr>
        <p:spPr>
          <a:xfrm>
            <a:off x="335361" y="1451400"/>
            <a:ext cx="11617291" cy="5145952"/>
          </a:xfrm>
        </p:spPr>
        <p:txBody>
          <a:bodyPr>
            <a:normAutofit/>
          </a:bodyPr>
          <a:lstStyle>
            <a:lvl1pPr marL="0" indent="0">
              <a:buNone/>
              <a:defRPr sz="2133">
                <a:latin typeface="+mn-lt"/>
                <a:ea typeface="Segoe UI" panose="020B0502040204020203" pitchFamily="34" charset="0"/>
                <a:cs typeface="Segoe UI" panose="020B0502040204020203" pitchFamily="34" charset="0"/>
              </a:defRPr>
            </a:lvl1pPr>
            <a:lvl2pPr marL="609570"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4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09"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278"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Tree>
    <p:extLst>
      <p:ext uri="{BB962C8B-B14F-4D97-AF65-F5344CB8AC3E}">
        <p14:creationId xmlns:p14="http://schemas.microsoft.com/office/powerpoint/2010/main" val="1279946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C11C3-A339-4743-9EA7-34805EE02091}" type="datetime1">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24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9971F3-37C1-402A-2040-14D68A92F0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DC53934-2C56-A5C6-D6C2-A9DF5769580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EF566F3-94B2-8FA9-7E71-DF8B86555C7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51D9E1C-37FC-C84B-7645-A510D9E5C717}"/>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6" name="Alatunnisteen paikkamerkki 5">
            <a:extLst>
              <a:ext uri="{FF2B5EF4-FFF2-40B4-BE49-F238E27FC236}">
                <a16:creationId xmlns:a16="http://schemas.microsoft.com/office/drawing/2014/main" id="{B258274D-763A-487A-B736-4E37A756DA7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E4B5CAC-56DA-EAC3-35E1-973BDAB01E0E}"/>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107954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C32A57-5B14-F52A-B3EE-6F671D1A202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1476B37-3E15-D5BD-AE96-1EE594657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E407460-6939-D983-34A9-746AB5875C7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07D2E4B-4ADA-98B0-05E7-DC3F0D681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110EA7D-4535-BB02-4F40-260DC611571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06B9322-4F17-0A6E-6888-5BBEB6B5712E}"/>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8" name="Alatunnisteen paikkamerkki 7">
            <a:extLst>
              <a:ext uri="{FF2B5EF4-FFF2-40B4-BE49-F238E27FC236}">
                <a16:creationId xmlns:a16="http://schemas.microsoft.com/office/drawing/2014/main" id="{F3BC961C-B2DF-87EC-B545-39CB2C7FF21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9D889A8-A4B7-CC34-7E95-216F18E099C7}"/>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364845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F04817-5D13-3F44-3F3B-1D56DEDEA34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B629EE3-D082-758A-7327-E64C6E268210}"/>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4" name="Alatunnisteen paikkamerkki 3">
            <a:extLst>
              <a:ext uri="{FF2B5EF4-FFF2-40B4-BE49-F238E27FC236}">
                <a16:creationId xmlns:a16="http://schemas.microsoft.com/office/drawing/2014/main" id="{8AE503FF-74AF-7587-9293-2CE99AF1114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C93847C2-76ED-948C-9018-7DF36D24E72A}"/>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327479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A0EA168-2D72-7B04-00F9-C74607C2E4F6}"/>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3" name="Alatunnisteen paikkamerkki 2">
            <a:extLst>
              <a:ext uri="{FF2B5EF4-FFF2-40B4-BE49-F238E27FC236}">
                <a16:creationId xmlns:a16="http://schemas.microsoft.com/office/drawing/2014/main" id="{1BA4C3A8-6E90-B3ED-4D27-D39F8D47225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5EAD713-F7FF-0E4A-7B5B-6A7E198FF3A9}"/>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332411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B1482C-99C5-D585-4BA5-61EFAC2A505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2A42715-4621-7D93-C59B-D90F10991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432E855-25DD-AB80-3A56-AE3B65796C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51A0083-B32C-B4A9-7530-0264922ABE39}"/>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6" name="Alatunnisteen paikkamerkki 5">
            <a:extLst>
              <a:ext uri="{FF2B5EF4-FFF2-40B4-BE49-F238E27FC236}">
                <a16:creationId xmlns:a16="http://schemas.microsoft.com/office/drawing/2014/main" id="{4A81B398-1B4D-7640-46A9-7F968C39E88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CE98FA-C52F-78CB-AFB6-366BCBB4FE5E}"/>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20263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316188-30D4-5DCC-9BAE-055D5738AA9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58C5B6E-C44F-3295-F99D-36712DDC7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84ACE10-9356-CB30-E3FA-4AD9D640E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E8C5BA7-6EB9-0105-EE67-2E5B3BC27CAD}"/>
              </a:ext>
            </a:extLst>
          </p:cNvPr>
          <p:cNvSpPr>
            <a:spLocks noGrp="1"/>
          </p:cNvSpPr>
          <p:nvPr>
            <p:ph type="dt" sz="half" idx="10"/>
          </p:nvPr>
        </p:nvSpPr>
        <p:spPr/>
        <p:txBody>
          <a:bodyPr/>
          <a:lstStyle/>
          <a:p>
            <a:fld id="{242A2954-1006-4472-B076-C5187A60911D}" type="datetimeFigureOut">
              <a:rPr lang="fi-FI" smtClean="0"/>
              <a:t>25.9.2025</a:t>
            </a:fld>
            <a:endParaRPr lang="fi-FI"/>
          </a:p>
        </p:txBody>
      </p:sp>
      <p:sp>
        <p:nvSpPr>
          <p:cNvPr id="6" name="Alatunnisteen paikkamerkki 5">
            <a:extLst>
              <a:ext uri="{FF2B5EF4-FFF2-40B4-BE49-F238E27FC236}">
                <a16:creationId xmlns:a16="http://schemas.microsoft.com/office/drawing/2014/main" id="{75E95074-8156-0ECA-8970-7D4FFE49E44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13F66BC-DBC7-CFE8-2EDE-D4306121D15D}"/>
              </a:ext>
            </a:extLst>
          </p:cNvPr>
          <p:cNvSpPr>
            <a:spLocks noGrp="1"/>
          </p:cNvSpPr>
          <p:nvPr>
            <p:ph type="sldNum" sz="quarter" idx="12"/>
          </p:nvPr>
        </p:nvSpPr>
        <p:spPr/>
        <p:txBody>
          <a:bodyPr/>
          <a:lstStyle/>
          <a:p>
            <a:fld id="{76E9C5FF-2DBE-4D71-B49D-6AEC4754D8E9}" type="slidenum">
              <a:rPr lang="fi-FI" smtClean="0"/>
              <a:t>‹#›</a:t>
            </a:fld>
            <a:endParaRPr lang="fi-FI"/>
          </a:p>
        </p:txBody>
      </p:sp>
    </p:spTree>
    <p:extLst>
      <p:ext uri="{BB962C8B-B14F-4D97-AF65-F5344CB8AC3E}">
        <p14:creationId xmlns:p14="http://schemas.microsoft.com/office/powerpoint/2010/main" val="22236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B6EC6E6-53A2-31F0-910B-BF3A7A615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DE98413-F443-AB0A-15BA-18AE18952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61BC327-4CE4-762C-6A67-6292B892A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2A2954-1006-4472-B076-C5187A60911D}" type="datetimeFigureOut">
              <a:rPr lang="fi-FI" smtClean="0"/>
              <a:t>25.9.2025</a:t>
            </a:fld>
            <a:endParaRPr lang="fi-FI"/>
          </a:p>
        </p:txBody>
      </p:sp>
      <p:sp>
        <p:nvSpPr>
          <p:cNvPr id="5" name="Alatunnisteen paikkamerkki 4">
            <a:extLst>
              <a:ext uri="{FF2B5EF4-FFF2-40B4-BE49-F238E27FC236}">
                <a16:creationId xmlns:a16="http://schemas.microsoft.com/office/drawing/2014/main" id="{9986AB86-8343-EDBF-4C9A-B9BDE6213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BA42FDA6-2C1C-B72D-FA20-B00BCA9CF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E9C5FF-2DBE-4D71-B49D-6AEC4754D8E9}" type="slidenum">
              <a:rPr lang="fi-FI" smtClean="0"/>
              <a:t>‹#›</a:t>
            </a:fld>
            <a:endParaRPr lang="fi-FI"/>
          </a:p>
        </p:txBody>
      </p:sp>
    </p:spTree>
    <p:extLst>
      <p:ext uri="{BB962C8B-B14F-4D97-AF65-F5344CB8AC3E}">
        <p14:creationId xmlns:p14="http://schemas.microsoft.com/office/powerpoint/2010/main" val="426662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Segoe UI" panose="020B0502040204020203" pitchFamily="34" charset="0"/>
                <a:cs typeface="Segoe UI" panose="020B0502040204020203" pitchFamily="34" charset="0"/>
              </a:defRPr>
            </a:lvl1pPr>
          </a:lstStyle>
          <a:p>
            <a:fld id="{13851BC7-B432-4747-9742-70043FBB6BD1}" type="datetime1">
              <a:rPr lang="fi-FI" smtClean="0"/>
              <a:t>25.9.2025</a:t>
            </a:fld>
            <a:endParaRPr lang="fi-FI"/>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993609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714491-D91C-3A32-7666-E8CF76F16B73}"/>
              </a:ext>
            </a:extLst>
          </p:cNvPr>
          <p:cNvSpPr>
            <a:spLocks noGrp="1"/>
          </p:cNvSpPr>
          <p:nvPr>
            <p:ph type="ctrTitle"/>
          </p:nvPr>
        </p:nvSpPr>
        <p:spPr/>
        <p:txBody>
          <a:bodyPr>
            <a:normAutofit fontScale="90000"/>
          </a:bodyPr>
          <a:lstStyle/>
          <a:p>
            <a:r>
              <a:rPr lang="fi-FI" dirty="0"/>
              <a:t>Tasa-arvo- ja yhdenvertaisuussuunnitelma 2025-2028</a:t>
            </a:r>
          </a:p>
        </p:txBody>
      </p:sp>
      <p:sp>
        <p:nvSpPr>
          <p:cNvPr id="3" name="Alaotsikko 2">
            <a:extLst>
              <a:ext uri="{FF2B5EF4-FFF2-40B4-BE49-F238E27FC236}">
                <a16:creationId xmlns:a16="http://schemas.microsoft.com/office/drawing/2014/main" id="{D77195CE-90DE-8D85-1D12-B4DADE70B930}"/>
              </a:ext>
            </a:extLst>
          </p:cNvPr>
          <p:cNvSpPr>
            <a:spLocks noGrp="1"/>
          </p:cNvSpPr>
          <p:nvPr>
            <p:ph type="subTitle" idx="1"/>
          </p:nvPr>
        </p:nvSpPr>
        <p:spPr/>
        <p:txBody>
          <a:bodyPr/>
          <a:lstStyle/>
          <a:p>
            <a:r>
              <a:rPr lang="fi-FI" dirty="0"/>
              <a:t>Hintan koulu</a:t>
            </a:r>
          </a:p>
        </p:txBody>
      </p:sp>
    </p:spTree>
    <p:extLst>
      <p:ext uri="{BB962C8B-B14F-4D97-AF65-F5344CB8AC3E}">
        <p14:creationId xmlns:p14="http://schemas.microsoft.com/office/powerpoint/2010/main" val="139670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3A09055-8A99-A02E-D502-A28C491F31B2}"/>
              </a:ext>
            </a:extLst>
          </p:cNvPr>
          <p:cNvPicPr>
            <a:picLocks noChangeAspect="1"/>
          </p:cNvPicPr>
          <p:nvPr/>
        </p:nvPicPr>
        <p:blipFill>
          <a:blip r:embed="rId2"/>
          <a:srcRect/>
          <a:stretch/>
        </p:blipFill>
        <p:spPr>
          <a:xfrm>
            <a:off x="0" y="1"/>
            <a:ext cx="12192000" cy="6857999"/>
          </a:xfrm>
          <a:prstGeom prst="rect">
            <a:avLst/>
          </a:prstGeom>
        </p:spPr>
      </p:pic>
      <p:sp>
        <p:nvSpPr>
          <p:cNvPr id="5" name="Suorakulmio 4">
            <a:extLst>
              <a:ext uri="{FF2B5EF4-FFF2-40B4-BE49-F238E27FC236}">
                <a16:creationId xmlns:a16="http://schemas.microsoft.com/office/drawing/2014/main" id="{DCDEF22D-7F61-7142-F067-A8DD64C0C2B7}"/>
              </a:ext>
            </a:extLst>
          </p:cNvPr>
          <p:cNvSpPr/>
          <p:nvPr/>
        </p:nvSpPr>
        <p:spPr>
          <a:xfrm>
            <a:off x="0" y="1044647"/>
            <a:ext cx="6787855" cy="966236"/>
          </a:xfrm>
          <a:prstGeom prst="rect">
            <a:avLst/>
          </a:prstGeom>
          <a:solidFill>
            <a:srgbClr val="FFFFFF">
              <a:alpha val="8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Suorakulmio 5">
            <a:extLst>
              <a:ext uri="{FF2B5EF4-FFF2-40B4-BE49-F238E27FC236}">
                <a16:creationId xmlns:a16="http://schemas.microsoft.com/office/drawing/2014/main" id="{B507E12D-6186-7FC6-CE98-C1C6C09C8F7F}"/>
              </a:ext>
            </a:extLst>
          </p:cNvPr>
          <p:cNvSpPr/>
          <p:nvPr/>
        </p:nvSpPr>
        <p:spPr>
          <a:xfrm>
            <a:off x="282221" y="2866490"/>
            <a:ext cx="3725333" cy="3991499"/>
          </a:xfrm>
          <a:prstGeom prst="rect">
            <a:avLst/>
          </a:prstGeom>
          <a:solidFill>
            <a:schemeClr val="bg1">
              <a:alpha val="8392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xtBox 5">
            <a:extLst>
              <a:ext uri="{FF2B5EF4-FFF2-40B4-BE49-F238E27FC236}">
                <a16:creationId xmlns:a16="http://schemas.microsoft.com/office/drawing/2014/main" id="{06EA0C93-11CF-7D01-FA21-0F04FC0F4273}"/>
              </a:ext>
            </a:extLst>
          </p:cNvPr>
          <p:cNvSpPr txBox="1"/>
          <p:nvPr/>
        </p:nvSpPr>
        <p:spPr>
          <a:xfrm>
            <a:off x="391196" y="3070155"/>
            <a:ext cx="367081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Segoe UI"/>
                <a:ea typeface="+mn-ea"/>
                <a:cs typeface="+mn-cs"/>
              </a:rPr>
              <a:t>Yhdenvertaisuus</a:t>
            </a:r>
            <a:r>
              <a:rPr kumimoji="0" lang="fi-FI" sz="1800" b="0" i="0" u="none" strike="noStrike" kern="1200" cap="none" spc="0" normalizeH="0" baseline="0" noProof="0">
                <a:ln>
                  <a:noFill/>
                </a:ln>
                <a:solidFill>
                  <a:srgbClr val="000000"/>
                </a:solidFill>
                <a:effectLst/>
                <a:uLnTx/>
                <a:uFillTx/>
                <a:latin typeface="Segoe UI"/>
                <a:ea typeface="+mn-ea"/>
                <a:cs typeface="+mn-cs"/>
              </a:rPr>
              <a:t> tarkoittaa, että kaikki ihmiset ovat samanarvoisia riippumatta sukupuolestaan, iästään, etnisestä tai kansallisesta alkuperästään, kansalaisuudestaan, kielestään, uskonnostaan ja vakaumuksestaan, mielipiteestään, vammastaan, terveydentilastaan, seksuaalisesta suuntautumisestaan tai muusta henkilöön liittyvästä syystä.</a:t>
            </a:r>
          </a:p>
        </p:txBody>
      </p:sp>
      <p:sp>
        <p:nvSpPr>
          <p:cNvPr id="9" name="Suorakulmio 8">
            <a:extLst>
              <a:ext uri="{FF2B5EF4-FFF2-40B4-BE49-F238E27FC236}">
                <a16:creationId xmlns:a16="http://schemas.microsoft.com/office/drawing/2014/main" id="{46C4E5AF-4912-E7BF-E96D-1336C8AC6767}"/>
              </a:ext>
            </a:extLst>
          </p:cNvPr>
          <p:cNvSpPr/>
          <p:nvPr/>
        </p:nvSpPr>
        <p:spPr>
          <a:xfrm>
            <a:off x="4214475" y="2866480"/>
            <a:ext cx="3725333" cy="3991499"/>
          </a:xfrm>
          <a:prstGeom prst="rect">
            <a:avLst/>
          </a:prstGeom>
          <a:solidFill>
            <a:schemeClr val="bg1">
              <a:alpha val="8392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TextBox 5">
            <a:extLst>
              <a:ext uri="{FF2B5EF4-FFF2-40B4-BE49-F238E27FC236}">
                <a16:creationId xmlns:a16="http://schemas.microsoft.com/office/drawing/2014/main" id="{43B7FF12-5E3D-60AB-41C6-4A6822B73656}"/>
              </a:ext>
            </a:extLst>
          </p:cNvPr>
          <p:cNvSpPr txBox="1"/>
          <p:nvPr/>
        </p:nvSpPr>
        <p:spPr>
          <a:xfrm>
            <a:off x="4440254" y="3109327"/>
            <a:ext cx="346196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Segoe UI"/>
                <a:ea typeface="+mn-ea"/>
                <a:cs typeface="+mn-cs"/>
              </a:rPr>
              <a:t>Tasa-arvo</a:t>
            </a:r>
            <a:r>
              <a:rPr kumimoji="0" lang="fi-FI" sz="1800" b="0" i="0" u="none" strike="noStrike" kern="1200" cap="none" spc="0" normalizeH="0" baseline="0" noProof="0">
                <a:ln>
                  <a:noFill/>
                </a:ln>
                <a:solidFill>
                  <a:srgbClr val="000000"/>
                </a:solidFill>
                <a:effectLst/>
                <a:uLnTx/>
                <a:uFillTx/>
                <a:latin typeface="Segoe UI"/>
                <a:ea typeface="+mn-ea"/>
                <a:cs typeface="+mn-cs"/>
              </a:rPr>
              <a:t> tarkoittaa eri sukupuolten tasapuolisia oikeuksia ja mahdollisuuksia, sekä vallan ja resurssien tasapuolista jakautumista. Päätöksenteossa tasa-arvo tarkoittaa, että päätöksiä tehdään kaikkien sukupuolten kannalta mahdollisimman oikeudenmukaisella tavalla.</a:t>
            </a:r>
          </a:p>
        </p:txBody>
      </p:sp>
      <p:sp>
        <p:nvSpPr>
          <p:cNvPr id="12" name="Suorakulmio 11">
            <a:extLst>
              <a:ext uri="{FF2B5EF4-FFF2-40B4-BE49-F238E27FC236}">
                <a16:creationId xmlns:a16="http://schemas.microsoft.com/office/drawing/2014/main" id="{F5FAED6E-5CFA-9C36-4B33-F1E9A45325A6}"/>
              </a:ext>
            </a:extLst>
          </p:cNvPr>
          <p:cNvSpPr/>
          <p:nvPr/>
        </p:nvSpPr>
        <p:spPr>
          <a:xfrm>
            <a:off x="8184445" y="2866480"/>
            <a:ext cx="3725333" cy="3991520"/>
          </a:xfrm>
          <a:prstGeom prst="rect">
            <a:avLst/>
          </a:prstGeom>
          <a:solidFill>
            <a:srgbClr val="FFFFFF">
              <a:alpha val="8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sp>
        <p:nvSpPr>
          <p:cNvPr id="13" name="Tekstiruutu 12">
            <a:extLst>
              <a:ext uri="{FF2B5EF4-FFF2-40B4-BE49-F238E27FC236}">
                <a16:creationId xmlns:a16="http://schemas.microsoft.com/office/drawing/2014/main" id="{EDD569F6-089B-6763-4DF3-CE5E75878F6B}"/>
              </a:ext>
            </a:extLst>
          </p:cNvPr>
          <p:cNvSpPr txBox="1"/>
          <p:nvPr/>
        </p:nvSpPr>
        <p:spPr>
          <a:xfrm>
            <a:off x="7798086" y="3070155"/>
            <a:ext cx="4111692" cy="369331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Turvallisempi tila </a:t>
            </a:r>
            <a:r>
              <a:rPr kumimoji="0" lang="fi-FI"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pyrkii luomaan paikallaolijoille ja osallistujille tunteen fyysisestä ja henkisestä turvallisuudesta. Turvallisemman tilan periaatteita ja toimintatapoja noudattamalla kaikki pyrkivät omalla toiminnallaan rakentamaan yhdenvertaista, kunnioittavaa ja avointa ilmapiiriä ja keskustelua Tilasta vastaavat puuttuvat kaikenlaiseen häirintään ja syrjintään. </a:t>
            </a:r>
            <a:endParaRPr kumimoji="0" lang="fi-FI" sz="18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4" name="Tekstiruutu 13">
            <a:extLst>
              <a:ext uri="{FF2B5EF4-FFF2-40B4-BE49-F238E27FC236}">
                <a16:creationId xmlns:a16="http://schemas.microsoft.com/office/drawing/2014/main" id="{C4343BEE-7585-1CE5-920F-A6B4C27DE981}"/>
              </a:ext>
            </a:extLst>
          </p:cNvPr>
          <p:cNvSpPr txBox="1"/>
          <p:nvPr/>
        </p:nvSpPr>
        <p:spPr>
          <a:xfrm>
            <a:off x="413902" y="1296932"/>
            <a:ext cx="63739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000000"/>
                </a:solidFill>
                <a:effectLst/>
                <a:uLnTx/>
                <a:uFillTx/>
                <a:latin typeface="Segoe UI"/>
                <a:ea typeface="+mn-ea"/>
                <a:cs typeface="Segoe UI"/>
              </a:rPr>
              <a:t>KESKEISET KÄSITTEET </a:t>
            </a:r>
            <a:r>
              <a:rPr kumimoji="0" lang="fi-FI" sz="2400" b="0" i="0" u="none" strike="noStrike" kern="1200" cap="none" spc="0" normalizeH="0" baseline="0" noProof="0">
                <a:ln>
                  <a:noFill/>
                </a:ln>
                <a:solidFill>
                  <a:srgbClr val="000000"/>
                </a:solidFill>
                <a:effectLst/>
                <a:uLnTx/>
                <a:uFillTx/>
                <a:latin typeface="Segoe UI"/>
                <a:ea typeface="+mn-ea"/>
                <a:cs typeface="Segoe UI"/>
              </a:rPr>
              <a:t>- näitä tavoitellaan</a:t>
            </a: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49429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6DADD91B-86BB-32D9-660D-118B7D929244}"/>
              </a:ext>
            </a:extLst>
          </p:cNvPr>
          <p:cNvSpPr/>
          <p:nvPr/>
        </p:nvSpPr>
        <p:spPr>
          <a:xfrm>
            <a:off x="5959011" y="1786209"/>
            <a:ext cx="5787452" cy="5071791"/>
          </a:xfrm>
          <a:prstGeom prst="rect">
            <a:avLst/>
          </a:prstGeom>
          <a:solidFill>
            <a:schemeClr val="tx2">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9479E3C-F065-9C18-FCD5-3F98830049B5}"/>
              </a:ext>
            </a:extLst>
          </p:cNvPr>
          <p:cNvSpPr>
            <a:spLocks noGrp="1"/>
          </p:cNvSpPr>
          <p:nvPr>
            <p:ph type="title"/>
          </p:nvPr>
        </p:nvSpPr>
        <p:spPr>
          <a:xfrm>
            <a:off x="652365" y="563306"/>
            <a:ext cx="9791700" cy="927847"/>
          </a:xfrm>
        </p:spPr>
        <p:txBody>
          <a:bodyPr/>
          <a:lstStyle/>
          <a:p>
            <a:r>
              <a:rPr lang="fi-FI"/>
              <a:t>1. Nykytilanteen kartoitus</a:t>
            </a:r>
          </a:p>
        </p:txBody>
      </p:sp>
      <p:sp>
        <p:nvSpPr>
          <p:cNvPr id="3" name="Tekstin paikkamerkki 2">
            <a:extLst>
              <a:ext uri="{FF2B5EF4-FFF2-40B4-BE49-F238E27FC236}">
                <a16:creationId xmlns:a16="http://schemas.microsoft.com/office/drawing/2014/main" id="{17E98557-4DC5-C67E-3922-4308DF0DFFD9}"/>
              </a:ext>
            </a:extLst>
          </p:cNvPr>
          <p:cNvSpPr>
            <a:spLocks noGrp="1"/>
          </p:cNvSpPr>
          <p:nvPr>
            <p:ph type="body" sz="quarter" idx="12"/>
          </p:nvPr>
        </p:nvSpPr>
        <p:spPr>
          <a:xfrm>
            <a:off x="6269003" y="2092934"/>
            <a:ext cx="5167468" cy="4578083"/>
          </a:xfrm>
        </p:spPr>
        <p:txBody>
          <a:bodyPr/>
          <a:lstStyle/>
          <a:p>
            <a:r>
              <a:rPr lang="fi-FI" b="1" dirty="0">
                <a:solidFill>
                  <a:schemeClr val="bg1"/>
                </a:solidFill>
              </a:rPr>
              <a:t>Oppilaat</a:t>
            </a:r>
          </a:p>
          <a:p>
            <a:pPr marL="285750" indent="-285750">
              <a:buFont typeface="Arial" panose="020B0604020202020204" pitchFamily="34" charset="0"/>
              <a:buChar char="•"/>
            </a:pPr>
            <a:r>
              <a:rPr lang="fi-FI" dirty="0">
                <a:solidFill>
                  <a:schemeClr val="bg1"/>
                </a:solidFill>
              </a:rPr>
              <a:t>1.-2.-luokat paperinen lomake</a:t>
            </a:r>
          </a:p>
          <a:p>
            <a:pPr marL="285750" indent="-285750">
              <a:buFont typeface="Arial" panose="020B0604020202020204" pitchFamily="34" charset="0"/>
              <a:buChar char="•"/>
            </a:pPr>
            <a:r>
              <a:rPr lang="fi-FI" dirty="0">
                <a:solidFill>
                  <a:schemeClr val="bg1"/>
                </a:solidFill>
              </a:rPr>
              <a:t>3.-6.-luokat </a:t>
            </a:r>
            <a:r>
              <a:rPr lang="fi-FI" dirty="0" err="1">
                <a:solidFill>
                  <a:schemeClr val="bg1"/>
                </a:solidFill>
              </a:rPr>
              <a:t>Forms</a:t>
            </a:r>
            <a:r>
              <a:rPr lang="fi-FI" dirty="0">
                <a:solidFill>
                  <a:schemeClr val="bg1"/>
                </a:solidFill>
              </a:rPr>
              <a:t>-kysely</a:t>
            </a:r>
          </a:p>
          <a:p>
            <a:r>
              <a:rPr lang="fi-FI" b="1" dirty="0">
                <a:solidFill>
                  <a:schemeClr val="bg1"/>
                </a:solidFill>
              </a:rPr>
              <a:t>Henkilöstö</a:t>
            </a:r>
          </a:p>
          <a:p>
            <a:pPr marL="285750" indent="-285750">
              <a:buFont typeface="Arial" panose="020B0604020202020204" pitchFamily="34" charset="0"/>
              <a:buChar char="•"/>
            </a:pPr>
            <a:r>
              <a:rPr lang="fi-FI" dirty="0">
                <a:solidFill>
                  <a:schemeClr val="bg1"/>
                </a:solidFill>
              </a:rPr>
              <a:t>Antirasismikeskustelu </a:t>
            </a:r>
          </a:p>
          <a:p>
            <a:pPr marL="285750" indent="-285750">
              <a:buFont typeface="Arial" panose="020B0604020202020204" pitchFamily="34" charset="0"/>
              <a:buChar char="•"/>
            </a:pPr>
            <a:r>
              <a:rPr lang="fi-FI" dirty="0">
                <a:solidFill>
                  <a:schemeClr val="bg1"/>
                </a:solidFill>
              </a:rPr>
              <a:t>Veso-iltapäivä </a:t>
            </a:r>
          </a:p>
          <a:p>
            <a:pPr marL="285750" indent="-285750">
              <a:buFont typeface="Arial" panose="020B0604020202020204" pitchFamily="34" charset="0"/>
              <a:buChar char="•"/>
            </a:pPr>
            <a:r>
              <a:rPr lang="fi-FI" dirty="0">
                <a:solidFill>
                  <a:schemeClr val="bg1"/>
                </a:solidFill>
              </a:rPr>
              <a:t>Yhteisöllinen OHR, kaksi kokousta</a:t>
            </a:r>
          </a:p>
          <a:p>
            <a:endParaRPr lang="fi-FI" dirty="0">
              <a:solidFill>
                <a:schemeClr val="bg1"/>
              </a:solidFill>
            </a:endParaRPr>
          </a:p>
          <a:p>
            <a:r>
              <a:rPr lang="fi-FI" b="1" dirty="0">
                <a:solidFill>
                  <a:schemeClr val="bg1"/>
                </a:solidFill>
              </a:rPr>
              <a:t>Huoltajat</a:t>
            </a:r>
          </a:p>
          <a:p>
            <a:pPr marL="285750" indent="-285750">
              <a:buFont typeface="Arial" panose="020B0604020202020204" pitchFamily="34" charset="0"/>
              <a:buChar char="•"/>
            </a:pPr>
            <a:r>
              <a:rPr lang="fi-FI" dirty="0">
                <a:solidFill>
                  <a:schemeClr val="bg1"/>
                </a:solidFill>
              </a:rPr>
              <a:t>Tavoitteiden ja toimenpiteiden esittely ja keskustelu</a:t>
            </a:r>
          </a:p>
        </p:txBody>
      </p:sp>
      <p:sp>
        <p:nvSpPr>
          <p:cNvPr id="4" name="Tekstin paikkamerkki 3">
            <a:extLst>
              <a:ext uri="{FF2B5EF4-FFF2-40B4-BE49-F238E27FC236}">
                <a16:creationId xmlns:a16="http://schemas.microsoft.com/office/drawing/2014/main" id="{35E54F42-06BB-B2E0-B29F-BCBD49DD38CC}"/>
              </a:ext>
            </a:extLst>
          </p:cNvPr>
          <p:cNvSpPr>
            <a:spLocks noGrp="1"/>
          </p:cNvSpPr>
          <p:nvPr>
            <p:ph type="body" sz="quarter" idx="13"/>
          </p:nvPr>
        </p:nvSpPr>
        <p:spPr>
          <a:xfrm>
            <a:off x="652365" y="1786209"/>
            <a:ext cx="4144490" cy="4488873"/>
          </a:xfrm>
        </p:spPr>
        <p:txBody>
          <a:bodyPr>
            <a:normAutofit/>
          </a:bodyPr>
          <a:lstStyle/>
          <a:p>
            <a:pPr>
              <a:lnSpc>
                <a:spcPct val="100000"/>
              </a:lnSpc>
              <a:spcAft>
                <a:spcPts val="600"/>
              </a:spcAft>
            </a:pPr>
            <a:r>
              <a:rPr lang="fi-FI" sz="1800" dirty="0"/>
              <a:t>Selvittäkää koulunne </a:t>
            </a:r>
            <a:r>
              <a:rPr lang="fi-FI" dirty="0"/>
              <a:t>tämänhetkiset</a:t>
            </a:r>
            <a:r>
              <a:rPr lang="fi-FI" sz="1800" dirty="0"/>
              <a:t> haasteet tasa-arvon ja yhdenvertaisuuden toteutumisessa.</a:t>
            </a:r>
            <a:endParaRPr lang="fi-FI" dirty="0"/>
          </a:p>
          <a:p>
            <a:pPr>
              <a:lnSpc>
                <a:spcPct val="100000"/>
              </a:lnSpc>
              <a:spcAft>
                <a:spcPts val="600"/>
              </a:spcAft>
            </a:pPr>
            <a:r>
              <a:rPr lang="fi-FI" sz="1800" dirty="0"/>
              <a:t>Oikealla on esimerkkejä kuinka tarjota kaikille mahdollisuus kertoa huomioistaan.</a:t>
            </a:r>
            <a:endParaRPr lang="fi-FI" dirty="0"/>
          </a:p>
          <a:p>
            <a:pPr>
              <a:lnSpc>
                <a:spcPct val="100000"/>
              </a:lnSpc>
              <a:spcAft>
                <a:spcPts val="600"/>
              </a:spcAft>
            </a:pPr>
            <a:r>
              <a:rPr lang="fi-FI" dirty="0"/>
              <a:t>Henkilöstön antirasismikeskustelu on kaikkien työyhteisöjen toteutettava sivistyslautakunnan päätöksellä.</a:t>
            </a:r>
          </a:p>
        </p:txBody>
      </p:sp>
      <p:pic>
        <p:nvPicPr>
          <p:cNvPr id="7" name="Kuva 6">
            <a:extLst>
              <a:ext uri="{FF2B5EF4-FFF2-40B4-BE49-F238E27FC236}">
                <a16:creationId xmlns:a16="http://schemas.microsoft.com/office/drawing/2014/main" id="{E06E5C4D-0F52-21F8-50CF-D1971A453FFE}"/>
              </a:ext>
            </a:extLst>
          </p:cNvPr>
          <p:cNvPicPr>
            <a:picLocks noChangeAspect="1"/>
          </p:cNvPicPr>
          <p:nvPr/>
        </p:nvPicPr>
        <p:blipFill>
          <a:blip r:embed="rId3"/>
          <a:stretch>
            <a:fillRect/>
          </a:stretch>
        </p:blipFill>
        <p:spPr>
          <a:xfrm>
            <a:off x="3820217" y="3429000"/>
            <a:ext cx="2874177" cy="4068985"/>
          </a:xfrm>
          <a:prstGeom prst="rect">
            <a:avLst/>
          </a:prstGeom>
        </p:spPr>
      </p:pic>
    </p:spTree>
    <p:extLst>
      <p:ext uri="{BB962C8B-B14F-4D97-AF65-F5344CB8AC3E}">
        <p14:creationId xmlns:p14="http://schemas.microsoft.com/office/powerpoint/2010/main" val="32170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C1AC97-1334-E163-F1A4-85C0C273B1E4}"/>
              </a:ext>
            </a:extLst>
          </p:cNvPr>
          <p:cNvSpPr>
            <a:spLocks noGrp="1"/>
          </p:cNvSpPr>
          <p:nvPr>
            <p:ph type="title"/>
          </p:nvPr>
        </p:nvSpPr>
        <p:spPr/>
        <p:txBody>
          <a:bodyPr/>
          <a:lstStyle/>
          <a:p>
            <a:r>
              <a:rPr lang="fi-FI" dirty="0"/>
              <a:t>Tavoitteet</a:t>
            </a:r>
          </a:p>
        </p:txBody>
      </p:sp>
      <p:sp>
        <p:nvSpPr>
          <p:cNvPr id="3" name="Sisällön paikkamerkki 2">
            <a:extLst>
              <a:ext uri="{FF2B5EF4-FFF2-40B4-BE49-F238E27FC236}">
                <a16:creationId xmlns:a16="http://schemas.microsoft.com/office/drawing/2014/main" id="{06FEEF8F-301E-18B9-B1CB-545C790BB6C4}"/>
              </a:ext>
            </a:extLst>
          </p:cNvPr>
          <p:cNvSpPr>
            <a:spLocks noGrp="1"/>
          </p:cNvSpPr>
          <p:nvPr>
            <p:ph idx="1"/>
          </p:nvPr>
        </p:nvSpPr>
        <p:spPr/>
        <p:txBody>
          <a:bodyPr/>
          <a:lstStyle/>
          <a:p>
            <a:pPr marL="0" indent="0">
              <a:buNone/>
            </a:pPr>
            <a:r>
              <a:rPr lang="fi-FI" dirty="0"/>
              <a:t>Kartoitusten pohjalta nostamme seuraavat tavoitteet: </a:t>
            </a:r>
          </a:p>
          <a:p>
            <a:pPr marL="514350" indent="-514350">
              <a:buAutoNum type="arabicPeriod"/>
            </a:pPr>
            <a:r>
              <a:rPr lang="fi-FI" dirty="0"/>
              <a:t>Puutumme kiusaamiseen ja syrjintään.</a:t>
            </a:r>
          </a:p>
          <a:p>
            <a:pPr marL="514350" indent="-514350">
              <a:buAutoNum type="arabicPeriod"/>
            </a:pPr>
            <a:r>
              <a:rPr lang="fi-FI" dirty="0"/>
              <a:t>Lisäämme luottamusta koulun aikuisiin.</a:t>
            </a:r>
          </a:p>
          <a:p>
            <a:pPr marL="514350" indent="-514350">
              <a:buAutoNum type="arabicPeriod"/>
            </a:pPr>
            <a:r>
              <a:rPr lang="fi-FI" dirty="0"/>
              <a:t>Panostamme ilmapiiriin, jossa kaikkia kannustetaan yrittämään parhaansa. </a:t>
            </a:r>
          </a:p>
        </p:txBody>
      </p:sp>
    </p:spTree>
    <p:extLst>
      <p:ext uri="{BB962C8B-B14F-4D97-AF65-F5344CB8AC3E}">
        <p14:creationId xmlns:p14="http://schemas.microsoft.com/office/powerpoint/2010/main" val="284312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6">
            <a:extLst>
              <a:ext uri="{FF2B5EF4-FFF2-40B4-BE49-F238E27FC236}">
                <a16:creationId xmlns:a16="http://schemas.microsoft.com/office/drawing/2014/main" id="{7E06C6D2-8131-7315-F6FB-80494BBBC05E}"/>
              </a:ext>
            </a:extLst>
          </p:cNvPr>
          <p:cNvGraphicFramePr>
            <a:graphicFrameLocks/>
          </p:cNvGraphicFramePr>
          <p:nvPr>
            <p:extLst>
              <p:ext uri="{D42A27DB-BD31-4B8C-83A1-F6EECF244321}">
                <p14:modId xmlns:p14="http://schemas.microsoft.com/office/powerpoint/2010/main" val="688665978"/>
              </p:ext>
            </p:extLst>
          </p:nvPr>
        </p:nvGraphicFramePr>
        <p:xfrm>
          <a:off x="740229" y="2105637"/>
          <a:ext cx="10789625" cy="18986188"/>
        </p:xfrm>
        <a:graphic>
          <a:graphicData uri="http://schemas.openxmlformats.org/drawingml/2006/table">
            <a:tbl>
              <a:tblPr firstRow="1" bandRow="1">
                <a:tableStyleId>{5C22544A-7EE6-4342-B048-85BDC9FD1C3A}</a:tableStyleId>
              </a:tblPr>
              <a:tblGrid>
                <a:gridCol w="1306441">
                  <a:extLst>
                    <a:ext uri="{9D8B030D-6E8A-4147-A177-3AD203B41FA5}">
                      <a16:colId xmlns:a16="http://schemas.microsoft.com/office/drawing/2014/main" val="1452857421"/>
                    </a:ext>
                  </a:extLst>
                </a:gridCol>
                <a:gridCol w="1912872">
                  <a:extLst>
                    <a:ext uri="{9D8B030D-6E8A-4147-A177-3AD203B41FA5}">
                      <a16:colId xmlns:a16="http://schemas.microsoft.com/office/drawing/2014/main" val="3284276989"/>
                    </a:ext>
                  </a:extLst>
                </a:gridCol>
                <a:gridCol w="1503898">
                  <a:extLst>
                    <a:ext uri="{9D8B030D-6E8A-4147-A177-3AD203B41FA5}">
                      <a16:colId xmlns:a16="http://schemas.microsoft.com/office/drawing/2014/main" val="370921851"/>
                    </a:ext>
                  </a:extLst>
                </a:gridCol>
                <a:gridCol w="1503898">
                  <a:extLst>
                    <a:ext uri="{9D8B030D-6E8A-4147-A177-3AD203B41FA5}">
                      <a16:colId xmlns:a16="http://schemas.microsoft.com/office/drawing/2014/main" val="590090666"/>
                    </a:ext>
                  </a:extLst>
                </a:gridCol>
                <a:gridCol w="1503898">
                  <a:extLst>
                    <a:ext uri="{9D8B030D-6E8A-4147-A177-3AD203B41FA5}">
                      <a16:colId xmlns:a16="http://schemas.microsoft.com/office/drawing/2014/main" val="781523035"/>
                    </a:ext>
                  </a:extLst>
                </a:gridCol>
                <a:gridCol w="1529309">
                  <a:extLst>
                    <a:ext uri="{9D8B030D-6E8A-4147-A177-3AD203B41FA5}">
                      <a16:colId xmlns:a16="http://schemas.microsoft.com/office/drawing/2014/main" val="3480419538"/>
                    </a:ext>
                  </a:extLst>
                </a:gridCol>
                <a:gridCol w="1529309">
                  <a:extLst>
                    <a:ext uri="{9D8B030D-6E8A-4147-A177-3AD203B41FA5}">
                      <a16:colId xmlns:a16="http://schemas.microsoft.com/office/drawing/2014/main" val="1383696253"/>
                    </a:ext>
                  </a:extLst>
                </a:gridCol>
              </a:tblGrid>
              <a:tr h="629608">
                <a:tc>
                  <a:txBody>
                    <a:bodyPr/>
                    <a:lstStyle/>
                    <a:p>
                      <a:endParaRPr lang="fi-FI"/>
                    </a:p>
                  </a:txBody>
                  <a:tcPr/>
                </a:tc>
                <a:tc>
                  <a:txBody>
                    <a:bodyPr/>
                    <a:lstStyle/>
                    <a:p>
                      <a:r>
                        <a:rPr lang="fi-FI" sz="1100" dirty="0"/>
                        <a:t>Toimenpiteet </a:t>
                      </a:r>
                    </a:p>
                    <a:p>
                      <a:r>
                        <a:rPr lang="fi-FI" sz="1100" dirty="0"/>
                        <a:t>lv </a:t>
                      </a:r>
                      <a:r>
                        <a:rPr lang="fi-FI" sz="1050" dirty="0"/>
                        <a:t>2025-2026</a:t>
                      </a:r>
                      <a:endParaRPr lang="fi-FI" sz="1100" dirty="0"/>
                    </a:p>
                  </a:txBody>
                  <a:tcPr/>
                </a:tc>
                <a:tc>
                  <a:txBody>
                    <a:bodyPr/>
                    <a:lstStyle/>
                    <a:p>
                      <a:r>
                        <a:rPr lang="fi-FI" sz="1100" dirty="0"/>
                        <a:t>Vastuu</a:t>
                      </a:r>
                    </a:p>
                  </a:txBody>
                  <a:tcPr/>
                </a:tc>
                <a:tc>
                  <a:txBody>
                    <a:bodyPr/>
                    <a:lstStyle/>
                    <a:p>
                      <a:r>
                        <a:rPr lang="fi-FI" sz="1100" dirty="0"/>
                        <a:t>Toimenpiteet lv </a:t>
                      </a:r>
                      <a:r>
                        <a:rPr lang="fi-FI" sz="1050" dirty="0"/>
                        <a:t>2026-2027</a:t>
                      </a:r>
                      <a:endParaRPr lang="fi-FI" sz="1100" dirty="0"/>
                    </a:p>
                  </a:txBody>
                  <a:tcPr/>
                </a:tc>
                <a:tc>
                  <a:txBody>
                    <a:bodyPr/>
                    <a:lstStyle/>
                    <a:p>
                      <a:r>
                        <a:rPr lang="fi-FI" sz="1100" dirty="0"/>
                        <a:t>Vastuu</a:t>
                      </a:r>
                    </a:p>
                  </a:txBody>
                  <a:tcPr/>
                </a:tc>
                <a:tc>
                  <a:txBody>
                    <a:bodyPr/>
                    <a:lstStyle/>
                    <a:p>
                      <a:r>
                        <a:rPr lang="fi-FI" sz="1100" dirty="0"/>
                        <a:t>Toimenpiteet </a:t>
                      </a:r>
                    </a:p>
                    <a:p>
                      <a:r>
                        <a:rPr lang="fi-FI" sz="1100" dirty="0"/>
                        <a:t>lv </a:t>
                      </a:r>
                      <a:r>
                        <a:rPr lang="fi-FI" sz="1050" dirty="0"/>
                        <a:t>2027-2028</a:t>
                      </a:r>
                      <a:endParaRPr lang="fi-FI" sz="1100" dirty="0"/>
                    </a:p>
                  </a:txBody>
                  <a:tcPr/>
                </a:tc>
                <a:tc>
                  <a:txBody>
                    <a:bodyPr/>
                    <a:lstStyle/>
                    <a:p>
                      <a:r>
                        <a:rPr lang="fi-FI" sz="1100" dirty="0"/>
                        <a:t>Vastuu</a:t>
                      </a:r>
                    </a:p>
                  </a:txBody>
                  <a:tcPr/>
                </a:tc>
                <a:extLst>
                  <a:ext uri="{0D108BD9-81ED-4DB2-BD59-A6C34878D82A}">
                    <a16:rowId xmlns:a16="http://schemas.microsoft.com/office/drawing/2014/main" val="1749840818"/>
                  </a:ext>
                </a:extLst>
              </a:tr>
              <a:tr h="1178071">
                <a:tc>
                  <a:txBody>
                    <a:bodyPr/>
                    <a:lstStyle/>
                    <a:p>
                      <a:r>
                        <a:rPr lang="fi-FI" sz="1050" b="0" dirty="0"/>
                        <a:t>Tavoite 1</a:t>
                      </a:r>
                    </a:p>
                    <a:p>
                      <a:r>
                        <a:rPr lang="fi-FI" sz="1050" b="0" dirty="0"/>
                        <a:t>Puutumme kiusaamiseen ja </a:t>
                      </a:r>
                    </a:p>
                    <a:p>
                      <a:r>
                        <a:rPr lang="fi-FI" sz="1050" b="0" dirty="0"/>
                        <a:t>syrjintään. </a:t>
                      </a:r>
                    </a:p>
                  </a:txBody>
                  <a:tcPr/>
                </a:tc>
                <a:tc>
                  <a:txBody>
                    <a:bodyPr/>
                    <a:lstStyle/>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Kertaamme koulun järjestyssäännöt, kurinpidon portaat ja kiusaamisen puuttumisen mallin henkilökunnan, oppilaiden ja huoltajien kanssa.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Verso-oppilaat esittelevät Verso-toimintaa luokissa.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Erityisopettajat tehostetusti mukana välituntivalvonnassa syyslomaan asti.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Otamme käyttöön kaveripenkin välituntipihalle.</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Teemme hyvinvointikyselyn syys- ja kevätlukukaudella. Tulokset käydään läpi sekä luokassa että </a:t>
                      </a:r>
                      <a:r>
                        <a:rPr lang="fi-FI" sz="1050" b="0" kern="1200" dirty="0" err="1">
                          <a:solidFill>
                            <a:schemeClr val="dk1"/>
                          </a:solidFill>
                          <a:latin typeface="+mn-lt"/>
                          <a:ea typeface="+mn-ea"/>
                          <a:cs typeface="+mn-cs"/>
                        </a:rPr>
                        <a:t>OHR:ssä</a:t>
                      </a:r>
                      <a:r>
                        <a:rPr lang="fi-FI" sz="1050" b="0" kern="1200" dirty="0">
                          <a:solidFill>
                            <a:schemeClr val="dk1"/>
                          </a:solidFill>
                          <a:latin typeface="+mn-lt"/>
                          <a:ea typeface="+mn-ea"/>
                          <a:cs typeface="+mn-cs"/>
                        </a:rPr>
                        <a:t>. Viesti oppilailta yhteisölliseen </a:t>
                      </a:r>
                      <a:r>
                        <a:rPr lang="fi-FI" sz="1050" b="0" kern="1200" dirty="0" err="1">
                          <a:solidFill>
                            <a:schemeClr val="dk1"/>
                          </a:solidFill>
                          <a:latin typeface="+mn-lt"/>
                          <a:ea typeface="+mn-ea"/>
                          <a:cs typeface="+mn-cs"/>
                        </a:rPr>
                        <a:t>OHR:ään</a:t>
                      </a:r>
                      <a:r>
                        <a:rPr lang="fi-FI" sz="1050" b="0" kern="1200" dirty="0">
                          <a:solidFill>
                            <a:schemeClr val="dk1"/>
                          </a:solidFill>
                          <a:latin typeface="+mn-lt"/>
                          <a:ea typeface="+mn-ea"/>
                          <a:cs typeface="+mn-cs"/>
                        </a:rPr>
                        <a:t>. </a:t>
                      </a:r>
                    </a:p>
                  </a:txBody>
                  <a:tcPr/>
                </a:tc>
                <a:tc>
                  <a:txBody>
                    <a:bodyPr/>
                    <a:lstStyle/>
                    <a:p>
                      <a:pPr marL="0" algn="l" defTabSz="914400" rtl="0" eaLnBrk="1" latinLnBrk="0" hangingPunct="1"/>
                      <a:endParaRPr lang="fi-FI" sz="1050" b="0" kern="1200" dirty="0">
                        <a:solidFill>
                          <a:schemeClr val="dk1"/>
                        </a:solidFill>
                        <a:latin typeface="+mn-lt"/>
                        <a:ea typeface="+mn-ea"/>
                        <a:cs typeface="+mn-cs"/>
                      </a:endParaRPr>
                    </a:p>
                  </a:txBody>
                  <a:tcPr/>
                </a:tc>
                <a:tc>
                  <a:txBody>
                    <a:bodyPr/>
                    <a:lstStyle/>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Kertaamme koulun järjestyssäännöt, kurinpidon portaat ja kiusaamisen puuttumisen mallin henkilökunnan, oppilaiden ja huoltajien kanssa.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Verso-oppilaat esittelevät Verso-toimintaa luokissa.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Erityisopettajat tehostetusti mukana välituntivalvonnassa syyslomaan asti.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b="0" kern="1200" dirty="0">
                          <a:solidFill>
                            <a:schemeClr val="dk1"/>
                          </a:solidFill>
                          <a:latin typeface="+mn-lt"/>
                          <a:ea typeface="+mn-ea"/>
                          <a:cs typeface="+mn-cs"/>
                        </a:rPr>
                        <a:t>Teemme hyvinvointikyselyn syys- ja kevätlukukaudella. Tulokset käydään läpi sekä luokassa että </a:t>
                      </a:r>
                      <a:r>
                        <a:rPr lang="fi-FI" sz="1050" b="0" kern="1200" dirty="0" err="1">
                          <a:solidFill>
                            <a:schemeClr val="dk1"/>
                          </a:solidFill>
                          <a:latin typeface="+mn-lt"/>
                          <a:ea typeface="+mn-ea"/>
                          <a:cs typeface="+mn-cs"/>
                        </a:rPr>
                        <a:t>OHR:ssä</a:t>
                      </a:r>
                      <a:r>
                        <a:rPr lang="fi-FI" sz="1050" b="0" kern="1200" dirty="0">
                          <a:solidFill>
                            <a:schemeClr val="dk1"/>
                          </a:solidFill>
                          <a:latin typeface="+mn-lt"/>
                          <a:ea typeface="+mn-ea"/>
                          <a:cs typeface="+mn-cs"/>
                        </a:rPr>
                        <a:t>. Viesti oppilailta yhteisölliseen </a:t>
                      </a:r>
                      <a:r>
                        <a:rPr lang="fi-FI" sz="1050" b="0" kern="1200" dirty="0" err="1">
                          <a:solidFill>
                            <a:schemeClr val="dk1"/>
                          </a:solidFill>
                          <a:latin typeface="+mn-lt"/>
                          <a:ea typeface="+mn-ea"/>
                          <a:cs typeface="+mn-cs"/>
                        </a:rPr>
                        <a:t>OHR:ään</a:t>
                      </a:r>
                      <a:r>
                        <a:rPr lang="fi-FI" sz="1050" b="0" kern="1200" dirty="0">
                          <a:solidFill>
                            <a:schemeClr val="dk1"/>
                          </a:solidFill>
                          <a:latin typeface="+mn-lt"/>
                          <a:ea typeface="+mn-ea"/>
                          <a:cs typeface="+mn-cs"/>
                        </a:rPr>
                        <a:t>.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Käsityön ja kuvataiteen yhteinen kiusaamisaiheinen projekti</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Arvioimme tavoitteen toteutumista ja suunnittelemme sen perusteella toimenpiteet lv 2027-2028.</a:t>
                      </a:r>
                    </a:p>
                  </a:txBody>
                  <a:tcPr/>
                </a:tc>
                <a:tc>
                  <a:txBody>
                    <a:bodyPr/>
                    <a:lstStyle/>
                    <a:p>
                      <a:endParaRPr lang="fi-FI" sz="1400"/>
                    </a:p>
                  </a:txBody>
                  <a:tcPr/>
                </a:tc>
                <a:tc>
                  <a:txBody>
                    <a:bodyPr/>
                    <a:lstStyle/>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Kertaamme koulun järjestyssäännöt, kurinpidon portaat ja kiusaamisen puuttumisen mallin henkilökunnan, oppilaiden ja huoltajien kanssa.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Verso-oppilaat esittelevät Verso-toimintaa luokissa.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Erityisopettajat tehostetusti mukana välituntivalvonnassa syyslomaan asti.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b="0" kern="1200" dirty="0">
                          <a:solidFill>
                            <a:schemeClr val="dk1"/>
                          </a:solidFill>
                          <a:latin typeface="+mn-lt"/>
                          <a:ea typeface="+mn-ea"/>
                          <a:cs typeface="+mn-cs"/>
                        </a:rPr>
                        <a:t>Teemme hyvinvointikyselyn syys- ja kevätlukukaudella. Tulokset käydään läpi sekä luokassa että </a:t>
                      </a:r>
                      <a:r>
                        <a:rPr lang="fi-FI" sz="1050" b="0" kern="1200" dirty="0" err="1">
                          <a:solidFill>
                            <a:schemeClr val="dk1"/>
                          </a:solidFill>
                          <a:latin typeface="+mn-lt"/>
                          <a:ea typeface="+mn-ea"/>
                          <a:cs typeface="+mn-cs"/>
                        </a:rPr>
                        <a:t>OHR:ssä</a:t>
                      </a:r>
                      <a:r>
                        <a:rPr lang="fi-FI" sz="1050" b="0" kern="1200" dirty="0">
                          <a:solidFill>
                            <a:schemeClr val="dk1"/>
                          </a:solidFill>
                          <a:latin typeface="+mn-lt"/>
                          <a:ea typeface="+mn-ea"/>
                          <a:cs typeface="+mn-cs"/>
                        </a:rPr>
                        <a:t>. Viesti oppilailta yhteisölliseen </a:t>
                      </a:r>
                      <a:r>
                        <a:rPr lang="fi-FI" sz="1050" b="0" kern="1200" dirty="0" err="1">
                          <a:solidFill>
                            <a:schemeClr val="dk1"/>
                          </a:solidFill>
                          <a:latin typeface="+mn-lt"/>
                          <a:ea typeface="+mn-ea"/>
                          <a:cs typeface="+mn-cs"/>
                        </a:rPr>
                        <a:t>OHR:ään</a:t>
                      </a:r>
                      <a:r>
                        <a:rPr lang="fi-FI" sz="1050" b="0" kern="1200" dirty="0">
                          <a:solidFill>
                            <a:schemeClr val="dk1"/>
                          </a:solidFill>
                          <a:latin typeface="+mn-lt"/>
                          <a:ea typeface="+mn-ea"/>
                          <a:cs typeface="+mn-cs"/>
                        </a:rPr>
                        <a:t>.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Käsityön ja kuvataiteen yhteinen kiusaamisaiheinen projekti</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Arvioimme tavoitteen toteutumista ja suunnittelemme sen perusteella toimenpiteet lv 2027-2028.</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b="0" kern="1200" dirty="0">
                          <a:solidFill>
                            <a:schemeClr val="dk1"/>
                          </a:solidFill>
                          <a:latin typeface="+mn-lt"/>
                          <a:ea typeface="+mn-ea"/>
                          <a:cs typeface="+mn-cs"/>
                        </a:rPr>
                        <a:t>Arvioimme tavoitteen toteutumista hyvinvointi kyselyjen avulla.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Vieraileva puhuja liittyen sukupuoleen liittyvään häirintään.</a:t>
                      </a:r>
                    </a:p>
                  </a:txBody>
                  <a:tcPr/>
                </a:tc>
                <a:tc>
                  <a:txBody>
                    <a:bodyPr/>
                    <a:lstStyle/>
                    <a:p>
                      <a:endParaRPr lang="fi-FI" sz="1400"/>
                    </a:p>
                  </a:txBody>
                  <a:tcPr/>
                </a:tc>
                <a:extLst>
                  <a:ext uri="{0D108BD9-81ED-4DB2-BD59-A6C34878D82A}">
                    <a16:rowId xmlns:a16="http://schemas.microsoft.com/office/drawing/2014/main" val="1679956255"/>
                  </a:ext>
                </a:extLst>
              </a:tr>
              <a:tr h="1368977">
                <a:tc>
                  <a:txBody>
                    <a:bodyPr/>
                    <a:lstStyle/>
                    <a:p>
                      <a:r>
                        <a:rPr lang="fi-FI" sz="1050" b="0" dirty="0"/>
                        <a:t>Tavoite 2</a:t>
                      </a:r>
                    </a:p>
                    <a:p>
                      <a:r>
                        <a:rPr lang="fi-FI" sz="1050" b="0" dirty="0"/>
                        <a:t>Lisäämme luottamusta koulun aikuisiin. </a:t>
                      </a:r>
                    </a:p>
                  </a:txBody>
                  <a:tcPr/>
                </a:tc>
                <a:tc>
                  <a:txBody>
                    <a:bodyPr/>
                    <a:lstStyle/>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Käydään läpi yhteiset toimintasäännöt henkilökunnan kanssa sekä opettajan johdolla luokissa.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Yhteinen OHR tapaa </a:t>
                      </a:r>
                      <a:r>
                        <a:rPr lang="fi-FI" sz="1050" b="0" kern="1200" dirty="0" err="1">
                          <a:solidFill>
                            <a:schemeClr val="dk1"/>
                          </a:solidFill>
                          <a:latin typeface="+mn-lt"/>
                          <a:ea typeface="+mn-ea"/>
                          <a:cs typeface="+mn-cs"/>
                        </a:rPr>
                        <a:t>lo:t</a:t>
                      </a:r>
                      <a:r>
                        <a:rPr lang="fi-FI" sz="1050" b="0" kern="1200" dirty="0">
                          <a:solidFill>
                            <a:schemeClr val="dk1"/>
                          </a:solidFill>
                          <a:latin typeface="+mn-lt"/>
                          <a:ea typeface="+mn-ea"/>
                          <a:cs typeface="+mn-cs"/>
                        </a:rPr>
                        <a:t> ja 1-2 oppilasta/luokka. Käymme läpi hyvinvointikyselyn tulokset ja luokan fiilikset.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Järjestämme Mitä kuuluu-välitunteja kerran syyslukukaudella ja kaksi kertaa kevätlukukaudella.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Huomioimme ja tervehdimme toisiamme. </a:t>
                      </a:r>
                    </a:p>
                  </a:txBody>
                  <a:tcPr/>
                </a:tc>
                <a:tc>
                  <a:txBody>
                    <a:bodyPr/>
                    <a:lstStyle/>
                    <a:p>
                      <a:endParaRPr lang="fi-FI" sz="1400" dirty="0"/>
                    </a:p>
                  </a:txBody>
                  <a:tcPr/>
                </a:tc>
                <a:tc>
                  <a:txBody>
                    <a:bodyPr/>
                    <a:lstStyle/>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Käydään läpi yhteiset toimintasäännöt henkilökunnan kanssa sekä opettajan johdolla luokissa.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Yhteinen OHR tapaa </a:t>
                      </a:r>
                      <a:r>
                        <a:rPr lang="fi-FI" sz="1050" b="0" kern="1200" dirty="0" err="1">
                          <a:solidFill>
                            <a:schemeClr val="dk1"/>
                          </a:solidFill>
                          <a:latin typeface="+mn-lt"/>
                          <a:ea typeface="+mn-ea"/>
                          <a:cs typeface="+mn-cs"/>
                        </a:rPr>
                        <a:t>lo:t</a:t>
                      </a:r>
                      <a:r>
                        <a:rPr lang="fi-FI" sz="1050" b="0" kern="1200" dirty="0">
                          <a:solidFill>
                            <a:schemeClr val="dk1"/>
                          </a:solidFill>
                          <a:latin typeface="+mn-lt"/>
                          <a:ea typeface="+mn-ea"/>
                          <a:cs typeface="+mn-cs"/>
                        </a:rPr>
                        <a:t> ja 1-2 oppilasta/luokka. Käymme läpi hyvinvointikyselyn tulokset ja luokan fiilikset.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Järjestämme Mitä kuuluu-välitunteja kerran syyslukukaudella ja kaksi kertaa kevätlukukaudella.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Huomioimme ja tervehdimme toisiamme.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Koko henkilökunnan esittely ja tutummaksi tekeminen esim. posterin avulla.</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Arvioimme edellisen lukuvuoden toimenpiteiden vaikuttavuutta.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Järjestämme Huoli välkkiä yhteistyössä erityisopettajien ja kuraattorin kanssa.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b="0" kern="1200" dirty="0">
                          <a:solidFill>
                            <a:schemeClr val="dk1"/>
                          </a:solidFill>
                          <a:latin typeface="+mn-lt"/>
                          <a:ea typeface="+mn-ea"/>
                          <a:cs typeface="+mn-cs"/>
                        </a:rPr>
                        <a:t>Arvioimme tavoitteen toteutumista ja suunnittelemme sen perusteella toimenpiteet lv 2027-2028.</a:t>
                      </a:r>
                    </a:p>
                    <a:p>
                      <a:pPr marL="0" indent="-285750" algn="l" defTabSz="914400" rtl="0" eaLnBrk="1" latinLnBrk="0" hangingPunct="1">
                        <a:buFont typeface="Arial" panose="020B0604020202020204" pitchFamily="34" charset="0"/>
                        <a:buChar char="•"/>
                      </a:pPr>
                      <a:endParaRPr lang="fi-FI" sz="1050" b="0" kern="1200" dirty="0">
                        <a:solidFill>
                          <a:schemeClr val="dk1"/>
                        </a:solidFill>
                        <a:latin typeface="+mn-lt"/>
                        <a:ea typeface="+mn-ea"/>
                        <a:cs typeface="+mn-cs"/>
                      </a:endParaRPr>
                    </a:p>
                  </a:txBody>
                  <a:tcPr/>
                </a:tc>
                <a:tc>
                  <a:txBody>
                    <a:bodyPr/>
                    <a:lstStyle/>
                    <a:p>
                      <a:endParaRPr lang="fi-FI" sz="1400" dirty="0"/>
                    </a:p>
                  </a:txBody>
                  <a:tcPr/>
                </a:tc>
                <a:tc>
                  <a:txBody>
                    <a:bodyPr/>
                    <a:lstStyle/>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Käydään läpi yhteiset toimintasäännöt henkilökunnan kanssa sekä opettajan johdolla luokissa.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Yhteinen OHR tapaa </a:t>
                      </a:r>
                      <a:r>
                        <a:rPr lang="fi-FI" sz="1050" b="0" kern="1200" dirty="0" err="1">
                          <a:solidFill>
                            <a:schemeClr val="dk1"/>
                          </a:solidFill>
                          <a:latin typeface="+mn-lt"/>
                          <a:ea typeface="+mn-ea"/>
                          <a:cs typeface="+mn-cs"/>
                        </a:rPr>
                        <a:t>lo:t</a:t>
                      </a:r>
                      <a:r>
                        <a:rPr lang="fi-FI" sz="1050" b="0" kern="1200" dirty="0">
                          <a:solidFill>
                            <a:schemeClr val="dk1"/>
                          </a:solidFill>
                          <a:latin typeface="+mn-lt"/>
                          <a:ea typeface="+mn-ea"/>
                          <a:cs typeface="+mn-cs"/>
                        </a:rPr>
                        <a:t> ja 1-2 oppilasta/luokka. Käymme läpi hyvinvointikyselyn tulokset ja luokan fiilikset.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Järjestämme Mitä kuuluu-välitunteja kerran syyslukukaudella ja kaksi kertaa kevätlukukaudella.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Huomioimme ja tervehdimme toisiamme. </a:t>
                      </a:r>
                    </a:p>
                    <a:p>
                      <a:endParaRPr lang="fi-FI" sz="1050" dirty="0"/>
                    </a:p>
                  </a:txBody>
                  <a:tcPr/>
                </a:tc>
                <a:tc>
                  <a:txBody>
                    <a:bodyPr/>
                    <a:lstStyle/>
                    <a:p>
                      <a:endParaRPr lang="fi-FI" sz="1400"/>
                    </a:p>
                  </a:txBody>
                  <a:tcPr/>
                </a:tc>
                <a:extLst>
                  <a:ext uri="{0D108BD9-81ED-4DB2-BD59-A6C34878D82A}">
                    <a16:rowId xmlns:a16="http://schemas.microsoft.com/office/drawing/2014/main" val="1013531822"/>
                  </a:ext>
                </a:extLst>
              </a:tr>
              <a:tr h="1215628">
                <a:tc>
                  <a:txBody>
                    <a:bodyPr/>
                    <a:lstStyle/>
                    <a:p>
                      <a:r>
                        <a:rPr lang="fi-FI" sz="1050" b="0" dirty="0"/>
                        <a:t>Tavoite 3</a:t>
                      </a:r>
                    </a:p>
                    <a:p>
                      <a:r>
                        <a:rPr lang="fi-FI" sz="1050" b="0" dirty="0"/>
                        <a:t>Panostamme ilmapiiriin, jossa kaikki kannustetaan yrittämään parhaansa. </a:t>
                      </a:r>
                    </a:p>
                    <a:p>
                      <a:endParaRPr lang="fi-FI" sz="1050" b="0" dirty="0"/>
                    </a:p>
                  </a:txBody>
                  <a:tcPr/>
                </a:tc>
                <a:tc>
                  <a:txBody>
                    <a:bodyPr/>
                    <a:lstStyle/>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Panostamme ryhmäytymiseen lukuvuoden alussa. Jaamme materiaalia ja teemme yhteistyötä nuorispalveluiden kanssa.</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Pidämme pedagogisen iltapäivän, jossa kertaamme positiivisen pedagogiikan perusteita.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Lisäämme positiivisten Wilma-merkintöjen määrä.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Kaikissa luokissa pidetään </a:t>
                      </a:r>
                      <a:r>
                        <a:rPr lang="fi-FI" sz="1050" b="0" kern="1200" dirty="0" err="1">
                          <a:solidFill>
                            <a:schemeClr val="dk1"/>
                          </a:solidFill>
                          <a:latin typeface="+mn-lt"/>
                          <a:ea typeface="+mn-ea"/>
                          <a:cs typeface="+mn-cs"/>
                        </a:rPr>
                        <a:t>Hyvis</a:t>
                      </a:r>
                      <a:r>
                        <a:rPr lang="fi-FI" sz="1050" b="0" kern="1200" dirty="0">
                          <a:solidFill>
                            <a:schemeClr val="dk1"/>
                          </a:solidFill>
                          <a:latin typeface="+mn-lt"/>
                          <a:ea typeface="+mn-ea"/>
                          <a:cs typeface="+mn-cs"/>
                        </a:rPr>
                        <a:t>-tunnit.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Harjoittelemme vertaiskannustamista projekteissa.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Kerromme ja juhlistamme koulun hienoja projekteja ja tapahtumia. </a:t>
                      </a:r>
                    </a:p>
                    <a:p>
                      <a:pPr marL="0" indent="-285750" algn="l" defTabSz="914400" rtl="0" eaLnBrk="1" latinLnBrk="0" hangingPunct="1">
                        <a:buFont typeface="Arial" panose="020B0604020202020204" pitchFamily="34" charset="0"/>
                        <a:buChar char="•"/>
                      </a:pPr>
                      <a:r>
                        <a:rPr lang="fi-FI" sz="1050" b="0" kern="1200" dirty="0">
                          <a:solidFill>
                            <a:schemeClr val="dk1"/>
                          </a:solidFill>
                          <a:latin typeface="+mn-lt"/>
                          <a:ea typeface="+mn-ea"/>
                          <a:cs typeface="+mn-cs"/>
                        </a:rPr>
                        <a:t>Pidämme Ystävänpäivänä Kehu-radion</a:t>
                      </a:r>
                    </a:p>
                  </a:txBody>
                  <a:tcPr/>
                </a:tc>
                <a:tc>
                  <a:txBody>
                    <a:bodyPr/>
                    <a:lstStyle/>
                    <a:p>
                      <a:endParaRPr lang="fi-FI"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b="0" kern="1200" dirty="0">
                          <a:solidFill>
                            <a:schemeClr val="dk1"/>
                          </a:solidFill>
                          <a:latin typeface="+mn-lt"/>
                          <a:ea typeface="+mn-ea"/>
                          <a:cs typeface="+mn-cs"/>
                        </a:rPr>
                        <a:t>Panostamme ryhmäytymiseen lukuvuoden alussa. Jaamme materiaalia ja teemme yhteistyötä nuorispalveluiden kanssa.</a:t>
                      </a:r>
                    </a:p>
                    <a:p>
                      <a:pPr marL="285750" indent="-285750">
                        <a:buFont typeface="Arial" panose="020B0604020202020204" pitchFamily="34" charset="0"/>
                        <a:buChar char="•"/>
                      </a:pPr>
                      <a:r>
                        <a:rPr lang="fi-FI" sz="1050" b="0" kern="1200" dirty="0">
                          <a:solidFill>
                            <a:schemeClr val="dk1"/>
                          </a:solidFill>
                          <a:latin typeface="+mn-lt"/>
                          <a:ea typeface="+mn-ea"/>
                          <a:cs typeface="+mn-cs"/>
                        </a:rPr>
                        <a:t>Laitamme tsemppilauseet koulun portaisiin.</a:t>
                      </a:r>
                    </a:p>
                    <a:p>
                      <a:pPr marL="285750" indent="-285750">
                        <a:buFont typeface="Arial" panose="020B0604020202020204" pitchFamily="34" charset="0"/>
                        <a:buChar char="•"/>
                      </a:pPr>
                      <a:r>
                        <a:rPr lang="fi-FI" sz="1050" b="0" kern="1200" dirty="0">
                          <a:solidFill>
                            <a:schemeClr val="dk1"/>
                          </a:solidFill>
                          <a:latin typeface="+mn-lt"/>
                          <a:ea typeface="+mn-ea"/>
                          <a:cs typeface="+mn-cs"/>
                        </a:rPr>
                        <a:t>Pidämme oppilaspäivänavauksia teemalla ”Näytä taitosi”.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b="0" kern="1200" dirty="0">
                          <a:solidFill>
                            <a:schemeClr val="dk1"/>
                          </a:solidFill>
                          <a:latin typeface="+mn-lt"/>
                          <a:ea typeface="+mn-ea"/>
                          <a:cs typeface="+mn-cs"/>
                        </a:rPr>
                        <a:t>Arvioimme tavoitteen toteutumista ja suunnittelemme sen perusteella toimenpiteet lv 2027-2028.</a:t>
                      </a:r>
                    </a:p>
                    <a:p>
                      <a:pPr marL="285750" indent="-285750">
                        <a:buFont typeface="Arial" panose="020B0604020202020204" pitchFamily="34" charset="0"/>
                        <a:buChar char="•"/>
                      </a:pPr>
                      <a:endParaRPr lang="fi-FI" sz="1050" b="0" kern="1200" dirty="0">
                        <a:solidFill>
                          <a:schemeClr val="dk1"/>
                        </a:solidFill>
                        <a:latin typeface="+mn-lt"/>
                        <a:ea typeface="+mn-ea"/>
                        <a:cs typeface="+mn-cs"/>
                      </a:endParaRPr>
                    </a:p>
                  </a:txBody>
                  <a:tcPr/>
                </a:tc>
                <a:tc>
                  <a:txBody>
                    <a:bodyPr/>
                    <a:lstStyle/>
                    <a:p>
                      <a:endParaRPr lang="fi-FI" sz="1400"/>
                    </a:p>
                  </a:txBody>
                  <a:tcPr/>
                </a:tc>
                <a:tc>
                  <a:txBody>
                    <a:bodyPr/>
                    <a:lstStyle/>
                    <a:p>
                      <a:endParaRPr lang="fi-FI" sz="1400"/>
                    </a:p>
                  </a:txBody>
                  <a:tcPr/>
                </a:tc>
                <a:tc>
                  <a:txBody>
                    <a:bodyPr/>
                    <a:lstStyle/>
                    <a:p>
                      <a:endParaRPr lang="fi-FI" sz="1400" dirty="0"/>
                    </a:p>
                  </a:txBody>
                  <a:tcPr/>
                </a:tc>
                <a:extLst>
                  <a:ext uri="{0D108BD9-81ED-4DB2-BD59-A6C34878D82A}">
                    <a16:rowId xmlns:a16="http://schemas.microsoft.com/office/drawing/2014/main" val="3801857009"/>
                  </a:ext>
                </a:extLst>
              </a:tr>
            </a:tbl>
          </a:graphicData>
        </a:graphic>
      </p:graphicFrame>
      <p:sp>
        <p:nvSpPr>
          <p:cNvPr id="2" name="Otsikko 1">
            <a:extLst>
              <a:ext uri="{FF2B5EF4-FFF2-40B4-BE49-F238E27FC236}">
                <a16:creationId xmlns:a16="http://schemas.microsoft.com/office/drawing/2014/main" id="{19479E3C-F065-9C18-FCD5-3F98830049B5}"/>
              </a:ext>
            </a:extLst>
          </p:cNvPr>
          <p:cNvSpPr>
            <a:spLocks noGrp="1"/>
          </p:cNvSpPr>
          <p:nvPr>
            <p:ph type="title"/>
          </p:nvPr>
        </p:nvSpPr>
        <p:spPr>
          <a:xfrm>
            <a:off x="675318" y="519281"/>
            <a:ext cx="8610196" cy="577902"/>
          </a:xfrm>
        </p:spPr>
        <p:txBody>
          <a:bodyPr>
            <a:normAutofit/>
          </a:bodyPr>
          <a:lstStyle/>
          <a:p>
            <a:r>
              <a:rPr lang="fi-FI"/>
              <a:t>2. Tavoitteet,</a:t>
            </a:r>
            <a:r>
              <a:rPr lang="fi-FI" sz="2400"/>
              <a:t> toimenpiteet, aikataulu ja vastuuhenkilöt</a:t>
            </a:r>
            <a:endParaRPr lang="fi-FI"/>
          </a:p>
        </p:txBody>
      </p:sp>
      <p:sp>
        <p:nvSpPr>
          <p:cNvPr id="4" name="Tekstin paikkamerkki 3">
            <a:extLst>
              <a:ext uri="{FF2B5EF4-FFF2-40B4-BE49-F238E27FC236}">
                <a16:creationId xmlns:a16="http://schemas.microsoft.com/office/drawing/2014/main" id="{35E54F42-06BB-B2E0-B29F-BCBD49DD38CC}"/>
              </a:ext>
            </a:extLst>
          </p:cNvPr>
          <p:cNvSpPr>
            <a:spLocks noGrp="1"/>
          </p:cNvSpPr>
          <p:nvPr>
            <p:ph type="body" sz="quarter" idx="13"/>
          </p:nvPr>
        </p:nvSpPr>
        <p:spPr>
          <a:xfrm>
            <a:off x="8125691" y="1371600"/>
            <a:ext cx="3233638" cy="4488873"/>
          </a:xfrm>
        </p:spPr>
        <p:txBody>
          <a:bodyPr/>
          <a:lstStyle/>
          <a:p>
            <a:endParaRPr lang="fi-FI"/>
          </a:p>
          <a:p>
            <a:endParaRPr lang="fi-FI"/>
          </a:p>
        </p:txBody>
      </p:sp>
      <p:sp>
        <p:nvSpPr>
          <p:cNvPr id="7" name="Otsikko 4">
            <a:extLst>
              <a:ext uri="{FF2B5EF4-FFF2-40B4-BE49-F238E27FC236}">
                <a16:creationId xmlns:a16="http://schemas.microsoft.com/office/drawing/2014/main" id="{1F3B5002-3094-AA18-E4CF-2F8B32CDE01D}"/>
              </a:ext>
            </a:extLst>
          </p:cNvPr>
          <p:cNvSpPr txBox="1">
            <a:spLocks/>
          </p:cNvSpPr>
          <p:nvPr/>
        </p:nvSpPr>
        <p:spPr>
          <a:xfrm>
            <a:off x="341102" y="274341"/>
            <a:ext cx="5616624" cy="8572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2400" b="1" i="0" u="none" strike="noStrike" kern="120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endParaRPr>
          </a:p>
        </p:txBody>
      </p:sp>
      <p:pic>
        <p:nvPicPr>
          <p:cNvPr id="6" name="Kuva 5">
            <a:extLst>
              <a:ext uri="{FF2B5EF4-FFF2-40B4-BE49-F238E27FC236}">
                <a16:creationId xmlns:a16="http://schemas.microsoft.com/office/drawing/2014/main" id="{A703AD3E-B5A0-B2B4-8979-115B8673ADD9}"/>
              </a:ext>
            </a:extLst>
          </p:cNvPr>
          <p:cNvPicPr>
            <a:picLocks noChangeAspect="1"/>
          </p:cNvPicPr>
          <p:nvPr/>
        </p:nvPicPr>
        <p:blipFill>
          <a:blip r:embed="rId2"/>
          <a:stretch>
            <a:fillRect/>
          </a:stretch>
        </p:blipFill>
        <p:spPr>
          <a:xfrm>
            <a:off x="10122374" y="4839917"/>
            <a:ext cx="2069626" cy="2041112"/>
          </a:xfrm>
          <a:prstGeom prst="rect">
            <a:avLst/>
          </a:prstGeom>
        </p:spPr>
      </p:pic>
      <p:sp>
        <p:nvSpPr>
          <p:cNvPr id="8" name="Tekstiruutu 7">
            <a:extLst>
              <a:ext uri="{FF2B5EF4-FFF2-40B4-BE49-F238E27FC236}">
                <a16:creationId xmlns:a16="http://schemas.microsoft.com/office/drawing/2014/main" id="{D684A81D-FF91-607C-975A-BC3FDE4B0B6E}"/>
              </a:ext>
            </a:extLst>
          </p:cNvPr>
          <p:cNvSpPr txBox="1"/>
          <p:nvPr/>
        </p:nvSpPr>
        <p:spPr>
          <a:xfrm>
            <a:off x="675318" y="1380355"/>
            <a:ext cx="9176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Kirjoittakaa taulukkoon tavoitteet sekä niihin liittyvät toimenpiteet ja vastuuhenkilöt, jotka laaditte nykytilan kartoituksessa esiin nousseiden haasteiden pohjalta.</a:t>
            </a:r>
            <a:endParaRPr kumimoji="0" lang="fi-FI"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43500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708CA-3118-42F5-9FEA-C80DBCEB354D}"/>
              </a:ext>
            </a:extLst>
          </p:cNvPr>
          <p:cNvSpPr>
            <a:spLocks noGrp="1"/>
          </p:cNvSpPr>
          <p:nvPr>
            <p:ph type="title"/>
          </p:nvPr>
        </p:nvSpPr>
        <p:spPr>
          <a:xfrm>
            <a:off x="772886" y="-27431"/>
            <a:ext cx="6351587" cy="1325563"/>
          </a:xfrm>
        </p:spPr>
        <p:txBody>
          <a:bodyPr/>
          <a:lstStyle/>
          <a:p>
            <a:r>
              <a:rPr lang="fi-FI"/>
              <a:t>3. Seuranta tavoitteiden osalta vuosittain </a:t>
            </a:r>
          </a:p>
        </p:txBody>
      </p:sp>
      <p:graphicFrame>
        <p:nvGraphicFramePr>
          <p:cNvPr id="5" name="Taulukko 5">
            <a:extLst>
              <a:ext uri="{FF2B5EF4-FFF2-40B4-BE49-F238E27FC236}">
                <a16:creationId xmlns:a16="http://schemas.microsoft.com/office/drawing/2014/main" id="{8FC7CE5F-807E-4865-A423-DF5EB3BF87BC}"/>
              </a:ext>
            </a:extLst>
          </p:cNvPr>
          <p:cNvGraphicFramePr>
            <a:graphicFrameLocks noGrp="1"/>
          </p:cNvGraphicFramePr>
          <p:nvPr>
            <p:ph idx="1"/>
            <p:extLst>
              <p:ext uri="{D42A27DB-BD31-4B8C-83A1-F6EECF244321}">
                <p14:modId xmlns:p14="http://schemas.microsoft.com/office/powerpoint/2010/main" val="2457367897"/>
              </p:ext>
            </p:extLst>
          </p:nvPr>
        </p:nvGraphicFramePr>
        <p:xfrm>
          <a:off x="508908" y="974967"/>
          <a:ext cx="10657114" cy="5571310"/>
        </p:xfrm>
        <a:graphic>
          <a:graphicData uri="http://schemas.openxmlformats.org/drawingml/2006/table">
            <a:tbl>
              <a:tblPr firstRow="1" bandRow="1">
                <a:tableStyleId>{5C22544A-7EE6-4342-B048-85BDC9FD1C3A}</a:tableStyleId>
              </a:tblPr>
              <a:tblGrid>
                <a:gridCol w="2630348">
                  <a:extLst>
                    <a:ext uri="{9D8B030D-6E8A-4147-A177-3AD203B41FA5}">
                      <a16:colId xmlns:a16="http://schemas.microsoft.com/office/drawing/2014/main" val="2425985638"/>
                    </a:ext>
                  </a:extLst>
                </a:gridCol>
                <a:gridCol w="2648097">
                  <a:extLst>
                    <a:ext uri="{9D8B030D-6E8A-4147-A177-3AD203B41FA5}">
                      <a16:colId xmlns:a16="http://schemas.microsoft.com/office/drawing/2014/main" val="3990214948"/>
                    </a:ext>
                  </a:extLst>
                </a:gridCol>
                <a:gridCol w="2703081">
                  <a:extLst>
                    <a:ext uri="{9D8B030D-6E8A-4147-A177-3AD203B41FA5}">
                      <a16:colId xmlns:a16="http://schemas.microsoft.com/office/drawing/2014/main" val="3109190364"/>
                    </a:ext>
                  </a:extLst>
                </a:gridCol>
                <a:gridCol w="2675588">
                  <a:extLst>
                    <a:ext uri="{9D8B030D-6E8A-4147-A177-3AD203B41FA5}">
                      <a16:colId xmlns:a16="http://schemas.microsoft.com/office/drawing/2014/main" val="327429598"/>
                    </a:ext>
                  </a:extLst>
                </a:gridCol>
              </a:tblGrid>
              <a:tr h="633550">
                <a:tc>
                  <a:txBody>
                    <a:bodyPr/>
                    <a:lstStyle/>
                    <a:p>
                      <a:r>
                        <a:rPr lang="fi-FI" sz="1600" dirty="0"/>
                        <a:t> Tavoite</a:t>
                      </a:r>
                    </a:p>
                  </a:txBody>
                  <a:tcPr/>
                </a:tc>
                <a:tc>
                  <a:txBody>
                    <a:bodyPr/>
                    <a:lstStyle/>
                    <a:p>
                      <a:r>
                        <a:rPr lang="fi-FI" sz="1600"/>
                        <a:t>Mittari (esim. kyselyt, keskustelut, palautteet)</a:t>
                      </a:r>
                    </a:p>
                  </a:txBody>
                  <a:tcPr/>
                </a:tc>
                <a:tc>
                  <a:txBody>
                    <a:bodyPr/>
                    <a:lstStyle/>
                    <a:p>
                      <a:r>
                        <a:rPr lang="fi-FI" sz="1600"/>
                        <a:t>Onnistumiset</a:t>
                      </a:r>
                    </a:p>
                  </a:txBody>
                  <a:tcPr/>
                </a:tc>
                <a:tc>
                  <a:txBody>
                    <a:bodyPr/>
                    <a:lstStyle/>
                    <a:p>
                      <a:r>
                        <a:rPr lang="fi-FI" sz="1600"/>
                        <a:t>Haasteet</a:t>
                      </a:r>
                    </a:p>
                  </a:txBody>
                  <a:tcPr/>
                </a:tc>
                <a:extLst>
                  <a:ext uri="{0D108BD9-81ED-4DB2-BD59-A6C34878D82A}">
                    <a16:rowId xmlns:a16="http://schemas.microsoft.com/office/drawing/2014/main" val="555425979"/>
                  </a:ext>
                </a:extLst>
              </a:tr>
              <a:tr h="345340">
                <a:tc>
                  <a:txBody>
                    <a:bodyPr/>
                    <a:lstStyle/>
                    <a:p>
                      <a:r>
                        <a:rPr lang="fi-FI" sz="1600" b="1"/>
                        <a:t>2026</a:t>
                      </a:r>
                    </a:p>
                  </a:txBody>
                  <a:tcPr>
                    <a:solidFill>
                      <a:schemeClr val="accent1">
                        <a:lumMod val="20000"/>
                        <a:lumOff val="80000"/>
                      </a:schemeClr>
                    </a:solidFill>
                  </a:tcPr>
                </a:tc>
                <a:tc>
                  <a:txBody>
                    <a:bodyPr/>
                    <a:lstStyle/>
                    <a:p>
                      <a:endParaRPr lang="fi-FI"/>
                    </a:p>
                  </a:txBody>
                  <a:tcPr>
                    <a:solidFill>
                      <a:schemeClr val="accent1">
                        <a:lumMod val="20000"/>
                        <a:lumOff val="80000"/>
                      </a:schemeClr>
                    </a:solidFill>
                  </a:tcPr>
                </a:tc>
                <a:tc>
                  <a:txBody>
                    <a:bodyPr/>
                    <a:lstStyle/>
                    <a:p>
                      <a:endParaRPr lang="fi-FI"/>
                    </a:p>
                  </a:txBody>
                  <a:tcPr>
                    <a:solidFill>
                      <a:schemeClr val="accent1">
                        <a:lumMod val="20000"/>
                        <a:lumOff val="80000"/>
                      </a:schemeClr>
                    </a:solidFill>
                  </a:tcPr>
                </a:tc>
                <a:tc>
                  <a:txBody>
                    <a:bodyPr/>
                    <a:lstStyle/>
                    <a:p>
                      <a:endParaRPr lang="fi-FI"/>
                    </a:p>
                  </a:txBody>
                  <a:tcPr>
                    <a:solidFill>
                      <a:schemeClr val="accent1">
                        <a:lumMod val="20000"/>
                        <a:lumOff val="80000"/>
                      </a:schemeClr>
                    </a:solidFill>
                  </a:tcPr>
                </a:tc>
                <a:extLst>
                  <a:ext uri="{0D108BD9-81ED-4DB2-BD59-A6C34878D82A}">
                    <a16:rowId xmlns:a16="http://schemas.microsoft.com/office/drawing/2014/main" val="737745078"/>
                  </a:ext>
                </a:extLst>
              </a:tr>
              <a:tr h="345340">
                <a:tc>
                  <a:txBody>
                    <a:bodyPr/>
                    <a:lstStyle/>
                    <a:p>
                      <a:r>
                        <a:rPr lang="fi-FI" sz="1100"/>
                        <a:t>1.</a:t>
                      </a:r>
                    </a:p>
                  </a:txBody>
                  <a:tcPr/>
                </a:tc>
                <a:tc>
                  <a:txBody>
                    <a:bodyPr/>
                    <a:lstStyle/>
                    <a:p>
                      <a:pPr marL="285750" indent="-285750">
                        <a:buFont typeface="Arial" panose="020B0604020202020204" pitchFamily="34" charset="0"/>
                        <a:buChar char="•"/>
                      </a:pPr>
                      <a:r>
                        <a:rPr lang="fi-FI" sz="1200" dirty="0"/>
                        <a:t>Kouluterveyskysely</a:t>
                      </a:r>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218489912"/>
                  </a:ext>
                </a:extLst>
              </a:tr>
              <a:tr h="345340">
                <a:tc>
                  <a:txBody>
                    <a:bodyPr/>
                    <a:lstStyle/>
                    <a:p>
                      <a:r>
                        <a:rPr lang="fi-FI" sz="1100"/>
                        <a:t>2.</a:t>
                      </a:r>
                    </a:p>
                  </a:txBody>
                  <a:tcPr/>
                </a:tc>
                <a:tc>
                  <a:txBody>
                    <a:bodyPr/>
                    <a:lstStyle/>
                    <a:p>
                      <a:pPr marL="285750" indent="-285750">
                        <a:buFont typeface="Arial" panose="020B0604020202020204" pitchFamily="34" charset="0"/>
                        <a:buChar char="•"/>
                      </a:pPr>
                      <a:r>
                        <a:rPr lang="fi-FI" sz="1200" dirty="0"/>
                        <a:t>Hyvinvointikysely kaksi kertaa lukuvuodessa</a:t>
                      </a:r>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703767152"/>
                  </a:ext>
                </a:extLst>
              </a:tr>
              <a:tr h="345340">
                <a:tc>
                  <a:txBody>
                    <a:bodyPr/>
                    <a:lstStyle/>
                    <a:p>
                      <a:r>
                        <a:rPr lang="fi-FI" sz="1100"/>
                        <a:t>3.</a:t>
                      </a:r>
                    </a:p>
                  </a:txBody>
                  <a:tcPr/>
                </a:tc>
                <a:tc>
                  <a:txBody>
                    <a:bodyPr/>
                    <a:lstStyle/>
                    <a:p>
                      <a:endParaRPr lang="fi-FI" sz="120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567426379"/>
                  </a:ext>
                </a:extLst>
              </a:tr>
              <a:tr h="345340">
                <a:tc>
                  <a:txBody>
                    <a:bodyPr/>
                    <a:lstStyle/>
                    <a:p>
                      <a:r>
                        <a:rPr lang="fi-FI" sz="1100" b="1"/>
                        <a:t>2027</a:t>
                      </a:r>
                    </a:p>
                  </a:txBody>
                  <a:tcPr>
                    <a:solidFill>
                      <a:schemeClr val="accent1">
                        <a:lumMod val="20000"/>
                        <a:lumOff val="80000"/>
                      </a:schemeClr>
                    </a:solidFill>
                  </a:tcPr>
                </a:tc>
                <a:tc>
                  <a:txBody>
                    <a:bodyPr/>
                    <a:lstStyle/>
                    <a:p>
                      <a:endParaRPr lang="fi-FI" sz="1200"/>
                    </a:p>
                  </a:txBody>
                  <a:tcPr>
                    <a:solidFill>
                      <a:schemeClr val="accent1">
                        <a:lumMod val="20000"/>
                        <a:lumOff val="80000"/>
                      </a:schemeClr>
                    </a:solidFill>
                  </a:tcPr>
                </a:tc>
                <a:tc>
                  <a:txBody>
                    <a:bodyPr/>
                    <a:lstStyle/>
                    <a:p>
                      <a:endParaRPr lang="fi-FI"/>
                    </a:p>
                  </a:txBody>
                  <a:tcPr>
                    <a:solidFill>
                      <a:schemeClr val="accent1">
                        <a:lumMod val="20000"/>
                        <a:lumOff val="80000"/>
                      </a:schemeClr>
                    </a:solidFill>
                  </a:tcPr>
                </a:tc>
                <a:tc>
                  <a:txBody>
                    <a:bodyPr/>
                    <a:lstStyle/>
                    <a:p>
                      <a:endParaRPr lang="fi-FI"/>
                    </a:p>
                  </a:txBody>
                  <a:tcPr>
                    <a:solidFill>
                      <a:schemeClr val="accent1">
                        <a:lumMod val="20000"/>
                        <a:lumOff val="80000"/>
                      </a:schemeClr>
                    </a:solidFill>
                  </a:tcPr>
                </a:tc>
                <a:extLst>
                  <a:ext uri="{0D108BD9-81ED-4DB2-BD59-A6C34878D82A}">
                    <a16:rowId xmlns:a16="http://schemas.microsoft.com/office/drawing/2014/main" val="588056388"/>
                  </a:ext>
                </a:extLst>
              </a:tr>
              <a:tr h="345340">
                <a:tc>
                  <a:txBody>
                    <a:bodyPr/>
                    <a:lstStyle/>
                    <a:p>
                      <a:r>
                        <a:rPr lang="fi-FI" sz="1100"/>
                        <a:t>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Hyvinvointikysely kaksi kertaa lukuvuodessa</a:t>
                      </a:r>
                    </a:p>
                    <a:p>
                      <a:endParaRPr lang="fi-FI" sz="1200" dirty="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146111830"/>
                  </a:ext>
                </a:extLst>
              </a:tr>
              <a:tr h="345340">
                <a:tc>
                  <a:txBody>
                    <a:bodyPr/>
                    <a:lstStyle/>
                    <a:p>
                      <a:r>
                        <a:rPr lang="fi-FI" sz="1100"/>
                        <a:t>2.</a:t>
                      </a:r>
                    </a:p>
                  </a:txBody>
                  <a:tcPr/>
                </a:tc>
                <a:tc>
                  <a:txBody>
                    <a:bodyPr/>
                    <a:lstStyle/>
                    <a:p>
                      <a:endParaRPr lang="fi-FI" sz="120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1017649148"/>
                  </a:ext>
                </a:extLst>
              </a:tr>
              <a:tr h="345340">
                <a:tc>
                  <a:txBody>
                    <a:bodyPr/>
                    <a:lstStyle/>
                    <a:p>
                      <a:r>
                        <a:rPr lang="fi-FI" sz="1100"/>
                        <a:t>3.</a:t>
                      </a:r>
                    </a:p>
                  </a:txBody>
                  <a:tcPr/>
                </a:tc>
                <a:tc>
                  <a:txBody>
                    <a:bodyPr/>
                    <a:lstStyle/>
                    <a:p>
                      <a:endParaRPr lang="fi-FI" sz="120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023407989"/>
                  </a:ext>
                </a:extLst>
              </a:tr>
              <a:tr h="345340">
                <a:tc>
                  <a:txBody>
                    <a:bodyPr/>
                    <a:lstStyle/>
                    <a:p>
                      <a:r>
                        <a:rPr lang="fi-FI" sz="1100" b="1"/>
                        <a:t>2028</a:t>
                      </a:r>
                    </a:p>
                  </a:txBody>
                  <a:tcPr>
                    <a:solidFill>
                      <a:schemeClr val="accent1">
                        <a:lumMod val="20000"/>
                        <a:lumOff val="80000"/>
                      </a:schemeClr>
                    </a:solidFill>
                  </a:tcPr>
                </a:tc>
                <a:tc>
                  <a:txBody>
                    <a:bodyPr/>
                    <a:lstStyle/>
                    <a:p>
                      <a:endParaRPr lang="fi-FI" sz="1200"/>
                    </a:p>
                  </a:txBody>
                  <a:tcPr>
                    <a:solidFill>
                      <a:schemeClr val="accent1">
                        <a:lumMod val="20000"/>
                        <a:lumOff val="80000"/>
                      </a:schemeClr>
                    </a:solidFill>
                  </a:tcPr>
                </a:tc>
                <a:tc>
                  <a:txBody>
                    <a:bodyPr/>
                    <a:lstStyle/>
                    <a:p>
                      <a:endParaRPr lang="fi-FI"/>
                    </a:p>
                  </a:txBody>
                  <a:tcPr>
                    <a:solidFill>
                      <a:schemeClr val="accent1">
                        <a:lumMod val="20000"/>
                        <a:lumOff val="80000"/>
                      </a:schemeClr>
                    </a:solidFill>
                  </a:tcPr>
                </a:tc>
                <a:tc>
                  <a:txBody>
                    <a:bodyPr/>
                    <a:lstStyle/>
                    <a:p>
                      <a:endParaRPr lang="fi-FI"/>
                    </a:p>
                  </a:txBody>
                  <a:tcPr>
                    <a:solidFill>
                      <a:schemeClr val="accent1">
                        <a:lumMod val="20000"/>
                        <a:lumOff val="80000"/>
                      </a:schemeClr>
                    </a:solidFill>
                  </a:tcPr>
                </a:tc>
                <a:extLst>
                  <a:ext uri="{0D108BD9-81ED-4DB2-BD59-A6C34878D82A}">
                    <a16:rowId xmlns:a16="http://schemas.microsoft.com/office/drawing/2014/main" val="1839971165"/>
                  </a:ext>
                </a:extLst>
              </a:tr>
              <a:tr h="345340">
                <a:tc>
                  <a:txBody>
                    <a:bodyPr/>
                    <a:lstStyle/>
                    <a:p>
                      <a:r>
                        <a:rPr lang="fi-FI" sz="1100"/>
                        <a:t>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Hyvinvointikysely kaksi kertaa lukuvuodessa</a:t>
                      </a:r>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835868492"/>
                  </a:ext>
                </a:extLst>
              </a:tr>
              <a:tr h="345340">
                <a:tc>
                  <a:txBody>
                    <a:bodyPr/>
                    <a:lstStyle/>
                    <a:p>
                      <a:r>
                        <a:rPr lang="fi-FI" sz="1100"/>
                        <a:t>2.</a:t>
                      </a:r>
                    </a:p>
                  </a:txBody>
                  <a:tcPr/>
                </a:tc>
                <a:tc>
                  <a:txBody>
                    <a:bodyPr/>
                    <a:lstStyle/>
                    <a:p>
                      <a:pPr marL="285750" indent="-285750">
                        <a:buFont typeface="Arial" panose="020B0604020202020204" pitchFamily="34" charset="0"/>
                        <a:buChar char="•"/>
                      </a:pPr>
                      <a:r>
                        <a:rPr lang="fi-FI" sz="1200" dirty="0"/>
                        <a:t>Tasa-arvo- ja yhdenvertaisuuskartoitus</a:t>
                      </a:r>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364962271"/>
                  </a:ext>
                </a:extLst>
              </a:tr>
              <a:tr h="345340">
                <a:tc>
                  <a:txBody>
                    <a:bodyPr/>
                    <a:lstStyle/>
                    <a:p>
                      <a:r>
                        <a:rPr lang="fi-FI" sz="1100" dirty="0"/>
                        <a:t>3.</a:t>
                      </a:r>
                    </a:p>
                  </a:txBody>
                  <a:tcPr/>
                </a:tc>
                <a:tc>
                  <a:txBody>
                    <a:bodyPr/>
                    <a:lstStyle/>
                    <a:p>
                      <a:endParaRPr lang="fi-FI" sz="1200"/>
                    </a:p>
                  </a:txBody>
                  <a:tcPr/>
                </a:tc>
                <a:tc>
                  <a:txBody>
                    <a:bodyPr/>
                    <a:lstStyle/>
                    <a:p>
                      <a:endParaRPr lang="fi-FI" sz="1200" dirty="0"/>
                    </a:p>
                  </a:txBody>
                  <a:tcPr/>
                </a:tc>
                <a:tc>
                  <a:txBody>
                    <a:bodyPr/>
                    <a:lstStyle/>
                    <a:p>
                      <a:endParaRPr lang="fi-FI" dirty="0"/>
                    </a:p>
                  </a:txBody>
                  <a:tcPr/>
                </a:tc>
                <a:extLst>
                  <a:ext uri="{0D108BD9-81ED-4DB2-BD59-A6C34878D82A}">
                    <a16:rowId xmlns:a16="http://schemas.microsoft.com/office/drawing/2014/main" val="2517139634"/>
                  </a:ext>
                </a:extLst>
              </a:tr>
            </a:tbl>
          </a:graphicData>
        </a:graphic>
      </p:graphicFrame>
      <p:pic>
        <p:nvPicPr>
          <p:cNvPr id="3" name="Kuva 2">
            <a:extLst>
              <a:ext uri="{FF2B5EF4-FFF2-40B4-BE49-F238E27FC236}">
                <a16:creationId xmlns:a16="http://schemas.microsoft.com/office/drawing/2014/main" id="{A3DF8E10-5C94-5114-59C9-B643F4F6E5BE}"/>
              </a:ext>
            </a:extLst>
          </p:cNvPr>
          <p:cNvPicPr>
            <a:picLocks noChangeAspect="1"/>
          </p:cNvPicPr>
          <p:nvPr/>
        </p:nvPicPr>
        <p:blipFill>
          <a:blip r:embed="rId2"/>
          <a:stretch>
            <a:fillRect/>
          </a:stretch>
        </p:blipFill>
        <p:spPr>
          <a:xfrm>
            <a:off x="9878335" y="4164713"/>
            <a:ext cx="2220684" cy="3143248"/>
          </a:xfrm>
          <a:prstGeom prst="rect">
            <a:avLst/>
          </a:prstGeom>
        </p:spPr>
      </p:pic>
    </p:spTree>
    <p:extLst>
      <p:ext uri="{BB962C8B-B14F-4D97-AF65-F5344CB8AC3E}">
        <p14:creationId xmlns:p14="http://schemas.microsoft.com/office/powerpoint/2010/main" val="15285092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ema">
  <a:themeElements>
    <a:clrScheme name="Mukautettu 32">
      <a:dk1>
        <a:srgbClr val="000000"/>
      </a:dk1>
      <a:lt1>
        <a:sysClr val="window" lastClr="FFFFFF"/>
      </a:lt1>
      <a:dk2>
        <a:srgbClr val="001E96"/>
      </a:dk2>
      <a:lt2>
        <a:srgbClr val="DEE6EA"/>
      </a:lt2>
      <a:accent1>
        <a:srgbClr val="001E96"/>
      </a:accent1>
      <a:accent2>
        <a:srgbClr val="E10069"/>
      </a:accent2>
      <a:accent3>
        <a:srgbClr val="00DBFF"/>
      </a:accent3>
      <a:accent4>
        <a:srgbClr val="008CFF"/>
      </a:accent4>
      <a:accent5>
        <a:srgbClr val="FAAF3C"/>
      </a:accent5>
      <a:accent6>
        <a:srgbClr val="F05A5A"/>
      </a:accent6>
      <a:hlink>
        <a:srgbClr val="0563C1"/>
      </a:hlink>
      <a:folHlink>
        <a:srgbClr val="954F72"/>
      </a:folHlink>
    </a:clrScheme>
    <a:fontScheme name="Segoe 202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lu-Powerpointpohja2021.potx" id="{460E04A8-F88F-43FF-8BFF-5F22169242A2}" vid="{4D36C0D8-A396-4EEC-9A05-E7BA45E8920F}"/>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be1332-a9de-4876-ad0a-c58bf91e71b6">
      <Terms xmlns="http://schemas.microsoft.com/office/infopath/2007/PartnerControls"/>
    </lcf76f155ced4ddcb4097134ff3c332f>
    <TaxCatchAll xmlns="f952f141-afb1-4867-b204-8dfce62979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6F94538D63C814AB69DEB889A9847CE" ma:contentTypeVersion="18" ma:contentTypeDescription="Luo uusi asiakirja." ma:contentTypeScope="" ma:versionID="844fdc2ab11b1890472e588577b77674">
  <xsd:schema xmlns:xsd="http://www.w3.org/2001/XMLSchema" xmlns:xs="http://www.w3.org/2001/XMLSchema" xmlns:p="http://schemas.microsoft.com/office/2006/metadata/properties" xmlns:ns2="c5be1332-a9de-4876-ad0a-c58bf91e71b6" xmlns:ns3="f952f141-afb1-4867-b204-8dfce6297920" targetNamespace="http://schemas.microsoft.com/office/2006/metadata/properties" ma:root="true" ma:fieldsID="6a84b4ef13097f0abcf21150b09b1e32" ns2:_="" ns3:_="">
    <xsd:import namespace="c5be1332-a9de-4876-ad0a-c58bf91e71b6"/>
    <xsd:import namespace="f952f141-afb1-4867-b204-8dfce62979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e1332-a9de-4876-ad0a-c58bf91e71b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Kuvien tunnisteet" ma:readOnly="false" ma:fieldId="{5cf76f15-5ced-4ddc-b409-7134ff3c332f}" ma:taxonomyMulti="true" ma:sspId="b6f73edd-577a-44a5-983b-b6ef24e706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52f141-afb1-4867-b204-8dfce6297920" elementFormDefault="qualified">
    <xsd:import namespace="http://schemas.microsoft.com/office/2006/documentManagement/types"/>
    <xsd:import namespace="http://schemas.microsoft.com/office/infopath/2007/PartnerControls"/>
    <xsd:element name="SharedWithUsers" ma:index="1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Jakamisen tiedot" ma:internalName="SharedWithDetails" ma:readOnly="true">
      <xsd:simpleType>
        <xsd:restriction base="dms:Note">
          <xsd:maxLength value="255"/>
        </xsd:restriction>
      </xsd:simpleType>
    </xsd:element>
    <xsd:element name="TaxCatchAll" ma:index="25" nillable="true" ma:displayName="Taxonomy Catch All Column" ma:hidden="true" ma:list="{afe39f8d-d319-44f3-a24e-a7c7d57c06e7}" ma:internalName="TaxCatchAll" ma:showField="CatchAllData" ma:web="f952f141-afb1-4867-b204-8dfce62979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E3995A-4DCD-4D27-82B6-4029A0967930}">
  <ds:schemaRefs>
    <ds:schemaRef ds:uri="http://schemas.microsoft.com/office/2006/metadata/properties"/>
    <ds:schemaRef ds:uri="http://schemas.microsoft.com/office/infopath/2007/PartnerControls"/>
    <ds:schemaRef ds:uri="c5be1332-a9de-4876-ad0a-c58bf91e71b6"/>
    <ds:schemaRef ds:uri="f952f141-afb1-4867-b204-8dfce6297920"/>
  </ds:schemaRefs>
</ds:datastoreItem>
</file>

<file path=customXml/itemProps2.xml><?xml version="1.0" encoding="utf-8"?>
<ds:datastoreItem xmlns:ds="http://schemas.openxmlformats.org/officeDocument/2006/customXml" ds:itemID="{48464B2C-C339-432D-B43D-90F092713053}">
  <ds:schemaRefs>
    <ds:schemaRef ds:uri="http://schemas.microsoft.com/sharepoint/v3/contenttype/forms"/>
  </ds:schemaRefs>
</ds:datastoreItem>
</file>

<file path=customXml/itemProps3.xml><?xml version="1.0" encoding="utf-8"?>
<ds:datastoreItem xmlns:ds="http://schemas.openxmlformats.org/officeDocument/2006/customXml" ds:itemID="{24DC84A5-0FBF-4B4A-82D2-42BC96EF2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be1332-a9de-4876-ad0a-c58bf91e71b6"/>
    <ds:schemaRef ds:uri="f952f141-afb1-4867-b204-8dfce62979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f7fb92b-69ef-4ee3-85b5-a26548c7c9ac}" enabled="1" method="Privileged" siteId="{5cc89a67-fa29-4356-af5d-f436abc7c21b}" contentBits="0" removed="0"/>
</clbl:labelList>
</file>

<file path=docProps/app.xml><?xml version="1.0" encoding="utf-8"?>
<Properties xmlns="http://schemas.openxmlformats.org/officeDocument/2006/extended-properties" xmlns:vt="http://schemas.openxmlformats.org/officeDocument/2006/docPropsVTypes">
  <TotalTime>19983</TotalTime>
  <Words>800</Words>
  <Application>Microsoft Office PowerPoint</Application>
  <PresentationFormat>Laajakuva</PresentationFormat>
  <Paragraphs>111</Paragraphs>
  <Slides>6</Slides>
  <Notes>1</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6</vt:i4>
      </vt:variant>
    </vt:vector>
  </HeadingPairs>
  <TitlesOfParts>
    <vt:vector size="12" baseType="lpstr">
      <vt:lpstr>Aptos</vt:lpstr>
      <vt:lpstr>Aptos Display</vt:lpstr>
      <vt:lpstr>Arial</vt:lpstr>
      <vt:lpstr>Segoe UI</vt:lpstr>
      <vt:lpstr>Office-teema</vt:lpstr>
      <vt:lpstr>1_Office-teema</vt:lpstr>
      <vt:lpstr>Tasa-arvo- ja yhdenvertaisuussuunnitelma 2025-2028</vt:lpstr>
      <vt:lpstr>PowerPoint-esitys</vt:lpstr>
      <vt:lpstr>1. Nykytilanteen kartoitus</vt:lpstr>
      <vt:lpstr>Tavoitteet</vt:lpstr>
      <vt:lpstr>2. Tavoitteet, toimenpiteet, aikataulu ja vastuuhenkilöt</vt:lpstr>
      <vt:lpstr>3. Seuranta tavoitteiden osalta vuosittain </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Ritola Laura</dc:creator>
  <cp:lastModifiedBy>Lyytikäinen Petri</cp:lastModifiedBy>
  <cp:revision>12</cp:revision>
  <cp:lastPrinted>2025-04-22T05:45:01Z</cp:lastPrinted>
  <dcterms:created xsi:type="dcterms:W3CDTF">2025-04-22T05:39:59Z</dcterms:created>
  <dcterms:modified xsi:type="dcterms:W3CDTF">2025-09-25T11:04:58Z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0x010100B6F94538D63C814AB69DEB889A9847CE</vt:lpwstr>
  </property>
</Properties>
</file>