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63" r:id="rId7"/>
    <p:sldId id="258" r:id="rId8"/>
    <p:sldId id="260" r:id="rId9"/>
    <p:sldId id="261" r:id="rId10"/>
    <p:sldId id="259" r:id="rId11"/>
    <p:sldId id="262" r:id="rId12"/>
    <p:sldId id="265" r:id="rId13"/>
    <p:sldId id="266" r:id="rId14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91FC1F-8562-B6DC-879B-BF6DDFE4B6D9}" name="Herranen Tuula" initials="HT" userId="S::tuula.herranen@ouka.fi::f186c9e7-391b-459f-aa13-d863cd0b847f" providerId="AD"/>
  <p188:author id="{9CF9B7BA-08F8-CD8C-FF2E-A623C5355A3D}" name="Nyberg Sari" initials="NS" userId="S::sari.nyberg@ouka.fi::81af210f-cbff-4d10-99fa-f9fa679d86be" providerId="AD"/>
  <p188:author id="{F8EED5D8-A96D-942F-3B9C-FD0A3BA07919}" name="Niemelä Pirita" initials="NP" userId="S::pirita.niemela@ouka.fi::389c93ae-c01a-4832-b8f4-89dddf2edb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05B9C9-B977-3FCE-D2C5-D6EE5A4E20F6}" v="297" dt="2025-09-29T12:43:47.709"/>
    <p1510:client id="{43773DC7-B286-FDD4-D756-E482C5BE5E37}" v="1242" dt="2025-09-29T12:38:22.2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pitiinposti@gmail.com" userId="S::urn:spo:guest#tipitiinposti@gmail.com::" providerId="AD" clId="Web-{43773DC7-B286-FDD4-D756-E482C5BE5E37}"/>
    <pc:docChg chg="modSld">
      <pc:chgData name="tipitiinposti@gmail.com" userId="S::urn:spo:guest#tipitiinposti@gmail.com::" providerId="AD" clId="Web-{43773DC7-B286-FDD4-D756-E482C5BE5E37}" dt="2025-09-29T12:38:04.325" v="1221"/>
      <pc:docMkLst>
        <pc:docMk/>
      </pc:docMkLst>
      <pc:sldChg chg="modSp">
        <pc:chgData name="tipitiinposti@gmail.com" userId="S::urn:spo:guest#tipitiinposti@gmail.com::" providerId="AD" clId="Web-{43773DC7-B286-FDD4-D756-E482C5BE5E37}" dt="2025-09-29T12:38:04.325" v="1221"/>
        <pc:sldMkLst>
          <pc:docMk/>
          <pc:sldMk cId="1775880807" sldId="259"/>
        </pc:sldMkLst>
        <pc:graphicFrameChg chg="mod modGraphic">
          <ac:chgData name="tipitiinposti@gmail.com" userId="S::urn:spo:guest#tipitiinposti@gmail.com::" providerId="AD" clId="Web-{43773DC7-B286-FDD4-D756-E482C5BE5E37}" dt="2025-09-29T12:38:04.325" v="1221"/>
          <ac:graphicFrameMkLst>
            <pc:docMk/>
            <pc:sldMk cId="1775880807" sldId="259"/>
            <ac:graphicFrameMk id="6" creationId="{560CBB7B-9B0C-4AD2-BA2F-E20CF539ACF2}"/>
          </ac:graphicFrameMkLst>
        </pc:graphicFrameChg>
      </pc:sldChg>
      <pc:sldChg chg="modSp">
        <pc:chgData name="tipitiinposti@gmail.com" userId="S::urn:spo:guest#tipitiinposti@gmail.com::" providerId="AD" clId="Web-{43773DC7-B286-FDD4-D756-E482C5BE5E37}" dt="2025-09-29T12:32:47.420" v="1217"/>
        <pc:sldMkLst>
          <pc:docMk/>
          <pc:sldMk cId="663906607" sldId="265"/>
        </pc:sldMkLst>
        <pc:graphicFrameChg chg="mod modGraphic">
          <ac:chgData name="tipitiinposti@gmail.com" userId="S::urn:spo:guest#tipitiinposti@gmail.com::" providerId="AD" clId="Web-{43773DC7-B286-FDD4-D756-E482C5BE5E37}" dt="2025-09-29T12:32:47.420" v="1217"/>
          <ac:graphicFrameMkLst>
            <pc:docMk/>
            <pc:sldMk cId="663906607" sldId="265"/>
            <ac:graphicFrameMk id="5" creationId="{BA7A6AE6-08A8-F854-BE4C-1B285FEEA562}"/>
          </ac:graphicFrameMkLst>
        </pc:graphicFrameChg>
      </pc:sldChg>
      <pc:sldChg chg="modSp">
        <pc:chgData name="tipitiinposti@gmail.com" userId="S::urn:spo:guest#tipitiinposti@gmail.com::" providerId="AD" clId="Web-{43773DC7-B286-FDD4-D756-E482C5BE5E37}" dt="2025-09-29T12:30:06.417" v="1199"/>
        <pc:sldMkLst>
          <pc:docMk/>
          <pc:sldMk cId="2656486100" sldId="266"/>
        </pc:sldMkLst>
        <pc:graphicFrameChg chg="mod modGraphic">
          <ac:chgData name="tipitiinposti@gmail.com" userId="S::urn:spo:guest#tipitiinposti@gmail.com::" providerId="AD" clId="Web-{43773DC7-B286-FDD4-D756-E482C5BE5E37}" dt="2025-09-29T12:30:06.417" v="1199"/>
          <ac:graphicFrameMkLst>
            <pc:docMk/>
            <pc:sldMk cId="2656486100" sldId="266"/>
            <ac:graphicFrameMk id="5" creationId="{BA7A6AE6-08A8-F854-BE4C-1B285FEEA562}"/>
          </ac:graphicFrameMkLst>
        </pc:graphicFrameChg>
      </pc:sldChg>
    </pc:docChg>
  </pc:docChgLst>
  <pc:docChgLst>
    <pc:chgData name="Tammia Jaana" userId="S::jaana.tammia@eduouka.fi::a070e7c4-8c25-48dc-a9e4-18a18e918074" providerId="AD" clId="Web-{3D05B9C9-B977-3FCE-D2C5-D6EE5A4E20F6}"/>
    <pc:docChg chg="modSld">
      <pc:chgData name="Tammia Jaana" userId="S::jaana.tammia@eduouka.fi::a070e7c4-8c25-48dc-a9e4-18a18e918074" providerId="AD" clId="Web-{3D05B9C9-B977-3FCE-D2C5-D6EE5A4E20F6}" dt="2025-09-29T12:40:07.716" v="287"/>
      <pc:docMkLst>
        <pc:docMk/>
      </pc:docMkLst>
      <pc:sldChg chg="modSp">
        <pc:chgData name="Tammia Jaana" userId="S::jaana.tammia@eduouka.fi::a070e7c4-8c25-48dc-a9e4-18a18e918074" providerId="AD" clId="Web-{3D05B9C9-B977-3FCE-D2C5-D6EE5A4E20F6}" dt="2025-09-29T12:26:47.654" v="193"/>
        <pc:sldMkLst>
          <pc:docMk/>
          <pc:sldMk cId="2410236618" sldId="258"/>
        </pc:sldMkLst>
        <pc:graphicFrameChg chg="mod modGraphic">
          <ac:chgData name="Tammia Jaana" userId="S::jaana.tammia@eduouka.fi::a070e7c4-8c25-48dc-a9e4-18a18e918074" providerId="AD" clId="Web-{3D05B9C9-B977-3FCE-D2C5-D6EE5A4E20F6}" dt="2025-09-29T12:26:47.654" v="193"/>
          <ac:graphicFrameMkLst>
            <pc:docMk/>
            <pc:sldMk cId="2410236618" sldId="258"/>
            <ac:graphicFrameMk id="6" creationId="{560CBB7B-9B0C-4AD2-BA2F-E20CF539ACF2}"/>
          </ac:graphicFrameMkLst>
        </pc:graphicFrameChg>
      </pc:sldChg>
      <pc:sldChg chg="modSp">
        <pc:chgData name="Tammia Jaana" userId="S::jaana.tammia@eduouka.fi::a070e7c4-8c25-48dc-a9e4-18a18e918074" providerId="AD" clId="Web-{3D05B9C9-B977-3FCE-D2C5-D6EE5A4E20F6}" dt="2025-09-29T12:30:38.300" v="263"/>
        <pc:sldMkLst>
          <pc:docMk/>
          <pc:sldMk cId="1775880807" sldId="259"/>
        </pc:sldMkLst>
        <pc:graphicFrameChg chg="mod modGraphic">
          <ac:chgData name="Tammia Jaana" userId="S::jaana.tammia@eduouka.fi::a070e7c4-8c25-48dc-a9e4-18a18e918074" providerId="AD" clId="Web-{3D05B9C9-B977-3FCE-D2C5-D6EE5A4E20F6}" dt="2025-09-29T12:30:38.300" v="263"/>
          <ac:graphicFrameMkLst>
            <pc:docMk/>
            <pc:sldMk cId="1775880807" sldId="259"/>
            <ac:graphicFrameMk id="6" creationId="{560CBB7B-9B0C-4AD2-BA2F-E20CF539ACF2}"/>
          </ac:graphicFrameMkLst>
        </pc:graphicFrameChg>
      </pc:sldChg>
      <pc:sldChg chg="modSp">
        <pc:chgData name="Tammia Jaana" userId="S::jaana.tammia@eduouka.fi::a070e7c4-8c25-48dc-a9e4-18a18e918074" providerId="AD" clId="Web-{3D05B9C9-B977-3FCE-D2C5-D6EE5A4E20F6}" dt="2025-09-29T12:27:56.437" v="199"/>
        <pc:sldMkLst>
          <pc:docMk/>
          <pc:sldMk cId="164561134" sldId="260"/>
        </pc:sldMkLst>
        <pc:graphicFrameChg chg="mod modGraphic">
          <ac:chgData name="Tammia Jaana" userId="S::jaana.tammia@eduouka.fi::a070e7c4-8c25-48dc-a9e4-18a18e918074" providerId="AD" clId="Web-{3D05B9C9-B977-3FCE-D2C5-D6EE5A4E20F6}" dt="2025-09-29T12:27:56.437" v="199"/>
          <ac:graphicFrameMkLst>
            <pc:docMk/>
            <pc:sldMk cId="164561134" sldId="260"/>
            <ac:graphicFrameMk id="6" creationId="{560CBB7B-9B0C-4AD2-BA2F-E20CF539ACF2}"/>
          </ac:graphicFrameMkLst>
        </pc:graphicFrameChg>
      </pc:sldChg>
      <pc:sldChg chg="modSp">
        <pc:chgData name="Tammia Jaana" userId="S::jaana.tammia@eduouka.fi::a070e7c4-8c25-48dc-a9e4-18a18e918074" providerId="AD" clId="Web-{3D05B9C9-B977-3FCE-D2C5-D6EE5A4E20F6}" dt="2025-09-29T12:29:09.751" v="261"/>
        <pc:sldMkLst>
          <pc:docMk/>
          <pc:sldMk cId="3234549285" sldId="261"/>
        </pc:sldMkLst>
        <pc:graphicFrameChg chg="mod modGraphic">
          <ac:chgData name="Tammia Jaana" userId="S::jaana.tammia@eduouka.fi::a070e7c4-8c25-48dc-a9e4-18a18e918074" providerId="AD" clId="Web-{3D05B9C9-B977-3FCE-D2C5-D6EE5A4E20F6}" dt="2025-09-29T12:29:09.751" v="261"/>
          <ac:graphicFrameMkLst>
            <pc:docMk/>
            <pc:sldMk cId="3234549285" sldId="261"/>
            <ac:graphicFrameMk id="6" creationId="{560CBB7B-9B0C-4AD2-BA2F-E20CF539ACF2}"/>
          </ac:graphicFrameMkLst>
        </pc:graphicFrameChg>
      </pc:sldChg>
      <pc:sldChg chg="modSp">
        <pc:chgData name="Tammia Jaana" userId="S::jaana.tammia@eduouka.fi::a070e7c4-8c25-48dc-a9e4-18a18e918074" providerId="AD" clId="Web-{3D05B9C9-B977-3FCE-D2C5-D6EE5A4E20F6}" dt="2025-09-29T12:25:49.481" v="187" actId="20577"/>
        <pc:sldMkLst>
          <pc:docMk/>
          <pc:sldMk cId="318890985" sldId="263"/>
        </pc:sldMkLst>
        <pc:spChg chg="mod">
          <ac:chgData name="Tammia Jaana" userId="S::jaana.tammia@eduouka.fi::a070e7c4-8c25-48dc-a9e4-18a18e918074" providerId="AD" clId="Web-{3D05B9C9-B977-3FCE-D2C5-D6EE5A4E20F6}" dt="2025-09-29T12:25:49.481" v="187" actId="20577"/>
          <ac:spMkLst>
            <pc:docMk/>
            <pc:sldMk cId="318890985" sldId="263"/>
            <ac:spMk id="3" creationId="{582A36C4-DAAA-058E-D04C-CF23BE40CEC0}"/>
          </ac:spMkLst>
        </pc:spChg>
      </pc:sldChg>
      <pc:sldChg chg="modSp">
        <pc:chgData name="Tammia Jaana" userId="S::jaana.tammia@eduouka.fi::a070e7c4-8c25-48dc-a9e4-18a18e918074" providerId="AD" clId="Web-{3D05B9C9-B977-3FCE-D2C5-D6EE5A4E20F6}" dt="2025-09-29T12:40:07.716" v="287"/>
        <pc:sldMkLst>
          <pc:docMk/>
          <pc:sldMk cId="2656486100" sldId="266"/>
        </pc:sldMkLst>
        <pc:graphicFrameChg chg="mod modGraphic">
          <ac:chgData name="Tammia Jaana" userId="S::jaana.tammia@eduouka.fi::a070e7c4-8c25-48dc-a9e4-18a18e918074" providerId="AD" clId="Web-{3D05B9C9-B977-3FCE-D2C5-D6EE5A4E20F6}" dt="2025-09-29T12:40:07.716" v="287"/>
          <ac:graphicFrameMkLst>
            <pc:docMk/>
            <pc:sldMk cId="2656486100" sldId="266"/>
            <ac:graphicFrameMk id="5" creationId="{BA7A6AE6-08A8-F854-BE4C-1B285FEEA562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29.9.2025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29.9.2025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7760" y="2097744"/>
            <a:ext cx="7424928" cy="1449515"/>
          </a:xfrm>
        </p:spPr>
        <p:txBody>
          <a:bodyPr/>
          <a:lstStyle/>
          <a:p>
            <a:r>
              <a:rPr lang="fi-FI"/>
              <a:t>Esi- ja alkuopetuksen lähiyhteistyön suunnitelma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92DA6-4D65-CCB5-58F2-194243DD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401535"/>
          </a:xfrm>
        </p:spPr>
        <p:txBody>
          <a:bodyPr>
            <a:normAutofit fontScale="90000"/>
          </a:bodyPr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41DEA-EDBC-A019-FBB0-1D7FE6B5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84791" y="2491741"/>
            <a:ext cx="172448" cy="1197758"/>
          </a:xfr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3B2FE-4554-CA8C-A0F5-8B93D7F34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555321"/>
              </p:ext>
            </p:extLst>
          </p:nvPr>
        </p:nvGraphicFramePr>
        <p:xfrm>
          <a:off x="748553" y="1340952"/>
          <a:ext cx="9565028" cy="4622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2514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4782514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527134">
                <a:tc>
                  <a:txBody>
                    <a:bodyPr/>
                    <a:lstStyle/>
                    <a:p>
                      <a:r>
                        <a:rPr lang="fi-FI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TAMMIKUU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/>
                        <a:t>Yhteinen sisäliikuntakäynti Ylikylässä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HELMIKUU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/>
                        <a:t>Yhteinen luistelukerta eskareiden ja ekaluokkalaisten kesken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/>
                        <a:t>1.-2. -luokkalaisten välinen Teams-puhelu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MAALISKUU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/>
                        <a:t>Eskareiden ja 1.-2.-luokkalaisten yhteinen mäenlasku koulun/päiväkodin pihalla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HUHTIKUU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/>
                        <a:t>Yhteinen lauluhetki eskareiden ja 1.-2. -luokkalaisten kesken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/>
                        <a:t>Eskarit vierailulle ykkösluokkaan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TOUKOKUU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/>
                        <a:t>Leikkiä lähimetsässä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/>
                        <a:t>Virallinen kouluun tutustuminen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4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12" y="1129553"/>
            <a:ext cx="9791700" cy="927847"/>
          </a:xfrm>
        </p:spPr>
        <p:txBody>
          <a:bodyPr>
            <a:normAutofit/>
          </a:bodyPr>
          <a:lstStyle/>
          <a:p>
            <a:r>
              <a:rPr lang="fi-FI" sz="3200"/>
              <a:t>Kasvamme, kohtaamme ja kasvatamme yhdessä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43" y="2589285"/>
            <a:ext cx="4872999" cy="2974781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accent1"/>
                </a:solidFill>
                <a:latin typeface="+mn-lt"/>
              </a:rPr>
              <a:t>VISIO: </a:t>
            </a:r>
          </a:p>
          <a:p>
            <a:pPr algn="ctr"/>
            <a:r>
              <a:rPr lang="fi-FI" b="1" i="1">
                <a:solidFill>
                  <a:schemeClr val="accent1"/>
                </a:solidFill>
                <a:latin typeface="+mn-lt"/>
              </a:rPr>
              <a:t>”Yhtenäinen esi- ja alkuopetuksen pedagogiikka, toimintakulttuuri ja oppimisympäristö vahvistaa lapsen varhaista perustaitojen oppimista. Yhdessä toimien mahdollistamme lapsen yksilöllisen etenemisen kasvun ja opin polulla joustavien siirtymien avulla.”</a:t>
            </a:r>
          </a:p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29.9.2025</a:t>
            </a:fld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9B05C9F-0946-4683-B294-0F4D1B2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0836" y="281511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  <a:p>
            <a:pPr marL="342900" indent="-342900">
              <a:buAutoNum type="arabicPeriod"/>
            </a:pPr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B8782A6-1CB9-42C5-8AC5-A247B182D096}"/>
              </a:ext>
            </a:extLst>
          </p:cNvPr>
          <p:cNvSpPr txBox="1"/>
          <p:nvPr/>
        </p:nvSpPr>
        <p:spPr>
          <a:xfrm>
            <a:off x="1099335" y="2815119"/>
            <a:ext cx="4872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/>
              <a:t>Yhteinen pedagoginen näkemys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Asiantuntijuuden ja osaamisen jakaminen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Yhtenäinen toimintakulttuuri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Pedagogiset työtavat ja oppimisympäristö perustaitojen oppimisessa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Arviointi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Vuosikello</a:t>
            </a:r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E744B1-BCC8-D3E8-CBD8-9CFF4AA2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Taustatiedot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2A36C4-DAAA-058E-D04C-CF23BE40CE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>
                <a:latin typeface="Segoe UI"/>
                <a:cs typeface="Segoe UI"/>
              </a:rPr>
              <a:t>Yksiköt: </a:t>
            </a:r>
            <a:endParaRPr lang="fi-FI"/>
          </a:p>
          <a:p>
            <a:r>
              <a:rPr lang="fi-FI">
                <a:latin typeface="Segoe UI"/>
                <a:cs typeface="Segoe UI"/>
              </a:rPr>
              <a:t>Päiväkoti </a:t>
            </a:r>
            <a:r>
              <a:rPr lang="fi-FI" err="1">
                <a:latin typeface="Segoe UI"/>
                <a:cs typeface="Segoe UI"/>
              </a:rPr>
              <a:t>Tipitii</a:t>
            </a:r>
            <a:r>
              <a:rPr lang="fi-FI">
                <a:latin typeface="Segoe UI"/>
                <a:cs typeface="Segoe UI"/>
              </a:rPr>
              <a:t> &amp; Kontion koulu ja </a:t>
            </a:r>
            <a:r>
              <a:rPr lang="fi-FI" err="1">
                <a:latin typeface="Segoe UI"/>
                <a:cs typeface="Segoe UI"/>
              </a:rPr>
              <a:t>Tirinkylän</a:t>
            </a:r>
            <a:r>
              <a:rPr lang="fi-FI">
                <a:latin typeface="Segoe UI"/>
                <a:cs typeface="Segoe UI"/>
              </a:rPr>
              <a:t> yksikkö </a:t>
            </a:r>
          </a:p>
          <a:p>
            <a:r>
              <a:rPr lang="fi-FI">
                <a:latin typeface="Segoe UI"/>
                <a:cs typeface="Segoe UI"/>
              </a:rPr>
              <a:t>Mansikkamaan päiväkoti &amp; Huttukylän yksikkö ja Ylikylän yksikkö</a:t>
            </a:r>
            <a:endParaRPr lang="fi-FI"/>
          </a:p>
          <a:p>
            <a:endParaRPr lang="fi-FI">
              <a:latin typeface="Arial"/>
              <a:cs typeface="Arial"/>
            </a:endParaRPr>
          </a:p>
          <a:p>
            <a:r>
              <a:rPr lang="fi-FI">
                <a:latin typeface="Arial"/>
                <a:cs typeface="Arial"/>
              </a:rPr>
              <a:t>•</a:t>
            </a:r>
            <a:r>
              <a:rPr lang="fi-FI">
                <a:latin typeface="Segoe UI"/>
                <a:cs typeface="Segoe UI"/>
              </a:rPr>
              <a:t>Vastuuhenkilöt: </a:t>
            </a:r>
            <a:endParaRPr lang="fi-FI"/>
          </a:p>
          <a:p>
            <a:r>
              <a:rPr lang="fi-FI">
                <a:latin typeface="Segoe UI"/>
                <a:cs typeface="Segoe UI"/>
              </a:rPr>
              <a:t>Jonna Pakanen &amp; Anu Porkola ja Henri Repo</a:t>
            </a:r>
          </a:p>
          <a:p>
            <a:r>
              <a:rPr lang="fi-FI">
                <a:latin typeface="Segoe UI"/>
                <a:cs typeface="Segoe UI"/>
              </a:rPr>
              <a:t>Hilkka Heikkilä &amp; Susanna Roivainen, Jaana Tammia </a:t>
            </a:r>
            <a:endParaRPr lang="fi-FI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F539D7-2D2B-09F9-9B59-413A42296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9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343433"/>
              </p:ext>
            </p:extLst>
          </p:nvPr>
        </p:nvGraphicFramePr>
        <p:xfrm>
          <a:off x="757239" y="794153"/>
          <a:ext cx="7083742" cy="4819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3742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64417">
                <a:tc>
                  <a:txBody>
                    <a:bodyPr/>
                    <a:lstStyle/>
                    <a:p>
                      <a:r>
                        <a:rPr lang="fi-FI"/>
                        <a:t>1. YHTEINEN PEDAGOGINEN NÄKEMYS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5542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Tavoitteet: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1. Helpottaa lasten siirtymistä päiväkodista kouluun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Toimenpiteet: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1.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Koulun tilat ja aikuiset tutuksi ennen koulun aloitusta 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2.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Oppilaantuntemuksen pohja luodaan jo eskarivuonna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Osallisuus ja aktiivinen toimijuus: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Lapset mukana yhteistyön suunnittelussa, osallistetaan ja huomioidaan toiveet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Yhtenäinen tukipolku: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Siirtopalaveri, jossa mukana päiväkoti ja koulu. Tarvittaessa    kokoonnutaan moniammatillisesti eskarikeväänä. Pedagogiset asiakirjat ohjaavat toimintaa.</a:t>
                      </a:r>
                      <a:endParaRPr lang="fi-FI"/>
                    </a:p>
                    <a:p>
                      <a:pPr lvl="0">
                        <a:buNone/>
                      </a:pP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34E44250-3677-46E0-92BF-6E405C37E7DD}"/>
              </a:ext>
            </a:extLst>
          </p:cNvPr>
          <p:cNvSpPr/>
          <p:nvPr/>
        </p:nvSpPr>
        <p:spPr>
          <a:xfrm>
            <a:off x="8044665" y="1391479"/>
            <a:ext cx="2548202" cy="42225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/>
              <a:t>Miettikää 1-2 tavoitetta lähiyhteistyölle. </a:t>
            </a:r>
          </a:p>
          <a:p>
            <a:endParaRPr lang="fi-FI" sz="1400"/>
          </a:p>
          <a:p>
            <a:r>
              <a:rPr lang="fi-FI" sz="1400"/>
              <a:t>Kirjatkaa konkreettiset toimenpiteet miten pääsette näihin tavoitteisiin.</a:t>
            </a:r>
          </a:p>
          <a:p>
            <a:endParaRPr lang="fi-FI" sz="1400"/>
          </a:p>
          <a:p>
            <a:r>
              <a:rPr lang="fi-FI" sz="1400"/>
              <a:t>Kuinka mahdollistetaan lasten osallisuus sekä aktiivinen toimijuus?</a:t>
            </a:r>
          </a:p>
          <a:p>
            <a:endParaRPr lang="fi-FI" sz="1400"/>
          </a:p>
          <a:p>
            <a:r>
              <a:rPr lang="fi-FI" sz="1400">
                <a:cs typeface="Segoe UI"/>
              </a:rPr>
              <a:t>Kuinka vahvistamme yhtenäisen tuen polun toteutumista?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241023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124621"/>
              </p:ext>
            </p:extLst>
          </p:nvPr>
        </p:nvGraphicFramePr>
        <p:xfrm>
          <a:off x="748553" y="794154"/>
          <a:ext cx="7070081" cy="4846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0081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98164">
                <a:tc>
                  <a:txBody>
                    <a:bodyPr/>
                    <a:lstStyle/>
                    <a:p>
                      <a:r>
                        <a:rPr lang="fi-FI"/>
                        <a:t>2. ASIANTUNTIJUUDEN JA OSAAMISEN JAKAMINEN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4819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6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Asiantuntijuuden jakaminen: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6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Nivelvaiheen siirtokeskustelut päiväkodin ja koulun henkilöstön kesken, tarvittaessa myös huoltajat/moniammatillinen tiimi mukaan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 sz="16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6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Henkilöstön vahvuuksien ja osaamisen hyödyntäminen: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6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Tapaamisissa hyödynnetään koko henkilöstön osaamista ja vahvuuksia. Tiiviin yhteistyön kautta vahvuudet tiedossa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 sz="1600" b="0" i="0" u="none" strike="noStrike" noProof="0">
                        <a:solidFill>
                          <a:srgbClr val="000000"/>
                        </a:solidFill>
                        <a:latin typeface="Segoe U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6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Yhteistyötahot: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6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Mahdollisuuksien mukaan, ohjelmasta riippuen nuorisopalvelut, seurakunta, kirjasto ja muut mahdolliset yhteistyökumppanit. Suhtaudumme avoimesti kaikenlaiseen yhteistyöhön</a:t>
                      </a:r>
                      <a:endParaRPr lang="fi-FI"/>
                    </a:p>
                    <a:p>
                      <a:pPr lvl="0">
                        <a:buNone/>
                      </a:pP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7" name="Suorakulmio 6">
            <a:extLst>
              <a:ext uri="{FF2B5EF4-FFF2-40B4-BE49-F238E27FC236}">
                <a16:creationId xmlns:a16="http://schemas.microsoft.com/office/drawing/2014/main" id="{2D74A94C-A9AE-4B64-A2C6-EFBF11E60417}"/>
              </a:ext>
            </a:extLst>
          </p:cNvPr>
          <p:cNvSpPr/>
          <p:nvPr/>
        </p:nvSpPr>
        <p:spPr>
          <a:xfrm>
            <a:off x="7993294" y="1422302"/>
            <a:ext cx="2847741" cy="42182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/>
              <a:t>Miten jaamme esiopetuksen, perusopetuksen ja huoltajien asiantuntijuutta?</a:t>
            </a:r>
          </a:p>
          <a:p>
            <a:endParaRPr lang="fi-FI" sz="1400"/>
          </a:p>
          <a:p>
            <a:r>
              <a:rPr lang="fi-FI" sz="1400"/>
              <a:t>Kuinka hyödynnämme henkilöstön vahvuuksia ja osaamista?</a:t>
            </a:r>
          </a:p>
          <a:p>
            <a:endParaRPr lang="fi-FI" sz="1400"/>
          </a:p>
          <a:p>
            <a:r>
              <a:rPr lang="fi-FI" sz="1400"/>
              <a:t>Kenen kanssa teemme yhteistyötä? (Iltapäivätoiminta, nuorisopalvelut yms.)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16456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581289"/>
              </p:ext>
            </p:extLst>
          </p:nvPr>
        </p:nvGraphicFramePr>
        <p:xfrm>
          <a:off x="790369" y="727893"/>
          <a:ext cx="6780012" cy="5480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0012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25338">
                <a:tc>
                  <a:txBody>
                    <a:bodyPr/>
                    <a:lstStyle/>
                    <a:p>
                      <a:r>
                        <a:rPr lang="fi-FI" b="1"/>
                        <a:t>3. YHTENÄINEN TOIMINTAKULTTUURI</a:t>
                      </a:r>
                    </a:p>
                    <a:p>
                      <a:r>
                        <a:rPr lang="fi-FI" b="0"/>
                        <a:t>Johtaminen, rakenteet, suunnittelu, toimenpiteet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75216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Suunnittelu ja käytänteet: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suunnittelupalaverit syksyisin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siirtopalaverit ja arviointi keväisin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yhteistyötä vähintään kerran kuukaudessa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muuta yhteistyötä  (esim. konsertit/juhlat) muina sovittuina aikoina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 sz="1800" b="0" i="0" u="none" strike="noStrike" noProof="0">
                        <a:latin typeface="Segoe U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Yhteistyöhön sitoutuminen: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vetovastuu sovitusti jollakin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seuraavan kerran sopiminen aina tapaamisen yhteydessä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Yhteistyön toteuttaminen: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tiivistä ja säännöllistä yhteistyötä esiopettajan ja alkuopettajien välillä esihenkilöiden tuella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yhteinen WA-ryhmä nopeaan ja kaikki tavoittavaan yhteydenpitoon </a:t>
                      </a:r>
                      <a:endParaRPr lang="fi-FI"/>
                    </a:p>
                    <a:p>
                      <a:pPr lvl="0">
                        <a:buNone/>
                      </a:pP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513A16F7-A5BD-4FA8-90F8-8E6F1B295216}"/>
              </a:ext>
            </a:extLst>
          </p:cNvPr>
          <p:cNvSpPr/>
          <p:nvPr/>
        </p:nvSpPr>
        <p:spPr>
          <a:xfrm>
            <a:off x="7775304" y="1530857"/>
            <a:ext cx="2806766" cy="419759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/>
              <a:t>Kirjatkaa yhdessä sovitut suunnitteluajat ja käytänteet.</a:t>
            </a:r>
          </a:p>
          <a:p>
            <a:endParaRPr lang="fi-FI" sz="1400"/>
          </a:p>
          <a:p>
            <a:r>
              <a:rPr lang="fi-FI" sz="1400"/>
              <a:t>Millä tavoin varmistamme kaikkien sitoutumisen yhteistyöhön?</a:t>
            </a:r>
          </a:p>
          <a:p>
            <a:endParaRPr lang="fi-FI" sz="1400"/>
          </a:p>
          <a:p>
            <a:r>
              <a:rPr lang="fi-FI" sz="1400"/>
              <a:t>Miten toteutamme yhteistyötä?</a:t>
            </a:r>
          </a:p>
          <a:p>
            <a:endParaRPr lang="fi-FI" sz="1400"/>
          </a:p>
          <a:p>
            <a:endParaRPr lang="fi-FI" sz="14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3454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068943"/>
              </p:ext>
            </p:extLst>
          </p:nvPr>
        </p:nvGraphicFramePr>
        <p:xfrm>
          <a:off x="757239" y="676225"/>
          <a:ext cx="7195913" cy="5762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5913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32833">
                <a:tc>
                  <a:txBody>
                    <a:bodyPr/>
                    <a:lstStyle/>
                    <a:p>
                      <a:r>
                        <a:rPr lang="fi-FI"/>
                        <a:t>4. PEDAGOGISET TYÖTAVAT JA OPPIMISYMPÄRISTÖT PERUSTAITOJEN OPPIMISESSA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19389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Oppimisympäristöjen hyödyntäminen: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tapaamiset päiväkodilla, koululla ja lähiympäristössä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lähiluonnon hyödyntäminen (Metsämörri-toiminta)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 sz="1800" b="0" i="0" u="none" strike="noStrike" noProof="0">
                        <a:latin typeface="Segoe U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Työskentelytavat: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toiminnallisuus, 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liikunnallisuus (Liikkuva koulu ja päiväkoti)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STEAM-pedagogiikan ikätason mukainen toteuttaminen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musiikillinen toiminta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i-FI" sz="1800" b="0" i="0" u="none" strike="noStrike" noProof="0">
                        <a:latin typeface="Segoe U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Leikin mahdollistaminen: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leikillisyyden hyödyntäminen päiväkodin päivittäisessä toiminnassa ja koulussa eri oppiaineissa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tapaamisissa tilaa lasten omalle ja ohjatulle leikille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Lasten osallisuus ja hyvinvointi:</a:t>
                      </a:r>
                      <a:endParaRPr lang="fi-FI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-</a:t>
                      </a:r>
                      <a:r>
                        <a:rPr lang="fi-FI" sz="1800" b="0" i="0" u="none" strike="noStrike" noProof="0">
                          <a:solidFill>
                            <a:srgbClr val="000000"/>
                          </a:solidFill>
                          <a:latin typeface="Segoe UI"/>
                        </a:rPr>
                        <a:t>lapset mukana toiminnan suunnittelussa, toteutuksessa ja arvioinnissa</a:t>
                      </a:r>
                      <a:endParaRPr lang="fi-FI"/>
                    </a:p>
                    <a:p>
                      <a:pPr lvl="0">
                        <a:buNone/>
                      </a:pP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B19552D7-9A9D-4E79-8959-95709D1B8A9A}"/>
              </a:ext>
            </a:extLst>
          </p:cNvPr>
          <p:cNvSpPr/>
          <p:nvPr/>
        </p:nvSpPr>
        <p:spPr>
          <a:xfrm>
            <a:off x="8132318" y="1391479"/>
            <a:ext cx="2834635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/>
              <a:t>Millä tavoin hyödynnämme eri oppimisympäristöjä? (Esim. päiväkodin tilat, koulun tilat, lähiympäristö) </a:t>
            </a:r>
          </a:p>
          <a:p>
            <a:endParaRPr lang="fi-FI" sz="1400"/>
          </a:p>
          <a:p>
            <a:r>
              <a:rPr lang="fi-FI" sz="1400"/>
              <a:t>Millaisia työskentelytapoja käytämme?</a:t>
            </a:r>
          </a:p>
          <a:p>
            <a:endParaRPr lang="fi-FI" sz="1400"/>
          </a:p>
          <a:p>
            <a:r>
              <a:rPr lang="fi-FI" sz="1400"/>
              <a:t>Miten mahdollistamme leikin toteutumisen 5-8-vuotiaiden pedagogiikassa?</a:t>
            </a:r>
          </a:p>
          <a:p>
            <a:endParaRPr lang="fi-FI" sz="1400"/>
          </a:p>
          <a:p>
            <a:r>
              <a:rPr lang="fi-FI" sz="1400"/>
              <a:t>Miten huomioimme lasten  osallisuuden ja hyvinvoinnin?</a:t>
            </a:r>
          </a:p>
        </p:txBody>
      </p:sp>
    </p:spTree>
    <p:extLst>
      <p:ext uri="{BB962C8B-B14F-4D97-AF65-F5344CB8AC3E}">
        <p14:creationId xmlns:p14="http://schemas.microsoft.com/office/powerpoint/2010/main" val="177588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769884"/>
              </p:ext>
            </p:extLst>
          </p:nvPr>
        </p:nvGraphicFramePr>
        <p:xfrm>
          <a:off x="757238" y="794153"/>
          <a:ext cx="6938106" cy="493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81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609018">
                <a:tc>
                  <a:txBody>
                    <a:bodyPr/>
                    <a:lstStyle/>
                    <a:p>
                      <a:r>
                        <a:rPr lang="fi-FI"/>
                        <a:t>5. ARVIOINTI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25276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EA74EDCF-9EFC-4951-89E2-459EA94F2ECA}"/>
              </a:ext>
            </a:extLst>
          </p:cNvPr>
          <p:cNvSpPr/>
          <p:nvPr/>
        </p:nvSpPr>
        <p:spPr>
          <a:xfrm>
            <a:off x="7952199" y="1391479"/>
            <a:ext cx="2596740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/>
          </a:p>
          <a:p>
            <a:r>
              <a:rPr lang="fi-FI" sz="1400"/>
              <a:t>Miten lähiyhteistyölle asetetut tavoitteet toteutuivat?</a:t>
            </a:r>
          </a:p>
          <a:p>
            <a:endParaRPr lang="fi-FI" sz="1400"/>
          </a:p>
          <a:p>
            <a:r>
              <a:rPr lang="fi-FI" sz="1400"/>
              <a:t>Missä onnistuimme ja mitä haluamme vahvistaa seuraavalla toimintakaudella?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33780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92DA6-4D65-CCB5-58F2-194243DD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401535"/>
          </a:xfrm>
        </p:spPr>
        <p:txBody>
          <a:bodyPr>
            <a:normAutofit fontScale="90000"/>
          </a:bodyPr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41DEA-EDBC-A019-FBB0-1D7FE6B5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84791" y="2491741"/>
            <a:ext cx="172448" cy="1197758"/>
          </a:xfr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3B2FE-4554-CA8C-A0F5-8B93D7F34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   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05762"/>
              </p:ext>
            </p:extLst>
          </p:nvPr>
        </p:nvGraphicFramePr>
        <p:xfrm>
          <a:off x="757238" y="1834340"/>
          <a:ext cx="9695238" cy="3646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7619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4847619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446566">
                <a:tc>
                  <a:txBody>
                    <a:bodyPr/>
                    <a:lstStyle/>
                    <a:p>
                      <a:r>
                        <a:rPr lang="fi-FI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ELOKUU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/>
                        <a:t>Tutustumista omiin ryhmiin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SYYSKUU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/>
                        <a:t>Yhteinen metsäretki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/>
                        <a:t>Maltti ja Valtti –konsertti 1.-2. luokkalaiset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LOKAKUU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/>
                        <a:t>Eskareiden ja 1.-2. luokkalaisten yhteinen peli/leikkihetki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MARRASKUU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/>
                        <a:t>Yhteinen leikkihetki koulun pihalla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439006">
                <a:tc>
                  <a:txBody>
                    <a:bodyPr/>
                    <a:lstStyle/>
                    <a:p>
                      <a:r>
                        <a:rPr lang="fi-FI"/>
                        <a:t>JOULUKUU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/>
                        <a:t>Joulupostikorttien tekeminen ja lähettäminen/vieminen toisille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  <p:graphicFrame>
        <p:nvGraphicFramePr>
          <p:cNvPr id="8" name="Taulukko 8">
            <a:extLst>
              <a:ext uri="{FF2B5EF4-FFF2-40B4-BE49-F238E27FC236}">
                <a16:creationId xmlns:a16="http://schemas.microsoft.com/office/drawing/2014/main" id="{C42331D9-A2A4-EFAE-F5F3-8A4CEADE0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620585"/>
              </p:ext>
            </p:extLst>
          </p:nvPr>
        </p:nvGraphicFramePr>
        <p:xfrm>
          <a:off x="748552" y="1318436"/>
          <a:ext cx="9703923" cy="510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3923">
                  <a:extLst>
                    <a:ext uri="{9D8B030D-6E8A-4147-A177-3AD203B41FA5}">
                      <a16:colId xmlns:a16="http://schemas.microsoft.com/office/drawing/2014/main" val="1883764609"/>
                    </a:ext>
                  </a:extLst>
                </a:gridCol>
              </a:tblGrid>
              <a:tr h="510363">
                <a:tc>
                  <a:txBody>
                    <a:bodyPr/>
                    <a:lstStyle/>
                    <a:p>
                      <a:r>
                        <a:rPr lang="fi-FI"/>
                        <a:t>6. VUOSIKELLO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774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906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545D6E9E1608448319FB8C5B71F1D0" ma:contentTypeVersion="17" ma:contentTypeDescription="Create a new document." ma:contentTypeScope="" ma:versionID="f1136bf990f128d90628548e78bd3369">
  <xsd:schema xmlns:xsd="http://www.w3.org/2001/XMLSchema" xmlns:xs="http://www.w3.org/2001/XMLSchema" xmlns:p="http://schemas.microsoft.com/office/2006/metadata/properties" xmlns:ns3="8777df86-145f-496f-81ea-a01760a9bec1" xmlns:ns4="2b2d1861-f913-48e7-aec9-b4b48e97093b" targetNamespace="http://schemas.microsoft.com/office/2006/metadata/properties" ma:root="true" ma:fieldsID="c70286e34bcbe8c0d8e2e9406b520bdb" ns3:_="" ns4:_="">
    <xsd:import namespace="8777df86-145f-496f-81ea-a01760a9bec1"/>
    <xsd:import namespace="2b2d1861-f913-48e7-aec9-b4b48e97093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77df86-145f-496f-81ea-a01760a9bec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d1861-f913-48e7-aec9-b4b48e9709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b2d1861-f913-48e7-aec9-b4b48e97093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B554DD-8DE4-47D4-AD58-BEC35D0EE1DB}">
  <ds:schemaRefs>
    <ds:schemaRef ds:uri="2b2d1861-f913-48e7-aec9-b4b48e97093b"/>
    <ds:schemaRef ds:uri="8777df86-145f-496f-81ea-a01760a9be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020DC00-C2C2-4CAE-845E-F0848EDFD4C5}">
  <ds:schemaRefs>
    <ds:schemaRef ds:uri="2b2d1861-f913-48e7-aec9-b4b48e97093b"/>
    <ds:schemaRef ds:uri="8777df86-145f-496f-81ea-a01760a9bec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747FE40-14A1-4AD2-A3CC-9D82B7FF3A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2493f3f-6595-4847-8f46-3790596519d0}" enabled="1" method="Privilege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Office-teema</vt:lpstr>
      <vt:lpstr>Esi- ja alkuopetuksen lähiyhteistyön suunnitelma</vt:lpstr>
      <vt:lpstr>Kasvamme, kohtaamme ja kasvatamme yhdessä</vt:lpstr>
      <vt:lpstr>Taustatiedot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5-8-vuotiaiden pedagoginen suunnitelma</dc:title>
  <dc:creator>Niemelä Pirita</dc:creator>
  <cp:revision>1</cp:revision>
  <cp:lastPrinted>2024-06-10T11:36:54Z</cp:lastPrinted>
  <dcterms:created xsi:type="dcterms:W3CDTF">2023-02-07T09:36:14Z</dcterms:created>
  <dcterms:modified xsi:type="dcterms:W3CDTF">2025-09-29T12:43:48Z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0x010100CB545D6E9E1608448319FB8C5B71F1D0</vt:lpwstr>
  </property>
  <property fmtid="{D5CDD505-2E9C-101B-9397-08002B2CF9AE}" pid="3" name="MSIP_Label_a2493f3f-6595-4847-8f46-3790596519d0_Enabled">
    <vt:lpwstr>true</vt:lpwstr>
  </property>
  <property fmtid="{D5CDD505-2E9C-101B-9397-08002B2CF9AE}" pid="4" name="MSIP_Label_a2493f3f-6595-4847-8f46-3790596519d0_SetDate">
    <vt:lpwstr>2023-05-03T06:32:55Z</vt:lpwstr>
  </property>
  <property fmtid="{D5CDD505-2E9C-101B-9397-08002B2CF9AE}" pid="5" name="MSIP_Label_a2493f3f-6595-4847-8f46-3790596519d0_Method">
    <vt:lpwstr>Privileged</vt:lpwstr>
  </property>
  <property fmtid="{D5CDD505-2E9C-101B-9397-08002B2CF9AE}" pid="6" name="MSIP_Label_a2493f3f-6595-4847-8f46-3790596519d0_Name">
    <vt:lpwstr>a2493f3f-6595-4847-8f46-3790596519d0</vt:lpwstr>
  </property>
  <property fmtid="{D5CDD505-2E9C-101B-9397-08002B2CF9AE}" pid="7" name="MSIP_Label_a2493f3f-6595-4847-8f46-3790596519d0_SiteId">
    <vt:lpwstr>5cc89a67-fa29-4356-af5d-f436abc7c21b</vt:lpwstr>
  </property>
  <property fmtid="{D5CDD505-2E9C-101B-9397-08002B2CF9AE}" pid="8" name="MSIP_Label_a2493f3f-6595-4847-8f46-3790596519d0_ActionId">
    <vt:lpwstr>d48af9be-cebf-42d4-9233-cad7ef03d850</vt:lpwstr>
  </property>
  <property fmtid="{D5CDD505-2E9C-101B-9397-08002B2CF9AE}" pid="9" name="MSIP_Label_a2493f3f-6595-4847-8f46-3790596519d0_ContentBits">
    <vt:lpwstr>0</vt:lpwstr>
  </property>
  <property fmtid="{D5CDD505-2E9C-101B-9397-08002B2CF9AE}" pid="10" name="TaxCatchAll">
    <vt:lpwstr>1;#Sivistys-ja kulttuuripalvelut|46cf9211-5c78-40bb-a736-a60014ef7a20</vt:lpwstr>
  </property>
  <property fmtid="{D5CDD505-2E9C-101B-9397-08002B2CF9AE}" pid="11" name="toimialaTaxHTField">
    <vt:lpwstr>Sivistys-ja kulttuuripalvelut|46cf9211-5c78-40bb-a736-a60014ef7a20</vt:lpwstr>
  </property>
  <property fmtid="{D5CDD505-2E9C-101B-9397-08002B2CF9AE}" pid="12" name="Dokumentin_x0020_tyyppiMMD">
    <vt:lpwstr/>
  </property>
  <property fmtid="{D5CDD505-2E9C-101B-9397-08002B2CF9AE}" pid="13" name="TaxKeyword">
    <vt:lpwstr/>
  </property>
  <property fmtid="{D5CDD505-2E9C-101B-9397-08002B2CF9AE}" pid="14" name="MediaServiceImageTags">
    <vt:lpwstr/>
  </property>
  <property fmtid="{D5CDD505-2E9C-101B-9397-08002B2CF9AE}" pid="15" name="TaxKeywordTaxHTField">
    <vt:lpwstr/>
  </property>
  <property fmtid="{D5CDD505-2E9C-101B-9397-08002B2CF9AE}" pid="16" name="subjectTaxHTField">
    <vt:lpwstr/>
  </property>
  <property fmtid="{D5CDD505-2E9C-101B-9397-08002B2CF9AE}" pid="17" name="AiheMMD">
    <vt:lpwstr/>
  </property>
  <property fmtid="{D5CDD505-2E9C-101B-9397-08002B2CF9AE}" pid="18" name="ToimialaMMD">
    <vt:lpwstr>1;#Sivistys-ja kulttuuripalvelut|46cf9211-5c78-40bb-a736-a60014ef7a20</vt:lpwstr>
  </property>
  <property fmtid="{D5CDD505-2E9C-101B-9397-08002B2CF9AE}" pid="19" name="dokumentinTyyppiTaxHTField">
    <vt:lpwstr/>
  </property>
  <property fmtid="{D5CDD505-2E9C-101B-9397-08002B2CF9AE}" pid="20" name="Dokumentin tyyppiMMD">
    <vt:lpwstr/>
  </property>
</Properties>
</file>