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sldIdLst>
    <p:sldId id="256" r:id="rId5"/>
    <p:sldId id="257" r:id="rId6"/>
    <p:sldId id="263" r:id="rId7"/>
    <p:sldId id="258" r:id="rId8"/>
    <p:sldId id="260" r:id="rId9"/>
    <p:sldId id="261" r:id="rId10"/>
    <p:sldId id="259" r:id="rId11"/>
    <p:sldId id="262" r:id="rId12"/>
    <p:sldId id="265" r:id="rId13"/>
    <p:sldId id="266" r:id="rId14"/>
  </p:sldIdLst>
  <p:sldSz cx="12192000" cy="6858000"/>
  <p:notesSz cx="6797675" cy="9926638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91FC1F-8562-B6DC-879B-BF6DDFE4B6D9}" name="Herranen Tuula" initials="HT" userId="S::tuula.herranen@ouka.fi::f186c9e7-391b-459f-aa13-d863cd0b847f" providerId="AD"/>
  <p188:author id="{9CF9B7BA-08F8-CD8C-FF2E-A623C5355A3D}" name="Nyberg Sari" initials="NS" userId="S::sari.nyberg@ouka.fi::81af210f-cbff-4d10-99fa-f9fa679d86be" providerId="AD"/>
  <p188:author id="{F8EED5D8-A96D-942F-3B9C-FD0A3BA07919}" name="Niemelä Pirita" initials="NP" userId="S::pirita.niemela@ouka.fi::389c93ae-c01a-4832-b8f4-89dddf2edb3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05B9C9-B977-3FCE-D2C5-D6EE5A4E20F6}" v="297" dt="2025-09-29T12:43:47.709"/>
    <p1510:client id="{43773DC7-B286-FDD4-D756-E482C5BE5E37}" v="1242" dt="2025-09-29T12:38:22.2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ipitiinposti@gmail.com" userId="S::urn:spo:guest#tipitiinposti@gmail.com::" providerId="AD" clId="Web-{43773DC7-B286-FDD4-D756-E482C5BE5E37}"/>
    <pc:docChg chg="modSld">
      <pc:chgData name="tipitiinposti@gmail.com" userId="S::urn:spo:guest#tipitiinposti@gmail.com::" providerId="AD" clId="Web-{43773DC7-B286-FDD4-D756-E482C5BE5E37}" dt="2025-09-29T12:38:04.325" v="1221"/>
      <pc:docMkLst>
        <pc:docMk/>
      </pc:docMkLst>
      <pc:sldChg chg="modSp">
        <pc:chgData name="tipitiinposti@gmail.com" userId="S::urn:spo:guest#tipitiinposti@gmail.com::" providerId="AD" clId="Web-{43773DC7-B286-FDD4-D756-E482C5BE5E37}" dt="2025-09-29T12:38:04.325" v="1221"/>
        <pc:sldMkLst>
          <pc:docMk/>
          <pc:sldMk cId="1775880807" sldId="259"/>
        </pc:sldMkLst>
        <pc:graphicFrameChg chg="mod modGraphic">
          <ac:chgData name="tipitiinposti@gmail.com" userId="S::urn:spo:guest#tipitiinposti@gmail.com::" providerId="AD" clId="Web-{43773DC7-B286-FDD4-D756-E482C5BE5E37}" dt="2025-09-29T12:38:04.325" v="1221"/>
          <ac:graphicFrameMkLst>
            <pc:docMk/>
            <pc:sldMk cId="1775880807" sldId="259"/>
            <ac:graphicFrameMk id="6" creationId="{560CBB7B-9B0C-4AD2-BA2F-E20CF539ACF2}"/>
          </ac:graphicFrameMkLst>
        </pc:graphicFrameChg>
      </pc:sldChg>
      <pc:sldChg chg="modSp">
        <pc:chgData name="tipitiinposti@gmail.com" userId="S::urn:spo:guest#tipitiinposti@gmail.com::" providerId="AD" clId="Web-{43773DC7-B286-FDD4-D756-E482C5BE5E37}" dt="2025-09-29T12:32:47.420" v="1217"/>
        <pc:sldMkLst>
          <pc:docMk/>
          <pc:sldMk cId="663906607" sldId="265"/>
        </pc:sldMkLst>
        <pc:graphicFrameChg chg="mod modGraphic">
          <ac:chgData name="tipitiinposti@gmail.com" userId="S::urn:spo:guest#tipitiinposti@gmail.com::" providerId="AD" clId="Web-{43773DC7-B286-FDD4-D756-E482C5BE5E37}" dt="2025-09-29T12:32:47.420" v="1217"/>
          <ac:graphicFrameMkLst>
            <pc:docMk/>
            <pc:sldMk cId="663906607" sldId="265"/>
            <ac:graphicFrameMk id="5" creationId="{BA7A6AE6-08A8-F854-BE4C-1B285FEEA562}"/>
          </ac:graphicFrameMkLst>
        </pc:graphicFrameChg>
      </pc:sldChg>
      <pc:sldChg chg="modSp">
        <pc:chgData name="tipitiinposti@gmail.com" userId="S::urn:spo:guest#tipitiinposti@gmail.com::" providerId="AD" clId="Web-{43773DC7-B286-FDD4-D756-E482C5BE5E37}" dt="2025-09-29T12:30:06.417" v="1199"/>
        <pc:sldMkLst>
          <pc:docMk/>
          <pc:sldMk cId="2656486100" sldId="266"/>
        </pc:sldMkLst>
        <pc:graphicFrameChg chg="mod modGraphic">
          <ac:chgData name="tipitiinposti@gmail.com" userId="S::urn:spo:guest#tipitiinposti@gmail.com::" providerId="AD" clId="Web-{43773DC7-B286-FDD4-D756-E482C5BE5E37}" dt="2025-09-29T12:30:06.417" v="1199"/>
          <ac:graphicFrameMkLst>
            <pc:docMk/>
            <pc:sldMk cId="2656486100" sldId="266"/>
            <ac:graphicFrameMk id="5" creationId="{BA7A6AE6-08A8-F854-BE4C-1B285FEEA562}"/>
          </ac:graphicFrameMkLst>
        </pc:graphicFrameChg>
      </pc:sldChg>
    </pc:docChg>
  </pc:docChgLst>
  <pc:docChgLst>
    <pc:chgData name="Tammia Jaana" userId="S::jaana.tammia@eduouka.fi::a070e7c4-8c25-48dc-a9e4-18a18e918074" providerId="AD" clId="Web-{3D05B9C9-B977-3FCE-D2C5-D6EE5A4E20F6}"/>
    <pc:docChg chg="modSld">
      <pc:chgData name="Tammia Jaana" userId="S::jaana.tammia@eduouka.fi::a070e7c4-8c25-48dc-a9e4-18a18e918074" providerId="AD" clId="Web-{3D05B9C9-B977-3FCE-D2C5-D6EE5A4E20F6}" dt="2025-09-29T12:40:07.716" v="287"/>
      <pc:docMkLst>
        <pc:docMk/>
      </pc:docMkLst>
      <pc:sldChg chg="modSp">
        <pc:chgData name="Tammia Jaana" userId="S::jaana.tammia@eduouka.fi::a070e7c4-8c25-48dc-a9e4-18a18e918074" providerId="AD" clId="Web-{3D05B9C9-B977-3FCE-D2C5-D6EE5A4E20F6}" dt="2025-09-29T12:26:47.654" v="193"/>
        <pc:sldMkLst>
          <pc:docMk/>
          <pc:sldMk cId="2410236618" sldId="258"/>
        </pc:sldMkLst>
        <pc:graphicFrameChg chg="mod modGraphic">
          <ac:chgData name="Tammia Jaana" userId="S::jaana.tammia@eduouka.fi::a070e7c4-8c25-48dc-a9e4-18a18e918074" providerId="AD" clId="Web-{3D05B9C9-B977-3FCE-D2C5-D6EE5A4E20F6}" dt="2025-09-29T12:26:47.654" v="193"/>
          <ac:graphicFrameMkLst>
            <pc:docMk/>
            <pc:sldMk cId="2410236618" sldId="258"/>
            <ac:graphicFrameMk id="6" creationId="{560CBB7B-9B0C-4AD2-BA2F-E20CF539ACF2}"/>
          </ac:graphicFrameMkLst>
        </pc:graphicFrameChg>
      </pc:sldChg>
      <pc:sldChg chg="modSp">
        <pc:chgData name="Tammia Jaana" userId="S::jaana.tammia@eduouka.fi::a070e7c4-8c25-48dc-a9e4-18a18e918074" providerId="AD" clId="Web-{3D05B9C9-B977-3FCE-D2C5-D6EE5A4E20F6}" dt="2025-09-29T12:30:38.300" v="263"/>
        <pc:sldMkLst>
          <pc:docMk/>
          <pc:sldMk cId="1775880807" sldId="259"/>
        </pc:sldMkLst>
        <pc:graphicFrameChg chg="mod modGraphic">
          <ac:chgData name="Tammia Jaana" userId="S::jaana.tammia@eduouka.fi::a070e7c4-8c25-48dc-a9e4-18a18e918074" providerId="AD" clId="Web-{3D05B9C9-B977-3FCE-D2C5-D6EE5A4E20F6}" dt="2025-09-29T12:30:38.300" v="263"/>
          <ac:graphicFrameMkLst>
            <pc:docMk/>
            <pc:sldMk cId="1775880807" sldId="259"/>
            <ac:graphicFrameMk id="6" creationId="{560CBB7B-9B0C-4AD2-BA2F-E20CF539ACF2}"/>
          </ac:graphicFrameMkLst>
        </pc:graphicFrameChg>
      </pc:sldChg>
      <pc:sldChg chg="modSp">
        <pc:chgData name="Tammia Jaana" userId="S::jaana.tammia@eduouka.fi::a070e7c4-8c25-48dc-a9e4-18a18e918074" providerId="AD" clId="Web-{3D05B9C9-B977-3FCE-D2C5-D6EE5A4E20F6}" dt="2025-09-29T12:27:56.437" v="199"/>
        <pc:sldMkLst>
          <pc:docMk/>
          <pc:sldMk cId="164561134" sldId="260"/>
        </pc:sldMkLst>
        <pc:graphicFrameChg chg="mod modGraphic">
          <ac:chgData name="Tammia Jaana" userId="S::jaana.tammia@eduouka.fi::a070e7c4-8c25-48dc-a9e4-18a18e918074" providerId="AD" clId="Web-{3D05B9C9-B977-3FCE-D2C5-D6EE5A4E20F6}" dt="2025-09-29T12:27:56.437" v="199"/>
          <ac:graphicFrameMkLst>
            <pc:docMk/>
            <pc:sldMk cId="164561134" sldId="260"/>
            <ac:graphicFrameMk id="6" creationId="{560CBB7B-9B0C-4AD2-BA2F-E20CF539ACF2}"/>
          </ac:graphicFrameMkLst>
        </pc:graphicFrameChg>
      </pc:sldChg>
      <pc:sldChg chg="modSp">
        <pc:chgData name="Tammia Jaana" userId="S::jaana.tammia@eduouka.fi::a070e7c4-8c25-48dc-a9e4-18a18e918074" providerId="AD" clId="Web-{3D05B9C9-B977-3FCE-D2C5-D6EE5A4E20F6}" dt="2025-09-29T12:29:09.751" v="261"/>
        <pc:sldMkLst>
          <pc:docMk/>
          <pc:sldMk cId="3234549285" sldId="261"/>
        </pc:sldMkLst>
        <pc:graphicFrameChg chg="mod modGraphic">
          <ac:chgData name="Tammia Jaana" userId="S::jaana.tammia@eduouka.fi::a070e7c4-8c25-48dc-a9e4-18a18e918074" providerId="AD" clId="Web-{3D05B9C9-B977-3FCE-D2C5-D6EE5A4E20F6}" dt="2025-09-29T12:29:09.751" v="261"/>
          <ac:graphicFrameMkLst>
            <pc:docMk/>
            <pc:sldMk cId="3234549285" sldId="261"/>
            <ac:graphicFrameMk id="6" creationId="{560CBB7B-9B0C-4AD2-BA2F-E20CF539ACF2}"/>
          </ac:graphicFrameMkLst>
        </pc:graphicFrameChg>
      </pc:sldChg>
      <pc:sldChg chg="modSp">
        <pc:chgData name="Tammia Jaana" userId="S::jaana.tammia@eduouka.fi::a070e7c4-8c25-48dc-a9e4-18a18e918074" providerId="AD" clId="Web-{3D05B9C9-B977-3FCE-D2C5-D6EE5A4E20F6}" dt="2025-09-29T12:25:49.481" v="187" actId="20577"/>
        <pc:sldMkLst>
          <pc:docMk/>
          <pc:sldMk cId="318890985" sldId="263"/>
        </pc:sldMkLst>
        <pc:spChg chg="mod">
          <ac:chgData name="Tammia Jaana" userId="S::jaana.tammia@eduouka.fi::a070e7c4-8c25-48dc-a9e4-18a18e918074" providerId="AD" clId="Web-{3D05B9C9-B977-3FCE-D2C5-D6EE5A4E20F6}" dt="2025-09-29T12:25:49.481" v="187" actId="20577"/>
          <ac:spMkLst>
            <pc:docMk/>
            <pc:sldMk cId="318890985" sldId="263"/>
            <ac:spMk id="3" creationId="{582A36C4-DAAA-058E-D04C-CF23BE40CEC0}"/>
          </ac:spMkLst>
        </pc:spChg>
      </pc:sldChg>
      <pc:sldChg chg="modSp">
        <pc:chgData name="Tammia Jaana" userId="S::jaana.tammia@eduouka.fi::a070e7c4-8c25-48dc-a9e4-18a18e918074" providerId="AD" clId="Web-{3D05B9C9-B977-3FCE-D2C5-D6EE5A4E20F6}" dt="2025-09-29T12:40:07.716" v="287"/>
        <pc:sldMkLst>
          <pc:docMk/>
          <pc:sldMk cId="2656486100" sldId="266"/>
        </pc:sldMkLst>
        <pc:graphicFrameChg chg="mod modGraphic">
          <ac:chgData name="Tammia Jaana" userId="S::jaana.tammia@eduouka.fi::a070e7c4-8c25-48dc-a9e4-18a18e918074" providerId="AD" clId="Web-{3D05B9C9-B977-3FCE-D2C5-D6EE5A4E20F6}" dt="2025-09-29T12:40:07.716" v="287"/>
          <ac:graphicFrameMkLst>
            <pc:docMk/>
            <pc:sldMk cId="2656486100" sldId="266"/>
            <ac:graphicFrameMk id="5" creationId="{BA7A6AE6-08A8-F854-BE4C-1B285FEEA562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10CF99-8546-9944-AF26-18CD4D3E6F2D}" type="datetimeFigureOut">
              <a:rPr lang="fi-FI" smtClean="0"/>
              <a:t>29.9.2025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5DCCD3-B33E-814F-B15D-D5F1A828D8E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38645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jpe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jpe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jpe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jpeg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2060447"/>
            <a:ext cx="7424928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3852672"/>
            <a:ext cx="7424928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pic>
        <p:nvPicPr>
          <p:cNvPr id="6" name="Kuva 5" descr="Sivistys- ja kulttuuripalveluiden logo.">
            <a:extLst>
              <a:ext uri="{FF2B5EF4-FFF2-40B4-BE49-F238E27FC236}">
                <a16:creationId xmlns:a16="http://schemas.microsoft.com/office/drawing/2014/main" id="{F4FA2679-08D5-4EC5-8140-92D65B4EB0C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3991" y="4459045"/>
            <a:ext cx="2516987" cy="1576659"/>
          </a:xfrm>
          <a:prstGeom prst="rect">
            <a:avLst/>
          </a:prstGeom>
        </p:spPr>
      </p:pic>
      <p:pic>
        <p:nvPicPr>
          <p:cNvPr id="9" name="Kuva 8" descr="Oulun logo.">
            <a:extLst>
              <a:ext uri="{FF2B5EF4-FFF2-40B4-BE49-F238E27FC236}">
                <a16:creationId xmlns:a16="http://schemas.microsoft.com/office/drawing/2014/main" id="{88B3AE45-B976-45D3-8211-48E87A1B32F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289689" y="5790882"/>
            <a:ext cx="925547" cy="244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847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29.9.2025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414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29.9.2025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721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Otsikkodia"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29.9.2025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5048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29.9.2025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2476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52BB320E-AE24-5544-8176-D98037CBB6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035" y="1290918"/>
            <a:ext cx="8211671" cy="1129553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38395314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106" y="2060447"/>
            <a:ext cx="9932894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5106" y="3852672"/>
            <a:ext cx="9932894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8ED4078-C745-6B4D-9F2B-041B10D65B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52206" y="5934820"/>
            <a:ext cx="7500270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AA21C816-39A0-A74A-8F2A-2CE8F9472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Sivistys- ja kulttuuripalveluiden logo.">
            <a:extLst>
              <a:ext uri="{FF2B5EF4-FFF2-40B4-BE49-F238E27FC236}">
                <a16:creationId xmlns:a16="http://schemas.microsoft.com/office/drawing/2014/main" id="{102C537D-5788-4197-9F32-E4B978E002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0" name="Kuva 9" descr="Oulun logo.">
            <a:extLst>
              <a:ext uri="{FF2B5EF4-FFF2-40B4-BE49-F238E27FC236}">
                <a16:creationId xmlns:a16="http://schemas.microsoft.com/office/drawing/2014/main" id="{F5BE4E6F-B351-4159-B897-4BAC3FAE33B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761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8B4BE5-33C4-7740-90A5-CB0EE6BC9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B77511-3DF1-B246-9F30-F66AE595E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050F2C-300C-484D-86D0-75504628B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5719C-C0B1-0442-A41F-D134B78B6185}" type="datetime1">
              <a:rPr lang="fi-FI" smtClean="0"/>
              <a:t>29.9.2025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9BF014A-7030-514A-AD23-EB2DFC613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D7C5B36-3BF9-4A48-B14B-E5330E0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EB7270A1-F7B8-8F47-A43A-0767FDA0F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6545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BC2442-37AE-5C40-BCED-03A8BF0F3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176896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3DAFCB-F2FD-B748-8F31-AA990DAEA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55111"/>
            <a:ext cx="10515600" cy="39491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788AD55-A39B-3A46-9037-D338B8A10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6" name="Kuva 5" descr="Sivistys- ja kulttuuripalveluiden logo.">
            <a:extLst>
              <a:ext uri="{FF2B5EF4-FFF2-40B4-BE49-F238E27FC236}">
                <a16:creationId xmlns:a16="http://schemas.microsoft.com/office/drawing/2014/main" id="{990BF5BC-234D-4011-B452-EFE2E7249B1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9" name="Kuva 8" descr="Oulun logo.">
            <a:extLst>
              <a:ext uri="{FF2B5EF4-FFF2-40B4-BE49-F238E27FC236}">
                <a16:creationId xmlns:a16="http://schemas.microsoft.com/office/drawing/2014/main" id="{AB34FC20-020F-4F1A-BDE1-CDA6C97A687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0430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982694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04457" y="5934820"/>
            <a:ext cx="7448019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71C51CBA-A580-4AC3-9F8A-A8C5E1D3B81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0" name="Kuva 9" descr="Oulun logo.">
            <a:extLst>
              <a:ext uri="{FF2B5EF4-FFF2-40B4-BE49-F238E27FC236}">
                <a16:creationId xmlns:a16="http://schemas.microsoft.com/office/drawing/2014/main" id="{78FBB0A1-BB56-4859-94A9-F5BCD32FD50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7227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212025FF-3F8D-B24A-B526-188D2E11D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898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60766" y="5934820"/>
            <a:ext cx="7591710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5EDB1419-A410-478C-8C6C-1AD19F48CC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3" name="Kuva 12" descr="Oulun logo.">
            <a:extLst>
              <a:ext uri="{FF2B5EF4-FFF2-40B4-BE49-F238E27FC236}">
                <a16:creationId xmlns:a16="http://schemas.microsoft.com/office/drawing/2014/main" id="{AA6E841F-BA70-41E5-9956-AD9679BAE03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112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dia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29.9.2025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3303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670560"/>
            <a:ext cx="9791700" cy="756920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58720" y="2491740"/>
            <a:ext cx="7274559" cy="297478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 spc="80"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13017" y="5934820"/>
            <a:ext cx="7539459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F8B1C6D5-887C-42EF-88B0-61031896D4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0" name="Kuva 9" descr="Oulun logo.">
            <a:extLst>
              <a:ext uri="{FF2B5EF4-FFF2-40B4-BE49-F238E27FC236}">
                <a16:creationId xmlns:a16="http://schemas.microsoft.com/office/drawing/2014/main" id="{8D2D5939-F3E7-425B-A44B-A6F233F3BA5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5620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952641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Kaavion paikkamerkki 3">
            <a:extLst>
              <a:ext uri="{FF2B5EF4-FFF2-40B4-BE49-F238E27FC236}">
                <a16:creationId xmlns:a16="http://schemas.microsoft.com/office/drawing/2014/main" id="{97940F9C-2370-E647-9ECF-715AC0BBEDF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519863" y="2049463"/>
            <a:ext cx="4862011" cy="3436937"/>
          </a:xfrm>
        </p:spPr>
        <p:txBody>
          <a:bodyPr/>
          <a:lstStyle/>
          <a:p>
            <a:r>
              <a:rPr lang="fi-FI"/>
              <a:t>Lisää kaavio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91394" y="5934820"/>
            <a:ext cx="7461082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06C8948B-36B5-4535-8823-52E81FC2213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3" name="Kuva 12" descr="Oulun logo.">
            <a:extLst>
              <a:ext uri="{FF2B5EF4-FFF2-40B4-BE49-F238E27FC236}">
                <a16:creationId xmlns:a16="http://schemas.microsoft.com/office/drawing/2014/main" id="{946F9644-8F00-4855-AF18-9786989BEC2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5443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656664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6557961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690001"/>
            <a:ext cx="3242277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22023" y="5865548"/>
            <a:ext cx="4223157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AF05C52F-52A3-481C-9B30-55D16F2405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687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690001"/>
            <a:ext cx="4872496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13017" y="5865548"/>
            <a:ext cx="278120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160E416F-EBC1-46E5-B104-340A5E663D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3068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90977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23A62FE5-9493-4131-B229-9FFB58F8F7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7687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0"/>
            <a:ext cx="5694218" cy="6857999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26080" y="5865548"/>
            <a:ext cx="276813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41AA429B-8C69-4FC3-B6EC-69E5C9D365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8681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5845" y="1063256"/>
            <a:ext cx="5757882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23013" y="2491740"/>
            <a:ext cx="653152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3220113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00600" y="5865548"/>
            <a:ext cx="497883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3" name="Kuva 12" descr="Sivistys- ja kulttuuripalveluiden logo.">
            <a:extLst>
              <a:ext uri="{FF2B5EF4-FFF2-40B4-BE49-F238E27FC236}">
                <a16:creationId xmlns:a16="http://schemas.microsoft.com/office/drawing/2014/main" id="{C89480A0-7899-4602-9ABB-8496A5F52E5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25144" y="5687543"/>
            <a:ext cx="1159847" cy="7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2091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1208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4871442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6FAE3318-70BA-4914-9EAB-6619D72EAFA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25144" y="5687543"/>
            <a:ext cx="1159847" cy="7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4146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1451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0136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3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24658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CFE21BF6-129D-49D9-AEFC-CFC30D6B1D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25144" y="5687543"/>
            <a:ext cx="1159847" cy="7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5142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93567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5703376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35E36C40-4BDA-411B-ACA4-18D04F80AC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25144" y="5687543"/>
            <a:ext cx="1159847" cy="7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593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tsikkodia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29.9.2025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0798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371601"/>
            <a:ext cx="1219200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65269" y="5934820"/>
            <a:ext cx="748720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6" name="Kuva 5" descr="Sivistys- ja kulttuuripalveluiden logo.">
            <a:extLst>
              <a:ext uri="{FF2B5EF4-FFF2-40B4-BE49-F238E27FC236}">
                <a16:creationId xmlns:a16="http://schemas.microsoft.com/office/drawing/2014/main" id="{FF48920D-C6BC-4618-83E9-05396DFFDD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7" name="Kuva 6" descr="Oulun logo.">
            <a:extLst>
              <a:ext uri="{FF2B5EF4-FFF2-40B4-BE49-F238E27FC236}">
                <a16:creationId xmlns:a16="http://schemas.microsoft.com/office/drawing/2014/main" id="{155A335D-2808-44D7-8E41-ED2D8043CBE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9887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1058418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04457" y="5934820"/>
            <a:ext cx="7448019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6" name="Kuva 5" descr="Sivistys- ja kulttuuripalveluiden logo.">
            <a:extLst>
              <a:ext uri="{FF2B5EF4-FFF2-40B4-BE49-F238E27FC236}">
                <a16:creationId xmlns:a16="http://schemas.microsoft.com/office/drawing/2014/main" id="{5CCFB3B9-0A1E-422B-A6FC-D973ACEE10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7" name="Kuva 6" descr="Oulun logo.">
            <a:extLst>
              <a:ext uri="{FF2B5EF4-FFF2-40B4-BE49-F238E27FC236}">
                <a16:creationId xmlns:a16="http://schemas.microsoft.com/office/drawing/2014/main" id="{BF71B0BA-796A-440B-9A6E-ED3220EB1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7895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1371601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91394" y="5934820"/>
            <a:ext cx="7461082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1" name="Kuva 10" descr="Sivistys- ja kulttuuripalveluiden logo.">
            <a:extLst>
              <a:ext uri="{FF2B5EF4-FFF2-40B4-BE49-F238E27FC236}">
                <a16:creationId xmlns:a16="http://schemas.microsoft.com/office/drawing/2014/main" id="{4A564046-4101-4E23-B37B-CC9656EC56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2" name="Kuva 11" descr="Oulun logo.">
            <a:extLst>
              <a:ext uri="{FF2B5EF4-FFF2-40B4-BE49-F238E27FC236}">
                <a16:creationId xmlns:a16="http://schemas.microsoft.com/office/drawing/2014/main" id="{8A77F652-86F5-4BED-A22A-3580E611E7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1305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3633536"/>
            <a:ext cx="10633321" cy="581659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697833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697833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56709" y="5934820"/>
            <a:ext cx="739576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1" name="Kuva 10" descr="Sivistys- ja kulttuuripalveluiden logo.">
            <a:extLst>
              <a:ext uri="{FF2B5EF4-FFF2-40B4-BE49-F238E27FC236}">
                <a16:creationId xmlns:a16="http://schemas.microsoft.com/office/drawing/2014/main" id="{403744BB-A902-4690-B7EE-A8204A22BE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2" name="Kuva 11" descr="Oulun logo.">
            <a:extLst>
              <a:ext uri="{FF2B5EF4-FFF2-40B4-BE49-F238E27FC236}">
                <a16:creationId xmlns:a16="http://schemas.microsoft.com/office/drawing/2014/main" id="{4D2F779D-CF7C-467B-BE6D-D357E4FD3E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094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29.9.2025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247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29.9.2025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716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29.9.2025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070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29.9.2025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910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29.9.2025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133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29.9.2025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218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18DAED1-DD14-BF4A-B88C-E1C96F943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58CEF64-9781-D945-9720-99CE85F39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101579-0DA9-4049-AC13-EF6FA335BF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13851BC7-B432-4747-9742-70043FBB6BD1}" type="datetime1">
              <a:rPr lang="fi-FI" smtClean="0"/>
              <a:t>29.9.2025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5F9E72-400B-824D-91AE-6E5C40C7F6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71DABDF-68E5-1744-9D23-F69A2F2C7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51872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62" r:id="rId14"/>
    <p:sldLayoutId id="2147483663" r:id="rId15"/>
    <p:sldLayoutId id="2147483650" r:id="rId16"/>
    <p:sldLayoutId id="2147483651" r:id="rId17"/>
    <p:sldLayoutId id="2147483664" r:id="rId18"/>
    <p:sldLayoutId id="2147483665" r:id="rId19"/>
    <p:sldLayoutId id="2147483666" r:id="rId20"/>
    <p:sldLayoutId id="2147483667" r:id="rId21"/>
    <p:sldLayoutId id="2147483670" r:id="rId22"/>
    <p:sldLayoutId id="2147483668" r:id="rId23"/>
    <p:sldLayoutId id="2147483669" r:id="rId24"/>
    <p:sldLayoutId id="2147483677" r:id="rId25"/>
    <p:sldLayoutId id="2147483673" r:id="rId26"/>
    <p:sldLayoutId id="2147483675" r:id="rId27"/>
    <p:sldLayoutId id="2147483674" r:id="rId28"/>
    <p:sldLayoutId id="2147483676" r:id="rId29"/>
    <p:sldLayoutId id="2147483678" r:id="rId30"/>
    <p:sldLayoutId id="2147483679" r:id="rId31"/>
    <p:sldLayoutId id="2147483680" r:id="rId32"/>
    <p:sldLayoutId id="2147483681" r:id="rId33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E052028-CCF9-0A44-82AB-381B5C0D8F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17760" y="2097744"/>
            <a:ext cx="7424928" cy="1449515"/>
          </a:xfrm>
        </p:spPr>
        <p:txBody>
          <a:bodyPr/>
          <a:lstStyle/>
          <a:p>
            <a:r>
              <a:rPr lang="fi-FI"/>
              <a:t>Esi- ja alkuopetuksen lähiyhteistyön suunnitelma</a:t>
            </a:r>
          </a:p>
        </p:txBody>
      </p:sp>
    </p:spTree>
    <p:extLst>
      <p:ext uri="{BB962C8B-B14F-4D97-AF65-F5344CB8AC3E}">
        <p14:creationId xmlns:p14="http://schemas.microsoft.com/office/powerpoint/2010/main" val="1817712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2592DA6-4D65-CCB5-58F2-194243DD3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401535"/>
          </a:xfrm>
        </p:spPr>
        <p:txBody>
          <a:bodyPr>
            <a:normAutofit fontScale="90000"/>
          </a:bodyPr>
          <a:lstStyle/>
          <a:p>
            <a:r>
              <a:rPr lang="fi-FI"/>
              <a:t> 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3041DEA-EDBC-A019-FBB0-1D7FE6B5129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 flipH="1">
            <a:off x="584791" y="2491741"/>
            <a:ext cx="172448" cy="1197758"/>
          </a:xfrm>
        </p:spPr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7A3B2FE-4554-CA8C-A0F5-8B93D7F34E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graphicFrame>
        <p:nvGraphicFramePr>
          <p:cNvPr id="5" name="Taulukko 5">
            <a:extLst>
              <a:ext uri="{FF2B5EF4-FFF2-40B4-BE49-F238E27FC236}">
                <a16:creationId xmlns:a16="http://schemas.microsoft.com/office/drawing/2014/main" id="{BA7A6AE6-08A8-F854-BE4C-1B285FEEA5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8555321"/>
              </p:ext>
            </p:extLst>
          </p:nvPr>
        </p:nvGraphicFramePr>
        <p:xfrm>
          <a:off x="748553" y="1340952"/>
          <a:ext cx="9565028" cy="46226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82514">
                  <a:extLst>
                    <a:ext uri="{9D8B030D-6E8A-4147-A177-3AD203B41FA5}">
                      <a16:colId xmlns:a16="http://schemas.microsoft.com/office/drawing/2014/main" val="2429715754"/>
                    </a:ext>
                  </a:extLst>
                </a:gridCol>
                <a:gridCol w="4782514">
                  <a:extLst>
                    <a:ext uri="{9D8B030D-6E8A-4147-A177-3AD203B41FA5}">
                      <a16:colId xmlns:a16="http://schemas.microsoft.com/office/drawing/2014/main" val="4140140082"/>
                    </a:ext>
                  </a:extLst>
                </a:gridCol>
              </a:tblGrid>
              <a:tr h="527134">
                <a:tc>
                  <a:txBody>
                    <a:bodyPr/>
                    <a:lstStyle/>
                    <a:p>
                      <a:r>
                        <a:rPr lang="fi-FI"/>
                        <a:t> AJANKOHTA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/>
                        <a:t>TOIMINTA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4336333"/>
                  </a:ext>
                </a:extLst>
              </a:tr>
              <a:tr h="755560">
                <a:tc>
                  <a:txBody>
                    <a:bodyPr/>
                    <a:lstStyle/>
                    <a:p>
                      <a:r>
                        <a:rPr lang="fi-FI"/>
                        <a:t>TAMMIKUU</a:t>
                      </a:r>
                    </a:p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Calibri"/>
                        <a:buChar char="-"/>
                      </a:pPr>
                      <a:r>
                        <a:rPr lang="fi-FI"/>
                        <a:t>Yhteinen sisäliikuntakäynti Ylikylässä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314596"/>
                  </a:ext>
                </a:extLst>
              </a:tr>
              <a:tr h="755560">
                <a:tc>
                  <a:txBody>
                    <a:bodyPr/>
                    <a:lstStyle/>
                    <a:p>
                      <a:r>
                        <a:rPr lang="fi-FI"/>
                        <a:t>HELMIKUU</a:t>
                      </a:r>
                    </a:p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Calibri"/>
                        <a:buChar char="-"/>
                      </a:pPr>
                      <a:r>
                        <a:rPr lang="fi-FI"/>
                        <a:t>Yhteinen luistelukerta eskareiden ja ekaluokkalaisten kesken</a:t>
                      </a:r>
                    </a:p>
                    <a:p>
                      <a:pPr marL="285750" lvl="0" indent="-285750">
                        <a:buFont typeface="Calibri"/>
                        <a:buChar char="-"/>
                      </a:pPr>
                      <a:r>
                        <a:rPr lang="fi-FI"/>
                        <a:t>1.-2. -luokkalaisten välinen Teams-puhelu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3504139"/>
                  </a:ext>
                </a:extLst>
              </a:tr>
              <a:tr h="755560">
                <a:tc>
                  <a:txBody>
                    <a:bodyPr/>
                    <a:lstStyle/>
                    <a:p>
                      <a:r>
                        <a:rPr lang="fi-FI"/>
                        <a:t>MAALISKUU</a:t>
                      </a:r>
                    </a:p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Calibri"/>
                        <a:buChar char="-"/>
                      </a:pPr>
                      <a:r>
                        <a:rPr lang="fi-FI"/>
                        <a:t>Eskareiden ja 1.-2.-luokkalaisten yhteinen mäenlasku koulun/päiväkodin pihalla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9052190"/>
                  </a:ext>
                </a:extLst>
              </a:tr>
              <a:tr h="755560">
                <a:tc>
                  <a:txBody>
                    <a:bodyPr/>
                    <a:lstStyle/>
                    <a:p>
                      <a:r>
                        <a:rPr lang="fi-FI"/>
                        <a:t>HUHTIKUU</a:t>
                      </a:r>
                    </a:p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Calibri"/>
                        <a:buChar char="-"/>
                      </a:pPr>
                      <a:r>
                        <a:rPr lang="fi-FI"/>
                        <a:t>Yhteinen lauluhetki eskareiden ja 1.-2. -luokkalaisten kesken</a:t>
                      </a:r>
                    </a:p>
                    <a:p>
                      <a:pPr marL="285750" lvl="0" indent="-285750">
                        <a:buFont typeface="Calibri"/>
                        <a:buChar char="-"/>
                      </a:pPr>
                      <a:r>
                        <a:rPr lang="fi-FI"/>
                        <a:t>Eskarit vierailulle ykkösluokkaan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2043099"/>
                  </a:ext>
                </a:extLst>
              </a:tr>
              <a:tr h="755560">
                <a:tc>
                  <a:txBody>
                    <a:bodyPr/>
                    <a:lstStyle/>
                    <a:p>
                      <a:r>
                        <a:rPr lang="fi-FI"/>
                        <a:t>TOUKOKUU</a:t>
                      </a:r>
                    </a:p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Calibri"/>
                        <a:buChar char="-"/>
                      </a:pPr>
                      <a:r>
                        <a:rPr lang="fi-FI"/>
                        <a:t>Leikkiä lähimetsässä</a:t>
                      </a:r>
                    </a:p>
                    <a:p>
                      <a:pPr marL="285750" lvl="0" indent="-285750">
                        <a:buFont typeface="Calibri"/>
                        <a:buChar char="-"/>
                      </a:pPr>
                      <a:r>
                        <a:rPr lang="fi-FI"/>
                        <a:t>Virallinen kouluun tutustuminen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39099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6486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296DFACA-801F-4C73-8180-17B9E7EB7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812" y="1129553"/>
            <a:ext cx="9791700" cy="927847"/>
          </a:xfrm>
        </p:spPr>
        <p:txBody>
          <a:bodyPr>
            <a:normAutofit/>
          </a:bodyPr>
          <a:lstStyle/>
          <a:p>
            <a:r>
              <a:rPr lang="fi-FI" sz="3200"/>
              <a:t>Kasvamme, kohtaamme ja kasvatamme yhdessä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09B62232-8CEC-42B6-B821-4BF195B194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79943" y="2589285"/>
            <a:ext cx="4872999" cy="2974781"/>
          </a:xfrm>
        </p:spPr>
        <p:txBody>
          <a:bodyPr/>
          <a:lstStyle/>
          <a:p>
            <a:pPr algn="ctr"/>
            <a:r>
              <a:rPr lang="fi-FI" b="1">
                <a:solidFill>
                  <a:schemeClr val="accent1"/>
                </a:solidFill>
                <a:latin typeface="+mn-lt"/>
              </a:rPr>
              <a:t>VISIO: </a:t>
            </a:r>
          </a:p>
          <a:p>
            <a:pPr algn="ctr"/>
            <a:r>
              <a:rPr lang="fi-FI" b="1" i="1">
                <a:solidFill>
                  <a:schemeClr val="accent1"/>
                </a:solidFill>
                <a:latin typeface="+mn-lt"/>
              </a:rPr>
              <a:t>”Yhtenäinen esi- ja alkuopetuksen pedagogiikka, toimintakulttuuri ja oppimisympäristö vahvistaa lapsen varhaista perustaitojen oppimista. Yhdessä toimien mahdollistamme lapsen yksilöllisen etenemisen kasvun ja opin polulla joustavien siirtymien avulla.”</a:t>
            </a:r>
          </a:p>
          <a:p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2AB7DAC-AA0C-4400-A7CB-3AB67A78C3F0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11225213" y="3697288"/>
            <a:ext cx="966787" cy="365125"/>
          </a:xfrm>
        </p:spPr>
        <p:txBody>
          <a:bodyPr/>
          <a:lstStyle/>
          <a:p>
            <a:fld id="{13851BC7-B432-4747-9742-70043FBB6BD1}" type="datetime1">
              <a:rPr lang="fi-FI" smtClean="0"/>
              <a:pPr/>
              <a:t>29.9.2025</a:t>
            </a:fld>
            <a:endParaRPr lang="fi-FI"/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49B05C9F-0946-4683-B294-0F4D1B29A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80836" y="2815119"/>
            <a:ext cx="5309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i-FI"/>
          </a:p>
          <a:p>
            <a:pPr marL="342900" indent="-342900">
              <a:buAutoNum type="arabicPeriod"/>
            </a:pPr>
            <a:endParaRPr lang="fi-FI"/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0B8782A6-1CB9-42C5-8AC5-A247B182D096}"/>
              </a:ext>
            </a:extLst>
          </p:cNvPr>
          <p:cNvSpPr txBox="1"/>
          <p:nvPr/>
        </p:nvSpPr>
        <p:spPr>
          <a:xfrm>
            <a:off x="1099335" y="2815119"/>
            <a:ext cx="487299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i-FI"/>
              <a:t>Yhteinen pedagoginen näkemys</a:t>
            </a:r>
          </a:p>
          <a:p>
            <a:pPr marL="342900" indent="-342900">
              <a:buFont typeface="+mj-lt"/>
              <a:buAutoNum type="arabicPeriod"/>
            </a:pPr>
            <a:r>
              <a:rPr lang="fi-FI"/>
              <a:t>Asiantuntijuuden ja osaamisen jakaminen</a:t>
            </a:r>
          </a:p>
          <a:p>
            <a:pPr marL="342900" indent="-342900">
              <a:buFont typeface="+mj-lt"/>
              <a:buAutoNum type="arabicPeriod"/>
            </a:pPr>
            <a:r>
              <a:rPr lang="fi-FI"/>
              <a:t>Yhtenäinen toimintakulttuuri</a:t>
            </a:r>
          </a:p>
          <a:p>
            <a:pPr marL="342900" indent="-342900">
              <a:buFont typeface="+mj-lt"/>
              <a:buAutoNum type="arabicPeriod"/>
            </a:pPr>
            <a:r>
              <a:rPr lang="fi-FI"/>
              <a:t>Pedagogiset työtavat ja oppimisympäristö perustaitojen oppimisessa</a:t>
            </a:r>
          </a:p>
          <a:p>
            <a:pPr marL="342900" indent="-342900">
              <a:buFont typeface="+mj-lt"/>
              <a:buAutoNum type="arabicPeriod"/>
            </a:pPr>
            <a:r>
              <a:rPr lang="fi-FI"/>
              <a:t>Arviointi</a:t>
            </a:r>
          </a:p>
          <a:p>
            <a:pPr marL="342900" indent="-342900">
              <a:buFont typeface="+mj-lt"/>
              <a:buAutoNum type="arabicPeriod"/>
            </a:pPr>
            <a:r>
              <a:rPr lang="fi-FI"/>
              <a:t>Vuosikello</a:t>
            </a:r>
          </a:p>
        </p:txBody>
      </p:sp>
    </p:spTree>
    <p:extLst>
      <p:ext uri="{BB962C8B-B14F-4D97-AF65-F5344CB8AC3E}">
        <p14:creationId xmlns:p14="http://schemas.microsoft.com/office/powerpoint/2010/main" val="1531660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2E744B1-BCC8-D3E8-CBD8-9CFF4AA2E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Taustatiedot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82A36C4-DAAA-058E-D04C-CF23BE40CEC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i-FI">
                <a:latin typeface="Segoe UI"/>
                <a:cs typeface="Segoe UI"/>
              </a:rPr>
              <a:t>Yksiköt: </a:t>
            </a:r>
            <a:endParaRPr lang="fi-FI"/>
          </a:p>
          <a:p>
            <a:r>
              <a:rPr lang="fi-FI">
                <a:latin typeface="Segoe UI"/>
                <a:cs typeface="Segoe UI"/>
              </a:rPr>
              <a:t>Päiväkoti </a:t>
            </a:r>
            <a:r>
              <a:rPr lang="fi-FI" err="1">
                <a:latin typeface="Segoe UI"/>
                <a:cs typeface="Segoe UI"/>
              </a:rPr>
              <a:t>Tipitii</a:t>
            </a:r>
            <a:r>
              <a:rPr lang="fi-FI">
                <a:latin typeface="Segoe UI"/>
                <a:cs typeface="Segoe UI"/>
              </a:rPr>
              <a:t> &amp; Kontion koulu ja </a:t>
            </a:r>
            <a:r>
              <a:rPr lang="fi-FI" err="1">
                <a:latin typeface="Segoe UI"/>
                <a:cs typeface="Segoe UI"/>
              </a:rPr>
              <a:t>Tirinkylän</a:t>
            </a:r>
            <a:r>
              <a:rPr lang="fi-FI">
                <a:latin typeface="Segoe UI"/>
                <a:cs typeface="Segoe UI"/>
              </a:rPr>
              <a:t> yksikkö </a:t>
            </a:r>
          </a:p>
          <a:p>
            <a:r>
              <a:rPr lang="fi-FI">
                <a:latin typeface="Segoe UI"/>
                <a:cs typeface="Segoe UI"/>
              </a:rPr>
              <a:t>Mansikkamaan päiväkoti &amp; Huttukylän yksikkö ja Ylikylän yksikkö</a:t>
            </a:r>
            <a:endParaRPr lang="fi-FI"/>
          </a:p>
          <a:p>
            <a:endParaRPr lang="fi-FI">
              <a:latin typeface="Arial"/>
              <a:cs typeface="Arial"/>
            </a:endParaRPr>
          </a:p>
          <a:p>
            <a:r>
              <a:rPr lang="fi-FI">
                <a:latin typeface="Arial"/>
                <a:cs typeface="Arial"/>
              </a:rPr>
              <a:t>•</a:t>
            </a:r>
            <a:r>
              <a:rPr lang="fi-FI">
                <a:latin typeface="Segoe UI"/>
                <a:cs typeface="Segoe UI"/>
              </a:rPr>
              <a:t>Vastuuhenkilöt: </a:t>
            </a:r>
            <a:endParaRPr lang="fi-FI"/>
          </a:p>
          <a:p>
            <a:r>
              <a:rPr lang="fi-FI">
                <a:latin typeface="Segoe UI"/>
                <a:cs typeface="Segoe UI"/>
              </a:rPr>
              <a:t>Jonna Pakanen &amp; Anu Porkola ja Henri Repo</a:t>
            </a:r>
          </a:p>
          <a:p>
            <a:r>
              <a:rPr lang="fi-FI">
                <a:latin typeface="Segoe UI"/>
                <a:cs typeface="Segoe UI"/>
              </a:rPr>
              <a:t>Hilkka Heikkilä &amp; Susanna Roivainen, Jaana Tammia </a:t>
            </a:r>
            <a:endParaRPr lang="fi-FI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/>
          </a:p>
          <a:p>
            <a:endParaRPr lang="fi-FI"/>
          </a:p>
          <a:p>
            <a:endParaRPr lang="fi-FI"/>
          </a:p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5F539D7-2D2B-09F9-9B59-413A42296C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8890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147EC2F-9B64-4C14-846D-495801C77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15B4C1D-47A3-4702-8FD6-26C9842C6B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graphicFrame>
        <p:nvGraphicFramePr>
          <p:cNvPr id="6" name="Taulukko 6">
            <a:extLst>
              <a:ext uri="{FF2B5EF4-FFF2-40B4-BE49-F238E27FC236}">
                <a16:creationId xmlns:a16="http://schemas.microsoft.com/office/drawing/2014/main" id="{560CBB7B-9B0C-4AD2-BA2F-E20CF539AC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2343433"/>
              </p:ext>
            </p:extLst>
          </p:nvPr>
        </p:nvGraphicFramePr>
        <p:xfrm>
          <a:off x="757239" y="794153"/>
          <a:ext cx="7083742" cy="48198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83742">
                  <a:extLst>
                    <a:ext uri="{9D8B030D-6E8A-4147-A177-3AD203B41FA5}">
                      <a16:colId xmlns:a16="http://schemas.microsoft.com/office/drawing/2014/main" val="2476262270"/>
                    </a:ext>
                  </a:extLst>
                </a:gridCol>
              </a:tblGrid>
              <a:tr h="564417">
                <a:tc>
                  <a:txBody>
                    <a:bodyPr/>
                    <a:lstStyle/>
                    <a:p>
                      <a:r>
                        <a:rPr lang="fi-FI"/>
                        <a:t>1. YHTEINEN PEDAGOGINEN NÄKEMYS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6442791"/>
                  </a:ext>
                </a:extLst>
              </a:tr>
              <a:tr h="4255420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Tavoitteet:</a:t>
                      </a:r>
                      <a:endParaRPr lang="fi-FI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1. Helpottaa lasten siirtymistä päiväkodista kouluun</a:t>
                      </a:r>
                      <a:endParaRPr lang="fi-FI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Toimenpiteet:</a:t>
                      </a:r>
                      <a:endParaRPr lang="fi-FI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800" b="0" i="0" u="none" strike="noStrike" noProof="0">
                          <a:latin typeface="Segoe UI"/>
                        </a:rPr>
                        <a:t>1.</a:t>
                      </a:r>
                      <a:r>
                        <a:rPr lang="fi-FI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Koulun tilat ja aikuiset tutuksi ennen koulun aloitusta </a:t>
                      </a:r>
                      <a:endParaRPr lang="fi-FI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800" b="0" i="0" u="none" strike="noStrike" noProof="0">
                          <a:latin typeface="Segoe UI"/>
                        </a:rPr>
                        <a:t>2.</a:t>
                      </a:r>
                      <a:r>
                        <a:rPr lang="fi-FI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Oppilaantuntemuksen pohja luodaan jo eskarivuonna</a:t>
                      </a:r>
                      <a:endParaRPr lang="fi-FI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Osallisuus ja aktiivinen toimijuus:</a:t>
                      </a:r>
                      <a:endParaRPr lang="fi-FI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Lapset mukana yhteistyön suunnittelussa, osallistetaan ja huomioidaan toiveet</a:t>
                      </a:r>
                      <a:endParaRPr lang="fi-FI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Yhtenäinen tukipolku:</a:t>
                      </a:r>
                      <a:endParaRPr lang="fi-FI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Siirtopalaveri, jossa mukana päiväkoti ja koulu. Tarvittaessa    kokoonnutaan moniammatillisesti eskarikeväänä. Pedagogiset asiakirjat ohjaavat toimintaa.</a:t>
                      </a:r>
                      <a:endParaRPr lang="fi-FI"/>
                    </a:p>
                    <a:p>
                      <a:pPr lvl="0">
                        <a:buNone/>
                      </a:pPr>
                      <a:endParaRPr lang="fi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7960100"/>
                  </a:ext>
                </a:extLst>
              </a:tr>
            </a:tbl>
          </a:graphicData>
        </a:graphic>
      </p:graphicFrame>
      <p:sp>
        <p:nvSpPr>
          <p:cNvPr id="8" name="Suorakulmio 7">
            <a:extLst>
              <a:ext uri="{FF2B5EF4-FFF2-40B4-BE49-F238E27FC236}">
                <a16:creationId xmlns:a16="http://schemas.microsoft.com/office/drawing/2014/main" id="{34E44250-3677-46E0-92BF-6E405C37E7DD}"/>
              </a:ext>
            </a:extLst>
          </p:cNvPr>
          <p:cNvSpPr/>
          <p:nvPr/>
        </p:nvSpPr>
        <p:spPr>
          <a:xfrm>
            <a:off x="8044665" y="1391479"/>
            <a:ext cx="2548202" cy="4222511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fi-FI" sz="1400"/>
              <a:t>Miettikää 1-2 tavoitetta lähiyhteistyölle. </a:t>
            </a:r>
          </a:p>
          <a:p>
            <a:endParaRPr lang="fi-FI" sz="1400"/>
          </a:p>
          <a:p>
            <a:r>
              <a:rPr lang="fi-FI" sz="1400"/>
              <a:t>Kirjatkaa konkreettiset toimenpiteet miten pääsette näihin tavoitteisiin.</a:t>
            </a:r>
          </a:p>
          <a:p>
            <a:endParaRPr lang="fi-FI" sz="1400"/>
          </a:p>
          <a:p>
            <a:r>
              <a:rPr lang="fi-FI" sz="1400"/>
              <a:t>Kuinka mahdollistetaan lasten osallisuus sekä aktiivinen toimijuus?</a:t>
            </a:r>
          </a:p>
          <a:p>
            <a:endParaRPr lang="fi-FI" sz="1400"/>
          </a:p>
          <a:p>
            <a:r>
              <a:rPr lang="fi-FI" sz="1400">
                <a:cs typeface="Segoe UI"/>
              </a:rPr>
              <a:t>Kuinka vahvistamme yhtenäisen tuen polun toteutumista?</a:t>
            </a:r>
          </a:p>
          <a:p>
            <a:endParaRPr lang="fi-FI" sz="1400"/>
          </a:p>
        </p:txBody>
      </p:sp>
    </p:spTree>
    <p:extLst>
      <p:ext uri="{BB962C8B-B14F-4D97-AF65-F5344CB8AC3E}">
        <p14:creationId xmlns:p14="http://schemas.microsoft.com/office/powerpoint/2010/main" val="2410236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147EC2F-9B64-4C14-846D-495801C77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15B4C1D-47A3-4702-8FD6-26C9842C6B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graphicFrame>
        <p:nvGraphicFramePr>
          <p:cNvPr id="6" name="Taulukko 6">
            <a:extLst>
              <a:ext uri="{FF2B5EF4-FFF2-40B4-BE49-F238E27FC236}">
                <a16:creationId xmlns:a16="http://schemas.microsoft.com/office/drawing/2014/main" id="{560CBB7B-9B0C-4AD2-BA2F-E20CF539AC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9124621"/>
              </p:ext>
            </p:extLst>
          </p:nvPr>
        </p:nvGraphicFramePr>
        <p:xfrm>
          <a:off x="748553" y="794154"/>
          <a:ext cx="7070081" cy="48463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70081">
                  <a:extLst>
                    <a:ext uri="{9D8B030D-6E8A-4147-A177-3AD203B41FA5}">
                      <a16:colId xmlns:a16="http://schemas.microsoft.com/office/drawing/2014/main" val="2476262270"/>
                    </a:ext>
                  </a:extLst>
                </a:gridCol>
              </a:tblGrid>
              <a:tr h="598164">
                <a:tc>
                  <a:txBody>
                    <a:bodyPr/>
                    <a:lstStyle/>
                    <a:p>
                      <a:r>
                        <a:rPr lang="fi-FI"/>
                        <a:t>2. ASIANTUNTIJUUDEN JA OSAAMISEN JAKAMINEN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6442791"/>
                  </a:ext>
                </a:extLst>
              </a:tr>
              <a:tr h="4248194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6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Asiantuntijuuden jakaminen:</a:t>
                      </a:r>
                      <a:endParaRPr lang="fi-FI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6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Nivelvaiheen siirtokeskustelut päiväkodin ja koulun henkilöstön kesken, tarvittaessa myös huoltajat/moniammatillinen tiimi mukaan</a:t>
                      </a:r>
                      <a:endParaRPr lang="fi-FI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i-FI" sz="1600" b="0" i="0" u="none" strike="noStrike" noProof="0">
                        <a:solidFill>
                          <a:srgbClr val="000000"/>
                        </a:solidFill>
                        <a:latin typeface="Segoe UI"/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6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Henkilöstön vahvuuksien ja osaamisen hyödyntäminen:</a:t>
                      </a:r>
                      <a:endParaRPr lang="fi-FI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6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Tapaamisissa hyödynnetään koko henkilöstön osaamista ja vahvuuksia. Tiiviin yhteistyön kautta vahvuudet tiedossa</a:t>
                      </a:r>
                      <a:endParaRPr lang="fi-FI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i-FI" sz="1600" b="0" i="0" u="none" strike="noStrike" noProof="0">
                        <a:solidFill>
                          <a:srgbClr val="000000"/>
                        </a:solidFill>
                        <a:latin typeface="Segoe UI"/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6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Yhteistyötahot:</a:t>
                      </a:r>
                      <a:endParaRPr lang="fi-FI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6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Mahdollisuuksien mukaan, ohjelmasta riippuen nuorisopalvelut, seurakunta, kirjasto ja muut mahdolliset yhteistyökumppanit. Suhtaudumme avoimesti kaikenlaiseen yhteistyöhön</a:t>
                      </a:r>
                      <a:endParaRPr lang="fi-FI"/>
                    </a:p>
                    <a:p>
                      <a:pPr lvl="0">
                        <a:buNone/>
                      </a:pPr>
                      <a:endParaRPr lang="fi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7960100"/>
                  </a:ext>
                </a:extLst>
              </a:tr>
            </a:tbl>
          </a:graphicData>
        </a:graphic>
      </p:graphicFrame>
      <p:sp>
        <p:nvSpPr>
          <p:cNvPr id="7" name="Suorakulmio 6">
            <a:extLst>
              <a:ext uri="{FF2B5EF4-FFF2-40B4-BE49-F238E27FC236}">
                <a16:creationId xmlns:a16="http://schemas.microsoft.com/office/drawing/2014/main" id="{2D74A94C-A9AE-4B64-A2C6-EFBF11E60417}"/>
              </a:ext>
            </a:extLst>
          </p:cNvPr>
          <p:cNvSpPr/>
          <p:nvPr/>
        </p:nvSpPr>
        <p:spPr>
          <a:xfrm>
            <a:off x="7993294" y="1422302"/>
            <a:ext cx="2847741" cy="421821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i-FI" sz="1400"/>
              <a:t>Miten jaamme esiopetuksen, perusopetuksen ja huoltajien asiantuntijuutta?</a:t>
            </a:r>
          </a:p>
          <a:p>
            <a:endParaRPr lang="fi-FI" sz="1400"/>
          </a:p>
          <a:p>
            <a:r>
              <a:rPr lang="fi-FI" sz="1400"/>
              <a:t>Kuinka hyödynnämme henkilöstön vahvuuksia ja osaamista?</a:t>
            </a:r>
          </a:p>
          <a:p>
            <a:endParaRPr lang="fi-FI" sz="1400"/>
          </a:p>
          <a:p>
            <a:r>
              <a:rPr lang="fi-FI" sz="1400"/>
              <a:t>Kenen kanssa teemme yhteistyötä? (Iltapäivätoiminta, nuorisopalvelut yms.)</a:t>
            </a:r>
          </a:p>
          <a:p>
            <a:endParaRPr lang="fi-FI" sz="1400"/>
          </a:p>
        </p:txBody>
      </p:sp>
    </p:spTree>
    <p:extLst>
      <p:ext uri="{BB962C8B-B14F-4D97-AF65-F5344CB8AC3E}">
        <p14:creationId xmlns:p14="http://schemas.microsoft.com/office/powerpoint/2010/main" val="164561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147EC2F-9B64-4C14-846D-495801C77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15B4C1D-47A3-4702-8FD6-26C9842C6B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graphicFrame>
        <p:nvGraphicFramePr>
          <p:cNvPr id="6" name="Taulukko 6">
            <a:extLst>
              <a:ext uri="{FF2B5EF4-FFF2-40B4-BE49-F238E27FC236}">
                <a16:creationId xmlns:a16="http://schemas.microsoft.com/office/drawing/2014/main" id="{560CBB7B-9B0C-4AD2-BA2F-E20CF539AC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8581289"/>
              </p:ext>
            </p:extLst>
          </p:nvPr>
        </p:nvGraphicFramePr>
        <p:xfrm>
          <a:off x="790369" y="727893"/>
          <a:ext cx="6780012" cy="54802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80012">
                  <a:extLst>
                    <a:ext uri="{9D8B030D-6E8A-4147-A177-3AD203B41FA5}">
                      <a16:colId xmlns:a16="http://schemas.microsoft.com/office/drawing/2014/main" val="2476262270"/>
                    </a:ext>
                  </a:extLst>
                </a:gridCol>
              </a:tblGrid>
              <a:tr h="725338">
                <a:tc>
                  <a:txBody>
                    <a:bodyPr/>
                    <a:lstStyle/>
                    <a:p>
                      <a:r>
                        <a:rPr lang="fi-FI" b="1"/>
                        <a:t>3. YHTENÄINEN TOIMINTAKULTTUURI</a:t>
                      </a:r>
                    </a:p>
                    <a:p>
                      <a:r>
                        <a:rPr lang="fi-FI" b="0"/>
                        <a:t>Johtaminen, rakenteet, suunnittelu, toimenpiteet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6442791"/>
                  </a:ext>
                </a:extLst>
              </a:tr>
              <a:tr h="4275216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Suunnittelu ja käytänteet:</a:t>
                      </a:r>
                      <a:endParaRPr lang="fi-FI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800" b="0" i="0" u="none" strike="noStrike" noProof="0">
                          <a:latin typeface="Segoe UI"/>
                        </a:rPr>
                        <a:t>-</a:t>
                      </a:r>
                      <a:r>
                        <a:rPr lang="fi-FI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suunnittelupalaverit syksyisin</a:t>
                      </a:r>
                      <a:endParaRPr lang="fi-FI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800" b="0" i="0" u="none" strike="noStrike" noProof="0">
                          <a:latin typeface="Segoe UI"/>
                        </a:rPr>
                        <a:t>-</a:t>
                      </a:r>
                      <a:r>
                        <a:rPr lang="fi-FI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siirtopalaverit ja arviointi keväisin</a:t>
                      </a:r>
                      <a:endParaRPr lang="fi-FI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800" b="0" i="0" u="none" strike="noStrike" noProof="0">
                          <a:latin typeface="Segoe UI"/>
                        </a:rPr>
                        <a:t>-</a:t>
                      </a:r>
                      <a:r>
                        <a:rPr lang="fi-FI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yhteistyötä vähintään kerran kuukaudessa</a:t>
                      </a:r>
                      <a:endParaRPr lang="fi-FI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800" b="0" i="0" u="none" strike="noStrike" noProof="0">
                          <a:latin typeface="Segoe UI"/>
                        </a:rPr>
                        <a:t>-</a:t>
                      </a:r>
                      <a:r>
                        <a:rPr lang="fi-FI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muuta yhteistyötä  (esim. konsertit/juhlat) muina sovittuina aikoina</a:t>
                      </a:r>
                      <a:endParaRPr lang="fi-FI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i-FI" sz="1800" b="0" i="0" u="none" strike="noStrike" noProof="0">
                        <a:latin typeface="Segoe UI"/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Yhteistyöhön sitoutuminen:</a:t>
                      </a:r>
                      <a:endParaRPr lang="fi-FI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800" b="0" i="0" u="none" strike="noStrike" noProof="0">
                          <a:latin typeface="Segoe UI"/>
                        </a:rPr>
                        <a:t>-</a:t>
                      </a:r>
                      <a:r>
                        <a:rPr lang="fi-FI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vetovastuu sovitusti jollakin</a:t>
                      </a:r>
                      <a:endParaRPr lang="fi-FI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800" b="0" i="0" u="none" strike="noStrike" noProof="0">
                          <a:latin typeface="Segoe UI"/>
                        </a:rPr>
                        <a:t>-</a:t>
                      </a:r>
                      <a:r>
                        <a:rPr lang="fi-FI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seuraavan kerran sopiminen aina tapaamisen yhteydessä</a:t>
                      </a:r>
                      <a:endParaRPr lang="fi-FI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i-FI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Yhteistyön toteuttaminen:</a:t>
                      </a:r>
                      <a:endParaRPr lang="fi-FI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800" b="0" i="0" u="none" strike="noStrike" noProof="0">
                          <a:latin typeface="Segoe UI"/>
                        </a:rPr>
                        <a:t>-</a:t>
                      </a:r>
                      <a:r>
                        <a:rPr lang="fi-FI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tiivistä ja säännöllistä yhteistyötä esiopettajan ja alkuopettajien välillä esihenkilöiden tuella</a:t>
                      </a:r>
                      <a:endParaRPr lang="fi-FI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800" b="0" i="0" u="none" strike="noStrike" noProof="0">
                          <a:latin typeface="Segoe UI"/>
                        </a:rPr>
                        <a:t>-</a:t>
                      </a:r>
                      <a:r>
                        <a:rPr lang="fi-FI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yhteinen WA-ryhmä nopeaan ja kaikki tavoittavaan yhteydenpitoon </a:t>
                      </a:r>
                      <a:endParaRPr lang="fi-FI"/>
                    </a:p>
                    <a:p>
                      <a:pPr lvl="0">
                        <a:buNone/>
                      </a:pPr>
                      <a:endParaRPr lang="fi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7960100"/>
                  </a:ext>
                </a:extLst>
              </a:tr>
            </a:tbl>
          </a:graphicData>
        </a:graphic>
      </p:graphicFrame>
      <p:sp>
        <p:nvSpPr>
          <p:cNvPr id="5" name="Suorakulmio 4">
            <a:extLst>
              <a:ext uri="{FF2B5EF4-FFF2-40B4-BE49-F238E27FC236}">
                <a16:creationId xmlns:a16="http://schemas.microsoft.com/office/drawing/2014/main" id="{513A16F7-A5BD-4FA8-90F8-8E6F1B295216}"/>
              </a:ext>
            </a:extLst>
          </p:cNvPr>
          <p:cNvSpPr/>
          <p:nvPr/>
        </p:nvSpPr>
        <p:spPr>
          <a:xfrm>
            <a:off x="7775304" y="1530857"/>
            <a:ext cx="2806766" cy="419759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fi-FI" sz="1400"/>
              <a:t>Kirjatkaa yhdessä sovitut suunnitteluajat ja käytänteet.</a:t>
            </a:r>
          </a:p>
          <a:p>
            <a:endParaRPr lang="fi-FI" sz="1400"/>
          </a:p>
          <a:p>
            <a:r>
              <a:rPr lang="fi-FI" sz="1400"/>
              <a:t>Millä tavoin varmistamme kaikkien sitoutumisen yhteistyöhön?</a:t>
            </a:r>
          </a:p>
          <a:p>
            <a:endParaRPr lang="fi-FI" sz="1400"/>
          </a:p>
          <a:p>
            <a:r>
              <a:rPr lang="fi-FI" sz="1400"/>
              <a:t>Miten toteutamme yhteistyötä?</a:t>
            </a:r>
          </a:p>
          <a:p>
            <a:endParaRPr lang="fi-FI" sz="1400"/>
          </a:p>
          <a:p>
            <a:endParaRPr lang="fi-FI" sz="1400"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32345492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147EC2F-9B64-4C14-846D-495801C77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15B4C1D-47A3-4702-8FD6-26C9842C6B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graphicFrame>
        <p:nvGraphicFramePr>
          <p:cNvPr id="6" name="Taulukko 6">
            <a:extLst>
              <a:ext uri="{FF2B5EF4-FFF2-40B4-BE49-F238E27FC236}">
                <a16:creationId xmlns:a16="http://schemas.microsoft.com/office/drawing/2014/main" id="{560CBB7B-9B0C-4AD2-BA2F-E20CF539AC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4068943"/>
              </p:ext>
            </p:extLst>
          </p:nvPr>
        </p:nvGraphicFramePr>
        <p:xfrm>
          <a:off x="757239" y="676225"/>
          <a:ext cx="7195913" cy="5762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95913">
                  <a:extLst>
                    <a:ext uri="{9D8B030D-6E8A-4147-A177-3AD203B41FA5}">
                      <a16:colId xmlns:a16="http://schemas.microsoft.com/office/drawing/2014/main" val="2476262270"/>
                    </a:ext>
                  </a:extLst>
                </a:gridCol>
              </a:tblGrid>
              <a:tr h="732833">
                <a:tc>
                  <a:txBody>
                    <a:bodyPr/>
                    <a:lstStyle/>
                    <a:p>
                      <a:r>
                        <a:rPr lang="fi-FI"/>
                        <a:t>4. PEDAGOGISET TYÖTAVAT JA OPPIMISYMPÄRISTÖT PERUSTAITOJEN OPPIMISESSA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6442791"/>
                  </a:ext>
                </a:extLst>
              </a:tr>
              <a:tr h="4319389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Oppimisympäristöjen hyödyntäminen:</a:t>
                      </a:r>
                      <a:endParaRPr lang="fi-FI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800" b="0" i="0" u="none" strike="noStrike" noProof="0">
                          <a:latin typeface="Segoe UI"/>
                        </a:rPr>
                        <a:t>-</a:t>
                      </a:r>
                      <a:r>
                        <a:rPr lang="fi-FI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tapaamiset päiväkodilla, koululla ja lähiympäristössä</a:t>
                      </a:r>
                      <a:endParaRPr lang="fi-FI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800" b="0" i="0" u="none" strike="noStrike" noProof="0">
                          <a:latin typeface="Segoe UI"/>
                        </a:rPr>
                        <a:t>-</a:t>
                      </a:r>
                      <a:r>
                        <a:rPr lang="fi-FI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lähiluonnon hyödyntäminen (Metsämörri-toiminta)</a:t>
                      </a:r>
                      <a:endParaRPr lang="fi-FI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i-FI" sz="1800" b="0" i="0" u="none" strike="noStrike" noProof="0">
                        <a:latin typeface="Segoe UI"/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Työskentelytavat:</a:t>
                      </a:r>
                      <a:endParaRPr lang="fi-FI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800" b="0" i="0" u="none" strike="noStrike" noProof="0">
                          <a:latin typeface="Segoe UI"/>
                        </a:rPr>
                        <a:t>-</a:t>
                      </a:r>
                      <a:r>
                        <a:rPr lang="fi-FI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toiminnallisuus, </a:t>
                      </a:r>
                      <a:endParaRPr lang="fi-FI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800" b="0" i="0" u="none" strike="noStrike" noProof="0">
                          <a:latin typeface="Segoe UI"/>
                        </a:rPr>
                        <a:t>-</a:t>
                      </a:r>
                      <a:r>
                        <a:rPr lang="fi-FI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liikunnallisuus (Liikkuva koulu ja päiväkoti)</a:t>
                      </a:r>
                      <a:endParaRPr lang="fi-FI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800" b="0" i="0" u="none" strike="noStrike" noProof="0">
                          <a:latin typeface="Segoe UI"/>
                        </a:rPr>
                        <a:t>-</a:t>
                      </a:r>
                      <a:r>
                        <a:rPr lang="fi-FI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STEAM-pedagogiikan ikätason mukainen toteuttaminen</a:t>
                      </a:r>
                      <a:endParaRPr lang="fi-FI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800" b="0" i="0" u="none" strike="noStrike" noProof="0">
                          <a:latin typeface="Segoe UI"/>
                        </a:rPr>
                        <a:t>-</a:t>
                      </a:r>
                      <a:r>
                        <a:rPr lang="fi-FI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musiikillinen toiminta</a:t>
                      </a:r>
                      <a:endParaRPr lang="fi-FI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i-FI" sz="1800" b="0" i="0" u="none" strike="noStrike" noProof="0">
                        <a:latin typeface="Segoe UI"/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Leikin mahdollistaminen:</a:t>
                      </a:r>
                      <a:endParaRPr lang="fi-FI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800" b="0" i="0" u="none" strike="noStrike" noProof="0">
                          <a:latin typeface="Segoe UI"/>
                        </a:rPr>
                        <a:t>-</a:t>
                      </a:r>
                      <a:r>
                        <a:rPr lang="fi-FI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leikillisyyden hyödyntäminen päiväkodin päivittäisessä toiminnassa ja koulussa eri oppiaineissa</a:t>
                      </a:r>
                      <a:endParaRPr lang="fi-FI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800" b="0" i="0" u="none" strike="noStrike" noProof="0">
                          <a:latin typeface="Segoe UI"/>
                        </a:rPr>
                        <a:t>-</a:t>
                      </a:r>
                      <a:r>
                        <a:rPr lang="fi-FI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tapaamisissa tilaa lasten omalle ja ohjatulle leikille</a:t>
                      </a:r>
                      <a:endParaRPr lang="fi-FI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Lasten osallisuus ja hyvinvointi:</a:t>
                      </a:r>
                      <a:endParaRPr lang="fi-FI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800" b="0" i="0" u="none" strike="noStrike" noProof="0">
                          <a:latin typeface="Segoe UI"/>
                        </a:rPr>
                        <a:t>-</a:t>
                      </a:r>
                      <a:r>
                        <a:rPr lang="fi-FI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lapset mukana toiminnan suunnittelussa, toteutuksessa ja arvioinnissa</a:t>
                      </a:r>
                      <a:endParaRPr lang="fi-FI"/>
                    </a:p>
                    <a:p>
                      <a:pPr lvl="0">
                        <a:buNone/>
                      </a:pPr>
                      <a:endParaRPr lang="fi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7960100"/>
                  </a:ext>
                </a:extLst>
              </a:tr>
            </a:tbl>
          </a:graphicData>
        </a:graphic>
      </p:graphicFrame>
      <p:sp>
        <p:nvSpPr>
          <p:cNvPr id="5" name="Suorakulmio 4">
            <a:extLst>
              <a:ext uri="{FF2B5EF4-FFF2-40B4-BE49-F238E27FC236}">
                <a16:creationId xmlns:a16="http://schemas.microsoft.com/office/drawing/2014/main" id="{B19552D7-9A9D-4E79-8959-95709D1B8A9A}"/>
              </a:ext>
            </a:extLst>
          </p:cNvPr>
          <p:cNvSpPr/>
          <p:nvPr/>
        </p:nvSpPr>
        <p:spPr>
          <a:xfrm>
            <a:off x="8132318" y="1391479"/>
            <a:ext cx="2834635" cy="4336968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i-FI" sz="1400"/>
              <a:t>Millä tavoin hyödynnämme eri oppimisympäristöjä? (Esim. päiväkodin tilat, koulun tilat, lähiympäristö) </a:t>
            </a:r>
          </a:p>
          <a:p>
            <a:endParaRPr lang="fi-FI" sz="1400"/>
          </a:p>
          <a:p>
            <a:r>
              <a:rPr lang="fi-FI" sz="1400"/>
              <a:t>Millaisia työskentelytapoja käytämme?</a:t>
            </a:r>
          </a:p>
          <a:p>
            <a:endParaRPr lang="fi-FI" sz="1400"/>
          </a:p>
          <a:p>
            <a:r>
              <a:rPr lang="fi-FI" sz="1400"/>
              <a:t>Miten mahdollistamme leikin toteutumisen 5-8-vuotiaiden pedagogiikassa?</a:t>
            </a:r>
          </a:p>
          <a:p>
            <a:endParaRPr lang="fi-FI" sz="1400"/>
          </a:p>
          <a:p>
            <a:r>
              <a:rPr lang="fi-FI" sz="1400"/>
              <a:t>Miten huomioimme lasten  osallisuuden ja hyvinvoinnin?</a:t>
            </a:r>
          </a:p>
        </p:txBody>
      </p:sp>
    </p:spTree>
    <p:extLst>
      <p:ext uri="{BB962C8B-B14F-4D97-AF65-F5344CB8AC3E}">
        <p14:creationId xmlns:p14="http://schemas.microsoft.com/office/powerpoint/2010/main" val="1775880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147EC2F-9B64-4C14-846D-495801C77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15B4C1D-47A3-4702-8FD6-26C9842C6B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graphicFrame>
        <p:nvGraphicFramePr>
          <p:cNvPr id="6" name="Taulukko 6">
            <a:extLst>
              <a:ext uri="{FF2B5EF4-FFF2-40B4-BE49-F238E27FC236}">
                <a16:creationId xmlns:a16="http://schemas.microsoft.com/office/drawing/2014/main" id="{560CBB7B-9B0C-4AD2-BA2F-E20CF539AC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5769884"/>
              </p:ext>
            </p:extLst>
          </p:nvPr>
        </p:nvGraphicFramePr>
        <p:xfrm>
          <a:off x="757238" y="794153"/>
          <a:ext cx="6938106" cy="49342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38106">
                  <a:extLst>
                    <a:ext uri="{9D8B030D-6E8A-4147-A177-3AD203B41FA5}">
                      <a16:colId xmlns:a16="http://schemas.microsoft.com/office/drawing/2014/main" val="2476262270"/>
                    </a:ext>
                  </a:extLst>
                </a:gridCol>
              </a:tblGrid>
              <a:tr h="609018">
                <a:tc>
                  <a:txBody>
                    <a:bodyPr/>
                    <a:lstStyle/>
                    <a:p>
                      <a:r>
                        <a:rPr lang="fi-FI"/>
                        <a:t>5. ARVIOINTI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6442791"/>
                  </a:ext>
                </a:extLst>
              </a:tr>
              <a:tr h="4325276">
                <a:tc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7960100"/>
                  </a:ext>
                </a:extLst>
              </a:tr>
            </a:tbl>
          </a:graphicData>
        </a:graphic>
      </p:graphicFrame>
      <p:sp>
        <p:nvSpPr>
          <p:cNvPr id="5" name="Suorakulmio 4">
            <a:extLst>
              <a:ext uri="{FF2B5EF4-FFF2-40B4-BE49-F238E27FC236}">
                <a16:creationId xmlns:a16="http://schemas.microsoft.com/office/drawing/2014/main" id="{EA74EDCF-9EFC-4951-89E2-459EA94F2ECA}"/>
              </a:ext>
            </a:extLst>
          </p:cNvPr>
          <p:cNvSpPr/>
          <p:nvPr/>
        </p:nvSpPr>
        <p:spPr>
          <a:xfrm>
            <a:off x="7952199" y="1391479"/>
            <a:ext cx="2596740" cy="4336968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i-FI" sz="1400"/>
          </a:p>
          <a:p>
            <a:r>
              <a:rPr lang="fi-FI" sz="1400"/>
              <a:t>Miten lähiyhteistyölle asetetut tavoitteet toteutuivat?</a:t>
            </a:r>
          </a:p>
          <a:p>
            <a:endParaRPr lang="fi-FI" sz="1400"/>
          </a:p>
          <a:p>
            <a:r>
              <a:rPr lang="fi-FI" sz="1400"/>
              <a:t>Missä onnistuimme ja mitä haluamme vahvistaa seuraavalla toimintakaudella?</a:t>
            </a:r>
          </a:p>
          <a:p>
            <a:endParaRPr lang="fi-FI" sz="1400"/>
          </a:p>
        </p:txBody>
      </p:sp>
    </p:spTree>
    <p:extLst>
      <p:ext uri="{BB962C8B-B14F-4D97-AF65-F5344CB8AC3E}">
        <p14:creationId xmlns:p14="http://schemas.microsoft.com/office/powerpoint/2010/main" val="337809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2592DA6-4D65-CCB5-58F2-194243DD3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401535"/>
          </a:xfrm>
        </p:spPr>
        <p:txBody>
          <a:bodyPr>
            <a:normAutofit fontScale="90000"/>
          </a:bodyPr>
          <a:lstStyle/>
          <a:p>
            <a:r>
              <a:rPr lang="fi-FI"/>
              <a:t> 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3041DEA-EDBC-A019-FBB0-1D7FE6B5129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 flipH="1">
            <a:off x="584791" y="2491741"/>
            <a:ext cx="172448" cy="1197758"/>
          </a:xfrm>
        </p:spPr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7A3B2FE-4554-CA8C-A0F5-8B93D7F34E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i-FI"/>
              <a:t>   </a:t>
            </a:r>
          </a:p>
        </p:txBody>
      </p:sp>
      <p:graphicFrame>
        <p:nvGraphicFramePr>
          <p:cNvPr id="5" name="Taulukko 5">
            <a:extLst>
              <a:ext uri="{FF2B5EF4-FFF2-40B4-BE49-F238E27FC236}">
                <a16:creationId xmlns:a16="http://schemas.microsoft.com/office/drawing/2014/main" id="{BA7A6AE6-08A8-F854-BE4C-1B285FEEA5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205762"/>
              </p:ext>
            </p:extLst>
          </p:nvPr>
        </p:nvGraphicFramePr>
        <p:xfrm>
          <a:off x="757238" y="1834340"/>
          <a:ext cx="9695238" cy="36469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47619">
                  <a:extLst>
                    <a:ext uri="{9D8B030D-6E8A-4147-A177-3AD203B41FA5}">
                      <a16:colId xmlns:a16="http://schemas.microsoft.com/office/drawing/2014/main" val="2429715754"/>
                    </a:ext>
                  </a:extLst>
                </a:gridCol>
                <a:gridCol w="4847619">
                  <a:extLst>
                    <a:ext uri="{9D8B030D-6E8A-4147-A177-3AD203B41FA5}">
                      <a16:colId xmlns:a16="http://schemas.microsoft.com/office/drawing/2014/main" val="4140140082"/>
                    </a:ext>
                  </a:extLst>
                </a:gridCol>
              </a:tblGrid>
              <a:tr h="446566">
                <a:tc>
                  <a:txBody>
                    <a:bodyPr/>
                    <a:lstStyle/>
                    <a:p>
                      <a:r>
                        <a:rPr lang="fi-FI"/>
                        <a:t> AJANKOHTA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/>
                        <a:t>TOIMINTA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4336333"/>
                  </a:ext>
                </a:extLst>
              </a:tr>
              <a:tr h="315079">
                <a:tc>
                  <a:txBody>
                    <a:bodyPr/>
                    <a:lstStyle/>
                    <a:p>
                      <a:r>
                        <a:rPr lang="fi-FI"/>
                        <a:t>ELOKUU</a:t>
                      </a:r>
                    </a:p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Calibri"/>
                        <a:buChar char="-"/>
                      </a:pPr>
                      <a:r>
                        <a:rPr lang="fi-FI"/>
                        <a:t>Tutustumista omiin ryhmiin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314596"/>
                  </a:ext>
                </a:extLst>
              </a:tr>
              <a:tr h="315079">
                <a:tc>
                  <a:txBody>
                    <a:bodyPr/>
                    <a:lstStyle/>
                    <a:p>
                      <a:r>
                        <a:rPr lang="fi-FI"/>
                        <a:t>SYYSKUU</a:t>
                      </a:r>
                    </a:p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Calibri"/>
                        <a:buChar char="-"/>
                      </a:pPr>
                      <a:r>
                        <a:rPr lang="fi-FI"/>
                        <a:t>Yhteinen metsäretki</a:t>
                      </a:r>
                    </a:p>
                    <a:p>
                      <a:pPr marL="285750" lvl="0" indent="-285750">
                        <a:buFont typeface="Calibri"/>
                        <a:buChar char="-"/>
                      </a:pPr>
                      <a:r>
                        <a:rPr lang="fi-FI"/>
                        <a:t>Maltti ja Valtti –konsertti 1.-2. luokkalaiset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3504139"/>
                  </a:ext>
                </a:extLst>
              </a:tr>
              <a:tr h="315079">
                <a:tc>
                  <a:txBody>
                    <a:bodyPr/>
                    <a:lstStyle/>
                    <a:p>
                      <a:r>
                        <a:rPr lang="fi-FI"/>
                        <a:t>LOKAKUU</a:t>
                      </a:r>
                    </a:p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Calibri"/>
                        <a:buChar char="-"/>
                      </a:pPr>
                      <a:r>
                        <a:rPr lang="fi-FI"/>
                        <a:t>Eskareiden ja 1.-2. luokkalaisten yhteinen peli/leikkihetki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9052190"/>
                  </a:ext>
                </a:extLst>
              </a:tr>
              <a:tr h="315079">
                <a:tc>
                  <a:txBody>
                    <a:bodyPr/>
                    <a:lstStyle/>
                    <a:p>
                      <a:r>
                        <a:rPr lang="fi-FI"/>
                        <a:t>MARRASKUU</a:t>
                      </a:r>
                    </a:p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Calibri"/>
                        <a:buChar char="-"/>
                      </a:pPr>
                      <a:r>
                        <a:rPr lang="fi-FI"/>
                        <a:t>Yhteinen leikkihetki koulun pihalla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2043099"/>
                  </a:ext>
                </a:extLst>
              </a:tr>
              <a:tr h="439006">
                <a:tc>
                  <a:txBody>
                    <a:bodyPr/>
                    <a:lstStyle/>
                    <a:p>
                      <a:r>
                        <a:rPr lang="fi-FI"/>
                        <a:t>JOULUKUU</a:t>
                      </a:r>
                    </a:p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Calibri"/>
                        <a:buChar char="-"/>
                      </a:pPr>
                      <a:r>
                        <a:rPr lang="fi-FI"/>
                        <a:t>Joulupostikorttien tekeminen ja lähettäminen/vieminen toisille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3909948"/>
                  </a:ext>
                </a:extLst>
              </a:tr>
            </a:tbl>
          </a:graphicData>
        </a:graphic>
      </p:graphicFrame>
      <p:graphicFrame>
        <p:nvGraphicFramePr>
          <p:cNvPr id="8" name="Taulukko 8">
            <a:extLst>
              <a:ext uri="{FF2B5EF4-FFF2-40B4-BE49-F238E27FC236}">
                <a16:creationId xmlns:a16="http://schemas.microsoft.com/office/drawing/2014/main" id="{C42331D9-A2A4-EFAE-F5F3-8A4CEADE0A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4620585"/>
              </p:ext>
            </p:extLst>
          </p:nvPr>
        </p:nvGraphicFramePr>
        <p:xfrm>
          <a:off x="748552" y="1318436"/>
          <a:ext cx="9703923" cy="5103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03923">
                  <a:extLst>
                    <a:ext uri="{9D8B030D-6E8A-4147-A177-3AD203B41FA5}">
                      <a16:colId xmlns:a16="http://schemas.microsoft.com/office/drawing/2014/main" val="1883764609"/>
                    </a:ext>
                  </a:extLst>
                </a:gridCol>
              </a:tblGrid>
              <a:tr h="510363">
                <a:tc>
                  <a:txBody>
                    <a:bodyPr/>
                    <a:lstStyle/>
                    <a:p>
                      <a:r>
                        <a:rPr lang="fi-FI"/>
                        <a:t>6. VUOSIKELLO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57743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39066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Mukautettu 36">
      <a:dk1>
        <a:sysClr val="windowText" lastClr="000000"/>
      </a:dk1>
      <a:lt1>
        <a:sysClr val="window" lastClr="FFFFFF"/>
      </a:lt1>
      <a:dk2>
        <a:srgbClr val="22253E"/>
      </a:dk2>
      <a:lt2>
        <a:srgbClr val="D5DCE7"/>
      </a:lt2>
      <a:accent1>
        <a:srgbClr val="001E96"/>
      </a:accent1>
      <a:accent2>
        <a:srgbClr val="00DBFF"/>
      </a:accent2>
      <a:accent3>
        <a:srgbClr val="E10069"/>
      </a:accent3>
      <a:accent4>
        <a:srgbClr val="008CFF"/>
      </a:accent4>
      <a:accent5>
        <a:srgbClr val="F05A5A"/>
      </a:accent5>
      <a:accent6>
        <a:srgbClr val="4F5DC1"/>
      </a:accent6>
      <a:hlink>
        <a:srgbClr val="0563C1"/>
      </a:hlink>
      <a:folHlink>
        <a:srgbClr val="6D4F95"/>
      </a:folHlink>
    </a:clrScheme>
    <a:fontScheme name="Oulu2021">
      <a:majorFont>
        <a:latin typeface="Segoe UI Black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1" id="{B2187D18-368A-47EB-BE10-231BAA54BBA0}" vid="{94FCF1C6-B1E3-4FA5-A650-040B0148701E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B545D6E9E1608448319FB8C5B71F1D0" ma:contentTypeVersion="17" ma:contentTypeDescription="Create a new document." ma:contentTypeScope="" ma:versionID="f1136bf990f128d90628548e78bd3369">
  <xsd:schema xmlns:xsd="http://www.w3.org/2001/XMLSchema" xmlns:xs="http://www.w3.org/2001/XMLSchema" xmlns:p="http://schemas.microsoft.com/office/2006/metadata/properties" xmlns:ns3="8777df86-145f-496f-81ea-a01760a9bec1" xmlns:ns4="2b2d1861-f913-48e7-aec9-b4b48e97093b" targetNamespace="http://schemas.microsoft.com/office/2006/metadata/properties" ma:root="true" ma:fieldsID="c70286e34bcbe8c0d8e2e9406b520bdb" ns3:_="" ns4:_="">
    <xsd:import namespace="8777df86-145f-496f-81ea-a01760a9bec1"/>
    <xsd:import namespace="2b2d1861-f913-48e7-aec9-b4b48e97093b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AutoKeyPoints" minOccurs="0"/>
                <xsd:element ref="ns4:MediaServiceKeyPoint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_activity" minOccurs="0"/>
                <xsd:element ref="ns4:MediaServiceObjectDetectorVersions" minOccurs="0"/>
                <xsd:element ref="ns4:MediaServiceSystemTags" minOccurs="0"/>
                <xsd:element ref="ns4:MediaServiceSearchProperties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77df86-145f-496f-81ea-a01760a9bec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2d1861-f913-48e7-aec9-b4b48e97093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b2d1861-f913-48e7-aec9-b4b48e97093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0B554DD-8DE4-47D4-AD58-BEC35D0EE1DB}">
  <ds:schemaRefs>
    <ds:schemaRef ds:uri="2b2d1861-f913-48e7-aec9-b4b48e97093b"/>
    <ds:schemaRef ds:uri="8777df86-145f-496f-81ea-a01760a9bec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020DC00-C2C2-4CAE-845E-F0848EDFD4C5}">
  <ds:schemaRefs>
    <ds:schemaRef ds:uri="2b2d1861-f913-48e7-aec9-b4b48e97093b"/>
    <ds:schemaRef ds:uri="8777df86-145f-496f-81ea-a01760a9bec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747FE40-14A1-4AD2-A3CC-9D82B7FF3AF2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a2493f3f-6595-4847-8f46-3790596519d0}" enabled="1" method="Privileged" siteId="{5cc89a67-fa29-4356-af5d-f436abc7c21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SIKU-Powerpointpohja2021</Template>
  <Application>Microsoft Office PowerPoint</Application>
  <PresentationFormat>Widescreen</PresentationFormat>
  <Slides>10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Office-teema</vt:lpstr>
      <vt:lpstr>Esi- ja alkuopetuksen lähiyhteistyön suunnitelma</vt:lpstr>
      <vt:lpstr>Kasvamme, kohtaamme ja kasvatamme yhdessä</vt:lpstr>
      <vt:lpstr>Taustatiedot</vt:lpstr>
      <vt:lpstr> </vt:lpstr>
      <vt:lpstr> </vt:lpstr>
      <vt:lpstr> </vt:lpstr>
      <vt:lpstr> </vt:lpstr>
      <vt:lpstr> </vt:lpstr>
      <vt:lpstr> 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5-8-vuotiaiden pedagoginen suunnitelma</dc:title>
  <dc:creator>Niemelä Pirita</dc:creator>
  <cp:revision>1</cp:revision>
  <cp:lastPrinted>2024-06-10T11:36:54Z</cp:lastPrinted>
  <dcterms:created xsi:type="dcterms:W3CDTF">2023-02-07T09:36:14Z</dcterms:created>
  <dcterms:modified xsi:type="dcterms:W3CDTF">2025-09-29T12:43:48Z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0x010100CB545D6E9E1608448319FB8C5B71F1D0</vt:lpwstr>
  </property>
  <property fmtid="{D5CDD505-2E9C-101B-9397-08002B2CF9AE}" pid="3" name="MSIP_Label_a2493f3f-6595-4847-8f46-3790596519d0_Enabled">
    <vt:lpwstr>true</vt:lpwstr>
  </property>
  <property fmtid="{D5CDD505-2E9C-101B-9397-08002B2CF9AE}" pid="4" name="MSIP_Label_a2493f3f-6595-4847-8f46-3790596519d0_SetDate">
    <vt:lpwstr>2023-05-03T06:32:55Z</vt:lpwstr>
  </property>
  <property fmtid="{D5CDD505-2E9C-101B-9397-08002B2CF9AE}" pid="5" name="MSIP_Label_a2493f3f-6595-4847-8f46-3790596519d0_Method">
    <vt:lpwstr>Privileged</vt:lpwstr>
  </property>
  <property fmtid="{D5CDD505-2E9C-101B-9397-08002B2CF9AE}" pid="6" name="MSIP_Label_a2493f3f-6595-4847-8f46-3790596519d0_Name">
    <vt:lpwstr>a2493f3f-6595-4847-8f46-3790596519d0</vt:lpwstr>
  </property>
  <property fmtid="{D5CDD505-2E9C-101B-9397-08002B2CF9AE}" pid="7" name="MSIP_Label_a2493f3f-6595-4847-8f46-3790596519d0_SiteId">
    <vt:lpwstr>5cc89a67-fa29-4356-af5d-f436abc7c21b</vt:lpwstr>
  </property>
  <property fmtid="{D5CDD505-2E9C-101B-9397-08002B2CF9AE}" pid="8" name="MSIP_Label_a2493f3f-6595-4847-8f46-3790596519d0_ActionId">
    <vt:lpwstr>d48af9be-cebf-42d4-9233-cad7ef03d850</vt:lpwstr>
  </property>
  <property fmtid="{D5CDD505-2E9C-101B-9397-08002B2CF9AE}" pid="9" name="MSIP_Label_a2493f3f-6595-4847-8f46-3790596519d0_ContentBits">
    <vt:lpwstr>0</vt:lpwstr>
  </property>
  <property fmtid="{D5CDD505-2E9C-101B-9397-08002B2CF9AE}" pid="10" name="TaxCatchAll">
    <vt:lpwstr>1;#Sivistys-ja kulttuuripalvelut|46cf9211-5c78-40bb-a736-a60014ef7a20</vt:lpwstr>
  </property>
  <property fmtid="{D5CDD505-2E9C-101B-9397-08002B2CF9AE}" pid="11" name="toimialaTaxHTField">
    <vt:lpwstr>Sivistys-ja kulttuuripalvelut|46cf9211-5c78-40bb-a736-a60014ef7a20</vt:lpwstr>
  </property>
  <property fmtid="{D5CDD505-2E9C-101B-9397-08002B2CF9AE}" pid="12" name="Dokumentin_x0020_tyyppiMMD">
    <vt:lpwstr/>
  </property>
  <property fmtid="{D5CDD505-2E9C-101B-9397-08002B2CF9AE}" pid="13" name="TaxKeyword">
    <vt:lpwstr/>
  </property>
  <property fmtid="{D5CDD505-2E9C-101B-9397-08002B2CF9AE}" pid="14" name="MediaServiceImageTags">
    <vt:lpwstr/>
  </property>
  <property fmtid="{D5CDD505-2E9C-101B-9397-08002B2CF9AE}" pid="15" name="TaxKeywordTaxHTField">
    <vt:lpwstr/>
  </property>
  <property fmtid="{D5CDD505-2E9C-101B-9397-08002B2CF9AE}" pid="16" name="subjectTaxHTField">
    <vt:lpwstr/>
  </property>
  <property fmtid="{D5CDD505-2E9C-101B-9397-08002B2CF9AE}" pid="17" name="AiheMMD">
    <vt:lpwstr/>
  </property>
  <property fmtid="{D5CDD505-2E9C-101B-9397-08002B2CF9AE}" pid="18" name="ToimialaMMD">
    <vt:lpwstr>1;#Sivistys-ja kulttuuripalvelut|46cf9211-5c78-40bb-a736-a60014ef7a20</vt:lpwstr>
  </property>
  <property fmtid="{D5CDD505-2E9C-101B-9397-08002B2CF9AE}" pid="19" name="dokumentinTyyppiTaxHTField">
    <vt:lpwstr/>
  </property>
  <property fmtid="{D5CDD505-2E9C-101B-9397-08002B2CF9AE}" pid="20" name="Dokumentin tyyppiMMD">
    <vt:lpwstr/>
  </property>
</Properties>
</file>