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63" r:id="rId7"/>
    <p:sldId id="258" r:id="rId8"/>
    <p:sldId id="260" r:id="rId9"/>
    <p:sldId id="261" r:id="rId10"/>
    <p:sldId id="259" r:id="rId11"/>
    <p:sldId id="262" r:id="rId12"/>
    <p:sldId id="265" r:id="rId13"/>
    <p:sldId id="266" r:id="rId14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Tekijä" initials="K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4" autoAdjust="0"/>
    <p:restoredTop sz="94598" autoAdjust="0"/>
  </p:normalViewPr>
  <p:slideViewPr>
    <p:cSldViewPr snapToGrid="0">
      <p:cViewPr varScale="1">
        <p:scale>
          <a:sx n="66" d="100"/>
          <a:sy n="66" d="100"/>
        </p:scale>
        <p:origin x="608" y="2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30.9.2025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4FA2679-08D5-4EC5-8140-92D65B4EB0C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991" y="4459045"/>
            <a:ext cx="2516987" cy="1576659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88B3AE45-B976-45D3-8211-48E87A1B32F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89689" y="5790882"/>
            <a:ext cx="925547" cy="24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14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21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Otsikkodia"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04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47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52206" y="5934820"/>
            <a:ext cx="750027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Sivistys- ja kulttuuripalveluiden logo.">
            <a:extLst>
              <a:ext uri="{FF2B5EF4-FFF2-40B4-BE49-F238E27FC236}">
                <a16:creationId xmlns:a16="http://schemas.microsoft.com/office/drawing/2014/main" id="{102C537D-5788-4197-9F32-E4B978E002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F5BE4E6F-B351-4159-B897-4BAC3FAE33B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30.9.2025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990BF5BC-234D-4011-B452-EFE2E7249B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AB34FC20-020F-4F1A-BDE1-CDA6C97A687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71C51CBA-A580-4AC3-9F8A-A8C5E1D3B81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78FBB0A1-BB56-4859-94A9-F5BCD32FD50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60766" y="5934820"/>
            <a:ext cx="759171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5EDB1419-A410-478C-8C6C-1AD19F48CC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AA6E841F-BA70-41E5-9956-AD9679BAE0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934820"/>
            <a:ext cx="753945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F8B1C6D5-887C-42EF-88B0-61031896D4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8D2D5939-F3E7-425B-A44B-A6F233F3BA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06C8948B-36B5-4535-8823-52E81FC221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946F9644-8F00-4855-AF18-9786989BEC2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2023" y="5865548"/>
            <a:ext cx="422315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AF05C52F-52A3-481C-9B30-55D16F2405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865548"/>
            <a:ext cx="278120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160E416F-EBC1-46E5-B104-340A5E663D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23A62FE5-9493-4131-B229-9FFB58F8F7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26080" y="5865548"/>
            <a:ext cx="276813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41AA429B-8C69-4FC3-B6EC-69E5C9D365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3" name="Kuva 12" descr="Sivistys- ja kulttuuripalveluiden logo.">
            <a:extLst>
              <a:ext uri="{FF2B5EF4-FFF2-40B4-BE49-F238E27FC236}">
                <a16:creationId xmlns:a16="http://schemas.microsoft.com/office/drawing/2014/main" id="{C89480A0-7899-4602-9ABB-8496A5F52E5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6FAE3318-70BA-4914-9EAB-6619D72EAF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CFE21BF6-129D-49D9-AEFC-CFC30D6B1D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35E36C40-4BDA-411B-ACA4-18D04F80AC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65269" y="5934820"/>
            <a:ext cx="748720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F48920D-C6BC-4618-83E9-05396DFFDD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155A335D-2808-44D7-8E41-ED2D8043CB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5CCFB3B9-0A1E-422B-A6FC-D973ACEE10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BF71B0BA-796A-440B-9A6E-ED3220EB1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A564046-4101-4E23-B37B-CC9656EC56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8A77F652-86F5-4BED-A22A-3580E611E7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56709" y="5934820"/>
            <a:ext cx="739576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03744BB-A902-4690-B7EE-A8204A22BE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4D2F779D-CF7C-467B-BE6D-D357E4FD3E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247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716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070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1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133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30.9.2025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18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13851BC7-B432-4747-9742-70043FBB6BD1}" type="datetime1">
              <a:rPr lang="fi-FI" smtClean="0"/>
              <a:t>30.9.2025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62" r:id="rId14"/>
    <p:sldLayoutId id="2147483663" r:id="rId15"/>
    <p:sldLayoutId id="2147483650" r:id="rId16"/>
    <p:sldLayoutId id="2147483651" r:id="rId17"/>
    <p:sldLayoutId id="2147483664" r:id="rId18"/>
    <p:sldLayoutId id="2147483665" r:id="rId19"/>
    <p:sldLayoutId id="2147483666" r:id="rId20"/>
    <p:sldLayoutId id="2147483667" r:id="rId21"/>
    <p:sldLayoutId id="2147483670" r:id="rId22"/>
    <p:sldLayoutId id="2147483668" r:id="rId23"/>
    <p:sldLayoutId id="2147483669" r:id="rId24"/>
    <p:sldLayoutId id="2147483677" r:id="rId25"/>
    <p:sldLayoutId id="2147483673" r:id="rId26"/>
    <p:sldLayoutId id="2147483675" r:id="rId27"/>
    <p:sldLayoutId id="2147483674" r:id="rId28"/>
    <p:sldLayoutId id="2147483676" r:id="rId29"/>
    <p:sldLayoutId id="2147483678" r:id="rId30"/>
    <p:sldLayoutId id="2147483679" r:id="rId31"/>
    <p:sldLayoutId id="2147483680" r:id="rId32"/>
    <p:sldLayoutId id="2147483681" r:id="rId3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17760" y="2097744"/>
            <a:ext cx="7424928" cy="1449515"/>
          </a:xfrm>
        </p:spPr>
        <p:txBody>
          <a:bodyPr/>
          <a:lstStyle/>
          <a:p>
            <a:r>
              <a:rPr lang="fi-FI" dirty="0"/>
              <a:t>5-8-vuotiaiden pedagoginen suunnitelma</a:t>
            </a:r>
          </a:p>
        </p:txBody>
      </p:sp>
    </p:spTree>
    <p:extLst>
      <p:ext uri="{BB962C8B-B14F-4D97-AF65-F5344CB8AC3E}">
        <p14:creationId xmlns:p14="http://schemas.microsoft.com/office/powerpoint/2010/main" val="1817712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592DA6-4D65-CCB5-58F2-194243DD3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401535"/>
          </a:xfrm>
        </p:spPr>
        <p:txBody>
          <a:bodyPr>
            <a:normAutofit fontScale="90000"/>
          </a:bodyPr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3041DEA-EDBC-A019-FBB0-1D7FE6B512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 flipH="1">
            <a:off x="584791" y="2491741"/>
            <a:ext cx="172448" cy="1197758"/>
          </a:xfrm>
        </p:spPr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7A3B2FE-4554-CA8C-A0F5-8B93D7F34E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5" name="Taulukko 5">
            <a:extLst>
              <a:ext uri="{FF2B5EF4-FFF2-40B4-BE49-F238E27FC236}">
                <a16:creationId xmlns:a16="http://schemas.microsoft.com/office/drawing/2014/main" id="{BA7A6AE6-08A8-F854-BE4C-1B285FEEA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897830"/>
              </p:ext>
            </p:extLst>
          </p:nvPr>
        </p:nvGraphicFramePr>
        <p:xfrm>
          <a:off x="748553" y="1340952"/>
          <a:ext cx="9565028" cy="5055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2514">
                  <a:extLst>
                    <a:ext uri="{9D8B030D-6E8A-4147-A177-3AD203B41FA5}">
                      <a16:colId xmlns:a16="http://schemas.microsoft.com/office/drawing/2014/main" val="2429715754"/>
                    </a:ext>
                  </a:extLst>
                </a:gridCol>
                <a:gridCol w="4782514">
                  <a:extLst>
                    <a:ext uri="{9D8B030D-6E8A-4147-A177-3AD203B41FA5}">
                      <a16:colId xmlns:a16="http://schemas.microsoft.com/office/drawing/2014/main" val="4140140082"/>
                    </a:ext>
                  </a:extLst>
                </a:gridCol>
              </a:tblGrid>
              <a:tr h="527134">
                <a:tc>
                  <a:txBody>
                    <a:bodyPr/>
                    <a:lstStyle/>
                    <a:p>
                      <a:r>
                        <a:rPr lang="fi-FI"/>
                        <a:t> AJANKOHTA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/>
                        <a:t>TOIMINTA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336333"/>
                  </a:ext>
                </a:extLst>
              </a:tr>
              <a:tr h="755560">
                <a:tc>
                  <a:txBody>
                    <a:bodyPr/>
                    <a:lstStyle/>
                    <a:p>
                      <a:r>
                        <a:rPr lang="fi-FI"/>
                        <a:t>TAMMIKUU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Eskarista </a:t>
                      </a:r>
                      <a:r>
                        <a:rPr lang="fi-FI" dirty="0" err="1"/>
                        <a:t>ekalle</a:t>
                      </a:r>
                      <a:r>
                        <a:rPr lang="fi-FI" dirty="0"/>
                        <a:t> -vanhempainilta, suunnittelupalaveri kevään yhteistä projektia varten, </a:t>
                      </a:r>
                      <a:r>
                        <a:rPr lang="fi-FI" dirty="0" err="1"/>
                        <a:t>viskari</a:t>
                      </a:r>
                      <a:r>
                        <a:rPr lang="fi-FI" dirty="0"/>
                        <a:t>-eskariyhteistyön käynnistäminen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314596"/>
                  </a:ext>
                </a:extLst>
              </a:tr>
              <a:tr h="755560">
                <a:tc>
                  <a:txBody>
                    <a:bodyPr/>
                    <a:lstStyle/>
                    <a:p>
                      <a:r>
                        <a:rPr lang="fi-FI"/>
                        <a:t>HELMIKUU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Ystävänpäivä, mäenlasku, luistelu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504139"/>
                  </a:ext>
                </a:extLst>
              </a:tr>
              <a:tr h="755560">
                <a:tc>
                  <a:txBody>
                    <a:bodyPr/>
                    <a:lstStyle/>
                    <a:p>
                      <a:r>
                        <a:rPr lang="fi-FI"/>
                        <a:t>MAALISKUU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Koulukurkistukset, </a:t>
                      </a:r>
                      <a:r>
                        <a:rPr lang="fi-FI" dirty="0" err="1"/>
                        <a:t>viskareiden</a:t>
                      </a:r>
                      <a:r>
                        <a:rPr lang="fi-FI" dirty="0"/>
                        <a:t> tutustuminen monitoimitaloon, eväiden syönti monitoimitalossa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052190"/>
                  </a:ext>
                </a:extLst>
              </a:tr>
              <a:tr h="755560">
                <a:tc>
                  <a:txBody>
                    <a:bodyPr/>
                    <a:lstStyle/>
                    <a:p>
                      <a:r>
                        <a:rPr lang="fi-FI"/>
                        <a:t>HUHTIKUU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Tilavaihdokset eskarit/ekaluokka, ekaluokkalaiset asiantuntijoina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043099"/>
                  </a:ext>
                </a:extLst>
              </a:tr>
              <a:tr h="755560">
                <a:tc>
                  <a:txBody>
                    <a:bodyPr/>
                    <a:lstStyle/>
                    <a:p>
                      <a:r>
                        <a:rPr lang="fi-FI"/>
                        <a:t>TOUKOKUU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err="1"/>
                        <a:t>Kouluuntutustumispäivä</a:t>
                      </a:r>
                      <a:r>
                        <a:rPr lang="fi-FI" dirty="0"/>
                        <a:t>, </a:t>
                      </a:r>
                      <a:r>
                        <a:rPr lang="fi-FI" dirty="0" err="1"/>
                        <a:t>viskarien</a:t>
                      </a:r>
                      <a:r>
                        <a:rPr lang="fi-FI" dirty="0"/>
                        <a:t> </a:t>
                      </a:r>
                      <a:r>
                        <a:rPr lang="fi-FI"/>
                        <a:t>eskariintutustumispäivä</a:t>
                      </a:r>
                      <a:r>
                        <a:rPr lang="fi-FI" dirty="0"/>
                        <a:t>, kevätjuhlien kenraalin katsominen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909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6486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96DFACA-801F-4C73-8180-17B9E7EB7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812" y="1129553"/>
            <a:ext cx="9791700" cy="927847"/>
          </a:xfrm>
        </p:spPr>
        <p:txBody>
          <a:bodyPr>
            <a:normAutofit/>
          </a:bodyPr>
          <a:lstStyle/>
          <a:p>
            <a:r>
              <a:rPr lang="fi-FI" sz="3200" dirty="0"/>
              <a:t>Kasvamme, kohtaamme ja kasvatamme yhdessä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9B62232-8CEC-42B6-B821-4BF195B194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79943" y="2589285"/>
            <a:ext cx="4872999" cy="2974781"/>
          </a:xfrm>
        </p:spPr>
        <p:txBody>
          <a:bodyPr/>
          <a:lstStyle/>
          <a:p>
            <a:pPr algn="ctr"/>
            <a:r>
              <a:rPr lang="fi-FI" b="1">
                <a:solidFill>
                  <a:schemeClr val="accent1"/>
                </a:solidFill>
                <a:latin typeface="+mn-lt"/>
              </a:rPr>
              <a:t>VISIO: </a:t>
            </a:r>
          </a:p>
          <a:p>
            <a:pPr algn="ctr"/>
            <a:r>
              <a:rPr lang="fi-FI" b="1" i="1">
                <a:solidFill>
                  <a:schemeClr val="accent1"/>
                </a:solidFill>
                <a:latin typeface="+mn-lt"/>
              </a:rPr>
              <a:t>”Yhtenäinen esi- ja alkuopetuksen pedagogiikka, toimintakulttuuri ja oppimisympäristö vahvistaa lapsen varhaista perustaitojen oppimista. Yhdessä toimien mahdollistamme lapsen yksilöllisen etenemisen kasvun ja opin polulla joustavien siirtymien avulla.”</a:t>
            </a:r>
          </a:p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AB7DAC-AA0C-4400-A7CB-3AB67A78C3F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25213" y="3697288"/>
            <a:ext cx="966787" cy="365125"/>
          </a:xfrm>
        </p:spPr>
        <p:txBody>
          <a:bodyPr/>
          <a:lstStyle/>
          <a:p>
            <a:fld id="{13851BC7-B432-4747-9742-70043FBB6BD1}" type="datetime1">
              <a:rPr lang="fi-FI" smtClean="0"/>
              <a:pPr/>
              <a:t>30.9.2025</a:t>
            </a:fld>
            <a:endParaRPr lang="fi-FI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49B05C9F-0946-4683-B294-0F4D1B29A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80836" y="2815119"/>
            <a:ext cx="5309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/>
          </a:p>
          <a:p>
            <a:pPr marL="342900" indent="-342900">
              <a:buAutoNum type="arabicPeriod"/>
            </a:pPr>
            <a:endParaRPr lang="fi-FI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0B8782A6-1CB9-42C5-8AC5-A247B182D096}"/>
              </a:ext>
            </a:extLst>
          </p:cNvPr>
          <p:cNvSpPr txBox="1"/>
          <p:nvPr/>
        </p:nvSpPr>
        <p:spPr>
          <a:xfrm>
            <a:off x="1099335" y="2815119"/>
            <a:ext cx="4872999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i-FI" dirty="0"/>
              <a:t>Yhteinen pedagoginen näkemys</a:t>
            </a:r>
          </a:p>
          <a:p>
            <a:pPr marL="342900" indent="-342900">
              <a:buFont typeface="+mj-lt"/>
              <a:buAutoNum type="arabicPeriod"/>
            </a:pPr>
            <a:r>
              <a:rPr lang="fi-FI" dirty="0"/>
              <a:t>Asiantuntijuuden ja osaamisen jakaminen</a:t>
            </a:r>
            <a:endParaRPr lang="fi-FI" dirty="0">
              <a:cs typeface="Segoe UI"/>
            </a:endParaRPr>
          </a:p>
          <a:p>
            <a:pPr marL="342900" indent="-342900">
              <a:buFont typeface="+mj-lt"/>
              <a:buAutoNum type="arabicPeriod"/>
            </a:pPr>
            <a:r>
              <a:rPr lang="fi-FI" dirty="0"/>
              <a:t>Yhtenäinen toimintakulttuuri</a:t>
            </a:r>
            <a:endParaRPr lang="fi-FI" dirty="0">
              <a:cs typeface="Segoe UI"/>
            </a:endParaRPr>
          </a:p>
          <a:p>
            <a:pPr marL="342900" indent="-342900">
              <a:buFont typeface="+mj-lt"/>
              <a:buAutoNum type="arabicPeriod"/>
            </a:pPr>
            <a:r>
              <a:rPr lang="fi-FI" dirty="0"/>
              <a:t>Pedagogiset työtavat ja oppimisympäristö perustaitojen oppimisessa</a:t>
            </a:r>
            <a:endParaRPr lang="fi-FI" dirty="0">
              <a:cs typeface="Segoe UI"/>
            </a:endParaRPr>
          </a:p>
          <a:p>
            <a:pPr marL="342900" indent="-342900">
              <a:buFont typeface="+mj-lt"/>
              <a:buAutoNum type="arabicPeriod"/>
            </a:pPr>
            <a:r>
              <a:rPr lang="fi-FI" dirty="0"/>
              <a:t>Arviointi Toukokuussa 2025</a:t>
            </a:r>
          </a:p>
          <a:p>
            <a:pPr marL="342900" indent="-342900">
              <a:buFont typeface="+mj-lt"/>
              <a:buAutoNum type="arabicPeriod"/>
            </a:pPr>
            <a:r>
              <a:rPr lang="fi-FI" dirty="0"/>
              <a:t>Vuosikello</a:t>
            </a:r>
            <a:endParaRPr lang="fi-FI" dirty="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531660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E744B1-BCC8-D3E8-CBD8-9CFF4AA2E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Taustatiedot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82A36C4-DAAA-058E-D04C-CF23BE40CE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Yksiköt: Talvikankaan koulu, Talvikankaan päiväkoti</a:t>
            </a:r>
          </a:p>
          <a:p>
            <a:endParaRPr lang="fi-FI" dirty="0"/>
          </a:p>
          <a:p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Vastuuhenkilöt: Pirjo-Riitta </a:t>
            </a:r>
            <a:r>
              <a:rPr lang="fi-FI" dirty="0" err="1"/>
              <a:t>Silven</a:t>
            </a:r>
            <a:r>
              <a:rPr lang="fi-FI" dirty="0"/>
              <a:t>, Heikki Paukkunen, Reetta Kivilahti, Tiina Luukkonen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5F539D7-2D2B-09F9-9B59-413A42296C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890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452439"/>
              </p:ext>
            </p:extLst>
          </p:nvPr>
        </p:nvGraphicFramePr>
        <p:xfrm>
          <a:off x="757239" y="794153"/>
          <a:ext cx="7083742" cy="4819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83742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564417">
                <a:tc>
                  <a:txBody>
                    <a:bodyPr/>
                    <a:lstStyle/>
                    <a:p>
                      <a:r>
                        <a:rPr lang="fi-FI"/>
                        <a:t>1. YHTEINEN PEDAGOGINEN NÄKEMYS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255420">
                <a:tc>
                  <a:txBody>
                    <a:bodyPr/>
                    <a:lstStyle/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 dirty="0"/>
                        <a:t>Pitää järjestää yhteisiä tilanteita yhteiselle keskustelulle! (sovittiin yhteistyöparit eskari-luokka)</a:t>
                      </a:r>
                    </a:p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 dirty="0"/>
                        <a:t>Nivelvaiheiden kehittäminen:</a:t>
                      </a:r>
                    </a:p>
                    <a:p>
                      <a:pPr marL="0" indent="0">
                        <a:buFont typeface="Calibri"/>
                        <a:buNone/>
                      </a:pPr>
                      <a:r>
                        <a:rPr lang="fi-FI" dirty="0"/>
                        <a:t>        - Eskari – koululuokka yhteistyö lähtenyt hyvin käyntiin.</a:t>
                      </a:r>
                    </a:p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 dirty="0"/>
                        <a:t>    - </a:t>
                      </a:r>
                      <a:r>
                        <a:rPr lang="fi-FI" dirty="0" err="1"/>
                        <a:t>viskari</a:t>
                      </a:r>
                      <a:r>
                        <a:rPr lang="fi-FI" dirty="0"/>
                        <a:t>-eskariyhteistyön perustaminen, aloituskokous         tammikuussa</a:t>
                      </a:r>
                    </a:p>
                    <a:p>
                      <a:pPr marL="285750" indent="-285750">
                        <a:buFont typeface="Calibri"/>
                        <a:buChar char="-"/>
                      </a:pPr>
                      <a:endParaRPr lang="fi-FI" dirty="0"/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r>
                        <a:rPr lang="fi-FI" dirty="0"/>
                        <a:t>Pitää nähdä yhteinen tahtotila lähteä kehittämään pedagogiikkaa</a:t>
                      </a:r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r>
                        <a:rPr lang="fi-FI" dirty="0"/>
                        <a:t>Mikä meillä helpottuu ja paranee ja toisaalta mikä jää pois, kun tätä asiaa kehitetään</a:t>
                      </a:r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r>
                        <a:rPr lang="fi-FI" dirty="0"/>
                        <a:t>Lasten ideat suunnitteluun mukaan</a:t>
                      </a:r>
                    </a:p>
                    <a:p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8" name="Suorakulmio 7">
            <a:extLst>
              <a:ext uri="{FF2B5EF4-FFF2-40B4-BE49-F238E27FC236}">
                <a16:creationId xmlns:a16="http://schemas.microsoft.com/office/drawing/2014/main" id="{34E44250-3677-46E0-92BF-6E405C37E7DD}"/>
              </a:ext>
            </a:extLst>
          </p:cNvPr>
          <p:cNvSpPr/>
          <p:nvPr/>
        </p:nvSpPr>
        <p:spPr>
          <a:xfrm>
            <a:off x="8044665" y="1391479"/>
            <a:ext cx="2548202" cy="422251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i-FI" sz="1400" dirty="0"/>
              <a:t>Miettikää 1-2 tavoitetta lähiyhteistyölle. </a:t>
            </a:r>
          </a:p>
          <a:p>
            <a:endParaRPr lang="fi-FI" sz="1400"/>
          </a:p>
          <a:p>
            <a:r>
              <a:rPr lang="fi-FI" sz="1400" dirty="0"/>
              <a:t>Kirjatkaa konkreettiset toimenpiteet miten pääsette näihin tavoitteisiin.</a:t>
            </a:r>
            <a:endParaRPr lang="fi-FI" sz="1400" dirty="0">
              <a:cs typeface="Segoe UI"/>
            </a:endParaRPr>
          </a:p>
          <a:p>
            <a:endParaRPr lang="fi-FI" sz="1400"/>
          </a:p>
          <a:p>
            <a:r>
              <a:rPr lang="fi-FI" sz="1400" dirty="0"/>
              <a:t>Kuinka mahdollistetaan lasten osallisuus sekä aktiivinen toimijuus?</a:t>
            </a:r>
            <a:endParaRPr lang="fi-FI" sz="1400" dirty="0">
              <a:cs typeface="Segoe UI"/>
            </a:endParaRPr>
          </a:p>
          <a:p>
            <a:endParaRPr lang="fi-FI" sz="1400"/>
          </a:p>
          <a:p>
            <a:r>
              <a:rPr lang="fi-FI" sz="1400" dirty="0">
                <a:cs typeface="Segoe UI"/>
              </a:rPr>
              <a:t>Kuinka vahvistamme yhtenäisen tuen polun toteutumista?</a:t>
            </a:r>
          </a:p>
          <a:p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2410236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971377"/>
              </p:ext>
            </p:extLst>
          </p:nvPr>
        </p:nvGraphicFramePr>
        <p:xfrm>
          <a:off x="748553" y="794154"/>
          <a:ext cx="7070081" cy="4846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0081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598164">
                <a:tc>
                  <a:txBody>
                    <a:bodyPr/>
                    <a:lstStyle/>
                    <a:p>
                      <a:r>
                        <a:rPr lang="fi-FI" dirty="0"/>
                        <a:t>2. ASIANTUNTIJUUDEN JA OSAAMISEN JAKAMINEN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248194">
                <a:tc>
                  <a:txBody>
                    <a:bodyPr/>
                    <a:lstStyle/>
                    <a:p>
                      <a:r>
                        <a:rPr lang="fi-FI" dirty="0"/>
                        <a:t>- Lapset opettavat toisiaan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dirty="0"/>
                        <a:t>Aikuiset oppivat toisiltaan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dirty="0"/>
                        <a:t>Hyödynnetään toisten asiantuntijuutta</a:t>
                      </a:r>
                    </a:p>
                    <a:p>
                      <a:r>
                        <a:rPr lang="fi-FI" dirty="0"/>
                        <a:t>- Yhteiset tapaamiset, keskustelut, tutustumiset</a:t>
                      </a:r>
                    </a:p>
                    <a:p>
                      <a:r>
                        <a:rPr lang="fi-FI" dirty="0"/>
                        <a:t>- Avoin tiedonkulku puolin ja toisin, kohtaavatko odotukset, yhteiset tavoitteet</a:t>
                      </a:r>
                    </a:p>
                    <a:p>
                      <a:r>
                        <a:rPr lang="fi-FI" dirty="0"/>
                        <a:t>- Näkemyserojen madaltaminen </a:t>
                      </a:r>
                    </a:p>
                    <a:p>
                      <a:r>
                        <a:rPr lang="fi-FI" dirty="0"/>
                        <a:t>- Koulun odotukset eskarilaisten taidoista selviksi</a:t>
                      </a:r>
                    </a:p>
                    <a:p>
                      <a:r>
                        <a:rPr lang="fi-FI" dirty="0"/>
                        <a:t>- Syksyllä eskarilaisten vanhempainiltaan koulun puolelta esim. erityisopettaja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dirty="0" err="1"/>
                        <a:t>Viskarikeväällä</a:t>
                      </a:r>
                      <a:r>
                        <a:rPr lang="fi-FI" dirty="0"/>
                        <a:t> valmentaudutaan eskariin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dirty="0"/>
                        <a:t>Yhteistyötä myös nuorisopalveluiden kanssa (</a:t>
                      </a:r>
                      <a:r>
                        <a:rPr lang="fi-FI" dirty="0" err="1"/>
                        <a:t>NuPa</a:t>
                      </a:r>
                      <a:r>
                        <a:rPr lang="fi-FI" dirty="0"/>
                        <a:t>). Lokakuussa aloituspalaveri  </a:t>
                      </a:r>
                    </a:p>
                    <a:p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7" name="Suorakulmio 6">
            <a:extLst>
              <a:ext uri="{FF2B5EF4-FFF2-40B4-BE49-F238E27FC236}">
                <a16:creationId xmlns:a16="http://schemas.microsoft.com/office/drawing/2014/main" id="{2D74A94C-A9AE-4B64-A2C6-EFBF11E60417}"/>
              </a:ext>
            </a:extLst>
          </p:cNvPr>
          <p:cNvSpPr/>
          <p:nvPr/>
        </p:nvSpPr>
        <p:spPr>
          <a:xfrm>
            <a:off x="7993294" y="1422302"/>
            <a:ext cx="2847741" cy="421821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i-FI" sz="1400" dirty="0"/>
              <a:t>Miten jaamme esiopetuksen, perusopetuksen ja huoltajien asiantuntijuutta?</a:t>
            </a:r>
          </a:p>
          <a:p>
            <a:endParaRPr lang="fi-FI" sz="1400"/>
          </a:p>
          <a:p>
            <a:r>
              <a:rPr lang="fi-FI" sz="1400" dirty="0"/>
              <a:t>Kuinka hyödynnämme henkilöstön vahvuuksia ja osaamista?</a:t>
            </a:r>
            <a:endParaRPr lang="fi-FI" sz="1400" dirty="0">
              <a:cs typeface="Segoe UI"/>
            </a:endParaRPr>
          </a:p>
          <a:p>
            <a:endParaRPr lang="fi-FI" sz="1400"/>
          </a:p>
          <a:p>
            <a:r>
              <a:rPr lang="fi-FI" sz="1400" dirty="0"/>
              <a:t>Kenen kanssa teemme yhteistyötä? (Iltapäivätoiminta, nuorisopalvelut yms.)</a:t>
            </a:r>
            <a:endParaRPr lang="fi-FI" sz="1400" dirty="0">
              <a:cs typeface="Segoe UI"/>
            </a:endParaRPr>
          </a:p>
          <a:p>
            <a:endParaRPr lang="fi-FI" sz="1400"/>
          </a:p>
          <a:p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164561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393148"/>
              </p:ext>
            </p:extLst>
          </p:nvPr>
        </p:nvGraphicFramePr>
        <p:xfrm>
          <a:off x="790369" y="727893"/>
          <a:ext cx="6780012" cy="5000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0012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725338">
                <a:tc>
                  <a:txBody>
                    <a:bodyPr/>
                    <a:lstStyle/>
                    <a:p>
                      <a:r>
                        <a:rPr lang="fi-FI" b="1"/>
                        <a:t>3. YHTENÄINEN TOIMINTAKULTTUURI</a:t>
                      </a:r>
                    </a:p>
                    <a:p>
                      <a:r>
                        <a:rPr lang="fi-FI" b="0"/>
                        <a:t>Johtaminen, rakenteet, suunnittelu, toimenpiteet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275216">
                <a:tc>
                  <a:txBody>
                    <a:bodyPr/>
                    <a:lstStyle/>
                    <a:p>
                      <a:pPr marL="285750" lvl="0" indent="-285750">
                        <a:buFont typeface="Calibri"/>
                        <a:buChar char="-"/>
                      </a:pPr>
                      <a:r>
                        <a:rPr lang="fi-FI" dirty="0"/>
                        <a:t>Syyskuussa esi- ja alkuopetuksen yhteinen suunnittelukokous, missä sovitaan yhteistyöparit ja yhteinen projekti. Yhteistyöparit sopivat lähiyhteistyöstä.</a:t>
                      </a:r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r>
                        <a:rPr lang="fi-FI" dirty="0"/>
                        <a:t>Vuosikello velvoittaa ja antaa raamit yhteistyölle.</a:t>
                      </a:r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endParaRPr lang="fi-FI" dirty="0"/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r>
                        <a:rPr lang="fi-FI" dirty="0"/>
                        <a:t>Suunnittelulle tarvitaan riittävä aika alussa, suunnitteluaika vähenee ajan kanssa kun toimintakulttuuri kehittyy</a:t>
                      </a:r>
                    </a:p>
                    <a:p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5" name="Suorakulmio 4">
            <a:extLst>
              <a:ext uri="{FF2B5EF4-FFF2-40B4-BE49-F238E27FC236}">
                <a16:creationId xmlns:a16="http://schemas.microsoft.com/office/drawing/2014/main" id="{513A16F7-A5BD-4FA8-90F8-8E6F1B295216}"/>
              </a:ext>
            </a:extLst>
          </p:cNvPr>
          <p:cNvSpPr/>
          <p:nvPr/>
        </p:nvSpPr>
        <p:spPr>
          <a:xfrm>
            <a:off x="7775304" y="1530857"/>
            <a:ext cx="2806766" cy="419759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i-FI" sz="1400" dirty="0"/>
              <a:t>Kirjatkaa yhdessä sovitut suunnitteluajat ja käytänteet.</a:t>
            </a:r>
          </a:p>
          <a:p>
            <a:endParaRPr lang="fi-FI" sz="1400"/>
          </a:p>
          <a:p>
            <a:r>
              <a:rPr lang="fi-FI" sz="1400" dirty="0"/>
              <a:t>Millä tavoin varmistamme kaikkien sitoutumisen yhteistyöhön?</a:t>
            </a:r>
            <a:endParaRPr lang="fi-FI" sz="1400" dirty="0">
              <a:cs typeface="Segoe UI"/>
            </a:endParaRPr>
          </a:p>
          <a:p>
            <a:endParaRPr lang="fi-FI" sz="1400"/>
          </a:p>
          <a:p>
            <a:r>
              <a:rPr lang="fi-FI" sz="1400" dirty="0"/>
              <a:t>Miten toteutamme yhteistyötä?</a:t>
            </a:r>
            <a:endParaRPr lang="fi-FI" sz="1400" dirty="0">
              <a:cs typeface="Segoe UI"/>
            </a:endParaRPr>
          </a:p>
          <a:p>
            <a:endParaRPr lang="fi-FI" sz="1400"/>
          </a:p>
          <a:p>
            <a:endParaRPr lang="fi-FI" sz="140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234549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074729"/>
              </p:ext>
            </p:extLst>
          </p:nvPr>
        </p:nvGraphicFramePr>
        <p:xfrm>
          <a:off x="757239" y="676225"/>
          <a:ext cx="7195913" cy="5052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5913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732833">
                <a:tc>
                  <a:txBody>
                    <a:bodyPr/>
                    <a:lstStyle/>
                    <a:p>
                      <a:r>
                        <a:rPr lang="fi-FI"/>
                        <a:t>4. PEDAGOGISET TYÖTAVAT JA OPPIMISYMPÄRISTÖT PERUSTAITOJEN OPPIMISESSA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319389">
                <a:tc>
                  <a:txBody>
                    <a:bodyPr/>
                    <a:lstStyle/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 dirty="0"/>
                        <a:t>Molemmista toimintakulttuurista (päiväkoti ja koulu) ja toimintatavoista voidaan oppia</a:t>
                      </a:r>
                    </a:p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 dirty="0"/>
                        <a:t>Toisen toimintakulttuuriin tutustuminen</a:t>
                      </a:r>
                    </a:p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 dirty="0"/>
                        <a:t>Yhteinen </a:t>
                      </a:r>
                      <a:r>
                        <a:rPr lang="fi-FI" dirty="0" err="1"/>
                        <a:t>Steam</a:t>
                      </a:r>
                      <a:r>
                        <a:rPr lang="fi-FI" dirty="0"/>
                        <a:t>-polku</a:t>
                      </a:r>
                    </a:p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 dirty="0"/>
                        <a:t>Vierailuja toisten luona</a:t>
                      </a:r>
                    </a:p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 dirty="0"/>
                        <a:t>Lähiympäristön hyödyntäminen</a:t>
                      </a:r>
                    </a:p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 dirty="0"/>
                        <a:t>Lasten ideat huomioon</a:t>
                      </a:r>
                    </a:p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 dirty="0"/>
                        <a:t>Yhteiset leikki- ja pelihetket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5" name="Suorakulmio 4">
            <a:extLst>
              <a:ext uri="{FF2B5EF4-FFF2-40B4-BE49-F238E27FC236}">
                <a16:creationId xmlns:a16="http://schemas.microsoft.com/office/drawing/2014/main" id="{B19552D7-9A9D-4E79-8959-95709D1B8A9A}"/>
              </a:ext>
            </a:extLst>
          </p:cNvPr>
          <p:cNvSpPr/>
          <p:nvPr/>
        </p:nvSpPr>
        <p:spPr>
          <a:xfrm>
            <a:off x="8132318" y="1391479"/>
            <a:ext cx="2834635" cy="4336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i-FI" sz="1400" dirty="0"/>
              <a:t>Millä tavoin hyödynnämme eri oppimisympäristöjä? (Esim. päiväkodin tilat, koulun tilat, lähiympäristö) </a:t>
            </a:r>
          </a:p>
          <a:p>
            <a:endParaRPr lang="fi-FI" sz="1400"/>
          </a:p>
          <a:p>
            <a:r>
              <a:rPr lang="fi-FI" sz="1400" dirty="0"/>
              <a:t>Millaisia työskentelytapoja käytämme?</a:t>
            </a:r>
            <a:endParaRPr lang="fi-FI" sz="1400">
              <a:cs typeface="Segoe UI"/>
            </a:endParaRPr>
          </a:p>
          <a:p>
            <a:endParaRPr lang="fi-FI" sz="1400"/>
          </a:p>
          <a:p>
            <a:r>
              <a:rPr lang="fi-FI" sz="1400" dirty="0"/>
              <a:t>Miten mahdollistamme leikin toteutumisen 5-8-vuotiaiden pedagogiikassa?</a:t>
            </a:r>
            <a:endParaRPr lang="fi-FI" sz="1400" dirty="0" err="1">
              <a:cs typeface="Segoe UI"/>
            </a:endParaRPr>
          </a:p>
          <a:p>
            <a:endParaRPr lang="fi-FI" sz="1400"/>
          </a:p>
          <a:p>
            <a:r>
              <a:rPr lang="fi-FI" sz="1400" dirty="0"/>
              <a:t>Miten huomioimme lasten  osallisuuden ja hyvinvoinnin?</a:t>
            </a:r>
            <a:endParaRPr lang="fi-FI" sz="1400" dirty="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775880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705681"/>
              </p:ext>
            </p:extLst>
          </p:nvPr>
        </p:nvGraphicFramePr>
        <p:xfrm>
          <a:off x="757238" y="794153"/>
          <a:ext cx="6938106" cy="4934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38106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609018">
                <a:tc>
                  <a:txBody>
                    <a:bodyPr/>
                    <a:lstStyle/>
                    <a:p>
                      <a:r>
                        <a:rPr lang="fi-FI"/>
                        <a:t>5. ARVIOINTI TOUKOKUUSSA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325276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5" name="Suorakulmio 4">
            <a:extLst>
              <a:ext uri="{FF2B5EF4-FFF2-40B4-BE49-F238E27FC236}">
                <a16:creationId xmlns:a16="http://schemas.microsoft.com/office/drawing/2014/main" id="{EA74EDCF-9EFC-4951-89E2-459EA94F2ECA}"/>
              </a:ext>
            </a:extLst>
          </p:cNvPr>
          <p:cNvSpPr/>
          <p:nvPr/>
        </p:nvSpPr>
        <p:spPr>
          <a:xfrm>
            <a:off x="7952199" y="1391479"/>
            <a:ext cx="2596740" cy="4336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fi-FI" sz="1400"/>
          </a:p>
          <a:p>
            <a:r>
              <a:rPr lang="fi-FI" sz="1400" dirty="0"/>
              <a:t>Miten lähiyhteistyölle asetetut tavoitteet toteutuivat?</a:t>
            </a:r>
            <a:endParaRPr lang="fi-FI" sz="1400" dirty="0">
              <a:cs typeface="Segoe UI"/>
            </a:endParaRPr>
          </a:p>
          <a:p>
            <a:endParaRPr lang="fi-FI" sz="1400"/>
          </a:p>
          <a:p>
            <a:r>
              <a:rPr lang="fi-FI" sz="1400" dirty="0"/>
              <a:t>Missä onnistuimme ja mitä haluamme vahvistaa seuraavalla toimintakaudella?</a:t>
            </a:r>
            <a:endParaRPr lang="fi-FI" sz="1400" dirty="0">
              <a:cs typeface="Segoe UI"/>
            </a:endParaRPr>
          </a:p>
          <a:p>
            <a:endParaRPr lang="fi-FI" sz="1400"/>
          </a:p>
          <a:p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337809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592DA6-4D65-CCB5-58F2-194243DD3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401535"/>
          </a:xfrm>
        </p:spPr>
        <p:txBody>
          <a:bodyPr>
            <a:normAutofit fontScale="90000"/>
          </a:bodyPr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3041DEA-EDBC-A019-FBB0-1D7FE6B512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 flipH="1">
            <a:off x="584791" y="2491741"/>
            <a:ext cx="172448" cy="1197758"/>
          </a:xfrm>
        </p:spPr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7A3B2FE-4554-CA8C-A0F5-8B93D7F34E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/>
              <a:t>   </a:t>
            </a:r>
          </a:p>
        </p:txBody>
      </p:sp>
      <p:graphicFrame>
        <p:nvGraphicFramePr>
          <p:cNvPr id="5" name="Taulukko 5">
            <a:extLst>
              <a:ext uri="{FF2B5EF4-FFF2-40B4-BE49-F238E27FC236}">
                <a16:creationId xmlns:a16="http://schemas.microsoft.com/office/drawing/2014/main" id="{BA7A6AE6-08A8-F854-BE4C-1B285FEEA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62369"/>
              </p:ext>
            </p:extLst>
          </p:nvPr>
        </p:nvGraphicFramePr>
        <p:xfrm>
          <a:off x="757238" y="1881964"/>
          <a:ext cx="9695238" cy="3646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7619">
                  <a:extLst>
                    <a:ext uri="{9D8B030D-6E8A-4147-A177-3AD203B41FA5}">
                      <a16:colId xmlns:a16="http://schemas.microsoft.com/office/drawing/2014/main" val="2429715754"/>
                    </a:ext>
                  </a:extLst>
                </a:gridCol>
                <a:gridCol w="4847619">
                  <a:extLst>
                    <a:ext uri="{9D8B030D-6E8A-4147-A177-3AD203B41FA5}">
                      <a16:colId xmlns:a16="http://schemas.microsoft.com/office/drawing/2014/main" val="4140140082"/>
                    </a:ext>
                  </a:extLst>
                </a:gridCol>
              </a:tblGrid>
              <a:tr h="446566">
                <a:tc>
                  <a:txBody>
                    <a:bodyPr/>
                    <a:lstStyle/>
                    <a:p>
                      <a:r>
                        <a:rPr lang="fi-FI"/>
                        <a:t> AJANKOHTA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/>
                        <a:t>TOIMINTA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336333"/>
                  </a:ext>
                </a:extLst>
              </a:tr>
              <a:tr h="315079">
                <a:tc>
                  <a:txBody>
                    <a:bodyPr/>
                    <a:lstStyle/>
                    <a:p>
                      <a:r>
                        <a:rPr lang="fi-FI"/>
                        <a:t>ELOKUU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Vuosikellon päivittäminen,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314596"/>
                  </a:ext>
                </a:extLst>
              </a:tr>
              <a:tr h="315079">
                <a:tc>
                  <a:txBody>
                    <a:bodyPr/>
                    <a:lstStyle/>
                    <a:p>
                      <a:r>
                        <a:rPr lang="fi-FI"/>
                        <a:t>SYYSKUU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Yhteistyön aloituspalaveri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504139"/>
                  </a:ext>
                </a:extLst>
              </a:tr>
              <a:tr h="315079">
                <a:tc>
                  <a:txBody>
                    <a:bodyPr/>
                    <a:lstStyle/>
                    <a:p>
                      <a:r>
                        <a:rPr lang="fi-FI"/>
                        <a:t>LOKAKUU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Pipojuhla, yhteisleikit, ulkoilu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052190"/>
                  </a:ext>
                </a:extLst>
              </a:tr>
              <a:tr h="315079">
                <a:tc>
                  <a:txBody>
                    <a:bodyPr/>
                    <a:lstStyle/>
                    <a:p>
                      <a:r>
                        <a:rPr lang="fi-FI"/>
                        <a:t>MARRASKUU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Pelaamiset, retket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043099"/>
                  </a:ext>
                </a:extLst>
              </a:tr>
              <a:tr h="439006">
                <a:tc>
                  <a:txBody>
                    <a:bodyPr/>
                    <a:lstStyle/>
                    <a:p>
                      <a:r>
                        <a:rPr lang="fi-FI"/>
                        <a:t>JOULUKUU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Jouluaskartelu, jouluesitysten katsominen, palvelukodin muistaminen, leipomiset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909948"/>
                  </a:ext>
                </a:extLst>
              </a:tr>
            </a:tbl>
          </a:graphicData>
        </a:graphic>
      </p:graphicFrame>
      <p:graphicFrame>
        <p:nvGraphicFramePr>
          <p:cNvPr id="8" name="Taulukko 8">
            <a:extLst>
              <a:ext uri="{FF2B5EF4-FFF2-40B4-BE49-F238E27FC236}">
                <a16:creationId xmlns:a16="http://schemas.microsoft.com/office/drawing/2014/main" id="{C42331D9-A2A4-EFAE-F5F3-8A4CEADE0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620585"/>
              </p:ext>
            </p:extLst>
          </p:nvPr>
        </p:nvGraphicFramePr>
        <p:xfrm>
          <a:off x="748552" y="1318436"/>
          <a:ext cx="9703923" cy="510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03923">
                  <a:extLst>
                    <a:ext uri="{9D8B030D-6E8A-4147-A177-3AD203B41FA5}">
                      <a16:colId xmlns:a16="http://schemas.microsoft.com/office/drawing/2014/main" val="1883764609"/>
                    </a:ext>
                  </a:extLst>
                </a:gridCol>
              </a:tblGrid>
              <a:tr h="510363">
                <a:tc>
                  <a:txBody>
                    <a:bodyPr/>
                    <a:lstStyle/>
                    <a:p>
                      <a:r>
                        <a:rPr lang="fi-FI" dirty="0"/>
                        <a:t>6. VUOSIKELLO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774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3906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Mukautettu 36">
      <a:dk1>
        <a:sysClr val="windowText" lastClr="000000"/>
      </a:dk1>
      <a:lt1>
        <a:sysClr val="window" lastClr="FFFFFF"/>
      </a:lt1>
      <a:dk2>
        <a:srgbClr val="22253E"/>
      </a:dk2>
      <a:lt2>
        <a:srgbClr val="D5DCE7"/>
      </a:lt2>
      <a:accent1>
        <a:srgbClr val="001E96"/>
      </a:accent1>
      <a:accent2>
        <a:srgbClr val="00DBFF"/>
      </a:accent2>
      <a:accent3>
        <a:srgbClr val="E10069"/>
      </a:accent3>
      <a:accent4>
        <a:srgbClr val="008CFF"/>
      </a:accent4>
      <a:accent5>
        <a:srgbClr val="F05A5A"/>
      </a:accent5>
      <a:accent6>
        <a:srgbClr val="4F5DC1"/>
      </a:accent6>
      <a:hlink>
        <a:srgbClr val="0563C1"/>
      </a:hlink>
      <a:folHlink>
        <a:srgbClr val="6D4F95"/>
      </a:folHlink>
    </a:clrScheme>
    <a:fontScheme name="Oulu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B2187D18-368A-47EB-BE10-231BAA54BBA0}" vid="{94FCF1C6-B1E3-4FA5-A650-040B0148701E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Johtoryhm_x00e4_nmuistio xmlns="a73371c2-c519-4563-9b89-7ff52b8543f9" xsi:nil="true"/>
    <_ip_UnifiedCompliancePolicyProperties xmlns="http://schemas.microsoft.com/sharepoint/v3" xsi:nil="true"/>
    <lcf76f155ced4ddcb4097134ff3c332f xmlns="a73371c2-c519-4563-9b89-7ff52b8543f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9BBCADA6276A4144A44912019F9D353B" ma:contentTypeVersion="17" ma:contentTypeDescription="Luo uusi asiakirja." ma:contentTypeScope="" ma:versionID="9f7719db3a7170b65000fc4fa830634d">
  <xsd:schema xmlns:xsd="http://www.w3.org/2001/XMLSchema" xmlns:xs="http://www.w3.org/2001/XMLSchema" xmlns:p="http://schemas.microsoft.com/office/2006/metadata/properties" xmlns:ns1="http://schemas.microsoft.com/sharepoint/v3" xmlns:ns2="a73371c2-c519-4563-9b89-7ff52b8543f9" targetNamespace="http://schemas.microsoft.com/office/2006/metadata/properties" ma:root="true" ma:fieldsID="57cc4afc8cb02d3b00b964cdf9ac5a10" ns1:_="" ns2:_="">
    <xsd:import namespace="http://schemas.microsoft.com/sharepoint/v3"/>
    <xsd:import namespace="a73371c2-c519-4563-9b89-7ff52b8543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Johtoryhm_x00e4_nmuistio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Yhtenäisen yhteensopivuuskäytännön ominaisuudet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Yhtenäisen yhteensopivuuskäytännön käyttöliittymän toimint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3371c2-c519-4563-9b89-7ff52b8543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Johtoryhm_x00e4_nmuistio" ma:index="10" nillable="true" ma:displayName="Johtoryhmän muistio" ma:format="Dropdown" ma:internalName="Johtoryhm_x00e4_nmuistio">
      <xsd:simpleType>
        <xsd:restriction base="dms:Text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186BF3-4D17-4A27-817E-2084FD0DCCA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73371c2-c519-4563-9b89-7ff52b8543f9"/>
  </ds:schemaRefs>
</ds:datastoreItem>
</file>

<file path=customXml/itemProps2.xml><?xml version="1.0" encoding="utf-8"?>
<ds:datastoreItem xmlns:ds="http://schemas.openxmlformats.org/officeDocument/2006/customXml" ds:itemID="{443F19CE-3A99-404C-9FA8-6CF023B62B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73371c2-c519-4563-9b89-7ff52b8543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399F5D9-D06D-434B-A3F0-3E74CB78B57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0d7e0fb-38a7-49c9-82b1-94634535fcd7}" enabled="1" method="Privileged" siteId="{5cc89a67-fa29-4356-af5d-f436abc7c21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SIKU-Powerpointpohja2021</Template>
  <TotalTime>0</TotalTime>
  <Words>522</Words>
  <Application>Microsoft Office PowerPoint</Application>
  <PresentationFormat>Laajakuva</PresentationFormat>
  <Paragraphs>120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4" baseType="lpstr">
      <vt:lpstr>Arial</vt:lpstr>
      <vt:lpstr>Calibri</vt:lpstr>
      <vt:lpstr>Segoe UI</vt:lpstr>
      <vt:lpstr>Office-teema</vt:lpstr>
      <vt:lpstr>5-8-vuotiaiden pedagoginen suunnitelma</vt:lpstr>
      <vt:lpstr>Kasvamme, kohtaamme ja kasvatamme yhdessä</vt:lpstr>
      <vt:lpstr>Taustatiedot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5-8-vuotiaiden pedagoginen suunnitelma (päivitetty 2024)</dc:title>
  <dc:creator/>
  <cp:lastModifiedBy>Silvén Pirjo-Riitta</cp:lastModifiedBy>
  <cp:revision>3</cp:revision>
  <dcterms:created xsi:type="dcterms:W3CDTF">2024-09-03T05:44:26Z</dcterms:created>
  <dcterms:modified xsi:type="dcterms:W3CDTF">2025-09-30T13:11:23Z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2024-09-03T05:44:57Z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03900d98-d443-40e6-9dcd-91e95a5a1698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0x0101009BBCADA6276A4144A44912019F9D353B</vt:lpwstr>
  </property>
  <property fmtid="{D5CDD505-2E9C-101B-9397-08002B2CF9AE}" pid="10" name="TaxCatchAll">
    <vt:lpwstr>1;#Sivistys-ja kulttuuripalvelut</vt:lpwstr>
  </property>
  <property fmtid="{D5CDD505-2E9C-101B-9397-08002B2CF9AE}" pid="11" name="toimialaTaxHTField">
    <vt:lpwstr>Sivistys-ja kulttuuripalvelut|46cf9211-5c78-40bb-a736-a60014ef7a20</vt:lpwstr>
  </property>
</Properties>
</file>