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63" r:id="rId7"/>
    <p:sldId id="258" r:id="rId8"/>
    <p:sldId id="260" r:id="rId9"/>
    <p:sldId id="261" r:id="rId10"/>
    <p:sldId id="259" r:id="rId11"/>
    <p:sldId id="262" r:id="rId12"/>
    <p:sldId id="265" r:id="rId13"/>
    <p:sldId id="266" r:id="rId14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Tekijä" initials="K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4598" autoAdjust="0"/>
  </p:normalViewPr>
  <p:slideViewPr>
    <p:cSldViewPr snapToGrid="0">
      <p:cViewPr varScale="1">
        <p:scale>
          <a:sx n="66" d="100"/>
          <a:sy n="66" d="100"/>
        </p:scale>
        <p:origin x="608" y="2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30.9.2025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30.9.2025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760" y="2097744"/>
            <a:ext cx="7424928" cy="1449515"/>
          </a:xfrm>
        </p:spPr>
        <p:txBody>
          <a:bodyPr/>
          <a:lstStyle/>
          <a:p>
            <a:r>
              <a:rPr lang="fi-FI" dirty="0"/>
              <a:t>5-8-vuotiaiden pedagoginen suunnitelma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897830"/>
              </p:ext>
            </p:extLst>
          </p:nvPr>
        </p:nvGraphicFramePr>
        <p:xfrm>
          <a:off x="748553" y="1340952"/>
          <a:ext cx="9565028" cy="5055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2514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4782514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527134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TAMMIKUU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Eskarista </a:t>
                      </a:r>
                      <a:r>
                        <a:rPr lang="fi-FI" dirty="0" err="1"/>
                        <a:t>ekalle</a:t>
                      </a:r>
                      <a:r>
                        <a:rPr lang="fi-FI" dirty="0"/>
                        <a:t> -vanhempainilta, suunnittelupalaveri kevään yhteistä projektia varten, </a:t>
                      </a:r>
                      <a:r>
                        <a:rPr lang="fi-FI" dirty="0" err="1"/>
                        <a:t>viskari</a:t>
                      </a:r>
                      <a:r>
                        <a:rPr lang="fi-FI" dirty="0"/>
                        <a:t>-eskariyhteistyön käynnistäminen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HELMIKUU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Ystävänpäivä, mäenlasku, luistelu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MAALISKUU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Koulukurkistukset, </a:t>
                      </a:r>
                      <a:r>
                        <a:rPr lang="fi-FI" dirty="0" err="1"/>
                        <a:t>viskareiden</a:t>
                      </a:r>
                      <a:r>
                        <a:rPr lang="fi-FI" dirty="0"/>
                        <a:t> tutustuminen monitoimitaloon, eväiden syönti monitoimitalossa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HUHTIKUU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Tilavaihdokset eskarit/ekaluokka, ekaluokkalaiset asiantuntijoina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TOUKOKUU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/>
                        <a:t>Kouluuntutustumispäivä</a:t>
                      </a:r>
                      <a:r>
                        <a:rPr lang="fi-FI" dirty="0"/>
                        <a:t>, </a:t>
                      </a:r>
                      <a:r>
                        <a:rPr lang="fi-FI" dirty="0" err="1"/>
                        <a:t>viskarien</a:t>
                      </a:r>
                      <a:r>
                        <a:rPr lang="fi-FI" dirty="0"/>
                        <a:t> </a:t>
                      </a:r>
                      <a:r>
                        <a:rPr lang="fi-FI"/>
                        <a:t>eskariintutustumispäivä</a:t>
                      </a:r>
                      <a:r>
                        <a:rPr lang="fi-FI" dirty="0"/>
                        <a:t>, kevätjuhlien kenraalin katsominen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4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12" y="1129553"/>
            <a:ext cx="9791700" cy="927847"/>
          </a:xfrm>
        </p:spPr>
        <p:txBody>
          <a:bodyPr>
            <a:normAutofit/>
          </a:bodyPr>
          <a:lstStyle/>
          <a:p>
            <a:r>
              <a:rPr lang="fi-FI" sz="3200" dirty="0"/>
              <a:t>Kasvamme, kohtaamme ja kasvatamme yhdessä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43" y="2589285"/>
            <a:ext cx="4872999" cy="2974781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accent1"/>
                </a:solidFill>
                <a:latin typeface="+mn-lt"/>
              </a:rPr>
              <a:t>VISIO: </a:t>
            </a:r>
          </a:p>
          <a:p>
            <a:pPr algn="ctr"/>
            <a:r>
              <a:rPr lang="fi-FI" b="1" i="1">
                <a:solidFill>
                  <a:schemeClr val="accent1"/>
                </a:solidFill>
                <a:latin typeface="+mn-lt"/>
              </a:rPr>
              <a:t>”Yhtenäinen esi- ja alkuopetuksen pedagogiikka, toimintakulttuuri ja oppimisympäristö vahvistaa lapsen varhaista perustaitojen oppimista. Yhdessä toimien mahdollistamme lapsen yksilöllisen etenemisen kasvun ja opin polulla joustavien siirtymien avulla.”</a:t>
            </a: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30.9.2025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B05C9F-0946-4683-B294-0F4D1B2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0836" y="281511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  <a:p>
            <a:pPr marL="342900" indent="-342900">
              <a:buAutoNum type="arabicPeriod"/>
            </a:pPr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B8782A6-1CB9-42C5-8AC5-A247B182D096}"/>
              </a:ext>
            </a:extLst>
          </p:cNvPr>
          <p:cNvSpPr txBox="1"/>
          <p:nvPr/>
        </p:nvSpPr>
        <p:spPr>
          <a:xfrm>
            <a:off x="1099335" y="2815119"/>
            <a:ext cx="4872999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dirty="0"/>
              <a:t>Yhteinen pedagoginen näkemys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Asiantuntijuuden ja osaamisen jakaminen</a:t>
            </a:r>
            <a:endParaRPr lang="fi-FI" dirty="0">
              <a:cs typeface="Segoe UI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Yhtenäinen toimintakulttuuri</a:t>
            </a:r>
            <a:endParaRPr lang="fi-FI" dirty="0">
              <a:cs typeface="Segoe UI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Pedagogiset työtavat ja oppimisympäristö perustaitojen oppimisessa</a:t>
            </a:r>
            <a:endParaRPr lang="fi-FI" dirty="0">
              <a:cs typeface="Segoe UI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Arviointi Toukokuussa 2025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Vuosikello</a:t>
            </a:r>
            <a:endParaRPr lang="fi-FI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E744B1-BCC8-D3E8-CBD8-9CFF4AA2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Taustatiedot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2A36C4-DAAA-058E-D04C-CF23BE40CE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Yksiköt: Talvikankaan koulu, Talvikankaan päiväkoti</a:t>
            </a:r>
          </a:p>
          <a:p>
            <a:endParaRPr lang="fi-FI" dirty="0"/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Vastuuhenkilöt: Pirjo-Riitta </a:t>
            </a:r>
            <a:r>
              <a:rPr lang="fi-FI" dirty="0" err="1"/>
              <a:t>Silven</a:t>
            </a:r>
            <a:r>
              <a:rPr lang="fi-FI" dirty="0"/>
              <a:t>, Heikki Paukkunen, Reetta Kivilahti, Tiina Luukkonen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F539D7-2D2B-09F9-9B59-413A42296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9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452439"/>
              </p:ext>
            </p:extLst>
          </p:nvPr>
        </p:nvGraphicFramePr>
        <p:xfrm>
          <a:off x="757239" y="794153"/>
          <a:ext cx="7083742" cy="4819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374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64417">
                <a:tc>
                  <a:txBody>
                    <a:bodyPr/>
                    <a:lstStyle/>
                    <a:p>
                      <a:r>
                        <a:rPr lang="fi-FI"/>
                        <a:t>1. YHTEINEN PEDAGOGINEN NÄKEMYS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55420"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Pitää järjestää yhteisiä tilanteita yhteiselle keskustelulle! (sovittiin yhteistyöparit eskari-luokka)</a:t>
                      </a:r>
                    </a:p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Nivelvaiheiden kehittäminen:</a:t>
                      </a:r>
                    </a:p>
                    <a:p>
                      <a:pPr marL="0" indent="0">
                        <a:buFont typeface="Calibri"/>
                        <a:buNone/>
                      </a:pPr>
                      <a:r>
                        <a:rPr lang="fi-FI" dirty="0"/>
                        <a:t>        - Eskari – koululuokka yhteistyö lähtenyt hyvin käyntiin.</a:t>
                      </a:r>
                    </a:p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    - </a:t>
                      </a:r>
                      <a:r>
                        <a:rPr lang="fi-FI" dirty="0" err="1"/>
                        <a:t>viskari</a:t>
                      </a:r>
                      <a:r>
                        <a:rPr lang="fi-FI" dirty="0"/>
                        <a:t>-eskariyhteistyön perustaminen, aloituskokous         tammikuussa</a:t>
                      </a:r>
                    </a:p>
                    <a:p>
                      <a:pPr marL="285750" indent="-285750">
                        <a:buFont typeface="Calibri"/>
                        <a:buChar char="-"/>
                      </a:pPr>
                      <a:endParaRPr lang="fi-FI" dirty="0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 dirty="0"/>
                        <a:t>Pitää nähdä yhteinen tahtotila lähteä kehittämään pedagogiikkaa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 dirty="0"/>
                        <a:t>Mikä meillä helpottuu ja paranee ja toisaalta mikä jää pois, kun tätä asiaa kehitetään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 dirty="0"/>
                        <a:t>Lasten ideat suunnitteluun mukaan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34E44250-3677-46E0-92BF-6E405C37E7DD}"/>
              </a:ext>
            </a:extLst>
          </p:cNvPr>
          <p:cNvSpPr/>
          <p:nvPr/>
        </p:nvSpPr>
        <p:spPr>
          <a:xfrm>
            <a:off x="8044665" y="1391479"/>
            <a:ext cx="2548202" cy="42225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Miettikää 1-2 tavoitetta lähiyhteistyölle. </a:t>
            </a:r>
          </a:p>
          <a:p>
            <a:endParaRPr lang="fi-FI" sz="1400"/>
          </a:p>
          <a:p>
            <a:r>
              <a:rPr lang="fi-FI" sz="1400" dirty="0"/>
              <a:t>Kirjatkaa konkreettiset toimenpiteet miten pääsette näihin tavoitteisiin.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Kuinka mahdollistetaan lasten osallisuus sekä aktiivinen toimijuus?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r>
              <a:rPr lang="fi-FI" sz="1400" dirty="0">
                <a:cs typeface="Segoe UI"/>
              </a:rPr>
              <a:t>Kuinka vahvistamme yhtenäisen tuen polun toteutumista?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241023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971377"/>
              </p:ext>
            </p:extLst>
          </p:nvPr>
        </p:nvGraphicFramePr>
        <p:xfrm>
          <a:off x="748553" y="794154"/>
          <a:ext cx="7070081" cy="484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0081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98164">
                <a:tc>
                  <a:txBody>
                    <a:bodyPr/>
                    <a:lstStyle/>
                    <a:p>
                      <a:r>
                        <a:rPr lang="fi-FI" dirty="0"/>
                        <a:t>2. ASIANTUNTIJUUDEN JA OSAAMISEN JAKAMINEN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48194">
                <a:tc>
                  <a:txBody>
                    <a:bodyPr/>
                    <a:lstStyle/>
                    <a:p>
                      <a:r>
                        <a:rPr lang="fi-FI" dirty="0"/>
                        <a:t>- Lapset opettavat toisiaan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Aikuiset oppivat toisiltaan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Hyödynnetään toisten asiantuntijuutta</a:t>
                      </a:r>
                    </a:p>
                    <a:p>
                      <a:r>
                        <a:rPr lang="fi-FI" dirty="0"/>
                        <a:t>- Yhteiset tapaamiset, keskustelut, tutustumiset</a:t>
                      </a:r>
                    </a:p>
                    <a:p>
                      <a:r>
                        <a:rPr lang="fi-FI" dirty="0"/>
                        <a:t>- Avoin tiedonkulku puolin ja toisin, kohtaavatko odotukset, yhteiset tavoitteet</a:t>
                      </a:r>
                    </a:p>
                    <a:p>
                      <a:r>
                        <a:rPr lang="fi-FI" dirty="0"/>
                        <a:t>- Näkemyserojen madaltaminen </a:t>
                      </a:r>
                    </a:p>
                    <a:p>
                      <a:r>
                        <a:rPr lang="fi-FI" dirty="0"/>
                        <a:t>- Koulun odotukset eskarilaisten taidoista selviksi</a:t>
                      </a:r>
                    </a:p>
                    <a:p>
                      <a:r>
                        <a:rPr lang="fi-FI" dirty="0"/>
                        <a:t>- Syksyllä eskarilaisten vanhempainiltaan koulun puolelta esim. erityisopettaja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 err="1"/>
                        <a:t>Viskarikeväällä</a:t>
                      </a:r>
                      <a:r>
                        <a:rPr lang="fi-FI" dirty="0"/>
                        <a:t> valmentaudutaan eskariin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Yhteistyötä myös nuorisopalveluiden kanssa (</a:t>
                      </a:r>
                      <a:r>
                        <a:rPr lang="fi-FI" dirty="0" err="1"/>
                        <a:t>NuPa</a:t>
                      </a:r>
                      <a:r>
                        <a:rPr lang="fi-FI" dirty="0"/>
                        <a:t>). Lokakuussa aloituspalaveri  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7" name="Suorakulmio 6">
            <a:extLst>
              <a:ext uri="{FF2B5EF4-FFF2-40B4-BE49-F238E27FC236}">
                <a16:creationId xmlns:a16="http://schemas.microsoft.com/office/drawing/2014/main" id="{2D74A94C-A9AE-4B64-A2C6-EFBF11E60417}"/>
              </a:ext>
            </a:extLst>
          </p:cNvPr>
          <p:cNvSpPr/>
          <p:nvPr/>
        </p:nvSpPr>
        <p:spPr>
          <a:xfrm>
            <a:off x="7993294" y="1422302"/>
            <a:ext cx="2847741" cy="42182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Miten jaamme esiopetuksen, perusopetuksen ja huoltajien asiantuntijuutta?</a:t>
            </a:r>
          </a:p>
          <a:p>
            <a:endParaRPr lang="fi-FI" sz="1400"/>
          </a:p>
          <a:p>
            <a:r>
              <a:rPr lang="fi-FI" sz="1400" dirty="0"/>
              <a:t>Kuinka hyödynnämme henkilöstön vahvuuksia ja osaamista?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Kenen kanssa teemme yhteistyötä? (Iltapäivätoiminta, nuorisopalvelut yms.)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16456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393148"/>
              </p:ext>
            </p:extLst>
          </p:nvPr>
        </p:nvGraphicFramePr>
        <p:xfrm>
          <a:off x="790369" y="727893"/>
          <a:ext cx="6780012" cy="500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001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25338">
                <a:tc>
                  <a:txBody>
                    <a:bodyPr/>
                    <a:lstStyle/>
                    <a:p>
                      <a:r>
                        <a:rPr lang="fi-FI" b="1"/>
                        <a:t>3. YHTENÄINEN TOIMINTAKULTTUURI</a:t>
                      </a:r>
                    </a:p>
                    <a:p>
                      <a:r>
                        <a:rPr lang="fi-FI" b="0"/>
                        <a:t>Johtaminen, rakenteet, suunnittelu, toimenpiteet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75216">
                <a:tc>
                  <a:txBody>
                    <a:bodyPr/>
                    <a:lstStyle/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 dirty="0"/>
                        <a:t>Syyskuussa esi- ja alkuopetuksen yhteinen suunnittelukokous, missä sovitaan yhteistyöparit ja yhteinen projekti. Yhteistyöparit sopivat lähiyhteistyöstä.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 dirty="0"/>
                        <a:t>Vuosikello velvoittaa ja antaa raamit yhteistyölle.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endParaRPr lang="fi-FI" dirty="0"/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 dirty="0"/>
                        <a:t>Suunnittelulle tarvitaan riittävä aika alussa, suunnitteluaika vähenee ajan kanssa kun toimintakulttuuri kehittyy</a:t>
                      </a:r>
                    </a:p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513A16F7-A5BD-4FA8-90F8-8E6F1B295216}"/>
              </a:ext>
            </a:extLst>
          </p:cNvPr>
          <p:cNvSpPr/>
          <p:nvPr/>
        </p:nvSpPr>
        <p:spPr>
          <a:xfrm>
            <a:off x="7775304" y="1530857"/>
            <a:ext cx="2806766" cy="419759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Kirjatkaa yhdessä sovitut suunnitteluajat ja käytänteet.</a:t>
            </a:r>
          </a:p>
          <a:p>
            <a:endParaRPr lang="fi-FI" sz="1400"/>
          </a:p>
          <a:p>
            <a:r>
              <a:rPr lang="fi-FI" sz="1400" dirty="0"/>
              <a:t>Millä tavoin varmistamme kaikkien sitoutumisen yhteistyöhön?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Miten toteutamme yhteistyötä?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endParaRPr lang="fi-FI" sz="14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3454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074729"/>
              </p:ext>
            </p:extLst>
          </p:nvPr>
        </p:nvGraphicFramePr>
        <p:xfrm>
          <a:off x="757239" y="676225"/>
          <a:ext cx="7195913" cy="5052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5913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32833">
                <a:tc>
                  <a:txBody>
                    <a:bodyPr/>
                    <a:lstStyle/>
                    <a:p>
                      <a:r>
                        <a:rPr lang="fi-FI"/>
                        <a:t>4. PEDAGOGISET TYÖTAVAT JA OPPIMISYMPÄRISTÖT PERUSTAITOJEN OPPIMISESSA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19389"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Molemmista toimintakulttuurista (päiväkoti ja koulu) ja toimintatavoista voidaan oppia</a:t>
                      </a:r>
                    </a:p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Toisen toimintakulttuuriin tutustuminen</a:t>
                      </a:r>
                    </a:p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Yhteinen </a:t>
                      </a:r>
                      <a:r>
                        <a:rPr lang="fi-FI" dirty="0" err="1"/>
                        <a:t>Steam</a:t>
                      </a:r>
                      <a:r>
                        <a:rPr lang="fi-FI" dirty="0"/>
                        <a:t>-polku</a:t>
                      </a:r>
                    </a:p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Vierailuja toisten luona</a:t>
                      </a:r>
                    </a:p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Lähiympäristön hyödyntäminen</a:t>
                      </a:r>
                    </a:p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Lasten ideat huomioon</a:t>
                      </a:r>
                    </a:p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Yhteiset leikki- ja pelihetket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B19552D7-9A9D-4E79-8959-95709D1B8A9A}"/>
              </a:ext>
            </a:extLst>
          </p:cNvPr>
          <p:cNvSpPr/>
          <p:nvPr/>
        </p:nvSpPr>
        <p:spPr>
          <a:xfrm>
            <a:off x="8132318" y="1391479"/>
            <a:ext cx="2834635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Millä tavoin hyödynnämme eri oppimisympäristöjä? (Esim. päiväkodin tilat, koulun tilat, lähiympäristö) </a:t>
            </a:r>
          </a:p>
          <a:p>
            <a:endParaRPr lang="fi-FI" sz="1400"/>
          </a:p>
          <a:p>
            <a:r>
              <a:rPr lang="fi-FI" sz="1400" dirty="0"/>
              <a:t>Millaisia työskentelytapoja käytämme?</a:t>
            </a:r>
            <a:endParaRPr lang="fi-FI" sz="1400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Miten mahdollistamme leikin toteutumisen 5-8-vuotiaiden pedagogiikassa?</a:t>
            </a:r>
            <a:endParaRPr lang="fi-FI" sz="1400" dirty="0" err="1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Miten huomioimme lasten  osallisuuden ja hyvinvoinnin?</a:t>
            </a:r>
            <a:endParaRPr lang="fi-FI" sz="14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7588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705681"/>
              </p:ext>
            </p:extLst>
          </p:nvPr>
        </p:nvGraphicFramePr>
        <p:xfrm>
          <a:off x="757238" y="794153"/>
          <a:ext cx="6938106" cy="493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1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609018">
                <a:tc>
                  <a:txBody>
                    <a:bodyPr/>
                    <a:lstStyle/>
                    <a:p>
                      <a:r>
                        <a:rPr lang="fi-FI"/>
                        <a:t>5. ARVIOINTI TOUKOKUUSSA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25276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EA74EDCF-9EFC-4951-89E2-459EA94F2ECA}"/>
              </a:ext>
            </a:extLst>
          </p:cNvPr>
          <p:cNvSpPr/>
          <p:nvPr/>
        </p:nvSpPr>
        <p:spPr>
          <a:xfrm>
            <a:off x="7952199" y="1391479"/>
            <a:ext cx="2596740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fi-FI" sz="1400"/>
          </a:p>
          <a:p>
            <a:r>
              <a:rPr lang="fi-FI" sz="1400" dirty="0"/>
              <a:t>Miten lähiyhteistyölle asetetut tavoitteet toteutuivat?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r>
              <a:rPr lang="fi-FI" sz="1400" dirty="0"/>
              <a:t>Missä onnistuimme ja mitä haluamme vahvistaa seuraavalla toimintakaudella?</a:t>
            </a:r>
            <a:endParaRPr lang="fi-FI" sz="1400" dirty="0">
              <a:cs typeface="Segoe UI"/>
            </a:endParaRPr>
          </a:p>
          <a:p>
            <a:endParaRPr lang="fi-FI" sz="1400"/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33780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 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62369"/>
              </p:ext>
            </p:extLst>
          </p:nvPr>
        </p:nvGraphicFramePr>
        <p:xfrm>
          <a:off x="757238" y="1881964"/>
          <a:ext cx="9695238" cy="3646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7619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4847619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446566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ELOKUU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Vuosikellon päivittäminen,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SYYSKUU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Yhteistyön aloituspalaveri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LOKAKUU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Pipojuhla, yhteisleikit, ulkoilu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MARRASKUU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Pelaamiset, retket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439006">
                <a:tc>
                  <a:txBody>
                    <a:bodyPr/>
                    <a:lstStyle/>
                    <a:p>
                      <a:r>
                        <a:rPr lang="fi-FI"/>
                        <a:t>JOULUKUU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Jouluaskartelu, jouluesitysten katsominen, palvelukodin muistaminen, leipomiset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  <p:graphicFrame>
        <p:nvGraphicFramePr>
          <p:cNvPr id="8" name="Taulukko 8">
            <a:extLst>
              <a:ext uri="{FF2B5EF4-FFF2-40B4-BE49-F238E27FC236}">
                <a16:creationId xmlns:a16="http://schemas.microsoft.com/office/drawing/2014/main" id="{C42331D9-A2A4-EFAE-F5F3-8A4CEADE0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620585"/>
              </p:ext>
            </p:extLst>
          </p:nvPr>
        </p:nvGraphicFramePr>
        <p:xfrm>
          <a:off x="748552" y="1318436"/>
          <a:ext cx="9703923" cy="510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3923">
                  <a:extLst>
                    <a:ext uri="{9D8B030D-6E8A-4147-A177-3AD203B41FA5}">
                      <a16:colId xmlns:a16="http://schemas.microsoft.com/office/drawing/2014/main" val="1883764609"/>
                    </a:ext>
                  </a:extLst>
                </a:gridCol>
              </a:tblGrid>
              <a:tr h="510363">
                <a:tc>
                  <a:txBody>
                    <a:bodyPr/>
                    <a:lstStyle/>
                    <a:p>
                      <a:r>
                        <a:rPr lang="fi-FI" dirty="0"/>
                        <a:t>6. VUOSIKELLO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774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906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Johtoryhm_x00e4_nmuistio xmlns="a73371c2-c519-4563-9b89-7ff52b8543f9" xsi:nil="true"/>
    <_ip_UnifiedCompliancePolicyProperties xmlns="http://schemas.microsoft.com/sharepoint/v3" xsi:nil="true"/>
    <lcf76f155ced4ddcb4097134ff3c332f xmlns="a73371c2-c519-4563-9b89-7ff52b8543f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BBCADA6276A4144A44912019F9D353B" ma:contentTypeVersion="17" ma:contentTypeDescription="Luo uusi asiakirja." ma:contentTypeScope="" ma:versionID="9f7719db3a7170b65000fc4fa830634d">
  <xsd:schema xmlns:xsd="http://www.w3.org/2001/XMLSchema" xmlns:xs="http://www.w3.org/2001/XMLSchema" xmlns:p="http://schemas.microsoft.com/office/2006/metadata/properties" xmlns:ns1="http://schemas.microsoft.com/sharepoint/v3" xmlns:ns2="a73371c2-c519-4563-9b89-7ff52b8543f9" targetNamespace="http://schemas.microsoft.com/office/2006/metadata/properties" ma:root="true" ma:fieldsID="57cc4afc8cb02d3b00b964cdf9ac5a10" ns1:_="" ns2:_="">
    <xsd:import namespace="http://schemas.microsoft.com/sharepoint/v3"/>
    <xsd:import namespace="a73371c2-c519-4563-9b89-7ff52b854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Johtoryhm_x00e4_nmuistio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371c2-c519-4563-9b89-7ff52b8543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Johtoryhm_x00e4_nmuistio" ma:index="10" nillable="true" ma:displayName="Johtoryhmän muistio" ma:format="Dropdown" ma:internalName="Johtoryhm_x00e4_nmuistio">
      <xsd:simpleType>
        <xsd:restriction base="dms:Text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2e842811-fc86-452f-aa99-9d3d11fbf5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186BF3-4D17-4A27-817E-2084FD0DCCA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a73371c2-c519-4563-9b89-7ff52b8543f9"/>
  </ds:schemaRefs>
</ds:datastoreItem>
</file>

<file path=customXml/itemProps2.xml><?xml version="1.0" encoding="utf-8"?>
<ds:datastoreItem xmlns:ds="http://schemas.openxmlformats.org/officeDocument/2006/customXml" ds:itemID="{443F19CE-3A99-404C-9FA8-6CF023B62B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3371c2-c519-4563-9b89-7ff52b8543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99F5D9-D06D-434B-A3F0-3E74CB78B57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0d7e0fb-38a7-49c9-82b1-94634535fcd7}" enabled="1" method="Privilege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0</TotalTime>
  <Words>522</Words>
  <Application>Microsoft Office PowerPoint</Application>
  <PresentationFormat>Laajakuva</PresentationFormat>
  <Paragraphs>120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Segoe UI</vt:lpstr>
      <vt:lpstr>Office-teema</vt:lpstr>
      <vt:lpstr>5-8-vuotiaiden pedagoginen suunnitelma</vt:lpstr>
      <vt:lpstr>Kasvamme, kohtaamme ja kasvatamme yhdessä</vt:lpstr>
      <vt:lpstr>Taustatiedot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5-8-vuotiaiden pedagoginen suunnitelma (päivitetty 2024)</dc:title>
  <dc:creator/>
  <cp:lastModifiedBy>Silvén Pirjo-Riitta</cp:lastModifiedBy>
  <cp:revision>3</cp:revision>
  <dcterms:created xsi:type="dcterms:W3CDTF">2024-09-03T05:44:26Z</dcterms:created>
  <dcterms:modified xsi:type="dcterms:W3CDTF">2025-09-30T13:11:23Z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2024-09-03T05:44:57Z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03900d98-d443-40e6-9dcd-91e95a5a1698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0x0101009BBCADA6276A4144A44912019F9D353B</vt:lpwstr>
  </property>
  <property fmtid="{D5CDD505-2E9C-101B-9397-08002B2CF9AE}" pid="10" name="TaxCatchAll">
    <vt:lpwstr>1;#Sivistys-ja kulttuuripalvelut</vt:lpwstr>
  </property>
  <property fmtid="{D5CDD505-2E9C-101B-9397-08002B2CF9AE}" pid="11" name="toimialaTaxHTField">
    <vt:lpwstr>Sivistys-ja kulttuuripalvelut|46cf9211-5c78-40bb-a736-a60014ef7a20</vt:lpwstr>
  </property>
</Properties>
</file>