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257" r:id="rId6"/>
    <p:sldId id="263" r:id="rId7"/>
    <p:sldId id="258" r:id="rId8"/>
    <p:sldId id="260" r:id="rId9"/>
    <p:sldId id="261" r:id="rId10"/>
    <p:sldId id="259" r:id="rId11"/>
    <p:sldId id="262" r:id="rId12"/>
    <p:sldId id="265" r:id="rId13"/>
    <p:sldId id="266" r:id="rId14"/>
  </p:sldIdLst>
  <p:sldSz cx="12192000" cy="6858000"/>
  <p:notesSz cx="6797675"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91FC1F-8562-B6DC-879B-BF6DDFE4B6D9}" name="Herranen Tuula" initials="HT" userId="S::tuula.herranen@ouka.fi::f186c9e7-391b-459f-aa13-d863cd0b847f" providerId="AD"/>
  <p188:author id="{9CF9B7BA-08F8-CD8C-FF2E-A623C5355A3D}" name="Nyberg Sari" initials="NS" userId="S::sari.nyberg@ouka.fi::81af210f-cbff-4d10-99fa-f9fa679d86be" providerId="AD"/>
  <p188:author id="{F8EED5D8-A96D-942F-3B9C-FD0A3BA07919}" name="Niemelä Pirita" initials="NP" userId="S::pirita.niemela@ouka.fi::389c93ae-c01a-4832-b8f4-89dddf2edb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4980" autoAdjust="0"/>
  </p:normalViewPr>
  <p:slideViewPr>
    <p:cSldViewPr snapToGrid="0" snapToObjects="1" showGuides="1">
      <p:cViewPr varScale="1">
        <p:scale>
          <a:sx n="59" d="100"/>
          <a:sy n="59" d="100"/>
        </p:scale>
        <p:origin x="964"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110CF99-8546-9944-AF26-18CD4D3E6F2D}" type="datetimeFigureOut">
              <a:rPr lang="fi-FI" smtClean="0"/>
              <a:t>30.9.2025</a:t>
            </a:fld>
            <a:endParaRPr lang="fi-FI"/>
          </a:p>
        </p:txBody>
      </p:sp>
      <p:sp>
        <p:nvSpPr>
          <p:cNvPr id="4" name="Dian kuvan paikkamerkki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65DCCD3-B33E-814F-B15D-D5F1A828D8E1}" type="slidenum">
              <a:rPr lang="fi-FI" smtClean="0"/>
              <a:t>‹#›</a:t>
            </a:fld>
            <a:endParaRPr lang="fi-FI"/>
          </a:p>
        </p:txBody>
      </p:sp>
    </p:spTree>
    <p:extLst>
      <p:ext uri="{BB962C8B-B14F-4D97-AF65-F5344CB8AC3E}">
        <p14:creationId xmlns:p14="http://schemas.microsoft.com/office/powerpoint/2010/main" val="283864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2.jpg"/><Relationship Id="rId4" Type="http://schemas.openxmlformats.org/officeDocument/2006/relationships/image" Target="../media/image21.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jp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16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19877" y="669257"/>
            <a:ext cx="685800" cy="647700"/>
          </a:xfrm>
          <a:prstGeom prst="rect">
            <a:avLst/>
          </a:prstGeom>
        </p:spPr>
      </p:pic>
      <p:pic>
        <p:nvPicPr>
          <p:cNvPr id="6" name="Kuva 5" descr="Sivistys- ja kulttuuripalveluiden logo.">
            <a:extLst>
              <a:ext uri="{FF2B5EF4-FFF2-40B4-BE49-F238E27FC236}">
                <a16:creationId xmlns:a16="http://schemas.microsoft.com/office/drawing/2014/main" id="{F4FA2679-08D5-4EC5-8140-92D65B4EB0C3}"/>
              </a:ext>
            </a:extLst>
          </p:cNvPr>
          <p:cNvPicPr>
            <a:picLocks noChangeAspect="1"/>
          </p:cNvPicPr>
          <p:nvPr userDrawn="1"/>
        </p:nvPicPr>
        <p:blipFill>
          <a:blip r:embed="rId4"/>
          <a:stretch>
            <a:fillRect/>
          </a:stretch>
        </p:blipFill>
        <p:spPr>
          <a:xfrm>
            <a:off x="543991" y="4459045"/>
            <a:ext cx="2516987" cy="1576659"/>
          </a:xfrm>
          <a:prstGeom prst="rect">
            <a:avLst/>
          </a:prstGeom>
        </p:spPr>
      </p:pic>
      <p:pic>
        <p:nvPicPr>
          <p:cNvPr id="9" name="Kuva 8" descr="Oulun logo.">
            <a:extLst>
              <a:ext uri="{FF2B5EF4-FFF2-40B4-BE49-F238E27FC236}">
                <a16:creationId xmlns:a16="http://schemas.microsoft.com/office/drawing/2014/main" id="{88B3AE45-B976-45D3-8211-48E87A1B32F4}"/>
              </a:ext>
            </a:extLst>
          </p:cNvPr>
          <p:cNvPicPr>
            <a:picLocks noChangeAspect="1"/>
          </p:cNvPicPr>
          <p:nvPr userDrawn="1"/>
        </p:nvPicPr>
        <p:blipFill>
          <a:blip r:embed="rId5"/>
          <a:stretch>
            <a:fillRect/>
          </a:stretch>
        </p:blipFill>
        <p:spPr>
          <a:xfrm>
            <a:off x="10289689" y="5790882"/>
            <a:ext cx="925547" cy="244822"/>
          </a:xfrm>
          <a:prstGeom prst="rect">
            <a:avLst/>
          </a:prstGeom>
        </p:spPr>
      </p:pic>
    </p:spTree>
    <p:extLst>
      <p:ext uri="{BB962C8B-B14F-4D97-AF65-F5344CB8AC3E}">
        <p14:creationId xmlns:p14="http://schemas.microsoft.com/office/powerpoint/2010/main" val="211384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30.9.2025</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68141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30.9.2025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110721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Otsikkodia">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30.9.2025</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96950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30.9.2025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672247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endParaRPr lang="fi-FI" dirty="0"/>
          </a:p>
        </p:txBody>
      </p:sp>
    </p:spTree>
    <p:extLst>
      <p:ext uri="{BB962C8B-B14F-4D97-AF65-F5344CB8AC3E}">
        <p14:creationId xmlns:p14="http://schemas.microsoft.com/office/powerpoint/2010/main" val="383953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952206" y="5934820"/>
            <a:ext cx="7500270"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9" name="Kuva 8" descr="Sivistys- ja kulttuuripalveluiden logo.">
            <a:extLst>
              <a:ext uri="{FF2B5EF4-FFF2-40B4-BE49-F238E27FC236}">
                <a16:creationId xmlns:a16="http://schemas.microsoft.com/office/drawing/2014/main" id="{102C537D-5788-4197-9F32-E4B978E002D2}"/>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F5BE4E6F-B351-4159-B897-4BAC3FAE33B6}"/>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62276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p>
            <a:fld id="{E915719C-C0B1-0442-A41F-D134B78B6185}" type="datetime1">
              <a:rPr lang="fi-FI" smtClean="0"/>
              <a:t>30.9.2025</a:t>
            </a:fld>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p>
            <a:fld id="{69C2F4FE-713B-884F-B5BF-63AA24B8D1FF}" type="slidenum">
              <a:rPr lang="fi-FI" smtClean="0"/>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spTree>
    <p:extLst>
      <p:ext uri="{BB962C8B-B14F-4D97-AF65-F5344CB8AC3E}">
        <p14:creationId xmlns:p14="http://schemas.microsoft.com/office/powerpoint/2010/main" val="3809654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6" name="Kuva 5" descr="Sivistys- ja kulttuuripalveluiden logo.">
            <a:extLst>
              <a:ext uri="{FF2B5EF4-FFF2-40B4-BE49-F238E27FC236}">
                <a16:creationId xmlns:a16="http://schemas.microsoft.com/office/drawing/2014/main" id="{990BF5BC-234D-4011-B452-EFE2E7249B1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9" name="Kuva 8" descr="Oulun logo.">
            <a:extLst>
              <a:ext uri="{FF2B5EF4-FFF2-40B4-BE49-F238E27FC236}">
                <a16:creationId xmlns:a16="http://schemas.microsoft.com/office/drawing/2014/main" id="{AB34FC20-020F-4F1A-BDE1-CDA6C97A6879}"/>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548043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71C51CBA-A580-4AC3-9F8A-A8C5E1D3B81C}"/>
              </a:ext>
            </a:extLst>
          </p:cNvPr>
          <p:cNvPicPr>
            <a:picLocks noChangeAspect="1"/>
          </p:cNvPicPr>
          <p:nvPr userDrawn="1"/>
        </p:nvPicPr>
        <p:blipFill>
          <a:blip r:embed="rId4"/>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78FBB0A1-BB56-4859-94A9-F5BCD32FD50D}"/>
              </a:ext>
            </a:extLst>
          </p:cNvPr>
          <p:cNvPicPr>
            <a:picLocks noChangeAspect="1"/>
          </p:cNvPicPr>
          <p:nvPr userDrawn="1"/>
        </p:nvPicPr>
        <p:blipFill>
          <a:blip r:embed="rId5"/>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356722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860766" y="5934820"/>
            <a:ext cx="7591710"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5EDB1419-A410-478C-8C6C-1AD19F48CCF5}"/>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AA6E841F-BA70-41E5-9956-AD9679BAE03E}"/>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32711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30.9.2025</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1833330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dirty="0"/>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934820"/>
            <a:ext cx="7539459"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7" name="Kuva 6" descr="Sivistys- ja kulttuuripalveluiden logo.">
            <a:extLst>
              <a:ext uri="{FF2B5EF4-FFF2-40B4-BE49-F238E27FC236}">
                <a16:creationId xmlns:a16="http://schemas.microsoft.com/office/drawing/2014/main" id="{F8B1C6D5-887C-42EF-88B0-61031896D48F}"/>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0" name="Kuva 9" descr="Oulun logo.">
            <a:extLst>
              <a:ext uri="{FF2B5EF4-FFF2-40B4-BE49-F238E27FC236}">
                <a16:creationId xmlns:a16="http://schemas.microsoft.com/office/drawing/2014/main" id="{8D2D5939-F3E7-425B-A44B-A6F233F3BA5F}"/>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765562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06C8948B-36B5-4535-8823-52E81FC2213A}"/>
              </a:ext>
            </a:extLst>
          </p:cNvPr>
          <p:cNvPicPr>
            <a:picLocks noChangeAspect="1"/>
          </p:cNvPicPr>
          <p:nvPr userDrawn="1"/>
        </p:nvPicPr>
        <p:blipFill>
          <a:blip r:embed="rId3"/>
          <a:stretch>
            <a:fillRect/>
          </a:stretch>
        </p:blipFill>
        <p:spPr>
          <a:xfrm>
            <a:off x="758785" y="5882368"/>
            <a:ext cx="1988919" cy="443127"/>
          </a:xfrm>
          <a:prstGeom prst="rect">
            <a:avLst/>
          </a:prstGeom>
        </p:spPr>
      </p:pic>
      <p:pic>
        <p:nvPicPr>
          <p:cNvPr id="13" name="Kuva 12" descr="Oulun logo.">
            <a:extLst>
              <a:ext uri="{FF2B5EF4-FFF2-40B4-BE49-F238E27FC236}">
                <a16:creationId xmlns:a16="http://schemas.microsoft.com/office/drawing/2014/main" id="{946F9644-8F00-4855-AF18-9786989BEC23}"/>
              </a:ext>
            </a:extLst>
          </p:cNvPr>
          <p:cNvPicPr>
            <a:picLocks noChangeAspect="1"/>
          </p:cNvPicPr>
          <p:nvPr userDrawn="1"/>
        </p:nvPicPr>
        <p:blipFill>
          <a:blip r:embed="rId4"/>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864544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122023" y="5865548"/>
            <a:ext cx="4223157"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AF05C52F-52A3-481C-9B30-55D16F2405CF}"/>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247868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13017" y="5865548"/>
            <a:ext cx="2781201"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160E416F-EBC1-46E5-B104-340A5E663D5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2645306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7" name="Kuva 6" descr="Sivistys- ja kulttuuripalveluiden logo.">
            <a:extLst>
              <a:ext uri="{FF2B5EF4-FFF2-40B4-BE49-F238E27FC236}">
                <a16:creationId xmlns:a16="http://schemas.microsoft.com/office/drawing/2014/main" id="{23A62FE5-9493-4131-B229-9FFB58F8F7BB}"/>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1425768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26080" y="5865548"/>
            <a:ext cx="276813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descr="Sivistys- ja kulttuuripalveluiden logo.">
            <a:extLst>
              <a:ext uri="{FF2B5EF4-FFF2-40B4-BE49-F238E27FC236}">
                <a16:creationId xmlns:a16="http://schemas.microsoft.com/office/drawing/2014/main" id="{41AA429B-8C69-4FC3-B6EC-69E5C9D36591}"/>
              </a:ext>
            </a:extLst>
          </p:cNvPr>
          <p:cNvPicPr>
            <a:picLocks noChangeAspect="1"/>
          </p:cNvPicPr>
          <p:nvPr userDrawn="1"/>
        </p:nvPicPr>
        <p:blipFill>
          <a:blip r:embed="rId2"/>
          <a:stretch>
            <a:fillRect/>
          </a:stretch>
        </p:blipFill>
        <p:spPr>
          <a:xfrm>
            <a:off x="758785" y="5882368"/>
            <a:ext cx="1988919" cy="443127"/>
          </a:xfrm>
          <a:prstGeom prst="rect">
            <a:avLst/>
          </a:prstGeom>
        </p:spPr>
      </p:pic>
    </p:spTree>
    <p:extLst>
      <p:ext uri="{BB962C8B-B14F-4D97-AF65-F5344CB8AC3E}">
        <p14:creationId xmlns:p14="http://schemas.microsoft.com/office/powerpoint/2010/main" val="315086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3" name="Kuva 12" descr="Sivistys- ja kulttuuripalveluiden logo.">
            <a:extLst>
              <a:ext uri="{FF2B5EF4-FFF2-40B4-BE49-F238E27FC236}">
                <a16:creationId xmlns:a16="http://schemas.microsoft.com/office/drawing/2014/main" id="{C89480A0-7899-4602-9ABB-8496A5F52E58}"/>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54420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6FAE3318-70BA-4914-9EAB-6619D72EAFAE}"/>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412541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CFE21BF6-129D-49D9-AEFC-CFC30D6B1D04}"/>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795514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10" name="Kuva 9" descr="Sivistys- ja kulttuuripalveluiden logo.">
            <a:extLst>
              <a:ext uri="{FF2B5EF4-FFF2-40B4-BE49-F238E27FC236}">
                <a16:creationId xmlns:a16="http://schemas.microsoft.com/office/drawing/2014/main" id="{35E36C40-4BDA-411B-ACA4-18D04F80ACD0}"/>
              </a:ext>
            </a:extLst>
          </p:cNvPr>
          <p:cNvPicPr>
            <a:picLocks noChangeAspect="1"/>
          </p:cNvPicPr>
          <p:nvPr userDrawn="1"/>
        </p:nvPicPr>
        <p:blipFill>
          <a:blip r:embed="rId3"/>
          <a:stretch>
            <a:fillRect/>
          </a:stretch>
        </p:blipFill>
        <p:spPr>
          <a:xfrm>
            <a:off x="10225144" y="5687543"/>
            <a:ext cx="1159847" cy="726536"/>
          </a:xfrm>
          <a:prstGeom prst="rect">
            <a:avLst/>
          </a:prstGeom>
        </p:spPr>
      </p:pic>
    </p:spTree>
    <p:extLst>
      <p:ext uri="{BB962C8B-B14F-4D97-AF65-F5344CB8AC3E}">
        <p14:creationId xmlns:p14="http://schemas.microsoft.com/office/powerpoint/2010/main" val="2878593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Otsikkodia">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30.9.2025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773079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65269" y="5934820"/>
            <a:ext cx="748720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6" name="Kuva 5" descr="Sivistys- ja kulttuuripalveluiden logo.">
            <a:extLst>
              <a:ext uri="{FF2B5EF4-FFF2-40B4-BE49-F238E27FC236}">
                <a16:creationId xmlns:a16="http://schemas.microsoft.com/office/drawing/2014/main" id="{FF48920D-C6BC-4618-83E9-05396DFFDD1E}"/>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155A335D-2808-44D7-8E41-ED2D8043CBE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340198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04457" y="5934820"/>
            <a:ext cx="7448019"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6" name="Kuva 5" descr="Sivistys- ja kulttuuripalveluiden logo.">
            <a:extLst>
              <a:ext uri="{FF2B5EF4-FFF2-40B4-BE49-F238E27FC236}">
                <a16:creationId xmlns:a16="http://schemas.microsoft.com/office/drawing/2014/main" id="{5CCFB3B9-0A1E-422B-A6FC-D973ACEE10F3}"/>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7" name="Kuva 6" descr="Oulun logo.">
            <a:extLst>
              <a:ext uri="{FF2B5EF4-FFF2-40B4-BE49-F238E27FC236}">
                <a16:creationId xmlns:a16="http://schemas.microsoft.com/office/drawing/2014/main" id="{BF71B0BA-796A-440B-9A6E-ED3220EB1990}"/>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1840789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991394" y="5934820"/>
            <a:ext cx="7461082"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1" name="Kuva 10" descr="Sivistys- ja kulttuuripalveluiden logo.">
            <a:extLst>
              <a:ext uri="{FF2B5EF4-FFF2-40B4-BE49-F238E27FC236}">
                <a16:creationId xmlns:a16="http://schemas.microsoft.com/office/drawing/2014/main" id="{4A564046-4101-4E23-B37B-CC9656EC56E1}"/>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8A77F652-86F5-4BED-A22A-3580E611E778}"/>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462130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endParaRPr lang="fi-FI" dirty="0"/>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3056709" y="5934820"/>
            <a:ext cx="739576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1" name="Kuva 10" descr="Sivistys- ja kulttuuripalveluiden logo.">
            <a:extLst>
              <a:ext uri="{FF2B5EF4-FFF2-40B4-BE49-F238E27FC236}">
                <a16:creationId xmlns:a16="http://schemas.microsoft.com/office/drawing/2014/main" id="{403744BB-A902-4690-B7EE-A8204A22BE02}"/>
              </a:ext>
            </a:extLst>
          </p:cNvPr>
          <p:cNvPicPr>
            <a:picLocks noChangeAspect="1"/>
          </p:cNvPicPr>
          <p:nvPr userDrawn="1"/>
        </p:nvPicPr>
        <p:blipFill>
          <a:blip r:embed="rId2"/>
          <a:stretch>
            <a:fillRect/>
          </a:stretch>
        </p:blipFill>
        <p:spPr>
          <a:xfrm>
            <a:off x="758785" y="5882368"/>
            <a:ext cx="1988919" cy="443127"/>
          </a:xfrm>
          <a:prstGeom prst="rect">
            <a:avLst/>
          </a:prstGeom>
        </p:spPr>
      </p:pic>
      <p:pic>
        <p:nvPicPr>
          <p:cNvPr id="12" name="Kuva 11" descr="Oulun logo.">
            <a:extLst>
              <a:ext uri="{FF2B5EF4-FFF2-40B4-BE49-F238E27FC236}">
                <a16:creationId xmlns:a16="http://schemas.microsoft.com/office/drawing/2014/main" id="{4D2F779D-CF7C-467B-BE6D-D357E4FD3E77}"/>
              </a:ext>
            </a:extLst>
          </p:cNvPr>
          <p:cNvPicPr>
            <a:picLocks noChangeAspect="1"/>
          </p:cNvPicPr>
          <p:nvPr userDrawn="1"/>
        </p:nvPicPr>
        <p:blipFill>
          <a:blip r:embed="rId3"/>
          <a:stretch>
            <a:fillRect/>
          </a:stretch>
        </p:blipFill>
        <p:spPr>
          <a:xfrm>
            <a:off x="10740563" y="6029508"/>
            <a:ext cx="600450" cy="159235"/>
          </a:xfrm>
          <a:prstGeom prst="rect">
            <a:avLst/>
          </a:prstGeom>
        </p:spPr>
      </p:pic>
    </p:spTree>
    <p:extLst>
      <p:ext uri="{BB962C8B-B14F-4D97-AF65-F5344CB8AC3E}">
        <p14:creationId xmlns:p14="http://schemas.microsoft.com/office/powerpoint/2010/main" val="259409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30.9.2025</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774247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30.9.2025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623716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30.9.2025</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374607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30.9.2025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1093910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10" name="Kuva 9">
            <a:extLst>
              <a:ext uri="{FF2B5EF4-FFF2-40B4-BE49-F238E27FC236}">
                <a16:creationId xmlns:a16="http://schemas.microsoft.com/office/drawing/2014/main" id="{75DF2903-B3B4-41DD-809E-AA5BDCC391E5}"/>
              </a:ext>
            </a:extLst>
          </p:cNvPr>
          <p:cNvPicPr>
            <a:picLocks noChangeAspect="1"/>
          </p:cNvPicPr>
          <p:nvPr userDrawn="1"/>
        </p:nvPicPr>
        <p:blipFill>
          <a:blip r:embed="rId4"/>
          <a:stretch>
            <a:fillRect/>
          </a:stretch>
        </p:blipFill>
        <p:spPr>
          <a:xfrm>
            <a:off x="806824" y="3429000"/>
            <a:ext cx="10560423" cy="2741649"/>
          </a:xfrm>
          <a:prstGeom prst="rect">
            <a:avLst/>
          </a:prstGeom>
        </p:spPr>
      </p:pic>
      <p:sp>
        <p:nvSpPr>
          <p:cNvPr id="11" name="Otsikko 1">
            <a:extLst>
              <a:ext uri="{FF2B5EF4-FFF2-40B4-BE49-F238E27FC236}">
                <a16:creationId xmlns:a16="http://schemas.microsoft.com/office/drawing/2014/main" id="{56AF01AB-05B6-4311-A216-6DBEBB59165E}"/>
              </a:ext>
            </a:extLst>
          </p:cNvPr>
          <p:cNvSpPr>
            <a:spLocks noGrp="1"/>
          </p:cNvSpPr>
          <p:nvPr>
            <p:ph type="ctrTitle"/>
          </p:nvPr>
        </p:nvSpPr>
        <p:spPr>
          <a:xfrm>
            <a:off x="1481676" y="3887891"/>
            <a:ext cx="5903449" cy="1296297"/>
          </a:xfrm>
        </p:spPr>
        <p:txBody>
          <a:bodyPr anchor="b">
            <a:normAutofit/>
          </a:bodyPr>
          <a:lstStyle>
            <a:lvl1pPr algn="l">
              <a:defRPr sz="3000">
                <a:solidFill>
                  <a:schemeClr val="bg1"/>
                </a:solidFill>
              </a:defRPr>
            </a:lvl1pPr>
          </a:lstStyle>
          <a:p>
            <a:r>
              <a:rPr lang="fi-FI"/>
              <a:t>Muokkaa ots. perustyyl. napsautt.</a:t>
            </a:r>
            <a:endParaRPr lang="fi-FI" dirty="0"/>
          </a:p>
        </p:txBody>
      </p:sp>
      <p:sp>
        <p:nvSpPr>
          <p:cNvPr id="12" name="Alaotsikko 2">
            <a:extLst>
              <a:ext uri="{FF2B5EF4-FFF2-40B4-BE49-F238E27FC236}">
                <a16:creationId xmlns:a16="http://schemas.microsoft.com/office/drawing/2014/main" id="{7200CB74-A542-4E91-BB69-41AAD86C20B8}"/>
              </a:ext>
            </a:extLst>
          </p:cNvPr>
          <p:cNvSpPr>
            <a:spLocks noGrp="1"/>
          </p:cNvSpPr>
          <p:nvPr>
            <p:ph type="subTitle" idx="1" hasCustomPrompt="1"/>
          </p:nvPr>
        </p:nvSpPr>
        <p:spPr>
          <a:xfrm>
            <a:off x="1481676" y="5325034"/>
            <a:ext cx="5903449" cy="480701"/>
          </a:xfrm>
        </p:spPr>
        <p:txBody>
          <a:bodyPr anchor="b">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3" name="Päivämäärän paikkamerkki 5">
            <a:extLst>
              <a:ext uri="{FF2B5EF4-FFF2-40B4-BE49-F238E27FC236}">
                <a16:creationId xmlns:a16="http://schemas.microsoft.com/office/drawing/2014/main" id="{994AE624-B9D2-4FD5-A0B2-D1098AFB2704}"/>
              </a:ext>
            </a:extLst>
          </p:cNvPr>
          <p:cNvSpPr>
            <a:spLocks noGrp="1"/>
          </p:cNvSpPr>
          <p:nvPr>
            <p:ph type="dt" sz="half" idx="10"/>
          </p:nvPr>
        </p:nvSpPr>
        <p:spPr>
          <a:xfrm>
            <a:off x="9968292" y="3698049"/>
            <a:ext cx="966856" cy="365125"/>
          </a:xfrm>
        </p:spPr>
        <p:txBody>
          <a:bodyPr/>
          <a:lstStyle>
            <a:lvl1pPr algn="r">
              <a:defRPr/>
            </a:lvl1pPr>
          </a:lstStyle>
          <a:p>
            <a:fld id="{13851BC7-B432-4747-9742-70043FBB6BD1}" type="datetime1">
              <a:rPr lang="fi-FI" smtClean="0"/>
              <a:pPr/>
              <a:t>30.9.2025</a:t>
            </a:fld>
            <a:endParaRPr lang="fi-FI" dirty="0"/>
          </a:p>
        </p:txBody>
      </p:sp>
      <p:pic>
        <p:nvPicPr>
          <p:cNvPr id="14" name="Kuva 13" descr="Oulun logo.">
            <a:extLst>
              <a:ext uri="{FF2B5EF4-FFF2-40B4-BE49-F238E27FC236}">
                <a16:creationId xmlns:a16="http://schemas.microsoft.com/office/drawing/2014/main" id="{289962B0-8C3D-4C5B-80B5-37C68C9CEAAE}"/>
              </a:ext>
            </a:extLst>
          </p:cNvPr>
          <p:cNvPicPr>
            <a:picLocks noChangeAspect="1"/>
          </p:cNvPicPr>
          <p:nvPr userDrawn="1"/>
        </p:nvPicPr>
        <p:blipFill>
          <a:blip r:embed="rId5"/>
          <a:stretch>
            <a:fillRect/>
          </a:stretch>
        </p:blipFill>
        <p:spPr>
          <a:xfrm>
            <a:off x="9997384" y="5506190"/>
            <a:ext cx="925547" cy="244822"/>
          </a:xfrm>
          <a:prstGeom prst="rect">
            <a:avLst/>
          </a:prstGeom>
        </p:spPr>
      </p:pic>
      <p:pic>
        <p:nvPicPr>
          <p:cNvPr id="15" name="Kuva 14" descr="Sivistys- ja kulttuuripalveluiden logo.">
            <a:extLst>
              <a:ext uri="{FF2B5EF4-FFF2-40B4-BE49-F238E27FC236}">
                <a16:creationId xmlns:a16="http://schemas.microsoft.com/office/drawing/2014/main" id="{75FBB37F-84FE-4CED-8847-E95172F8C8DB}"/>
              </a:ext>
            </a:extLst>
          </p:cNvPr>
          <p:cNvPicPr>
            <a:picLocks noChangeAspect="1"/>
          </p:cNvPicPr>
          <p:nvPr userDrawn="1"/>
        </p:nvPicPr>
        <p:blipFill>
          <a:blip r:embed="rId6"/>
          <a:stretch>
            <a:fillRect/>
          </a:stretch>
        </p:blipFill>
        <p:spPr>
          <a:xfrm>
            <a:off x="7699736" y="4500662"/>
            <a:ext cx="3235412" cy="720843"/>
          </a:xfrm>
          <a:prstGeom prst="rect">
            <a:avLst/>
          </a:prstGeom>
        </p:spPr>
      </p:pic>
    </p:spTree>
    <p:extLst>
      <p:ext uri="{BB962C8B-B14F-4D97-AF65-F5344CB8AC3E}">
        <p14:creationId xmlns:p14="http://schemas.microsoft.com/office/powerpoint/2010/main" val="222913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pic>
        <p:nvPicPr>
          <p:cNvPr id="8" name="Kuva 7">
            <a:extLst>
              <a:ext uri="{FF2B5EF4-FFF2-40B4-BE49-F238E27FC236}">
                <a16:creationId xmlns:a16="http://schemas.microsoft.com/office/drawing/2014/main" id="{AA600428-06B4-4439-8999-DCDC9BBDCF8B}"/>
              </a:ext>
            </a:extLst>
          </p:cNvPr>
          <p:cNvPicPr>
            <a:picLocks noChangeAspect="1"/>
          </p:cNvPicPr>
          <p:nvPr userDrawn="1"/>
        </p:nvPicPr>
        <p:blipFill>
          <a:blip r:embed="rId4"/>
          <a:stretch>
            <a:fillRect/>
          </a:stretch>
        </p:blipFill>
        <p:spPr>
          <a:xfrm>
            <a:off x="792863" y="699247"/>
            <a:ext cx="4902284" cy="5522259"/>
          </a:xfrm>
          <a:prstGeom prst="rect">
            <a:avLst/>
          </a:prstGeom>
        </p:spPr>
      </p:pic>
      <p:sp>
        <p:nvSpPr>
          <p:cNvPr id="10" name="Otsikko 1">
            <a:extLst>
              <a:ext uri="{FF2B5EF4-FFF2-40B4-BE49-F238E27FC236}">
                <a16:creationId xmlns:a16="http://schemas.microsoft.com/office/drawing/2014/main" id="{D4FCBDC7-0CCB-4DE1-AA79-B241844BC625}"/>
              </a:ext>
            </a:extLst>
          </p:cNvPr>
          <p:cNvSpPr>
            <a:spLocks noGrp="1"/>
          </p:cNvSpPr>
          <p:nvPr>
            <p:ph type="ctrTitle"/>
          </p:nvPr>
        </p:nvSpPr>
        <p:spPr>
          <a:xfrm>
            <a:off x="1253266" y="1290918"/>
            <a:ext cx="3901538" cy="1532670"/>
          </a:xfrm>
        </p:spPr>
        <p:txBody>
          <a:bodyPr anchor="b">
            <a:noAutofit/>
          </a:bodyPr>
          <a:lstStyle>
            <a:lvl1pPr algn="l">
              <a:defRPr sz="3200">
                <a:solidFill>
                  <a:schemeClr val="bg1"/>
                </a:solidFill>
              </a:defRPr>
            </a:lvl1pPr>
          </a:lstStyle>
          <a:p>
            <a:r>
              <a:rPr lang="fi-FI"/>
              <a:t>Muokkaa ots. perustyyl. napsautt.</a:t>
            </a:r>
            <a:endParaRPr lang="fi-FI" dirty="0"/>
          </a:p>
        </p:txBody>
      </p:sp>
      <p:sp>
        <p:nvSpPr>
          <p:cNvPr id="11" name="Alaotsikko 2">
            <a:extLst>
              <a:ext uri="{FF2B5EF4-FFF2-40B4-BE49-F238E27FC236}">
                <a16:creationId xmlns:a16="http://schemas.microsoft.com/office/drawing/2014/main" id="{D21D391B-307C-46A7-9D9A-1B6D1847D9C9}"/>
              </a:ext>
            </a:extLst>
          </p:cNvPr>
          <p:cNvSpPr>
            <a:spLocks noGrp="1"/>
          </p:cNvSpPr>
          <p:nvPr>
            <p:ph type="subTitle" idx="1" hasCustomPrompt="1"/>
          </p:nvPr>
        </p:nvSpPr>
        <p:spPr>
          <a:xfrm>
            <a:off x="1273008" y="3145134"/>
            <a:ext cx="3881796" cy="763478"/>
          </a:xfrm>
        </p:spPr>
        <p:txBody>
          <a:bodyPr>
            <a:normAutofit/>
          </a:bodyPr>
          <a:lstStyle>
            <a:lvl1pPr marL="0" indent="0" algn="l">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sp>
        <p:nvSpPr>
          <p:cNvPr id="12" name="Päivämäärän paikkamerkki 6">
            <a:extLst>
              <a:ext uri="{FF2B5EF4-FFF2-40B4-BE49-F238E27FC236}">
                <a16:creationId xmlns:a16="http://schemas.microsoft.com/office/drawing/2014/main" id="{5CE5CFD8-9FA3-4D3F-8ADF-DF32DB92B5D2}"/>
              </a:ext>
            </a:extLst>
          </p:cNvPr>
          <p:cNvSpPr>
            <a:spLocks noGrp="1"/>
          </p:cNvSpPr>
          <p:nvPr>
            <p:ph type="dt" sz="half" idx="10"/>
          </p:nvPr>
        </p:nvSpPr>
        <p:spPr>
          <a:xfrm>
            <a:off x="4217993" y="3971647"/>
            <a:ext cx="936811" cy="365125"/>
          </a:xfrm>
        </p:spPr>
        <p:txBody>
          <a:bodyPr/>
          <a:lstStyle>
            <a:lvl1pPr algn="r">
              <a:defRPr/>
            </a:lvl1pPr>
          </a:lstStyle>
          <a:p>
            <a:fld id="{13851BC7-B432-4747-9742-70043FBB6BD1}" type="datetime1">
              <a:rPr lang="fi-FI" smtClean="0"/>
              <a:pPr/>
              <a:t>30.9.2025</a:t>
            </a:fld>
            <a:endParaRPr lang="fi-FI" dirty="0"/>
          </a:p>
        </p:txBody>
      </p:sp>
      <p:pic>
        <p:nvPicPr>
          <p:cNvPr id="14" name="Kuva 13" descr="Oulun logo.">
            <a:extLst>
              <a:ext uri="{FF2B5EF4-FFF2-40B4-BE49-F238E27FC236}">
                <a16:creationId xmlns:a16="http://schemas.microsoft.com/office/drawing/2014/main" id="{4D44A00D-785D-46BF-95D4-B07262E83ECB}"/>
              </a:ext>
            </a:extLst>
          </p:cNvPr>
          <p:cNvPicPr>
            <a:picLocks noChangeAspect="1"/>
          </p:cNvPicPr>
          <p:nvPr userDrawn="1"/>
        </p:nvPicPr>
        <p:blipFill>
          <a:blip r:embed="rId5"/>
          <a:stretch>
            <a:fillRect/>
          </a:stretch>
        </p:blipFill>
        <p:spPr>
          <a:xfrm>
            <a:off x="4205631" y="5482815"/>
            <a:ext cx="925547" cy="244822"/>
          </a:xfrm>
          <a:prstGeom prst="rect">
            <a:avLst/>
          </a:prstGeom>
        </p:spPr>
      </p:pic>
      <p:pic>
        <p:nvPicPr>
          <p:cNvPr id="15" name="Kuva 14" descr="Sivistys- ja kulttuuripalveluiden logo.">
            <a:extLst>
              <a:ext uri="{FF2B5EF4-FFF2-40B4-BE49-F238E27FC236}">
                <a16:creationId xmlns:a16="http://schemas.microsoft.com/office/drawing/2014/main" id="{9507F183-A44C-45F9-ADFD-73D1EF36C7B2}"/>
              </a:ext>
            </a:extLst>
          </p:cNvPr>
          <p:cNvPicPr>
            <a:picLocks noChangeAspect="1"/>
          </p:cNvPicPr>
          <p:nvPr userDrawn="1"/>
        </p:nvPicPr>
        <p:blipFill>
          <a:blip r:embed="rId6"/>
          <a:stretch>
            <a:fillRect/>
          </a:stretch>
        </p:blipFill>
        <p:spPr>
          <a:xfrm>
            <a:off x="1273008" y="4558295"/>
            <a:ext cx="3881796" cy="864856"/>
          </a:xfrm>
          <a:prstGeom prst="rect">
            <a:avLst/>
          </a:prstGeom>
        </p:spPr>
      </p:pic>
    </p:spTree>
    <p:extLst>
      <p:ext uri="{BB962C8B-B14F-4D97-AF65-F5344CB8AC3E}">
        <p14:creationId xmlns:p14="http://schemas.microsoft.com/office/powerpoint/2010/main" val="6472180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Segoe UI" panose="020B0502040204020203" pitchFamily="34" charset="0"/>
                <a:cs typeface="Segoe UI" panose="020B0502040204020203" pitchFamily="34" charset="0"/>
              </a:defRPr>
            </a:lvl1pPr>
          </a:lstStyle>
          <a:p>
            <a:fld id="{13851BC7-B432-4747-9742-70043FBB6BD1}" type="datetime1">
              <a:rPr lang="fi-FI" smtClean="0"/>
              <a:t>30.9.2025</a:t>
            </a:fld>
            <a:endParaRPr lang="fi-FI"/>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3518721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62" r:id="rId14"/>
    <p:sldLayoutId id="2147483663" r:id="rId15"/>
    <p:sldLayoutId id="2147483650" r:id="rId16"/>
    <p:sldLayoutId id="2147483651" r:id="rId17"/>
    <p:sldLayoutId id="2147483664" r:id="rId18"/>
    <p:sldLayoutId id="2147483665" r:id="rId19"/>
    <p:sldLayoutId id="2147483666" r:id="rId20"/>
    <p:sldLayoutId id="2147483667" r:id="rId21"/>
    <p:sldLayoutId id="2147483670" r:id="rId22"/>
    <p:sldLayoutId id="2147483668" r:id="rId23"/>
    <p:sldLayoutId id="2147483669" r:id="rId24"/>
    <p:sldLayoutId id="2147483677" r:id="rId25"/>
    <p:sldLayoutId id="2147483673" r:id="rId26"/>
    <p:sldLayoutId id="2147483675" r:id="rId27"/>
    <p:sldLayoutId id="2147483674" r:id="rId28"/>
    <p:sldLayoutId id="2147483676" r:id="rId29"/>
    <p:sldLayoutId id="2147483678" r:id="rId30"/>
    <p:sldLayoutId id="2147483679" r:id="rId31"/>
    <p:sldLayoutId id="2147483680" r:id="rId32"/>
    <p:sldLayoutId id="2147483681" r:id="rId33"/>
  </p:sldLayoutIdLst>
  <p:hf sldNum="0"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052028-CCF9-0A44-82AB-381B5C0D8FFA}"/>
              </a:ext>
            </a:extLst>
          </p:cNvPr>
          <p:cNvSpPr>
            <a:spLocks noGrp="1"/>
          </p:cNvSpPr>
          <p:nvPr>
            <p:ph type="ctrTitle"/>
          </p:nvPr>
        </p:nvSpPr>
        <p:spPr>
          <a:xfrm>
            <a:off x="4917760" y="2097744"/>
            <a:ext cx="7424928" cy="1449515"/>
          </a:xfrm>
        </p:spPr>
        <p:txBody>
          <a:bodyPr/>
          <a:lstStyle/>
          <a:p>
            <a:r>
              <a:rPr lang="fi-FI" dirty="0"/>
              <a:t>Esi- ja alkuopetuksen lähiyhteistyön suunnitelma</a:t>
            </a:r>
          </a:p>
        </p:txBody>
      </p:sp>
    </p:spTree>
    <p:extLst>
      <p:ext uri="{BB962C8B-B14F-4D97-AF65-F5344CB8AC3E}">
        <p14:creationId xmlns:p14="http://schemas.microsoft.com/office/powerpoint/2010/main" val="1817712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592DA6-4D65-CCB5-58F2-194243DD3936}"/>
              </a:ext>
            </a:extLst>
          </p:cNvPr>
          <p:cNvSpPr>
            <a:spLocks noGrp="1"/>
          </p:cNvSpPr>
          <p:nvPr>
            <p:ph type="title"/>
          </p:nvPr>
        </p:nvSpPr>
        <p:spPr>
          <a:xfrm>
            <a:off x="748553" y="1129553"/>
            <a:ext cx="9791700" cy="401535"/>
          </a:xfrm>
        </p:spPr>
        <p:txBody>
          <a:bodyPr>
            <a:normAutofit fontScale="90000"/>
          </a:bodyPr>
          <a:lstStyle/>
          <a:p>
            <a:r>
              <a:rPr lang="fi-FI" dirty="0"/>
              <a:t> </a:t>
            </a:r>
          </a:p>
        </p:txBody>
      </p:sp>
      <p:sp>
        <p:nvSpPr>
          <p:cNvPr id="3" name="Tekstin paikkamerkki 2">
            <a:extLst>
              <a:ext uri="{FF2B5EF4-FFF2-40B4-BE49-F238E27FC236}">
                <a16:creationId xmlns:a16="http://schemas.microsoft.com/office/drawing/2014/main" id="{43041DEA-EDBC-A019-FBB0-1D7FE6B51291}"/>
              </a:ext>
            </a:extLst>
          </p:cNvPr>
          <p:cNvSpPr>
            <a:spLocks noGrp="1"/>
          </p:cNvSpPr>
          <p:nvPr>
            <p:ph type="body" sz="quarter" idx="12"/>
          </p:nvPr>
        </p:nvSpPr>
        <p:spPr>
          <a:xfrm flipH="1">
            <a:off x="584791" y="2491741"/>
            <a:ext cx="172448" cy="1197758"/>
          </a:xfrm>
        </p:spPr>
        <p:txBody>
          <a:bodyPr/>
          <a:lstStyle/>
          <a:p>
            <a:r>
              <a:rPr lang="fi-FI" dirty="0"/>
              <a:t> </a:t>
            </a:r>
          </a:p>
        </p:txBody>
      </p:sp>
      <p:sp>
        <p:nvSpPr>
          <p:cNvPr id="4" name="Tekstin paikkamerkki 3">
            <a:extLst>
              <a:ext uri="{FF2B5EF4-FFF2-40B4-BE49-F238E27FC236}">
                <a16:creationId xmlns:a16="http://schemas.microsoft.com/office/drawing/2014/main" id="{77A3B2FE-4554-CA8C-A0F5-8B93D7F34EA7}"/>
              </a:ext>
            </a:extLst>
          </p:cNvPr>
          <p:cNvSpPr>
            <a:spLocks noGrp="1"/>
          </p:cNvSpPr>
          <p:nvPr>
            <p:ph type="body" sz="quarter" idx="11"/>
          </p:nvPr>
        </p:nvSpPr>
        <p:spPr/>
        <p:txBody>
          <a:bodyPr/>
          <a:lstStyle/>
          <a:p>
            <a:r>
              <a:rPr lang="fi-FI" dirty="0"/>
              <a:t> </a:t>
            </a:r>
          </a:p>
        </p:txBody>
      </p:sp>
      <p:graphicFrame>
        <p:nvGraphicFramePr>
          <p:cNvPr id="5" name="Taulukko 5">
            <a:extLst>
              <a:ext uri="{FF2B5EF4-FFF2-40B4-BE49-F238E27FC236}">
                <a16:creationId xmlns:a16="http://schemas.microsoft.com/office/drawing/2014/main" id="{BA7A6AE6-08A8-F854-BE4C-1B285FEEA562}"/>
              </a:ext>
            </a:extLst>
          </p:cNvPr>
          <p:cNvGraphicFramePr>
            <a:graphicFrameLocks noGrp="1"/>
          </p:cNvGraphicFramePr>
          <p:nvPr>
            <p:extLst>
              <p:ext uri="{D42A27DB-BD31-4B8C-83A1-F6EECF244321}">
                <p14:modId xmlns:p14="http://schemas.microsoft.com/office/powerpoint/2010/main" val="4283178341"/>
              </p:ext>
            </p:extLst>
          </p:nvPr>
        </p:nvGraphicFramePr>
        <p:xfrm>
          <a:off x="748553" y="1340952"/>
          <a:ext cx="9560218" cy="5182470"/>
        </p:xfrm>
        <a:graphic>
          <a:graphicData uri="http://schemas.openxmlformats.org/drawingml/2006/table">
            <a:tbl>
              <a:tblPr firstRow="1" bandRow="1">
                <a:tableStyleId>{5C22544A-7EE6-4342-B048-85BDC9FD1C3A}</a:tableStyleId>
              </a:tblPr>
              <a:tblGrid>
                <a:gridCol w="3203877">
                  <a:extLst>
                    <a:ext uri="{9D8B030D-6E8A-4147-A177-3AD203B41FA5}">
                      <a16:colId xmlns:a16="http://schemas.microsoft.com/office/drawing/2014/main" val="2429715754"/>
                    </a:ext>
                  </a:extLst>
                </a:gridCol>
                <a:gridCol w="6356341">
                  <a:extLst>
                    <a:ext uri="{9D8B030D-6E8A-4147-A177-3AD203B41FA5}">
                      <a16:colId xmlns:a16="http://schemas.microsoft.com/office/drawing/2014/main" val="4140140082"/>
                    </a:ext>
                  </a:extLst>
                </a:gridCol>
              </a:tblGrid>
              <a:tr h="349785">
                <a:tc>
                  <a:txBody>
                    <a:bodyPr/>
                    <a:lstStyle/>
                    <a:p>
                      <a:r>
                        <a:rPr lang="fi-FI" dirty="0"/>
                        <a:t> AJANKOHTA</a:t>
                      </a:r>
                    </a:p>
                  </a:txBody>
                  <a:tcPr/>
                </a:tc>
                <a:tc>
                  <a:txBody>
                    <a:bodyPr/>
                    <a:lstStyle/>
                    <a:p>
                      <a:r>
                        <a:rPr lang="fi-FI" dirty="0"/>
                        <a:t>TOIMINTA</a:t>
                      </a:r>
                    </a:p>
                  </a:txBody>
                  <a:tcPr/>
                </a:tc>
                <a:extLst>
                  <a:ext uri="{0D108BD9-81ED-4DB2-BD59-A6C34878D82A}">
                    <a16:rowId xmlns:a16="http://schemas.microsoft.com/office/drawing/2014/main" val="3324336333"/>
                  </a:ext>
                </a:extLst>
              </a:tr>
              <a:tr h="612125">
                <a:tc>
                  <a:txBody>
                    <a:bodyPr/>
                    <a:lstStyle/>
                    <a:p>
                      <a:r>
                        <a:rPr lang="fi-FI" dirty="0"/>
                        <a:t>TAMMIKUU</a:t>
                      </a:r>
                    </a:p>
                    <a:p>
                      <a:endParaRPr lang="fi-FI" dirty="0"/>
                    </a:p>
                  </a:txBody>
                  <a:tcPr/>
                </a:tc>
                <a:tc>
                  <a:txBody>
                    <a:bodyPr/>
                    <a:lstStyle/>
                    <a:p>
                      <a:r>
                        <a:rPr lang="fi-FI" dirty="0"/>
                        <a:t>Yhteistyö luokkaparien kanssa jatkuu kuukausittain</a:t>
                      </a:r>
                    </a:p>
                  </a:txBody>
                  <a:tcPr/>
                </a:tc>
                <a:extLst>
                  <a:ext uri="{0D108BD9-81ED-4DB2-BD59-A6C34878D82A}">
                    <a16:rowId xmlns:a16="http://schemas.microsoft.com/office/drawing/2014/main" val="2985314596"/>
                  </a:ext>
                </a:extLst>
              </a:tr>
              <a:tr h="816166">
                <a:tc>
                  <a:txBody>
                    <a:bodyPr/>
                    <a:lstStyle/>
                    <a:p>
                      <a:r>
                        <a:rPr lang="fi-FI" dirty="0"/>
                        <a:t>HELMIKUU</a:t>
                      </a:r>
                    </a:p>
                    <a:p>
                      <a:endParaRPr lang="fi-FI" dirty="0"/>
                    </a:p>
                  </a:txBody>
                  <a:tcPr/>
                </a:tc>
                <a:tc>
                  <a:txBody>
                    <a:bodyPr/>
                    <a:lstStyle/>
                    <a:p>
                      <a:pPr rtl="0" fontAlgn="base"/>
                      <a:r>
                        <a:rPr lang="fi-FI" sz="1600" b="0" i="0" u="none" strike="noStrike" kern="1200" dirty="0">
                          <a:solidFill>
                            <a:schemeClr val="dk1"/>
                          </a:solidFill>
                          <a:effectLst/>
                          <a:latin typeface="+mn-lt"/>
                          <a:ea typeface="+mn-ea"/>
                          <a:cs typeface="+mn-cs"/>
                        </a:rPr>
                        <a:t>A1-kielen valinta eskarit</a:t>
                      </a:r>
                      <a:r>
                        <a:rPr lang="en-US" sz="1600" b="0" i="0" kern="1200" dirty="0">
                          <a:solidFill>
                            <a:schemeClr val="dk1"/>
                          </a:solidFill>
                          <a:effectLst/>
                          <a:latin typeface="+mn-lt"/>
                          <a:ea typeface="+mn-ea"/>
                          <a:cs typeface="+mn-cs"/>
                        </a:rPr>
                        <a:t>​</a:t>
                      </a:r>
                    </a:p>
                    <a:p>
                      <a:pPr rtl="0" fontAlgn="base"/>
                      <a:r>
                        <a:rPr lang="fi-FI" sz="1600" b="0" i="0" u="none" strike="noStrike" kern="1200" dirty="0">
                          <a:solidFill>
                            <a:schemeClr val="dk1"/>
                          </a:solidFill>
                          <a:effectLst/>
                          <a:latin typeface="+mn-lt"/>
                          <a:ea typeface="+mn-ea"/>
                          <a:cs typeface="+mn-cs"/>
                        </a:rPr>
                        <a:t>Yhteiset laulajaiset kevätlukukaudella</a:t>
                      </a:r>
                      <a:endParaRPr lang="fi-FI" sz="1600" b="0" i="0" kern="1200" dirty="0">
                        <a:solidFill>
                          <a:schemeClr val="dk1"/>
                        </a:solidFill>
                        <a:effectLst/>
                        <a:latin typeface="+mn-lt"/>
                        <a:ea typeface="+mn-ea"/>
                        <a:cs typeface="+mn-cs"/>
                      </a:endParaRPr>
                    </a:p>
                    <a:p>
                      <a:endParaRPr lang="fi-FI" dirty="0"/>
                    </a:p>
                  </a:txBody>
                  <a:tcPr/>
                </a:tc>
                <a:extLst>
                  <a:ext uri="{0D108BD9-81ED-4DB2-BD59-A6C34878D82A}">
                    <a16:rowId xmlns:a16="http://schemas.microsoft.com/office/drawing/2014/main" val="1123504139"/>
                  </a:ext>
                </a:extLst>
              </a:tr>
              <a:tr h="816166">
                <a:tc>
                  <a:txBody>
                    <a:bodyPr/>
                    <a:lstStyle/>
                    <a:p>
                      <a:r>
                        <a:rPr lang="fi-FI" dirty="0"/>
                        <a:t>MAALISKUU</a:t>
                      </a:r>
                    </a:p>
                    <a:p>
                      <a:endParaRPr lang="fi-FI" dirty="0"/>
                    </a:p>
                  </a:txBody>
                  <a:tcPr/>
                </a:tc>
                <a:tc>
                  <a:txBody>
                    <a:bodyPr/>
                    <a:lstStyle/>
                    <a:p>
                      <a:pPr rtl="0" fontAlgn="base"/>
                      <a:r>
                        <a:rPr lang="fi-FI" sz="1600" b="0" i="0" kern="1200" dirty="0">
                          <a:solidFill>
                            <a:schemeClr val="dk1"/>
                          </a:solidFill>
                          <a:effectLst/>
                          <a:latin typeface="+mn-lt"/>
                          <a:ea typeface="+mn-ea"/>
                          <a:cs typeface="+mn-cs"/>
                        </a:rPr>
                        <a:t>Tuentarpeiden tarkastaminen</a:t>
                      </a:r>
                      <a:r>
                        <a:rPr lang="en-US" sz="1600" b="0" i="0" kern="1200" dirty="0">
                          <a:solidFill>
                            <a:schemeClr val="dk1"/>
                          </a:solidFill>
                          <a:effectLst/>
                          <a:latin typeface="+mn-lt"/>
                          <a:ea typeface="+mn-ea"/>
                          <a:cs typeface="+mn-cs"/>
                        </a:rPr>
                        <a:t>​</a:t>
                      </a:r>
                    </a:p>
                    <a:p>
                      <a:pPr rtl="0" fontAlgn="base"/>
                      <a:r>
                        <a:rPr lang="fi-FI" sz="1600" b="0" i="0" kern="1200" dirty="0">
                          <a:solidFill>
                            <a:schemeClr val="dk1"/>
                          </a:solidFill>
                          <a:effectLst/>
                          <a:latin typeface="+mn-lt"/>
                          <a:ea typeface="+mn-ea"/>
                          <a:cs typeface="+mn-cs"/>
                        </a:rPr>
                        <a:t>Pedagogiset perusteet luokkasijoitukselle</a:t>
                      </a:r>
                      <a:endParaRPr lang="en-US" sz="1600" b="0" i="0" kern="1200" dirty="0">
                        <a:solidFill>
                          <a:schemeClr val="dk1"/>
                        </a:solidFill>
                        <a:effectLst/>
                        <a:latin typeface="+mn-lt"/>
                        <a:ea typeface="+mn-ea"/>
                        <a:cs typeface="+mn-cs"/>
                      </a:endParaRPr>
                    </a:p>
                    <a:p>
                      <a:endParaRPr lang="fi-FI" dirty="0"/>
                    </a:p>
                  </a:txBody>
                  <a:tcPr/>
                </a:tc>
                <a:extLst>
                  <a:ext uri="{0D108BD9-81ED-4DB2-BD59-A6C34878D82A}">
                    <a16:rowId xmlns:a16="http://schemas.microsoft.com/office/drawing/2014/main" val="889052190"/>
                  </a:ext>
                </a:extLst>
              </a:tr>
              <a:tr h="1282547">
                <a:tc>
                  <a:txBody>
                    <a:bodyPr/>
                    <a:lstStyle/>
                    <a:p>
                      <a:r>
                        <a:rPr lang="fi-FI" dirty="0"/>
                        <a:t>HUHTIKUU</a:t>
                      </a:r>
                    </a:p>
                    <a:p>
                      <a:endParaRPr lang="fi-FI" dirty="0"/>
                    </a:p>
                  </a:txBody>
                  <a:tcPr/>
                </a:tc>
                <a:tc>
                  <a:txBody>
                    <a:bodyPr/>
                    <a:lstStyle/>
                    <a:p>
                      <a:pPr rtl="0" fontAlgn="base"/>
                      <a:r>
                        <a:rPr lang="fi-FI" sz="1600" b="0" i="0" kern="1200" dirty="0">
                          <a:solidFill>
                            <a:schemeClr val="dk1"/>
                          </a:solidFill>
                          <a:effectLst/>
                          <a:latin typeface="+mn-lt"/>
                          <a:ea typeface="+mn-ea"/>
                          <a:cs typeface="+mn-cs"/>
                        </a:rPr>
                        <a:t>Yhteistyö iltapäivätoiminnan kanssa. Yhteinen iltapäiväulkoilu mahdollisuus</a:t>
                      </a:r>
                      <a:r>
                        <a:rPr lang="en-US" sz="1600" b="0" i="0" kern="1200" dirty="0">
                          <a:solidFill>
                            <a:schemeClr val="dk1"/>
                          </a:solidFill>
                          <a:effectLst/>
                          <a:latin typeface="+mn-lt"/>
                          <a:ea typeface="+mn-ea"/>
                          <a:cs typeface="+mn-cs"/>
                        </a:rPr>
                        <a:t>​</a:t>
                      </a:r>
                    </a:p>
                    <a:p>
                      <a:pPr rtl="0" fontAlgn="base"/>
                      <a:r>
                        <a:rPr lang="fi-FI" sz="1600" b="0" i="0" kern="1200" dirty="0">
                          <a:solidFill>
                            <a:schemeClr val="dk1"/>
                          </a:solidFill>
                          <a:effectLst/>
                          <a:latin typeface="+mn-lt"/>
                          <a:ea typeface="+mn-ea"/>
                          <a:cs typeface="+mn-cs"/>
                        </a:rPr>
                        <a:t>Tiedonsiirto eskarit-ekaluokan opettajat</a:t>
                      </a:r>
                      <a:br>
                        <a:rPr lang="fi-FI" sz="1600" b="0" i="0" kern="1200" dirty="0">
                          <a:solidFill>
                            <a:schemeClr val="dk1"/>
                          </a:solidFill>
                          <a:effectLst/>
                          <a:latin typeface="+mn-lt"/>
                          <a:ea typeface="+mn-ea"/>
                          <a:cs typeface="+mn-cs"/>
                        </a:rPr>
                      </a:br>
                      <a:r>
                        <a:rPr lang="fi-FI" sz="1600" b="0" i="0" kern="1200" dirty="0">
                          <a:solidFill>
                            <a:schemeClr val="dk1"/>
                          </a:solidFill>
                          <a:effectLst/>
                          <a:latin typeface="+mn-lt"/>
                          <a:ea typeface="+mn-ea"/>
                          <a:cs typeface="+mn-cs"/>
                        </a:rPr>
                        <a:t>Arvioidaan toteutunutta yhteistyötä lukuvuodella 2025-2026</a:t>
                      </a:r>
                      <a:endParaRPr lang="en-US" sz="1600" b="0" i="0" kern="1200" dirty="0">
                        <a:solidFill>
                          <a:schemeClr val="dk1"/>
                        </a:solidFill>
                        <a:effectLst/>
                        <a:latin typeface="+mn-lt"/>
                        <a:ea typeface="+mn-ea"/>
                        <a:cs typeface="+mn-cs"/>
                      </a:endParaRPr>
                    </a:p>
                    <a:p>
                      <a:endParaRPr lang="fi-FI" dirty="0"/>
                    </a:p>
                  </a:txBody>
                  <a:tcPr/>
                </a:tc>
                <a:extLst>
                  <a:ext uri="{0D108BD9-81ED-4DB2-BD59-A6C34878D82A}">
                    <a16:rowId xmlns:a16="http://schemas.microsoft.com/office/drawing/2014/main" val="2062043099"/>
                  </a:ext>
                </a:extLst>
              </a:tr>
              <a:tr h="1128630">
                <a:tc>
                  <a:txBody>
                    <a:bodyPr/>
                    <a:lstStyle/>
                    <a:p>
                      <a:r>
                        <a:rPr lang="fi-FI" dirty="0"/>
                        <a:t>TOUKOKUU</a:t>
                      </a:r>
                    </a:p>
                    <a:p>
                      <a:endParaRPr lang="fi-FI" dirty="0"/>
                    </a:p>
                  </a:txBody>
                  <a:tcPr/>
                </a:tc>
                <a:tc>
                  <a:txBody>
                    <a:bodyPr/>
                    <a:lstStyle/>
                    <a:p>
                      <a:pPr rtl="0" fontAlgn="base"/>
                      <a:r>
                        <a:rPr lang="fi-FI" sz="1600" b="0" i="0" u="none" strike="noStrike" kern="1200" dirty="0">
                          <a:solidFill>
                            <a:schemeClr val="dk1"/>
                          </a:solidFill>
                          <a:effectLst/>
                          <a:latin typeface="+mn-lt"/>
                          <a:ea typeface="+mn-ea"/>
                          <a:cs typeface="+mn-cs"/>
                        </a:rPr>
                        <a:t>Kouluun tutustumispäivä</a:t>
                      </a:r>
                      <a:r>
                        <a:rPr lang="en-US" sz="1600" b="0" i="0" kern="1200" dirty="0">
                          <a:solidFill>
                            <a:schemeClr val="dk1"/>
                          </a:solidFill>
                          <a:effectLst/>
                          <a:latin typeface="+mn-lt"/>
                          <a:ea typeface="+mn-ea"/>
                          <a:cs typeface="+mn-cs"/>
                        </a:rPr>
                        <a:t>​</a:t>
                      </a:r>
                    </a:p>
                    <a:p>
                      <a:pPr rtl="0" fontAlgn="base"/>
                      <a:r>
                        <a:rPr lang="fi-FI" sz="1600" b="0" i="0" u="none" strike="noStrike" kern="1200" dirty="0">
                          <a:solidFill>
                            <a:schemeClr val="dk1"/>
                          </a:solidFill>
                          <a:effectLst/>
                          <a:latin typeface="+mn-lt"/>
                          <a:ea typeface="+mn-ea"/>
                          <a:cs typeface="+mn-cs"/>
                        </a:rPr>
                        <a:t>Yhteistyöluokan sopiminen ja alustavaa suunnittelua tulevaa lukuvuotta ajatellen.</a:t>
                      </a:r>
                      <a:endParaRPr lang="fi-FI" dirty="0"/>
                    </a:p>
                  </a:txBody>
                  <a:tcPr/>
                </a:tc>
                <a:extLst>
                  <a:ext uri="{0D108BD9-81ED-4DB2-BD59-A6C34878D82A}">
                    <a16:rowId xmlns:a16="http://schemas.microsoft.com/office/drawing/2014/main" val="873909948"/>
                  </a:ext>
                </a:extLst>
              </a:tr>
            </a:tbl>
          </a:graphicData>
        </a:graphic>
      </p:graphicFrame>
    </p:spTree>
    <p:extLst>
      <p:ext uri="{BB962C8B-B14F-4D97-AF65-F5344CB8AC3E}">
        <p14:creationId xmlns:p14="http://schemas.microsoft.com/office/powerpoint/2010/main" val="2656486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296DFACA-801F-4C73-8180-17B9E7EB740A}"/>
              </a:ext>
            </a:extLst>
          </p:cNvPr>
          <p:cNvSpPr>
            <a:spLocks noGrp="1"/>
          </p:cNvSpPr>
          <p:nvPr>
            <p:ph type="title"/>
          </p:nvPr>
        </p:nvSpPr>
        <p:spPr>
          <a:xfrm>
            <a:off x="645812" y="1129553"/>
            <a:ext cx="9791700" cy="927847"/>
          </a:xfrm>
        </p:spPr>
        <p:txBody>
          <a:bodyPr>
            <a:normAutofit/>
          </a:bodyPr>
          <a:lstStyle/>
          <a:p>
            <a:r>
              <a:rPr lang="fi-FI" sz="3200" dirty="0"/>
              <a:t>Kasvamme, kohtaamme ja kasvatamme yhdessä</a:t>
            </a:r>
          </a:p>
        </p:txBody>
      </p:sp>
      <p:sp>
        <p:nvSpPr>
          <p:cNvPr id="7" name="Tekstin paikkamerkki 6">
            <a:extLst>
              <a:ext uri="{FF2B5EF4-FFF2-40B4-BE49-F238E27FC236}">
                <a16:creationId xmlns:a16="http://schemas.microsoft.com/office/drawing/2014/main" id="{09B62232-8CEC-42B6-B821-4BF195B19441}"/>
              </a:ext>
            </a:extLst>
          </p:cNvPr>
          <p:cNvSpPr>
            <a:spLocks noGrp="1"/>
          </p:cNvSpPr>
          <p:nvPr>
            <p:ph type="body" sz="quarter" idx="12"/>
          </p:nvPr>
        </p:nvSpPr>
        <p:spPr>
          <a:xfrm>
            <a:off x="6479943" y="2589285"/>
            <a:ext cx="4872999" cy="2974781"/>
          </a:xfrm>
        </p:spPr>
        <p:txBody>
          <a:bodyPr/>
          <a:lstStyle/>
          <a:p>
            <a:pPr algn="ctr"/>
            <a:r>
              <a:rPr lang="fi-FI" b="1" dirty="0">
                <a:solidFill>
                  <a:schemeClr val="accent1"/>
                </a:solidFill>
                <a:latin typeface="+mn-lt"/>
              </a:rPr>
              <a:t>VISIO: </a:t>
            </a:r>
          </a:p>
          <a:p>
            <a:pPr algn="ctr"/>
            <a:r>
              <a:rPr lang="fi-FI" b="1" i="1" dirty="0">
                <a:solidFill>
                  <a:schemeClr val="accent1"/>
                </a:solidFill>
                <a:latin typeface="+mn-lt"/>
              </a:rPr>
              <a:t>”Yhtenäinen esi- ja alkuopetuksen pedagogiikka, toimintakulttuuri ja oppimisympäristö vahvistaa lapsen varhaista perustaitojen oppimista. Yhdessä toimien mahdollistamme lapsen yksilöllisen etenemisen kasvun ja opin polulla joustavien siirtymien avulla.”</a:t>
            </a:r>
          </a:p>
          <a:p>
            <a:endParaRPr lang="fi-FI" dirty="0"/>
          </a:p>
        </p:txBody>
      </p:sp>
      <p:sp>
        <p:nvSpPr>
          <p:cNvPr id="4" name="Päivämäärän paikkamerkki 3">
            <a:extLst>
              <a:ext uri="{FF2B5EF4-FFF2-40B4-BE49-F238E27FC236}">
                <a16:creationId xmlns:a16="http://schemas.microsoft.com/office/drawing/2014/main" id="{B2AB7DAC-AA0C-4400-A7CB-3AB67A78C3F0}"/>
              </a:ext>
            </a:extLst>
          </p:cNvPr>
          <p:cNvSpPr>
            <a:spLocks noGrp="1"/>
          </p:cNvSpPr>
          <p:nvPr>
            <p:ph type="dt" sz="half" idx="4294967295"/>
          </p:nvPr>
        </p:nvSpPr>
        <p:spPr>
          <a:xfrm>
            <a:off x="11225213" y="3697288"/>
            <a:ext cx="966787" cy="365125"/>
          </a:xfrm>
        </p:spPr>
        <p:txBody>
          <a:bodyPr/>
          <a:lstStyle/>
          <a:p>
            <a:fld id="{13851BC7-B432-4747-9742-70043FBB6BD1}" type="datetime1">
              <a:rPr lang="fi-FI" smtClean="0"/>
              <a:pPr/>
              <a:t>30.9.2025</a:t>
            </a:fld>
            <a:endParaRPr lang="fi-FI" dirty="0"/>
          </a:p>
        </p:txBody>
      </p:sp>
      <p:sp>
        <p:nvSpPr>
          <p:cNvPr id="2" name="Tekstiruutu 1">
            <a:extLst>
              <a:ext uri="{FF2B5EF4-FFF2-40B4-BE49-F238E27FC236}">
                <a16:creationId xmlns:a16="http://schemas.microsoft.com/office/drawing/2014/main" id="{49B05C9F-0946-4683-B294-0F4D1B29A03F}"/>
              </a:ext>
              <a:ext uri="{C183D7F6-B498-43B3-948B-1728B52AA6E4}">
                <adec:decorative xmlns:adec="http://schemas.microsoft.com/office/drawing/2017/decorative" val="1"/>
              </a:ext>
            </a:extLst>
          </p:cNvPr>
          <p:cNvSpPr txBox="1"/>
          <p:nvPr/>
        </p:nvSpPr>
        <p:spPr>
          <a:xfrm>
            <a:off x="780836" y="2815119"/>
            <a:ext cx="530915" cy="646331"/>
          </a:xfrm>
          <a:prstGeom prst="rect">
            <a:avLst/>
          </a:prstGeom>
          <a:noFill/>
        </p:spPr>
        <p:txBody>
          <a:bodyPr wrap="none" rtlCol="0">
            <a:spAutoFit/>
          </a:bodyPr>
          <a:lstStyle/>
          <a:p>
            <a:endParaRPr lang="fi-FI" dirty="0"/>
          </a:p>
          <a:p>
            <a:pPr marL="342900" indent="-342900">
              <a:buAutoNum type="arabicPeriod"/>
            </a:pPr>
            <a:endParaRPr lang="fi-FI" dirty="0"/>
          </a:p>
        </p:txBody>
      </p:sp>
      <p:sp>
        <p:nvSpPr>
          <p:cNvPr id="9" name="Tekstiruutu 8">
            <a:extLst>
              <a:ext uri="{FF2B5EF4-FFF2-40B4-BE49-F238E27FC236}">
                <a16:creationId xmlns:a16="http://schemas.microsoft.com/office/drawing/2014/main" id="{0B8782A6-1CB9-42C5-8AC5-A247B182D096}"/>
              </a:ext>
            </a:extLst>
          </p:cNvPr>
          <p:cNvSpPr txBox="1"/>
          <p:nvPr/>
        </p:nvSpPr>
        <p:spPr>
          <a:xfrm>
            <a:off x="1099335" y="2815119"/>
            <a:ext cx="4872999" cy="2031325"/>
          </a:xfrm>
          <a:prstGeom prst="rect">
            <a:avLst/>
          </a:prstGeom>
          <a:noFill/>
        </p:spPr>
        <p:txBody>
          <a:bodyPr wrap="square" rtlCol="0">
            <a:spAutoFit/>
          </a:bodyPr>
          <a:lstStyle/>
          <a:p>
            <a:pPr marL="342900" indent="-342900">
              <a:buFont typeface="+mj-lt"/>
              <a:buAutoNum type="arabicPeriod"/>
            </a:pPr>
            <a:r>
              <a:rPr lang="fi-FI" dirty="0"/>
              <a:t>Yhteinen pedagoginen näkemys</a:t>
            </a:r>
          </a:p>
          <a:p>
            <a:pPr marL="342900" indent="-342900">
              <a:buFont typeface="+mj-lt"/>
              <a:buAutoNum type="arabicPeriod"/>
            </a:pPr>
            <a:r>
              <a:rPr lang="fi-FI" dirty="0"/>
              <a:t>Asiantuntijuuden ja osaamisen jakaminen</a:t>
            </a:r>
          </a:p>
          <a:p>
            <a:pPr marL="342900" indent="-342900">
              <a:buFont typeface="+mj-lt"/>
              <a:buAutoNum type="arabicPeriod"/>
            </a:pPr>
            <a:r>
              <a:rPr lang="fi-FI" dirty="0"/>
              <a:t>Yhtenäinen toimintakulttuuri</a:t>
            </a:r>
          </a:p>
          <a:p>
            <a:pPr marL="342900" indent="-342900">
              <a:buFont typeface="+mj-lt"/>
              <a:buAutoNum type="arabicPeriod"/>
            </a:pPr>
            <a:r>
              <a:rPr lang="fi-FI" dirty="0"/>
              <a:t>Pedagogiset työtavat ja oppimisympäristö perustaitojen oppimisessa</a:t>
            </a:r>
          </a:p>
          <a:p>
            <a:pPr marL="342900" indent="-342900">
              <a:buFont typeface="+mj-lt"/>
              <a:buAutoNum type="arabicPeriod"/>
            </a:pPr>
            <a:r>
              <a:rPr lang="fi-FI" dirty="0"/>
              <a:t>Arviointi</a:t>
            </a:r>
          </a:p>
          <a:p>
            <a:pPr marL="342900" indent="-342900">
              <a:buFont typeface="+mj-lt"/>
              <a:buAutoNum type="arabicPeriod"/>
            </a:pPr>
            <a:r>
              <a:rPr lang="fi-FI" dirty="0"/>
              <a:t>Vuosikello</a:t>
            </a:r>
          </a:p>
        </p:txBody>
      </p:sp>
    </p:spTree>
    <p:extLst>
      <p:ext uri="{BB962C8B-B14F-4D97-AF65-F5344CB8AC3E}">
        <p14:creationId xmlns:p14="http://schemas.microsoft.com/office/powerpoint/2010/main" val="153166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E744B1-BCC8-D3E8-CBD8-9CFF4AA2E346}"/>
              </a:ext>
            </a:extLst>
          </p:cNvPr>
          <p:cNvSpPr>
            <a:spLocks noGrp="1"/>
          </p:cNvSpPr>
          <p:nvPr>
            <p:ph type="title"/>
          </p:nvPr>
        </p:nvSpPr>
        <p:spPr/>
        <p:txBody>
          <a:bodyPr/>
          <a:lstStyle/>
          <a:p>
            <a:r>
              <a:rPr lang="fi-FI" dirty="0"/>
              <a:t>Taustatiedot</a:t>
            </a:r>
          </a:p>
        </p:txBody>
      </p:sp>
      <p:sp>
        <p:nvSpPr>
          <p:cNvPr id="3" name="Tekstin paikkamerkki 2">
            <a:extLst>
              <a:ext uri="{FF2B5EF4-FFF2-40B4-BE49-F238E27FC236}">
                <a16:creationId xmlns:a16="http://schemas.microsoft.com/office/drawing/2014/main" id="{582A36C4-DAAA-058E-D04C-CF23BE40CEC0}"/>
              </a:ext>
            </a:extLst>
          </p:cNvPr>
          <p:cNvSpPr>
            <a:spLocks noGrp="1"/>
          </p:cNvSpPr>
          <p:nvPr>
            <p:ph type="body" sz="quarter" idx="12"/>
          </p:nvPr>
        </p:nvSpPr>
        <p:spPr/>
        <p:txBody>
          <a:bodyPr/>
          <a:lstStyle/>
          <a:p>
            <a:pPr marL="285750" indent="-285750">
              <a:buFont typeface="Arial" panose="020B0604020202020204" pitchFamily="34" charset="0"/>
              <a:buChar char="•"/>
            </a:pPr>
            <a:r>
              <a:rPr lang="fi-FI" dirty="0"/>
              <a:t>Yksiköt: Kiiminkijoen koulu, Vekara-ahon päiväkoti, Kiiminkijoen päiväkoti, päiväkoti Metsämansikka</a:t>
            </a:r>
          </a:p>
          <a:p>
            <a:endParaRPr lang="fi-FI" dirty="0"/>
          </a:p>
          <a:p>
            <a:pPr marL="285750" indent="-285750">
              <a:buFont typeface="Arial" panose="020B0604020202020204" pitchFamily="34" charset="0"/>
              <a:buChar char="•"/>
            </a:pPr>
            <a:r>
              <a:rPr lang="fi-FI" dirty="0"/>
              <a:t>Vastuuhenkilöt: Johanna Halonen, Marjut Heikinheimo, Eveliina Koivisto, Marika Tiirola</a:t>
            </a:r>
          </a:p>
        </p:txBody>
      </p:sp>
      <p:sp>
        <p:nvSpPr>
          <p:cNvPr id="4" name="Tekstin paikkamerkki 3">
            <a:extLst>
              <a:ext uri="{FF2B5EF4-FFF2-40B4-BE49-F238E27FC236}">
                <a16:creationId xmlns:a16="http://schemas.microsoft.com/office/drawing/2014/main" id="{65F539D7-2D2B-09F9-9B59-413A42296CA3}"/>
              </a:ext>
            </a:extLst>
          </p:cNvPr>
          <p:cNvSpPr>
            <a:spLocks noGrp="1"/>
          </p:cNvSpPr>
          <p:nvPr>
            <p:ph type="body" sz="quarter" idx="11"/>
          </p:nvPr>
        </p:nvSpPr>
        <p:spPr/>
        <p:txBody>
          <a:bodyPr/>
          <a:lstStyle/>
          <a:p>
            <a:endParaRPr lang="fi-FI"/>
          </a:p>
        </p:txBody>
      </p:sp>
    </p:spTree>
    <p:extLst>
      <p:ext uri="{BB962C8B-B14F-4D97-AF65-F5344CB8AC3E}">
        <p14:creationId xmlns:p14="http://schemas.microsoft.com/office/powerpoint/2010/main" val="31889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dirty="0"/>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dirty="0"/>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3550899731"/>
              </p:ext>
            </p:extLst>
          </p:nvPr>
        </p:nvGraphicFramePr>
        <p:xfrm>
          <a:off x="757239" y="794153"/>
          <a:ext cx="7083742" cy="5624097"/>
        </p:xfrm>
        <a:graphic>
          <a:graphicData uri="http://schemas.openxmlformats.org/drawingml/2006/table">
            <a:tbl>
              <a:tblPr firstRow="1" bandRow="1">
                <a:tableStyleId>{5C22544A-7EE6-4342-B048-85BDC9FD1C3A}</a:tableStyleId>
              </a:tblPr>
              <a:tblGrid>
                <a:gridCol w="7083742">
                  <a:extLst>
                    <a:ext uri="{9D8B030D-6E8A-4147-A177-3AD203B41FA5}">
                      <a16:colId xmlns:a16="http://schemas.microsoft.com/office/drawing/2014/main" val="2476262270"/>
                    </a:ext>
                  </a:extLst>
                </a:gridCol>
              </a:tblGrid>
              <a:tr h="564417">
                <a:tc>
                  <a:txBody>
                    <a:bodyPr/>
                    <a:lstStyle/>
                    <a:p>
                      <a:r>
                        <a:rPr lang="fi-FI" dirty="0"/>
                        <a:t>1. YHTEINEN PEDAGOGINEN NÄKEMYS</a:t>
                      </a:r>
                    </a:p>
                  </a:txBody>
                  <a:tcPr/>
                </a:tc>
                <a:extLst>
                  <a:ext uri="{0D108BD9-81ED-4DB2-BD59-A6C34878D82A}">
                    <a16:rowId xmlns:a16="http://schemas.microsoft.com/office/drawing/2014/main" val="1896442791"/>
                  </a:ext>
                </a:extLst>
              </a:tr>
              <a:tr h="4255420">
                <a:tc>
                  <a:txBody>
                    <a:bodyPr/>
                    <a:lstStyle/>
                    <a:p>
                      <a:pPr rtl="0" fontAlgn="base"/>
                      <a:r>
                        <a:rPr lang="fi-FI" sz="1100" b="0" i="0" u="none" strike="noStrike" kern="1200" dirty="0">
                          <a:solidFill>
                            <a:schemeClr val="dk1"/>
                          </a:solidFill>
                          <a:effectLst/>
                          <a:latin typeface="+mn-lt"/>
                          <a:ea typeface="+mn-ea"/>
                          <a:cs typeface="+mn-cs"/>
                        </a:rPr>
                        <a:t>Lähiyhteistyö on säännöllistä:</a:t>
                      </a:r>
                      <a:r>
                        <a:rPr lang="en-US" sz="1100" b="0" i="0" kern="1200" dirty="0">
                          <a:solidFill>
                            <a:schemeClr val="dk1"/>
                          </a:solidFill>
                          <a:effectLst/>
                          <a:latin typeface="+mn-lt"/>
                          <a:ea typeface="+mn-ea"/>
                          <a:cs typeface="+mn-cs"/>
                        </a:rPr>
                        <a:t>​</a:t>
                      </a:r>
                    </a:p>
                    <a:p>
                      <a:pPr rtl="0" fontAlgn="base"/>
                      <a:r>
                        <a:rPr lang="fi-FI" sz="1100" b="0" i="0" u="none" strike="noStrike" kern="1200" dirty="0">
                          <a:solidFill>
                            <a:schemeClr val="dk1"/>
                          </a:solidFill>
                          <a:effectLst/>
                          <a:latin typeface="+mn-lt"/>
                          <a:ea typeface="+mn-ea"/>
                          <a:cs typeface="+mn-cs"/>
                        </a:rPr>
                        <a:t>-Tutustutaan lasten kanssa sekä esiopetuksen että koululaisten arkeen. Vierailuja tehdään molempiin suuntiin. Tunnemme toistemme toimintakulttuurin ja lasten kasvu- ja toimintaympäristöjä</a:t>
                      </a:r>
                      <a:r>
                        <a:rPr lang="en-US" sz="1100" b="0" i="0" kern="1200" dirty="0">
                          <a:solidFill>
                            <a:schemeClr val="dk1"/>
                          </a:solidFill>
                          <a:effectLst/>
                          <a:latin typeface="+mn-lt"/>
                          <a:ea typeface="+mn-ea"/>
                          <a:cs typeface="+mn-cs"/>
                        </a:rPr>
                        <a:t>​.</a:t>
                      </a:r>
                    </a:p>
                    <a:p>
                      <a:pPr rtl="0" fontAlgn="base"/>
                      <a:r>
                        <a:rPr lang="fi-FI" sz="1100" b="0" i="0" kern="1200" dirty="0">
                          <a:solidFill>
                            <a:schemeClr val="dk1"/>
                          </a:solidFill>
                          <a:effectLst/>
                          <a:latin typeface="+mn-lt"/>
                          <a:ea typeface="+mn-ea"/>
                          <a:cs typeface="+mn-cs"/>
                        </a:rPr>
                        <a:t>​</a:t>
                      </a:r>
                    </a:p>
                    <a:p>
                      <a:pPr rtl="0" fontAlgn="base"/>
                      <a:r>
                        <a:rPr lang="fi-FI" sz="1100" b="0" i="0" u="none" strike="noStrike" kern="1200" dirty="0">
                          <a:solidFill>
                            <a:schemeClr val="dk1"/>
                          </a:solidFill>
                          <a:effectLst/>
                          <a:latin typeface="+mn-lt"/>
                          <a:ea typeface="+mn-ea"/>
                          <a:cs typeface="+mn-cs"/>
                        </a:rPr>
                        <a:t>Yhtenäinen tuen polku</a:t>
                      </a:r>
                      <a:r>
                        <a:rPr lang="en-US" sz="1100" b="0" i="0" kern="1200" dirty="0">
                          <a:solidFill>
                            <a:schemeClr val="dk1"/>
                          </a:solidFill>
                          <a:effectLst/>
                          <a:latin typeface="+mn-lt"/>
                          <a:ea typeface="+mn-ea"/>
                          <a:cs typeface="+mn-cs"/>
                        </a:rPr>
                        <a:t>​</a:t>
                      </a:r>
                    </a:p>
                    <a:p>
                      <a:pPr rtl="0" fontAlgn="base"/>
                      <a:r>
                        <a:rPr lang="fi-FI" sz="1100" b="0" i="0" u="none" strike="noStrike" kern="1200" dirty="0">
                          <a:solidFill>
                            <a:schemeClr val="dk1"/>
                          </a:solidFill>
                          <a:effectLst/>
                          <a:latin typeface="+mn-lt"/>
                          <a:ea typeface="+mn-ea"/>
                          <a:cs typeface="+mn-cs"/>
                        </a:rPr>
                        <a:t>- Koulupsykologi tekee yhteistyötä esiopetusryhmien kanssa. Koulupsykologin ja –kuraattorin konsultaatiomahdollisuus eskarista.</a:t>
                      </a:r>
                      <a:r>
                        <a:rPr lang="en-US" sz="1100" b="0" i="0" kern="1200" dirty="0">
                          <a:solidFill>
                            <a:schemeClr val="dk1"/>
                          </a:solidFill>
                          <a:effectLst/>
                          <a:latin typeface="+mn-lt"/>
                          <a:ea typeface="+mn-ea"/>
                          <a:cs typeface="+mn-cs"/>
                        </a:rPr>
                        <a:t>​</a:t>
                      </a:r>
                    </a:p>
                    <a:p>
                      <a:pPr rtl="0" fontAlgn="base"/>
                      <a:r>
                        <a:rPr lang="fi-FI" sz="1100" b="0" i="0" u="none" strike="noStrike" kern="1200" dirty="0">
                          <a:solidFill>
                            <a:schemeClr val="dk1"/>
                          </a:solidFill>
                          <a:effectLst/>
                          <a:latin typeface="+mn-lt"/>
                          <a:ea typeface="+mn-ea"/>
                          <a:cs typeface="+mn-cs"/>
                        </a:rPr>
                        <a:t>- Tiedonsiirto esiopetuksesta kouluun. Keväällä järjestetään tiedonsiirtopalaveri tulevista ekaluokkalaisista.</a:t>
                      </a:r>
                      <a:r>
                        <a:rPr lang="en-US" sz="1100" b="0" i="0" kern="1200" dirty="0">
                          <a:solidFill>
                            <a:schemeClr val="dk1"/>
                          </a:solidFill>
                          <a:effectLst/>
                          <a:latin typeface="+mn-lt"/>
                          <a:ea typeface="+mn-ea"/>
                          <a:cs typeface="+mn-cs"/>
                        </a:rPr>
                        <a:t>​</a:t>
                      </a:r>
                    </a:p>
                    <a:p>
                      <a:pPr rtl="0" fontAlgn="base"/>
                      <a:r>
                        <a:rPr lang="fi-FI" sz="1100" b="0" i="0" kern="1200" dirty="0">
                          <a:solidFill>
                            <a:schemeClr val="dk1"/>
                          </a:solidFill>
                          <a:effectLst/>
                          <a:latin typeface="+mn-lt"/>
                          <a:ea typeface="+mn-ea"/>
                          <a:cs typeface="+mn-cs"/>
                        </a:rPr>
                        <a:t>- Koulun erityisopettaja tai tuleva luokanopettaja vierailee mahdollisesti eskariryhmässä havainnoimassa tulevia ekaluokkalaisia. </a:t>
                      </a:r>
                      <a:br>
                        <a:rPr lang="fi-FI" sz="1100" b="0" i="0" kern="1200" dirty="0">
                          <a:solidFill>
                            <a:schemeClr val="dk1"/>
                          </a:solidFill>
                          <a:effectLst/>
                          <a:latin typeface="+mn-lt"/>
                          <a:ea typeface="+mn-ea"/>
                          <a:cs typeface="+mn-cs"/>
                        </a:rPr>
                      </a:br>
                      <a:r>
                        <a:rPr lang="fi-FI" sz="1100" b="0" i="0" kern="1200" dirty="0">
                          <a:solidFill>
                            <a:schemeClr val="dk1"/>
                          </a:solidFill>
                          <a:effectLst/>
                          <a:latin typeface="+mn-lt"/>
                          <a:ea typeface="+mn-ea"/>
                          <a:cs typeface="+mn-cs"/>
                        </a:rPr>
                        <a:t>-Opettajat osallistuvat kevään tiedonsiirto- ja arviointipalavereihin.​</a:t>
                      </a:r>
                    </a:p>
                    <a:p>
                      <a:pPr rtl="0" fontAlgn="base"/>
                      <a:r>
                        <a:rPr lang="fi-FI" sz="1100" b="0" i="0" kern="1200" dirty="0">
                          <a:solidFill>
                            <a:schemeClr val="dk1"/>
                          </a:solidFill>
                          <a:effectLst/>
                          <a:latin typeface="+mn-lt"/>
                          <a:ea typeface="+mn-ea"/>
                          <a:cs typeface="+mn-cs"/>
                        </a:rPr>
                        <a:t>​</a:t>
                      </a:r>
                    </a:p>
                    <a:p>
                      <a:pPr rtl="0" fontAlgn="base"/>
                      <a:r>
                        <a:rPr lang="fi-FI" sz="1100" b="1" i="0" u="none" strike="noStrike" kern="1200" dirty="0">
                          <a:solidFill>
                            <a:schemeClr val="dk1"/>
                          </a:solidFill>
                          <a:effectLst/>
                          <a:latin typeface="+mn-lt"/>
                          <a:ea typeface="+mn-ea"/>
                          <a:cs typeface="+mn-cs"/>
                        </a:rPr>
                        <a:t>Rohkeus </a:t>
                      </a:r>
                      <a:r>
                        <a:rPr lang="en-US" sz="1100" b="0" i="0" kern="1200" dirty="0">
                          <a:solidFill>
                            <a:schemeClr val="dk1"/>
                          </a:solidFill>
                          <a:effectLst/>
                          <a:latin typeface="+mn-lt"/>
                          <a:ea typeface="+mn-ea"/>
                          <a:cs typeface="+mn-cs"/>
                        </a:rPr>
                        <a:t>​</a:t>
                      </a:r>
                    </a:p>
                    <a:p>
                      <a:pPr rtl="0" fontAlgn="base"/>
                      <a:r>
                        <a:rPr lang="fi-FI" sz="1100" b="0" i="0" u="none" strike="noStrike" kern="1200" dirty="0">
                          <a:solidFill>
                            <a:schemeClr val="dk1"/>
                          </a:solidFill>
                          <a:effectLst/>
                          <a:latin typeface="+mn-lt"/>
                          <a:ea typeface="+mn-ea"/>
                          <a:cs typeface="+mn-cs"/>
                        </a:rPr>
                        <a:t>Uskalletaan tarttua epäkohtiin</a:t>
                      </a:r>
                      <a:r>
                        <a:rPr lang="en-US" sz="1100" b="0" i="0" kern="1200" dirty="0">
                          <a:solidFill>
                            <a:schemeClr val="dk1"/>
                          </a:solidFill>
                          <a:effectLst/>
                          <a:latin typeface="+mn-lt"/>
                          <a:ea typeface="+mn-ea"/>
                          <a:cs typeface="+mn-cs"/>
                        </a:rPr>
                        <a:t>​</a:t>
                      </a:r>
                    </a:p>
                    <a:p>
                      <a:pPr rtl="0" fontAlgn="base"/>
                      <a:r>
                        <a:rPr lang="fi-FI" sz="1100" b="0" i="0" u="none" strike="noStrike" kern="1200" dirty="0">
                          <a:solidFill>
                            <a:schemeClr val="dk1"/>
                          </a:solidFill>
                          <a:effectLst/>
                          <a:latin typeface="+mn-lt"/>
                          <a:ea typeface="+mn-ea"/>
                          <a:cs typeface="+mn-cs"/>
                        </a:rPr>
                        <a:t> Uskalletaan mennä asetettuja tavoitteita kohti</a:t>
                      </a:r>
                      <a:r>
                        <a:rPr lang="en-US" sz="1100" b="0" i="0" kern="1200" dirty="0">
                          <a:solidFill>
                            <a:schemeClr val="dk1"/>
                          </a:solidFill>
                          <a:effectLst/>
                          <a:latin typeface="+mn-lt"/>
                          <a:ea typeface="+mn-ea"/>
                          <a:cs typeface="+mn-cs"/>
                        </a:rPr>
                        <a:t>​</a:t>
                      </a:r>
                    </a:p>
                    <a:p>
                      <a:pPr rtl="0" fontAlgn="base"/>
                      <a:r>
                        <a:rPr lang="fi-FI" sz="1100" b="0" i="0" u="none" strike="noStrike" kern="1200" dirty="0">
                          <a:solidFill>
                            <a:schemeClr val="dk1"/>
                          </a:solidFill>
                          <a:effectLst/>
                          <a:latin typeface="+mn-lt"/>
                          <a:ea typeface="+mn-ea"/>
                          <a:cs typeface="+mn-cs"/>
                        </a:rPr>
                        <a:t> Tuodaan esille erilaisia ajatuksia ja ideologioita </a:t>
                      </a:r>
                      <a:r>
                        <a:rPr lang="en-US" sz="1100" b="0" i="0" kern="1200" dirty="0">
                          <a:solidFill>
                            <a:schemeClr val="dk1"/>
                          </a:solidFill>
                          <a:effectLst/>
                          <a:latin typeface="+mn-lt"/>
                          <a:ea typeface="+mn-ea"/>
                          <a:cs typeface="+mn-cs"/>
                        </a:rPr>
                        <a:t>​</a:t>
                      </a:r>
                    </a:p>
                    <a:p>
                      <a:pPr rtl="0" fontAlgn="base"/>
                      <a:r>
                        <a:rPr lang="fi-FI" sz="1100" b="0" i="0" kern="1200" dirty="0">
                          <a:solidFill>
                            <a:schemeClr val="dk1"/>
                          </a:solidFill>
                          <a:effectLst/>
                          <a:latin typeface="+mn-lt"/>
                          <a:ea typeface="+mn-ea"/>
                          <a:cs typeface="+mn-cs"/>
                        </a:rPr>
                        <a:t>​</a:t>
                      </a:r>
                    </a:p>
                    <a:p>
                      <a:pPr rtl="0" fontAlgn="base"/>
                      <a:r>
                        <a:rPr lang="fi-FI" sz="1100" b="1" i="0" u="none" strike="noStrike" kern="1200" dirty="0">
                          <a:solidFill>
                            <a:schemeClr val="dk1"/>
                          </a:solidFill>
                          <a:effectLst/>
                          <a:latin typeface="+mn-lt"/>
                          <a:ea typeface="+mn-ea"/>
                          <a:cs typeface="+mn-cs"/>
                        </a:rPr>
                        <a:t> Suvaitsevaisuus</a:t>
                      </a:r>
                      <a:r>
                        <a:rPr lang="en-US" sz="1100" b="0" i="0" kern="1200" dirty="0">
                          <a:solidFill>
                            <a:schemeClr val="dk1"/>
                          </a:solidFill>
                          <a:effectLst/>
                          <a:latin typeface="+mn-lt"/>
                          <a:ea typeface="+mn-ea"/>
                          <a:cs typeface="+mn-cs"/>
                        </a:rPr>
                        <a:t>​</a:t>
                      </a:r>
                    </a:p>
                    <a:p>
                      <a:pPr rtl="0" fontAlgn="base"/>
                      <a:r>
                        <a:rPr lang="fi-FI" sz="1100" b="1" i="0" u="none" strike="noStrike" kern="1200" dirty="0">
                          <a:solidFill>
                            <a:schemeClr val="dk1"/>
                          </a:solidFill>
                          <a:effectLst/>
                          <a:latin typeface="+mn-lt"/>
                          <a:ea typeface="+mn-ea"/>
                          <a:cs typeface="+mn-cs"/>
                        </a:rPr>
                        <a:t> </a:t>
                      </a:r>
                      <a:r>
                        <a:rPr lang="fi-FI" sz="1100" b="0" i="0" u="none" strike="noStrike" kern="1200" dirty="0">
                          <a:solidFill>
                            <a:schemeClr val="dk1"/>
                          </a:solidFill>
                          <a:effectLst/>
                          <a:latin typeface="+mn-lt"/>
                          <a:ea typeface="+mn-ea"/>
                          <a:cs typeface="+mn-cs"/>
                        </a:rPr>
                        <a:t>Uskalletaan nostaa vaikeitakin asioita esille</a:t>
                      </a:r>
                      <a:r>
                        <a:rPr lang="en-US" sz="1100" b="0" i="0" kern="1200" dirty="0">
                          <a:solidFill>
                            <a:schemeClr val="dk1"/>
                          </a:solidFill>
                          <a:effectLst/>
                          <a:latin typeface="+mn-lt"/>
                          <a:ea typeface="+mn-ea"/>
                          <a:cs typeface="+mn-cs"/>
                        </a:rPr>
                        <a:t>​</a:t>
                      </a:r>
                    </a:p>
                    <a:p>
                      <a:pPr rtl="0" fontAlgn="base"/>
                      <a:r>
                        <a:rPr lang="fi-FI" sz="1100" b="0" i="0" u="none" strike="noStrike" kern="1200" dirty="0">
                          <a:solidFill>
                            <a:schemeClr val="dk1"/>
                          </a:solidFill>
                          <a:effectLst/>
                          <a:latin typeface="+mn-lt"/>
                          <a:ea typeface="+mn-ea"/>
                          <a:cs typeface="+mn-cs"/>
                        </a:rPr>
                        <a:t> Tasa-arvoinen kohtelu kaikille</a:t>
                      </a:r>
                      <a:r>
                        <a:rPr lang="en-US" sz="1100" b="0" i="0" kern="1200" dirty="0">
                          <a:solidFill>
                            <a:schemeClr val="dk1"/>
                          </a:solidFill>
                          <a:effectLst/>
                          <a:latin typeface="+mn-lt"/>
                          <a:ea typeface="+mn-ea"/>
                          <a:cs typeface="+mn-cs"/>
                        </a:rPr>
                        <a:t>​</a:t>
                      </a:r>
                    </a:p>
                    <a:p>
                      <a:pPr rtl="0" fontAlgn="base"/>
                      <a:r>
                        <a:rPr lang="fi-FI" sz="1100" b="0" i="0" u="none" strike="noStrike" kern="1200" dirty="0">
                          <a:solidFill>
                            <a:schemeClr val="dk1"/>
                          </a:solidFill>
                          <a:effectLst/>
                          <a:latin typeface="+mn-lt"/>
                          <a:ea typeface="+mn-ea"/>
                          <a:cs typeface="+mn-cs"/>
                        </a:rPr>
                        <a:t> Kunnioitetaan kaikkien ajatuksia ja ideoita (huoltajat, lapset ja henkilökunta)</a:t>
                      </a:r>
                      <a:r>
                        <a:rPr lang="en-US" sz="1100" b="0" i="0" kern="1200" dirty="0">
                          <a:solidFill>
                            <a:schemeClr val="dk1"/>
                          </a:solidFill>
                          <a:effectLst/>
                          <a:latin typeface="+mn-lt"/>
                          <a:ea typeface="+mn-ea"/>
                          <a:cs typeface="+mn-cs"/>
                        </a:rPr>
                        <a:t>​</a:t>
                      </a:r>
                    </a:p>
                    <a:p>
                      <a:pPr rtl="0" fontAlgn="base"/>
                      <a:r>
                        <a:rPr lang="fi-FI" sz="1100" b="0" i="0" kern="1200" dirty="0">
                          <a:solidFill>
                            <a:schemeClr val="dk1"/>
                          </a:solidFill>
                          <a:effectLst/>
                          <a:latin typeface="+mn-lt"/>
                          <a:ea typeface="+mn-ea"/>
                          <a:cs typeface="+mn-cs"/>
                        </a:rPr>
                        <a:t>​</a:t>
                      </a:r>
                    </a:p>
                    <a:p>
                      <a:pPr rtl="0" fontAlgn="base"/>
                      <a:r>
                        <a:rPr lang="fi-FI" sz="1100" b="1" i="0" u="none" strike="noStrike" kern="1200" dirty="0">
                          <a:solidFill>
                            <a:schemeClr val="dk1"/>
                          </a:solidFill>
                          <a:effectLst/>
                          <a:latin typeface="+mn-lt"/>
                          <a:ea typeface="+mn-ea"/>
                          <a:cs typeface="+mn-cs"/>
                        </a:rPr>
                        <a:t>Kestävä elämäntapa</a:t>
                      </a:r>
                      <a:r>
                        <a:rPr lang="en-US" sz="1100" b="0" i="0" kern="1200" dirty="0">
                          <a:solidFill>
                            <a:schemeClr val="dk1"/>
                          </a:solidFill>
                          <a:effectLst/>
                          <a:latin typeface="+mn-lt"/>
                          <a:ea typeface="+mn-ea"/>
                          <a:cs typeface="+mn-cs"/>
                        </a:rPr>
                        <a:t>​</a:t>
                      </a:r>
                    </a:p>
                    <a:p>
                      <a:pPr rtl="0" fontAlgn="base"/>
                      <a:r>
                        <a:rPr lang="fi-FI" sz="1100" b="1" i="0" u="none" strike="noStrike" kern="1200" dirty="0">
                          <a:solidFill>
                            <a:schemeClr val="dk1"/>
                          </a:solidFill>
                          <a:effectLst/>
                          <a:latin typeface="+mn-lt"/>
                          <a:ea typeface="+mn-ea"/>
                          <a:cs typeface="+mn-cs"/>
                        </a:rPr>
                        <a:t> </a:t>
                      </a:r>
                      <a:r>
                        <a:rPr lang="fi-FI" sz="1100" b="0" i="0" u="none" strike="noStrike" kern="1200" dirty="0">
                          <a:solidFill>
                            <a:schemeClr val="dk1"/>
                          </a:solidFill>
                          <a:effectLst/>
                          <a:latin typeface="+mn-lt"/>
                          <a:ea typeface="+mn-ea"/>
                          <a:cs typeface="+mn-cs"/>
                        </a:rPr>
                        <a:t>Luonnon kunnioittaminen ja vihreät arvot lasten arjessa </a:t>
                      </a:r>
                      <a:r>
                        <a:rPr lang="en-US" sz="1100" b="0" i="0" kern="1200" dirty="0">
                          <a:solidFill>
                            <a:schemeClr val="dk1"/>
                          </a:solidFill>
                          <a:effectLst/>
                          <a:latin typeface="+mn-lt"/>
                          <a:ea typeface="+mn-ea"/>
                          <a:cs typeface="+mn-cs"/>
                        </a:rPr>
                        <a:t>​</a:t>
                      </a:r>
                    </a:p>
                    <a:p>
                      <a:pPr rtl="0" fontAlgn="base"/>
                      <a:r>
                        <a:rPr lang="fi-FI" sz="1100" b="0" i="0" u="none" strike="noStrike" kern="1200" dirty="0">
                          <a:solidFill>
                            <a:schemeClr val="dk1"/>
                          </a:solidFill>
                          <a:effectLst/>
                          <a:latin typeface="+mn-lt"/>
                          <a:ea typeface="+mn-ea"/>
                          <a:cs typeface="+mn-cs"/>
                        </a:rPr>
                        <a:t>      </a:t>
                      </a:r>
                      <a:r>
                        <a:rPr lang="en-US" sz="1100" b="0" i="0" kern="1200" dirty="0">
                          <a:solidFill>
                            <a:schemeClr val="dk1"/>
                          </a:solidFill>
                          <a:effectLst/>
                          <a:latin typeface="+mn-lt"/>
                          <a:ea typeface="+mn-ea"/>
                          <a:cs typeface="+mn-cs"/>
                        </a:rPr>
                        <a:t>​</a:t>
                      </a:r>
                    </a:p>
                    <a:p>
                      <a:pPr rtl="0" fontAlgn="base"/>
                      <a:r>
                        <a:rPr lang="fi-FI" sz="1100" b="1" i="0" u="none" strike="noStrike" kern="1200" dirty="0">
                          <a:solidFill>
                            <a:schemeClr val="dk1"/>
                          </a:solidFill>
                          <a:effectLst/>
                          <a:latin typeface="+mn-lt"/>
                          <a:ea typeface="+mn-ea"/>
                          <a:cs typeface="+mn-cs"/>
                        </a:rPr>
                        <a:t>Vastuullisuus </a:t>
                      </a:r>
                      <a:r>
                        <a:rPr lang="en-US" sz="1100" b="0" i="0" kern="1200" dirty="0">
                          <a:solidFill>
                            <a:schemeClr val="dk1"/>
                          </a:solidFill>
                          <a:effectLst/>
                          <a:latin typeface="+mn-lt"/>
                          <a:ea typeface="+mn-ea"/>
                          <a:cs typeface="+mn-cs"/>
                        </a:rPr>
                        <a:t>​</a:t>
                      </a:r>
                    </a:p>
                    <a:p>
                      <a:pPr rtl="0" fontAlgn="base"/>
                      <a:r>
                        <a:rPr lang="fi-FI" sz="1100" b="1" i="0" u="none" strike="noStrike" kern="1200" dirty="0">
                          <a:solidFill>
                            <a:schemeClr val="dk1"/>
                          </a:solidFill>
                          <a:effectLst/>
                          <a:latin typeface="+mn-lt"/>
                          <a:ea typeface="+mn-ea"/>
                          <a:cs typeface="+mn-cs"/>
                        </a:rPr>
                        <a:t> </a:t>
                      </a:r>
                      <a:r>
                        <a:rPr lang="fi-FI" sz="1100" b="0" i="0" u="none" strike="noStrike" kern="1200" dirty="0">
                          <a:solidFill>
                            <a:schemeClr val="dk1"/>
                          </a:solidFill>
                          <a:effectLst/>
                          <a:latin typeface="+mn-lt"/>
                          <a:ea typeface="+mn-ea"/>
                          <a:cs typeface="+mn-cs"/>
                        </a:rPr>
                        <a:t>Toiminta on avointa ja läpinäkyvää</a:t>
                      </a:r>
                      <a:r>
                        <a:rPr lang="en-US" sz="1100" b="0" i="0" kern="1200" dirty="0">
                          <a:solidFill>
                            <a:schemeClr val="dk1"/>
                          </a:solidFill>
                          <a:effectLst/>
                          <a:latin typeface="+mn-lt"/>
                          <a:ea typeface="+mn-ea"/>
                          <a:cs typeface="+mn-cs"/>
                        </a:rPr>
                        <a:t>​</a:t>
                      </a:r>
                    </a:p>
                    <a:p>
                      <a:pPr rtl="0" fontAlgn="base"/>
                      <a:r>
                        <a:rPr lang="fi-FI" sz="1100" b="0" i="0" u="none" strike="noStrike" kern="1200" dirty="0">
                          <a:solidFill>
                            <a:schemeClr val="dk1"/>
                          </a:solidFill>
                          <a:effectLst/>
                          <a:latin typeface="+mn-lt"/>
                          <a:ea typeface="+mn-ea"/>
                          <a:cs typeface="+mn-cs"/>
                        </a:rPr>
                        <a:t> Vastuullisuus niin lasten kuin aikuistenkin toiminnassa</a:t>
                      </a:r>
                      <a:endParaRPr lang="en-US" sz="1100" b="0" i="0" kern="1200" dirty="0">
                        <a:solidFill>
                          <a:schemeClr val="dk1"/>
                        </a:solidFill>
                        <a:effectLst/>
                        <a:latin typeface="+mn-lt"/>
                        <a:ea typeface="+mn-ea"/>
                        <a:cs typeface="+mn-cs"/>
                      </a:endParaRPr>
                    </a:p>
                    <a:p>
                      <a:endParaRPr lang="fi-FI" dirty="0"/>
                    </a:p>
                  </a:txBody>
                  <a:tcPr/>
                </a:tc>
                <a:extLst>
                  <a:ext uri="{0D108BD9-81ED-4DB2-BD59-A6C34878D82A}">
                    <a16:rowId xmlns:a16="http://schemas.microsoft.com/office/drawing/2014/main" val="687960100"/>
                  </a:ext>
                </a:extLst>
              </a:tr>
            </a:tbl>
          </a:graphicData>
        </a:graphic>
      </p:graphicFrame>
      <p:sp>
        <p:nvSpPr>
          <p:cNvPr id="8" name="Suorakulmio 7">
            <a:extLst>
              <a:ext uri="{FF2B5EF4-FFF2-40B4-BE49-F238E27FC236}">
                <a16:creationId xmlns:a16="http://schemas.microsoft.com/office/drawing/2014/main" id="{34E44250-3677-46E0-92BF-6E405C37E7DD}"/>
              </a:ext>
            </a:extLst>
          </p:cNvPr>
          <p:cNvSpPr/>
          <p:nvPr/>
        </p:nvSpPr>
        <p:spPr>
          <a:xfrm>
            <a:off x="8044665" y="1391479"/>
            <a:ext cx="2548202" cy="42225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i-FI" sz="1400" dirty="0"/>
              <a:t>Miettikää 1-2 tavoitetta lähiyhteistyölle. </a:t>
            </a:r>
          </a:p>
          <a:p>
            <a:endParaRPr lang="fi-FI" sz="1400" dirty="0"/>
          </a:p>
          <a:p>
            <a:r>
              <a:rPr lang="fi-FI" sz="1400" dirty="0"/>
              <a:t>Kirjatkaa konkreettiset toimenpiteet miten pääsette näihin tavoitteisiin.</a:t>
            </a:r>
          </a:p>
          <a:p>
            <a:endParaRPr lang="fi-FI" sz="1400" dirty="0"/>
          </a:p>
          <a:p>
            <a:r>
              <a:rPr lang="fi-FI" sz="1400" dirty="0"/>
              <a:t>Kuinka mahdollistetaan lasten osallisuus sekä aktiivinen toimijuus?</a:t>
            </a:r>
          </a:p>
          <a:p>
            <a:endParaRPr lang="fi-FI" sz="1400" dirty="0"/>
          </a:p>
          <a:p>
            <a:r>
              <a:rPr lang="fi-FI" sz="1400" dirty="0">
                <a:cs typeface="Segoe UI"/>
              </a:rPr>
              <a:t>Kuinka vahvistamme yhtenäisen tuen polun toteutumista?</a:t>
            </a:r>
          </a:p>
          <a:p>
            <a:endParaRPr lang="fi-FI" sz="1400" dirty="0"/>
          </a:p>
        </p:txBody>
      </p:sp>
    </p:spTree>
    <p:extLst>
      <p:ext uri="{BB962C8B-B14F-4D97-AF65-F5344CB8AC3E}">
        <p14:creationId xmlns:p14="http://schemas.microsoft.com/office/powerpoint/2010/main" val="2410236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dirty="0"/>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dirty="0"/>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2578334344"/>
              </p:ext>
            </p:extLst>
          </p:nvPr>
        </p:nvGraphicFramePr>
        <p:xfrm>
          <a:off x="664029" y="794154"/>
          <a:ext cx="7154605" cy="4846358"/>
        </p:xfrm>
        <a:graphic>
          <a:graphicData uri="http://schemas.openxmlformats.org/drawingml/2006/table">
            <a:tbl>
              <a:tblPr firstRow="1" bandRow="1">
                <a:tableStyleId>{5C22544A-7EE6-4342-B048-85BDC9FD1C3A}</a:tableStyleId>
              </a:tblPr>
              <a:tblGrid>
                <a:gridCol w="7154605">
                  <a:extLst>
                    <a:ext uri="{9D8B030D-6E8A-4147-A177-3AD203B41FA5}">
                      <a16:colId xmlns:a16="http://schemas.microsoft.com/office/drawing/2014/main" val="2476262270"/>
                    </a:ext>
                  </a:extLst>
                </a:gridCol>
              </a:tblGrid>
              <a:tr h="598164">
                <a:tc>
                  <a:txBody>
                    <a:bodyPr/>
                    <a:lstStyle/>
                    <a:p>
                      <a:r>
                        <a:rPr lang="fi-FI" dirty="0"/>
                        <a:t>2. ASIANTUNTIJUUDEN JA OSAAMISEN JAKAMINEN</a:t>
                      </a:r>
                    </a:p>
                  </a:txBody>
                  <a:tcPr/>
                </a:tc>
                <a:extLst>
                  <a:ext uri="{0D108BD9-81ED-4DB2-BD59-A6C34878D82A}">
                    <a16:rowId xmlns:a16="http://schemas.microsoft.com/office/drawing/2014/main" val="1896442791"/>
                  </a:ext>
                </a:extLst>
              </a:tr>
              <a:tr h="4248194">
                <a:tc>
                  <a:txBody>
                    <a:bodyPr/>
                    <a:lstStyle/>
                    <a:p>
                      <a:pPr rtl="0" fontAlgn="base"/>
                      <a:r>
                        <a:rPr lang="fi-FI" sz="1200" b="0" i="0" u="none" strike="noStrike" kern="1200" dirty="0">
                          <a:solidFill>
                            <a:schemeClr val="dk1"/>
                          </a:solidFill>
                          <a:effectLst/>
                          <a:latin typeface="+mn-lt"/>
                          <a:ea typeface="+mn-ea"/>
                          <a:cs typeface="+mn-cs"/>
                        </a:rPr>
                        <a:t>Jaamme asiantuntijuutta keskustelemalla lasten ikätyypillisestä kehityksestä varhaiskasvatusvuosina (0–8) sekä kasvatuksellisista kysymyksistä ja opetuksellisista haasteista. Ideoimme yhdessä lapsilähtöistä, tarkoituksenmukaista ja sisältörikasta opetusta opetussuunnitelmien lähtökohdat ja arvoperusta huomioiden. Jaamme kokemuksen ja koulutuksen kautta karttunutta tietoa hyvistä käytänteistä. </a:t>
                      </a:r>
                      <a:r>
                        <a:rPr lang="en-US" sz="1200" b="0" i="0" kern="1200" dirty="0">
                          <a:solidFill>
                            <a:schemeClr val="dk1"/>
                          </a:solidFill>
                          <a:effectLst/>
                          <a:latin typeface="+mn-lt"/>
                          <a:ea typeface="+mn-ea"/>
                          <a:cs typeface="+mn-cs"/>
                        </a:rPr>
                        <a:t>​</a:t>
                      </a:r>
                    </a:p>
                    <a:p>
                      <a:pPr rtl="0" fontAlgn="base"/>
                      <a:r>
                        <a:rPr lang="fi-FI" sz="1200" b="0" i="0" kern="1200" dirty="0">
                          <a:solidFill>
                            <a:schemeClr val="dk1"/>
                          </a:solidFill>
                          <a:effectLst/>
                          <a:latin typeface="+mn-lt"/>
                          <a:ea typeface="+mn-ea"/>
                          <a:cs typeface="+mn-cs"/>
                        </a:rPr>
                        <a:t>​</a:t>
                      </a:r>
                    </a:p>
                    <a:p>
                      <a:pPr rtl="0" fontAlgn="base"/>
                      <a:r>
                        <a:rPr lang="fi-FI" sz="1200" b="0" i="0" u="none" strike="noStrike" kern="1200" dirty="0">
                          <a:solidFill>
                            <a:schemeClr val="dk1"/>
                          </a:solidFill>
                          <a:effectLst/>
                          <a:latin typeface="+mn-lt"/>
                          <a:ea typeface="+mn-ea"/>
                          <a:cs typeface="+mn-cs"/>
                        </a:rPr>
                        <a:t>Tietoa jaetaan kasvokkain keskustellen, soittamalla ja sähköisesti. Lisäksi sähköposti liitetiedostoineen mahdollistaa esimerkiksi linkkien ja sivustojen vinkkaamisen.</a:t>
                      </a:r>
                      <a:r>
                        <a:rPr lang="en-US" sz="1200" b="0" i="0" kern="1200" dirty="0">
                          <a:solidFill>
                            <a:schemeClr val="dk1"/>
                          </a:solidFill>
                          <a:effectLst/>
                          <a:latin typeface="+mn-lt"/>
                          <a:ea typeface="+mn-ea"/>
                          <a:cs typeface="+mn-cs"/>
                        </a:rPr>
                        <a:t>​</a:t>
                      </a:r>
                    </a:p>
                    <a:p>
                      <a:pPr rtl="0" fontAlgn="base"/>
                      <a:r>
                        <a:rPr lang="fi-FI" sz="1200" b="0" i="0" kern="1200" dirty="0">
                          <a:solidFill>
                            <a:schemeClr val="dk1"/>
                          </a:solidFill>
                          <a:effectLst/>
                          <a:latin typeface="+mn-lt"/>
                          <a:ea typeface="+mn-ea"/>
                          <a:cs typeface="+mn-cs"/>
                        </a:rPr>
                        <a:t>​</a:t>
                      </a:r>
                    </a:p>
                    <a:p>
                      <a:pPr rtl="0" fontAlgn="base"/>
                      <a:r>
                        <a:rPr lang="fi-FI" sz="1200" b="0" i="0" u="none" strike="noStrike" kern="1200" dirty="0">
                          <a:solidFill>
                            <a:schemeClr val="dk1"/>
                          </a:solidFill>
                          <a:effectLst/>
                          <a:latin typeface="+mn-lt"/>
                          <a:ea typeface="+mn-ea"/>
                          <a:cs typeface="+mn-cs"/>
                        </a:rPr>
                        <a:t>Hyödynnämme kaikkien asiantuntijuutta. Päiväkodin ja koulun yhteistyöparit suunnittelevat toiminnan, rehtori ja päiväkodinjohtajat mukana suunnittelun ja yhteistyön mahdollistamisessa. Lisäksi erityisopettajien, koulupsykologien ja -kuraattorien läsnäolo ja tuki mahdollista ja tärkeää. Yhteistyötä ohjaa samat arvot kuin Oulun sivistys- ja opetustoimintaa: rohkeus, reiluus ja vastuullisuus.    </a:t>
                      </a:r>
                      <a:r>
                        <a:rPr lang="en-US" sz="1200" b="0" i="0" kern="1200" dirty="0">
                          <a:solidFill>
                            <a:schemeClr val="dk1"/>
                          </a:solidFill>
                          <a:effectLst/>
                          <a:latin typeface="+mn-lt"/>
                          <a:ea typeface="+mn-ea"/>
                          <a:cs typeface="+mn-cs"/>
                        </a:rPr>
                        <a:t>​</a:t>
                      </a:r>
                    </a:p>
                    <a:p>
                      <a:pPr rtl="0" fontAlgn="base"/>
                      <a:r>
                        <a:rPr lang="fi-FI" sz="1200" b="0" i="0" kern="1200" dirty="0">
                          <a:solidFill>
                            <a:schemeClr val="dk1"/>
                          </a:solidFill>
                          <a:effectLst/>
                          <a:latin typeface="+mn-lt"/>
                          <a:ea typeface="+mn-ea"/>
                          <a:cs typeface="+mn-cs"/>
                        </a:rPr>
                        <a:t>​</a:t>
                      </a:r>
                    </a:p>
                    <a:p>
                      <a:pPr rtl="0" fontAlgn="base"/>
                      <a:r>
                        <a:rPr lang="fi-FI" sz="1200" b="0" i="0" u="none" strike="noStrike" kern="1200" dirty="0">
                          <a:solidFill>
                            <a:schemeClr val="dk1"/>
                          </a:solidFill>
                          <a:effectLst/>
                          <a:latin typeface="+mn-lt"/>
                          <a:ea typeface="+mn-ea"/>
                          <a:cs typeface="+mn-cs"/>
                        </a:rPr>
                        <a:t>Moniammatillisessa yhteistyössä  matalan kynnyksen yhteydenotto. Lapsikohtaisista kysymyksistä konsultoidaan niin koulupsykologia/kuraattoria, puhe- ja toimintaterapeutteja, kuin sosiaalitoimen työntekijöitä. Neuvolan, terveydenhoitajan ja erityisopettajien osaamista hyödynnetään opetusta ja kasvatusta suunniteltaessa kunkin lapsen kokonaisvaltaisen kasvun, kehityksen ja oppimisen tukemiseksi. </a:t>
                      </a:r>
                      <a:endParaRPr lang="en-US" sz="1200" b="0" i="0" kern="1200" dirty="0">
                        <a:solidFill>
                          <a:schemeClr val="dk1"/>
                        </a:solidFill>
                        <a:effectLst/>
                        <a:latin typeface="+mn-lt"/>
                        <a:ea typeface="+mn-ea"/>
                        <a:cs typeface="+mn-cs"/>
                      </a:endParaRPr>
                    </a:p>
                    <a:p>
                      <a:endParaRPr lang="fi-FI" dirty="0"/>
                    </a:p>
                  </a:txBody>
                  <a:tcPr/>
                </a:tc>
                <a:extLst>
                  <a:ext uri="{0D108BD9-81ED-4DB2-BD59-A6C34878D82A}">
                    <a16:rowId xmlns:a16="http://schemas.microsoft.com/office/drawing/2014/main" val="687960100"/>
                  </a:ext>
                </a:extLst>
              </a:tr>
            </a:tbl>
          </a:graphicData>
        </a:graphic>
      </p:graphicFrame>
      <p:sp>
        <p:nvSpPr>
          <p:cNvPr id="7" name="Suorakulmio 6">
            <a:extLst>
              <a:ext uri="{FF2B5EF4-FFF2-40B4-BE49-F238E27FC236}">
                <a16:creationId xmlns:a16="http://schemas.microsoft.com/office/drawing/2014/main" id="{2D74A94C-A9AE-4B64-A2C6-EFBF11E60417}"/>
              </a:ext>
            </a:extLst>
          </p:cNvPr>
          <p:cNvSpPr/>
          <p:nvPr/>
        </p:nvSpPr>
        <p:spPr>
          <a:xfrm>
            <a:off x="7993294" y="1422302"/>
            <a:ext cx="2847741" cy="421821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dirty="0"/>
              <a:t>Miten jaamme esiopetuksen, perusopetuksen ja huoltajien asiantuntijuutta?</a:t>
            </a:r>
          </a:p>
          <a:p>
            <a:endParaRPr lang="fi-FI" sz="1400" dirty="0"/>
          </a:p>
          <a:p>
            <a:r>
              <a:rPr lang="fi-FI" sz="1400" dirty="0"/>
              <a:t>Kuinka hyödynnämme henkilöstön vahvuuksia ja osaamista?</a:t>
            </a:r>
          </a:p>
          <a:p>
            <a:endParaRPr lang="fi-FI" sz="1400" dirty="0"/>
          </a:p>
          <a:p>
            <a:r>
              <a:rPr lang="fi-FI" sz="1400" dirty="0"/>
              <a:t>Kenen kanssa teemme yhteistyötä? (Iltapäivätoiminta, nuorisopalvelut yms.)</a:t>
            </a:r>
          </a:p>
          <a:p>
            <a:endParaRPr lang="fi-FI" sz="1400" dirty="0"/>
          </a:p>
        </p:txBody>
      </p:sp>
    </p:spTree>
    <p:extLst>
      <p:ext uri="{BB962C8B-B14F-4D97-AF65-F5344CB8AC3E}">
        <p14:creationId xmlns:p14="http://schemas.microsoft.com/office/powerpoint/2010/main" val="164561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dirty="0"/>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dirty="0"/>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2760701185"/>
              </p:ext>
            </p:extLst>
          </p:nvPr>
        </p:nvGraphicFramePr>
        <p:xfrm>
          <a:off x="489858" y="727894"/>
          <a:ext cx="6977742" cy="5817210"/>
        </p:xfrm>
        <a:graphic>
          <a:graphicData uri="http://schemas.openxmlformats.org/drawingml/2006/table">
            <a:tbl>
              <a:tblPr firstRow="1" bandRow="1">
                <a:tableStyleId>{5C22544A-7EE6-4342-B048-85BDC9FD1C3A}</a:tableStyleId>
              </a:tblPr>
              <a:tblGrid>
                <a:gridCol w="6977742">
                  <a:extLst>
                    <a:ext uri="{9D8B030D-6E8A-4147-A177-3AD203B41FA5}">
                      <a16:colId xmlns:a16="http://schemas.microsoft.com/office/drawing/2014/main" val="2476262270"/>
                    </a:ext>
                  </a:extLst>
                </a:gridCol>
              </a:tblGrid>
              <a:tr h="615519">
                <a:tc>
                  <a:txBody>
                    <a:bodyPr/>
                    <a:lstStyle/>
                    <a:p>
                      <a:r>
                        <a:rPr lang="fi-FI" b="1" dirty="0"/>
                        <a:t>3. YHTENÄINEN TOIMINTAKULTTUURI</a:t>
                      </a:r>
                    </a:p>
                    <a:p>
                      <a:r>
                        <a:rPr lang="fi-FI" b="0" dirty="0"/>
                        <a:t>Johtaminen, rakenteet, suunnittelu, toimenpiteet</a:t>
                      </a:r>
                    </a:p>
                  </a:txBody>
                  <a:tcPr/>
                </a:tc>
                <a:extLst>
                  <a:ext uri="{0D108BD9-81ED-4DB2-BD59-A6C34878D82A}">
                    <a16:rowId xmlns:a16="http://schemas.microsoft.com/office/drawing/2014/main" val="1896442791"/>
                  </a:ext>
                </a:extLst>
              </a:tr>
              <a:tr h="5177130">
                <a:tc>
                  <a:txBody>
                    <a:bodyPr/>
                    <a:lstStyle/>
                    <a:p>
                      <a:pPr rtl="0" fontAlgn="base"/>
                      <a:r>
                        <a:rPr lang="fi-FI" sz="1600" b="0" i="0" kern="1200" dirty="0">
                          <a:solidFill>
                            <a:schemeClr val="dk1"/>
                          </a:solidFill>
                          <a:effectLst/>
                          <a:latin typeface="+mn-lt"/>
                          <a:ea typeface="+mn-ea"/>
                          <a:cs typeface="+mn-cs"/>
                        </a:rPr>
                        <a:t>Yhteistyössä esimiesten kanssa suunnitellaan ja mahdollistetaan päiväkotien, esiopetuksen ja koulun välinen yhteistyö.</a:t>
                      </a:r>
                      <a:r>
                        <a:rPr lang="en-US" sz="1600" b="0" i="0" kern="1200" dirty="0">
                          <a:solidFill>
                            <a:schemeClr val="dk1"/>
                          </a:solidFill>
                          <a:effectLst/>
                          <a:latin typeface="+mn-lt"/>
                          <a:ea typeface="+mn-ea"/>
                          <a:cs typeface="+mn-cs"/>
                        </a:rPr>
                        <a:t>​</a:t>
                      </a:r>
                    </a:p>
                    <a:p>
                      <a:pPr rtl="0" fontAlgn="base"/>
                      <a:r>
                        <a:rPr lang="fi-FI" sz="1600" b="0" i="0" kern="1200" dirty="0">
                          <a:solidFill>
                            <a:schemeClr val="dk1"/>
                          </a:solidFill>
                          <a:effectLst/>
                          <a:latin typeface="+mn-lt"/>
                          <a:ea typeface="+mn-ea"/>
                          <a:cs typeface="+mn-cs"/>
                        </a:rPr>
                        <a:t>Alueemme yhteistyö perustuu seuraavaan toimintasuunnitelmaan vuosittain:</a:t>
                      </a:r>
                      <a:r>
                        <a:rPr lang="en-US" sz="1600" b="0" i="0" kern="1200" dirty="0">
                          <a:solidFill>
                            <a:schemeClr val="dk1"/>
                          </a:solidFill>
                          <a:effectLst/>
                          <a:latin typeface="+mn-lt"/>
                          <a:ea typeface="+mn-ea"/>
                          <a:cs typeface="+mn-cs"/>
                        </a:rPr>
                        <a:t>​</a:t>
                      </a:r>
                    </a:p>
                    <a:p>
                      <a:pPr rtl="0" fontAlgn="base"/>
                      <a:r>
                        <a:rPr lang="fi-FI" sz="1600" b="0" i="0" u="none" strike="noStrike" kern="1200" dirty="0">
                          <a:solidFill>
                            <a:schemeClr val="dk1"/>
                          </a:solidFill>
                          <a:effectLst/>
                          <a:latin typeface="+mn-lt"/>
                          <a:ea typeface="+mn-ea"/>
                          <a:cs typeface="+mn-cs"/>
                        </a:rPr>
                        <a:t>  -1.-2.-luokkalaisten ja eskareiden yhteinen projekti sovittujen luokkaparien kesken.</a:t>
                      </a:r>
                      <a:endParaRPr lang="en-US" sz="1600" b="0" i="0" kern="1200" dirty="0">
                        <a:solidFill>
                          <a:schemeClr val="dk1"/>
                        </a:solidFill>
                        <a:effectLst/>
                        <a:latin typeface="+mn-lt"/>
                        <a:ea typeface="+mn-ea"/>
                        <a:cs typeface="+mn-cs"/>
                      </a:endParaRPr>
                    </a:p>
                    <a:p>
                      <a:pPr rtl="0" fontAlgn="base"/>
                      <a:r>
                        <a:rPr lang="fi-FI" sz="1600" b="0" i="0" kern="1200" dirty="0">
                          <a:solidFill>
                            <a:schemeClr val="dk1"/>
                          </a:solidFill>
                          <a:effectLst/>
                          <a:latin typeface="+mn-lt"/>
                          <a:ea typeface="+mn-ea"/>
                          <a:cs typeface="+mn-cs"/>
                        </a:rPr>
                        <a:t>- </a:t>
                      </a:r>
                      <a:r>
                        <a:rPr lang="fi-FI" sz="1600" b="0" i="0" u="none" strike="noStrike" kern="1200" dirty="0">
                          <a:solidFill>
                            <a:schemeClr val="dk1"/>
                          </a:solidFill>
                          <a:effectLst/>
                          <a:latin typeface="+mn-lt"/>
                          <a:ea typeface="+mn-ea"/>
                          <a:cs typeface="+mn-cs"/>
                        </a:rPr>
                        <a:t>Laulajaisia pitkin vuotta erilaisilla kokoonpanoilla. Tilana voi olla joko koulun sali tai päiväkodin sali</a:t>
                      </a:r>
                      <a:r>
                        <a:rPr lang="en-US" sz="1600" b="0" i="0" kern="1200" dirty="0">
                          <a:solidFill>
                            <a:schemeClr val="dk1"/>
                          </a:solidFill>
                          <a:effectLst/>
                          <a:latin typeface="+mn-lt"/>
                          <a:ea typeface="+mn-ea"/>
                          <a:cs typeface="+mn-cs"/>
                        </a:rPr>
                        <a:t>​.</a:t>
                      </a:r>
                    </a:p>
                    <a:p>
                      <a:pPr rtl="0" fontAlgn="base"/>
                      <a:r>
                        <a:rPr lang="fi-FI" sz="1600" b="0" i="0" u="none" strike="noStrike" kern="1200" dirty="0">
                          <a:solidFill>
                            <a:schemeClr val="dk1"/>
                          </a:solidFill>
                          <a:effectLst/>
                          <a:latin typeface="+mn-lt"/>
                          <a:ea typeface="+mn-ea"/>
                          <a:cs typeface="+mn-cs"/>
                        </a:rPr>
                        <a:t>  -Eskarit vierailevat mahdollisuuksien mukaan koulun joulu- ja kevätjuhlan kenraaliharjoituksissa</a:t>
                      </a:r>
                      <a:r>
                        <a:rPr lang="fi-FI" sz="1600" b="0" i="0" kern="1200" dirty="0">
                          <a:solidFill>
                            <a:schemeClr val="dk1"/>
                          </a:solidFill>
                          <a:effectLst/>
                          <a:latin typeface="+mn-lt"/>
                          <a:ea typeface="+mn-ea"/>
                          <a:cs typeface="+mn-cs"/>
                        </a:rPr>
                        <a:t>​.</a:t>
                      </a:r>
                    </a:p>
                    <a:p>
                      <a:pPr rtl="0" fontAlgn="base"/>
                      <a:r>
                        <a:rPr lang="fi-FI" sz="1600" b="0" i="0" u="none" strike="noStrike" kern="1200" dirty="0">
                          <a:solidFill>
                            <a:schemeClr val="dk1"/>
                          </a:solidFill>
                          <a:effectLst/>
                          <a:latin typeface="+mn-lt"/>
                          <a:ea typeface="+mn-ea"/>
                          <a:cs typeface="+mn-cs"/>
                        </a:rPr>
                        <a:t>-Ekaluokkalaiset vierailevat mahdollisuuksien mukaan eskareiden kenraaliharjoituksissa</a:t>
                      </a:r>
                      <a:r>
                        <a:rPr lang="en-US" sz="1600" b="0" i="0" kern="1200" dirty="0">
                          <a:solidFill>
                            <a:schemeClr val="dk1"/>
                          </a:solidFill>
                          <a:effectLst/>
                          <a:latin typeface="+mn-lt"/>
                          <a:ea typeface="+mn-ea"/>
                          <a:cs typeface="+mn-cs"/>
                        </a:rPr>
                        <a:t>​.</a:t>
                      </a:r>
                    </a:p>
                    <a:p>
                      <a:pPr rtl="0" fontAlgn="base"/>
                      <a:r>
                        <a:rPr lang="fi-FI" sz="1600" b="0" i="0" kern="1200" dirty="0">
                          <a:solidFill>
                            <a:schemeClr val="dk1"/>
                          </a:solidFill>
                          <a:effectLst/>
                          <a:latin typeface="+mn-lt"/>
                          <a:ea typeface="+mn-ea"/>
                          <a:cs typeface="+mn-cs"/>
                        </a:rPr>
                        <a:t>​</a:t>
                      </a:r>
                    </a:p>
                    <a:p>
                      <a:pPr rtl="0" fontAlgn="base"/>
                      <a:r>
                        <a:rPr lang="fi-FI" sz="1600" b="0" i="0" kern="1200" dirty="0">
                          <a:solidFill>
                            <a:schemeClr val="dk1"/>
                          </a:solidFill>
                          <a:effectLst/>
                          <a:latin typeface="+mn-lt"/>
                          <a:ea typeface="+mn-ea"/>
                          <a:cs typeface="+mn-cs"/>
                        </a:rPr>
                        <a:t>-Jokaisesta yksiköstä on vastuuhenkilö (tai varahenkilö) paikalla suunnittelukokouksissa..</a:t>
                      </a:r>
                    </a:p>
                    <a:p>
                      <a:pPr rtl="0" fontAlgn="base"/>
                      <a:r>
                        <a:rPr lang="fi-FI" sz="1600" b="0" i="0" kern="1200" dirty="0">
                          <a:solidFill>
                            <a:schemeClr val="dk1"/>
                          </a:solidFill>
                          <a:effectLst/>
                          <a:latin typeface="+mn-lt"/>
                          <a:ea typeface="+mn-ea"/>
                          <a:cs typeface="+mn-cs"/>
                        </a:rPr>
                        <a:t>- Esimiesten vastuu: järjestää ajan yhteistyön suunnittelulle</a:t>
                      </a:r>
                      <a:r>
                        <a:rPr lang="en-US" sz="1600" b="0" i="0" kern="1200" dirty="0">
                          <a:solidFill>
                            <a:schemeClr val="dk1"/>
                          </a:solidFill>
                          <a:effectLst/>
                          <a:latin typeface="+mn-lt"/>
                          <a:ea typeface="+mn-ea"/>
                          <a:cs typeface="+mn-cs"/>
                        </a:rPr>
                        <a:t>​</a:t>
                      </a:r>
                    </a:p>
                    <a:p>
                      <a:pPr rtl="0" fontAlgn="base"/>
                      <a:r>
                        <a:rPr lang="fi-FI" sz="1600" b="0" i="0" kern="1200" dirty="0">
                          <a:solidFill>
                            <a:schemeClr val="dk1"/>
                          </a:solidFill>
                          <a:effectLst/>
                          <a:latin typeface="+mn-lt"/>
                          <a:ea typeface="+mn-ea"/>
                          <a:cs typeface="+mn-cs"/>
                        </a:rPr>
                        <a:t>- Jokainen taho kantaa vastuuta yhteistyön järjestämisestä</a:t>
                      </a:r>
                      <a:r>
                        <a:rPr lang="en-US" sz="1600" b="0" i="0" kern="1200" dirty="0">
                          <a:solidFill>
                            <a:schemeClr val="dk1"/>
                          </a:solidFill>
                          <a:effectLst/>
                          <a:latin typeface="+mn-lt"/>
                          <a:ea typeface="+mn-ea"/>
                          <a:cs typeface="+mn-cs"/>
                        </a:rPr>
                        <a:t>​.</a:t>
                      </a:r>
                    </a:p>
                    <a:p>
                      <a:pPr rtl="0" fontAlgn="base"/>
                      <a:r>
                        <a:rPr lang="fi-FI" sz="1600" b="0" i="0" u="none" strike="noStrike" kern="1200" dirty="0">
                          <a:solidFill>
                            <a:schemeClr val="dk1"/>
                          </a:solidFill>
                          <a:effectLst/>
                          <a:latin typeface="+mn-lt"/>
                          <a:ea typeface="+mn-ea"/>
                          <a:cs typeface="+mn-cs"/>
                        </a:rPr>
                        <a:t>                                    </a:t>
                      </a:r>
                      <a:endParaRPr lang="fi-FI" sz="1600" b="0" i="0" kern="1200" dirty="0">
                        <a:solidFill>
                          <a:schemeClr val="dk1"/>
                        </a:solidFill>
                        <a:effectLst/>
                        <a:latin typeface="+mn-lt"/>
                        <a:ea typeface="+mn-ea"/>
                        <a:cs typeface="+mn-cs"/>
                      </a:endParaRPr>
                    </a:p>
                    <a:p>
                      <a:endParaRPr lang="fi-FI" sz="1600" dirty="0"/>
                    </a:p>
                  </a:txBody>
                  <a:tcPr/>
                </a:tc>
                <a:extLst>
                  <a:ext uri="{0D108BD9-81ED-4DB2-BD59-A6C34878D82A}">
                    <a16:rowId xmlns:a16="http://schemas.microsoft.com/office/drawing/2014/main" val="687960100"/>
                  </a:ext>
                </a:extLst>
              </a:tr>
            </a:tbl>
          </a:graphicData>
        </a:graphic>
      </p:graphicFrame>
      <p:sp>
        <p:nvSpPr>
          <p:cNvPr id="5" name="Suorakulmio 4">
            <a:extLst>
              <a:ext uri="{FF2B5EF4-FFF2-40B4-BE49-F238E27FC236}">
                <a16:creationId xmlns:a16="http://schemas.microsoft.com/office/drawing/2014/main" id="{513A16F7-A5BD-4FA8-90F8-8E6F1B295216}"/>
              </a:ext>
            </a:extLst>
          </p:cNvPr>
          <p:cNvSpPr/>
          <p:nvPr/>
        </p:nvSpPr>
        <p:spPr>
          <a:xfrm>
            <a:off x="7775304" y="1530857"/>
            <a:ext cx="2806766" cy="419759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i-FI" sz="1400" dirty="0"/>
              <a:t>Kirjatkaa yhdessä sovitut suunnitteluajat ja käytänteet.</a:t>
            </a:r>
          </a:p>
          <a:p>
            <a:endParaRPr lang="fi-FI" sz="1400" dirty="0"/>
          </a:p>
          <a:p>
            <a:r>
              <a:rPr lang="fi-FI" sz="1400" dirty="0"/>
              <a:t>Millä tavoin varmistamme kaikkien sitoutumisen yhteistyöhön?</a:t>
            </a:r>
          </a:p>
          <a:p>
            <a:endParaRPr lang="fi-FI" sz="1400" dirty="0"/>
          </a:p>
          <a:p>
            <a:r>
              <a:rPr lang="fi-FI" sz="1400" dirty="0"/>
              <a:t>Miten toteutamme yhteistyötä?</a:t>
            </a:r>
          </a:p>
          <a:p>
            <a:endParaRPr lang="fi-FI" sz="1400" dirty="0"/>
          </a:p>
          <a:p>
            <a:endParaRPr lang="fi-FI" sz="1400" dirty="0">
              <a:cs typeface="Segoe UI"/>
            </a:endParaRPr>
          </a:p>
        </p:txBody>
      </p:sp>
    </p:spTree>
    <p:extLst>
      <p:ext uri="{BB962C8B-B14F-4D97-AF65-F5344CB8AC3E}">
        <p14:creationId xmlns:p14="http://schemas.microsoft.com/office/powerpoint/2010/main" val="3234549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dirty="0"/>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dirty="0"/>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3628810502"/>
              </p:ext>
            </p:extLst>
          </p:nvPr>
        </p:nvGraphicFramePr>
        <p:xfrm>
          <a:off x="757239" y="676225"/>
          <a:ext cx="6992307" cy="6029375"/>
        </p:xfrm>
        <a:graphic>
          <a:graphicData uri="http://schemas.openxmlformats.org/drawingml/2006/table">
            <a:tbl>
              <a:tblPr firstRow="1" bandRow="1">
                <a:tableStyleId>{5C22544A-7EE6-4342-B048-85BDC9FD1C3A}</a:tableStyleId>
              </a:tblPr>
              <a:tblGrid>
                <a:gridCol w="6992307">
                  <a:extLst>
                    <a:ext uri="{9D8B030D-6E8A-4147-A177-3AD203B41FA5}">
                      <a16:colId xmlns:a16="http://schemas.microsoft.com/office/drawing/2014/main" val="2476262270"/>
                    </a:ext>
                  </a:extLst>
                </a:gridCol>
              </a:tblGrid>
              <a:tr h="644164">
                <a:tc>
                  <a:txBody>
                    <a:bodyPr/>
                    <a:lstStyle/>
                    <a:p>
                      <a:r>
                        <a:rPr lang="fi-FI" dirty="0"/>
                        <a:t>4. PEDAGOGISET TYÖTAVAT JA OPPIMISYMPÄRISTÖT PERUSTAITOJEN OPPIMISESSA</a:t>
                      </a:r>
                    </a:p>
                  </a:txBody>
                  <a:tcPr/>
                </a:tc>
                <a:extLst>
                  <a:ext uri="{0D108BD9-81ED-4DB2-BD59-A6C34878D82A}">
                    <a16:rowId xmlns:a16="http://schemas.microsoft.com/office/drawing/2014/main" val="1896442791"/>
                  </a:ext>
                </a:extLst>
              </a:tr>
              <a:tr h="5385211">
                <a:tc>
                  <a:txBody>
                    <a:bodyPr/>
                    <a:lstStyle/>
                    <a:p>
                      <a:pPr rtl="0" fontAlgn="base"/>
                      <a:r>
                        <a:rPr lang="fi-FI" sz="1600" b="0" i="0" kern="1200" dirty="0">
                          <a:solidFill>
                            <a:schemeClr val="dk1"/>
                          </a:solidFill>
                          <a:effectLst/>
                          <a:latin typeface="+mn-lt"/>
                          <a:ea typeface="+mn-ea"/>
                          <a:cs typeface="+mn-cs"/>
                        </a:rPr>
                        <a:t>-Esi- ja alkuopetuksen välisissä vierailuissa ja projektityöskentelyssä käytössä on sekä päiväkodin että koulun tiloja. Tilaratkaisut mahdollistavat työskentelyn asianmukaisissa pienryhmissä. </a:t>
                      </a:r>
                      <a:r>
                        <a:rPr lang="en-US" sz="1600" b="0" i="0" kern="1200" dirty="0">
                          <a:solidFill>
                            <a:schemeClr val="dk1"/>
                          </a:solidFill>
                          <a:effectLst/>
                          <a:latin typeface="+mn-lt"/>
                          <a:ea typeface="+mn-ea"/>
                          <a:cs typeface="+mn-cs"/>
                        </a:rPr>
                        <a:t>​</a:t>
                      </a:r>
                    </a:p>
                    <a:p>
                      <a:pPr rtl="0" fontAlgn="base"/>
                      <a:r>
                        <a:rPr lang="fi-FI" sz="1600" b="0" i="0" kern="1200" dirty="0">
                          <a:solidFill>
                            <a:schemeClr val="dk1"/>
                          </a:solidFill>
                          <a:effectLst/>
                          <a:latin typeface="+mn-lt"/>
                          <a:ea typeface="+mn-ea"/>
                          <a:cs typeface="+mn-cs"/>
                        </a:rPr>
                        <a:t>-Lähiluonto oppimisympäristönä tarjoaa esi- ja alkuopetukselle yhteisen tutkimuskentän luonnon tutkimiselle ja yli oppiainerajojen tapahtuvalle oppimiselle. Yhteisillä retkillä lapsia voidaan jakaa tarkoituksenmukaisiin ryhmiin, kun käytettävissä on useampia aikuisia. </a:t>
                      </a:r>
                      <a:r>
                        <a:rPr lang="en-US" sz="1600" b="0" i="0" kern="1200" dirty="0">
                          <a:solidFill>
                            <a:schemeClr val="dk1"/>
                          </a:solidFill>
                          <a:effectLst/>
                          <a:latin typeface="+mn-lt"/>
                          <a:ea typeface="+mn-ea"/>
                          <a:cs typeface="+mn-cs"/>
                        </a:rPr>
                        <a:t>​</a:t>
                      </a:r>
                    </a:p>
                    <a:p>
                      <a:pPr rtl="0" fontAlgn="base"/>
                      <a:r>
                        <a:rPr lang="fi-FI" sz="1600" b="0" i="0" kern="1200" dirty="0">
                          <a:solidFill>
                            <a:schemeClr val="dk1"/>
                          </a:solidFill>
                          <a:effectLst/>
                          <a:latin typeface="+mn-lt"/>
                          <a:ea typeface="+mn-ea"/>
                          <a:cs typeface="+mn-cs"/>
                        </a:rPr>
                        <a:t>-Projektityöskentely ja STEAM-pedagogiikan mukainen työskentelytapa palvelevat hienosti erilaisia kokoonpanoja ja mahdollistavat oppiainerajat ylittävän oppimisen.</a:t>
                      </a:r>
                      <a:r>
                        <a:rPr lang="en-US" sz="1600" b="0" i="0" kern="1200" dirty="0">
                          <a:solidFill>
                            <a:schemeClr val="dk1"/>
                          </a:solidFill>
                          <a:effectLst/>
                          <a:latin typeface="+mn-lt"/>
                          <a:ea typeface="+mn-ea"/>
                          <a:cs typeface="+mn-cs"/>
                        </a:rPr>
                        <a:t>​</a:t>
                      </a:r>
                    </a:p>
                    <a:p>
                      <a:pPr rtl="0" fontAlgn="base"/>
                      <a:r>
                        <a:rPr lang="fi-FI" sz="1600" b="1" i="0" kern="1200" dirty="0">
                          <a:solidFill>
                            <a:schemeClr val="dk1"/>
                          </a:solidFill>
                          <a:effectLst/>
                          <a:latin typeface="+mn-lt"/>
                          <a:ea typeface="+mn-ea"/>
                          <a:cs typeface="+mn-cs"/>
                        </a:rPr>
                        <a:t>-Leikki </a:t>
                      </a:r>
                      <a:r>
                        <a:rPr lang="fi-FI" sz="1600" b="0" i="0" kern="1200" dirty="0">
                          <a:solidFill>
                            <a:schemeClr val="dk1"/>
                          </a:solidFill>
                          <a:effectLst/>
                          <a:latin typeface="+mn-lt"/>
                          <a:ea typeface="+mn-ea"/>
                          <a:cs typeface="+mn-cs"/>
                        </a:rPr>
                        <a:t>on osana kaikenlaista oppimista, niin ohjatussa toiminnassa ja opetuksessa kuin lasten keskinäisessä toiminnassa ja sitä kautta tapahtuvassa oppimisessa. </a:t>
                      </a:r>
                      <a:r>
                        <a:rPr lang="en-US" sz="1600" b="0" i="0" kern="1200" dirty="0">
                          <a:solidFill>
                            <a:schemeClr val="dk1"/>
                          </a:solidFill>
                          <a:effectLst/>
                          <a:latin typeface="+mn-lt"/>
                          <a:ea typeface="+mn-ea"/>
                          <a:cs typeface="+mn-cs"/>
                        </a:rPr>
                        <a:t>​</a:t>
                      </a:r>
                    </a:p>
                    <a:p>
                      <a:pPr rtl="0" fontAlgn="base"/>
                      <a:r>
                        <a:rPr lang="fi-FI" sz="1600" b="0" i="0" kern="1200" dirty="0">
                          <a:solidFill>
                            <a:schemeClr val="dk1"/>
                          </a:solidFill>
                          <a:effectLst/>
                          <a:latin typeface="+mn-lt"/>
                          <a:ea typeface="+mn-ea"/>
                          <a:cs typeface="+mn-cs"/>
                        </a:rPr>
                        <a:t>- Tuetun leikin keinot ovat osana leikkitoimintaamme, joka mahdollistaa mm. pitkäkestoisen leikin.</a:t>
                      </a:r>
                      <a:br>
                        <a:rPr lang="fi-FI" sz="1600" b="0" i="0" kern="1200" dirty="0">
                          <a:solidFill>
                            <a:schemeClr val="dk1"/>
                          </a:solidFill>
                          <a:effectLst/>
                          <a:latin typeface="+mn-lt"/>
                          <a:ea typeface="+mn-ea"/>
                          <a:cs typeface="+mn-cs"/>
                        </a:rPr>
                      </a:br>
                      <a:r>
                        <a:rPr lang="fi-FI" sz="1600" b="0" i="0" kern="1200" dirty="0">
                          <a:solidFill>
                            <a:schemeClr val="dk1"/>
                          </a:solidFill>
                          <a:effectLst/>
                          <a:latin typeface="+mn-lt"/>
                          <a:ea typeface="+mn-ea"/>
                          <a:cs typeface="+mn-cs"/>
                        </a:rPr>
                        <a:t>- Leikkiä hyödynnetään opetuksessa esi- ja alkuopetuksen yhteistyötä toteutettaessa</a:t>
                      </a:r>
                      <a:r>
                        <a:rPr lang="en-US" sz="1600" b="0" i="0" kern="1200" dirty="0">
                          <a:solidFill>
                            <a:schemeClr val="dk1"/>
                          </a:solidFill>
                          <a:effectLst/>
                          <a:latin typeface="+mn-lt"/>
                          <a:ea typeface="+mn-ea"/>
                          <a:cs typeface="+mn-cs"/>
                        </a:rPr>
                        <a:t>​.</a:t>
                      </a:r>
                      <a:br>
                        <a:rPr lang="en-US" sz="1600" b="0" i="0" kern="1200" dirty="0">
                          <a:solidFill>
                            <a:schemeClr val="dk1"/>
                          </a:solidFill>
                          <a:effectLst/>
                          <a:latin typeface="+mn-lt"/>
                          <a:ea typeface="+mn-ea"/>
                          <a:cs typeface="+mn-cs"/>
                        </a:rPr>
                      </a:br>
                      <a:r>
                        <a:rPr lang="en-US" sz="1600" b="0" i="0" kern="1200" dirty="0">
                          <a:solidFill>
                            <a:schemeClr val="dk1"/>
                          </a:solidFill>
                          <a:effectLst/>
                          <a:latin typeface="+mn-lt"/>
                          <a:ea typeface="+mn-ea"/>
                          <a:cs typeface="+mn-cs"/>
                        </a:rPr>
                        <a:t>- </a:t>
                      </a:r>
                      <a:r>
                        <a:rPr lang="en-US" sz="1600" b="0" i="0" kern="1200" dirty="0" err="1">
                          <a:solidFill>
                            <a:schemeClr val="dk1"/>
                          </a:solidFill>
                          <a:effectLst/>
                          <a:latin typeface="+mn-lt"/>
                          <a:ea typeface="+mn-ea"/>
                          <a:cs typeface="+mn-cs"/>
                        </a:rPr>
                        <a:t>Kirjojen</a:t>
                      </a:r>
                      <a:r>
                        <a:rPr lang="en-US" sz="1600" b="0" i="0" kern="1200" dirty="0">
                          <a:solidFill>
                            <a:schemeClr val="dk1"/>
                          </a:solidFill>
                          <a:effectLst/>
                          <a:latin typeface="+mn-lt"/>
                          <a:ea typeface="+mn-ea"/>
                          <a:cs typeface="+mn-cs"/>
                        </a:rPr>
                        <a:t> </a:t>
                      </a:r>
                      <a:r>
                        <a:rPr lang="en-US" sz="1600" b="0" i="0" kern="1200" dirty="0" err="1">
                          <a:solidFill>
                            <a:schemeClr val="dk1"/>
                          </a:solidFill>
                          <a:effectLst/>
                          <a:latin typeface="+mn-lt"/>
                          <a:ea typeface="+mn-ea"/>
                          <a:cs typeface="+mn-cs"/>
                        </a:rPr>
                        <a:t>pariin</a:t>
                      </a:r>
                      <a:r>
                        <a:rPr lang="en-US" sz="1600" b="0" i="0" kern="1200" dirty="0">
                          <a:solidFill>
                            <a:schemeClr val="dk1"/>
                          </a:solidFill>
                          <a:effectLst/>
                          <a:latin typeface="+mn-lt"/>
                          <a:ea typeface="+mn-ea"/>
                          <a:cs typeface="+mn-cs"/>
                        </a:rPr>
                        <a:t> </a:t>
                      </a:r>
                      <a:r>
                        <a:rPr lang="en-US" sz="1600" b="0" i="0" kern="1200" dirty="0" err="1">
                          <a:solidFill>
                            <a:schemeClr val="dk1"/>
                          </a:solidFill>
                          <a:effectLst/>
                          <a:latin typeface="+mn-lt"/>
                          <a:ea typeface="+mn-ea"/>
                          <a:cs typeface="+mn-cs"/>
                        </a:rPr>
                        <a:t>innostetaan</a:t>
                      </a:r>
                      <a:r>
                        <a:rPr lang="en-US" sz="1600" b="0" i="0" kern="1200" dirty="0">
                          <a:solidFill>
                            <a:schemeClr val="dk1"/>
                          </a:solidFill>
                          <a:effectLst/>
                          <a:latin typeface="+mn-lt"/>
                          <a:ea typeface="+mn-ea"/>
                          <a:cs typeface="+mn-cs"/>
                        </a:rPr>
                        <a:t> </a:t>
                      </a:r>
                      <a:r>
                        <a:rPr lang="en-US" sz="1600" b="0" i="0" kern="1200" dirty="0" err="1">
                          <a:solidFill>
                            <a:schemeClr val="dk1"/>
                          </a:solidFill>
                          <a:effectLst/>
                          <a:latin typeface="+mn-lt"/>
                          <a:ea typeface="+mn-ea"/>
                          <a:cs typeface="+mn-cs"/>
                        </a:rPr>
                        <a:t>lukuparitoiminnalla</a:t>
                      </a:r>
                      <a:r>
                        <a:rPr lang="en-US" sz="1600" b="0" i="0" kern="1200" dirty="0">
                          <a:solidFill>
                            <a:schemeClr val="dk1"/>
                          </a:solidFill>
                          <a:effectLst/>
                          <a:latin typeface="+mn-lt"/>
                          <a:ea typeface="+mn-ea"/>
                          <a:cs typeface="+mn-cs"/>
                        </a:rPr>
                        <a:t>.</a:t>
                      </a:r>
                    </a:p>
                    <a:p>
                      <a:pPr rtl="0" fontAlgn="base"/>
                      <a:r>
                        <a:rPr lang="fi-FI" sz="1600" b="0" i="0" kern="1200" dirty="0">
                          <a:solidFill>
                            <a:schemeClr val="dk1"/>
                          </a:solidFill>
                          <a:effectLst/>
                          <a:latin typeface="+mn-lt"/>
                          <a:ea typeface="+mn-ea"/>
                          <a:cs typeface="+mn-cs"/>
                        </a:rPr>
                        <a:t>-Toiminnan suunnittelussa huomioidaan lasten taitotasot sekä kiinnostuksen kohteet sekä lapsiryhmän oppimisen tarpeita.</a:t>
                      </a:r>
                      <a:endParaRPr lang="en-US" sz="1600" b="0" i="0" kern="1200" dirty="0">
                        <a:solidFill>
                          <a:schemeClr val="dk1"/>
                        </a:solidFill>
                        <a:effectLst/>
                        <a:latin typeface="+mn-lt"/>
                        <a:ea typeface="+mn-ea"/>
                        <a:cs typeface="+mn-cs"/>
                      </a:endParaRPr>
                    </a:p>
                  </a:txBody>
                  <a:tcPr/>
                </a:tc>
                <a:extLst>
                  <a:ext uri="{0D108BD9-81ED-4DB2-BD59-A6C34878D82A}">
                    <a16:rowId xmlns:a16="http://schemas.microsoft.com/office/drawing/2014/main" val="687960100"/>
                  </a:ext>
                </a:extLst>
              </a:tr>
            </a:tbl>
          </a:graphicData>
        </a:graphic>
      </p:graphicFrame>
      <p:sp>
        <p:nvSpPr>
          <p:cNvPr id="5" name="Suorakulmio 4">
            <a:extLst>
              <a:ext uri="{FF2B5EF4-FFF2-40B4-BE49-F238E27FC236}">
                <a16:creationId xmlns:a16="http://schemas.microsoft.com/office/drawing/2014/main" id="{B19552D7-9A9D-4E79-8959-95709D1B8A9A}"/>
              </a:ext>
            </a:extLst>
          </p:cNvPr>
          <p:cNvSpPr/>
          <p:nvPr/>
        </p:nvSpPr>
        <p:spPr>
          <a:xfrm>
            <a:off x="8132318" y="1391479"/>
            <a:ext cx="2834635" cy="433696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400" dirty="0"/>
              <a:t>Millä tavoin hyödynnämme eri oppimisympäristöjä? (Esim. päiväkodin tilat, koulun tilat, lähiympäristö) </a:t>
            </a:r>
          </a:p>
          <a:p>
            <a:endParaRPr lang="fi-FI" sz="1400" dirty="0"/>
          </a:p>
          <a:p>
            <a:r>
              <a:rPr lang="fi-FI" sz="1400" dirty="0"/>
              <a:t>Millaisia työskentelytapoja käytämme?</a:t>
            </a:r>
          </a:p>
          <a:p>
            <a:endParaRPr lang="fi-FI" sz="1400" dirty="0"/>
          </a:p>
          <a:p>
            <a:r>
              <a:rPr lang="fi-FI" sz="1400" dirty="0"/>
              <a:t>Miten mahdollistamme leikin toteutumisen 5-8-vuotiaiden pedagogiikassa?</a:t>
            </a:r>
          </a:p>
          <a:p>
            <a:endParaRPr lang="fi-FI" sz="1400" dirty="0"/>
          </a:p>
          <a:p>
            <a:r>
              <a:rPr lang="fi-FI" sz="1400" dirty="0"/>
              <a:t>Miten huomioimme lasten  osallisuuden ja hyvinvoinnin?</a:t>
            </a:r>
          </a:p>
        </p:txBody>
      </p:sp>
    </p:spTree>
    <p:extLst>
      <p:ext uri="{BB962C8B-B14F-4D97-AF65-F5344CB8AC3E}">
        <p14:creationId xmlns:p14="http://schemas.microsoft.com/office/powerpoint/2010/main" val="1775880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47EC2F-9B64-4C14-846D-495801C77011}"/>
              </a:ext>
            </a:extLst>
          </p:cNvPr>
          <p:cNvSpPr>
            <a:spLocks noGrp="1"/>
          </p:cNvSpPr>
          <p:nvPr>
            <p:ph type="title"/>
          </p:nvPr>
        </p:nvSpPr>
        <p:spPr/>
        <p:txBody>
          <a:bodyPr/>
          <a:lstStyle/>
          <a:p>
            <a:r>
              <a:rPr lang="fi-FI" dirty="0"/>
              <a:t> </a:t>
            </a:r>
          </a:p>
        </p:txBody>
      </p:sp>
      <p:sp>
        <p:nvSpPr>
          <p:cNvPr id="3" name="Tekstin paikkamerkki 2">
            <a:extLst>
              <a:ext uri="{FF2B5EF4-FFF2-40B4-BE49-F238E27FC236}">
                <a16:creationId xmlns:a16="http://schemas.microsoft.com/office/drawing/2014/main" id="{F15B4C1D-47A3-4702-8FD6-26C9842C6B53}"/>
              </a:ext>
            </a:extLst>
          </p:cNvPr>
          <p:cNvSpPr>
            <a:spLocks noGrp="1"/>
          </p:cNvSpPr>
          <p:nvPr>
            <p:ph type="body" sz="quarter" idx="12"/>
          </p:nvPr>
        </p:nvSpPr>
        <p:spPr/>
        <p:txBody>
          <a:bodyPr/>
          <a:lstStyle/>
          <a:p>
            <a:r>
              <a:rPr lang="fi-FI" dirty="0"/>
              <a:t> </a:t>
            </a:r>
          </a:p>
        </p:txBody>
      </p:sp>
      <p:graphicFrame>
        <p:nvGraphicFramePr>
          <p:cNvPr id="6" name="Taulukko 6">
            <a:extLst>
              <a:ext uri="{FF2B5EF4-FFF2-40B4-BE49-F238E27FC236}">
                <a16:creationId xmlns:a16="http://schemas.microsoft.com/office/drawing/2014/main" id="{560CBB7B-9B0C-4AD2-BA2F-E20CF539ACF2}"/>
              </a:ext>
            </a:extLst>
          </p:cNvPr>
          <p:cNvGraphicFramePr>
            <a:graphicFrameLocks noGrp="1"/>
          </p:cNvGraphicFramePr>
          <p:nvPr>
            <p:extLst>
              <p:ext uri="{D42A27DB-BD31-4B8C-83A1-F6EECF244321}">
                <p14:modId xmlns:p14="http://schemas.microsoft.com/office/powerpoint/2010/main" val="97897395"/>
              </p:ext>
            </p:extLst>
          </p:nvPr>
        </p:nvGraphicFramePr>
        <p:xfrm>
          <a:off x="757238" y="794153"/>
          <a:ext cx="6938106" cy="4934294"/>
        </p:xfrm>
        <a:graphic>
          <a:graphicData uri="http://schemas.openxmlformats.org/drawingml/2006/table">
            <a:tbl>
              <a:tblPr firstRow="1" bandRow="1">
                <a:tableStyleId>{5C22544A-7EE6-4342-B048-85BDC9FD1C3A}</a:tableStyleId>
              </a:tblPr>
              <a:tblGrid>
                <a:gridCol w="6938106">
                  <a:extLst>
                    <a:ext uri="{9D8B030D-6E8A-4147-A177-3AD203B41FA5}">
                      <a16:colId xmlns:a16="http://schemas.microsoft.com/office/drawing/2014/main" val="2476262270"/>
                    </a:ext>
                  </a:extLst>
                </a:gridCol>
              </a:tblGrid>
              <a:tr h="609018">
                <a:tc>
                  <a:txBody>
                    <a:bodyPr/>
                    <a:lstStyle/>
                    <a:p>
                      <a:r>
                        <a:rPr lang="fi-FI" dirty="0"/>
                        <a:t>5. ARVIOINTI </a:t>
                      </a:r>
                    </a:p>
                  </a:txBody>
                  <a:tcPr/>
                </a:tc>
                <a:extLst>
                  <a:ext uri="{0D108BD9-81ED-4DB2-BD59-A6C34878D82A}">
                    <a16:rowId xmlns:a16="http://schemas.microsoft.com/office/drawing/2014/main" val="1896442791"/>
                  </a:ext>
                </a:extLst>
              </a:tr>
              <a:tr h="4325276">
                <a:tc>
                  <a:txBody>
                    <a:bodyPr/>
                    <a:lstStyle/>
                    <a:p>
                      <a:pPr rtl="0" fontAlgn="base"/>
                      <a:r>
                        <a:rPr lang="fi-FI" sz="1400" b="1" i="0" kern="1200" dirty="0">
                          <a:solidFill>
                            <a:schemeClr val="dk1"/>
                          </a:solidFill>
                          <a:effectLst/>
                          <a:latin typeface="+mn-lt"/>
                          <a:ea typeface="+mn-ea"/>
                          <a:cs typeface="+mn-cs"/>
                        </a:rPr>
                        <a:t>Miten lähiyhteistyölle asetetut tavoitteet toteutuivat?</a:t>
                      </a:r>
                      <a:r>
                        <a:rPr lang="en-US" sz="1400" b="0" i="0" kern="1200" dirty="0">
                          <a:solidFill>
                            <a:schemeClr val="dk1"/>
                          </a:solidFill>
                          <a:effectLst/>
                          <a:latin typeface="+mn-lt"/>
                          <a:ea typeface="+mn-ea"/>
                          <a:cs typeface="+mn-cs"/>
                        </a:rPr>
                        <a:t>​</a:t>
                      </a:r>
                    </a:p>
                    <a:p>
                      <a:pPr rtl="0" fontAlgn="base"/>
                      <a:r>
                        <a:rPr lang="en-US" sz="1400" b="0" i="0" kern="1200" dirty="0">
                          <a:solidFill>
                            <a:schemeClr val="dk1"/>
                          </a:solidFill>
                          <a:effectLst/>
                          <a:latin typeface="+mn-lt"/>
                          <a:ea typeface="+mn-ea"/>
                          <a:cs typeface="+mn-cs"/>
                        </a:rPr>
                        <a:t>(</a:t>
                      </a:r>
                      <a:r>
                        <a:rPr lang="en-US" sz="1400" b="0" i="0" kern="1200" dirty="0" err="1">
                          <a:solidFill>
                            <a:schemeClr val="dk1"/>
                          </a:solidFill>
                          <a:effectLst/>
                          <a:latin typeface="+mn-lt"/>
                          <a:ea typeface="+mn-ea"/>
                          <a:cs typeface="+mn-cs"/>
                        </a:rPr>
                        <a:t>Arviointi</a:t>
                      </a:r>
                      <a:r>
                        <a:rPr lang="en-US" sz="1400" b="0" i="0" kern="1200" dirty="0">
                          <a:solidFill>
                            <a:schemeClr val="dk1"/>
                          </a:solidFill>
                          <a:effectLst/>
                          <a:latin typeface="+mn-lt"/>
                          <a:ea typeface="+mn-ea"/>
                          <a:cs typeface="+mn-cs"/>
                        </a:rPr>
                        <a:t> </a:t>
                      </a:r>
                      <a:r>
                        <a:rPr lang="en-US" sz="1400" b="0" i="0" kern="1200" dirty="0" err="1">
                          <a:solidFill>
                            <a:schemeClr val="dk1"/>
                          </a:solidFill>
                          <a:effectLst/>
                          <a:latin typeface="+mn-lt"/>
                          <a:ea typeface="+mn-ea"/>
                          <a:cs typeface="+mn-cs"/>
                        </a:rPr>
                        <a:t>lukuvuodesta</a:t>
                      </a:r>
                      <a:r>
                        <a:rPr lang="en-US" sz="1400" b="0" i="0" kern="1200" dirty="0">
                          <a:solidFill>
                            <a:schemeClr val="dk1"/>
                          </a:solidFill>
                          <a:effectLst/>
                          <a:latin typeface="+mn-lt"/>
                          <a:ea typeface="+mn-ea"/>
                          <a:cs typeface="+mn-cs"/>
                        </a:rPr>
                        <a:t> 2024-2025)</a:t>
                      </a:r>
                    </a:p>
                    <a:p>
                      <a:pPr rtl="0" fontAlgn="base"/>
                      <a:r>
                        <a:rPr lang="fi-FI" sz="1400" b="0" i="0" kern="1200" dirty="0">
                          <a:solidFill>
                            <a:schemeClr val="dk1"/>
                          </a:solidFill>
                          <a:effectLst/>
                          <a:latin typeface="+mn-lt"/>
                          <a:ea typeface="+mn-ea"/>
                          <a:cs typeface="+mn-cs"/>
                        </a:rPr>
                        <a:t>Onnistuimme järjestämään lukuvuoden aikana vuosikellon mukaisesti sovittuja kohtaamisia.</a:t>
                      </a:r>
                      <a:r>
                        <a:rPr lang="en-US" sz="1400" b="0" i="0" kern="1200" dirty="0">
                          <a:solidFill>
                            <a:schemeClr val="dk1"/>
                          </a:solidFill>
                          <a:effectLst/>
                          <a:latin typeface="+mn-lt"/>
                          <a:ea typeface="+mn-ea"/>
                          <a:cs typeface="+mn-cs"/>
                        </a:rPr>
                        <a:t>​</a:t>
                      </a:r>
                    </a:p>
                    <a:p>
                      <a:pPr rtl="0" fontAlgn="base"/>
                      <a:r>
                        <a:rPr lang="fi-FI" sz="1400" b="0" i="0" kern="1200" dirty="0">
                          <a:solidFill>
                            <a:schemeClr val="dk1"/>
                          </a:solidFill>
                          <a:effectLst/>
                          <a:latin typeface="+mn-lt"/>
                          <a:ea typeface="+mn-ea"/>
                          <a:cs typeface="+mn-cs"/>
                        </a:rPr>
                        <a:t>Yhteistyössä lapsien osallisuus oli merkittävässä roolissa.</a:t>
                      </a:r>
                      <a:r>
                        <a:rPr lang="en-US" sz="1400" b="0" i="0" kern="1200" dirty="0">
                          <a:solidFill>
                            <a:schemeClr val="dk1"/>
                          </a:solidFill>
                          <a:effectLst/>
                          <a:latin typeface="+mn-lt"/>
                          <a:ea typeface="+mn-ea"/>
                          <a:cs typeface="+mn-cs"/>
                        </a:rPr>
                        <a:t>​</a:t>
                      </a:r>
                    </a:p>
                    <a:p>
                      <a:pPr rtl="0" fontAlgn="base"/>
                      <a:r>
                        <a:rPr lang="fi-FI" sz="1400" b="0" i="0" kern="1200" dirty="0">
                          <a:solidFill>
                            <a:schemeClr val="dk1"/>
                          </a:solidFill>
                          <a:effectLst/>
                          <a:latin typeface="+mn-lt"/>
                          <a:ea typeface="+mn-ea"/>
                          <a:cs typeface="+mn-cs"/>
                        </a:rPr>
                        <a:t>Opettajien ammatillinen jakaminen on mahdollistunut arvostavassa ilmapiirissä.</a:t>
                      </a:r>
                      <a:r>
                        <a:rPr lang="en-US" sz="1400" b="0" i="0" kern="1200" dirty="0">
                          <a:solidFill>
                            <a:schemeClr val="dk1"/>
                          </a:solidFill>
                          <a:effectLst/>
                          <a:latin typeface="+mn-lt"/>
                          <a:ea typeface="+mn-ea"/>
                          <a:cs typeface="+mn-cs"/>
                        </a:rPr>
                        <a:t>​</a:t>
                      </a:r>
                    </a:p>
                    <a:p>
                      <a:pPr rtl="0" fontAlgn="base"/>
                      <a:r>
                        <a:rPr lang="fi-FI" sz="1400" b="0" i="0" kern="1200" dirty="0">
                          <a:solidFill>
                            <a:schemeClr val="dk1"/>
                          </a:solidFill>
                          <a:effectLst/>
                          <a:latin typeface="+mn-lt"/>
                          <a:ea typeface="+mn-ea"/>
                          <a:cs typeface="+mn-cs"/>
                        </a:rPr>
                        <a:t>Yhteistyöryhmien sopiminen keväällä seuraavaa toimintakautta varten koettu hyväksi.</a:t>
                      </a:r>
                      <a:endParaRPr lang="en-US" sz="1400" b="0" i="0" kern="1200" dirty="0">
                        <a:solidFill>
                          <a:schemeClr val="dk1"/>
                        </a:solidFill>
                        <a:effectLst/>
                        <a:latin typeface="+mn-lt"/>
                        <a:ea typeface="+mn-ea"/>
                        <a:cs typeface="+mn-cs"/>
                      </a:endParaRPr>
                    </a:p>
                    <a:p>
                      <a:pPr rtl="0" fontAlgn="base"/>
                      <a:r>
                        <a:rPr lang="fi-FI" sz="1400" b="0" i="0" kern="1200" dirty="0">
                          <a:solidFill>
                            <a:schemeClr val="dk1"/>
                          </a:solidFill>
                          <a:effectLst/>
                          <a:latin typeface="+mn-lt"/>
                          <a:ea typeface="+mn-ea"/>
                          <a:cs typeface="+mn-cs"/>
                        </a:rPr>
                        <a:t>​</a:t>
                      </a:r>
                    </a:p>
                    <a:p>
                      <a:pPr rtl="0" fontAlgn="base"/>
                      <a:r>
                        <a:rPr lang="fi-FI" sz="1400" b="1" i="0" kern="1200" dirty="0">
                          <a:solidFill>
                            <a:schemeClr val="dk1"/>
                          </a:solidFill>
                          <a:effectLst/>
                          <a:latin typeface="+mn-lt"/>
                          <a:ea typeface="+mn-ea"/>
                          <a:cs typeface="+mn-cs"/>
                        </a:rPr>
                        <a:t>Missä onnistuimme ja mitä haluamme vahvistaa seuraavalla toimintakaudella?</a:t>
                      </a:r>
                      <a:r>
                        <a:rPr lang="en-US" sz="1400" b="0" i="0" kern="1200" dirty="0">
                          <a:solidFill>
                            <a:schemeClr val="dk1"/>
                          </a:solidFill>
                          <a:effectLst/>
                          <a:latin typeface="+mn-lt"/>
                          <a:ea typeface="+mn-ea"/>
                          <a:cs typeface="+mn-cs"/>
                        </a:rPr>
                        <a:t>​</a:t>
                      </a:r>
                    </a:p>
                    <a:p>
                      <a:pPr rtl="0" fontAlgn="base"/>
                      <a:r>
                        <a:rPr lang="fi-FI" sz="1400" b="0" i="0" kern="1200" dirty="0">
                          <a:solidFill>
                            <a:schemeClr val="dk1"/>
                          </a:solidFill>
                          <a:effectLst/>
                          <a:latin typeface="+mn-lt"/>
                          <a:ea typeface="+mn-ea"/>
                          <a:cs typeface="+mn-cs"/>
                        </a:rPr>
                        <a:t>Lapset kokivat yhteistyön merkitykselliseksi. </a:t>
                      </a:r>
                      <a:r>
                        <a:rPr lang="en-US" sz="1400" b="0" i="0" kern="1200" dirty="0">
                          <a:solidFill>
                            <a:schemeClr val="dk1"/>
                          </a:solidFill>
                          <a:effectLst/>
                          <a:latin typeface="+mn-lt"/>
                          <a:ea typeface="+mn-ea"/>
                          <a:cs typeface="+mn-cs"/>
                        </a:rPr>
                        <a:t>​</a:t>
                      </a:r>
                    </a:p>
                    <a:p>
                      <a:pPr rtl="0" fontAlgn="base"/>
                      <a:r>
                        <a:rPr lang="fi-FI" sz="1400" b="0" i="0" kern="1200" dirty="0">
                          <a:solidFill>
                            <a:schemeClr val="dk1"/>
                          </a:solidFill>
                          <a:effectLst/>
                          <a:latin typeface="+mn-lt"/>
                          <a:ea typeface="+mn-ea"/>
                          <a:cs typeface="+mn-cs"/>
                        </a:rPr>
                        <a:t>Välimatkat eivät estäneet yhteistyötä: yhteistyö oli hyvin moninaista – kirjeet ja videotervehdykset esimerkiksi lisäsivät mahdollisuuksia. Yhteisen toimintakulttuurin luominen lähellä olevan yksikön kanssa luonnollisesti helpompaa ja luontevampaa. Yhteistoiminta on ollut pedagogisesti perusteltua.</a:t>
                      </a:r>
                      <a:r>
                        <a:rPr lang="en-US" sz="1400" b="0" i="0" kern="1200" dirty="0">
                          <a:solidFill>
                            <a:schemeClr val="dk1"/>
                          </a:solidFill>
                          <a:effectLst/>
                          <a:latin typeface="+mn-lt"/>
                          <a:ea typeface="+mn-ea"/>
                          <a:cs typeface="+mn-cs"/>
                        </a:rPr>
                        <a:t>​</a:t>
                      </a:r>
                    </a:p>
                    <a:p>
                      <a:pPr rtl="0" fontAlgn="base"/>
                      <a:r>
                        <a:rPr lang="fi-FI" sz="1400" b="0" i="0" kern="1200" dirty="0">
                          <a:solidFill>
                            <a:schemeClr val="dk1"/>
                          </a:solidFill>
                          <a:effectLst/>
                          <a:latin typeface="+mn-lt"/>
                          <a:ea typeface="+mn-ea"/>
                          <a:cs typeface="+mn-cs"/>
                        </a:rPr>
                        <a:t>Ensi toimintakaudella toivomme yhteisen ymmärryksen 5 – 8 –vuotiaiden pedagogiikasta vahvistuvan. Lisäksi näemme erittäin tärkeänä säännöllisen suunnittelun mahdollistumisen ja kaikkien sitoutumisen niin yhteistyön toteutukseen kuin suunnitelmien ja arviointien laatimiseen.</a:t>
                      </a:r>
                      <a:endParaRPr lang="en-US" sz="1400" b="0" i="0" kern="1200" dirty="0">
                        <a:solidFill>
                          <a:schemeClr val="dk1"/>
                        </a:solidFill>
                        <a:effectLst/>
                        <a:latin typeface="+mn-lt"/>
                        <a:ea typeface="+mn-ea"/>
                        <a:cs typeface="+mn-cs"/>
                      </a:endParaRPr>
                    </a:p>
                    <a:p>
                      <a:endParaRPr lang="fi-FI" dirty="0"/>
                    </a:p>
                  </a:txBody>
                  <a:tcPr/>
                </a:tc>
                <a:extLst>
                  <a:ext uri="{0D108BD9-81ED-4DB2-BD59-A6C34878D82A}">
                    <a16:rowId xmlns:a16="http://schemas.microsoft.com/office/drawing/2014/main" val="687960100"/>
                  </a:ext>
                </a:extLst>
              </a:tr>
            </a:tbl>
          </a:graphicData>
        </a:graphic>
      </p:graphicFrame>
      <p:sp>
        <p:nvSpPr>
          <p:cNvPr id="5" name="Suorakulmio 4">
            <a:extLst>
              <a:ext uri="{FF2B5EF4-FFF2-40B4-BE49-F238E27FC236}">
                <a16:creationId xmlns:a16="http://schemas.microsoft.com/office/drawing/2014/main" id="{EA74EDCF-9EFC-4951-89E2-459EA94F2ECA}"/>
              </a:ext>
            </a:extLst>
          </p:cNvPr>
          <p:cNvSpPr/>
          <p:nvPr/>
        </p:nvSpPr>
        <p:spPr>
          <a:xfrm>
            <a:off x="7952199" y="1391479"/>
            <a:ext cx="2596740" cy="433696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i-FI" sz="1400" dirty="0"/>
          </a:p>
          <a:p>
            <a:r>
              <a:rPr lang="fi-FI" sz="1400" dirty="0"/>
              <a:t>Miten lähiyhteistyölle asetetut tavoitteet toteutuivat?</a:t>
            </a:r>
          </a:p>
          <a:p>
            <a:endParaRPr lang="fi-FI" sz="1400" dirty="0"/>
          </a:p>
          <a:p>
            <a:r>
              <a:rPr lang="fi-FI" sz="1400" dirty="0"/>
              <a:t>Missä onnistuimme ja mitä haluamme vahvistaa seuraavalla toimintakaudella?</a:t>
            </a:r>
          </a:p>
          <a:p>
            <a:endParaRPr lang="fi-FI" sz="1400" dirty="0"/>
          </a:p>
        </p:txBody>
      </p:sp>
    </p:spTree>
    <p:extLst>
      <p:ext uri="{BB962C8B-B14F-4D97-AF65-F5344CB8AC3E}">
        <p14:creationId xmlns:p14="http://schemas.microsoft.com/office/powerpoint/2010/main" val="337809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592DA6-4D65-CCB5-58F2-194243DD3936}"/>
              </a:ext>
            </a:extLst>
          </p:cNvPr>
          <p:cNvSpPr>
            <a:spLocks noGrp="1"/>
          </p:cNvSpPr>
          <p:nvPr>
            <p:ph type="title"/>
          </p:nvPr>
        </p:nvSpPr>
        <p:spPr>
          <a:xfrm>
            <a:off x="748553" y="1129553"/>
            <a:ext cx="9791700" cy="401535"/>
          </a:xfrm>
        </p:spPr>
        <p:txBody>
          <a:bodyPr>
            <a:normAutofit fontScale="90000"/>
          </a:bodyPr>
          <a:lstStyle/>
          <a:p>
            <a:r>
              <a:rPr lang="fi-FI" dirty="0"/>
              <a:t> </a:t>
            </a:r>
          </a:p>
        </p:txBody>
      </p:sp>
      <p:sp>
        <p:nvSpPr>
          <p:cNvPr id="3" name="Tekstin paikkamerkki 2">
            <a:extLst>
              <a:ext uri="{FF2B5EF4-FFF2-40B4-BE49-F238E27FC236}">
                <a16:creationId xmlns:a16="http://schemas.microsoft.com/office/drawing/2014/main" id="{43041DEA-EDBC-A019-FBB0-1D7FE6B51291}"/>
              </a:ext>
            </a:extLst>
          </p:cNvPr>
          <p:cNvSpPr>
            <a:spLocks noGrp="1"/>
          </p:cNvSpPr>
          <p:nvPr>
            <p:ph type="body" sz="quarter" idx="12"/>
          </p:nvPr>
        </p:nvSpPr>
        <p:spPr>
          <a:xfrm flipH="1">
            <a:off x="584791" y="2491741"/>
            <a:ext cx="172448" cy="1197758"/>
          </a:xfrm>
        </p:spPr>
        <p:txBody>
          <a:bodyPr/>
          <a:lstStyle/>
          <a:p>
            <a:r>
              <a:rPr lang="fi-FI" dirty="0"/>
              <a:t> </a:t>
            </a:r>
          </a:p>
        </p:txBody>
      </p:sp>
      <p:sp>
        <p:nvSpPr>
          <p:cNvPr id="4" name="Tekstin paikkamerkki 3">
            <a:extLst>
              <a:ext uri="{FF2B5EF4-FFF2-40B4-BE49-F238E27FC236}">
                <a16:creationId xmlns:a16="http://schemas.microsoft.com/office/drawing/2014/main" id="{77A3B2FE-4554-CA8C-A0F5-8B93D7F34EA7}"/>
              </a:ext>
            </a:extLst>
          </p:cNvPr>
          <p:cNvSpPr>
            <a:spLocks noGrp="1"/>
          </p:cNvSpPr>
          <p:nvPr>
            <p:ph type="body" sz="quarter" idx="11"/>
          </p:nvPr>
        </p:nvSpPr>
        <p:spPr/>
        <p:txBody>
          <a:bodyPr/>
          <a:lstStyle/>
          <a:p>
            <a:r>
              <a:rPr lang="fi-FI" dirty="0"/>
              <a:t>   </a:t>
            </a:r>
          </a:p>
        </p:txBody>
      </p:sp>
      <p:graphicFrame>
        <p:nvGraphicFramePr>
          <p:cNvPr id="5" name="Taulukko 5">
            <a:extLst>
              <a:ext uri="{FF2B5EF4-FFF2-40B4-BE49-F238E27FC236}">
                <a16:creationId xmlns:a16="http://schemas.microsoft.com/office/drawing/2014/main" id="{BA7A6AE6-08A8-F854-BE4C-1B285FEEA562}"/>
              </a:ext>
            </a:extLst>
          </p:cNvPr>
          <p:cNvGraphicFramePr>
            <a:graphicFrameLocks noGrp="1"/>
          </p:cNvGraphicFramePr>
          <p:nvPr>
            <p:extLst>
              <p:ext uri="{D42A27DB-BD31-4B8C-83A1-F6EECF244321}">
                <p14:modId xmlns:p14="http://schemas.microsoft.com/office/powerpoint/2010/main" val="2049732206"/>
              </p:ext>
            </p:extLst>
          </p:nvPr>
        </p:nvGraphicFramePr>
        <p:xfrm>
          <a:off x="757238" y="1881964"/>
          <a:ext cx="9695238" cy="4195606"/>
        </p:xfrm>
        <a:graphic>
          <a:graphicData uri="http://schemas.openxmlformats.org/drawingml/2006/table">
            <a:tbl>
              <a:tblPr firstRow="1" bandRow="1">
                <a:tableStyleId>{5C22544A-7EE6-4342-B048-85BDC9FD1C3A}</a:tableStyleId>
              </a:tblPr>
              <a:tblGrid>
                <a:gridCol w="4847619">
                  <a:extLst>
                    <a:ext uri="{9D8B030D-6E8A-4147-A177-3AD203B41FA5}">
                      <a16:colId xmlns:a16="http://schemas.microsoft.com/office/drawing/2014/main" val="2429715754"/>
                    </a:ext>
                  </a:extLst>
                </a:gridCol>
                <a:gridCol w="4847619">
                  <a:extLst>
                    <a:ext uri="{9D8B030D-6E8A-4147-A177-3AD203B41FA5}">
                      <a16:colId xmlns:a16="http://schemas.microsoft.com/office/drawing/2014/main" val="4140140082"/>
                    </a:ext>
                  </a:extLst>
                </a:gridCol>
              </a:tblGrid>
              <a:tr h="446566">
                <a:tc>
                  <a:txBody>
                    <a:bodyPr/>
                    <a:lstStyle/>
                    <a:p>
                      <a:r>
                        <a:rPr lang="fi-FI" dirty="0"/>
                        <a:t> AJANKOHTA</a:t>
                      </a:r>
                    </a:p>
                  </a:txBody>
                  <a:tcPr/>
                </a:tc>
                <a:tc>
                  <a:txBody>
                    <a:bodyPr/>
                    <a:lstStyle/>
                    <a:p>
                      <a:r>
                        <a:rPr lang="fi-FI" dirty="0"/>
                        <a:t>TOIMINTA</a:t>
                      </a:r>
                    </a:p>
                  </a:txBody>
                  <a:tcPr/>
                </a:tc>
                <a:extLst>
                  <a:ext uri="{0D108BD9-81ED-4DB2-BD59-A6C34878D82A}">
                    <a16:rowId xmlns:a16="http://schemas.microsoft.com/office/drawing/2014/main" val="3324336333"/>
                  </a:ext>
                </a:extLst>
              </a:tr>
              <a:tr h="315079">
                <a:tc>
                  <a:txBody>
                    <a:bodyPr/>
                    <a:lstStyle/>
                    <a:p>
                      <a:r>
                        <a:rPr lang="fi-FI" dirty="0"/>
                        <a:t>ELOKUU</a:t>
                      </a:r>
                    </a:p>
                    <a:p>
                      <a:endParaRPr lang="fi-FI" dirty="0"/>
                    </a:p>
                  </a:txBody>
                  <a:tcPr/>
                </a:tc>
                <a:tc>
                  <a:txBody>
                    <a:bodyPr/>
                    <a:lstStyle/>
                    <a:p>
                      <a:r>
                        <a:rPr lang="fi-FI" sz="1800" b="0" i="0" kern="1200" dirty="0">
                          <a:solidFill>
                            <a:schemeClr val="dk1"/>
                          </a:solidFill>
                          <a:effectLst/>
                          <a:latin typeface="+mn-lt"/>
                          <a:ea typeface="+mn-ea"/>
                          <a:cs typeface="+mn-cs"/>
                        </a:rPr>
                        <a:t>Ryhmäytyminen oman ryhmän kesken</a:t>
                      </a:r>
                      <a:endParaRPr lang="fi-FI" dirty="0"/>
                    </a:p>
                  </a:txBody>
                  <a:tcPr/>
                </a:tc>
                <a:extLst>
                  <a:ext uri="{0D108BD9-81ED-4DB2-BD59-A6C34878D82A}">
                    <a16:rowId xmlns:a16="http://schemas.microsoft.com/office/drawing/2014/main" val="2985314596"/>
                  </a:ext>
                </a:extLst>
              </a:tr>
              <a:tr h="315079">
                <a:tc>
                  <a:txBody>
                    <a:bodyPr/>
                    <a:lstStyle/>
                    <a:p>
                      <a:r>
                        <a:rPr lang="fi-FI" dirty="0"/>
                        <a:t>SYYSKUU</a:t>
                      </a:r>
                    </a:p>
                    <a:p>
                      <a:endParaRPr lang="fi-FI" dirty="0"/>
                    </a:p>
                  </a:txBody>
                  <a:tcPr/>
                </a:tc>
                <a:tc>
                  <a:txBody>
                    <a:bodyPr/>
                    <a:lstStyle/>
                    <a:p>
                      <a:pPr rtl="0" fontAlgn="base"/>
                      <a:r>
                        <a:rPr lang="fi-FI" sz="1800" b="0" i="0" u="none" strike="noStrike" kern="1200" dirty="0">
                          <a:solidFill>
                            <a:schemeClr val="dk1"/>
                          </a:solidFill>
                          <a:effectLst/>
                          <a:latin typeface="+mn-lt"/>
                          <a:ea typeface="+mn-ea"/>
                          <a:cs typeface="+mn-cs"/>
                        </a:rPr>
                        <a:t>Palaute/ arviointi tukitoimista eskariin ja kouluun</a:t>
                      </a:r>
                      <a:r>
                        <a:rPr lang="fi-FI" sz="1800" b="0" i="0" kern="1200" dirty="0">
                          <a:solidFill>
                            <a:schemeClr val="dk1"/>
                          </a:solidFill>
                          <a:effectLst/>
                          <a:latin typeface="+mn-lt"/>
                          <a:ea typeface="+mn-ea"/>
                          <a:cs typeface="+mn-cs"/>
                        </a:rPr>
                        <a:t>​</a:t>
                      </a:r>
                    </a:p>
                    <a:p>
                      <a:pPr rtl="0" fontAlgn="base"/>
                      <a:r>
                        <a:rPr lang="fi-FI" sz="1800" b="0" i="0" u="none" strike="noStrike" kern="1200" dirty="0">
                          <a:solidFill>
                            <a:schemeClr val="dk1"/>
                          </a:solidFill>
                          <a:effectLst/>
                          <a:latin typeface="+mn-lt"/>
                          <a:ea typeface="+mn-ea"/>
                          <a:cs typeface="+mn-cs"/>
                        </a:rPr>
                        <a:t>Havaintoja ensimmäisen lukuvuoden alusta</a:t>
                      </a:r>
                      <a:endParaRPr lang="fi-FI" sz="1800" b="0" i="0" kern="1200" dirty="0">
                        <a:solidFill>
                          <a:schemeClr val="dk1"/>
                        </a:solidFill>
                        <a:effectLst/>
                        <a:latin typeface="+mn-lt"/>
                        <a:ea typeface="+mn-ea"/>
                        <a:cs typeface="+mn-cs"/>
                      </a:endParaRPr>
                    </a:p>
                    <a:p>
                      <a:endParaRPr lang="fi-FI" dirty="0"/>
                    </a:p>
                  </a:txBody>
                  <a:tcPr/>
                </a:tc>
                <a:extLst>
                  <a:ext uri="{0D108BD9-81ED-4DB2-BD59-A6C34878D82A}">
                    <a16:rowId xmlns:a16="http://schemas.microsoft.com/office/drawing/2014/main" val="1123504139"/>
                  </a:ext>
                </a:extLst>
              </a:tr>
              <a:tr h="315079">
                <a:tc>
                  <a:txBody>
                    <a:bodyPr/>
                    <a:lstStyle/>
                    <a:p>
                      <a:r>
                        <a:rPr lang="fi-FI" dirty="0"/>
                        <a:t>LOKAKUU</a:t>
                      </a:r>
                    </a:p>
                    <a:p>
                      <a:endParaRPr lang="fi-FI" dirty="0"/>
                    </a:p>
                  </a:txBody>
                  <a:tcPr/>
                </a:tc>
                <a:tc>
                  <a:txBody>
                    <a:bodyPr/>
                    <a:lstStyle/>
                    <a:p>
                      <a:r>
                        <a:rPr lang="fi-FI" sz="1800" b="0" i="0" kern="1200" dirty="0">
                          <a:solidFill>
                            <a:schemeClr val="dk1"/>
                          </a:solidFill>
                          <a:effectLst/>
                          <a:latin typeface="+mn-lt"/>
                          <a:ea typeface="+mn-ea"/>
                          <a:cs typeface="+mn-cs"/>
                        </a:rPr>
                        <a:t>Yhteiset syyslaulajaiset</a:t>
                      </a:r>
                      <a:endParaRPr lang="fi-FI" dirty="0"/>
                    </a:p>
                  </a:txBody>
                  <a:tcPr/>
                </a:tc>
                <a:extLst>
                  <a:ext uri="{0D108BD9-81ED-4DB2-BD59-A6C34878D82A}">
                    <a16:rowId xmlns:a16="http://schemas.microsoft.com/office/drawing/2014/main" val="889052190"/>
                  </a:ext>
                </a:extLst>
              </a:tr>
              <a:tr h="315079">
                <a:tc>
                  <a:txBody>
                    <a:bodyPr/>
                    <a:lstStyle/>
                    <a:p>
                      <a:r>
                        <a:rPr lang="fi-FI" dirty="0"/>
                        <a:t>MARRASKUU</a:t>
                      </a:r>
                    </a:p>
                    <a:p>
                      <a:endParaRPr lang="fi-FI" dirty="0"/>
                    </a:p>
                  </a:txBody>
                  <a:tcPr/>
                </a:tc>
                <a:tc>
                  <a:txBody>
                    <a:bodyPr/>
                    <a:lstStyle/>
                    <a:p>
                      <a:r>
                        <a:rPr lang="fi-FI" sz="1800" b="0" i="0" kern="1200" dirty="0">
                          <a:solidFill>
                            <a:schemeClr val="dk1"/>
                          </a:solidFill>
                          <a:effectLst/>
                          <a:latin typeface="+mn-lt"/>
                          <a:ea typeface="+mn-ea"/>
                          <a:cs typeface="+mn-cs"/>
                        </a:rPr>
                        <a:t>Lähiyhteistyö kaveriluokan kanssa sovittujen aikataulujen ja raamien mukaan</a:t>
                      </a:r>
                      <a:endParaRPr lang="fi-FI" dirty="0"/>
                    </a:p>
                  </a:txBody>
                  <a:tcPr/>
                </a:tc>
                <a:extLst>
                  <a:ext uri="{0D108BD9-81ED-4DB2-BD59-A6C34878D82A}">
                    <a16:rowId xmlns:a16="http://schemas.microsoft.com/office/drawing/2014/main" val="2062043099"/>
                  </a:ext>
                </a:extLst>
              </a:tr>
              <a:tr h="439006">
                <a:tc>
                  <a:txBody>
                    <a:bodyPr/>
                    <a:lstStyle/>
                    <a:p>
                      <a:r>
                        <a:rPr lang="fi-FI" dirty="0"/>
                        <a:t>JOULUKUU</a:t>
                      </a:r>
                    </a:p>
                    <a:p>
                      <a:endParaRPr lang="fi-FI" dirty="0"/>
                    </a:p>
                  </a:txBody>
                  <a:tcPr/>
                </a:tc>
                <a:tc>
                  <a:txBody>
                    <a:bodyPr/>
                    <a:lstStyle/>
                    <a:p>
                      <a:r>
                        <a:rPr lang="fi-FI" sz="1800" b="0" i="0" kern="1200" dirty="0">
                          <a:solidFill>
                            <a:schemeClr val="dk1"/>
                          </a:solidFill>
                          <a:effectLst/>
                          <a:latin typeface="+mn-lt"/>
                          <a:ea typeface="+mn-ea"/>
                          <a:cs typeface="+mn-cs"/>
                        </a:rPr>
                        <a:t>Joulujuhlien kenraaliharjoituksissa vierailut</a:t>
                      </a:r>
                      <a:endParaRPr lang="fi-FI" dirty="0"/>
                    </a:p>
                  </a:txBody>
                  <a:tcPr/>
                </a:tc>
                <a:extLst>
                  <a:ext uri="{0D108BD9-81ED-4DB2-BD59-A6C34878D82A}">
                    <a16:rowId xmlns:a16="http://schemas.microsoft.com/office/drawing/2014/main" val="873909948"/>
                  </a:ext>
                </a:extLst>
              </a:tr>
            </a:tbl>
          </a:graphicData>
        </a:graphic>
      </p:graphicFrame>
      <p:graphicFrame>
        <p:nvGraphicFramePr>
          <p:cNvPr id="8" name="Taulukko 8">
            <a:extLst>
              <a:ext uri="{FF2B5EF4-FFF2-40B4-BE49-F238E27FC236}">
                <a16:creationId xmlns:a16="http://schemas.microsoft.com/office/drawing/2014/main" id="{C42331D9-A2A4-EFAE-F5F3-8A4CEADE0A3B}"/>
              </a:ext>
            </a:extLst>
          </p:cNvPr>
          <p:cNvGraphicFramePr>
            <a:graphicFrameLocks noGrp="1"/>
          </p:cNvGraphicFramePr>
          <p:nvPr>
            <p:extLst>
              <p:ext uri="{D42A27DB-BD31-4B8C-83A1-F6EECF244321}">
                <p14:modId xmlns:p14="http://schemas.microsoft.com/office/powerpoint/2010/main" val="1084620585"/>
              </p:ext>
            </p:extLst>
          </p:nvPr>
        </p:nvGraphicFramePr>
        <p:xfrm>
          <a:off x="748552" y="1318436"/>
          <a:ext cx="9703923" cy="510363"/>
        </p:xfrm>
        <a:graphic>
          <a:graphicData uri="http://schemas.openxmlformats.org/drawingml/2006/table">
            <a:tbl>
              <a:tblPr firstRow="1" bandRow="1">
                <a:tableStyleId>{5C22544A-7EE6-4342-B048-85BDC9FD1C3A}</a:tableStyleId>
              </a:tblPr>
              <a:tblGrid>
                <a:gridCol w="9703923">
                  <a:extLst>
                    <a:ext uri="{9D8B030D-6E8A-4147-A177-3AD203B41FA5}">
                      <a16:colId xmlns:a16="http://schemas.microsoft.com/office/drawing/2014/main" val="1883764609"/>
                    </a:ext>
                  </a:extLst>
                </a:gridCol>
              </a:tblGrid>
              <a:tr h="510363">
                <a:tc>
                  <a:txBody>
                    <a:bodyPr/>
                    <a:lstStyle/>
                    <a:p>
                      <a:r>
                        <a:rPr lang="fi-FI" dirty="0"/>
                        <a:t>6. VUOSIKELLO</a:t>
                      </a:r>
                    </a:p>
                  </a:txBody>
                  <a:tcPr/>
                </a:tc>
                <a:extLst>
                  <a:ext uri="{0D108BD9-81ED-4DB2-BD59-A6C34878D82A}">
                    <a16:rowId xmlns:a16="http://schemas.microsoft.com/office/drawing/2014/main" val="3605774328"/>
                  </a:ext>
                </a:extLst>
              </a:tr>
            </a:tbl>
          </a:graphicData>
        </a:graphic>
      </p:graphicFrame>
    </p:spTree>
    <p:extLst>
      <p:ext uri="{BB962C8B-B14F-4D97-AF65-F5344CB8AC3E}">
        <p14:creationId xmlns:p14="http://schemas.microsoft.com/office/powerpoint/2010/main" val="663906607"/>
      </p:ext>
    </p:extLst>
  </p:cSld>
  <p:clrMapOvr>
    <a:masterClrMapping/>
  </p:clrMapOvr>
</p:sld>
</file>

<file path=ppt/theme/theme1.xml><?xml version="1.0" encoding="utf-8"?>
<a:theme xmlns:a="http://schemas.openxmlformats.org/drawingml/2006/main" name="Office-teema">
  <a:themeElements>
    <a:clrScheme name="Mukautettu 36">
      <a:dk1>
        <a:sysClr val="windowText" lastClr="000000"/>
      </a:dk1>
      <a:lt1>
        <a:sysClr val="window" lastClr="FFFFFF"/>
      </a:lt1>
      <a:dk2>
        <a:srgbClr val="22253E"/>
      </a:dk2>
      <a:lt2>
        <a:srgbClr val="D5DCE7"/>
      </a:lt2>
      <a:accent1>
        <a:srgbClr val="001E96"/>
      </a:accent1>
      <a:accent2>
        <a:srgbClr val="00DBFF"/>
      </a:accent2>
      <a:accent3>
        <a:srgbClr val="E10069"/>
      </a:accent3>
      <a:accent4>
        <a:srgbClr val="008CFF"/>
      </a:accent4>
      <a:accent5>
        <a:srgbClr val="F05A5A"/>
      </a:accent5>
      <a:accent6>
        <a:srgbClr val="4F5DC1"/>
      </a:accent6>
      <a:hlink>
        <a:srgbClr val="0563C1"/>
      </a:hlink>
      <a:folHlink>
        <a:srgbClr val="6D4F95"/>
      </a:folHlink>
    </a:clrScheme>
    <a:fontScheme name="Oulu202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B2187D18-368A-47EB-BE10-231BAA54BBA0}" vid="{94FCF1C6-B1E3-4FA5-A650-040B0148701E}"/>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60808AE5436DC41A00B7D9F29893BAB" ma:contentTypeVersion="10" ma:contentTypeDescription="Luo uusi asiakirja." ma:contentTypeScope="" ma:versionID="922baae5d5571629e94d6d04ef71e3ef">
  <xsd:schema xmlns:xsd="http://www.w3.org/2001/XMLSchema" xmlns:xs="http://www.w3.org/2001/XMLSchema" xmlns:p="http://schemas.microsoft.com/office/2006/metadata/properties" xmlns:ns2="c7925097-096f-4c7d-afac-7fe9f1a9bf92" xmlns:ns3="2a631346-968e-4478-b2c9-96be8155ca6d" targetNamespace="http://schemas.microsoft.com/office/2006/metadata/properties" ma:root="true" ma:fieldsID="68ba9b703e97c15ed165eb44cfb67b56" ns2:_="" ns3:_="">
    <xsd:import namespace="c7925097-096f-4c7d-afac-7fe9f1a9bf92"/>
    <xsd:import namespace="2a631346-968e-4478-b2c9-96be8155ca6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925097-096f-4c7d-afac-7fe9f1a9bf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631346-968e-4478-b2c9-96be8155ca6d"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D90EF14-E76C-4D88-9ECA-7413173843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925097-096f-4c7d-afac-7fe9f1a9bf92"/>
    <ds:schemaRef ds:uri="2a631346-968e-4478-b2c9-96be8155ca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47FE40-14A1-4AD2-A3CC-9D82B7FF3AF2}">
  <ds:schemaRefs>
    <ds:schemaRef ds:uri="http://schemas.microsoft.com/sharepoint/v3/contenttype/forms"/>
  </ds:schemaRefs>
</ds:datastoreItem>
</file>

<file path=customXml/itemProps3.xml><?xml version="1.0" encoding="utf-8"?>
<ds:datastoreItem xmlns:ds="http://schemas.openxmlformats.org/officeDocument/2006/customXml" ds:itemID="{4020DC00-C2C2-4CAE-845E-F0848EDFD4C5}">
  <ds:schemaRefs>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a73371c2-c519-4563-9b89-7ff52b8543f9"/>
    <ds:schemaRef ds:uri="http://purl.org/dc/elements/1.1/"/>
    <ds:schemaRef ds:uri="http://schemas.microsoft.com/sharepoint/v3"/>
    <ds:schemaRef ds:uri="http://www.w3.org/XML/1998/namespace"/>
    <ds:schemaRef ds:uri="http://purl.org/dc/dcmitype/"/>
  </ds:schemaRefs>
</ds:datastoreItem>
</file>

<file path=docMetadata/LabelInfo.xml><?xml version="1.0" encoding="utf-8"?>
<clbl:labelList xmlns:clbl="http://schemas.microsoft.com/office/2020/mipLabelMetadata">
  <clbl:label id="{a2493f3f-6595-4847-8f46-3790596519d0}" enabled="1" method="Privileged" siteId="{5cc89a67-fa29-4356-af5d-f436abc7c21b}" removed="0"/>
</clbl:labelList>
</file>

<file path=docProps/app.xml><?xml version="1.0" encoding="utf-8"?>
<Properties xmlns="http://schemas.openxmlformats.org/officeDocument/2006/extended-properties" xmlns:vt="http://schemas.openxmlformats.org/officeDocument/2006/docPropsVTypes">
  <Template>SIKU-Powerpointpohja2021</Template>
  <TotalTime>2516</TotalTime>
  <Words>1068</Words>
  <Application>Microsoft Office PowerPoint</Application>
  <PresentationFormat>Laajakuva</PresentationFormat>
  <Paragraphs>154</Paragraphs>
  <Slides>10</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10</vt:i4>
      </vt:variant>
    </vt:vector>
  </HeadingPairs>
  <TitlesOfParts>
    <vt:vector size="14" baseType="lpstr">
      <vt:lpstr>Arial</vt:lpstr>
      <vt:lpstr>Calibri</vt:lpstr>
      <vt:lpstr>Segoe UI</vt:lpstr>
      <vt:lpstr>Office-teema</vt:lpstr>
      <vt:lpstr>Esi- ja alkuopetuksen lähiyhteistyön suunnitelma</vt:lpstr>
      <vt:lpstr>Kasvamme, kohtaamme ja kasvatamme yhdessä</vt:lpstr>
      <vt:lpstr>Taustatiedot</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5-8-vuotiaiden pedagoginen suunnitelma</dc:title>
  <dc:creator>Niemelä Pirita</dc:creator>
  <cp:lastModifiedBy>Heikinheimo Marjut</cp:lastModifiedBy>
  <cp:revision>50</cp:revision>
  <cp:lastPrinted>2024-06-10T11:36:54Z</cp:lastPrinted>
  <dcterms:created xsi:type="dcterms:W3CDTF">2023-02-07T09:36:14Z</dcterms:created>
  <dcterms:modified xsi:type="dcterms:W3CDTF">2025-09-30T11:29:28Z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0x010100E60808AE5436DC41A00B7D9F29893BAB</vt:lpwstr>
  </property>
  <property fmtid="{D5CDD505-2E9C-101B-9397-08002B2CF9AE}" pid="3" name="MSIP_Label_a2493f3f-6595-4847-8f46-3790596519d0_Enabled">
    <vt:lpwstr>true</vt:lpwstr>
  </property>
  <property fmtid="{D5CDD505-2E9C-101B-9397-08002B2CF9AE}" pid="4" name="MSIP_Label_a2493f3f-6595-4847-8f46-3790596519d0_SetDate">
    <vt:lpwstr>2023-05-03T06:32:55Z</vt:lpwstr>
  </property>
  <property fmtid="{D5CDD505-2E9C-101B-9397-08002B2CF9AE}" pid="5" name="MSIP_Label_a2493f3f-6595-4847-8f46-3790596519d0_Method">
    <vt:lpwstr>Privileged</vt:lpwstr>
  </property>
  <property fmtid="{D5CDD505-2E9C-101B-9397-08002B2CF9AE}" pid="6" name="MSIP_Label_a2493f3f-6595-4847-8f46-3790596519d0_Name">
    <vt:lpwstr>a2493f3f-6595-4847-8f46-3790596519d0</vt:lpwstr>
  </property>
  <property fmtid="{D5CDD505-2E9C-101B-9397-08002B2CF9AE}" pid="7" name="MSIP_Label_a2493f3f-6595-4847-8f46-3790596519d0_SiteId">
    <vt:lpwstr>5cc89a67-fa29-4356-af5d-f436abc7c21b</vt:lpwstr>
  </property>
  <property fmtid="{D5CDD505-2E9C-101B-9397-08002B2CF9AE}" pid="8" name="MSIP_Label_a2493f3f-6595-4847-8f46-3790596519d0_ActionId">
    <vt:lpwstr>d48af9be-cebf-42d4-9233-cad7ef03d850</vt:lpwstr>
  </property>
  <property fmtid="{D5CDD505-2E9C-101B-9397-08002B2CF9AE}" pid="9" name="MSIP_Label_a2493f3f-6595-4847-8f46-3790596519d0_ContentBits">
    <vt:lpwstr>0</vt:lpwstr>
  </property>
  <property fmtid="{D5CDD505-2E9C-101B-9397-08002B2CF9AE}" pid="10" name="TaxCatchAll">
    <vt:lpwstr>1;#Sivistys-ja kulttuuripalvelut|46cf9211-5c78-40bb-a736-a60014ef7a20</vt:lpwstr>
  </property>
  <property fmtid="{D5CDD505-2E9C-101B-9397-08002B2CF9AE}" pid="11" name="toimialaTaxHTField">
    <vt:lpwstr>Sivistys-ja kulttuuripalvelut|46cf9211-5c78-40bb-a736-a60014ef7a20</vt:lpwstr>
  </property>
  <property fmtid="{D5CDD505-2E9C-101B-9397-08002B2CF9AE}" pid="12" name="Dokumentin_x0020_tyyppiMMD">
    <vt:lpwstr/>
  </property>
  <property fmtid="{D5CDD505-2E9C-101B-9397-08002B2CF9AE}" pid="13" name="TaxKeyword">
    <vt:lpwstr/>
  </property>
  <property fmtid="{D5CDD505-2E9C-101B-9397-08002B2CF9AE}" pid="14" name="MediaServiceImageTags">
    <vt:lpwstr/>
  </property>
  <property fmtid="{D5CDD505-2E9C-101B-9397-08002B2CF9AE}" pid="15" name="TaxKeywordTaxHTField">
    <vt:lpwstr/>
  </property>
  <property fmtid="{D5CDD505-2E9C-101B-9397-08002B2CF9AE}" pid="16" name="subjectTaxHTField">
    <vt:lpwstr/>
  </property>
  <property fmtid="{D5CDD505-2E9C-101B-9397-08002B2CF9AE}" pid="17" name="AiheMMD">
    <vt:lpwstr/>
  </property>
  <property fmtid="{D5CDD505-2E9C-101B-9397-08002B2CF9AE}" pid="18" name="ToimialaMMD">
    <vt:lpwstr>1;#Sivistys-ja kulttuuripalvelut|46cf9211-5c78-40bb-a736-a60014ef7a20</vt:lpwstr>
  </property>
  <property fmtid="{D5CDD505-2E9C-101B-9397-08002B2CF9AE}" pid="19" name="dokumentinTyyppiTaxHTField">
    <vt:lpwstr/>
  </property>
  <property fmtid="{D5CDD505-2E9C-101B-9397-08002B2CF9AE}" pid="20" name="Dokumentin tyyppiMMD">
    <vt:lpwstr/>
  </property>
</Properties>
</file>