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3" r:id="rId7"/>
    <p:sldId id="258" r:id="rId8"/>
    <p:sldId id="260" r:id="rId9"/>
    <p:sldId id="261" r:id="rId10"/>
    <p:sldId id="259" r:id="rId11"/>
    <p:sldId id="262" r:id="rId12"/>
    <p:sldId id="265" r:id="rId13"/>
    <p:sldId id="266" r:id="rId14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91FC1F-8562-B6DC-879B-BF6DDFE4B6D9}" name="Herranen Tuula" initials="HT" userId="S::tuula.herranen@ouka.fi::f186c9e7-391b-459f-aa13-d863cd0b847f" providerId="AD"/>
  <p188:author id="{9CF9B7BA-08F8-CD8C-FF2E-A623C5355A3D}" name="Nyberg Sari" initials="NS" userId="S::sari.nyberg@ouka.fi::81af210f-cbff-4d10-99fa-f9fa679d86be" providerId="AD"/>
  <p188:author id="{F8EED5D8-A96D-942F-3B9C-FD0A3BA07919}" name="Niemelä Pirita" initials="NP" userId="S::pirita.niemela@ouka.fi::389c93ae-c01a-4832-b8f4-89dddf2edb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A87B4-E763-9F5B-9A87-820B92AB3F68}" v="6" dt="2026-09-07T11:35:02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CF99-8546-9944-AF26-18CD4D3E6F2D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CCD3-B33E-814F-B15D-D5F1A828D8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64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e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3072" y="2060447"/>
            <a:ext cx="7424928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3072" y="3852672"/>
            <a:ext cx="7424928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9877" y="669257"/>
            <a:ext cx="685800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991" y="4459045"/>
            <a:ext cx="2516987" cy="1576659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89689" y="5790882"/>
            <a:ext cx="925547" cy="2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4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839531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106" y="2060447"/>
            <a:ext cx="9932894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106" y="3852672"/>
            <a:ext cx="9932894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2206" y="5934820"/>
            <a:ext cx="750027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54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17689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55111"/>
            <a:ext cx="10515600" cy="3949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2694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4568" y="5751093"/>
            <a:ext cx="1248611" cy="624306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7898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0766" y="5934820"/>
            <a:ext cx="759171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1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670560"/>
            <a:ext cx="9791700" cy="75692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8720" y="2491740"/>
            <a:ext cx="7274559" cy="29747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 spc="8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934820"/>
            <a:ext cx="753945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952641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9863" y="2049463"/>
            <a:ext cx="4862011" cy="3436937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4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656664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6557961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690001"/>
            <a:ext cx="3242277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2023" y="5865548"/>
            <a:ext cx="4223157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690001"/>
            <a:ext cx="4872496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865548"/>
            <a:ext cx="278120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06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4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0977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8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0"/>
            <a:ext cx="5694218" cy="68579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6080" y="5865548"/>
            <a:ext cx="276813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845" y="1063256"/>
            <a:ext cx="5757882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013" y="2491740"/>
            <a:ext cx="653152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3220113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0" y="5865548"/>
            <a:ext cx="497883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0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1208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4871442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451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0136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3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4658" y="5865548"/>
            <a:ext cx="1727765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703376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93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71601"/>
            <a:ext cx="1219200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5269" y="5934820"/>
            <a:ext cx="748720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1058418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1371601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0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3633536"/>
            <a:ext cx="10633321" cy="581659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697833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697833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6709" y="5934820"/>
            <a:ext cx="739576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18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62" r:id="rId14"/>
    <p:sldLayoutId id="2147483663" r:id="rId15"/>
    <p:sldLayoutId id="2147483650" r:id="rId16"/>
    <p:sldLayoutId id="2147483651" r:id="rId17"/>
    <p:sldLayoutId id="2147483664" r:id="rId18"/>
    <p:sldLayoutId id="2147483665" r:id="rId19"/>
    <p:sldLayoutId id="2147483666" r:id="rId20"/>
    <p:sldLayoutId id="2147483667" r:id="rId21"/>
    <p:sldLayoutId id="2147483670" r:id="rId22"/>
    <p:sldLayoutId id="2147483668" r:id="rId23"/>
    <p:sldLayoutId id="2147483669" r:id="rId24"/>
    <p:sldLayoutId id="2147483677" r:id="rId25"/>
    <p:sldLayoutId id="2147483673" r:id="rId26"/>
    <p:sldLayoutId id="2147483675" r:id="rId27"/>
    <p:sldLayoutId id="2147483674" r:id="rId28"/>
    <p:sldLayoutId id="2147483676" r:id="rId29"/>
    <p:sldLayoutId id="2147483678" r:id="rId30"/>
    <p:sldLayoutId id="2147483679" r:id="rId31"/>
    <p:sldLayoutId id="2147483680" r:id="rId32"/>
    <p:sldLayoutId id="214748368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052028-CCF9-0A44-82AB-381B5C0D8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7760" y="1344168"/>
            <a:ext cx="7424928" cy="3392423"/>
          </a:xfrm>
        </p:spPr>
        <p:txBody>
          <a:bodyPr>
            <a:normAutofit/>
          </a:bodyPr>
          <a:lstStyle/>
          <a:p>
            <a:r>
              <a:rPr lang="fi-FI" dirty="0"/>
              <a:t>Esi- ja alkuopetuksen lähiyhteistyön suunnitelma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Pitkäkankaan koulu ja Pitkäkankaan päiväkoti</a:t>
            </a:r>
          </a:p>
        </p:txBody>
      </p:sp>
    </p:spTree>
    <p:extLst>
      <p:ext uri="{BB962C8B-B14F-4D97-AF65-F5344CB8AC3E}">
        <p14:creationId xmlns:p14="http://schemas.microsoft.com/office/powerpoint/2010/main" val="181771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96DFACA-801F-4C73-8180-17B9E7EB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2" y="1129553"/>
            <a:ext cx="9791700" cy="927847"/>
          </a:xfrm>
        </p:spPr>
        <p:txBody>
          <a:bodyPr>
            <a:normAutofit/>
          </a:bodyPr>
          <a:lstStyle/>
          <a:p>
            <a:r>
              <a:rPr lang="fi-FI" sz="3200"/>
              <a:t>Kasvamme, kohtaamme ja kasvatamme yhdessä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9B62232-8CEC-42B6-B821-4BF195B19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9943" y="2589285"/>
            <a:ext cx="4872999" cy="2974781"/>
          </a:xfrm>
        </p:spPr>
        <p:txBody>
          <a:bodyPr/>
          <a:lstStyle/>
          <a:p>
            <a:pPr algn="ctr"/>
            <a:r>
              <a:rPr lang="fi-FI" b="1">
                <a:solidFill>
                  <a:schemeClr val="accent1"/>
                </a:solidFill>
                <a:latin typeface="+mn-lt"/>
              </a:rPr>
              <a:t>VISIO: </a:t>
            </a:r>
          </a:p>
          <a:p>
            <a:pPr algn="ctr"/>
            <a:r>
              <a:rPr lang="fi-FI" b="1" i="1">
                <a:solidFill>
                  <a:schemeClr val="accent1"/>
                </a:solidFill>
                <a:latin typeface="+mn-lt"/>
              </a:rPr>
              <a:t>”Yhtenäinen esi- ja alkuopetuksen pedagogiikka, toimintakulttuuri ja oppimisympäristö vahvistaa lapsen varhaista perustaitojen oppimista. Yhdessä toimien mahdollistamme lapsen yksilöllisen etenemisen kasvun ja opin polulla joustavien siirtymien avulla.”</a:t>
            </a:r>
          </a:p>
          <a:p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B7DAC-AA0C-4400-A7CB-3AB67A78C3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225213" y="3697288"/>
            <a:ext cx="966787" cy="365125"/>
          </a:xfrm>
        </p:spPr>
        <p:txBody>
          <a:bodyPr/>
          <a:lstStyle/>
          <a:p>
            <a:fld id="{13851BC7-B432-4747-9742-70043FBB6BD1}" type="datetime1">
              <a:rPr lang="fi-FI" smtClean="0"/>
              <a:pPr/>
              <a:t>14.9.2026</a:t>
            </a:fld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9B05C9F-0946-4683-B294-0F4D1B29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0836" y="2815119"/>
            <a:ext cx="53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  <a:p>
            <a:pPr marL="342900" indent="-342900">
              <a:buAutoNum type="arabicPeriod"/>
            </a:pPr>
            <a:endParaRPr lang="fi-FI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B8782A6-1CB9-42C5-8AC5-A247B182D096}"/>
              </a:ext>
            </a:extLst>
          </p:cNvPr>
          <p:cNvSpPr txBox="1"/>
          <p:nvPr/>
        </p:nvSpPr>
        <p:spPr>
          <a:xfrm>
            <a:off x="1099335" y="2815119"/>
            <a:ext cx="4872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i-FI"/>
              <a:t>Yhteinen pedagoginen näkemys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Asiantuntijuuden ja osaamisen jakaminen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Yhtenäinen toimintakulttuuri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Pedagogiset työtavat ja oppimisympäristö perustaitojen oppimisessa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Arviointi</a:t>
            </a:r>
          </a:p>
          <a:p>
            <a:pPr marL="342900" indent="-342900">
              <a:buFont typeface="+mj-lt"/>
              <a:buAutoNum type="arabicPeriod"/>
            </a:pPr>
            <a:r>
              <a:rPr lang="fi-FI"/>
              <a:t>Vuosikello</a:t>
            </a:r>
          </a:p>
        </p:txBody>
      </p:sp>
    </p:spTree>
    <p:extLst>
      <p:ext uri="{BB962C8B-B14F-4D97-AF65-F5344CB8AC3E}">
        <p14:creationId xmlns:p14="http://schemas.microsoft.com/office/powerpoint/2010/main" val="153166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E744B1-BCC8-D3E8-CBD8-9CFF4AA2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Taustatiedot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82A36C4-DAAA-058E-D04C-CF23BE40C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Yksiköt: Pitkäkankaan koulu ja Pitkäkankaan päiväkoti</a:t>
            </a:r>
            <a:endParaRPr lang="fi-FI" dirty="0"/>
          </a:p>
          <a:p>
            <a:endParaRPr lang="fi-FI" dirty="0"/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Segoe UI"/>
                <a:cs typeface="Segoe UI"/>
              </a:rPr>
              <a:t>Vastuuhenkilöt: Laura Leppänen (koulu) ja Hanna Käkelä (päiväkoti)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F539D7-2D2B-09F9-9B59-413A42296C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9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7888791"/>
              </p:ext>
            </p:extLst>
          </p:nvPr>
        </p:nvGraphicFramePr>
        <p:xfrm>
          <a:off x="780057" y="97701"/>
          <a:ext cx="6734557" cy="6133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4557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403505">
                <a:tc>
                  <a:txBody>
                    <a:bodyPr/>
                    <a:lstStyle/>
                    <a:p>
                      <a:r>
                        <a:rPr lang="fi-FI" dirty="0"/>
                        <a:t>1. YHTEINEN PEDAGOGINEN NÄKEMYS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5367967">
                <a:tc>
                  <a:txBody>
                    <a:bodyPr/>
                    <a:lstStyle/>
                    <a:p>
                      <a:r>
                        <a:rPr lang="fi-FI" sz="1600" dirty="0"/>
                        <a:t>Yhdessä sovitut teemat: leikki ja liikunnallisen elämäntavan tukeminen esi- ja alkuopetuksessa</a:t>
                      </a:r>
                    </a:p>
                    <a:p>
                      <a:endParaRPr lang="fi-FI" sz="1600" dirty="0"/>
                    </a:p>
                    <a:p>
                      <a:r>
                        <a:rPr lang="fi-FI" sz="1600" dirty="0"/>
                        <a:t>Tavoitteena sujuva siirtymä eskarista kouluun sekä yhteinen esi- ja alkuopetuksen tuntemus.</a:t>
                      </a:r>
                    </a:p>
                    <a:p>
                      <a:endParaRPr lang="fi-FI" sz="1600" dirty="0"/>
                    </a:p>
                    <a:p>
                      <a:r>
                        <a:rPr lang="fi-FI" sz="1600" dirty="0"/>
                        <a:t>Toimenpiteet: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Yhteiset leikkituokiot (ulko- ja sisäleikit)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MOK: toiminnallinen matematiikka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Koulukurkkaukset muutaman oppilaan ryhmissä, uintiviikolla isommat ryhmät erityisopettajan luona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Eskareiden ruokailut koululla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dirty="0"/>
                        <a:t>Kouluhiippailut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i-FI" sz="1600" dirty="0"/>
                        <a:t>Kesy-kortit oppimiskeskusteluissa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fi-FI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i-FI" sz="1600" dirty="0"/>
                        <a:t>Lasten osallisuus mahdollistuu toiminnallisilla opetusmenetelmillä sekä kuuntelemalla lasten toiveita esim. yhteisiin leikkituokioihin.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fi-FI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i-FI" sz="1600" dirty="0"/>
                        <a:t>Yhtenäisen tuen polku vahvistuu tehdessämme tiivistä, suunnitelmallista ja säännöllistä yhteistyötä esi- ja alkuopetuksen lasten ja aikuisten kesken. Yhteiset rutiinit, struktuurit, sekä yksilölliset ja joustavat ratkaisut kasvun ja oppimisen poluilla vahvistavat yhtenäisen polun toteutumista.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34E44250-3677-46E0-92BF-6E405C37E7DD}"/>
              </a:ext>
            </a:extLst>
          </p:cNvPr>
          <p:cNvSpPr/>
          <p:nvPr/>
        </p:nvSpPr>
        <p:spPr>
          <a:xfrm>
            <a:off x="8044665" y="1391479"/>
            <a:ext cx="2548202" cy="422251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Miettikää 1-2 tavoitetta lähiyhteistyölle. </a:t>
            </a:r>
          </a:p>
          <a:p>
            <a:endParaRPr lang="fi-FI" sz="1400"/>
          </a:p>
          <a:p>
            <a:r>
              <a:rPr lang="fi-FI" sz="1400"/>
              <a:t>Kirjatkaa konkreettiset toimenpiteet miten pääsette näihin tavoitteisiin.</a:t>
            </a:r>
          </a:p>
          <a:p>
            <a:endParaRPr lang="fi-FI" sz="1400"/>
          </a:p>
          <a:p>
            <a:r>
              <a:rPr lang="fi-FI" sz="1400"/>
              <a:t>Kuinka mahdollistetaan lasten osallisuus sekä aktiivinen toimijuus?</a:t>
            </a:r>
          </a:p>
          <a:p>
            <a:endParaRPr lang="fi-FI" sz="1400"/>
          </a:p>
          <a:p>
            <a:r>
              <a:rPr lang="fi-FI" sz="1400">
                <a:cs typeface="Segoe UI"/>
              </a:rPr>
              <a:t>Kuinka vahvistamme yhtenäisen tuen polun toteutumista?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241023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835130"/>
              </p:ext>
            </p:extLst>
          </p:nvPr>
        </p:nvGraphicFramePr>
        <p:xfrm>
          <a:off x="748553" y="794154"/>
          <a:ext cx="7070081" cy="5353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0081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98164">
                <a:tc>
                  <a:txBody>
                    <a:bodyPr/>
                    <a:lstStyle/>
                    <a:p>
                      <a:r>
                        <a:rPr lang="fi-FI" dirty="0"/>
                        <a:t>2. ASIANTUNTIJUUDEN JA OSAAMISEN JAKAMINEN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48194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8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Miten?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Yhteistyön vastavuoroisuus esi- ja alkuopetuksen välillä: materiaalien, ideoiden ja vastuiden jakaminen. </a:t>
                      </a: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Tiedonsiirtokeskustelut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Opevierailut esiopetusryhmiin (havainnointi, tutustuminen)</a:t>
                      </a:r>
                    </a:p>
                    <a:p>
                      <a:pPr marL="285750" marR="0" lvl="0" indent="-2857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Kouluhiippailut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+mn-lt"/>
                        </a:rPr>
                        <a:t>Laaja-alaisen erityisopettajien ja varhaiskasvatuksen erityisopettajan yhteistyö</a:t>
                      </a:r>
                      <a:endParaRPr lang="fi-FI" sz="1800" b="0" i="0" u="none" strike="noStrike" noProof="0" dirty="0">
                        <a:solidFill>
                          <a:schemeClr val="dk1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Huoltajien osallisuuden lisääminen, </a:t>
                      </a:r>
                    </a:p>
                    <a:p>
                      <a:pPr marL="0" lvl="0" indent="0">
                        <a:buFontTx/>
                        <a:buNone/>
                      </a:pPr>
                      <a:r>
                        <a:rPr lang="fi-FI" sz="18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Vahvuudet ja osaaminen: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Yhteinen vuosikello on laadittu toiminnan sekä yhteistyön rungoksi. Siihen on kirjattu johdonmukainen suunnitelma milloin/millaista yhteistyötä vuoden aikana. Kunkin kerran vastuuhenkilöt jakavat omaa osaamistaan, esim. oppimisen taidot, tuen asiat, toiminnalliset oppimismenetelmät jne.)</a:t>
                      </a:r>
                      <a:endParaRPr lang="en-US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sz="1800" b="1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Yhteistyö: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Oppilashuollon palvelut (konsultointi, palaverit, tutkimukset)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2D74A94C-A9AE-4B64-A2C6-EFBF11E60417}"/>
              </a:ext>
            </a:extLst>
          </p:cNvPr>
          <p:cNvSpPr/>
          <p:nvPr/>
        </p:nvSpPr>
        <p:spPr>
          <a:xfrm>
            <a:off x="7993294" y="1422302"/>
            <a:ext cx="2847741" cy="42182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/>
              <a:t>Miten jaamme esiopetuksen, perusopetuksen ja huoltajien asiantuntijuutta?</a:t>
            </a:r>
          </a:p>
          <a:p>
            <a:endParaRPr lang="fi-FI" sz="1400"/>
          </a:p>
          <a:p>
            <a:r>
              <a:rPr lang="fi-FI" sz="1400"/>
              <a:t>Kuinka hyödynnämme henkilöstön vahvuuksia ja osaamista?</a:t>
            </a:r>
          </a:p>
          <a:p>
            <a:endParaRPr lang="fi-FI" sz="1400"/>
          </a:p>
          <a:p>
            <a:r>
              <a:rPr lang="fi-FI" sz="1400"/>
              <a:t>Kenen kanssa teemme yhteistyötä? (Iltapäivätoiminta, nuorisopalvelut yms.)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16456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552074"/>
              </p:ext>
            </p:extLst>
          </p:nvPr>
        </p:nvGraphicFramePr>
        <p:xfrm>
          <a:off x="790369" y="727893"/>
          <a:ext cx="6780012" cy="5000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001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25338">
                <a:tc>
                  <a:txBody>
                    <a:bodyPr/>
                    <a:lstStyle/>
                    <a:p>
                      <a:r>
                        <a:rPr lang="fi-FI" b="1" dirty="0"/>
                        <a:t>3. YHTENÄINEN TOIMINTAKULTTUURI</a:t>
                      </a:r>
                    </a:p>
                    <a:p>
                      <a:r>
                        <a:rPr lang="fi-FI" b="0" dirty="0"/>
                        <a:t>Johtaminen, rakenteet, suunnittelu, toimenpiteet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7521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Yhteistyön toteutuminen kuukausittain toimintasuunnitelman mukaisesti.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endParaRPr lang="fi-FI" sz="1800" b="0" i="0" u="none" strike="noStrike" noProof="0" dirty="0">
                        <a:solidFill>
                          <a:schemeClr val="dk1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sz="18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Puuhaparin omien vahvuuksien ja osaamisen mukainen yhteistyö esim. leikkituokioissa koulun/päiväkodin pihalla tai yhteisissä työpajoissa.</a:t>
                      </a:r>
                      <a:endParaRPr lang="fi-FI" sz="1800" b="0" i="0" u="none" strike="noStrike" noProof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Syksyllä kokoonnutaan yhteiseen vuosikellon suunnittelupalaveriin, jossa jaetaan vastuut lukuvuoden aikana toteutettavasta yhteistyöstä.</a:t>
                      </a:r>
                    </a:p>
                    <a:p>
                      <a:pPr lvl="0"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sz="1800" b="0" i="0" u="none" strike="noStrike" noProof="0" dirty="0" err="1">
                          <a:solidFill>
                            <a:srgbClr val="000000"/>
                          </a:solidFill>
                          <a:latin typeface="Segoe UI"/>
                        </a:rPr>
                        <a:t>Mok</a:t>
                      </a: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-pajojen suunnittelu tammikuussa.</a:t>
                      </a:r>
                    </a:p>
                    <a:p>
                      <a:pPr lvl="0"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lvl="0">
                        <a:buNone/>
                      </a:pPr>
                      <a:r>
                        <a:rPr lang="fi-FI" sz="18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Keväällä kokoonnutaan yhteistyön arviointiin.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513A16F7-A5BD-4FA8-90F8-8E6F1B295216}"/>
              </a:ext>
            </a:extLst>
          </p:cNvPr>
          <p:cNvSpPr/>
          <p:nvPr/>
        </p:nvSpPr>
        <p:spPr>
          <a:xfrm>
            <a:off x="7775304" y="1530857"/>
            <a:ext cx="2806766" cy="419759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/>
              <a:t>Kirjatkaa yhdessä sovitut suunnitteluajat ja käytänteet.</a:t>
            </a:r>
          </a:p>
          <a:p>
            <a:endParaRPr lang="fi-FI" sz="1400"/>
          </a:p>
          <a:p>
            <a:r>
              <a:rPr lang="fi-FI" sz="1400"/>
              <a:t>Millä tavoin varmistamme kaikkien sitoutumisen yhteistyöhön?</a:t>
            </a:r>
          </a:p>
          <a:p>
            <a:endParaRPr lang="fi-FI" sz="1400"/>
          </a:p>
          <a:p>
            <a:r>
              <a:rPr lang="fi-FI" sz="1400"/>
              <a:t>Miten toteutamme yhteistyötä?</a:t>
            </a:r>
          </a:p>
          <a:p>
            <a:endParaRPr lang="fi-FI" sz="1400"/>
          </a:p>
          <a:p>
            <a:endParaRPr lang="fi-FI" sz="140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3454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217830"/>
              </p:ext>
            </p:extLst>
          </p:nvPr>
        </p:nvGraphicFramePr>
        <p:xfrm>
          <a:off x="757239" y="676225"/>
          <a:ext cx="7195913" cy="5916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5913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60481">
                <a:tc>
                  <a:txBody>
                    <a:bodyPr/>
                    <a:lstStyle/>
                    <a:p>
                      <a:r>
                        <a:rPr lang="fi-FI"/>
                        <a:t>4. PEDAGOGISET TYÖTAVAT JA OPPIMISYMPÄRISTÖT PERUSTAITOJEN OPPIMISESSA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515568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i-FI" sz="16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Oppimisympäristöt:</a:t>
                      </a:r>
                    </a:p>
                    <a:p>
                      <a:pPr lvl="0">
                        <a:buNone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- Päiväkodin tilojen ja pihan käyttö: ekaluokkalaiset käyvät leikkimässä päiväkodilla eskareiden kanssa. 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Koululuokkien käyttö esimerkiksi uimakouluviikkoina, yhteisissä työpajoissa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Koulun ruokala: eskarit käyvät ruokailemassa koululla, </a:t>
                      </a:r>
                      <a:r>
                        <a:rPr lang="fi-FI" sz="1600" b="0" i="0" u="none" strike="noStrike" noProof="0" dirty="0" err="1">
                          <a:solidFill>
                            <a:schemeClr val="dk1"/>
                          </a:solidFill>
                          <a:latin typeface="Segoe UI"/>
                        </a:rPr>
                        <a:t>esim</a:t>
                      </a: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 koulun uintiviikolla</a:t>
                      </a:r>
                    </a:p>
                    <a:p>
                      <a:pPr lvl="0">
                        <a:buNone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- Koulun piha ja liikunta-alueet: yhteiset pihaleikit ja eskareiden vierailut koulun välituntipihalle</a:t>
                      </a:r>
                    </a:p>
                    <a:p>
                      <a:pPr lvl="0">
                        <a:buNone/>
                      </a:pPr>
                      <a:r>
                        <a:rPr lang="fi-FI" sz="16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Työskentelytavat: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Yhteiset arjen toimintamallit, esim. aamupiiri, kuvastruktuuri, yhteisopettajuus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Toiminnalliset opetusmenetelmät, konkreettinen havaintomateriaali, 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</a:endParaRP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en-US" sz="1600" b="0" i="0" u="none" strike="noStrike" noProof="0" dirty="0">
                          <a:solidFill>
                            <a:srgbClr val="000000"/>
                          </a:solidFill>
                          <a:latin typeface="Segoe UI"/>
                        </a:rPr>
                        <a:t>L</a:t>
                      </a:r>
                      <a:r>
                        <a:rPr lang="fi-FI" sz="1600" b="0" i="0" u="none" strike="noStrike" noProof="0" dirty="0" err="1">
                          <a:solidFill>
                            <a:schemeClr val="dk1"/>
                          </a:solidFill>
                          <a:latin typeface="Segoe UI"/>
                        </a:rPr>
                        <a:t>eikkihetket</a:t>
                      </a: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, suunnitellut työpajat, ulkoiluhetket, suunnitellut koulukurkkaukset jne.</a:t>
                      </a:r>
                    </a:p>
                    <a:p>
                      <a:pPr lvl="0">
                        <a:buNone/>
                      </a:pPr>
                      <a:r>
                        <a:rPr lang="fi-FI" sz="16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Leikki tärkeä osa yhteisiä toimintatuokioita</a:t>
                      </a:r>
                    </a:p>
                    <a:p>
                      <a:pPr lvl="0">
                        <a:buNone/>
                      </a:pPr>
                      <a:r>
                        <a:rPr lang="fi-FI" sz="1600" b="1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Lapset osallisuus ja hyvinvointi: 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kesy-korttien avulla lapset ovat aktiivisesti mukana keskusteluissa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kysymyksiä koululaisille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Lasten toiveita huomioidaan suunnitellessa yhteistoimintamuotoja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600" b="0" i="0" u="none" strike="noStrike" noProof="0" dirty="0">
                          <a:solidFill>
                            <a:schemeClr val="dk1"/>
                          </a:solidFill>
                          <a:latin typeface="Segoe UI"/>
                        </a:rPr>
                        <a:t>Säännöllinen tunne- ja turvataitokasvatus</a:t>
                      </a:r>
                      <a:endParaRPr lang="fi-FI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B19552D7-9A9D-4E79-8959-95709D1B8A9A}"/>
              </a:ext>
            </a:extLst>
          </p:cNvPr>
          <p:cNvSpPr/>
          <p:nvPr/>
        </p:nvSpPr>
        <p:spPr>
          <a:xfrm>
            <a:off x="8132318" y="1391479"/>
            <a:ext cx="2834635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/>
              <a:t>Millä tavoin hyödynnämme eri oppimisympäristöjä? (Esim. päiväkodin tilat, koulun tilat, lähiympäristö) </a:t>
            </a:r>
          </a:p>
          <a:p>
            <a:endParaRPr lang="fi-FI" sz="1400"/>
          </a:p>
          <a:p>
            <a:r>
              <a:rPr lang="fi-FI" sz="1400"/>
              <a:t>Millaisia työskentelytapoja käytämme?</a:t>
            </a:r>
          </a:p>
          <a:p>
            <a:endParaRPr lang="fi-FI" sz="1400"/>
          </a:p>
          <a:p>
            <a:r>
              <a:rPr lang="fi-FI" sz="1400"/>
              <a:t>Miten mahdollistamme leikin toteutumisen 5-8-vuotiaiden pedagogiikassa?</a:t>
            </a:r>
          </a:p>
          <a:p>
            <a:endParaRPr lang="fi-FI" sz="1400"/>
          </a:p>
          <a:p>
            <a:r>
              <a:rPr lang="fi-FI" sz="1400"/>
              <a:t>Miten huomioimme lasten  osallisuuden ja hyvinvoinnin?</a:t>
            </a:r>
          </a:p>
        </p:txBody>
      </p:sp>
    </p:spTree>
    <p:extLst>
      <p:ext uri="{BB962C8B-B14F-4D97-AF65-F5344CB8AC3E}">
        <p14:creationId xmlns:p14="http://schemas.microsoft.com/office/powerpoint/2010/main" val="177588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537331"/>
              </p:ext>
            </p:extLst>
          </p:nvPr>
        </p:nvGraphicFramePr>
        <p:xfrm>
          <a:off x="757238" y="794153"/>
          <a:ext cx="6938106" cy="4934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8106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09018">
                <a:tc>
                  <a:txBody>
                    <a:bodyPr/>
                    <a:lstStyle/>
                    <a:p>
                      <a:r>
                        <a:rPr lang="fi-FI" dirty="0"/>
                        <a:t>5. ARVIOINTI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25276">
                <a:tc>
                  <a:txBody>
                    <a:bodyPr/>
                    <a:lstStyle/>
                    <a:p>
                      <a:r>
                        <a:rPr lang="fi-FI" dirty="0"/>
                        <a:t>Lasten osallisuutta lisätään alkavalle toimintakaudelle, esim. keräämällä lasten toiveita yhteisille toimintatuokioille.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EA74EDCF-9EFC-4951-89E2-459EA94F2ECA}"/>
              </a:ext>
            </a:extLst>
          </p:cNvPr>
          <p:cNvSpPr/>
          <p:nvPr/>
        </p:nvSpPr>
        <p:spPr>
          <a:xfrm>
            <a:off x="7952199" y="1391479"/>
            <a:ext cx="2596740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400"/>
          </a:p>
          <a:p>
            <a:r>
              <a:rPr lang="fi-FI" sz="1400"/>
              <a:t>Miten lähiyhteistyölle asetetut tavoitteet toteutuivat?</a:t>
            </a:r>
          </a:p>
          <a:p>
            <a:endParaRPr lang="fi-FI" sz="1400"/>
          </a:p>
          <a:p>
            <a:r>
              <a:rPr lang="fi-FI" sz="1400"/>
              <a:t>Missä onnistuimme ja mitä haluamme vahvistaa seuraavalla toimintakaudella?</a:t>
            </a:r>
          </a:p>
          <a:p>
            <a:endParaRPr lang="fi-FI" sz="1400"/>
          </a:p>
        </p:txBody>
      </p:sp>
    </p:spTree>
    <p:extLst>
      <p:ext uri="{BB962C8B-B14F-4D97-AF65-F5344CB8AC3E}">
        <p14:creationId xmlns:p14="http://schemas.microsoft.com/office/powerpoint/2010/main" val="33780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 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218631"/>
              </p:ext>
            </p:extLst>
          </p:nvPr>
        </p:nvGraphicFramePr>
        <p:xfrm>
          <a:off x="767969" y="1209115"/>
          <a:ext cx="9971014" cy="48095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3112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6997902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481349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274167">
                <a:tc>
                  <a:txBody>
                    <a:bodyPr/>
                    <a:lstStyle/>
                    <a:p>
                      <a:r>
                        <a:rPr lang="fi-FI" dirty="0"/>
                        <a:t>ELOKUU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Päiväkodin ja koulun yhteystietolistan</a:t>
                      </a: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päivitys ja koolle kutsuminen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Aluekoordinaattoritapaaminen 27.8.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636607">
                <a:tc>
                  <a:txBody>
                    <a:bodyPr/>
                    <a:lstStyle/>
                    <a:p>
                      <a:r>
                        <a:rPr lang="fi-FI" dirty="0"/>
                        <a:t>SYYSKUU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Lähiyhteistyön toimintasuunnitelman päivitys  2.9.2026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689936">
                <a:tc>
                  <a:txBody>
                    <a:bodyPr/>
                    <a:lstStyle/>
                    <a:p>
                      <a:r>
                        <a:rPr lang="fi-FI" dirty="0"/>
                        <a:t>LOKAKUU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Ulkoluokka-koulutus Oulunsalon alueen esi- ja alkuopettajille 7.10. Pitkäkankaan koulun pihalla. 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Puuhaparitoimintaa: Leikkitreffit päiväkodin pihalla puuhapari-ryhmien kesken:</a:t>
                      </a:r>
                    </a:p>
                    <a:p>
                      <a:pPr marL="0" lvl="0" indent="0">
                        <a:buNone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      Ke 14.10. Klo 10.45-11.30  Vilperit+ 1B &amp; Viikarit ja 1A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958102">
                <a:tc>
                  <a:txBody>
                    <a:bodyPr/>
                    <a:lstStyle/>
                    <a:p>
                      <a:r>
                        <a:rPr lang="fi-FI" dirty="0"/>
                        <a:t>MARRASKUU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Kesy-kortit oppimiskeskusteluissa ja eskarilaisten oppimissuunnitelmissa (syys-lokakuu)</a:t>
                      </a:r>
                      <a:endParaRPr lang="fi-FI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Puuhaparitoimintaa: Ulkoleikkejä koulun pihalla Ke 25.11. Klo 10.45-11.30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Alueellinen esi- ja alkuopetuksen verkostokokous 10.11. Klo 14.00 Pitkäkankaan koululla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 err="1">
                          <a:latin typeface="Times New Roman"/>
                          <a:cs typeface="Times New Roman"/>
                        </a:rPr>
                        <a:t>EO:n</a:t>
                      </a: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 ja VEO:n yhteistyö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720490">
                <a:tc>
                  <a:txBody>
                    <a:bodyPr/>
                    <a:lstStyle/>
                    <a:p>
                      <a:r>
                        <a:rPr lang="fi-FI" dirty="0"/>
                        <a:t>JOULUKUU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Erityisopettajan vierailut eskariryhmissä tarpeen mukaan</a:t>
                      </a:r>
                      <a:endParaRPr lang="fi-FI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i-FI" sz="1400" dirty="0">
                          <a:latin typeface="Times New Roman"/>
                          <a:cs typeface="Times New Roman"/>
                        </a:rPr>
                        <a:t>-Tuen tarpeisten eskarilaisten havainnointi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dirty="0">
                          <a:latin typeface="Times New Roman"/>
                          <a:cs typeface="Times New Roman"/>
                        </a:rPr>
                        <a:t>Eskarilaiset koulun joululaulajaisiin/ joulujuhlakenraaliin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  <p:graphicFrame>
        <p:nvGraphicFramePr>
          <p:cNvPr id="8" name="Taulukko 8">
            <a:extLst>
              <a:ext uri="{FF2B5EF4-FFF2-40B4-BE49-F238E27FC236}">
                <a16:creationId xmlns:a16="http://schemas.microsoft.com/office/drawing/2014/main" id="{C42331D9-A2A4-EFAE-F5F3-8A4CEADE0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105410"/>
              </p:ext>
            </p:extLst>
          </p:nvPr>
        </p:nvGraphicFramePr>
        <p:xfrm>
          <a:off x="758198" y="595018"/>
          <a:ext cx="9979699" cy="563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9699">
                  <a:extLst>
                    <a:ext uri="{9D8B030D-6E8A-4147-A177-3AD203B41FA5}">
                      <a16:colId xmlns:a16="http://schemas.microsoft.com/office/drawing/2014/main" val="1883764609"/>
                    </a:ext>
                  </a:extLst>
                </a:gridCol>
              </a:tblGrid>
              <a:tr h="563527">
                <a:tc>
                  <a:txBody>
                    <a:bodyPr/>
                    <a:lstStyle/>
                    <a:p>
                      <a:r>
                        <a:rPr lang="fi-FI" dirty="0"/>
                        <a:t>6. VUOSIKELLO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7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90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/>
              <a:t>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182716"/>
              </p:ext>
            </p:extLst>
          </p:nvPr>
        </p:nvGraphicFramePr>
        <p:xfrm>
          <a:off x="658677" y="309966"/>
          <a:ext cx="10061574" cy="6028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997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7393577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346764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TOIMINTA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915457">
                <a:tc>
                  <a:txBody>
                    <a:bodyPr/>
                    <a:lstStyle/>
                    <a:p>
                      <a:r>
                        <a:rPr lang="fi-FI" dirty="0"/>
                        <a:t>TAMMIKUU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Eskarilaisten kouluvierailut koulun uintiviikolla, vk 3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- </a:t>
                      </a: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Erityisopettajan pitämät tuokiot koulussa ja ruokaileminen koulun ruokalassa.</a:t>
                      </a:r>
                      <a:endParaRPr lang="fi-FI" sz="1400" b="1" i="0" u="none" strike="noStrike" noProof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Eskarista ekalle- vanhempainilta 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MOK-suunnittelupalaveri 27.1. klo 13.15-14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1539635">
                <a:tc>
                  <a:txBody>
                    <a:bodyPr/>
                    <a:lstStyle/>
                    <a:p>
                      <a:r>
                        <a:rPr lang="fi-FI" dirty="0"/>
                        <a:t>HELMIKUU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MOK: Toiminnalista matematiikkaa 0-2lk: 9.-11.2. klo 10.10-12.00 (sis ruokailut, pajat klo 10.45-12)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Eskarilaisten tuen suunnitelmien päivittäminen (helmi-maaliskuu)</a:t>
                      </a:r>
                    </a:p>
                    <a:p>
                      <a:pPr lvl="0">
                        <a:buNone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 Erityisopettaja mukana palavereissa</a:t>
                      </a:r>
                    </a:p>
                    <a:p>
                      <a:pPr lvl="0">
                        <a:buNone/>
                      </a:pP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- Ohjautuminen pienryhmiin ja vaativan erityisen tuen ryhmiin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(Mahdollinen Alueellinen esi- ja alkuopetuksen yhteyshenkilöiden tapaaminen helmi-maaliskuussa)</a:t>
                      </a:r>
                      <a:endParaRPr lang="fi-FI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610305">
                <a:tc>
                  <a:txBody>
                    <a:bodyPr/>
                    <a:lstStyle/>
                    <a:p>
                      <a:r>
                        <a:rPr lang="fi-FI" dirty="0"/>
                        <a:t>MAALISKUU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Puuhapariluokat: leikkitreffit päiväkodilla Ke 24.3. klo 10.45-11.30. klo 9.-9.50 (lautapelit)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915457">
                <a:tc>
                  <a:txBody>
                    <a:bodyPr/>
                    <a:lstStyle/>
                    <a:p>
                      <a:r>
                        <a:rPr lang="fi-FI" dirty="0"/>
                        <a:t>HUHTIKUU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Eskarilaisten vierailu (4-5 lapsen ryhmissä) 1.- ja 2.-luokkiin</a:t>
                      </a:r>
                    </a:p>
                    <a:p>
                      <a:pPr marL="285750" lvl="0" indent="-285750">
                        <a:buFont typeface="Arial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Kouluhiippailut (eskarilaiset käyvät tutustumassa koulun tiloihin)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Kyselytunti (koululähettiläät päiväkodille) ja lukuvuoden arviointia</a:t>
                      </a:r>
                      <a:endParaRPr lang="fi-FI"/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Tulevan 1.-luokan opettajan vierailu eskariryhmässä</a:t>
                      </a:r>
                      <a:endParaRPr lang="fi-FI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1548113">
                <a:tc>
                  <a:txBody>
                    <a:bodyPr/>
                    <a:lstStyle/>
                    <a:p>
                      <a:r>
                        <a:rPr lang="fi-FI" dirty="0"/>
                        <a:t>TOUKOKUU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Tiedonsiirrot esiopetuksesta kouluun</a:t>
                      </a:r>
                    </a:p>
                    <a:p>
                      <a:pPr marL="285750" lvl="0" indent="-285750">
                        <a:buFontTx/>
                        <a:buChar char="-"/>
                      </a:pP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eskariopettajat, 1.luokan opettaja, erityisopettaja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Kouluun tutustumispäivä</a:t>
                      </a:r>
                      <a:endParaRPr lang="en-US" sz="1400" b="1" i="0" u="none" strike="noStrike" noProof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Esi- ja alkuopettajien yhteistyöpalaveri</a:t>
                      </a:r>
                      <a:r>
                        <a:rPr lang="fi-FI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 (lukuvuoden arviointia ja tulevan suunnittelua)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fi-FI" sz="14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</a:rPr>
                        <a:t>Mahdollinen alueellinen esi- ja alkuopetuksen verkostokokous (arviointi)</a:t>
                      </a:r>
                      <a:endParaRPr lang="fi-FI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48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36">
      <a:dk1>
        <a:sysClr val="windowText" lastClr="000000"/>
      </a:dk1>
      <a:lt1>
        <a:sysClr val="window" lastClr="FFFFFF"/>
      </a:lt1>
      <a:dk2>
        <a:srgbClr val="22253E"/>
      </a:dk2>
      <a:lt2>
        <a:srgbClr val="D5DCE7"/>
      </a:lt2>
      <a:accent1>
        <a:srgbClr val="001E96"/>
      </a:accent1>
      <a:accent2>
        <a:srgbClr val="00DBFF"/>
      </a:accent2>
      <a:accent3>
        <a:srgbClr val="E10069"/>
      </a:accent3>
      <a:accent4>
        <a:srgbClr val="008CFF"/>
      </a:accent4>
      <a:accent5>
        <a:srgbClr val="F05A5A"/>
      </a:accent5>
      <a:accent6>
        <a:srgbClr val="4F5DC1"/>
      </a:accent6>
      <a:hlink>
        <a:srgbClr val="0563C1"/>
      </a:hlink>
      <a:folHlink>
        <a:srgbClr val="6D4F95"/>
      </a:folHlink>
    </a:clrScheme>
    <a:fontScheme name="Oulu202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B2187D18-368A-47EB-BE10-231BAA54BBA0}" vid="{94FCF1C6-B1E3-4FA5-A650-040B0148701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5A13702D4B04841B5E5A24C1A8CBB8A" ma:contentTypeVersion="3" ma:contentTypeDescription="Luo uusi asiakirja." ma:contentTypeScope="" ma:versionID="6d05ae8b40d767171e3267aed6846ff4">
  <xsd:schema xmlns:xsd="http://www.w3.org/2001/XMLSchema" xmlns:xs="http://www.w3.org/2001/XMLSchema" xmlns:p="http://schemas.microsoft.com/office/2006/metadata/properties" xmlns:ns2="294adddc-9359-4b28-b516-32ef06e7c7dc" targetNamespace="http://schemas.microsoft.com/office/2006/metadata/properties" ma:root="true" ma:fieldsID="7b78b4af04e6c3ff2a8705539cfcaf85" ns2:_="">
    <xsd:import namespace="294adddc-9359-4b28-b516-32ef06e7c7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adddc-9359-4b28-b516-32ef06e7c7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7FE40-14A1-4AD2-A3CC-9D82B7FF3A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20DC00-C2C2-4CAE-845E-F0848EDFD4C5}">
  <ds:schemaRefs>
    <ds:schemaRef ds:uri="294adddc-9359-4b28-b516-32ef06e7c7d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2DED9F5-0FCD-4676-A419-A92B6EBFA777}">
  <ds:schemaRefs>
    <ds:schemaRef ds:uri="294adddc-9359-4b28-b516-32ef06e7c7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08215fa3-9e5d-4df2-9f9f-facf1d0357d2}" enabled="0" method="" siteId="{08215fa3-9e5d-4df2-9f9f-facf1d0357d2}" removed="1"/>
  <clbl:label id="{a2493f3f-6595-4847-8f46-3790596519d0}" enabled="1" method="Privilege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SIKU-Powerpointpohja2021</Template>
  <TotalTime>3566</TotalTime>
  <Words>902</Words>
  <Application>Microsoft Office PowerPoint</Application>
  <PresentationFormat>Laajakuva</PresentationFormat>
  <Paragraphs>164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Arial</vt:lpstr>
      <vt:lpstr>Calibri</vt:lpstr>
      <vt:lpstr>Segoe UI</vt:lpstr>
      <vt:lpstr>Times New Roman</vt:lpstr>
      <vt:lpstr>Office-teema</vt:lpstr>
      <vt:lpstr>Esi- ja alkuopetuksen lähiyhteistyön suunnitelma  Pitkäkankaan koulu ja Pitkäkankaan päiväkoti</vt:lpstr>
      <vt:lpstr>Kasvamme, kohtaamme ja kasvatamme yhdessä</vt:lpstr>
      <vt:lpstr>Taustatiedot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5-8-vuotiaiden pedagoginen suunnitelma</dc:title>
  <dc:creator>Niemelä Pirita</dc:creator>
  <cp:lastModifiedBy>Viljamäki Miia</cp:lastModifiedBy>
  <cp:revision>206</cp:revision>
  <cp:lastPrinted>2024-06-10T11:36:54Z</cp:lastPrinted>
  <dcterms:created xsi:type="dcterms:W3CDTF">2023-02-07T09:36:14Z</dcterms:created>
  <dcterms:modified xsi:type="dcterms:W3CDTF">2026-09-14T07:51:00Z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0x01010085A13702D4B04841B5E5A24C1A8CBB8A</vt:lpwstr>
  </property>
  <property fmtid="{D5CDD505-2E9C-101B-9397-08002B2CF9AE}" pid="3" name="MSIP_Label_a2493f3f-6595-4847-8f46-3790596519d0_Enabled">
    <vt:lpwstr>true</vt:lpwstr>
  </property>
  <property fmtid="{D5CDD505-2E9C-101B-9397-08002B2CF9AE}" pid="4" name="MSIP_Label_a2493f3f-6595-4847-8f46-3790596519d0_SetDate">
    <vt:lpwstr>2023-05-03T06:32:55Z</vt:lpwstr>
  </property>
  <property fmtid="{D5CDD505-2E9C-101B-9397-08002B2CF9AE}" pid="5" name="MSIP_Label_a2493f3f-6595-4847-8f46-3790596519d0_Method">
    <vt:lpwstr>Privileged</vt:lpwstr>
  </property>
  <property fmtid="{D5CDD505-2E9C-101B-9397-08002B2CF9AE}" pid="6" name="MSIP_Label_a2493f3f-6595-4847-8f46-3790596519d0_Name">
    <vt:lpwstr>a2493f3f-6595-4847-8f46-3790596519d0</vt:lpwstr>
  </property>
  <property fmtid="{D5CDD505-2E9C-101B-9397-08002B2CF9AE}" pid="7" name="MSIP_Label_a2493f3f-6595-4847-8f46-3790596519d0_SiteId">
    <vt:lpwstr>5cc89a67-fa29-4356-af5d-f436abc7c21b</vt:lpwstr>
  </property>
  <property fmtid="{D5CDD505-2E9C-101B-9397-08002B2CF9AE}" pid="8" name="MSIP_Label_a2493f3f-6595-4847-8f46-3790596519d0_ActionId">
    <vt:lpwstr>d48af9be-cebf-42d4-9233-cad7ef03d850</vt:lpwstr>
  </property>
  <property fmtid="{D5CDD505-2E9C-101B-9397-08002B2CF9AE}" pid="9" name="MSIP_Label_a2493f3f-6595-4847-8f46-3790596519d0_ContentBits">
    <vt:lpwstr>0</vt:lpwstr>
  </property>
  <property fmtid="{D5CDD505-2E9C-101B-9397-08002B2CF9AE}" pid="10" name="TaxCatchAll">
    <vt:lpwstr>1;#Sivistys-ja kulttuuripalvelut|46cf9211-5c78-40bb-a736-a60014ef7a20</vt:lpwstr>
  </property>
  <property fmtid="{D5CDD505-2E9C-101B-9397-08002B2CF9AE}" pid="11" name="toimialaTaxHTField">
    <vt:lpwstr>Sivistys-ja kulttuuripalvelut|46cf9211-5c78-40bb-a736-a60014ef7a20</vt:lpwstr>
  </property>
  <property fmtid="{D5CDD505-2E9C-101B-9397-08002B2CF9AE}" pid="12" name="Dokumentin_x0020_tyyppiMMD">
    <vt:lpwstr/>
  </property>
  <property fmtid="{D5CDD505-2E9C-101B-9397-08002B2CF9AE}" pid="13" name="TaxKeyword">
    <vt:lpwstr/>
  </property>
  <property fmtid="{D5CDD505-2E9C-101B-9397-08002B2CF9AE}" pid="14" name="MediaServiceImageTags">
    <vt:lpwstr/>
  </property>
  <property fmtid="{D5CDD505-2E9C-101B-9397-08002B2CF9AE}" pid="15" name="TaxKeywordTaxHTField">
    <vt:lpwstr/>
  </property>
  <property fmtid="{D5CDD505-2E9C-101B-9397-08002B2CF9AE}" pid="16" name="subjectTaxHTField">
    <vt:lpwstr/>
  </property>
  <property fmtid="{D5CDD505-2E9C-101B-9397-08002B2CF9AE}" pid="17" name="AiheMMD">
    <vt:lpwstr/>
  </property>
  <property fmtid="{D5CDD505-2E9C-101B-9397-08002B2CF9AE}" pid="18" name="ToimialaMMD">
    <vt:lpwstr>1;#Sivistys-ja kulttuuripalvelut|46cf9211-5c78-40bb-a736-a60014ef7a20</vt:lpwstr>
  </property>
  <property fmtid="{D5CDD505-2E9C-101B-9397-08002B2CF9AE}" pid="19" name="dokumentinTyyppiTaxHTField">
    <vt:lpwstr/>
  </property>
  <property fmtid="{D5CDD505-2E9C-101B-9397-08002B2CF9AE}" pid="20" name="Dokumentin tyyppiMMD">
    <vt:lpwstr/>
  </property>
</Properties>
</file>