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63" r:id="rId7"/>
    <p:sldId id="258" r:id="rId8"/>
    <p:sldId id="260" r:id="rId9"/>
    <p:sldId id="261" r:id="rId10"/>
    <p:sldId id="259" r:id="rId11"/>
    <p:sldId id="262" r:id="rId12"/>
    <p:sldId id="265" r:id="rId13"/>
    <p:sldId id="266" r:id="rId14"/>
  </p:sldIdLst>
  <p:sldSz cx="12192000" cy="6858000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91FC1F-8562-B6DC-879B-BF6DDFE4B6D9}" name="Herranen Tuula" initials="HT" userId="S::tuula.herranen@ouka.fi::f186c9e7-391b-459f-aa13-d863cd0b847f" providerId="AD"/>
  <p188:author id="{9CF9B7BA-08F8-CD8C-FF2E-A623C5355A3D}" name="Nyberg Sari" initials="NS" userId="S::sari.nyberg@ouka.fi::81af210f-cbff-4d10-99fa-f9fa679d86be" providerId="AD"/>
  <p188:author id="{F8EED5D8-A96D-942F-3B9C-FD0A3BA07919}" name="Niemelä Pirita" initials="NP" userId="S::pirita.niemela@ouka.fi::389c93ae-c01a-4832-b8f4-89dddf2edb3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DE0938-1BAF-9832-CCCD-E4AA019ACA6E}" v="217" dt="2025-09-11T10:44:44.2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884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11.9.2025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4FA2679-08D5-4EC5-8140-92D65B4EB0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3991" y="4459045"/>
            <a:ext cx="2516987" cy="1576659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88B3AE45-B976-45D3-8211-48E87A1B32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89689" y="5790882"/>
            <a:ext cx="925547" cy="2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11.9.2025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1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11.9.2025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1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Otsikkodia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11.9.2025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04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11.9.2025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4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2206" y="5934820"/>
            <a:ext cx="750027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Sivistys- ja kulttuuripalveluiden logo.">
            <a:extLst>
              <a:ext uri="{FF2B5EF4-FFF2-40B4-BE49-F238E27FC236}">
                <a16:creationId xmlns:a16="http://schemas.microsoft.com/office/drawing/2014/main" id="{102C537D-5788-4197-9F32-E4B978E002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F5BE4E6F-B351-4159-B897-4BAC3FAE33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11.9.2025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990BF5BC-234D-4011-B452-EFE2E7249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AB34FC20-020F-4F1A-BDE1-CDA6C97A68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71C51CBA-A580-4AC3-9F8A-A8C5E1D3B8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78FBB0A1-BB56-4859-94A9-F5BCD32FD5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0766" y="5934820"/>
            <a:ext cx="759171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5EDB1419-A410-478C-8C6C-1AD19F48CC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AA6E841F-BA70-41E5-9956-AD9679BAE0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11.9.2025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934820"/>
            <a:ext cx="753945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F8B1C6D5-887C-42EF-88B0-61031896D4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8D2D5939-F3E7-425B-A44B-A6F233F3BA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06C8948B-36B5-4535-8823-52E81FC221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946F9644-8F00-4855-AF18-9786989BEC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2023" y="5865548"/>
            <a:ext cx="422315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AF05C52F-52A3-481C-9B30-55D16F2405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865548"/>
            <a:ext cx="278120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160E416F-EBC1-46E5-B104-340A5E663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23A62FE5-9493-4131-B229-9FFB58F8F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6080" y="5865548"/>
            <a:ext cx="276813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41AA429B-8C69-4FC3-B6EC-69E5C9D365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3" name="Kuva 12" descr="Sivistys- ja kulttuuripalveluiden logo.">
            <a:extLst>
              <a:ext uri="{FF2B5EF4-FFF2-40B4-BE49-F238E27FC236}">
                <a16:creationId xmlns:a16="http://schemas.microsoft.com/office/drawing/2014/main" id="{C89480A0-7899-4602-9ABB-8496A5F52E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6FAE3318-70BA-4914-9EAB-6619D72EAF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CFE21BF6-129D-49D9-AEFC-CFC30D6B1D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35E36C40-4BDA-411B-ACA4-18D04F80A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11.9.2025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5269" y="5934820"/>
            <a:ext cx="74872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F48920D-C6BC-4618-83E9-05396DFFD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155A335D-2808-44D7-8E41-ED2D8043CB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5CCFB3B9-0A1E-422B-A6FC-D973ACEE1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BF71B0BA-796A-440B-9A6E-ED3220EB1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A564046-4101-4E23-B37B-CC9656EC5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8A77F652-86F5-4BED-A22A-3580E611E7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56709" y="5934820"/>
            <a:ext cx="739576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03744BB-A902-4690-B7EE-A8204A22B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4D2F779D-CF7C-467B-BE6D-D357E4FD3E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11.9.2025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11.9.2025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16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11.9.2025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7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11.9.2025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1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11.9.2025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3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11.9.2025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1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t>11.9.2025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62" r:id="rId14"/>
    <p:sldLayoutId id="2147483663" r:id="rId15"/>
    <p:sldLayoutId id="2147483650" r:id="rId16"/>
    <p:sldLayoutId id="2147483651" r:id="rId17"/>
    <p:sldLayoutId id="2147483664" r:id="rId18"/>
    <p:sldLayoutId id="2147483665" r:id="rId19"/>
    <p:sldLayoutId id="2147483666" r:id="rId20"/>
    <p:sldLayoutId id="2147483667" r:id="rId21"/>
    <p:sldLayoutId id="2147483670" r:id="rId22"/>
    <p:sldLayoutId id="2147483668" r:id="rId23"/>
    <p:sldLayoutId id="2147483669" r:id="rId24"/>
    <p:sldLayoutId id="2147483677" r:id="rId25"/>
    <p:sldLayoutId id="2147483673" r:id="rId26"/>
    <p:sldLayoutId id="2147483675" r:id="rId27"/>
    <p:sldLayoutId id="2147483674" r:id="rId28"/>
    <p:sldLayoutId id="2147483676" r:id="rId29"/>
    <p:sldLayoutId id="2147483678" r:id="rId30"/>
    <p:sldLayoutId id="2147483679" r:id="rId31"/>
    <p:sldLayoutId id="2147483680" r:id="rId32"/>
    <p:sldLayoutId id="2147483681" r:id="rId3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7760" y="1344168"/>
            <a:ext cx="7424928" cy="3392423"/>
          </a:xfrm>
        </p:spPr>
        <p:txBody>
          <a:bodyPr>
            <a:normAutofit/>
          </a:bodyPr>
          <a:lstStyle/>
          <a:p>
            <a:r>
              <a:rPr lang="fi-FI" dirty="0"/>
              <a:t>Esi- ja alkuopetuksen lähiyhteistyön suunnitelma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Pitkäkankaan koulu ja Pitkäkankaan päiväkoti</a:t>
            </a:r>
          </a:p>
        </p:txBody>
      </p:sp>
    </p:spTree>
    <p:extLst>
      <p:ext uri="{BB962C8B-B14F-4D97-AF65-F5344CB8AC3E}">
        <p14:creationId xmlns:p14="http://schemas.microsoft.com/office/powerpoint/2010/main" val="1817712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592DA6-4D65-CCB5-58F2-194243DD3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401535"/>
          </a:xfrm>
        </p:spPr>
        <p:txBody>
          <a:bodyPr>
            <a:normAutofit fontScale="90000"/>
          </a:bodyPr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3041DEA-EDBC-A019-FBB0-1D7FE6B512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584791" y="2491741"/>
            <a:ext cx="172448" cy="1197758"/>
          </a:xfrm>
        </p:spPr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7A3B2FE-4554-CA8C-A0F5-8B93D7F34E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5" name="Taulukko 5">
            <a:extLst>
              <a:ext uri="{FF2B5EF4-FFF2-40B4-BE49-F238E27FC236}">
                <a16:creationId xmlns:a16="http://schemas.microsoft.com/office/drawing/2014/main" id="{BA7A6AE6-08A8-F854-BE4C-1B285FEEA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205989"/>
              </p:ext>
            </p:extLst>
          </p:nvPr>
        </p:nvGraphicFramePr>
        <p:xfrm>
          <a:off x="658677" y="309966"/>
          <a:ext cx="10061574" cy="6075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997">
                  <a:extLst>
                    <a:ext uri="{9D8B030D-6E8A-4147-A177-3AD203B41FA5}">
                      <a16:colId xmlns:a16="http://schemas.microsoft.com/office/drawing/2014/main" val="2429715754"/>
                    </a:ext>
                  </a:extLst>
                </a:gridCol>
                <a:gridCol w="7393577">
                  <a:extLst>
                    <a:ext uri="{9D8B030D-6E8A-4147-A177-3AD203B41FA5}">
                      <a16:colId xmlns:a16="http://schemas.microsoft.com/office/drawing/2014/main" val="4140140082"/>
                    </a:ext>
                  </a:extLst>
                </a:gridCol>
              </a:tblGrid>
              <a:tr h="374735">
                <a:tc>
                  <a:txBody>
                    <a:bodyPr/>
                    <a:lstStyle/>
                    <a:p>
                      <a:r>
                        <a:rPr lang="fi-FI"/>
                        <a:t> AJANKOHTA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TOIMINTA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336333"/>
                  </a:ext>
                </a:extLst>
              </a:tr>
              <a:tr h="820655">
                <a:tc>
                  <a:txBody>
                    <a:bodyPr/>
                    <a:lstStyle/>
                    <a:p>
                      <a:r>
                        <a:rPr lang="fi-FI"/>
                        <a:t>TAMMIKUU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i-FI" sz="1400" b="1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Eskarilaisten kouluvierailut koulun uintiviikolla, vk 4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i-FI" sz="1400" b="1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- </a:t>
                      </a:r>
                      <a:r>
                        <a:rPr lang="fi-FI" sz="1400" b="0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Erityisopettajan pitämät tuokiot koulussa ja ruokaileminen koulun ruokalassa.</a:t>
                      </a:r>
                      <a:endParaRPr lang="fi-FI" sz="1400" b="1" i="0" u="none" strike="noStrike" noProof="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i-FI" sz="1400" b="1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Eskarista </a:t>
                      </a:r>
                      <a:r>
                        <a:rPr lang="fi-FI" sz="1400" b="1" i="0" u="none" strike="noStrike" noProof="0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ekalle</a:t>
                      </a:r>
                      <a:r>
                        <a:rPr lang="fi-FI" sz="1400" b="1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- vanhempainilta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314596"/>
                  </a:ext>
                </a:extLst>
              </a:tr>
              <a:tr h="1120405">
                <a:tc>
                  <a:txBody>
                    <a:bodyPr/>
                    <a:lstStyle/>
                    <a:p>
                      <a:r>
                        <a:rPr lang="fi-FI"/>
                        <a:t>HELMIKUU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MOK: sanataidepajat 0-2lk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Eskarilaisten tuen suunnitelmien päivittäminen (helmi-maaliskuu)</a:t>
                      </a:r>
                    </a:p>
                    <a:p>
                      <a:pPr lvl="0">
                        <a:buNone/>
                      </a:pPr>
                      <a:r>
                        <a:rPr lang="fi-FI" sz="14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fi-FI" sz="14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 Erityisopettaja mukana palavereissa</a:t>
                      </a:r>
                    </a:p>
                    <a:p>
                      <a:pPr lvl="0">
                        <a:buNone/>
                      </a:pPr>
                      <a:r>
                        <a:rPr lang="fi-FI" sz="14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- Haku pienryhmiin ja vaativan erityisen tuen ryhmiin</a:t>
                      </a: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i-FI" sz="1400" b="1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Alueellinen esi- ja alkuopetuksen yhteyshenkilöiden tapaaminen helmi-maaliskuussa</a:t>
                      </a:r>
                      <a:endParaRPr lang="fi-FI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504139"/>
                  </a:ext>
                </a:extLst>
              </a:tr>
              <a:tr h="915439">
                <a:tc>
                  <a:txBody>
                    <a:bodyPr/>
                    <a:lstStyle/>
                    <a:p>
                      <a:r>
                        <a:rPr lang="fi-FI" dirty="0"/>
                        <a:t>MAALISKUU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1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Puuhapariluokat: leikkitreffit päiväkodilla tai koulussa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052190"/>
                  </a:ext>
                </a:extLst>
              </a:tr>
              <a:tr h="914014">
                <a:tc>
                  <a:txBody>
                    <a:bodyPr/>
                    <a:lstStyle/>
                    <a:p>
                      <a:r>
                        <a:rPr lang="fi-FI" dirty="0"/>
                        <a:t>HUHTIKUU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fi-FI" sz="1400" b="1" i="0" u="none" strike="noStrike" noProof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1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Eskarilaisten vierailu 2.-luokkiin, kyselytunti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1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Tulevan 1.-luokan opettajan vierailu eskariryhmässä</a:t>
                      </a:r>
                      <a:endParaRPr lang="fi-FI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043099"/>
                  </a:ext>
                </a:extLst>
              </a:tr>
              <a:tr h="1892422">
                <a:tc>
                  <a:txBody>
                    <a:bodyPr/>
                    <a:lstStyle/>
                    <a:p>
                      <a:r>
                        <a:rPr lang="fi-FI"/>
                        <a:t>TOUKOKUU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1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Tiedonsiirrot esiopetuksesta kouluun</a:t>
                      </a: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fi-FI" sz="1400" b="0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eskariopettajat, 1.luokan opettaja, erityisopettaja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i="0" u="none" strike="noStrike" noProof="0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Kouluun</a:t>
                      </a:r>
                      <a:r>
                        <a:rPr lang="en-US" sz="1400" b="1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400" b="1" i="0" u="none" strike="noStrike" noProof="0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tutustumispäivä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1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Esi- ja alkuopettajien yhteistyöpalaveri</a:t>
                      </a:r>
                      <a:r>
                        <a:rPr lang="fi-FI" sz="1400" b="0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 (lukuvuoden arviointia ja tulevan suunnittelua)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i-FI" sz="1400" b="1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Mahdollinen alueellinen esi- ja alkuopetuksen verkostokokous</a:t>
                      </a:r>
                      <a:endParaRPr lang="fi-FI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909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6486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296DFACA-801F-4C73-8180-17B9E7EB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12" y="1129553"/>
            <a:ext cx="9791700" cy="927847"/>
          </a:xfrm>
        </p:spPr>
        <p:txBody>
          <a:bodyPr>
            <a:normAutofit/>
          </a:bodyPr>
          <a:lstStyle/>
          <a:p>
            <a:r>
              <a:rPr lang="fi-FI" sz="3200"/>
              <a:t>Kasvamme, kohtaamme ja kasvatamme yhdessä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09B62232-8CEC-42B6-B821-4BF195B194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9943" y="2589285"/>
            <a:ext cx="4872999" cy="2974781"/>
          </a:xfrm>
        </p:spPr>
        <p:txBody>
          <a:bodyPr/>
          <a:lstStyle/>
          <a:p>
            <a:pPr algn="ctr"/>
            <a:r>
              <a:rPr lang="fi-FI" b="1">
                <a:solidFill>
                  <a:schemeClr val="accent1"/>
                </a:solidFill>
                <a:latin typeface="+mn-lt"/>
              </a:rPr>
              <a:t>VISIO: </a:t>
            </a:r>
          </a:p>
          <a:p>
            <a:pPr algn="ctr"/>
            <a:r>
              <a:rPr lang="fi-FI" b="1" i="1">
                <a:solidFill>
                  <a:schemeClr val="accent1"/>
                </a:solidFill>
                <a:latin typeface="+mn-lt"/>
              </a:rPr>
              <a:t>”Yhtenäinen esi- ja alkuopetuksen pedagogiikka, toimintakulttuuri ja oppimisympäristö vahvistaa lapsen varhaista perustaitojen oppimista. Yhdessä toimien mahdollistamme lapsen yksilöllisen etenemisen kasvun ja opin polulla joustavien siirtymien avulla.”</a:t>
            </a:r>
          </a:p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AB7DAC-AA0C-4400-A7CB-3AB67A78C3F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25213" y="3697288"/>
            <a:ext cx="966787" cy="365125"/>
          </a:xfrm>
        </p:spPr>
        <p:txBody>
          <a:bodyPr/>
          <a:lstStyle/>
          <a:p>
            <a:fld id="{13851BC7-B432-4747-9742-70043FBB6BD1}" type="datetime1">
              <a:rPr lang="fi-FI" smtClean="0"/>
              <a:pPr/>
              <a:t>11.9.2025</a:t>
            </a:fld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49B05C9F-0946-4683-B294-0F4D1B29A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0836" y="2815119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/>
          </a:p>
          <a:p>
            <a:pPr marL="342900" indent="-342900">
              <a:buAutoNum type="arabicPeriod"/>
            </a:pPr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0B8782A6-1CB9-42C5-8AC5-A247B182D096}"/>
              </a:ext>
            </a:extLst>
          </p:cNvPr>
          <p:cNvSpPr txBox="1"/>
          <p:nvPr/>
        </p:nvSpPr>
        <p:spPr>
          <a:xfrm>
            <a:off x="1099335" y="2815119"/>
            <a:ext cx="48729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/>
              <a:t>Yhteinen pedagoginen näkemys</a:t>
            </a:r>
          </a:p>
          <a:p>
            <a:pPr marL="342900" indent="-342900">
              <a:buFont typeface="+mj-lt"/>
              <a:buAutoNum type="arabicPeriod"/>
            </a:pPr>
            <a:r>
              <a:rPr lang="fi-FI"/>
              <a:t>Asiantuntijuuden ja osaamisen jakaminen</a:t>
            </a:r>
          </a:p>
          <a:p>
            <a:pPr marL="342900" indent="-342900">
              <a:buFont typeface="+mj-lt"/>
              <a:buAutoNum type="arabicPeriod"/>
            </a:pPr>
            <a:r>
              <a:rPr lang="fi-FI"/>
              <a:t>Yhtenäinen toimintakulttuuri</a:t>
            </a:r>
          </a:p>
          <a:p>
            <a:pPr marL="342900" indent="-342900">
              <a:buFont typeface="+mj-lt"/>
              <a:buAutoNum type="arabicPeriod"/>
            </a:pPr>
            <a:r>
              <a:rPr lang="fi-FI"/>
              <a:t>Pedagogiset työtavat ja oppimisympäristö perustaitojen oppimisessa</a:t>
            </a:r>
          </a:p>
          <a:p>
            <a:pPr marL="342900" indent="-342900">
              <a:buFont typeface="+mj-lt"/>
              <a:buAutoNum type="arabicPeriod"/>
            </a:pPr>
            <a:r>
              <a:rPr lang="fi-FI"/>
              <a:t>Arviointi</a:t>
            </a:r>
          </a:p>
          <a:p>
            <a:pPr marL="342900" indent="-342900">
              <a:buFont typeface="+mj-lt"/>
              <a:buAutoNum type="arabicPeriod"/>
            </a:pPr>
            <a:r>
              <a:rPr lang="fi-FI"/>
              <a:t>Vuosikello</a:t>
            </a:r>
          </a:p>
        </p:txBody>
      </p:sp>
    </p:spTree>
    <p:extLst>
      <p:ext uri="{BB962C8B-B14F-4D97-AF65-F5344CB8AC3E}">
        <p14:creationId xmlns:p14="http://schemas.microsoft.com/office/powerpoint/2010/main" val="1531660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E744B1-BCC8-D3E8-CBD8-9CFF4AA2E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Taustatiedot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82A36C4-DAAA-058E-D04C-CF23BE40CE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Segoe UI"/>
                <a:cs typeface="Segoe UI"/>
              </a:rPr>
              <a:t>Yksiköt: Pitkäkankaan koulu ja Pitkäkankaan päiväkoti</a:t>
            </a:r>
            <a:endParaRPr lang="fi-FI" dirty="0"/>
          </a:p>
          <a:p>
            <a:endParaRPr lang="fi-FI" dirty="0"/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Segoe UI"/>
                <a:cs typeface="Segoe UI"/>
              </a:rPr>
              <a:t>Vastuuhenkilöt: Laura Leppänen (koulu) ja Roosa Saarinen (päiväkoti)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5F539D7-2D2B-09F9-9B59-413A42296C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890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315879"/>
              </p:ext>
            </p:extLst>
          </p:nvPr>
        </p:nvGraphicFramePr>
        <p:xfrm>
          <a:off x="780057" y="97701"/>
          <a:ext cx="6734557" cy="5889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4557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403505">
                <a:tc>
                  <a:txBody>
                    <a:bodyPr/>
                    <a:lstStyle/>
                    <a:p>
                      <a:r>
                        <a:rPr lang="fi-FI"/>
                        <a:t>1. YHTEINEN PEDAGOGINEN NÄKEMYS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5367967">
                <a:tc>
                  <a:txBody>
                    <a:bodyPr/>
                    <a:lstStyle/>
                    <a:p>
                      <a:r>
                        <a:rPr lang="fi-FI" sz="1600" dirty="0"/>
                        <a:t>Yhdessä sovitut teemat: kulttuuri esi- ja alkuopetuksessa ja leikki</a:t>
                      </a:r>
                    </a:p>
                    <a:p>
                      <a:endParaRPr lang="fi-FI" sz="1600" dirty="0"/>
                    </a:p>
                    <a:p>
                      <a:r>
                        <a:rPr lang="fi-FI" sz="1600" dirty="0"/>
                        <a:t>Tavoitteena sujuva siirtymä eskarista kouluun sekä yhteinen esi- ja alkuopetuksen tuntemus.</a:t>
                      </a:r>
                    </a:p>
                    <a:p>
                      <a:endParaRPr lang="fi-FI" sz="1600" dirty="0"/>
                    </a:p>
                    <a:p>
                      <a:r>
                        <a:rPr lang="fi-FI" sz="1600" dirty="0"/>
                        <a:t>Toimenpiteet: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sz="1600" dirty="0"/>
                        <a:t>Yhteiset leikkituokiot (ulko- ja sisäleikit)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sz="1600" dirty="0"/>
                        <a:t>Tanssiteatteripaja koulun liikuntasalissa 2.10.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sz="1600" dirty="0"/>
                        <a:t>Sanataidepajat 0-2lk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sz="1600" dirty="0"/>
                        <a:t>Koulukurkkaukset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sz="1600" dirty="0"/>
                        <a:t>Eskareiden ruokailut koululla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sz="1600" dirty="0"/>
                        <a:t>Kesy-kortit oppimiskeskusteluissa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fi-FI" sz="1600" dirty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sz="1600" dirty="0"/>
                        <a:t>Lasten osallisuus mahdollistuu toiminnallisilla opetusmenetelmillä(tanssipajassa/ sanataidepajassa) sekä kuuntelemalla lasten toiveita esim. yhteisiin leikkituokioihin. 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i-FI" sz="1600" dirty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sz="1600" dirty="0"/>
                        <a:t>Yhtenäisen tuen polku vahvistuu tehdessämme tiivistä, suunnitelmallista ja säännöllistä yhteistyötä esi- ja alkuopetuksen lasten ja aikuisten kesken. Yhteiset rutiinit, struktuurit, sekä yksilölliset ja joustavat ratkaisut kasvun ja oppimisen poluilla vahvistavat yhtenäisen polun toteutumista.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8" name="Suorakulmio 7">
            <a:extLst>
              <a:ext uri="{FF2B5EF4-FFF2-40B4-BE49-F238E27FC236}">
                <a16:creationId xmlns:a16="http://schemas.microsoft.com/office/drawing/2014/main" id="{34E44250-3677-46E0-92BF-6E405C37E7DD}"/>
              </a:ext>
            </a:extLst>
          </p:cNvPr>
          <p:cNvSpPr/>
          <p:nvPr/>
        </p:nvSpPr>
        <p:spPr>
          <a:xfrm>
            <a:off x="8044665" y="1391479"/>
            <a:ext cx="2548202" cy="422251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400"/>
              <a:t>Miettikää 1-2 tavoitetta lähiyhteistyölle. </a:t>
            </a:r>
          </a:p>
          <a:p>
            <a:endParaRPr lang="fi-FI" sz="1400"/>
          </a:p>
          <a:p>
            <a:r>
              <a:rPr lang="fi-FI" sz="1400"/>
              <a:t>Kirjatkaa konkreettiset toimenpiteet miten pääsette näihin tavoitteisiin.</a:t>
            </a:r>
          </a:p>
          <a:p>
            <a:endParaRPr lang="fi-FI" sz="1400"/>
          </a:p>
          <a:p>
            <a:r>
              <a:rPr lang="fi-FI" sz="1400"/>
              <a:t>Kuinka mahdollistetaan lasten osallisuus sekä aktiivinen toimijuus?</a:t>
            </a:r>
          </a:p>
          <a:p>
            <a:endParaRPr lang="fi-FI" sz="1400"/>
          </a:p>
          <a:p>
            <a:r>
              <a:rPr lang="fi-FI" sz="1400">
                <a:cs typeface="Segoe UI"/>
              </a:rPr>
              <a:t>Kuinka vahvistamme yhtenäisen tuen polun toteutumista?</a:t>
            </a:r>
          </a:p>
          <a:p>
            <a:endParaRPr lang="fi-FI" sz="1400"/>
          </a:p>
        </p:txBody>
      </p:sp>
    </p:spTree>
    <p:extLst>
      <p:ext uri="{BB962C8B-B14F-4D97-AF65-F5344CB8AC3E}">
        <p14:creationId xmlns:p14="http://schemas.microsoft.com/office/powerpoint/2010/main" val="2410236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109981"/>
              </p:ext>
            </p:extLst>
          </p:nvPr>
        </p:nvGraphicFramePr>
        <p:xfrm>
          <a:off x="748553" y="794154"/>
          <a:ext cx="7070081" cy="5901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0081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598164">
                <a:tc>
                  <a:txBody>
                    <a:bodyPr/>
                    <a:lstStyle/>
                    <a:p>
                      <a:r>
                        <a:rPr lang="fi-FI"/>
                        <a:t>2. ASIANTUNTIJUUDEN JA OSAAMISEN JAKAMINEN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24819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800" b="1" i="0" u="none" strike="noStrike" noProof="0" dirty="0">
                          <a:solidFill>
                            <a:schemeClr val="dk1"/>
                          </a:solidFill>
                          <a:latin typeface="Segoe UI"/>
                        </a:rPr>
                        <a:t>Miten?</a:t>
                      </a: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fi-FI" sz="1800" b="0" i="0" u="none" strike="noStrike" noProof="0" dirty="0">
                          <a:solidFill>
                            <a:schemeClr val="dk1"/>
                          </a:solidFill>
                          <a:latin typeface="Segoe UI"/>
                        </a:rPr>
                        <a:t>Yhteistyön vastavuoroisuus esi- ja alkuopetuksen välillä: materiaalien, ideoiden ja vastuiden jakaminen. Lisätään </a:t>
                      </a:r>
                      <a:r>
                        <a:rPr lang="fi-FI" sz="1800" b="0" i="0" u="none" strike="noStrike" noProof="0" dirty="0" err="1">
                          <a:solidFill>
                            <a:schemeClr val="dk1"/>
                          </a:solidFill>
                          <a:latin typeface="Segoe UI"/>
                        </a:rPr>
                        <a:t>Teamsiin</a:t>
                      </a:r>
                      <a:r>
                        <a:rPr lang="fi-FI" sz="1800" b="0" i="0" u="none" strike="noStrike" noProof="0" dirty="0">
                          <a:solidFill>
                            <a:schemeClr val="dk1"/>
                          </a:solidFill>
                          <a:latin typeface="Segoe UI"/>
                        </a:rPr>
                        <a:t> kansio, johon voi jakaa materiaaleja tai ideoita.</a:t>
                      </a: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fi-FI" sz="1800" b="0" i="0" u="none" strike="noStrike" noProof="0" dirty="0">
                          <a:solidFill>
                            <a:schemeClr val="dk1"/>
                          </a:solidFill>
                          <a:latin typeface="+mn-lt"/>
                        </a:rPr>
                        <a:t>Tiedonsiirtokeskustelut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i-FI" sz="1800" b="0" i="0" u="none" strike="noStrike" noProof="0" dirty="0">
                          <a:solidFill>
                            <a:schemeClr val="dk1"/>
                          </a:solidFill>
                          <a:latin typeface="+mn-lt"/>
                        </a:rPr>
                        <a:t>Opevierailut esiopetusryhmiin (havainnointi, tutustuminen)</a:t>
                      </a: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fi-FI" sz="1800" b="0" i="0" u="none" strike="noStrike" noProof="0" dirty="0">
                          <a:solidFill>
                            <a:schemeClr val="dk1"/>
                          </a:solidFill>
                          <a:latin typeface="+mn-lt"/>
                        </a:rPr>
                        <a:t>Varhaiserityisopettajan ja laaja-alaisen erityisopettajan yhteiset koulutunnit eskaria kertaaville lapsille (1krt/kk)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i-FI" sz="1800" b="0" i="0" u="none" strike="noStrike" noProof="0" dirty="0">
                          <a:solidFill>
                            <a:schemeClr val="dk1"/>
                          </a:solidFill>
                          <a:latin typeface="+mn-lt"/>
                        </a:rPr>
                        <a:t>Laaja-alaisen erityisopettajien vierailut eskarissa</a:t>
                      </a:r>
                      <a:endParaRPr lang="fi-FI" sz="1800" b="0" i="0" u="none" strike="noStrike" noProof="0" dirty="0">
                        <a:solidFill>
                          <a:schemeClr val="dk1"/>
                        </a:solidFill>
                        <a:latin typeface="Segoe UI"/>
                      </a:endParaRP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fi-FI" sz="1800" b="0" i="0" u="none" strike="noStrike" noProof="0" dirty="0">
                          <a:solidFill>
                            <a:schemeClr val="dk1"/>
                          </a:solidFill>
                          <a:latin typeface="Segoe UI"/>
                        </a:rPr>
                        <a:t>Huoltajien osallisuuden lisääminen esim. vanhempainilloissa.</a:t>
                      </a: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b="1" i="0" u="none" strike="noStrike" noProof="0" dirty="0">
                          <a:solidFill>
                            <a:schemeClr val="dk1"/>
                          </a:solidFill>
                          <a:latin typeface="Segoe UI"/>
                        </a:rPr>
                        <a:t>Vahvuudet ja osaaminen:</a:t>
                      </a: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fi-FI" sz="1800" b="0" i="0" u="none" strike="noStrike" noProof="0" dirty="0">
                          <a:solidFill>
                            <a:schemeClr val="dk1"/>
                          </a:solidFill>
                          <a:latin typeface="Segoe UI"/>
                        </a:rPr>
                        <a:t>Yhteinen vuosikello on laadittu toiminnan sekä yhteistyön rungoksi. Siihen on kirjattu johdonmukainen suunnitelma milloin/millaista yhteistyötä vuoden aikana. Kunkin kerran vastuuhenkilöt jakavat omaa osaamistaan, esim. oppimisen taidot, tuen asiat, toiminnalliset oppimismenetelmät jne.)</a:t>
                      </a:r>
                      <a:endParaRPr lang="en-US" sz="1800" b="0" i="0" u="none" strike="noStrike" noProof="0" dirty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lvl="0">
                        <a:buNone/>
                      </a:pPr>
                      <a:r>
                        <a:rPr lang="fi-FI" sz="1800" b="1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Yhteistyö:</a:t>
                      </a: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fi-FI" sz="1800" b="0" i="0" u="none" strike="noStrike" noProof="0" dirty="0">
                          <a:solidFill>
                            <a:schemeClr val="dk1"/>
                          </a:solidFill>
                          <a:latin typeface="Segoe UI"/>
                        </a:rPr>
                        <a:t>Oppilashuollon palvelut (konsultointi, palaverit, tutkimukset)</a:t>
                      </a: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fi-FI" sz="1800" b="0" i="0" u="none" strike="noStrike" noProof="0" dirty="0">
                          <a:solidFill>
                            <a:schemeClr val="dk1"/>
                          </a:solidFill>
                          <a:latin typeface="Segoe UI"/>
                        </a:rPr>
                        <a:t>Tanssiteatteripaja </a:t>
                      </a:r>
                      <a:r>
                        <a:rPr lang="fi-FI" sz="1800" b="0" i="0" u="none" strike="noStrike" noProof="0" dirty="0" err="1">
                          <a:solidFill>
                            <a:schemeClr val="dk1"/>
                          </a:solidFill>
                          <a:latin typeface="Segoe UI"/>
                        </a:rPr>
                        <a:t>JoJo</a:t>
                      </a:r>
                      <a:endParaRPr lang="fi-FI" sz="1800" b="0" i="0" u="none" strike="noStrike" noProof="0" dirty="0">
                        <a:solidFill>
                          <a:schemeClr val="dk1"/>
                        </a:solidFill>
                        <a:latin typeface="Segoe U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7" name="Suorakulmio 6">
            <a:extLst>
              <a:ext uri="{FF2B5EF4-FFF2-40B4-BE49-F238E27FC236}">
                <a16:creationId xmlns:a16="http://schemas.microsoft.com/office/drawing/2014/main" id="{2D74A94C-A9AE-4B64-A2C6-EFBF11E60417}"/>
              </a:ext>
            </a:extLst>
          </p:cNvPr>
          <p:cNvSpPr/>
          <p:nvPr/>
        </p:nvSpPr>
        <p:spPr>
          <a:xfrm>
            <a:off x="7993294" y="1422302"/>
            <a:ext cx="2847741" cy="421821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/>
              <a:t>Miten jaamme esiopetuksen, perusopetuksen ja huoltajien asiantuntijuutta?</a:t>
            </a:r>
          </a:p>
          <a:p>
            <a:endParaRPr lang="fi-FI" sz="1400"/>
          </a:p>
          <a:p>
            <a:r>
              <a:rPr lang="fi-FI" sz="1400"/>
              <a:t>Kuinka hyödynnämme henkilöstön vahvuuksia ja osaamista?</a:t>
            </a:r>
          </a:p>
          <a:p>
            <a:endParaRPr lang="fi-FI" sz="1400"/>
          </a:p>
          <a:p>
            <a:r>
              <a:rPr lang="fi-FI" sz="1400"/>
              <a:t>Kenen kanssa teemme yhteistyötä? (Iltapäivätoiminta, nuorisopalvelut yms.)</a:t>
            </a:r>
          </a:p>
          <a:p>
            <a:endParaRPr lang="fi-FI" sz="1400"/>
          </a:p>
        </p:txBody>
      </p:sp>
    </p:spTree>
    <p:extLst>
      <p:ext uri="{BB962C8B-B14F-4D97-AF65-F5344CB8AC3E}">
        <p14:creationId xmlns:p14="http://schemas.microsoft.com/office/powerpoint/2010/main" val="164561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097876"/>
              </p:ext>
            </p:extLst>
          </p:nvPr>
        </p:nvGraphicFramePr>
        <p:xfrm>
          <a:off x="790369" y="727893"/>
          <a:ext cx="6780012" cy="5000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0012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725338">
                <a:tc>
                  <a:txBody>
                    <a:bodyPr/>
                    <a:lstStyle/>
                    <a:p>
                      <a:r>
                        <a:rPr lang="fi-FI" b="1"/>
                        <a:t>3. YHTENÄINEN TOIMINTAKULTTUURI</a:t>
                      </a:r>
                    </a:p>
                    <a:p>
                      <a:r>
                        <a:rPr lang="fi-FI" b="0"/>
                        <a:t>Johtaminen, rakenteet, suunnittelu, toimenpiteet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27521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800" b="0" i="0" u="none" strike="noStrike" noProof="0" dirty="0">
                          <a:solidFill>
                            <a:schemeClr val="dk1"/>
                          </a:solidFill>
                          <a:latin typeface="Segoe UI"/>
                        </a:rPr>
                        <a:t>Yhteistyön toteutuminen syksyllä pari kertaa ja keväällä pari kertaa sekä koulukurkkaukset.</a:t>
                      </a:r>
                      <a:endParaRPr lang="fi-FI" sz="1800" b="0" i="0" u="none" strike="noStrike" noProof="0" dirty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lvl="0">
                        <a:buNone/>
                      </a:pPr>
                      <a:endParaRPr lang="fi-FI" sz="1800" b="0" i="0" u="none" strike="noStrike" noProof="0" dirty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lvl="0">
                        <a:buNone/>
                      </a:pPr>
                      <a:r>
                        <a:rPr lang="fi-FI" sz="1800" b="0" i="0" u="none" strike="noStrike" noProof="0" dirty="0">
                          <a:solidFill>
                            <a:schemeClr val="dk1"/>
                          </a:solidFill>
                          <a:latin typeface="Segoe UI"/>
                        </a:rPr>
                        <a:t>Puuhaparin omien vahvuuksien ja osaamisen mukainen yhteistyö esim. leikkituokioissa koulun/päiväkodin pihalla tai yhteisissä työpajoissa.</a:t>
                      </a:r>
                      <a:endParaRPr lang="fi-FI" sz="1800" b="0" i="0" u="none" strike="noStrike" noProof="0" dirty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lvl="0">
                        <a:buNone/>
                      </a:pPr>
                      <a:endParaRPr lang="fi-FI" sz="1800" b="0" i="0" u="none" strike="noStrike" noProof="0" dirty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lvl="0">
                        <a:buNone/>
                      </a:pPr>
                      <a:r>
                        <a:rPr lang="fi-FI" sz="18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Syksyllä kokoonnutaan yhteiseen vuosikellon suunnittelupalaveriin, jossa jaetaan vastuut lukuvuoden aikana toteutettavasta yhteistyöstä.</a:t>
                      </a:r>
                    </a:p>
                    <a:p>
                      <a:pPr lvl="0">
                        <a:buNone/>
                      </a:pPr>
                      <a:endParaRPr lang="fi-FI" sz="1800" b="0" i="0" u="none" strike="noStrike" noProof="0" dirty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lvl="0">
                        <a:buNone/>
                      </a:pPr>
                      <a:r>
                        <a:rPr lang="fi-FI" sz="18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Keväällä kokoonnutaan yhteistyön arviointiin.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513A16F7-A5BD-4FA8-90F8-8E6F1B295216}"/>
              </a:ext>
            </a:extLst>
          </p:cNvPr>
          <p:cNvSpPr/>
          <p:nvPr/>
        </p:nvSpPr>
        <p:spPr>
          <a:xfrm>
            <a:off x="7775304" y="1530857"/>
            <a:ext cx="2806766" cy="419759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400"/>
              <a:t>Kirjatkaa yhdessä sovitut suunnitteluajat ja käytänteet.</a:t>
            </a:r>
          </a:p>
          <a:p>
            <a:endParaRPr lang="fi-FI" sz="1400"/>
          </a:p>
          <a:p>
            <a:r>
              <a:rPr lang="fi-FI" sz="1400"/>
              <a:t>Millä tavoin varmistamme kaikkien sitoutumisen yhteistyöhön?</a:t>
            </a:r>
          </a:p>
          <a:p>
            <a:endParaRPr lang="fi-FI" sz="1400"/>
          </a:p>
          <a:p>
            <a:r>
              <a:rPr lang="fi-FI" sz="1400"/>
              <a:t>Miten toteutamme yhteistyötä?</a:t>
            </a:r>
          </a:p>
          <a:p>
            <a:endParaRPr lang="fi-FI" sz="1400"/>
          </a:p>
          <a:p>
            <a:endParaRPr lang="fi-FI" sz="140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234549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217830"/>
              </p:ext>
            </p:extLst>
          </p:nvPr>
        </p:nvGraphicFramePr>
        <p:xfrm>
          <a:off x="757239" y="676225"/>
          <a:ext cx="7195913" cy="5916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5913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760481">
                <a:tc>
                  <a:txBody>
                    <a:bodyPr/>
                    <a:lstStyle/>
                    <a:p>
                      <a:r>
                        <a:rPr lang="fi-FI"/>
                        <a:t>4. PEDAGOGISET TYÖTAVAT JA OPPIMISYMPÄRISTÖT PERUSTAITOJEN OPPIMISESSA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515568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600" b="1" i="0" u="none" strike="noStrike" noProof="0" dirty="0">
                          <a:solidFill>
                            <a:schemeClr val="dk1"/>
                          </a:solidFill>
                          <a:latin typeface="Segoe UI"/>
                        </a:rPr>
                        <a:t>Oppimisympäristöt:</a:t>
                      </a:r>
                    </a:p>
                    <a:p>
                      <a:pPr lvl="0">
                        <a:buNone/>
                      </a:pPr>
                      <a:r>
                        <a:rPr lang="fi-FI" sz="1600" b="0" i="0" u="none" strike="noStrike" noProof="0" dirty="0">
                          <a:solidFill>
                            <a:schemeClr val="dk1"/>
                          </a:solidFill>
                          <a:latin typeface="Segoe UI"/>
                        </a:rPr>
                        <a:t>- Päiväkodin tilojen ja pihan käyttö: ekaluokkalaiset käyvät leikkimässä päiväkodilla eskareiden kanssa. </a:t>
                      </a: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fi-FI" sz="1600" b="0" i="0" u="none" strike="noStrike" noProof="0" dirty="0">
                          <a:solidFill>
                            <a:schemeClr val="dk1"/>
                          </a:solidFill>
                          <a:latin typeface="Segoe UI"/>
                        </a:rPr>
                        <a:t>Koululuokkien käyttö esimerkiksi uimakouluviikkoina, yhteisissä työpajoissa</a:t>
                      </a: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fi-FI" sz="1600" b="0" i="0" u="none" strike="noStrike" noProof="0" dirty="0">
                          <a:solidFill>
                            <a:schemeClr val="dk1"/>
                          </a:solidFill>
                          <a:latin typeface="Segoe UI"/>
                        </a:rPr>
                        <a:t>Koulun ruokala: eskarit käyvät ruokailemassa koululla, </a:t>
                      </a:r>
                      <a:r>
                        <a:rPr lang="fi-FI" sz="1600" b="0" i="0" u="none" strike="noStrike" noProof="0" dirty="0" err="1">
                          <a:solidFill>
                            <a:schemeClr val="dk1"/>
                          </a:solidFill>
                          <a:latin typeface="Segoe UI"/>
                        </a:rPr>
                        <a:t>esim</a:t>
                      </a:r>
                      <a:r>
                        <a:rPr lang="fi-FI" sz="1600" b="0" i="0" u="none" strike="noStrike" noProof="0" dirty="0">
                          <a:solidFill>
                            <a:schemeClr val="dk1"/>
                          </a:solidFill>
                          <a:latin typeface="Segoe UI"/>
                        </a:rPr>
                        <a:t> koulun uintiviikolla</a:t>
                      </a:r>
                    </a:p>
                    <a:p>
                      <a:pPr lvl="0">
                        <a:buNone/>
                      </a:pPr>
                      <a:r>
                        <a:rPr lang="fi-FI" sz="1600" b="0" i="0" u="none" strike="noStrike" noProof="0" dirty="0">
                          <a:solidFill>
                            <a:schemeClr val="dk1"/>
                          </a:solidFill>
                          <a:latin typeface="Segoe UI"/>
                        </a:rPr>
                        <a:t>- Koulun piha ja liikunta-alueet: yhteiset pihaleikit ja eskareiden vierailut koulun välituntipihalle</a:t>
                      </a:r>
                    </a:p>
                    <a:p>
                      <a:pPr lvl="0">
                        <a:buNone/>
                      </a:pPr>
                      <a:r>
                        <a:rPr lang="fi-FI" sz="1600" b="1" i="0" u="none" strike="noStrike" noProof="0" dirty="0">
                          <a:solidFill>
                            <a:schemeClr val="dk1"/>
                          </a:solidFill>
                          <a:latin typeface="Segoe UI"/>
                        </a:rPr>
                        <a:t>Työskentelytavat:</a:t>
                      </a: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fi-FI" sz="1600" b="0" i="0" u="none" strike="noStrike" noProof="0" dirty="0">
                          <a:solidFill>
                            <a:schemeClr val="dk1"/>
                          </a:solidFill>
                          <a:latin typeface="Segoe UI"/>
                        </a:rPr>
                        <a:t>Yhteiset arjen toimintamallit, esim. aamupiiri, kuvastruktuuri, yhteisopettajuus</a:t>
                      </a: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fi-FI" sz="1600" b="0" i="0" u="none" strike="noStrike" noProof="0" dirty="0">
                          <a:solidFill>
                            <a:schemeClr val="dk1"/>
                          </a:solidFill>
                          <a:latin typeface="Segoe UI"/>
                        </a:rPr>
                        <a:t>Toiminnalliset opetusmenetelmät, konkreettinen havaintomateriaali, 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Segoe UI"/>
                        </a:rPr>
                        <a:t>L</a:t>
                      </a:r>
                      <a:r>
                        <a:rPr lang="fi-FI" sz="1600" b="0" i="0" u="none" strike="noStrike" noProof="0" dirty="0" err="1">
                          <a:solidFill>
                            <a:schemeClr val="dk1"/>
                          </a:solidFill>
                          <a:latin typeface="Segoe UI"/>
                        </a:rPr>
                        <a:t>eikkihetket</a:t>
                      </a:r>
                      <a:r>
                        <a:rPr lang="fi-FI" sz="1600" b="0" i="0" u="none" strike="noStrike" noProof="0" dirty="0">
                          <a:solidFill>
                            <a:schemeClr val="dk1"/>
                          </a:solidFill>
                          <a:latin typeface="Segoe UI"/>
                        </a:rPr>
                        <a:t>, suunnitellut työpajat, ulkoiluhetket, suunnitellut koulukurkkaukset jne.</a:t>
                      </a:r>
                    </a:p>
                    <a:p>
                      <a:pPr lvl="0">
                        <a:buNone/>
                      </a:pPr>
                      <a:r>
                        <a:rPr lang="fi-FI" sz="1600" b="1" i="0" u="none" strike="noStrike" noProof="0" dirty="0">
                          <a:solidFill>
                            <a:schemeClr val="dk1"/>
                          </a:solidFill>
                          <a:latin typeface="Segoe UI"/>
                        </a:rPr>
                        <a:t>Leikki tärkeä osa yhteisiä toimintatuokioita</a:t>
                      </a:r>
                    </a:p>
                    <a:p>
                      <a:pPr lvl="0">
                        <a:buNone/>
                      </a:pPr>
                      <a:r>
                        <a:rPr lang="fi-FI" sz="1600" b="1" i="0" u="none" strike="noStrike" noProof="0" dirty="0">
                          <a:solidFill>
                            <a:schemeClr val="dk1"/>
                          </a:solidFill>
                          <a:latin typeface="Segoe UI"/>
                        </a:rPr>
                        <a:t>Lapset osallisuus ja hyvinvointi: </a:t>
                      </a: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fi-FI" sz="1600" b="0" i="0" u="none" strike="noStrike" noProof="0" dirty="0">
                          <a:solidFill>
                            <a:schemeClr val="dk1"/>
                          </a:solidFill>
                          <a:latin typeface="Segoe UI"/>
                        </a:rPr>
                        <a:t>kesy-korttien avulla lapset ovat aktiivisesti mukana keskusteluissa</a:t>
                      </a: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fi-FI" sz="1600" b="0" i="0" u="none" strike="noStrike" noProof="0" dirty="0">
                          <a:solidFill>
                            <a:schemeClr val="dk1"/>
                          </a:solidFill>
                          <a:latin typeface="Segoe UI"/>
                        </a:rPr>
                        <a:t>kysymyksiä koululaisille</a:t>
                      </a: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fi-FI" sz="1600" b="0" i="0" u="none" strike="noStrike" noProof="0" dirty="0">
                          <a:solidFill>
                            <a:schemeClr val="dk1"/>
                          </a:solidFill>
                          <a:latin typeface="Segoe UI"/>
                        </a:rPr>
                        <a:t>Lasten toiveita huomioidaan suunnitellessa yhteistoimintamuotoja</a:t>
                      </a: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fi-FI" sz="1600" b="0" i="0" u="none" strike="noStrike" noProof="0" dirty="0">
                          <a:solidFill>
                            <a:schemeClr val="dk1"/>
                          </a:solidFill>
                          <a:latin typeface="Segoe UI"/>
                        </a:rPr>
                        <a:t>Säännöllinen tunne- ja turvataitokasvatus</a:t>
                      </a:r>
                      <a:endParaRPr lang="fi-F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B19552D7-9A9D-4E79-8959-95709D1B8A9A}"/>
              </a:ext>
            </a:extLst>
          </p:cNvPr>
          <p:cNvSpPr/>
          <p:nvPr/>
        </p:nvSpPr>
        <p:spPr>
          <a:xfrm>
            <a:off x="8132318" y="1391479"/>
            <a:ext cx="2834635" cy="433696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/>
              <a:t>Millä tavoin hyödynnämme eri oppimisympäristöjä? (Esim. päiväkodin tilat, koulun tilat, lähiympäristö) </a:t>
            </a:r>
          </a:p>
          <a:p>
            <a:endParaRPr lang="fi-FI" sz="1400"/>
          </a:p>
          <a:p>
            <a:r>
              <a:rPr lang="fi-FI" sz="1400"/>
              <a:t>Millaisia työskentelytapoja käytämme?</a:t>
            </a:r>
          </a:p>
          <a:p>
            <a:endParaRPr lang="fi-FI" sz="1400"/>
          </a:p>
          <a:p>
            <a:r>
              <a:rPr lang="fi-FI" sz="1400"/>
              <a:t>Miten mahdollistamme leikin toteutumisen 5-8-vuotiaiden pedagogiikassa?</a:t>
            </a:r>
          </a:p>
          <a:p>
            <a:endParaRPr lang="fi-FI" sz="1400"/>
          </a:p>
          <a:p>
            <a:r>
              <a:rPr lang="fi-FI" sz="1400"/>
              <a:t>Miten huomioimme lasten  osallisuuden ja hyvinvoinnin?</a:t>
            </a:r>
          </a:p>
        </p:txBody>
      </p:sp>
    </p:spTree>
    <p:extLst>
      <p:ext uri="{BB962C8B-B14F-4D97-AF65-F5344CB8AC3E}">
        <p14:creationId xmlns:p14="http://schemas.microsoft.com/office/powerpoint/2010/main" val="1775880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769884"/>
              </p:ext>
            </p:extLst>
          </p:nvPr>
        </p:nvGraphicFramePr>
        <p:xfrm>
          <a:off x="757238" y="794153"/>
          <a:ext cx="6938106" cy="4934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8106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609018">
                <a:tc>
                  <a:txBody>
                    <a:bodyPr/>
                    <a:lstStyle/>
                    <a:p>
                      <a:r>
                        <a:rPr lang="fi-FI"/>
                        <a:t>5. ARVIOINTI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325276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EA74EDCF-9EFC-4951-89E2-459EA94F2ECA}"/>
              </a:ext>
            </a:extLst>
          </p:cNvPr>
          <p:cNvSpPr/>
          <p:nvPr/>
        </p:nvSpPr>
        <p:spPr>
          <a:xfrm>
            <a:off x="7952199" y="1391479"/>
            <a:ext cx="2596740" cy="433696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1400"/>
          </a:p>
          <a:p>
            <a:r>
              <a:rPr lang="fi-FI" sz="1400"/>
              <a:t>Miten lähiyhteistyölle asetetut tavoitteet toteutuivat?</a:t>
            </a:r>
          </a:p>
          <a:p>
            <a:endParaRPr lang="fi-FI" sz="1400"/>
          </a:p>
          <a:p>
            <a:r>
              <a:rPr lang="fi-FI" sz="1400"/>
              <a:t>Missä onnistuimme ja mitä haluamme vahvistaa seuraavalla toimintakaudella?</a:t>
            </a:r>
          </a:p>
          <a:p>
            <a:endParaRPr lang="fi-FI" sz="1400"/>
          </a:p>
        </p:txBody>
      </p:sp>
    </p:spTree>
    <p:extLst>
      <p:ext uri="{BB962C8B-B14F-4D97-AF65-F5344CB8AC3E}">
        <p14:creationId xmlns:p14="http://schemas.microsoft.com/office/powerpoint/2010/main" val="337809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592DA6-4D65-CCB5-58F2-194243DD3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401535"/>
          </a:xfrm>
        </p:spPr>
        <p:txBody>
          <a:bodyPr>
            <a:normAutofit fontScale="90000"/>
          </a:bodyPr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3041DEA-EDBC-A019-FBB0-1D7FE6B512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584791" y="2491741"/>
            <a:ext cx="172448" cy="1197758"/>
          </a:xfrm>
        </p:spPr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7A3B2FE-4554-CA8C-A0F5-8B93D7F34E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/>
              <a:t>   </a:t>
            </a:r>
          </a:p>
        </p:txBody>
      </p:sp>
      <p:graphicFrame>
        <p:nvGraphicFramePr>
          <p:cNvPr id="5" name="Taulukko 5">
            <a:extLst>
              <a:ext uri="{FF2B5EF4-FFF2-40B4-BE49-F238E27FC236}">
                <a16:creationId xmlns:a16="http://schemas.microsoft.com/office/drawing/2014/main" id="{BA7A6AE6-08A8-F854-BE4C-1B285FEEA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407131"/>
              </p:ext>
            </p:extLst>
          </p:nvPr>
        </p:nvGraphicFramePr>
        <p:xfrm>
          <a:off x="767969" y="1839035"/>
          <a:ext cx="9971014" cy="4238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3112">
                  <a:extLst>
                    <a:ext uri="{9D8B030D-6E8A-4147-A177-3AD203B41FA5}">
                      <a16:colId xmlns:a16="http://schemas.microsoft.com/office/drawing/2014/main" val="2429715754"/>
                    </a:ext>
                  </a:extLst>
                </a:gridCol>
                <a:gridCol w="6997902">
                  <a:extLst>
                    <a:ext uri="{9D8B030D-6E8A-4147-A177-3AD203B41FA5}">
                      <a16:colId xmlns:a16="http://schemas.microsoft.com/office/drawing/2014/main" val="4140140082"/>
                    </a:ext>
                  </a:extLst>
                </a:gridCol>
              </a:tblGrid>
              <a:tr h="481349">
                <a:tc>
                  <a:txBody>
                    <a:bodyPr/>
                    <a:lstStyle/>
                    <a:p>
                      <a:r>
                        <a:rPr lang="fi-FI"/>
                        <a:t> AJANKOHTA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TOIMINTA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336333"/>
                  </a:ext>
                </a:extLst>
              </a:tr>
              <a:tr h="274167">
                <a:tc>
                  <a:txBody>
                    <a:bodyPr/>
                    <a:lstStyle/>
                    <a:p>
                      <a:r>
                        <a:rPr lang="fi-FI"/>
                        <a:t>ELOKUU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1" i="0" u="none" strike="noStrike" noProof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Päiväkodin ja koulun yhteystietolistan</a:t>
                      </a:r>
                      <a:r>
                        <a:rPr lang="fi-FI" sz="1400" b="0" i="0" u="none" strike="noStrike" noProof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päivitys ja koolle kutsuminen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314596"/>
                  </a:ext>
                </a:extLst>
              </a:tr>
              <a:tr h="720490">
                <a:tc>
                  <a:txBody>
                    <a:bodyPr/>
                    <a:lstStyle/>
                    <a:p>
                      <a:r>
                        <a:rPr lang="fi-FI"/>
                        <a:t>SYYSKUU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400" b="1" i="0" u="none" strike="noStrike" noProof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Lähiyhteistyön toimintasuunnitelman päivitys  17.9.2025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1" i="0" u="none" strike="noStrike" noProof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Alueellinen esi- ja alkuopetuksen verkostokokous 23.9.2025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1" i="0" u="none" strike="noStrike" noProof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Varhaiserityisopettajan ja erityisopettajan pitämät koulutunnit eskarin kertaajille, 1krt/kk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504139"/>
                  </a:ext>
                </a:extLst>
              </a:tr>
              <a:tr h="689936">
                <a:tc>
                  <a:txBody>
                    <a:bodyPr/>
                    <a:lstStyle/>
                    <a:p>
                      <a:r>
                        <a:rPr lang="fi-FI"/>
                        <a:t>LOKAKUU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1" i="0" u="none" strike="noStrike" noProof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2.10. klo 12.15-13.15 Pieni Merenneito tanssiteatteripaja 0-3lk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1" i="0" u="none" strike="noStrike" noProof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Puuhaparitoimintaa: Leikkitreffit eskarissa kummiryhmien kesken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052190"/>
                  </a:ext>
                </a:extLst>
              </a:tr>
              <a:tr h="750654">
                <a:tc>
                  <a:txBody>
                    <a:bodyPr/>
                    <a:lstStyle/>
                    <a:p>
                      <a:r>
                        <a:rPr lang="fi-FI" dirty="0"/>
                        <a:t>MARRASKUU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Kesy-kortit oppimiskeskusteluissa ja eskarilaisten oppimissuunnitelmissa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Puuhaparitoimintaa: Ulkoleikkejä koulun pihalla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Alueellinen esi- ja alkuopetuksen verkostokokous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043099"/>
                  </a:ext>
                </a:extLst>
              </a:tr>
              <a:tr h="720490">
                <a:tc>
                  <a:txBody>
                    <a:bodyPr/>
                    <a:lstStyle/>
                    <a:p>
                      <a:r>
                        <a:rPr lang="fi-FI"/>
                        <a:t>JOULUKUU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1">
                          <a:latin typeface="Times New Roman"/>
                          <a:cs typeface="Times New Roman"/>
                        </a:rPr>
                        <a:t>Erityisopettajan vierailut eskariryhmissä tarpeen mukaan</a:t>
                      </a:r>
                      <a:endParaRPr lang="fi-FI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i-FI" sz="1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-Tuen tarpeisten eskarilaisten havainnointi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Eskarilaiset koulun joululaulajaisiin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909948"/>
                  </a:ext>
                </a:extLst>
              </a:tr>
            </a:tbl>
          </a:graphicData>
        </a:graphic>
      </p:graphicFrame>
      <p:graphicFrame>
        <p:nvGraphicFramePr>
          <p:cNvPr id="8" name="Taulukko 8">
            <a:extLst>
              <a:ext uri="{FF2B5EF4-FFF2-40B4-BE49-F238E27FC236}">
                <a16:creationId xmlns:a16="http://schemas.microsoft.com/office/drawing/2014/main" id="{C42331D9-A2A4-EFAE-F5F3-8A4CEADE0A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820828"/>
              </p:ext>
            </p:extLst>
          </p:nvPr>
        </p:nvGraphicFramePr>
        <p:xfrm>
          <a:off x="748552" y="1318436"/>
          <a:ext cx="9979699" cy="563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9699">
                  <a:extLst>
                    <a:ext uri="{9D8B030D-6E8A-4147-A177-3AD203B41FA5}">
                      <a16:colId xmlns:a16="http://schemas.microsoft.com/office/drawing/2014/main" val="1883764609"/>
                    </a:ext>
                  </a:extLst>
                </a:gridCol>
              </a:tblGrid>
              <a:tr h="563527">
                <a:tc>
                  <a:txBody>
                    <a:bodyPr/>
                    <a:lstStyle/>
                    <a:p>
                      <a:r>
                        <a:rPr lang="fi-FI" dirty="0"/>
                        <a:t>6. VUOSIKELLO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774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3906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36">
      <a:dk1>
        <a:sysClr val="windowText" lastClr="000000"/>
      </a:dk1>
      <a:lt1>
        <a:sysClr val="window" lastClr="FFFFFF"/>
      </a:lt1>
      <a:dk2>
        <a:srgbClr val="22253E"/>
      </a:dk2>
      <a:lt2>
        <a:srgbClr val="D5DCE7"/>
      </a:lt2>
      <a:accent1>
        <a:srgbClr val="001E96"/>
      </a:accent1>
      <a:accent2>
        <a:srgbClr val="00DBFF"/>
      </a:accent2>
      <a:accent3>
        <a:srgbClr val="E10069"/>
      </a:accent3>
      <a:accent4>
        <a:srgbClr val="008CFF"/>
      </a:accent4>
      <a:accent5>
        <a:srgbClr val="F05A5A"/>
      </a:accent5>
      <a:accent6>
        <a:srgbClr val="4F5DC1"/>
      </a:accent6>
      <a:hlink>
        <a:srgbClr val="0563C1"/>
      </a:hlink>
      <a:folHlink>
        <a:srgbClr val="6D4F95"/>
      </a:folHlink>
    </a:clrScheme>
    <a:fontScheme name="Oulu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B2187D18-368A-47EB-BE10-231BAA54BBA0}" vid="{94FCF1C6-B1E3-4FA5-A650-040B0148701E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5A13702D4B04841B5E5A24C1A8CBB8A" ma:contentTypeVersion="3" ma:contentTypeDescription="Luo uusi asiakirja." ma:contentTypeScope="" ma:versionID="6d05ae8b40d767171e3267aed6846ff4">
  <xsd:schema xmlns:xsd="http://www.w3.org/2001/XMLSchema" xmlns:xs="http://www.w3.org/2001/XMLSchema" xmlns:p="http://schemas.microsoft.com/office/2006/metadata/properties" xmlns:ns2="294adddc-9359-4b28-b516-32ef06e7c7dc" targetNamespace="http://schemas.microsoft.com/office/2006/metadata/properties" ma:root="true" ma:fieldsID="7b78b4af04e6c3ff2a8705539cfcaf85" ns2:_="">
    <xsd:import namespace="294adddc-9359-4b28-b516-32ef06e7c7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4adddc-9359-4b28-b516-32ef06e7c7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20DC00-C2C2-4CAE-845E-F0848EDFD4C5}">
  <ds:schemaRefs>
    <ds:schemaRef ds:uri="294adddc-9359-4b28-b516-32ef06e7c7d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747FE40-14A1-4AD2-A3CC-9D82B7FF3A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DED9F5-0FCD-4676-A419-A92B6EBFA777}">
  <ds:schemaRefs>
    <ds:schemaRef ds:uri="294adddc-9359-4b28-b516-32ef06e7c7d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08215fa3-9e5d-4df2-9f9f-facf1d0357d2}" enabled="0" method="" siteId="{08215fa3-9e5d-4df2-9f9f-facf1d0357d2}" removed="1"/>
  <clbl:label id="{a2493f3f-6595-4847-8f46-3790596519d0}" enabled="1" method="Privileged" siteId="{5cc89a67-fa29-4356-af5d-f436abc7c21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SIKU-Powerpointpohja2021</Template>
  <TotalTime>3584</TotalTime>
  <Words>824</Words>
  <Application>Microsoft Office PowerPoint</Application>
  <PresentationFormat>Laajakuva</PresentationFormat>
  <Paragraphs>160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5" baseType="lpstr">
      <vt:lpstr>Arial</vt:lpstr>
      <vt:lpstr>Calibri</vt:lpstr>
      <vt:lpstr>Segoe UI</vt:lpstr>
      <vt:lpstr>Times New Roman</vt:lpstr>
      <vt:lpstr>Office-teema</vt:lpstr>
      <vt:lpstr>Esi- ja alkuopetuksen lähiyhteistyön suunnitelma  Pitkäkankaan koulu ja Pitkäkankaan päiväkoti</vt:lpstr>
      <vt:lpstr>Kasvamme, kohtaamme ja kasvatamme yhdessä</vt:lpstr>
      <vt:lpstr>Taustatiedot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5-8-vuotiaiden pedagoginen suunnitelma</dc:title>
  <dc:creator>Niemelä Pirita</dc:creator>
  <cp:lastModifiedBy>Leppänen Laura</cp:lastModifiedBy>
  <cp:revision>5</cp:revision>
  <cp:lastPrinted>2024-06-10T11:36:54Z</cp:lastPrinted>
  <dcterms:created xsi:type="dcterms:W3CDTF">2023-02-07T09:36:14Z</dcterms:created>
  <dcterms:modified xsi:type="dcterms:W3CDTF">2025-09-12T03:29:44Z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0x01010085A13702D4B04841B5E5A24C1A8CBB8A</vt:lpwstr>
  </property>
  <property fmtid="{D5CDD505-2E9C-101B-9397-08002B2CF9AE}" pid="3" name="MSIP_Label_a2493f3f-6595-4847-8f46-3790596519d0_Enabled">
    <vt:lpwstr>true</vt:lpwstr>
  </property>
  <property fmtid="{D5CDD505-2E9C-101B-9397-08002B2CF9AE}" pid="4" name="MSIP_Label_a2493f3f-6595-4847-8f46-3790596519d0_SetDate">
    <vt:lpwstr>2023-05-03T06:32:55Z</vt:lpwstr>
  </property>
  <property fmtid="{D5CDD505-2E9C-101B-9397-08002B2CF9AE}" pid="5" name="MSIP_Label_a2493f3f-6595-4847-8f46-3790596519d0_Method">
    <vt:lpwstr>Privileged</vt:lpwstr>
  </property>
  <property fmtid="{D5CDD505-2E9C-101B-9397-08002B2CF9AE}" pid="6" name="MSIP_Label_a2493f3f-6595-4847-8f46-3790596519d0_Name">
    <vt:lpwstr>a2493f3f-6595-4847-8f46-3790596519d0</vt:lpwstr>
  </property>
  <property fmtid="{D5CDD505-2E9C-101B-9397-08002B2CF9AE}" pid="7" name="MSIP_Label_a2493f3f-6595-4847-8f46-3790596519d0_SiteId">
    <vt:lpwstr>5cc89a67-fa29-4356-af5d-f436abc7c21b</vt:lpwstr>
  </property>
  <property fmtid="{D5CDD505-2E9C-101B-9397-08002B2CF9AE}" pid="8" name="MSIP_Label_a2493f3f-6595-4847-8f46-3790596519d0_ActionId">
    <vt:lpwstr>d48af9be-cebf-42d4-9233-cad7ef03d850</vt:lpwstr>
  </property>
  <property fmtid="{D5CDD505-2E9C-101B-9397-08002B2CF9AE}" pid="9" name="MSIP_Label_a2493f3f-6595-4847-8f46-3790596519d0_ContentBits">
    <vt:lpwstr>0</vt:lpwstr>
  </property>
  <property fmtid="{D5CDD505-2E9C-101B-9397-08002B2CF9AE}" pid="10" name="TaxCatchAll">
    <vt:lpwstr>1;#Sivistys-ja kulttuuripalvelut|46cf9211-5c78-40bb-a736-a60014ef7a20</vt:lpwstr>
  </property>
  <property fmtid="{D5CDD505-2E9C-101B-9397-08002B2CF9AE}" pid="11" name="toimialaTaxHTField">
    <vt:lpwstr>Sivistys-ja kulttuuripalvelut|46cf9211-5c78-40bb-a736-a60014ef7a20</vt:lpwstr>
  </property>
  <property fmtid="{D5CDD505-2E9C-101B-9397-08002B2CF9AE}" pid="12" name="Dokumentin_x0020_tyyppiMMD">
    <vt:lpwstr/>
  </property>
  <property fmtid="{D5CDD505-2E9C-101B-9397-08002B2CF9AE}" pid="13" name="TaxKeyword">
    <vt:lpwstr/>
  </property>
  <property fmtid="{D5CDD505-2E9C-101B-9397-08002B2CF9AE}" pid="14" name="MediaServiceImageTags">
    <vt:lpwstr/>
  </property>
  <property fmtid="{D5CDD505-2E9C-101B-9397-08002B2CF9AE}" pid="15" name="TaxKeywordTaxHTField">
    <vt:lpwstr/>
  </property>
  <property fmtid="{D5CDD505-2E9C-101B-9397-08002B2CF9AE}" pid="16" name="subjectTaxHTField">
    <vt:lpwstr/>
  </property>
  <property fmtid="{D5CDD505-2E9C-101B-9397-08002B2CF9AE}" pid="17" name="AiheMMD">
    <vt:lpwstr/>
  </property>
  <property fmtid="{D5CDD505-2E9C-101B-9397-08002B2CF9AE}" pid="18" name="ToimialaMMD">
    <vt:lpwstr>1;#Sivistys-ja kulttuuripalvelut|46cf9211-5c78-40bb-a736-a60014ef7a20</vt:lpwstr>
  </property>
  <property fmtid="{D5CDD505-2E9C-101B-9397-08002B2CF9AE}" pid="19" name="dokumentinTyyppiTaxHTField">
    <vt:lpwstr/>
  </property>
  <property fmtid="{D5CDD505-2E9C-101B-9397-08002B2CF9AE}" pid="20" name="Dokumentin tyyppiMMD">
    <vt:lpwstr/>
  </property>
</Properties>
</file>