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3" r:id="rId7"/>
    <p:sldId id="258" r:id="rId8"/>
    <p:sldId id="260" r:id="rId9"/>
    <p:sldId id="261" r:id="rId10"/>
    <p:sldId id="259" r:id="rId11"/>
    <p:sldId id="262" r:id="rId12"/>
    <p:sldId id="265" r:id="rId13"/>
    <p:sldId id="266" r:id="rId1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1FC1F-8562-B6DC-879B-BF6DDFE4B6D9}" name="Herranen Tuula" initials="HT" userId="S::tuula.herranen@ouka.fi::f186c9e7-391b-459f-aa13-d863cd0b847f" providerId="AD"/>
  <p188:author id="{9CF9B7BA-08F8-CD8C-FF2E-A623C5355A3D}" name="Nyberg Sari" initials="NS" userId="S::sari.nyberg@ouka.fi::81af210f-cbff-4d10-99fa-f9fa679d86be" providerId="AD"/>
  <p188:author id="{F8EED5D8-A96D-942F-3B9C-FD0A3BA07919}" name="Niemelä Pirita" initials="NP" userId="S::pirita.niemela@ouka.fi::389c93ae-c01a-4832-b8f4-89dddf2edb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DBCEE9-1582-BA70-E00A-C7095670370C}" v="517" dt="2025-09-26T05:48:54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6.10.2025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814" y="3690325"/>
            <a:ext cx="6395560" cy="2483371"/>
          </a:xfrm>
        </p:spPr>
        <p:txBody>
          <a:bodyPr>
            <a:normAutofit fontScale="90000"/>
          </a:bodyPr>
          <a:lstStyle/>
          <a:p>
            <a:r>
              <a:rPr lang="fi-FI" dirty="0"/>
              <a:t>Esi- ja alkuopetuksen lähiyhteistyön suunnitelma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Niemenrannan koulu ja  Niemenrannan päiväkoti</a:t>
            </a:r>
            <a:br>
              <a:rPr lang="fi-FI" dirty="0"/>
            </a:br>
            <a:br>
              <a:rPr lang="fi-FI" dirty="0"/>
            </a:br>
            <a:r>
              <a:rPr lang="fi-FI" dirty="0"/>
              <a:t>Salonpään yksikkö ja Salonpään päiväkoti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304680"/>
              </p:ext>
            </p:extLst>
          </p:nvPr>
        </p:nvGraphicFramePr>
        <p:xfrm>
          <a:off x="658677" y="309966"/>
          <a:ext cx="10061574" cy="603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997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7393577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374735">
                <a:tc>
                  <a:txBody>
                    <a:bodyPr/>
                    <a:lstStyle/>
                    <a:p>
                      <a:r>
                        <a:rPr lang="fi-FI" dirty="0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820655">
                <a:tc>
                  <a:txBody>
                    <a:bodyPr/>
                    <a:lstStyle/>
                    <a:p>
                      <a:r>
                        <a:rPr lang="fi-FI" dirty="0"/>
                        <a:t>TAMMIKUU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Palaveri kevään yhteistyöstä 12.1. (SP)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Palaveri kevään yhteistyöstä 14.1. (NR)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1120405">
                <a:tc>
                  <a:txBody>
                    <a:bodyPr/>
                    <a:lstStyle/>
                    <a:p>
                      <a:r>
                        <a:rPr lang="fi-FI" dirty="0"/>
                        <a:t>HELMIKUU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Eskarilaisten tuen suunnitelmien päivittäminen (helmi-maaliskuu)</a:t>
                      </a:r>
                    </a:p>
                    <a:p>
                      <a:pPr lvl="0"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- Erityisopettaja mukana palavereissa</a:t>
                      </a:r>
                    </a:p>
                    <a:p>
                      <a:pPr lvl="0"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- Haku pienryhmiin ja vaativan erityisen tuen ryhmiin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915439">
                <a:tc>
                  <a:txBody>
                    <a:bodyPr/>
                    <a:lstStyle/>
                    <a:p>
                      <a:r>
                        <a:rPr lang="fi-FI" dirty="0"/>
                        <a:t>MAALISKUU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Alueellinen esi- ja alkuopetuksen verkostokokous 10.3.</a:t>
                      </a:r>
                      <a:endParaRPr lang="fi-FI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914014">
                <a:tc>
                  <a:txBody>
                    <a:bodyPr/>
                    <a:lstStyle/>
                    <a:p>
                      <a:r>
                        <a:rPr lang="fi-FI" dirty="0"/>
                        <a:t>HUHTIKUU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fi-FI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1892422">
                <a:tc>
                  <a:txBody>
                    <a:bodyPr/>
                    <a:lstStyle/>
                    <a:p>
                      <a:r>
                        <a:rPr lang="fi-FI" dirty="0"/>
                        <a:t>TOUKOKUU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Tiedonsiirrot esiopetuksesta kouluun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eskariopettajat, 1.luokan opettaja, erityisopettaja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Kouluun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tutustumispäivä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Esi- ja alkuopettajien yhteistyöpalaveri (lukuvuoden arviointia ja tulevan suunnittelua)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Mahdollinen alueellinen esi- ja alkuopetuksen verkostokokous (5.5.?)</a:t>
                      </a:r>
                      <a:endParaRPr lang="fi-FI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4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6.10.2025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872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/>
              <a:t>Yhteinen pedagoginen näkemys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Asiantuntijuuden ja osaamisen jakaminen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Yhtenäinen toimintakulttuuri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Pedagogiset työtavat ja oppimisympäristö perustaitojen oppimisessa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Arviointi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Vuosikello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744B1-BCC8-D3E8-CBD8-9CFF4AA2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2A36C4-DAAA-058E-D04C-CF23BE40C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Yksiköt: Niemenrannan koulu ja Niemenrannan päiväkoti, Salonpään yksikkö ja Salonpään päiväkoti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Vastuuhenkilöt: Juulia Määttä (koulu, Niemenranta) ja Miia Harjajärvi (päiväkoti, Niemenranta), Eija Kauppi-Anttila (päiväkoti, Salonpää)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F539D7-2D2B-09F9-9B59-413A4229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783860"/>
              </p:ext>
            </p:extLst>
          </p:nvPr>
        </p:nvGraphicFramePr>
        <p:xfrm>
          <a:off x="780057" y="97701"/>
          <a:ext cx="6734557" cy="5771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557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403505">
                <a:tc>
                  <a:txBody>
                    <a:bodyPr/>
                    <a:lstStyle/>
                    <a:p>
                      <a:r>
                        <a:rPr lang="fi-FI" dirty="0"/>
                        <a:t>1. YHTEINEN PEDAGOGINEN NÄKEMYS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536796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Tavoitteet yhteistyölle: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Yhteistyö on säännöllistä ja suunnitelmallista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Esi- ja alkuopetuksen yhtenäinen opinpolku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Tutustutaan toisten toimintaympäristöön ja -tapoihin</a:t>
                      </a:r>
                    </a:p>
                    <a:p>
                      <a:pPr lvl="0"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Vahvistetaan yhteistoiminnalla lasten vuorovaikutustaitoja </a:t>
                      </a:r>
                      <a:endParaRPr lang="fi-FI" dirty="0"/>
                    </a:p>
                    <a:p>
                      <a:endParaRPr lang="fi-FI" sz="1600" dirty="0"/>
                    </a:p>
                    <a:p>
                      <a:r>
                        <a:rPr lang="fi-FI" sz="1600" dirty="0"/>
                        <a:t>Toimenpiteet: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Yhteiset leikkituokiot (ulko- ja sisäleikit)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Satupajat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Koulukurkkaukset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Joululauluhetki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Askarteluhetket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sz="1600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Lasten osallisuus ja aktiivinen toimijuus: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Konkreettinen toiminta tapahtuu pääosin pienryhmissä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Toiminnassa tarjotaan lapsille osallisuuden mahdollisuuksia</a:t>
                      </a:r>
                      <a:endParaRPr lang="fi-FI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Toiminnalliset työtavat 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endParaRPr lang="fi-FI" sz="1600" b="0" i="0" u="none" strike="noStrike" baseline="0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Yhtenäinen tuen polun vahvistuminen: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i-FI" sz="1600" b="0" i="0" u="none" strike="noStrike" baseline="0" noProof="0" err="1">
                          <a:solidFill>
                            <a:srgbClr val="000000"/>
                          </a:solidFill>
                          <a:latin typeface="Segoe UI"/>
                        </a:rPr>
                        <a:t>VEO:jen</a:t>
                      </a: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 ja laaja-alaisten erityisopettajien tiivis yhteistyö</a:t>
                      </a:r>
                    </a:p>
                    <a:p>
                      <a:pPr marL="0" lvl="0" indent="0">
                        <a:buNone/>
                      </a:pPr>
                      <a:r>
                        <a:rPr lang="fi-FI" sz="1600" b="0" i="0" u="none" strike="noStrike" baseline="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Tarvittava tiedonsiirto konkreettisen toiminnan tukena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391479"/>
            <a:ext cx="2548202" cy="42225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Miettikää 1-2 tavoitetta lähiyhteistyölle. </a:t>
            </a:r>
          </a:p>
          <a:p>
            <a:endParaRPr lang="fi-FI" sz="1400"/>
          </a:p>
          <a:p>
            <a:r>
              <a:rPr lang="fi-FI" sz="1400"/>
              <a:t>Kirjatkaa konkreettiset toimenpiteet miten pääsette näihin tavoitteisiin.</a:t>
            </a:r>
          </a:p>
          <a:p>
            <a:endParaRPr lang="fi-FI" sz="1400"/>
          </a:p>
          <a:p>
            <a:r>
              <a:rPr lang="fi-FI" sz="1400"/>
              <a:t>Kuinka mahdollistetaan lasten osallisuus sekä aktiivinen toimijuus?</a:t>
            </a:r>
          </a:p>
          <a:p>
            <a:endParaRPr lang="fi-FI" sz="1400"/>
          </a:p>
          <a:p>
            <a:r>
              <a:rPr lang="fi-FI" sz="1400">
                <a:cs typeface="Segoe UI"/>
              </a:rPr>
              <a:t>Kuinka vahvistamme yhtenäisen tuen polun toteutumista?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148263"/>
              </p:ext>
            </p:extLst>
          </p:nvPr>
        </p:nvGraphicFramePr>
        <p:xfrm>
          <a:off x="748553" y="794154"/>
          <a:ext cx="7070081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08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 dirty="0"/>
                        <a:t>2. 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Ajatustapana on toisen työn ja osaamisen arvostaminen, tunnistaminen ja asiantuntijuuden jakaminen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Säännölliset kokoontumiset, yhteinen toiminta ja keskustelut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Tarvittava tiedonsiirto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Erityisopettajien  ja VEO:jen yhteistyö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Yhteistyö opiskeluhuoltoryhmän kanssa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Kuraattori mukaan osalle yhteistyötunneista (esim. tunne- ja turvataitotunnit)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Yhteistyö </a:t>
                      </a:r>
                      <a:r>
                        <a:rPr lang="fi-FI" sz="1800" b="0" i="0" u="none" strike="noStrike" noProof="0" dirty="0" err="1">
                          <a:solidFill>
                            <a:srgbClr val="000000"/>
                          </a:solidFill>
                          <a:latin typeface="Segoe UI"/>
                        </a:rPr>
                        <a:t>IP:n</a:t>
                      </a: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 kanssa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Yhteisen toiminnan kautta tietoisuus lapsista kasvaa ja toisen asiantuntijuuden hyödyntäminen mahdollistuu/lisääntyy</a:t>
                      </a:r>
                    </a:p>
                    <a:p>
                      <a:pPr lvl="0">
                        <a:buNone/>
                      </a:pPr>
                      <a:endParaRPr lang="fi-FI" sz="1800" b="1" i="0" u="none" strike="noStrike" noProof="0" dirty="0">
                        <a:solidFill>
                          <a:schemeClr val="dk1"/>
                        </a:solidFill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Miten jaamme esiopetuksen, perusopetuksen ja huoltajien asiantuntijuutta?</a:t>
            </a:r>
          </a:p>
          <a:p>
            <a:endParaRPr lang="fi-FI" sz="1400"/>
          </a:p>
          <a:p>
            <a:r>
              <a:rPr lang="fi-FI" sz="1400"/>
              <a:t>Kuinka hyödynnämme henkilöstön vahvuuksia ja osaamista?</a:t>
            </a:r>
          </a:p>
          <a:p>
            <a:endParaRPr lang="fi-FI" sz="1400"/>
          </a:p>
          <a:p>
            <a:r>
              <a:rPr lang="fi-FI" sz="1400"/>
              <a:t>Kenen kanssa teemme yhteistyötä? (Iltapäivätoiminta, nuorisopalvelut yms.)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573074"/>
              </p:ext>
            </p:extLst>
          </p:nvPr>
        </p:nvGraphicFramePr>
        <p:xfrm>
          <a:off x="790369" y="727893"/>
          <a:ext cx="6780012" cy="6028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01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25338">
                <a:tc>
                  <a:txBody>
                    <a:bodyPr/>
                    <a:lstStyle/>
                    <a:p>
                      <a:r>
                        <a:rPr lang="fi-FI" b="1" dirty="0"/>
                        <a:t>3. YHTENÄINEN TOIMINTAKULTTUURI</a:t>
                      </a:r>
                    </a:p>
                    <a:p>
                      <a:r>
                        <a:rPr lang="fi-FI" b="0" dirty="0"/>
                        <a:t>Johtaminen, rakenteet, suunnittelu, toimenpiteet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5216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- </a:t>
                      </a:r>
                      <a:r>
                        <a:rPr lang="fi-FI" sz="1800" b="0" i="0" u="none" strike="noStrike" noProof="0" err="1">
                          <a:solidFill>
                            <a:srgbClr val="000000"/>
                          </a:solidFill>
                          <a:latin typeface="Segoe UI"/>
                        </a:rPr>
                        <a:t>väh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. 1krt/kk </a:t>
                      </a:r>
                      <a:r>
                        <a:rPr lang="fi-FI" sz="1800" b="0" i="0" u="none" strike="noStrike" noProof="0" err="1">
                          <a:solidFill>
                            <a:srgbClr val="000000"/>
                          </a:solidFill>
                          <a:latin typeface="Segoe UI"/>
                        </a:rPr>
                        <a:t>eskarit+ekat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 tekevät jotain yhdessä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Yhteistyösuunnitelma kirjataan ja lähetetään myös Elisalle, Katariinalle ja Sirpalle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Yksi kokous (1. luokkien opettajat ja eskariopettajat) elokuussa ja yksi tammikuussa. Tarpeen mukaan 1.luokkien opet ja eskariopet voivat kokoustaa useamminkin.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Elokuun kokouksessa sovitaan käytännön toiminnan yhteistyöpäivät jouluun saakka, päivien aiheet pääpiirteissään ja vastuu siitä, kummat (luokanopet vai eskariopet) vuorotellen suunnittelevat/valmistelevat päivät tarkemmin. </a:t>
                      </a:r>
                      <a:r>
                        <a:rPr lang="fi-FI" sz="1800" b="0" i="0" u="none" strike="noStrike" noProof="0" dirty="0" err="1">
                          <a:solidFill>
                            <a:srgbClr val="000000"/>
                          </a:solidFill>
                          <a:latin typeface="Segoe UI"/>
                        </a:rPr>
                        <a:t>Kalenteroidaan</a:t>
                      </a: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 tammikuun yhteistyökokouksen aika elokuun tapaamisessa. Samoin tammikuun kokouksessa sovitaan vastaavat asiat kevätlukukautta varten. 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</a:t>
                      </a:r>
                      <a:r>
                        <a:rPr lang="fi-FI" sz="1800" b="0" i="0" u="none" strike="noStrike" noProof="0" dirty="0" err="1">
                          <a:solidFill>
                            <a:srgbClr val="000000"/>
                          </a:solidFill>
                          <a:latin typeface="Segoe UI"/>
                        </a:rPr>
                        <a:t>NR:ssa</a:t>
                      </a: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 ryhmät jaetaan pareihin esim. 1A ja Rantalaiturit. Neptunuksen eskarit ovat yhden luokan pari. Toimintaa toteutetaan pienryhmissä.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Tammikuun kokouksessa mietitään, miten </a:t>
                      </a:r>
                      <a:r>
                        <a:rPr lang="fi-FI" sz="1800" b="0" i="0" u="none" strike="noStrike" noProof="0" dirty="0" err="1">
                          <a:solidFill>
                            <a:srgbClr val="000000"/>
                          </a:solidFill>
                          <a:latin typeface="Segoe UI"/>
                        </a:rPr>
                        <a:t>viskarit</a:t>
                      </a: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 ja kakkoset ovat mukana (esim. 2.luokkalaiset käyvät lukemassa </a:t>
                      </a:r>
                      <a:r>
                        <a:rPr lang="fi-FI" sz="1800" b="0" i="0" u="none" strike="noStrike" noProof="0" dirty="0" err="1">
                          <a:solidFill>
                            <a:srgbClr val="000000"/>
                          </a:solidFill>
                          <a:latin typeface="Segoe UI"/>
                        </a:rPr>
                        <a:t>viskareille</a:t>
                      </a: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 jollain tunnilla, yhteinen lautapelitunti tms.)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7775304" y="1530857"/>
            <a:ext cx="2806766" cy="419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Kirjatkaa yhdessä sovitut suunnitteluajat ja käytänteet.</a:t>
            </a:r>
          </a:p>
          <a:p>
            <a:endParaRPr lang="fi-FI" sz="1400"/>
          </a:p>
          <a:p>
            <a:r>
              <a:rPr lang="fi-FI" sz="1400"/>
              <a:t>Millä tavoin varmistamme kaikkien sitoutumisen yhteistyöhön?</a:t>
            </a:r>
          </a:p>
          <a:p>
            <a:endParaRPr lang="fi-FI" sz="1400"/>
          </a:p>
          <a:p>
            <a:r>
              <a:rPr lang="fi-FI" sz="1400"/>
              <a:t>Miten toteutamme yhteistyötä?</a:t>
            </a:r>
          </a:p>
          <a:p>
            <a:endParaRPr lang="fi-FI" sz="1400"/>
          </a:p>
          <a:p>
            <a:endParaRPr lang="fi-FI" sz="14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362452"/>
              </p:ext>
            </p:extLst>
          </p:nvPr>
        </p:nvGraphicFramePr>
        <p:xfrm>
          <a:off x="757239" y="676225"/>
          <a:ext cx="7195913" cy="5916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91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60481">
                <a:tc>
                  <a:txBody>
                    <a:bodyPr/>
                    <a:lstStyle/>
                    <a:p>
                      <a:r>
                        <a:rPr lang="fi-FI" dirty="0"/>
                        <a:t>4. PEDAGOGISET TYÖTAVAT JA OPPIMISYMPÄRISTÖT PERUSTAITOJEN OPPIMISESSA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5155683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,Sans-Serif"/>
                        <a:buChar char="-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Yhteiskäytössä olevia tiloja hyödynnetään monipuolisesti yhteisissä tapaamisissa ja arjen toiminnoissa. Esim. liikuntasali, kirjasto, kotitaloustilat, piha-alueet, kota ja </a:t>
                      </a:r>
                      <a:r>
                        <a:rPr lang="fi-FI" sz="1800" b="0" i="0" u="none" strike="noStrike" noProof="0" err="1">
                          <a:solidFill>
                            <a:srgbClr val="000000"/>
                          </a:solidFill>
                          <a:latin typeface="Segoe UI"/>
                        </a:rPr>
                        <a:t>NR:ssa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 mediateekki jne. 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,Sans-Serif"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Työskentelytavat; pienryhmätoiminta, parityöskentely (parit mietitty etukäteen)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,Sans-Serif"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Leikki, pelillisyys ja toiminnallisuus ovat esi- ja alkuopetuksen tärkeä toimintatapa. Huomioidaan myös vapaan leikin tärkeys ja mahdollisuus.</a:t>
                      </a: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 Herkkä korva kuuntelussa, havainnointi, lapsilta saatu palaute/ kokemukset, konkretia (suunnittelussa, toiminnassa ja arvioinnissa)</a:t>
                      </a:r>
                    </a:p>
                    <a:p>
                      <a:pPr lvl="0">
                        <a:buNone/>
                      </a:pPr>
                      <a:endParaRPr lang="fi-FI" sz="1600" b="1" i="0" u="none" strike="noStrike" noProof="0" dirty="0">
                        <a:solidFill>
                          <a:schemeClr val="dk1"/>
                        </a:solidFill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8132318" y="1391479"/>
            <a:ext cx="283463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Millä tavoin hyödynnämme eri oppimisympäristöjä? (Esim. päiväkodin tilat, koulun tilat, lähiympäristö) </a:t>
            </a:r>
          </a:p>
          <a:p>
            <a:endParaRPr lang="fi-FI" sz="1400"/>
          </a:p>
          <a:p>
            <a:r>
              <a:rPr lang="fi-FI" sz="1400"/>
              <a:t>Millaisia työskentelytapoja käytämme?</a:t>
            </a:r>
          </a:p>
          <a:p>
            <a:endParaRPr lang="fi-FI" sz="1400"/>
          </a:p>
          <a:p>
            <a:r>
              <a:rPr lang="fi-FI" sz="1400"/>
              <a:t>Miten mahdollistamme leikin toteutumisen 5-8-vuotiaiden pedagogiikassa?</a:t>
            </a:r>
          </a:p>
          <a:p>
            <a:endParaRPr lang="fi-FI" sz="1400"/>
          </a:p>
          <a:p>
            <a:r>
              <a:rPr lang="fi-FI" sz="1400"/>
              <a:t>Miten huomioimme lasten  osallisuuden ja hyvinvoinnin?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69884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/>
                        <a:t>5. ARVIOINTI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9" y="1391479"/>
            <a:ext cx="2596740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/>
          </a:p>
          <a:p>
            <a:r>
              <a:rPr lang="fi-FI" sz="1400"/>
              <a:t>Miten lähiyhteistyölle asetetut tavoitteet toteutuivat?</a:t>
            </a:r>
          </a:p>
          <a:p>
            <a:endParaRPr lang="fi-FI" sz="1400"/>
          </a:p>
          <a:p>
            <a:r>
              <a:rPr lang="fi-FI" sz="1400"/>
              <a:t>Missä onnistuimme ja mitä haluamme vahvistaa seuraavalla toimintakaudella?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 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026513"/>
              </p:ext>
            </p:extLst>
          </p:nvPr>
        </p:nvGraphicFramePr>
        <p:xfrm>
          <a:off x="767969" y="1839035"/>
          <a:ext cx="9971014" cy="4689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3112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6997902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481349">
                <a:tc>
                  <a:txBody>
                    <a:bodyPr/>
                    <a:lstStyle/>
                    <a:p>
                      <a:r>
                        <a:rPr lang="fi-FI" dirty="0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274167">
                <a:tc>
                  <a:txBody>
                    <a:bodyPr/>
                    <a:lstStyle/>
                    <a:p>
                      <a:r>
                        <a:rPr lang="fi-FI" dirty="0"/>
                        <a:t>ELOKUU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Päiväkodin ja koulun yhteystietolistan päivitys ja koolle kutsuminen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Lähiyhteistyön toimintasuunnitelman päivitys </a:t>
                      </a:r>
                      <a:endParaRPr lang="fi-FI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720490">
                <a:tc>
                  <a:txBody>
                    <a:bodyPr/>
                    <a:lstStyle/>
                    <a:p>
                      <a:r>
                        <a:rPr lang="fi-FI" dirty="0"/>
                        <a:t>SYYSKUU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Liikuntatapahtuma koulun ja päiväkodin pihalla 2.9. (SP)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Ulkoilu, yhteisleikit 23.9. (NR)</a:t>
                      </a:r>
                      <a:endParaRPr lang="fi-FI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Yhteinen leikkitunti 24.9. (SP)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Alueellinen esi- ja alkuopetuksen verkostokokous 23.9.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689936">
                <a:tc>
                  <a:txBody>
                    <a:bodyPr/>
                    <a:lstStyle/>
                    <a:p>
                      <a:r>
                        <a:rPr lang="fi-FI" dirty="0"/>
                        <a:t>LOKAKUU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Pieni Merenneito –esitys salissa 14.10. (SP)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Yhteisaskartelu: Merenalainen maailma 15.10. (SP)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Satuhetki 28.10. (NR)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958102">
                <a:tc>
                  <a:txBody>
                    <a:bodyPr/>
                    <a:lstStyle/>
                    <a:p>
                      <a:r>
                        <a:rPr lang="fi-FI" dirty="0"/>
                        <a:t>MARRASKUU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i-FI" sz="1400" b="0" dirty="0">
                          <a:latin typeface="Times New Roman"/>
                          <a:cs typeface="Times New Roman"/>
                        </a:rPr>
                        <a:t>Metsäretki 5.11. (SP)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i-FI" sz="1400" b="0" dirty="0">
                          <a:latin typeface="Times New Roman"/>
                          <a:cs typeface="Times New Roman"/>
                        </a:rPr>
                        <a:t>Satuhetki 18.11. (NR)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latin typeface="Times New Roman"/>
                          <a:cs typeface="Times New Roman"/>
                        </a:rPr>
                        <a:t>Alueellinen esi- ja alkuopetuksen verkostokokous 25.11.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latin typeface="Times New Roman"/>
                          <a:cs typeface="Times New Roman"/>
                        </a:rPr>
                        <a:t>Yhteinen leikkitunti 26.11. (SP)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720490">
                <a:tc>
                  <a:txBody>
                    <a:bodyPr/>
                    <a:lstStyle/>
                    <a:p>
                      <a:r>
                        <a:rPr lang="fi-FI" dirty="0"/>
                        <a:t>JOULUKUU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latin typeface="Times New Roman"/>
                          <a:cs typeface="Times New Roman"/>
                        </a:rPr>
                        <a:t>Joululaulut salissa 4.12. (NR)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graphicFrame>
        <p:nvGraphicFramePr>
          <p:cNvPr id="8" name="Taulukko 8">
            <a:extLst>
              <a:ext uri="{FF2B5EF4-FFF2-40B4-BE49-F238E27FC236}">
                <a16:creationId xmlns:a16="http://schemas.microsoft.com/office/drawing/2014/main" id="{C42331D9-A2A4-EFAE-F5F3-8A4CEADE0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20828"/>
              </p:ext>
            </p:extLst>
          </p:nvPr>
        </p:nvGraphicFramePr>
        <p:xfrm>
          <a:off x="748552" y="1318436"/>
          <a:ext cx="9979699" cy="56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9699">
                  <a:extLst>
                    <a:ext uri="{9D8B030D-6E8A-4147-A177-3AD203B41FA5}">
                      <a16:colId xmlns:a16="http://schemas.microsoft.com/office/drawing/2014/main" val="1883764609"/>
                    </a:ext>
                  </a:extLst>
                </a:gridCol>
              </a:tblGrid>
              <a:tr h="563527">
                <a:tc>
                  <a:txBody>
                    <a:bodyPr/>
                    <a:lstStyle/>
                    <a:p>
                      <a:r>
                        <a:rPr lang="fi-FI" dirty="0"/>
                        <a:t>6. VUOSIKELLO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7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906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60808AE5436DC41A00B7D9F29893BAB" ma:contentTypeVersion="10" ma:contentTypeDescription="Luo uusi asiakirja." ma:contentTypeScope="" ma:versionID="922baae5d5571629e94d6d04ef71e3ef">
  <xsd:schema xmlns:xsd="http://www.w3.org/2001/XMLSchema" xmlns:xs="http://www.w3.org/2001/XMLSchema" xmlns:p="http://schemas.microsoft.com/office/2006/metadata/properties" xmlns:ns2="c7925097-096f-4c7d-afac-7fe9f1a9bf92" xmlns:ns3="2a631346-968e-4478-b2c9-96be8155ca6d" targetNamespace="http://schemas.microsoft.com/office/2006/metadata/properties" ma:root="true" ma:fieldsID="68ba9b703e97c15ed165eb44cfb67b56" ns2:_="" ns3:_="">
    <xsd:import namespace="c7925097-096f-4c7d-afac-7fe9f1a9bf92"/>
    <xsd:import namespace="2a631346-968e-4478-b2c9-96be8155c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25097-096f-4c7d-afac-7fe9f1a9b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31346-968e-4478-b2c9-96be8155c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497221-F5FC-4A8B-9FF7-DBA00DF537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925097-096f-4c7d-afac-7fe9f1a9bf92"/>
    <ds:schemaRef ds:uri="2a631346-968e-4478-b2c9-96be8155c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20DC00-C2C2-4CAE-845E-F0848EDFD4C5}">
  <ds:schemaRefs>
    <ds:schemaRef ds:uri="294adddc-9359-4b28-b516-32ef06e7c7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8215fa3-9e5d-4df2-9f9f-facf1d0357d2}" enabled="0" method="" siteId="{08215fa3-9e5d-4df2-9f9f-facf1d0357d2}" removed="1"/>
  <clbl:label id="{a2493f3f-6595-4847-8f46-3790596519d0}" enabled="1" method="Privilege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3602</TotalTime>
  <Words>846</Words>
  <Application>Microsoft Office PowerPoint</Application>
  <PresentationFormat>Laajakuva</PresentationFormat>
  <Paragraphs>149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Arial</vt:lpstr>
      <vt:lpstr>Calibri</vt:lpstr>
      <vt:lpstr>Segoe UI</vt:lpstr>
      <vt:lpstr>StarSymbol,Sans-Serif</vt:lpstr>
      <vt:lpstr>Times New Roman</vt:lpstr>
      <vt:lpstr>Office-teema</vt:lpstr>
      <vt:lpstr>Esi- ja alkuopetuksen lähiyhteistyön suunnitelma  Niemenrannan koulu ja  Niemenrannan päiväkoti  Salonpään yksikkö ja Salonpään päiväkoti</vt:lpstr>
      <vt:lpstr>Kasvamme, kohtaamme ja kasvatamme yhdessä</vt:lpstr>
      <vt:lpstr>Taustatiedot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lastModifiedBy>Perämäki Elisa</cp:lastModifiedBy>
  <cp:revision>116</cp:revision>
  <cp:lastPrinted>2024-06-10T11:36:54Z</cp:lastPrinted>
  <dcterms:created xsi:type="dcterms:W3CDTF">2023-02-07T09:36:14Z</dcterms:created>
  <dcterms:modified xsi:type="dcterms:W3CDTF">2025-10-06T16:46:08Z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0x010100E60808AE5436DC41A00B7D9F29893BAB</vt:lpwstr>
  </property>
  <property fmtid="{D5CDD505-2E9C-101B-9397-08002B2CF9AE}" pid="3" name="MSIP_Label_a2493f3f-6595-4847-8f46-3790596519d0_Enabled">
    <vt:lpwstr>true</vt:lpwstr>
  </property>
  <property fmtid="{D5CDD505-2E9C-101B-9397-08002B2CF9AE}" pid="4" name="MSIP_Label_a2493f3f-6595-4847-8f46-3790596519d0_SetDate">
    <vt:lpwstr>2023-05-03T06:32:55Z</vt:lpwstr>
  </property>
  <property fmtid="{D5CDD505-2E9C-101B-9397-08002B2CF9AE}" pid="5" name="MSIP_Label_a2493f3f-6595-4847-8f46-3790596519d0_Method">
    <vt:lpwstr>Privileged</vt:lpwstr>
  </property>
  <property fmtid="{D5CDD505-2E9C-101B-9397-08002B2CF9AE}" pid="6" name="MSIP_Label_a2493f3f-6595-4847-8f46-3790596519d0_Name">
    <vt:lpwstr>a2493f3f-6595-4847-8f46-3790596519d0</vt:lpwstr>
  </property>
  <property fmtid="{D5CDD505-2E9C-101B-9397-08002B2CF9AE}" pid="7" name="MSIP_Label_a2493f3f-6595-4847-8f46-3790596519d0_SiteId">
    <vt:lpwstr>5cc89a67-fa29-4356-af5d-f436abc7c21b</vt:lpwstr>
  </property>
  <property fmtid="{D5CDD505-2E9C-101B-9397-08002B2CF9AE}" pid="8" name="MSIP_Label_a2493f3f-6595-4847-8f46-3790596519d0_ActionId">
    <vt:lpwstr>d48af9be-cebf-42d4-9233-cad7ef03d850</vt:lpwstr>
  </property>
  <property fmtid="{D5CDD505-2E9C-101B-9397-08002B2CF9AE}" pid="9" name="MSIP_Label_a2493f3f-6595-4847-8f46-3790596519d0_ContentBits">
    <vt:lpwstr>0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