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3" r:id="rId3"/>
    <p:sldId id="293" r:id="rId4"/>
    <p:sldId id="258" r:id="rId5"/>
    <p:sldId id="289" r:id="rId6"/>
    <p:sldId id="287" r:id="rId7"/>
    <p:sldId id="286" r:id="rId8"/>
    <p:sldId id="288" r:id="rId9"/>
    <p:sldId id="281" r:id="rId10"/>
    <p:sldId id="294" r:id="rId11"/>
    <p:sldId id="291" r:id="rId12"/>
    <p:sldId id="259" r:id="rId13"/>
    <p:sldId id="295" r:id="rId14"/>
    <p:sldId id="260" r:id="rId15"/>
    <p:sldId id="26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4498"/>
    <a:srgbClr val="AE80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38CA9A-C0F0-4656-AEEF-2AAACD081388}" v="88" dt="2025-11-17T11:51:06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D805E-79FF-4881-8E1F-41616A50CDEE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3D50C82-2563-4494-ABD8-220FAB380D16}">
      <dgm:prSet custT="1"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Pidennysmahdollisuus 3,5 – 4 vuoteen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EE8C5DBA-669F-4FE7-80FA-E901DE79D129}" type="parTrans" cxnId="{DE792E5D-56C2-47B4-B0DA-3E024C6A6121}">
      <dgm:prSet/>
      <dgm:spPr/>
      <dgm:t>
        <a:bodyPr/>
        <a:lstStyle/>
        <a:p>
          <a:endParaRPr lang="en-US"/>
        </a:p>
      </dgm:t>
    </dgm:pt>
    <dgm:pt modelId="{FCB7815E-1BA9-438C-9D3F-C4C8550D6AC5}" type="sibTrans" cxnId="{DE792E5D-56C2-47B4-B0DA-3E024C6A6121}">
      <dgm:prSet/>
      <dgm:spPr/>
      <dgm:t>
        <a:bodyPr/>
        <a:lstStyle/>
        <a:p>
          <a:endParaRPr lang="en-US"/>
        </a:p>
      </dgm:t>
    </dgm:pt>
    <dgm:pt modelId="{6BF05424-4480-459E-A1F0-3A3161455B6A}">
      <dgm:prSet custT="1"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Mahdollisuus tehdä joitakin opintoja itsenäisesti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9BA55572-420F-4A22-BCC4-887D4550C499}" type="parTrans" cxnId="{E3B53910-37C1-438E-A633-E3125947E289}">
      <dgm:prSet/>
      <dgm:spPr/>
      <dgm:t>
        <a:bodyPr/>
        <a:lstStyle/>
        <a:p>
          <a:endParaRPr lang="en-US"/>
        </a:p>
      </dgm:t>
    </dgm:pt>
    <dgm:pt modelId="{F13CF2DE-2359-4D74-A3C3-9C0F89191056}" type="sibTrans" cxnId="{E3B53910-37C1-438E-A633-E3125947E289}">
      <dgm:prSet/>
      <dgm:spPr/>
      <dgm:t>
        <a:bodyPr/>
        <a:lstStyle/>
        <a:p>
          <a:endParaRPr lang="en-US"/>
        </a:p>
      </dgm:t>
    </dgm:pt>
    <dgm:pt modelId="{15ADC5A6-EAE8-45ED-BECA-7402B75459AA}">
      <dgm:prSet/>
      <dgm:spPr/>
      <dgm:t>
        <a:bodyPr/>
        <a:lstStyle/>
        <a:p>
          <a:r>
            <a:rPr lang="fi-FI" b="1" dirty="0"/>
            <a:t>Opon ohjausta mm. opintojen suunnitteluun (opintojaksojen valintoihin ym.), ylioppilaskirjoituksiin ja tulevaisuuden pohtimiseen</a:t>
          </a:r>
          <a:endParaRPr lang="en-US" b="1" dirty="0"/>
        </a:p>
      </dgm:t>
    </dgm:pt>
    <dgm:pt modelId="{34892303-107A-4342-B310-04A70D09A7AC}" type="parTrans" cxnId="{64C6A4B0-3D4C-41E0-9E86-2127E5353D13}">
      <dgm:prSet/>
      <dgm:spPr/>
      <dgm:t>
        <a:bodyPr/>
        <a:lstStyle/>
        <a:p>
          <a:endParaRPr lang="en-US"/>
        </a:p>
      </dgm:t>
    </dgm:pt>
    <dgm:pt modelId="{DE81E8E8-C45F-4101-86F9-7B55215D0C4F}" type="sibTrans" cxnId="{64C6A4B0-3D4C-41E0-9E86-2127E5353D13}">
      <dgm:prSet/>
      <dgm:spPr/>
      <dgm:t>
        <a:bodyPr/>
        <a:lstStyle/>
        <a:p>
          <a:endParaRPr lang="en-US"/>
        </a:p>
      </dgm:t>
    </dgm:pt>
    <dgm:pt modelId="{226F4BB5-8B0F-44DC-9AEE-356DBD2ACC4F}">
      <dgm:prSet custT="1"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Erityisopettajan ohjausta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83D2B2C-1643-490A-BEEE-813BCA01847D}" type="parTrans" cxnId="{B39B2BA4-F885-4763-8CC7-18A53C448EBF}">
      <dgm:prSet/>
      <dgm:spPr/>
      <dgm:t>
        <a:bodyPr/>
        <a:lstStyle/>
        <a:p>
          <a:endParaRPr lang="en-US"/>
        </a:p>
      </dgm:t>
    </dgm:pt>
    <dgm:pt modelId="{97538687-DA9B-4DC5-B6B1-636278D4D05D}" type="sibTrans" cxnId="{B39B2BA4-F885-4763-8CC7-18A53C448EBF}">
      <dgm:prSet/>
      <dgm:spPr/>
      <dgm:t>
        <a:bodyPr/>
        <a:lstStyle/>
        <a:p>
          <a:endParaRPr lang="en-US"/>
        </a:p>
      </dgm:t>
    </dgm:pt>
    <dgm:pt modelId="{1758DC28-88E6-4536-85AF-56F25BDAA41E}">
      <dgm:prSet custT="1"/>
      <dgm:spPr/>
      <dgm:t>
        <a:bodyPr/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Aineenopettajien tukiopetus ym.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45C1B8E2-5967-4ADB-8F9B-EC3625E17B0A}" type="parTrans" cxnId="{594E902C-9CA6-4DA9-9E6D-D3ED4C42016C}">
      <dgm:prSet/>
      <dgm:spPr/>
      <dgm:t>
        <a:bodyPr/>
        <a:lstStyle/>
        <a:p>
          <a:endParaRPr lang="en-US"/>
        </a:p>
      </dgm:t>
    </dgm:pt>
    <dgm:pt modelId="{BEA9236C-5029-4B3B-9B59-61A80895B5E9}" type="sibTrans" cxnId="{594E902C-9CA6-4DA9-9E6D-D3ED4C42016C}">
      <dgm:prSet/>
      <dgm:spPr/>
      <dgm:t>
        <a:bodyPr/>
        <a:lstStyle/>
        <a:p>
          <a:endParaRPr lang="en-US"/>
        </a:p>
      </dgm:t>
    </dgm:pt>
    <dgm:pt modelId="{D970C368-9F61-496D-B826-B3A40348D363}">
      <dgm:prSet/>
      <dgm:spPr/>
      <dgm:t>
        <a:bodyPr/>
        <a:lstStyle/>
        <a:p>
          <a:r>
            <a:rPr lang="fi-FI" b="1" dirty="0"/>
            <a:t>Tarvittaessa lisäaika kokeisiin</a:t>
          </a:r>
          <a:endParaRPr lang="en-US" b="1" dirty="0"/>
        </a:p>
      </dgm:t>
    </dgm:pt>
    <dgm:pt modelId="{9358BC4E-C6CA-4880-A371-99330340B937}" type="parTrans" cxnId="{A5DF1AF4-EA30-4216-A3FA-0B9853487AC9}">
      <dgm:prSet/>
      <dgm:spPr/>
      <dgm:t>
        <a:bodyPr/>
        <a:lstStyle/>
        <a:p>
          <a:endParaRPr lang="en-US"/>
        </a:p>
      </dgm:t>
    </dgm:pt>
    <dgm:pt modelId="{F327D221-59C1-4920-B960-D1DBD585B746}" type="sibTrans" cxnId="{A5DF1AF4-EA30-4216-A3FA-0B9853487AC9}">
      <dgm:prSet/>
      <dgm:spPr/>
      <dgm:t>
        <a:bodyPr/>
        <a:lstStyle/>
        <a:p>
          <a:endParaRPr lang="en-US"/>
        </a:p>
      </dgm:t>
    </dgm:pt>
    <dgm:pt modelId="{1F4B5DB1-6606-4693-B3D6-EE1357567670}" type="pres">
      <dgm:prSet presAssocID="{DCED805E-79FF-4881-8E1F-41616A50CDEE}" presName="diagram" presStyleCnt="0">
        <dgm:presLayoutVars>
          <dgm:dir/>
          <dgm:resizeHandles val="exact"/>
        </dgm:presLayoutVars>
      </dgm:prSet>
      <dgm:spPr/>
    </dgm:pt>
    <dgm:pt modelId="{41CB9DE7-123A-4058-B145-1A779F0F7EFD}" type="pres">
      <dgm:prSet presAssocID="{23D50C82-2563-4494-ABD8-220FAB380D16}" presName="node" presStyleLbl="node1" presStyleIdx="0" presStyleCnt="6">
        <dgm:presLayoutVars>
          <dgm:bulletEnabled val="1"/>
        </dgm:presLayoutVars>
      </dgm:prSet>
      <dgm:spPr/>
    </dgm:pt>
    <dgm:pt modelId="{2A581AF3-529C-495A-997F-46F08F74B636}" type="pres">
      <dgm:prSet presAssocID="{FCB7815E-1BA9-438C-9D3F-C4C8550D6AC5}" presName="sibTrans" presStyleCnt="0"/>
      <dgm:spPr/>
    </dgm:pt>
    <dgm:pt modelId="{34C12BC8-62BF-41AA-B123-BD4EFEA70A14}" type="pres">
      <dgm:prSet presAssocID="{6BF05424-4480-459E-A1F0-3A3161455B6A}" presName="node" presStyleLbl="node1" presStyleIdx="1" presStyleCnt="6">
        <dgm:presLayoutVars>
          <dgm:bulletEnabled val="1"/>
        </dgm:presLayoutVars>
      </dgm:prSet>
      <dgm:spPr/>
    </dgm:pt>
    <dgm:pt modelId="{2E11579B-5F99-4D15-AA09-D89E8239825B}" type="pres">
      <dgm:prSet presAssocID="{F13CF2DE-2359-4D74-A3C3-9C0F89191056}" presName="sibTrans" presStyleCnt="0"/>
      <dgm:spPr/>
    </dgm:pt>
    <dgm:pt modelId="{64E72DD1-A8FF-49A5-A868-0A9E62FFC0FD}" type="pres">
      <dgm:prSet presAssocID="{15ADC5A6-EAE8-45ED-BECA-7402B75459AA}" presName="node" presStyleLbl="node1" presStyleIdx="2" presStyleCnt="6">
        <dgm:presLayoutVars>
          <dgm:bulletEnabled val="1"/>
        </dgm:presLayoutVars>
      </dgm:prSet>
      <dgm:spPr/>
    </dgm:pt>
    <dgm:pt modelId="{8B9A03A4-645A-4FF2-A5FE-9A0EE8CC3B71}" type="pres">
      <dgm:prSet presAssocID="{DE81E8E8-C45F-4101-86F9-7B55215D0C4F}" presName="sibTrans" presStyleCnt="0"/>
      <dgm:spPr/>
    </dgm:pt>
    <dgm:pt modelId="{6239028E-7A99-4351-9B1A-5663396EBE76}" type="pres">
      <dgm:prSet presAssocID="{226F4BB5-8B0F-44DC-9AEE-356DBD2ACC4F}" presName="node" presStyleLbl="node1" presStyleIdx="3" presStyleCnt="6">
        <dgm:presLayoutVars>
          <dgm:bulletEnabled val="1"/>
        </dgm:presLayoutVars>
      </dgm:prSet>
      <dgm:spPr/>
    </dgm:pt>
    <dgm:pt modelId="{C456CCFE-2754-4660-A382-F583BE201012}" type="pres">
      <dgm:prSet presAssocID="{97538687-DA9B-4DC5-B6B1-636278D4D05D}" presName="sibTrans" presStyleCnt="0"/>
      <dgm:spPr/>
    </dgm:pt>
    <dgm:pt modelId="{1111CA1D-2600-47D8-B9B4-F2692F762C67}" type="pres">
      <dgm:prSet presAssocID="{1758DC28-88E6-4536-85AF-56F25BDAA41E}" presName="node" presStyleLbl="node1" presStyleIdx="4" presStyleCnt="6">
        <dgm:presLayoutVars>
          <dgm:bulletEnabled val="1"/>
        </dgm:presLayoutVars>
      </dgm:prSet>
      <dgm:spPr/>
    </dgm:pt>
    <dgm:pt modelId="{6CED5735-5E34-4C77-9DFC-0068F823395A}" type="pres">
      <dgm:prSet presAssocID="{BEA9236C-5029-4B3B-9B59-61A80895B5E9}" presName="sibTrans" presStyleCnt="0"/>
      <dgm:spPr/>
    </dgm:pt>
    <dgm:pt modelId="{9F475EA6-706C-4CA9-8CF2-FA02F4F942C5}" type="pres">
      <dgm:prSet presAssocID="{D970C368-9F61-496D-B826-B3A40348D363}" presName="node" presStyleLbl="node1" presStyleIdx="5" presStyleCnt="6">
        <dgm:presLayoutVars>
          <dgm:bulletEnabled val="1"/>
        </dgm:presLayoutVars>
      </dgm:prSet>
      <dgm:spPr/>
    </dgm:pt>
  </dgm:ptLst>
  <dgm:cxnLst>
    <dgm:cxn modelId="{E3B53910-37C1-438E-A633-E3125947E289}" srcId="{DCED805E-79FF-4881-8E1F-41616A50CDEE}" destId="{6BF05424-4480-459E-A1F0-3A3161455B6A}" srcOrd="1" destOrd="0" parTransId="{9BA55572-420F-4A22-BCC4-887D4550C499}" sibTransId="{F13CF2DE-2359-4D74-A3C3-9C0F89191056}"/>
    <dgm:cxn modelId="{594E902C-9CA6-4DA9-9E6D-D3ED4C42016C}" srcId="{DCED805E-79FF-4881-8E1F-41616A50CDEE}" destId="{1758DC28-88E6-4536-85AF-56F25BDAA41E}" srcOrd="4" destOrd="0" parTransId="{45C1B8E2-5967-4ADB-8F9B-EC3625E17B0A}" sibTransId="{BEA9236C-5029-4B3B-9B59-61A80895B5E9}"/>
    <dgm:cxn modelId="{7CAFB030-D771-4D91-B7A8-C0BF455BDCC4}" type="presOf" srcId="{6BF05424-4480-459E-A1F0-3A3161455B6A}" destId="{34C12BC8-62BF-41AA-B123-BD4EFEA70A14}" srcOrd="0" destOrd="0" presId="urn:microsoft.com/office/officeart/2005/8/layout/default"/>
    <dgm:cxn modelId="{DE792E5D-56C2-47B4-B0DA-3E024C6A6121}" srcId="{DCED805E-79FF-4881-8E1F-41616A50CDEE}" destId="{23D50C82-2563-4494-ABD8-220FAB380D16}" srcOrd="0" destOrd="0" parTransId="{EE8C5DBA-669F-4FE7-80FA-E901DE79D129}" sibTransId="{FCB7815E-1BA9-438C-9D3F-C4C8550D6AC5}"/>
    <dgm:cxn modelId="{B2FEDE4D-A71A-44B4-8EA9-C499E529028E}" type="presOf" srcId="{1758DC28-88E6-4536-85AF-56F25BDAA41E}" destId="{1111CA1D-2600-47D8-B9B4-F2692F762C67}" srcOrd="0" destOrd="0" presId="urn:microsoft.com/office/officeart/2005/8/layout/default"/>
    <dgm:cxn modelId="{D9CD1F70-F856-4B8B-8017-A2E2CF3EC6AF}" type="presOf" srcId="{23D50C82-2563-4494-ABD8-220FAB380D16}" destId="{41CB9DE7-123A-4058-B145-1A779F0F7EFD}" srcOrd="0" destOrd="0" presId="urn:microsoft.com/office/officeart/2005/8/layout/default"/>
    <dgm:cxn modelId="{2234FD50-8E6C-4A42-90A2-98D1F1896162}" type="presOf" srcId="{15ADC5A6-EAE8-45ED-BECA-7402B75459AA}" destId="{64E72DD1-A8FF-49A5-A868-0A9E62FFC0FD}" srcOrd="0" destOrd="0" presId="urn:microsoft.com/office/officeart/2005/8/layout/default"/>
    <dgm:cxn modelId="{BBB1E557-C516-4CD3-9902-6E4321F64E15}" type="presOf" srcId="{D970C368-9F61-496D-B826-B3A40348D363}" destId="{9F475EA6-706C-4CA9-8CF2-FA02F4F942C5}" srcOrd="0" destOrd="0" presId="urn:microsoft.com/office/officeart/2005/8/layout/default"/>
    <dgm:cxn modelId="{B39B2BA4-F885-4763-8CC7-18A53C448EBF}" srcId="{DCED805E-79FF-4881-8E1F-41616A50CDEE}" destId="{226F4BB5-8B0F-44DC-9AEE-356DBD2ACC4F}" srcOrd="3" destOrd="0" parTransId="{583D2B2C-1643-490A-BEEE-813BCA01847D}" sibTransId="{97538687-DA9B-4DC5-B6B1-636278D4D05D}"/>
    <dgm:cxn modelId="{64C6A4B0-3D4C-41E0-9E86-2127E5353D13}" srcId="{DCED805E-79FF-4881-8E1F-41616A50CDEE}" destId="{15ADC5A6-EAE8-45ED-BECA-7402B75459AA}" srcOrd="2" destOrd="0" parTransId="{34892303-107A-4342-B310-04A70D09A7AC}" sibTransId="{DE81E8E8-C45F-4101-86F9-7B55215D0C4F}"/>
    <dgm:cxn modelId="{A72E3EB3-11ED-4AE0-AD6C-22DEAC73C34B}" type="presOf" srcId="{DCED805E-79FF-4881-8E1F-41616A50CDEE}" destId="{1F4B5DB1-6606-4693-B3D6-EE1357567670}" srcOrd="0" destOrd="0" presId="urn:microsoft.com/office/officeart/2005/8/layout/default"/>
    <dgm:cxn modelId="{52D966E7-A588-45B0-91E5-E767740F9175}" type="presOf" srcId="{226F4BB5-8B0F-44DC-9AEE-356DBD2ACC4F}" destId="{6239028E-7A99-4351-9B1A-5663396EBE76}" srcOrd="0" destOrd="0" presId="urn:microsoft.com/office/officeart/2005/8/layout/default"/>
    <dgm:cxn modelId="{A5DF1AF4-EA30-4216-A3FA-0B9853487AC9}" srcId="{DCED805E-79FF-4881-8E1F-41616A50CDEE}" destId="{D970C368-9F61-496D-B826-B3A40348D363}" srcOrd="5" destOrd="0" parTransId="{9358BC4E-C6CA-4880-A371-99330340B937}" sibTransId="{F327D221-59C1-4920-B960-D1DBD585B746}"/>
    <dgm:cxn modelId="{A0C9D613-A0C5-46D4-970B-827662D1F43B}" type="presParOf" srcId="{1F4B5DB1-6606-4693-B3D6-EE1357567670}" destId="{41CB9DE7-123A-4058-B145-1A779F0F7EFD}" srcOrd="0" destOrd="0" presId="urn:microsoft.com/office/officeart/2005/8/layout/default"/>
    <dgm:cxn modelId="{0EEF3A3E-E1F2-469A-8EB3-3EF9769E26BD}" type="presParOf" srcId="{1F4B5DB1-6606-4693-B3D6-EE1357567670}" destId="{2A581AF3-529C-495A-997F-46F08F74B636}" srcOrd="1" destOrd="0" presId="urn:microsoft.com/office/officeart/2005/8/layout/default"/>
    <dgm:cxn modelId="{BF14E9BC-DDCE-498C-8970-D463230D5078}" type="presParOf" srcId="{1F4B5DB1-6606-4693-B3D6-EE1357567670}" destId="{34C12BC8-62BF-41AA-B123-BD4EFEA70A14}" srcOrd="2" destOrd="0" presId="urn:microsoft.com/office/officeart/2005/8/layout/default"/>
    <dgm:cxn modelId="{C5A22539-7CAA-4BEF-A8E4-A09DC3D75446}" type="presParOf" srcId="{1F4B5DB1-6606-4693-B3D6-EE1357567670}" destId="{2E11579B-5F99-4D15-AA09-D89E8239825B}" srcOrd="3" destOrd="0" presId="urn:microsoft.com/office/officeart/2005/8/layout/default"/>
    <dgm:cxn modelId="{A398D681-E4B7-4B1E-997A-9C6EFF7817CF}" type="presParOf" srcId="{1F4B5DB1-6606-4693-B3D6-EE1357567670}" destId="{64E72DD1-A8FF-49A5-A868-0A9E62FFC0FD}" srcOrd="4" destOrd="0" presId="urn:microsoft.com/office/officeart/2005/8/layout/default"/>
    <dgm:cxn modelId="{5AED9DC1-E317-4B91-B7BC-85FAAC5CF40E}" type="presParOf" srcId="{1F4B5DB1-6606-4693-B3D6-EE1357567670}" destId="{8B9A03A4-645A-4FF2-A5FE-9A0EE8CC3B71}" srcOrd="5" destOrd="0" presId="urn:microsoft.com/office/officeart/2005/8/layout/default"/>
    <dgm:cxn modelId="{A2D9B33D-2B26-451B-BD93-68775C16A480}" type="presParOf" srcId="{1F4B5DB1-6606-4693-B3D6-EE1357567670}" destId="{6239028E-7A99-4351-9B1A-5663396EBE76}" srcOrd="6" destOrd="0" presId="urn:microsoft.com/office/officeart/2005/8/layout/default"/>
    <dgm:cxn modelId="{B02133E4-95B1-4CCA-B05D-357BC2BAE1F1}" type="presParOf" srcId="{1F4B5DB1-6606-4693-B3D6-EE1357567670}" destId="{C456CCFE-2754-4660-A382-F583BE201012}" srcOrd="7" destOrd="0" presId="urn:microsoft.com/office/officeart/2005/8/layout/default"/>
    <dgm:cxn modelId="{A57AF5E2-ADF4-4E90-BEC5-0B5FE24605FD}" type="presParOf" srcId="{1F4B5DB1-6606-4693-B3D6-EE1357567670}" destId="{1111CA1D-2600-47D8-B9B4-F2692F762C67}" srcOrd="8" destOrd="0" presId="urn:microsoft.com/office/officeart/2005/8/layout/default"/>
    <dgm:cxn modelId="{3E505053-D2FC-45DD-9D29-31F5F8F9F0CB}" type="presParOf" srcId="{1F4B5DB1-6606-4693-B3D6-EE1357567670}" destId="{6CED5735-5E34-4C77-9DFC-0068F823395A}" srcOrd="9" destOrd="0" presId="urn:microsoft.com/office/officeart/2005/8/layout/default"/>
    <dgm:cxn modelId="{1FCD7C0A-F884-4B5A-8ED9-F9E1A4477593}" type="presParOf" srcId="{1F4B5DB1-6606-4693-B3D6-EE1357567670}" destId="{9F475EA6-706C-4CA9-8CF2-FA02F4F942C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B9DE7-123A-4058-B145-1A779F0F7EFD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Pidennysmahdollisuus 3,5 – 4 vuoteen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39687"/>
        <a:ext cx="3286125" cy="1971675"/>
      </dsp:txXfrm>
    </dsp:sp>
    <dsp:sp modelId="{34C12BC8-62BF-41AA-B123-BD4EFEA70A14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Mahdollisuus tehdä joitakin opintoja itsenäisesti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14737" y="39687"/>
        <a:ext cx="3286125" cy="1971675"/>
      </dsp:txXfrm>
    </dsp:sp>
    <dsp:sp modelId="{64E72DD1-A8FF-49A5-A868-0A9E62FFC0FD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/>
            <a:t>Opon ohjausta mm. opintojen suunnitteluun (opintojaksojen valintoihin ym.), ylioppilaskirjoituksiin ja tulevaisuuden pohtimiseen</a:t>
          </a:r>
          <a:endParaRPr lang="en-US" sz="2100" b="1" kern="1200" dirty="0"/>
        </a:p>
      </dsp:txBody>
      <dsp:txXfrm>
        <a:off x="7229475" y="39687"/>
        <a:ext cx="3286125" cy="1971675"/>
      </dsp:txXfrm>
    </dsp:sp>
    <dsp:sp modelId="{6239028E-7A99-4351-9B1A-5663396EBE76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Erityisopettajan ohjausta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0" y="2339975"/>
        <a:ext cx="3286125" cy="1971675"/>
      </dsp:txXfrm>
    </dsp:sp>
    <dsp:sp modelId="{1111CA1D-2600-47D8-B9B4-F2692F762C67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Aineenopettajien tukiopetus ym.</a:t>
          </a:r>
          <a:endParaRPr lang="en-US" sz="2100" b="1" kern="120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614737" y="2339975"/>
        <a:ext cx="3286125" cy="1971675"/>
      </dsp:txXfrm>
    </dsp:sp>
    <dsp:sp modelId="{9F475EA6-706C-4CA9-8CF2-FA02F4F942C5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/>
            <a:t>Tarvittaessa lisäaika kokeisiin</a:t>
          </a:r>
          <a:endParaRPr lang="en-US" sz="2100" b="1" kern="1200" dirty="0"/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6A810-DD08-4E3D-9B63-E22BF37C3CD9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06156-DAE6-4ED5-9F0A-8ED28FABD10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59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81921-A565-4AD6-A91B-D0DB5D6E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37C9378-E56A-48E3-962E-050F4F6F3A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576D56B-96FE-40C2-ACC2-C490F240A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192CAD-7C51-4055-B76D-FB1417662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5C3F376-EC3A-41F5-9030-C045CB1D1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086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561C46-2C6E-49AC-B41C-0F92ECB6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2B33A3A-515A-4C47-B273-73A045BF30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F55EFF7-223B-4DF6-806B-242375EB8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5A14B1E-DD6B-4A97-A43B-D489C7C52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A56BC10-1D3C-4180-9907-FB7AD75A0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808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5E81B6EC-CAB9-43BC-8966-B07097577C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829ADB6-2E21-4928-BCD8-794ABB9E3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CBBE2B-35D2-409E-8994-E1139D69C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2A5E8F-9EA9-4B56-BA7B-6E9590FD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FDA6D5D-ACB7-4F56-A8D5-C1495AC6A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1903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0F2529-18CF-4479-A126-9049F78D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E1981-5E12-4494-9B64-F5DE3F0CD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07F69A4-FB80-44B0-8482-2994B8B1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1412CC-A29F-4F41-BBAA-254A70EFD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87C4E06-F866-4591-BF58-AA354D6F6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1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200533-D678-4AE0-A6AC-9869F9DA3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BB77904-8ABF-4275-956B-8D04B711A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CD9C03-E251-47FE-A132-4DB43386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FA5549-93D9-4E58-A331-5868C973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D121CC-0768-4427-BB6C-4B4DC9B7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59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14BA52-12BC-489C-848E-8B92F14D5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FF52D9B-BC19-460D-B07F-AB893E54EC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D5DC51-3645-40EF-94D7-1FCA79F85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90D551F-F7D4-4A39-B6DB-7FE137B1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FB25A8B-699A-4590-99B0-C878835E4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B64778-8164-4309-AE31-C28BD8D0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05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0B5195-D2DE-410B-A88E-45DD46DF1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FEEEA3D-0916-4C10-B086-25E027F0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0B7DC8A-6086-4800-B2C0-EC168DFC1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627C653-69E3-47E9-A044-0F65ED8B2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A571657-1BB5-4184-B18B-F59E4A7423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FA44774-F176-437F-B35D-AA729BBA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1201BA5-7264-4D0A-A42E-C53E24B4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169B96C-940D-4FC8-9052-22DBB0010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94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180B2F-A2A0-4C81-A0EC-B37EB953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CC901F5-6B09-4342-A367-32D5E703E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318E2AFF-0DFC-4C00-BE14-19848D8B5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F9DA01E-04C2-4E36-9672-91A63BF82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84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2BCE910-D74D-4F1A-BBB2-FDA178D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86614A9-1595-4D7E-905F-BB348B9D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C5C5C6-9960-4963-A1A1-9FED50445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07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20B26E-2C0E-46E3-B100-ECA818035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5BA25B-2958-4B3B-9FDF-6BABD939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8458E25-F04D-40C0-BD99-F21586E22B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FFCB85D-153D-4EA3-B415-5B04B20BF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71945A-08BA-4E97-B919-047E2FF37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B81C5F-9354-4D2F-9C83-423A7C98F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09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87A384-8487-447E-AA32-D5EA12688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F7A8A4B-79BA-450E-AD29-6533164BA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F3A1A15-7FF6-437C-8643-7DCAA5D11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E929755-CFD5-46F6-942A-C731AC1C4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B83888F-A46C-4E80-8442-B66056FC7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A374C9-1841-4A80-B4D1-B7020920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389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C035856D-C372-4307-8BC1-892C2AC8F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027E8F-60A5-45BF-839C-3FC990628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400FA3-CC6C-4BD9-9466-B449D748E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D737C-9358-4517-87B7-D2AE95913AF0}" type="datetimeFigureOut">
              <a:rPr lang="fi-FI" smtClean="0"/>
              <a:t>17.11.2025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1D24915-B21C-4CB1-A6A3-F0942718D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C458BB6-A09C-47EC-B5F4-B2B539BAC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3F60C-4AA8-4555-B7DE-F28B41AF077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337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uka.fi/madetojan-musiikkilukio/hae-meille-opiskelijaksi" TargetMode="External"/><Relationship Id="rId2" Type="http://schemas.openxmlformats.org/officeDocument/2006/relationships/hyperlink" Target="opintopolku.f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atti.karjalainen@ouka.fi" TargetMode="External"/><Relationship Id="rId2" Type="http://schemas.openxmlformats.org/officeDocument/2006/relationships/hyperlink" Target="mailto:jaana.kilpelanaho@ouka.f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nne.alander@eduouka.fi" TargetMode="External"/><Relationship Id="rId5" Type="http://schemas.openxmlformats.org/officeDocument/2006/relationships/hyperlink" Target="mailto:nina.heikkinen@eduouka.fi" TargetMode="External"/><Relationship Id="rId4" Type="http://schemas.openxmlformats.org/officeDocument/2006/relationships/hyperlink" Target="mailto:tuula.makinen@ouka.f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" name="Rectangle 8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uva 5" descr="Kuva, joka sisältää kohteen lava, konsertti, Teatteri, viihde&#10;&#10;Tekoälyllä luotu sisältö voi olla virheellistä.">
            <a:extLst>
              <a:ext uri="{FF2B5EF4-FFF2-40B4-BE49-F238E27FC236}">
                <a16:creationId xmlns:a16="http://schemas.microsoft.com/office/drawing/2014/main" id="{385FCA69-7549-F56A-CD01-D026303699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8" r="2579" b="18565"/>
          <a:stretch>
            <a:fillRect/>
          </a:stretch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5" name="Rectangle 8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5" y="-1524511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56BF9D2-0DE3-49C5-9EA5-8D49A89F4C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6600" b="1">
                <a:solidFill>
                  <a:schemeClr val="bg1"/>
                </a:solidFill>
              </a:rPr>
              <a:t>Madetojan musiikkilukio</a:t>
            </a:r>
          </a:p>
        </p:txBody>
      </p:sp>
      <p:sp>
        <p:nvSpPr>
          <p:cNvPr id="96" name="Rectangle: Rounded Corners 8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5A74CFF-09FF-1E5D-F22F-C84ECA88AEA9}"/>
              </a:ext>
            </a:extLst>
          </p:cNvPr>
          <p:cNvSpPr txBox="1"/>
          <p:nvPr/>
        </p:nvSpPr>
        <p:spPr>
          <a:xfrm>
            <a:off x="924560" y="5649771"/>
            <a:ext cx="866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Instagramissa</a:t>
            </a:r>
            <a:r>
              <a:rPr lang="en-US" dirty="0">
                <a:solidFill>
                  <a:schemeClr val="bg1"/>
                </a:solidFill>
              </a:rPr>
              <a:t> @madetojanmusiikkilukio ja </a:t>
            </a:r>
            <a:r>
              <a:rPr lang="en-US" dirty="0" err="1">
                <a:solidFill>
                  <a:schemeClr val="bg1"/>
                </a:solidFill>
              </a:rPr>
              <a:t>Facebookissa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Madetojan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musiikkilukio</a:t>
            </a:r>
            <a:r>
              <a:rPr lang="en-US" dirty="0">
                <a:solidFill>
                  <a:schemeClr val="bg1"/>
                </a:solidFill>
              </a:rPr>
              <a:t> - </a:t>
            </a:r>
            <a:r>
              <a:rPr lang="en-US" dirty="0" err="1">
                <a:solidFill>
                  <a:schemeClr val="bg1"/>
                </a:solidFill>
              </a:rPr>
              <a:t>virallinen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47A332-A5BA-B731-9692-5EE6C374E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rgbClr val="7030A0"/>
                </a:solidFill>
              </a:rPr>
              <a:t>Ylioppilaskirjoitukset S2029 lähtien (jos syksyllä 26 aloittava pidentää)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BB42A0-48A5-A66E-5308-F3B42BBB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123" y="5272797"/>
            <a:ext cx="10515600" cy="4351338"/>
          </a:xfrm>
        </p:spPr>
        <p:txBody>
          <a:bodyPr>
            <a:normAutofit/>
          </a:bodyPr>
          <a:lstStyle/>
          <a:p>
            <a:r>
              <a:rPr lang="fi-FI" sz="2000" b="1" dirty="0"/>
              <a:t>Yksi koe tulee olla A-tasoinen (matematiikka tai kieli)</a:t>
            </a:r>
          </a:p>
          <a:p>
            <a:r>
              <a:rPr lang="fi-FI" sz="2000" b="1" dirty="0"/>
              <a:t>Taito- ja taideaineiden ylioppilaskokeen voi tehdä musiikissa, liikunnassa ja kuvataiteessa</a:t>
            </a:r>
          </a:p>
          <a:p>
            <a:r>
              <a:rPr lang="fi-FI" sz="2000" b="1" dirty="0"/>
              <a:t>Lisäksi tutkintoon voi kuulua yksi tai useampi muu koe mistä tahansa ryhmistä 1–6. </a:t>
            </a:r>
          </a:p>
          <a:p>
            <a:r>
              <a:rPr lang="fi-FI" sz="2000" b="1" dirty="0"/>
              <a:t>Yo-kirjoituksia voi myös täydentää myöhemmin</a:t>
            </a:r>
          </a:p>
          <a:p>
            <a:pPr marL="0" indent="0">
              <a:buNone/>
            </a:pPr>
            <a:br>
              <a:rPr lang="fi-FI" dirty="0"/>
            </a:b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8F0CAA54-031D-BE47-5039-5559E964F846}"/>
              </a:ext>
            </a:extLst>
          </p:cNvPr>
          <p:cNvSpPr/>
          <p:nvPr/>
        </p:nvSpPr>
        <p:spPr>
          <a:xfrm>
            <a:off x="1132845" y="2273479"/>
            <a:ext cx="1361440" cy="934720"/>
          </a:xfrm>
          <a:prstGeom prst="rect">
            <a:avLst/>
          </a:prstGeom>
          <a:solidFill>
            <a:srgbClr val="B244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Äidinkieli ja kirjallisuus</a:t>
            </a:r>
          </a:p>
        </p:txBody>
      </p:sp>
      <p:sp>
        <p:nvSpPr>
          <p:cNvPr id="5" name="Risti 4">
            <a:extLst>
              <a:ext uri="{FF2B5EF4-FFF2-40B4-BE49-F238E27FC236}">
                <a16:creationId xmlns:a16="http://schemas.microsoft.com/office/drawing/2014/main" id="{C30B8DF7-6A86-5208-8939-880EA31F4270}"/>
              </a:ext>
            </a:extLst>
          </p:cNvPr>
          <p:cNvSpPr/>
          <p:nvPr/>
        </p:nvSpPr>
        <p:spPr>
          <a:xfrm>
            <a:off x="2794003" y="2651859"/>
            <a:ext cx="375920" cy="365760"/>
          </a:xfrm>
          <a:prstGeom prst="plus">
            <a:avLst/>
          </a:prstGeom>
          <a:solidFill>
            <a:srgbClr val="AE80A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AF108502-1817-B9FF-8658-C161E7BB6C25}"/>
              </a:ext>
            </a:extLst>
          </p:cNvPr>
          <p:cNvSpPr/>
          <p:nvPr/>
        </p:nvSpPr>
        <p:spPr>
          <a:xfrm>
            <a:off x="3403603" y="2298838"/>
            <a:ext cx="1463040" cy="934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Matematiikka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FEED5161-FBFD-D0A7-3213-E9A3BD19EFDE}"/>
              </a:ext>
            </a:extLst>
          </p:cNvPr>
          <p:cNvSpPr/>
          <p:nvPr/>
        </p:nvSpPr>
        <p:spPr>
          <a:xfrm>
            <a:off x="4947921" y="2298838"/>
            <a:ext cx="1463040" cy="934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Toinen kotimainen kieli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89E37463-48BD-0734-075E-D83D58450EAE}"/>
              </a:ext>
            </a:extLst>
          </p:cNvPr>
          <p:cNvSpPr/>
          <p:nvPr/>
        </p:nvSpPr>
        <p:spPr>
          <a:xfrm>
            <a:off x="6492239" y="2291121"/>
            <a:ext cx="1463040" cy="934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Vieras kieli</a:t>
            </a:r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B103965B-EEFD-F56C-6908-5E4DE44AF91F}"/>
              </a:ext>
            </a:extLst>
          </p:cNvPr>
          <p:cNvSpPr/>
          <p:nvPr/>
        </p:nvSpPr>
        <p:spPr>
          <a:xfrm>
            <a:off x="8046719" y="2298838"/>
            <a:ext cx="1463040" cy="934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Reaaliaine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836D9D40-DD3E-D4C0-2119-140C483C3AD6}"/>
              </a:ext>
            </a:extLst>
          </p:cNvPr>
          <p:cNvSpPr/>
          <p:nvPr/>
        </p:nvSpPr>
        <p:spPr>
          <a:xfrm>
            <a:off x="9591037" y="2303959"/>
            <a:ext cx="1463040" cy="93472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Taito- ja taideaineet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98B9B0AA-D270-C2C4-836E-565768054488}"/>
              </a:ext>
            </a:extLst>
          </p:cNvPr>
          <p:cNvSpPr txBox="1"/>
          <p:nvPr/>
        </p:nvSpPr>
        <p:spPr>
          <a:xfrm>
            <a:off x="1148080" y="3287871"/>
            <a:ext cx="1696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Kaikkien kirjoitettava</a:t>
            </a:r>
          </a:p>
        </p:txBody>
      </p:sp>
      <p:sp>
        <p:nvSpPr>
          <p:cNvPr id="12" name="Vasen aaltosulje 11">
            <a:extLst>
              <a:ext uri="{FF2B5EF4-FFF2-40B4-BE49-F238E27FC236}">
                <a16:creationId xmlns:a16="http://schemas.microsoft.com/office/drawing/2014/main" id="{FDB7F7E4-1BF7-968E-0479-23225E829F64}"/>
              </a:ext>
            </a:extLst>
          </p:cNvPr>
          <p:cNvSpPr/>
          <p:nvPr/>
        </p:nvSpPr>
        <p:spPr>
          <a:xfrm rot="16200000">
            <a:off x="7178874" y="538797"/>
            <a:ext cx="130413" cy="774192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6394C7AF-ADA2-6BBF-BAE3-58D40DE3098D}"/>
              </a:ext>
            </a:extLst>
          </p:cNvPr>
          <p:cNvSpPr txBox="1"/>
          <p:nvPr/>
        </p:nvSpPr>
        <p:spPr>
          <a:xfrm>
            <a:off x="5140960" y="3797594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Kolme koetta eri ryhmistä 2-5</a:t>
            </a:r>
          </a:p>
        </p:txBody>
      </p:sp>
      <p:sp>
        <p:nvSpPr>
          <p:cNvPr id="14" name="Vasen aaltosulje 13">
            <a:extLst>
              <a:ext uri="{FF2B5EF4-FFF2-40B4-BE49-F238E27FC236}">
                <a16:creationId xmlns:a16="http://schemas.microsoft.com/office/drawing/2014/main" id="{63D521AC-EB05-A5B5-A268-7F0F1A7F964A}"/>
              </a:ext>
            </a:extLst>
          </p:cNvPr>
          <p:cNvSpPr/>
          <p:nvPr/>
        </p:nvSpPr>
        <p:spPr>
          <a:xfrm rot="16200000">
            <a:off x="6385779" y="486270"/>
            <a:ext cx="162123" cy="612648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208A5D22-4728-5D34-2998-713870F5DF5F}"/>
              </a:ext>
            </a:extLst>
          </p:cNvPr>
          <p:cNvSpPr txBox="1"/>
          <p:nvPr/>
        </p:nvSpPr>
        <p:spPr>
          <a:xfrm>
            <a:off x="5384797" y="4598503"/>
            <a:ext cx="420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Yksi koe ryhmistä 2-6</a:t>
            </a:r>
          </a:p>
        </p:txBody>
      </p:sp>
    </p:spTree>
    <p:extLst>
      <p:ext uri="{BB962C8B-B14F-4D97-AF65-F5344CB8AC3E}">
        <p14:creationId xmlns:p14="http://schemas.microsoft.com/office/powerpoint/2010/main" val="2261807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80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3AC55-D247-030A-B71C-8C350A4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/>
              <a:t>Opiskelun tuki</a:t>
            </a:r>
          </a:p>
        </p:txBody>
      </p:sp>
      <p:graphicFrame>
        <p:nvGraphicFramePr>
          <p:cNvPr id="5" name="Sisällön paikkamerkki 2">
            <a:extLst>
              <a:ext uri="{FF2B5EF4-FFF2-40B4-BE49-F238E27FC236}">
                <a16:creationId xmlns:a16="http://schemas.microsoft.com/office/drawing/2014/main" id="{5A8469F1-9E73-F7E4-4BD6-B568DF91A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95798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orakulmio 2">
            <a:extLst>
              <a:ext uri="{FF2B5EF4-FFF2-40B4-BE49-F238E27FC236}">
                <a16:creationId xmlns:a16="http://schemas.microsoft.com/office/drawing/2014/main" id="{4EDF184A-2D07-607D-524D-A32461A9F621}"/>
              </a:ext>
            </a:extLst>
          </p:cNvPr>
          <p:cNvSpPr/>
          <p:nvPr/>
        </p:nvSpPr>
        <p:spPr>
          <a:xfrm>
            <a:off x="838200" y="6311900"/>
            <a:ext cx="10515600" cy="426720"/>
          </a:xfrm>
          <a:prstGeom prst="rect">
            <a:avLst/>
          </a:prstGeom>
          <a:solidFill>
            <a:srgbClr val="B2449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Hiljainen tila</a:t>
            </a:r>
          </a:p>
        </p:txBody>
      </p:sp>
    </p:spTree>
    <p:extLst>
      <p:ext uri="{BB962C8B-B14F-4D97-AF65-F5344CB8AC3E}">
        <p14:creationId xmlns:p14="http://schemas.microsoft.com/office/powerpoint/2010/main" val="3230650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4" name="Rectangle 513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64C16EB-11BD-44D3-A50F-81D02A76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/>
              <a:t>Yhteistyö</a:t>
            </a:r>
          </a:p>
        </p:txBody>
      </p:sp>
      <p:sp>
        <p:nvSpPr>
          <p:cNvPr id="51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A09CB1-CDB1-4715-8348-1B891C884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fi-FI" sz="2000" dirty="0"/>
              <a:t>Kansainväliset yhteydet</a:t>
            </a:r>
          </a:p>
          <a:p>
            <a:r>
              <a:rPr lang="fi-FI" sz="2000" dirty="0"/>
              <a:t>Hyvät yhteistyömahdollisuudet samalla kampuksella: Oulun konservatorio, Oulu Sinfonia, Oulu-opisto, Pohjankartanon yläkoulu sekä Karjasillan kirjasto. </a:t>
            </a:r>
          </a:p>
          <a:p>
            <a:r>
              <a:rPr lang="fi-FI" sz="2000"/>
              <a:t>Muita yhteistyötahoja</a:t>
            </a:r>
          </a:p>
          <a:p>
            <a:pPr lvl="1"/>
            <a:r>
              <a:rPr lang="fi-FI" sz="2000" dirty="0"/>
              <a:t>eri oppilaitokset</a:t>
            </a:r>
          </a:p>
          <a:p>
            <a:pPr lvl="1"/>
            <a:r>
              <a:rPr lang="fi-FI" sz="2000" dirty="0"/>
              <a:t>korkeakoulut</a:t>
            </a:r>
          </a:p>
          <a:p>
            <a:pPr lvl="1"/>
            <a:r>
              <a:rPr lang="fi-FI" sz="2000" dirty="0"/>
              <a:t>Kulttuurilaitokset, työelämä</a:t>
            </a:r>
          </a:p>
        </p:txBody>
      </p:sp>
      <p:pic>
        <p:nvPicPr>
          <p:cNvPr id="5" name="Kuva 4" descr="Kuva, joka sisältää kohteen jousisoitin, musiikki, soitin, henkilö&#10;&#10;Tekoälyllä luotu sisältö voi olla virheellistä.">
            <a:extLst>
              <a:ext uri="{FF2B5EF4-FFF2-40B4-BE49-F238E27FC236}">
                <a16:creationId xmlns:a16="http://schemas.microsoft.com/office/drawing/2014/main" id="{814C4CA8-5F64-01E3-A6BA-86EF1433B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 r="-1" b="149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B4AA47FF-D37F-5359-3186-39D42AA5D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9" y="57752"/>
            <a:ext cx="3407229" cy="12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79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F0A1F8-589D-5B37-CD3B-20F1CD6F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930A413-5C93-62A6-DCE8-7368CA5D2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dirty="0"/>
              <a:t>Hakeminen Madetojan musiikkilukioon</a:t>
            </a:r>
          </a:p>
        </p:txBody>
      </p:sp>
      <p:sp>
        <p:nvSpPr>
          <p:cNvPr id="41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isällön paikkamerkki 2">
            <a:extLst>
              <a:ext uri="{FF2B5EF4-FFF2-40B4-BE49-F238E27FC236}">
                <a16:creationId xmlns:a16="http://schemas.microsoft.com/office/drawing/2014/main" id="{368A03E3-1C4F-E2F0-9210-6E33123F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10000"/>
          </a:bodyPr>
          <a:lstStyle/>
          <a:p>
            <a:r>
              <a:rPr lang="fi-FI" sz="2000" dirty="0"/>
              <a:t>Opiskelijoita otetaan vuosittain 128.</a:t>
            </a:r>
          </a:p>
          <a:p>
            <a:r>
              <a:rPr lang="fi-FI" sz="2000" dirty="0"/>
              <a:t>Hakeminen tapahtuu osoitteessa </a:t>
            </a:r>
            <a:r>
              <a:rPr lang="fi-FI" sz="2000" dirty="0">
                <a:hlinkClick r:id="rId2"/>
              </a:rPr>
              <a:t>Opintopolku.fi </a:t>
            </a:r>
            <a:r>
              <a:rPr lang="fi-FI" sz="2000" dirty="0"/>
              <a:t>fi-palvelussa ja sähköinen pääsykoelomake täytetään osoitteessa </a:t>
            </a:r>
            <a:r>
              <a:rPr lang="fi-FI" sz="2000" dirty="0">
                <a:hlinkClick r:id="rId3"/>
              </a:rPr>
              <a:t>https://www.ouka.fi/madetojan-musiikkilukio/hae-meille-opiskelijaksi</a:t>
            </a:r>
            <a:r>
              <a:rPr lang="fi-FI" sz="2000" dirty="0"/>
              <a:t> </a:t>
            </a:r>
          </a:p>
          <a:p>
            <a:r>
              <a:rPr lang="fi-FI" sz="2000" dirty="0"/>
              <a:t>Opiskelijat valitaan vertailulukujen perusteella, jotka saadaan laskemalla yhteen </a:t>
            </a:r>
            <a:r>
              <a:rPr lang="fi-FI" sz="2000" b="1" dirty="0"/>
              <a:t>päättötodistuksen lukuaineiden keskiarvo</a:t>
            </a:r>
            <a:r>
              <a:rPr lang="fi-FI" sz="2000" dirty="0"/>
              <a:t> (maksimi 10 pistettä) sekä musiikin harrastusta ja kykyä osoittavat pisteet (maksimi 10 pistettä): </a:t>
            </a:r>
          </a:p>
          <a:p>
            <a:pPr marL="0" indent="0">
              <a:buNone/>
            </a:pPr>
            <a:endParaRPr lang="fi-FI" sz="2000" dirty="0"/>
          </a:p>
          <a:p>
            <a:r>
              <a:rPr lang="fi-FI" sz="2000" dirty="0"/>
              <a:t>1.  </a:t>
            </a:r>
            <a:r>
              <a:rPr lang="fi-FI" sz="2000" b="1" dirty="0"/>
              <a:t>musiikin arvosana </a:t>
            </a:r>
            <a:r>
              <a:rPr lang="fi-FI" sz="2000" dirty="0"/>
              <a:t>(10 tai 9 = 1p):  maksimi 1p</a:t>
            </a:r>
          </a:p>
          <a:p>
            <a:r>
              <a:rPr lang="fi-FI" sz="2000" dirty="0"/>
              <a:t>2.  </a:t>
            </a:r>
            <a:r>
              <a:rPr lang="fi-FI" sz="2000" b="1" dirty="0"/>
              <a:t>musiikkiluokat </a:t>
            </a:r>
            <a:r>
              <a:rPr lang="fi-FI" sz="2000" dirty="0"/>
              <a:t>(alakoulu 4 luokkaa ½p, yläkoulu 3 luokkaa ½p): maksimi 1p</a:t>
            </a:r>
          </a:p>
          <a:p>
            <a:r>
              <a:rPr lang="fi-FI" sz="2000" dirty="0"/>
              <a:t>3.  </a:t>
            </a:r>
            <a:r>
              <a:rPr lang="fi-FI" sz="2000" b="1" dirty="0"/>
              <a:t>musiikkioppilaitosten suoritukset ja muu ohjattu musiikkitoiminta</a:t>
            </a:r>
            <a:r>
              <a:rPr lang="fi-FI" sz="2000" dirty="0"/>
              <a:t>: maksimi 3p</a:t>
            </a:r>
          </a:p>
          <a:p>
            <a:r>
              <a:rPr lang="fi-FI" sz="2000" dirty="0"/>
              <a:t>4.  </a:t>
            </a:r>
            <a:r>
              <a:rPr lang="fi-FI" sz="2000" b="1" dirty="0"/>
              <a:t>näyttökoevideo</a:t>
            </a:r>
            <a:r>
              <a:rPr lang="fi-FI" sz="2000" dirty="0"/>
              <a:t>: maksimi 5p</a:t>
            </a:r>
          </a:p>
          <a:p>
            <a:pPr marL="0" indent="0">
              <a:buNone/>
            </a:pPr>
            <a:endParaRPr lang="fi-FI" sz="20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BF506CB-8A6C-9A5C-6887-C3C836F98A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r="1" b="10653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81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3CAB7B2-A0D4-4DBF-B729-8BC9215CD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i-FI" sz="5400" dirty="0"/>
              <a:t>Lisää ohjeita hakemiseen</a:t>
            </a:r>
          </a:p>
        </p:txBody>
      </p:sp>
      <p:sp>
        <p:nvSpPr>
          <p:cNvPr id="41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isällön paikkamerkki 2">
            <a:extLst>
              <a:ext uri="{FF2B5EF4-FFF2-40B4-BE49-F238E27FC236}">
                <a16:creationId xmlns:a16="http://schemas.microsoft.com/office/drawing/2014/main" id="{EB86D6D9-1EAB-4B9E-8049-5E99CC2AA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endParaRPr lang="fi-FI" sz="2200" dirty="0"/>
          </a:p>
          <a:p>
            <a:r>
              <a:rPr lang="fi-FI" sz="2200" dirty="0"/>
              <a:t>Ohjeet näyttökoevideon tekemiseen löydät nettisivuiltamme Hae meille –kohdasta</a:t>
            </a:r>
          </a:p>
          <a:p>
            <a:r>
              <a:rPr lang="fi-FI" sz="2200" dirty="0"/>
              <a:t>Ohjevideo näyttökoevideon tekemiseen julkaistaan näinä päivinä</a:t>
            </a:r>
          </a:p>
          <a:p>
            <a:r>
              <a:rPr lang="fi-FI" sz="2200" dirty="0"/>
              <a:t>Kopiot musiikkiopintojen todistuksista toimitetaan hallintosihteerillemme Matti Karjalaiselle joko postitse tai pdf-tiedostona sähköpostitse 17.4.2026 mennessä (matti.karjalainen@ouka.fi). </a:t>
            </a:r>
            <a:endParaRPr lang="fi-FI" sz="2200" dirty="0">
              <a:ea typeface="Calibri"/>
              <a:cs typeface="Calibri"/>
            </a:endParaRPr>
          </a:p>
        </p:txBody>
      </p:sp>
      <p:pic>
        <p:nvPicPr>
          <p:cNvPr id="4" name="Kuva 3" descr="Kuva, joka sisältää kohteen teksti, paperi, Nuotit, käsiala&#10;&#10;Tekoälyllä luotu sisältö voi olla virheellistä.">
            <a:extLst>
              <a:ext uri="{FF2B5EF4-FFF2-40B4-BE49-F238E27FC236}">
                <a16:creationId xmlns:a16="http://schemas.microsoft.com/office/drawing/2014/main" id="{E63C1EF3-8B33-B98A-20B2-92861DEC2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4" r="16939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6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AAA3A8D-44F6-4150-AF9C-57FCA370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i-FI" sz="5400"/>
              <a:t>Ota yhteyttä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FE763B-B99B-4EEB-83BF-8858FF104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200" dirty="0"/>
              <a:t>Rehtori Jaana Kilpelänaho, p. 040 4827 755 , </a:t>
            </a:r>
            <a:r>
              <a:rPr lang="fi-FI" sz="2200" dirty="0">
                <a:hlinkClick r:id="rId2"/>
              </a:rPr>
              <a:t>jaana.kilpelanaho@ouka.fi</a:t>
            </a:r>
            <a:r>
              <a:rPr lang="fi-FI" sz="2200" dirty="0"/>
              <a:t>  </a:t>
            </a:r>
          </a:p>
          <a:p>
            <a:r>
              <a:rPr lang="fi-FI" sz="2200" dirty="0"/>
              <a:t>Hallintosihteeri Matti Karjalainen, </a:t>
            </a:r>
            <a:r>
              <a:rPr lang="fi-FI" sz="2200" dirty="0">
                <a:hlinkClick r:id="rId3"/>
              </a:rPr>
              <a:t>matti.karjalainen@ouka.fi</a:t>
            </a:r>
            <a:r>
              <a:rPr lang="fi-FI" sz="2200" dirty="0"/>
              <a:t>  </a:t>
            </a:r>
            <a:endParaRPr lang="fi-FI" sz="2200" dirty="0">
              <a:ea typeface="Calibri"/>
              <a:cs typeface="Calibri"/>
            </a:endParaRPr>
          </a:p>
          <a:p>
            <a:r>
              <a:rPr lang="fi-FI" sz="2200" dirty="0"/>
              <a:t>Opinto-ohjaaja Tuula Mäkinen p. 044 703 9074, </a:t>
            </a:r>
            <a:r>
              <a:rPr lang="fi-FI" sz="2200" dirty="0">
                <a:hlinkClick r:id="rId4"/>
              </a:rPr>
              <a:t>tuula.makinen@ouka.fi</a:t>
            </a:r>
            <a:endParaRPr lang="fi-FI" sz="2200" dirty="0"/>
          </a:p>
          <a:p>
            <a:r>
              <a:rPr lang="fi-FI" sz="2200" dirty="0"/>
              <a:t>Opinto-ohjaaja Nina Heikkinen, p. 050 367 2692, </a:t>
            </a:r>
            <a:r>
              <a:rPr lang="fi-FI" sz="2200" dirty="0">
                <a:hlinkClick r:id="rId5"/>
              </a:rPr>
              <a:t>nina.heikkinen@eduouka.fi</a:t>
            </a:r>
            <a:r>
              <a:rPr lang="fi-FI" sz="2200" dirty="0"/>
              <a:t>  </a:t>
            </a:r>
          </a:p>
          <a:p>
            <a:r>
              <a:rPr lang="fi-FI" sz="2200" dirty="0"/>
              <a:t>Musiikin lehtori Anne Ålander, p. 050 367 2709, </a:t>
            </a:r>
            <a:r>
              <a:rPr lang="fi-FI" sz="2200" dirty="0">
                <a:hlinkClick r:id="rId6"/>
              </a:rPr>
              <a:t>anne.alander@eduouka.fi</a:t>
            </a:r>
            <a:r>
              <a:rPr lang="fi-FI" sz="2200" dirty="0"/>
              <a:t> </a:t>
            </a:r>
          </a:p>
          <a:p>
            <a:r>
              <a:rPr lang="fi-FI" sz="2200" dirty="0"/>
              <a:t>www.madetojanmusiikkilukio.fi </a:t>
            </a:r>
          </a:p>
          <a:p>
            <a:r>
              <a:rPr lang="fi-FI" sz="2200" dirty="0"/>
              <a:t>Instagram: @madetojanmusiikkilukio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1DCCD39-78EC-48E9-AA7F-9F84E35B80D6}"/>
              </a:ext>
            </a:extLst>
          </p:cNvPr>
          <p:cNvSpPr txBox="1"/>
          <p:nvPr/>
        </p:nvSpPr>
        <p:spPr>
          <a:xfrm>
            <a:off x="1160980" y="6335006"/>
            <a:ext cx="504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Kuvat: Lari Tolonen, Nina Heikkinen ja </a:t>
            </a:r>
            <a:r>
              <a:rPr lang="fi-FI" dirty="0" err="1"/>
              <a:t>Pixabay</a:t>
            </a:r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797DDB0-FB91-3D86-DA25-BB988CA72C44}"/>
              </a:ext>
            </a:extLst>
          </p:cNvPr>
          <p:cNvSpPr txBox="1"/>
          <p:nvPr/>
        </p:nvSpPr>
        <p:spPr>
          <a:xfrm>
            <a:off x="838200" y="5332674"/>
            <a:ext cx="574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Kun </a:t>
            </a:r>
            <a:r>
              <a:rPr lang="en-US" b="1" dirty="0" err="1"/>
              <a:t>lähdet</a:t>
            </a:r>
            <a:r>
              <a:rPr lang="en-US" b="1" dirty="0"/>
              <a:t> </a:t>
            </a:r>
            <a:r>
              <a:rPr lang="en-US" b="1" dirty="0" err="1"/>
              <a:t>Madiksesta</a:t>
            </a:r>
            <a:r>
              <a:rPr lang="en-US" b="1" dirty="0"/>
              <a:t>, Madis </a:t>
            </a:r>
            <a:r>
              <a:rPr lang="en-US" b="1" dirty="0" err="1"/>
              <a:t>ei</a:t>
            </a:r>
            <a:r>
              <a:rPr lang="en-US" b="1" dirty="0"/>
              <a:t> </a:t>
            </a:r>
            <a:r>
              <a:rPr lang="en-US" b="1" dirty="0" err="1"/>
              <a:t>lähde</a:t>
            </a:r>
            <a:r>
              <a:rPr lang="en-US" b="1" dirty="0"/>
              <a:t> </a:t>
            </a:r>
            <a:r>
              <a:rPr lang="en-US" b="1" dirty="0" err="1"/>
              <a:t>koskaan</a:t>
            </a:r>
            <a:r>
              <a:rPr lang="en-US" b="1" dirty="0"/>
              <a:t> </a:t>
            </a:r>
            <a:r>
              <a:rPr lang="en-US" b="1" dirty="0" err="1"/>
              <a:t>sinusta</a:t>
            </a:r>
            <a:r>
              <a:rPr lang="en-US" b="1" dirty="0"/>
              <a:t>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83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6" name="Rectangle 105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6A43198-4AD4-4D42-BB64-995855AD9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762793"/>
            <a:ext cx="4368602" cy="1347314"/>
          </a:xfrm>
        </p:spPr>
        <p:txBody>
          <a:bodyPr anchor="b">
            <a:normAutofit fontScale="90000"/>
          </a:bodyPr>
          <a:lstStyle/>
          <a:p>
            <a:r>
              <a:rPr lang="fi-FI" sz="5000" dirty="0" err="1"/>
              <a:t>Madis</a:t>
            </a:r>
            <a:r>
              <a:rPr lang="fi-FI" sz="5000" dirty="0"/>
              <a:t> pähkinänkuoressa</a:t>
            </a:r>
          </a:p>
        </p:txBody>
      </p:sp>
      <p:sp>
        <p:nvSpPr>
          <p:cNvPr id="105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C7F5390-81F0-4E16-93AC-C618ECD5C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421" y="2872899"/>
            <a:ext cx="4931019" cy="3985101"/>
          </a:xfrm>
        </p:spPr>
        <p:txBody>
          <a:bodyPr>
            <a:normAutofit fontScale="92500" lnSpcReduction="10000"/>
          </a:bodyPr>
          <a:lstStyle/>
          <a:p>
            <a:r>
              <a:rPr lang="fi-FI" sz="1700" b="1" dirty="0"/>
              <a:t>Lukiostamme saat hyvän perustan jatko-opintoihin mille tahansa alalle.</a:t>
            </a:r>
          </a:p>
          <a:p>
            <a:r>
              <a:rPr lang="fi-FI" sz="1700" b="1" dirty="0"/>
              <a:t>Mukavankokoinen lukio (n. 400 opiskelijaa)</a:t>
            </a:r>
          </a:p>
          <a:p>
            <a:r>
              <a:rPr lang="fi-FI" sz="1700" b="1" dirty="0"/>
              <a:t>Turvallinen ilmapiiri, voit olla oma itsesi </a:t>
            </a:r>
          </a:p>
          <a:p>
            <a:r>
              <a:rPr lang="fi-FI" sz="1700" b="1" dirty="0"/>
              <a:t>Opiskelijoita yhdistää sama kiinnostuksen kohde</a:t>
            </a:r>
          </a:p>
          <a:p>
            <a:r>
              <a:rPr lang="fi-FI" sz="1700" b="1" dirty="0"/>
              <a:t>Voi yhdistää lukio-opiskeluun musiikin harrastamisen</a:t>
            </a:r>
          </a:p>
          <a:p>
            <a:r>
              <a:rPr lang="fi-FI" sz="1700" b="1" dirty="0"/>
              <a:t>Musiikki tasapainottaa lukioarkea</a:t>
            </a:r>
          </a:p>
          <a:p>
            <a:r>
              <a:rPr lang="fi-FI" sz="1600" b="1" dirty="0"/>
              <a:t>Monenlaisia tapahtumia:</a:t>
            </a:r>
          </a:p>
          <a:p>
            <a:pPr lvl="1"/>
            <a:r>
              <a:rPr lang="fi-FI" sz="1400" b="1" dirty="0"/>
              <a:t> Klassisen musiikin ja Rytmimusiikin maratonit</a:t>
            </a:r>
          </a:p>
          <a:p>
            <a:pPr lvl="1"/>
            <a:r>
              <a:rPr lang="fi-FI" sz="1400" b="1" dirty="0"/>
              <a:t>Taiteiden päivä</a:t>
            </a:r>
          </a:p>
          <a:p>
            <a:pPr lvl="1"/>
            <a:r>
              <a:rPr lang="fi-FI" sz="1400" b="1" dirty="0"/>
              <a:t>Lauluklubi</a:t>
            </a:r>
          </a:p>
          <a:p>
            <a:pPr lvl="1"/>
            <a:r>
              <a:rPr lang="fi-FI" sz="1400" b="1" dirty="0" err="1"/>
              <a:t>Madrock</a:t>
            </a:r>
            <a:endParaRPr lang="fi-FI" sz="1700" b="1" dirty="0"/>
          </a:p>
          <a:p>
            <a:r>
              <a:rPr lang="fi-FI" sz="1700" b="1" i="1" dirty="0"/>
              <a:t>“</a:t>
            </a:r>
            <a:r>
              <a:rPr lang="fi-FI" sz="1700" b="1" i="1" dirty="0" err="1"/>
              <a:t>Madiksella</a:t>
            </a:r>
            <a:r>
              <a:rPr lang="fi-FI" sz="1700" b="1" i="1" dirty="0"/>
              <a:t> on ihania opettajia, hyvät tilat ja hyvä yhteishenki.” </a:t>
            </a:r>
          </a:p>
        </p:txBody>
      </p:sp>
      <p:pic>
        <p:nvPicPr>
          <p:cNvPr id="5" name="Kuva 4" descr="Kuva, joka sisältää kohteen huonekalu, sisä-, työpöytä, luokkahuone&#10;&#10;Tekoälyllä luotu sisältö voi olla virheellistä.">
            <a:extLst>
              <a:ext uri="{FF2B5EF4-FFF2-40B4-BE49-F238E27FC236}">
                <a16:creationId xmlns:a16="http://schemas.microsoft.com/office/drawing/2014/main" id="{C7C8A578-CE53-D2CE-0F08-5CDDD57B5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r="-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6711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CE79134-3204-9397-6FB2-D5B26267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5400" dirty="0" err="1"/>
              <a:t>Madiksesta</a:t>
            </a:r>
            <a:endParaRPr lang="fi-FI" sz="5400" dirty="0"/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C80D1F3-9FDB-ED94-7BE1-0BA3F840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2" y="2909771"/>
            <a:ext cx="4243589" cy="3320668"/>
          </a:xfrm>
        </p:spPr>
        <p:txBody>
          <a:bodyPr>
            <a:normAutofit fontScale="77500" lnSpcReduction="20000"/>
          </a:bodyPr>
          <a:lstStyle/>
          <a:p>
            <a:r>
              <a:rPr lang="fi-FI" sz="2400" dirty="0"/>
              <a:t>Ryhmäytyminen helppoa eri puolilta Suomea tulevien opiskelukavereiden kanssa yhteismusisoinnin ym. ansiosta</a:t>
            </a:r>
          </a:p>
          <a:p>
            <a:r>
              <a:rPr lang="fi-FI" sz="2400" dirty="0"/>
              <a:t>Musiikkiluokalla olleet -&gt; jatkossa enemmän valinnanmahdollisuuksia musiikin opintojen osalta kuin peruskoulussa</a:t>
            </a:r>
          </a:p>
          <a:p>
            <a:pPr lvl="1"/>
            <a:r>
              <a:rPr lang="fi-FI" sz="2000" dirty="0"/>
              <a:t>Mitä opiskelee ja milloin</a:t>
            </a:r>
          </a:p>
          <a:p>
            <a:pPr lvl="1"/>
            <a:r>
              <a:rPr lang="fi-FI" sz="2000" dirty="0"/>
              <a:t>Esim. kuoro tai orkesteri ei ole pakollinen</a:t>
            </a:r>
          </a:p>
          <a:p>
            <a:r>
              <a:rPr lang="en-US" sz="2200" dirty="0" err="1"/>
              <a:t>Kulttuurimatka</a:t>
            </a:r>
            <a:r>
              <a:rPr lang="en-US" sz="2200" dirty="0"/>
              <a:t> </a:t>
            </a:r>
            <a:r>
              <a:rPr lang="en-US" sz="2200" dirty="0" err="1"/>
              <a:t>kahden</a:t>
            </a:r>
            <a:r>
              <a:rPr lang="en-US" sz="2200" dirty="0"/>
              <a:t> </a:t>
            </a:r>
            <a:r>
              <a:rPr lang="en-US" sz="2200" dirty="0" err="1"/>
              <a:t>vuoden</a:t>
            </a:r>
            <a:r>
              <a:rPr lang="en-US" sz="2200" dirty="0"/>
              <a:t> </a:t>
            </a:r>
            <a:r>
              <a:rPr lang="en-US" sz="2200" dirty="0" err="1"/>
              <a:t>välein</a:t>
            </a:r>
            <a:endParaRPr lang="en-US" sz="2200" dirty="0"/>
          </a:p>
          <a:p>
            <a:pPr lvl="1"/>
            <a:r>
              <a:rPr lang="en-US" sz="2200" dirty="0" err="1"/>
              <a:t>Käydään</a:t>
            </a:r>
            <a:r>
              <a:rPr lang="en-US" sz="2200" dirty="0"/>
              <a:t> mm. </a:t>
            </a:r>
            <a:r>
              <a:rPr lang="en-US" sz="2200" dirty="0" err="1"/>
              <a:t>Ainolassa</a:t>
            </a:r>
            <a:r>
              <a:rPr lang="en-US" sz="2200" dirty="0"/>
              <a:t> </a:t>
            </a:r>
            <a:r>
              <a:rPr lang="en-US" sz="2200" dirty="0" err="1"/>
              <a:t>Järvenpäässä</a:t>
            </a:r>
            <a:endParaRPr lang="en-US" sz="2200" dirty="0"/>
          </a:p>
          <a:p>
            <a:pPr lvl="1"/>
            <a:r>
              <a:rPr lang="en-US" sz="2200" dirty="0" err="1"/>
              <a:t>Erilaisia</a:t>
            </a:r>
            <a:r>
              <a:rPr lang="en-US" sz="2200" dirty="0"/>
              <a:t> </a:t>
            </a:r>
            <a:r>
              <a:rPr lang="en-US" sz="2200" dirty="0" err="1"/>
              <a:t>kulttuurikohteita</a:t>
            </a:r>
            <a:r>
              <a:rPr lang="en-US" sz="2200" dirty="0"/>
              <a:t> </a:t>
            </a:r>
            <a:r>
              <a:rPr lang="en-US" sz="2200" dirty="0" err="1"/>
              <a:t>matkan</a:t>
            </a:r>
            <a:r>
              <a:rPr lang="en-US" sz="2200" dirty="0"/>
              <a:t> </a:t>
            </a:r>
            <a:r>
              <a:rPr lang="en-US" sz="2200" dirty="0" err="1"/>
              <a:t>varrella</a:t>
            </a:r>
            <a:r>
              <a:rPr lang="en-US" sz="2200" dirty="0"/>
              <a:t> ja </a:t>
            </a:r>
            <a:r>
              <a:rPr lang="en-US" sz="2200" dirty="0" err="1"/>
              <a:t>Helsingissä</a:t>
            </a:r>
            <a:endParaRPr lang="en-US" sz="2200" dirty="0"/>
          </a:p>
          <a:p>
            <a:endParaRPr lang="en-US" sz="2200" dirty="0"/>
          </a:p>
        </p:txBody>
      </p:sp>
      <p:pic>
        <p:nvPicPr>
          <p:cNvPr id="5" name="Sisällön paikkamerkki 4" descr="Kuva, joka sisältää kohteen taide, kohtaus, vaate, sisä-&#10;&#10;Tekoälyllä luotu sisältö voi olla virheellistä.">
            <a:extLst>
              <a:ext uri="{FF2B5EF4-FFF2-40B4-BE49-F238E27FC236}">
                <a16:creationId xmlns:a16="http://schemas.microsoft.com/office/drawing/2014/main" id="{5CFEA033-8ACC-D9EB-06A6-8F703748FB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7" r="2" b="11994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8246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8" name="Rectangle 20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EEB2C07-270F-430C-B5FE-5722935E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fi-FI" sz="4200"/>
              <a:t>Musiikkilukiolainen opiskelee </a:t>
            </a:r>
          </a:p>
        </p:txBody>
      </p:sp>
      <p:sp>
        <p:nvSpPr>
          <p:cNvPr id="207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B4D8E3-246D-482E-84EC-01B1C5FCD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1500" dirty="0"/>
          </a:p>
          <a:p>
            <a:r>
              <a:rPr lang="fi-FI" sz="1500" dirty="0"/>
              <a:t>Vähintään </a:t>
            </a:r>
            <a:r>
              <a:rPr lang="fi-FI" sz="1500" b="1" dirty="0"/>
              <a:t>150 opintopisteen </a:t>
            </a:r>
            <a:r>
              <a:rPr lang="fi-FI" sz="1500" dirty="0"/>
              <a:t>verran opintoja</a:t>
            </a:r>
          </a:p>
          <a:p>
            <a:r>
              <a:rPr lang="fi-FI" sz="1500" dirty="0"/>
              <a:t>Samat pakolliset  ja valtakunnalliset valinnaiset opinnot kuin yleislukiossa</a:t>
            </a:r>
          </a:p>
          <a:p>
            <a:r>
              <a:rPr lang="fi-FI" sz="1500" b="1" dirty="0"/>
              <a:t>Valtakunnallisia valinnaisia </a:t>
            </a:r>
            <a:r>
              <a:rPr lang="fi-FI" sz="1500" dirty="0"/>
              <a:t>opintoja ainakin </a:t>
            </a:r>
            <a:r>
              <a:rPr lang="fi-FI" sz="1500" b="1" dirty="0"/>
              <a:t>20 opintopistettä</a:t>
            </a:r>
          </a:p>
          <a:p>
            <a:r>
              <a:rPr lang="fi-FI" sz="1500" dirty="0"/>
              <a:t>Pakollisista saa </a:t>
            </a:r>
            <a:r>
              <a:rPr lang="fi-FI" sz="1500" b="1" dirty="0"/>
              <a:t>huojentaa </a:t>
            </a:r>
            <a:r>
              <a:rPr lang="fi-FI" sz="1500" b="1" dirty="0" err="1"/>
              <a:t>max</a:t>
            </a:r>
            <a:r>
              <a:rPr lang="fi-FI" sz="1500" b="1" dirty="0"/>
              <a:t>. 16 opintopistettä </a:t>
            </a:r>
            <a:r>
              <a:rPr lang="fi-FI" sz="1500" dirty="0"/>
              <a:t>tietyin ehdoin (muilla lukiolaisilla pakollisia 94 tai 102 opintopistettä matematiikan tasosta riippuen)</a:t>
            </a:r>
          </a:p>
          <a:p>
            <a:r>
              <a:rPr lang="fi-FI" sz="1500" b="1" dirty="0"/>
              <a:t>Musiikin erityisen tehtävän opintoja </a:t>
            </a:r>
            <a:r>
              <a:rPr lang="fi-FI" sz="1500" dirty="0"/>
              <a:t>vähintään </a:t>
            </a:r>
            <a:r>
              <a:rPr lang="fi-FI" sz="1500" b="1" dirty="0"/>
              <a:t>24 opintopistettä</a:t>
            </a:r>
          </a:p>
          <a:p>
            <a:pPr marL="0" indent="0">
              <a:buNone/>
            </a:pPr>
            <a:endParaRPr lang="fi-FI" sz="15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A76E506-9E28-FDC6-C3C5-30D634C5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002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676B6DA-F825-0402-0C89-41B7F55B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fi-FI" sz="5000" dirty="0"/>
              <a:t>Madetojan musiikkiopinnot (24 op)</a:t>
            </a:r>
          </a:p>
        </p:txBody>
      </p:sp>
      <p:pic>
        <p:nvPicPr>
          <p:cNvPr id="1026" name="Picture 2" descr="Tausta, Sapluuna, Taide, Väri, Rakenne">
            <a:extLst>
              <a:ext uri="{FF2B5EF4-FFF2-40B4-BE49-F238E27FC236}">
                <a16:creationId xmlns:a16="http://schemas.microsoft.com/office/drawing/2014/main" id="{73176F18-90F9-D08C-8A19-CE65D6122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281DC18-929A-73F9-13AF-CC0500CB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 fontScale="92500" lnSpcReduction="10000"/>
          </a:bodyPr>
          <a:lstStyle/>
          <a:p>
            <a:r>
              <a:rPr lang="fi-FI" sz="1900" dirty="0"/>
              <a:t>Lukioaikana tulee olla tehtynä</a:t>
            </a:r>
          </a:p>
          <a:p>
            <a:pPr lvl="1"/>
            <a:r>
              <a:rPr lang="fi-FI" sz="1900" dirty="0"/>
              <a:t>1 musiikkiteoria</a:t>
            </a:r>
          </a:p>
          <a:p>
            <a:pPr lvl="1"/>
            <a:r>
              <a:rPr lang="fi-FI" sz="1900" dirty="0"/>
              <a:t>1 säveltapailu</a:t>
            </a:r>
          </a:p>
          <a:p>
            <a:pPr lvl="1"/>
            <a:r>
              <a:rPr lang="fi-FI" sz="1900" dirty="0"/>
              <a:t>2 musiikkitieto-opintojaksoa</a:t>
            </a:r>
          </a:p>
          <a:p>
            <a:pPr lvl="1"/>
            <a:r>
              <a:rPr lang="fi-FI" sz="1900" dirty="0"/>
              <a:t>2 yhteismusisointia</a:t>
            </a:r>
          </a:p>
          <a:p>
            <a:pPr lvl="1"/>
            <a:r>
              <a:rPr lang="fi-FI" sz="1900" dirty="0"/>
              <a:t>Lisäksi muita</a:t>
            </a:r>
          </a:p>
          <a:p>
            <a:pPr lvl="2"/>
            <a:r>
              <a:rPr lang="fi-FI" sz="1900" dirty="0"/>
              <a:t>Lisää edellä mainittuja</a:t>
            </a:r>
          </a:p>
          <a:p>
            <a:pPr lvl="2"/>
            <a:r>
              <a:rPr lang="fi-FI" sz="1900" dirty="0"/>
              <a:t>1 solistinen aine kolmelle vuodelle</a:t>
            </a:r>
          </a:p>
          <a:p>
            <a:pPr lvl="2"/>
            <a:r>
              <a:rPr lang="fi-FI" sz="1900" dirty="0"/>
              <a:t>Voi olla 2 ryhmäainetta per vuosi</a:t>
            </a:r>
          </a:p>
          <a:p>
            <a:pPr lvl="2"/>
            <a:r>
              <a:rPr lang="fi-FI" sz="1900" dirty="0"/>
              <a:t>Koulun ulkopuoliset musiikkiopinnot (kuoro ym.)</a:t>
            </a:r>
          </a:p>
          <a:p>
            <a:r>
              <a:rPr lang="fi-FI" sz="1900" dirty="0"/>
              <a:t>Näiden lisäksi kaikissa lukioissa oleva Musiikki 1-opintojakso</a:t>
            </a:r>
          </a:p>
        </p:txBody>
      </p:sp>
    </p:spTree>
    <p:extLst>
      <p:ext uri="{BB962C8B-B14F-4D97-AF65-F5344CB8AC3E}">
        <p14:creationId xmlns:p14="http://schemas.microsoft.com/office/powerpoint/2010/main" val="3873978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39D5B8D-B963-40EF-BA7F-F9C14B734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Solistiset aineet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4B41793-06CE-4CAC-B165-4006DE189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3632" y="0"/>
            <a:ext cx="2767092" cy="677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0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443FEE-A811-4C31-9763-BF0D014DF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Musiikin ryhmäaineet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6ADED1E-922B-44F3-9A2B-22F6F5DA3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4138" y="643466"/>
            <a:ext cx="4547055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FC0EF91-EE63-48B4-A75F-6D3238A5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Orkesteri- ja kuorotoiminta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99ED541F-7A4A-4D31-BFF5-1AC2A04C91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2606" y="1105803"/>
            <a:ext cx="4565740" cy="406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493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80" name="Rectangle 1537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fi-FI" altLang="fi-FI" dirty="0">
                <a:latin typeface="Trebuchet MS"/>
              </a:rPr>
              <a:t>Ylioppilaskokeet tällä hetkellä</a:t>
            </a:r>
            <a:br>
              <a:rPr lang="fi-FI" altLang="fi-FI" dirty="0">
                <a:latin typeface="Trebuchet MS"/>
              </a:rPr>
            </a:br>
            <a:endParaRPr lang="fi-FI" altLang="fi-FI" dirty="0">
              <a:latin typeface="Gadugi" panose="020B0502040204020203" pitchFamily="34" charset="0"/>
            </a:endParaRPr>
          </a:p>
        </p:txBody>
      </p:sp>
      <p:sp>
        <p:nvSpPr>
          <p:cNvPr id="15382" name="Rectangle 1538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84" name="Rectangle 1538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2" y="2253814"/>
            <a:ext cx="4530898" cy="3647285"/>
          </a:xfrm>
        </p:spPr>
        <p:txBody>
          <a:bodyPr anchor="ctr">
            <a:normAutofit lnSpcReduction="10000"/>
          </a:bodyPr>
          <a:lstStyle/>
          <a:p>
            <a:pPr marL="0" indent="0" eaLnBrk="1" hangingPunct="1">
              <a:buNone/>
            </a:pPr>
            <a:endParaRPr lang="fi-FI" altLang="fi-FI" sz="1900" dirty="0">
              <a:latin typeface="Trebuchet MS"/>
            </a:endParaRPr>
          </a:p>
          <a:p>
            <a:pPr marL="729808" lvl="1"/>
            <a:r>
              <a:rPr lang="fi-FI" altLang="fi-FI" b="1" dirty="0">
                <a:latin typeface="Calibri"/>
                <a:cs typeface="Calibri"/>
              </a:rPr>
              <a:t>viisi vaadittavaa (=minimi)</a:t>
            </a:r>
          </a:p>
          <a:p>
            <a:pPr marL="729808" lvl="1"/>
            <a:r>
              <a:rPr lang="fi-FI" altLang="fi-FI" b="1" dirty="0">
                <a:latin typeface="Calibri"/>
                <a:cs typeface="Calibri"/>
              </a:rPr>
              <a:t>äidinkieli kaikkien suoritettava</a:t>
            </a:r>
            <a:endParaRPr lang="fi-FI" altLang="fi-F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9808" lvl="1"/>
            <a:r>
              <a:rPr lang="fi-FI" altLang="fi-FI" b="1" dirty="0">
                <a:latin typeface="Calibri"/>
                <a:cs typeface="Calibri"/>
              </a:rPr>
              <a:t>loput neljä: vieras kieli, ruotsi, matematiikka, </a:t>
            </a:r>
            <a:r>
              <a:rPr lang="fi-FI" altLang="fi-FI" b="1" dirty="0" err="1">
                <a:latin typeface="Calibri"/>
                <a:cs typeface="Calibri"/>
              </a:rPr>
              <a:t>reaali</a:t>
            </a:r>
            <a:r>
              <a:rPr lang="fi-FI" altLang="fi-FI" b="1" dirty="0">
                <a:latin typeface="Calibri"/>
                <a:cs typeface="Calibri"/>
              </a:rPr>
              <a:t>, vähintään 4 ainetta kolmesta kategoriasta</a:t>
            </a:r>
          </a:p>
          <a:p>
            <a:pPr marL="729808" lvl="1"/>
            <a:r>
              <a:rPr lang="fi-FI" altLang="fi-FI" b="1" dirty="0">
                <a:latin typeface="Calibri"/>
                <a:cs typeface="Calibri"/>
              </a:rPr>
              <a:t>Yhden oltava pitkän oppimäärän koe (kieli/matematiikka)</a:t>
            </a:r>
            <a:endParaRPr lang="fi-FI" altLang="fi-FI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None/>
            </a:pPr>
            <a:endParaRPr lang="fi-FI" altLang="fi-FI" sz="1900" dirty="0">
              <a:latin typeface="Trebuchet MS" pitchFamily="34" charset="0"/>
            </a:endParaRP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08D3F765-0C39-4110-A0C5-1046BF632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191" y="3065501"/>
            <a:ext cx="6644834" cy="1843942"/>
          </a:xfrm>
          <a:prstGeom prst="rect">
            <a:avLst/>
          </a:prstGeom>
        </p:spPr>
      </p:pic>
      <p:sp>
        <p:nvSpPr>
          <p:cNvPr id="15386" name="Rectangle 1538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20309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8215fa3-9e5d-4df2-9f9f-facf1d0357d2}" enabled="0" method="" siteId="{08215fa3-9e5d-4df2-9f9f-facf1d0357d2}" removed="1"/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22631</TotalTime>
  <Words>670</Words>
  <Application>Microsoft Office PowerPoint</Application>
  <PresentationFormat>Laajakuva</PresentationFormat>
  <Paragraphs>105</Paragraphs>
  <Slides>15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Gadugi</vt:lpstr>
      <vt:lpstr>Trebuchet MS</vt:lpstr>
      <vt:lpstr>Office-teema</vt:lpstr>
      <vt:lpstr>Madetojan musiikkilukio</vt:lpstr>
      <vt:lpstr>Madis pähkinänkuoressa</vt:lpstr>
      <vt:lpstr>Madiksesta</vt:lpstr>
      <vt:lpstr>Musiikkilukiolainen opiskelee </vt:lpstr>
      <vt:lpstr>Madetojan musiikkiopinnot (24 op)</vt:lpstr>
      <vt:lpstr>Solistiset aineet</vt:lpstr>
      <vt:lpstr>Musiikin ryhmäaineet</vt:lpstr>
      <vt:lpstr>Orkesteri- ja kuorotoiminta</vt:lpstr>
      <vt:lpstr>Ylioppilaskokeet tällä hetkellä </vt:lpstr>
      <vt:lpstr>Ylioppilaskirjoitukset S2029 lähtien (jos syksyllä 26 aloittava pidentää)</vt:lpstr>
      <vt:lpstr>Opiskelun tuki</vt:lpstr>
      <vt:lpstr>Yhteistyö</vt:lpstr>
      <vt:lpstr>Hakeminen Madetojan musiikkilukioon</vt:lpstr>
      <vt:lpstr>Lisää ohjeita hakemiseen</vt:lpstr>
      <vt:lpstr>Ota yhteyttä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Madetojan musiikkilukio</dc:title>
  <dc:creator>Heikkinen Nina</dc:creator>
  <cp:lastModifiedBy>Rantahalvari Seppo</cp:lastModifiedBy>
  <cp:revision>22</cp:revision>
  <dcterms:created xsi:type="dcterms:W3CDTF">2022-11-24T06:38:37Z</dcterms:created>
  <dcterms:modified xsi:type="dcterms:W3CDTF">2025-11-17T11:56:02Z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2022-11-24T06:38:37Z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95eaacd8-05d5-478f-b7d6-5a405241f2b8</vt:lpwstr>
  </property>
  <property fmtid="{D5CDD505-2E9C-101B-9397-08002B2CF9AE}" pid="8" name="MSIP_Label_e7f2b28d-54cf-44b6-aad9-6a2b7fb652a6_ContentBits">
    <vt:lpwstr>0</vt:lpwstr>
  </property>
</Properties>
</file>