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8" r:id="rId5"/>
  </p:sldMasterIdLst>
  <p:notesMasterIdLst>
    <p:notesMasterId r:id="rId13"/>
  </p:notesMasterIdLst>
  <p:sldIdLst>
    <p:sldId id="256" r:id="rId6"/>
    <p:sldId id="2147375487" r:id="rId7"/>
    <p:sldId id="2147375490" r:id="rId8"/>
    <p:sldId id="2147375460" r:id="rId9"/>
    <p:sldId id="2147375480" r:id="rId10"/>
    <p:sldId id="2147375489" r:id="rId11"/>
    <p:sldId id="2147375491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6614" autoAdjust="0"/>
  </p:normalViewPr>
  <p:slideViewPr>
    <p:cSldViewPr snapToGrid="0" snapToObjects="1" showGuides="1">
      <p:cViewPr varScale="1">
        <p:scale>
          <a:sx n="70" d="100"/>
          <a:sy n="70" d="100"/>
        </p:scale>
        <p:origin x="53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25.9.2025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  <p:pic>
        <p:nvPicPr>
          <p:cNvPr id="5" name="Kuva 4" descr="Kaupunkiympäristopalvelujen logo.">
            <a:extLst>
              <a:ext uri="{FF2B5EF4-FFF2-40B4-BE49-F238E27FC236}">
                <a16:creationId xmlns:a16="http://schemas.microsoft.com/office/drawing/2014/main" id="{8757DA39-1537-40C9-B774-1E51A76C7A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13784" y="4687212"/>
            <a:ext cx="2875112" cy="14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8050" y="5934820"/>
            <a:ext cx="7374425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6" name="Kuva 5" descr="Kaupunkiympäristopalvelujen logo.">
            <a:extLst>
              <a:ext uri="{FF2B5EF4-FFF2-40B4-BE49-F238E27FC236}">
                <a16:creationId xmlns:a16="http://schemas.microsoft.com/office/drawing/2014/main" id="{92CC8901-B27B-4301-9D7B-67415A4F71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06" y="5307735"/>
            <a:ext cx="1903861" cy="9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25.9.2025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0" name="Kuva 9" descr="Kaupunkiympäristopalvelujen logo.">
            <a:extLst>
              <a:ext uri="{FF2B5EF4-FFF2-40B4-BE49-F238E27FC236}">
                <a16:creationId xmlns:a16="http://schemas.microsoft.com/office/drawing/2014/main" id="{1F6EDCCD-148E-4F5B-8C63-BD2551E536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06" y="5307735"/>
            <a:ext cx="1903861" cy="9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aupunkiympäristöpalvelujen logo.">
            <a:extLst>
              <a:ext uri="{FF2B5EF4-FFF2-40B4-BE49-F238E27FC236}">
                <a16:creationId xmlns:a16="http://schemas.microsoft.com/office/drawing/2014/main" id="{1F5F4C66-54E8-40EE-B535-8C069D809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6992" y="5934820"/>
            <a:ext cx="715548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6992" y="5934820"/>
            <a:ext cx="715548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0" name="Kuva 9" descr="Kaupunkiympäristöpalvelujen logo.">
            <a:extLst>
              <a:ext uri="{FF2B5EF4-FFF2-40B4-BE49-F238E27FC236}">
                <a16:creationId xmlns:a16="http://schemas.microsoft.com/office/drawing/2014/main" id="{8C202903-E482-42FC-84F8-5394CF6980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6992" y="5934820"/>
            <a:ext cx="715548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Kaupunkiympäristöpalvelujen logo.">
            <a:extLst>
              <a:ext uri="{FF2B5EF4-FFF2-40B4-BE49-F238E27FC236}">
                <a16:creationId xmlns:a16="http://schemas.microsoft.com/office/drawing/2014/main" id="{A5E501E7-12BD-4A85-9C67-1269BBCB21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6992" y="5934820"/>
            <a:ext cx="715548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0" name="Kuva 9" descr="Kaupunkiympäristöpalvelujen logo.">
            <a:extLst>
              <a:ext uri="{FF2B5EF4-FFF2-40B4-BE49-F238E27FC236}">
                <a16:creationId xmlns:a16="http://schemas.microsoft.com/office/drawing/2014/main" id="{387764EC-F5EC-4ABB-AA38-5BB32F53AC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6992" y="5865548"/>
            <a:ext cx="404818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Kaupunkiympäristöpalvelujen logo.">
            <a:extLst>
              <a:ext uri="{FF2B5EF4-FFF2-40B4-BE49-F238E27FC236}">
                <a16:creationId xmlns:a16="http://schemas.microsoft.com/office/drawing/2014/main" id="{41B35C6F-C6A2-4CC5-B675-333B30D909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6" name="Kuva 5" descr="Kaupunkiympäristöpalvelujen logo.">
            <a:extLst>
              <a:ext uri="{FF2B5EF4-FFF2-40B4-BE49-F238E27FC236}">
                <a16:creationId xmlns:a16="http://schemas.microsoft.com/office/drawing/2014/main" id="{C6164508-5B97-4996-AE64-8485C016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3" name="Kuva 2" descr="Kaupunkiympäristöpalvelujen logo.">
            <a:extLst>
              <a:ext uri="{FF2B5EF4-FFF2-40B4-BE49-F238E27FC236}">
                <a16:creationId xmlns:a16="http://schemas.microsoft.com/office/drawing/2014/main" id="{DCD41648-0FDC-4F97-9F29-C9138D9319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22271" y="4526420"/>
            <a:ext cx="3103629" cy="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Kaupunkiympäristöpalvelujen logo.">
            <a:extLst>
              <a:ext uri="{FF2B5EF4-FFF2-40B4-BE49-F238E27FC236}">
                <a16:creationId xmlns:a16="http://schemas.microsoft.com/office/drawing/2014/main" id="{98EB090E-913B-45B8-B146-40948C0E3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6" name="Kuva 5" descr="Kaupunkiympäristöpalvelujen logo.">
            <a:extLst>
              <a:ext uri="{FF2B5EF4-FFF2-40B4-BE49-F238E27FC236}">
                <a16:creationId xmlns:a16="http://schemas.microsoft.com/office/drawing/2014/main" id="{10160036-0522-4B5E-B700-0063D7D0FF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Kaupunkiympäristopalvelujen logo.">
            <a:extLst>
              <a:ext uri="{FF2B5EF4-FFF2-40B4-BE49-F238E27FC236}">
                <a16:creationId xmlns:a16="http://schemas.microsoft.com/office/drawing/2014/main" id="{3B7CD6AC-C09B-417E-861E-7893167BAD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30666" y="5664425"/>
            <a:ext cx="1154325" cy="5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Kaupunkiympäristopalvelujen logo.">
            <a:extLst>
              <a:ext uri="{FF2B5EF4-FFF2-40B4-BE49-F238E27FC236}">
                <a16:creationId xmlns:a16="http://schemas.microsoft.com/office/drawing/2014/main" id="{4AE7C468-A0E6-4699-84AA-CFA49C4A1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30666" y="5664425"/>
            <a:ext cx="1154325" cy="5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Kaupunkiympäristopalvelujen logo.">
            <a:extLst>
              <a:ext uri="{FF2B5EF4-FFF2-40B4-BE49-F238E27FC236}">
                <a16:creationId xmlns:a16="http://schemas.microsoft.com/office/drawing/2014/main" id="{C130A4F8-6250-4D01-9D90-F5E2DEDC6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30666" y="5664425"/>
            <a:ext cx="1154325" cy="5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Kaupunkiympäristopalvelujen logo.">
            <a:extLst>
              <a:ext uri="{FF2B5EF4-FFF2-40B4-BE49-F238E27FC236}">
                <a16:creationId xmlns:a16="http://schemas.microsoft.com/office/drawing/2014/main" id="{29E6061E-2D57-4713-B631-978356BC2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30666" y="5664425"/>
            <a:ext cx="1154325" cy="5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6992" y="5934820"/>
            <a:ext cx="715548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0" name="Kuva 9" descr="Kaupunkiympäristöpalvelujen logo.">
            <a:extLst>
              <a:ext uri="{FF2B5EF4-FFF2-40B4-BE49-F238E27FC236}">
                <a16:creationId xmlns:a16="http://schemas.microsoft.com/office/drawing/2014/main" id="{D4A6B159-060C-4D4B-A381-1880865641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023" y="5934820"/>
            <a:ext cx="705245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0" name="Kuva 9" descr="Kaupunkiympäristöpalvelujen logo.">
            <a:extLst>
              <a:ext uri="{FF2B5EF4-FFF2-40B4-BE49-F238E27FC236}">
                <a16:creationId xmlns:a16="http://schemas.microsoft.com/office/drawing/2014/main" id="{C464D95F-01CA-40CE-80C6-75D33A8C19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7144" y="5934820"/>
            <a:ext cx="706533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1" name="Kuva 10" descr="Kaupunkiympäristöpalvelujen logo.">
            <a:extLst>
              <a:ext uri="{FF2B5EF4-FFF2-40B4-BE49-F238E27FC236}">
                <a16:creationId xmlns:a16="http://schemas.microsoft.com/office/drawing/2014/main" id="{F2F75219-6840-47EF-B1DD-C2FA8EC8E6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6992" y="5934820"/>
            <a:ext cx="715548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1" name="Kuva 10" descr="Kaupunkiympäristöpalvelujen logo.">
            <a:extLst>
              <a:ext uri="{FF2B5EF4-FFF2-40B4-BE49-F238E27FC236}">
                <a16:creationId xmlns:a16="http://schemas.microsoft.com/office/drawing/2014/main" id="{EA9C1077-9960-4ADE-AD1A-7E9A4774C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7239" y="5852962"/>
            <a:ext cx="2139710" cy="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7" name="Kuva 16" descr="Kaupunkiympäristöpalvelujen logo.">
            <a:extLst>
              <a:ext uri="{FF2B5EF4-FFF2-40B4-BE49-F238E27FC236}">
                <a16:creationId xmlns:a16="http://schemas.microsoft.com/office/drawing/2014/main" id="{8DA308C2-40B1-4475-AC27-603C1D36A6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51582" y="4612935"/>
            <a:ext cx="3803222" cy="8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Yhdyskunta- ja ympäristö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43991" y="4489966"/>
            <a:ext cx="2516987" cy="151481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22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Yhdyskunta- ja ympäristö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99736" y="4512525"/>
            <a:ext cx="3235412" cy="6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09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Yhdyskunta- ja ympäristöpalveluiden logo.">
            <a:extLst>
              <a:ext uri="{FF2B5EF4-FFF2-40B4-BE49-F238E27FC236}">
                <a16:creationId xmlns:a16="http://schemas.microsoft.com/office/drawing/2014/main" id="{6D687B2D-421F-4781-AF9C-81B4D58C67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249382" y="4534723"/>
            <a:ext cx="3881796" cy="83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83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Yhdyskunta- ja ympäristöpalveluiden logo.">
            <a:extLst>
              <a:ext uri="{FF2B5EF4-FFF2-40B4-BE49-F238E27FC236}">
                <a16:creationId xmlns:a16="http://schemas.microsoft.com/office/drawing/2014/main" id="{31086032-02F4-4E85-8265-BC3671F03D5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99736" y="4512525"/>
            <a:ext cx="3235412" cy="6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78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Yhdyskunta- ja ympäristöpalveluiden logo.">
            <a:extLst>
              <a:ext uri="{FF2B5EF4-FFF2-40B4-BE49-F238E27FC236}">
                <a16:creationId xmlns:a16="http://schemas.microsoft.com/office/drawing/2014/main" id="{B23EEE65-D078-4D0F-809C-72F280E2A8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249382" y="4534723"/>
            <a:ext cx="3881796" cy="83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52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Yhdyskunta- ja ympäristöpalveluiden logo.">
            <a:extLst>
              <a:ext uri="{FF2B5EF4-FFF2-40B4-BE49-F238E27FC236}">
                <a16:creationId xmlns:a16="http://schemas.microsoft.com/office/drawing/2014/main" id="{051A423F-49F9-4D1A-9317-DB2F4B064A0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99736" y="4512525"/>
            <a:ext cx="3235412" cy="6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8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Yhdyskunta- ja ympäristöpalveluiden logo.">
            <a:extLst>
              <a:ext uri="{FF2B5EF4-FFF2-40B4-BE49-F238E27FC236}">
                <a16:creationId xmlns:a16="http://schemas.microsoft.com/office/drawing/2014/main" id="{2FBF746B-4B71-41A6-AADF-BB8D77AA1D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99736" y="4512525"/>
            <a:ext cx="3235412" cy="6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12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Yhdyskunta- ja ympäristöpalveluiden logo.">
            <a:extLst>
              <a:ext uri="{FF2B5EF4-FFF2-40B4-BE49-F238E27FC236}">
                <a16:creationId xmlns:a16="http://schemas.microsoft.com/office/drawing/2014/main" id="{B760546F-605B-42B4-A57C-749D263667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249382" y="4534723"/>
            <a:ext cx="3881796" cy="83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4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22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429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Kaupunkiympäristöpalvelujen logo.">
            <a:extLst>
              <a:ext uri="{FF2B5EF4-FFF2-40B4-BE49-F238E27FC236}">
                <a16:creationId xmlns:a16="http://schemas.microsoft.com/office/drawing/2014/main" id="{91524400-5EC3-4922-99D4-B84D1357313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22271" y="4526420"/>
            <a:ext cx="3103629" cy="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Yhdyskunta- ja ympäristö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24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25.9.2025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97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Yhdyskunta- ja ympäristöpalveluiden logo.">
            <a:extLst>
              <a:ext uri="{FF2B5EF4-FFF2-40B4-BE49-F238E27FC236}">
                <a16:creationId xmlns:a16="http://schemas.microsoft.com/office/drawing/2014/main" id="{8FD83392-020F-4ECA-AD8C-6CAD875B45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01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4" name="Kuva 13" descr="Yhdyskunta- ja ympäristöpalveluiden logo.">
            <a:extLst>
              <a:ext uri="{FF2B5EF4-FFF2-40B4-BE49-F238E27FC236}">
                <a16:creationId xmlns:a16="http://schemas.microsoft.com/office/drawing/2014/main" id="{49A2CFB2-70A0-418A-A52F-10A7868DDC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95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4" name="Kuva 13" descr="Yhdyskunta- ja ympäristöpalveluiden logo.">
            <a:extLst>
              <a:ext uri="{FF2B5EF4-FFF2-40B4-BE49-F238E27FC236}">
                <a16:creationId xmlns:a16="http://schemas.microsoft.com/office/drawing/2014/main" id="{9EBCBE76-F02A-46B2-9EF7-1DA07EDE34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4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Yhdyskunta- ja ympäristöpalveluiden logo.">
            <a:extLst>
              <a:ext uri="{FF2B5EF4-FFF2-40B4-BE49-F238E27FC236}">
                <a16:creationId xmlns:a16="http://schemas.microsoft.com/office/drawing/2014/main" id="{BE14FF1E-7D4C-4024-AC9B-5CC1D30201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9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4" name="Kuva 13" descr="Yhdyskunta- ja ympäristöpalveluiden logo.">
            <a:extLst>
              <a:ext uri="{FF2B5EF4-FFF2-40B4-BE49-F238E27FC236}">
                <a16:creationId xmlns:a16="http://schemas.microsoft.com/office/drawing/2014/main" id="{B4DA1A8A-C5CF-4523-8DDE-CBEB610B57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31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Yhdyskunta- ja ympäristöpalveluiden logo.">
            <a:extLst>
              <a:ext uri="{FF2B5EF4-FFF2-40B4-BE49-F238E27FC236}">
                <a16:creationId xmlns:a16="http://schemas.microsoft.com/office/drawing/2014/main" id="{AA8F1292-DD7B-4963-8753-757E16AD96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44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Yhdyskunta- ja ympäristöpalveluiden logo.">
            <a:extLst>
              <a:ext uri="{FF2B5EF4-FFF2-40B4-BE49-F238E27FC236}">
                <a16:creationId xmlns:a16="http://schemas.microsoft.com/office/drawing/2014/main" id="{7E121276-45B3-4DE8-A6BC-1AD4175DB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66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6" name="Kuva 5" descr="Yhdyskunta- ja ympäristöpalveluiden logo.">
            <a:extLst>
              <a:ext uri="{FF2B5EF4-FFF2-40B4-BE49-F238E27FC236}">
                <a16:creationId xmlns:a16="http://schemas.microsoft.com/office/drawing/2014/main" id="{CBDE7A3A-5713-4BF8-9BF9-2D597488D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Kaupunkiympäristöpalvelujen logo.">
            <a:extLst>
              <a:ext uri="{FF2B5EF4-FFF2-40B4-BE49-F238E27FC236}">
                <a16:creationId xmlns:a16="http://schemas.microsoft.com/office/drawing/2014/main" id="{76FE9858-380F-44FC-92FD-0D7725C2F3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51582" y="4612935"/>
            <a:ext cx="3803222" cy="8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Yhdyskunta- ja ympäristöpalveluiden logo.">
            <a:extLst>
              <a:ext uri="{FF2B5EF4-FFF2-40B4-BE49-F238E27FC236}">
                <a16:creationId xmlns:a16="http://schemas.microsoft.com/office/drawing/2014/main" id="{8B71297F-C803-46C9-98A6-79832DFEA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26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Yhdyskunta- ja ympäristöpalvelut.">
            <a:extLst>
              <a:ext uri="{FF2B5EF4-FFF2-40B4-BE49-F238E27FC236}">
                <a16:creationId xmlns:a16="http://schemas.microsoft.com/office/drawing/2014/main" id="{0AC0996A-9E82-478D-8203-F1F071BDFC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7795" y="5687543"/>
            <a:ext cx="1207196" cy="72653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22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Yhdyskunta- ja ympäristöpalvelut.">
            <a:extLst>
              <a:ext uri="{FF2B5EF4-FFF2-40B4-BE49-F238E27FC236}">
                <a16:creationId xmlns:a16="http://schemas.microsoft.com/office/drawing/2014/main" id="{69EDDE88-B95D-4FFC-AF89-430CCC47F1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7795" y="5687543"/>
            <a:ext cx="1207196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38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Yhdyskunta- ja ympäristöpalvelut.">
            <a:extLst>
              <a:ext uri="{FF2B5EF4-FFF2-40B4-BE49-F238E27FC236}">
                <a16:creationId xmlns:a16="http://schemas.microsoft.com/office/drawing/2014/main" id="{9A50EE45-E8DE-4CC5-8400-4CC0337D68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7795" y="5687543"/>
            <a:ext cx="1207196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830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Yhdyskunta- ja ympäristöpalvelut.">
            <a:extLst>
              <a:ext uri="{FF2B5EF4-FFF2-40B4-BE49-F238E27FC236}">
                <a16:creationId xmlns:a16="http://schemas.microsoft.com/office/drawing/2014/main" id="{00420FA8-91F8-4ABD-B312-2CFC95DCE7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7795" y="5687543"/>
            <a:ext cx="1207196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24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Yhdyskunta- ja ympäristöpalveluiden logo.">
            <a:extLst>
              <a:ext uri="{FF2B5EF4-FFF2-40B4-BE49-F238E27FC236}">
                <a16:creationId xmlns:a16="http://schemas.microsoft.com/office/drawing/2014/main" id="{735F1432-F8E7-498B-907A-F45E5FADB7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20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Yhdyskunta- ja ympäristöpalveluiden logo.">
            <a:extLst>
              <a:ext uri="{FF2B5EF4-FFF2-40B4-BE49-F238E27FC236}">
                <a16:creationId xmlns:a16="http://schemas.microsoft.com/office/drawing/2014/main" id="{1BFE5F9F-0729-4455-9309-0D27041866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56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Yhdyskunta- ja ympäristöpalveluiden logo.">
            <a:extLst>
              <a:ext uri="{FF2B5EF4-FFF2-40B4-BE49-F238E27FC236}">
                <a16:creationId xmlns:a16="http://schemas.microsoft.com/office/drawing/2014/main" id="{488AC680-D7F9-43E3-A6F8-C8CA8771E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8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Yhdyskunta- ja ympäristöpalveluiden logo.">
            <a:extLst>
              <a:ext uri="{FF2B5EF4-FFF2-40B4-BE49-F238E27FC236}">
                <a16:creationId xmlns:a16="http://schemas.microsoft.com/office/drawing/2014/main" id="{C025CDC6-FCD3-4FB2-856F-F699B16A14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8785" y="5889660"/>
            <a:ext cx="1988919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6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Kaupunkiympäristöpalvelujen logo.">
            <a:extLst>
              <a:ext uri="{FF2B5EF4-FFF2-40B4-BE49-F238E27FC236}">
                <a16:creationId xmlns:a16="http://schemas.microsoft.com/office/drawing/2014/main" id="{8420C3C1-20FB-4960-A675-BFE5971553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22271" y="4526420"/>
            <a:ext cx="3103629" cy="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Kaupunkiympäristöpalvelujen logo.">
            <a:extLst>
              <a:ext uri="{FF2B5EF4-FFF2-40B4-BE49-F238E27FC236}">
                <a16:creationId xmlns:a16="http://schemas.microsoft.com/office/drawing/2014/main" id="{F5D9C7D2-D5BF-4893-9F97-056284853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22271" y="4526420"/>
            <a:ext cx="3103629" cy="6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Kaupunkiympäristöpalvelujen logo.">
            <a:extLst>
              <a:ext uri="{FF2B5EF4-FFF2-40B4-BE49-F238E27FC236}">
                <a16:creationId xmlns:a16="http://schemas.microsoft.com/office/drawing/2014/main" id="{F7FC5691-7B19-4B94-8E58-1322A85478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51582" y="4612935"/>
            <a:ext cx="3803222" cy="8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Kaupunkiympäristöpalvelujen logo.">
            <a:extLst>
              <a:ext uri="{FF2B5EF4-FFF2-40B4-BE49-F238E27FC236}">
                <a16:creationId xmlns:a16="http://schemas.microsoft.com/office/drawing/2014/main" id="{0C1FB9F6-C6CC-4C6B-9CD9-34A47736C3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51582" y="4612935"/>
            <a:ext cx="3803222" cy="8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25.9.2025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6" r:id="rId7"/>
    <p:sldLayoutId id="2147483685" r:id="rId8"/>
    <p:sldLayoutId id="2147483687" r:id="rId9"/>
    <p:sldLayoutId id="2147483662" r:id="rId10"/>
    <p:sldLayoutId id="2147483663" r:id="rId11"/>
    <p:sldLayoutId id="2147483650" r:id="rId12"/>
    <p:sldLayoutId id="2147483651" r:id="rId13"/>
    <p:sldLayoutId id="2147483664" r:id="rId14"/>
    <p:sldLayoutId id="2147483665" r:id="rId15"/>
    <p:sldLayoutId id="2147483666" r:id="rId16"/>
    <p:sldLayoutId id="2147483667" r:id="rId17"/>
    <p:sldLayoutId id="2147483670" r:id="rId18"/>
    <p:sldLayoutId id="2147483668" r:id="rId19"/>
    <p:sldLayoutId id="2147483669" r:id="rId20"/>
    <p:sldLayoutId id="2147483677" r:id="rId21"/>
    <p:sldLayoutId id="2147483673" r:id="rId22"/>
    <p:sldLayoutId id="2147483675" r:id="rId23"/>
    <p:sldLayoutId id="2147483674" r:id="rId24"/>
    <p:sldLayoutId id="2147483676" r:id="rId25"/>
    <p:sldLayoutId id="2147483678" r:id="rId26"/>
    <p:sldLayoutId id="2147483679" r:id="rId27"/>
    <p:sldLayoutId id="2147483680" r:id="rId28"/>
    <p:sldLayoutId id="2147483681" r:id="rId2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25.9.2025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64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Tuulivoima Oulussa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3072" y="4567236"/>
            <a:ext cx="7424928" cy="1449515"/>
          </a:xfrm>
        </p:spPr>
        <p:txBody>
          <a:bodyPr>
            <a:normAutofit/>
          </a:bodyPr>
          <a:lstStyle/>
          <a:p>
            <a:r>
              <a:rPr lang="fi-FI" sz="1400" dirty="0"/>
              <a:t>Matti Konttinen, yleiskaavasuunnittelija</a:t>
            </a:r>
          </a:p>
          <a:p>
            <a:r>
              <a:rPr lang="fi-FI" sz="1400" dirty="0"/>
              <a:t>Jarmo Pohjola, yleiskaavasuunnittelija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23594FF-EAB8-7793-361A-34FF65382E62}"/>
              </a:ext>
            </a:extLst>
          </p:cNvPr>
          <p:cNvSpPr txBox="1"/>
          <p:nvPr/>
        </p:nvSpPr>
        <p:spPr>
          <a:xfrm>
            <a:off x="3243072" y="3658698"/>
            <a:ext cx="688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Koutuanjärven tuuli- ja aurinkovoima-alueen osayleiskaavan tiedotus- ja keskustelutilaisuus 29.9.2025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437" y="1537287"/>
            <a:ext cx="5512374" cy="4753270"/>
          </a:xfrm>
        </p:spPr>
        <p:txBody>
          <a:bodyPr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Tuulivoiman hankekehitys on aktiivista ja kaupunki ohjaa sitä hallitusti mm. kaavoituksella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Kaupunkistrategia edellyttää: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fi-FI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hiilineutraaliutta vuoteen 2035 mennessä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fi-FI" sz="15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yritysmyönteisyyden edistämistä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i-FI" sz="15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Tuulivoima kytkeytyy laajempaan muutokseen kohti hiilineutraalia sähkön tuotantoa ja vihreän siirtymän kokonaisuutta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i-FI" sz="15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Vihreän siirtymän hankkeet ovat tärkeä elinkeinokysymys, ja luovat kaupunkiin elinvoimaa ja työpaikkoja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i-FI" sz="15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Tuulivoimakaavat lähtevät liikkeelle yksityisten toimijoiden aloitteesta ja edellyttävät maanomistajien hyväksyntää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i-FI" sz="1500" dirty="0">
                <a:latin typeface="+mn-lt"/>
              </a:rPr>
              <a:t>Tuulivoima tuo kaupungille kiinteistöverotuloja koko toiminnan elinkaaren ajan, sekä maanvuokratuloja kaava-alueen maanomistajille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25.9.2025</a:t>
            </a:fld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CF0F7E6E-2A8D-4DDF-9D95-E4AA81F41024}"/>
              </a:ext>
            </a:extLst>
          </p:cNvPr>
          <p:cNvSpPr txBox="1">
            <a:spLocks/>
          </p:cNvSpPr>
          <p:nvPr/>
        </p:nvSpPr>
        <p:spPr>
          <a:xfrm>
            <a:off x="633437" y="567443"/>
            <a:ext cx="10515600" cy="40463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i-FI" dirty="0">
                <a:latin typeface="Segoe UI Black" panose="020B0A02040204020203" pitchFamily="34" charset="0"/>
                <a:ea typeface="Segoe UI Black" panose="020B0A02040204020203" pitchFamily="34" charset="0"/>
              </a:rPr>
              <a:t>Tuulivoima Oulussa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8C9C266-DBB6-42F3-82E7-B1C20BD5921E}"/>
              </a:ext>
            </a:extLst>
          </p:cNvPr>
          <p:cNvSpPr txBox="1"/>
          <p:nvPr/>
        </p:nvSpPr>
        <p:spPr>
          <a:xfrm>
            <a:off x="6336508" y="5776736"/>
            <a:ext cx="37695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Näkymä Oulun Vihreäsaareen</a:t>
            </a:r>
          </a:p>
        </p:txBody>
      </p:sp>
      <p:pic>
        <p:nvPicPr>
          <p:cNvPr id="2" name="Kuva 1" descr="Kuva, joka sisältää kohteen taivas, ulko, vesi, luonto&#10;&#10;Kuvaus luotu automaattisesti">
            <a:extLst>
              <a:ext uri="{FF2B5EF4-FFF2-40B4-BE49-F238E27FC236}">
                <a16:creationId xmlns:a16="http://schemas.microsoft.com/office/drawing/2014/main" id="{55DDC2DB-750E-92B8-8D1F-A1A8805C4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508" y="1537287"/>
            <a:ext cx="5569303" cy="417697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844FC0B-56ED-6CEA-388A-9C42BD793554}"/>
              </a:ext>
            </a:extLst>
          </p:cNvPr>
          <p:cNvSpPr txBox="1"/>
          <p:nvPr/>
        </p:nvSpPr>
        <p:spPr>
          <a:xfrm>
            <a:off x="10808597" y="5483433"/>
            <a:ext cx="12879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© Matti Konttinen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5C27C-2B6C-28E9-B6D8-692A9BDAB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D820E4A2-7E30-D185-10F5-1681FA424681}"/>
              </a:ext>
            </a:extLst>
          </p:cNvPr>
          <p:cNvSpPr txBox="1">
            <a:spLocks/>
          </p:cNvSpPr>
          <p:nvPr/>
        </p:nvSpPr>
        <p:spPr>
          <a:xfrm>
            <a:off x="662222" y="1545993"/>
            <a:ext cx="5819259" cy="53188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1500" b="1" dirty="0">
                <a:latin typeface="+mn-lt"/>
              </a:rPr>
              <a:t>Valtakunnallinen lainsäädäntö:</a:t>
            </a:r>
          </a:p>
          <a:p>
            <a:pPr>
              <a:lnSpc>
                <a:spcPct val="100000"/>
              </a:lnSpc>
            </a:pPr>
            <a:r>
              <a:rPr lang="fi-FI" sz="1500" dirty="0">
                <a:latin typeface="+mn-lt"/>
              </a:rPr>
              <a:t>Lait ja asetukset liittyen mm. tuulivoimaloiden melutasoon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1500" b="1" dirty="0">
                <a:latin typeface="+mn-lt"/>
              </a:rPr>
              <a:t>Maakuntakaavoitus:</a:t>
            </a:r>
          </a:p>
          <a:p>
            <a:pPr>
              <a:lnSpc>
                <a:spcPct val="100000"/>
              </a:lnSpc>
            </a:pPr>
            <a:r>
              <a:rPr lang="fi-FI" sz="1500" dirty="0">
                <a:latin typeface="+mn-lt"/>
              </a:rPr>
              <a:t>Maakuntakaava ohjaa seudullisesti merkittävän kokoluokan tuulivoima-alueiden (yli 9 tuulivoimalaa) sijoittamista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i-FI" sz="1500" dirty="0">
                <a:latin typeface="+mn-lt"/>
              </a:rPr>
              <a:t>Maakuntakaava sisältää yleismääräyksiä, jotka koskevat kaikkea tuulivoimaa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1500" b="1" dirty="0">
                <a:latin typeface="+mn-lt"/>
              </a:rPr>
              <a:t>Oulun kaupungin maankäytön tavoitteet ja linjaukset:</a:t>
            </a:r>
          </a:p>
          <a:p>
            <a:pPr>
              <a:lnSpc>
                <a:spcPct val="100000"/>
              </a:lnSpc>
            </a:pPr>
            <a:r>
              <a:rPr lang="fi-FI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Tuulivoiman strategiset linjaukset </a:t>
            </a:r>
            <a:r>
              <a:rPr lang="fi-FI" sz="1500" dirty="0">
                <a:latin typeface="+mn-lt"/>
              </a:rPr>
              <a:t>(2024) </a:t>
            </a:r>
            <a:r>
              <a:rPr lang="fi-FI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ohjaavat tuulivoiman sijoittumista Oulussa yleisellä tasolla</a:t>
            </a:r>
          </a:p>
          <a:p>
            <a:pPr>
              <a:lnSpc>
                <a:spcPct val="100000"/>
              </a:lnSpc>
            </a:pPr>
            <a:r>
              <a:rPr lang="fi-FI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Alle seudullisen kokoluokan tuulivoiman linjaukset ja potentiaalialueet täydentävät kokonaisuutta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728318C-FD5B-B199-952F-10B5512F7AF6}"/>
              </a:ext>
            </a:extLst>
          </p:cNvPr>
          <p:cNvSpPr txBox="1">
            <a:spLocks/>
          </p:cNvSpPr>
          <p:nvPr/>
        </p:nvSpPr>
        <p:spPr>
          <a:xfrm>
            <a:off x="662223" y="-4215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i-FI" dirty="0">
                <a:latin typeface="+mj-lt"/>
              </a:rPr>
              <a:t>Tuulivoimaa ohjataan eri tasoilla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592E59BB-2EDB-42B2-AF68-B7E65CE599A6}"/>
              </a:ext>
            </a:extLst>
          </p:cNvPr>
          <p:cNvSpPr txBox="1"/>
          <p:nvPr/>
        </p:nvSpPr>
        <p:spPr>
          <a:xfrm>
            <a:off x="6676081" y="6300899"/>
            <a:ext cx="546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Ote Pohjois-Pohjanmaan energia- ja ilmastovaihemaakuntakaavasta, hyväksytty 27.5.2025. Tuulivoima-alueet ovat merkinnällä tv-1.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26FBEE2-1A58-4D12-7897-69B12F9D0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367" y="320550"/>
            <a:ext cx="5537312" cy="5933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480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3AA216-4453-47EE-713B-BBD83C95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76" y="298125"/>
            <a:ext cx="9791700" cy="927847"/>
          </a:xfrm>
        </p:spPr>
        <p:txBody>
          <a:bodyPr>
            <a:normAutofit/>
          </a:bodyPr>
          <a:lstStyle/>
          <a:p>
            <a:r>
              <a:rPr lang="fi-FI" dirty="0">
                <a:latin typeface="+mj-lt"/>
              </a:rPr>
              <a:t>Vuorovaikutus kaavoituksessa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4C26D76-8011-5594-53D3-CD6FF813C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776" y="1864659"/>
            <a:ext cx="8887210" cy="423129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500" dirty="0"/>
              <a:t>Kaavoituksen tehtävänä on sovittaa yhteen alueisiin kohdistuvia maankäytön tarpeita, sekä etsiä ratkaisuja eri näkökulmien välille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500" dirty="0"/>
              <a:t>Kaavoitusprosessi sisältää runsaasti sekä lakisääteistä että omaehtoista vuorovaikutusta 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i-FI" sz="1500" dirty="0"/>
              <a:t>Tiedotus- ja keskustelutilaisuudet kaavaprosessin eri vaiheissa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i-FI" sz="1500" dirty="0"/>
              <a:t>Maanomistajien ja lähialueen asukkaiden sekä sidosryhmien tiedottaminen kaavahankkeen etenemisestä kirjeitse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i-FI" sz="1500" dirty="0"/>
              <a:t>Kuntalaisilta tuleva palaute ja siihen vastaaminen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i-FI" sz="1500" dirty="0"/>
              <a:t>Sidosryhmätapaamiset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i-FI" sz="1500" dirty="0"/>
              <a:t>Asukaskyselyt hankkeissa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1C7BB30-B58A-702A-BCCF-4CEF738BA8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157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D4BB8C-7CCF-44E7-A1F5-55C3D4D001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kä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DFC2338-AB34-4A0F-89DB-CB5CB287E8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747666B-04F2-4DDC-A3BE-E18DACA5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51BC7-B432-4747-9742-70043FBB6BD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25.9.2025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9" name="Taulukko 9">
            <a:extLst>
              <a:ext uri="{FF2B5EF4-FFF2-40B4-BE49-F238E27FC236}">
                <a16:creationId xmlns:a16="http://schemas.microsoft.com/office/drawing/2014/main" id="{67B00760-A318-470F-BAE7-06228FFED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968233"/>
              </p:ext>
            </p:extLst>
          </p:nvPr>
        </p:nvGraphicFramePr>
        <p:xfrm>
          <a:off x="1012475" y="1143287"/>
          <a:ext cx="4272385" cy="4225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325">
                  <a:extLst>
                    <a:ext uri="{9D8B030D-6E8A-4147-A177-3AD203B41FA5}">
                      <a16:colId xmlns:a16="http://schemas.microsoft.com/office/drawing/2014/main" val="3111435378"/>
                    </a:ext>
                  </a:extLst>
                </a:gridCol>
                <a:gridCol w="1551060">
                  <a:extLst>
                    <a:ext uri="{9D8B030D-6E8A-4147-A177-3AD203B41FA5}">
                      <a16:colId xmlns:a16="http://schemas.microsoft.com/office/drawing/2014/main" val="2347149671"/>
                    </a:ext>
                  </a:extLst>
                </a:gridCol>
              </a:tblGrid>
              <a:tr h="1353377">
                <a:tc>
                  <a:txBody>
                    <a:bodyPr/>
                    <a:lstStyle/>
                    <a:p>
                      <a:pPr algn="ctr"/>
                      <a:endParaRPr lang="fi-FI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  <a:p>
                      <a:pPr algn="ctr"/>
                      <a:endParaRPr lang="fi-FI" sz="2000" dirty="0"/>
                    </a:p>
                    <a:p>
                      <a:pPr algn="ctr"/>
                      <a:endParaRPr lang="fi-FI" sz="2000" dirty="0"/>
                    </a:p>
                    <a:p>
                      <a:pPr algn="l"/>
                      <a:r>
                        <a:rPr lang="fi-FI" sz="2000" b="1" dirty="0"/>
                        <a:t>Yhteensä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155210"/>
                  </a:ext>
                </a:extLst>
              </a:tr>
              <a:tr h="1435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5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1" dirty="0"/>
                        <a:t>Aktiiviset hankkeet</a:t>
                      </a:r>
                      <a:endParaRPr lang="fi-FI" sz="1500" b="0" dirty="0"/>
                    </a:p>
                    <a:p>
                      <a:r>
                        <a:rPr lang="fi-FI" sz="1500" b="0" dirty="0"/>
                        <a:t>  Vireillä olevat</a:t>
                      </a:r>
                    </a:p>
                    <a:p>
                      <a:r>
                        <a:rPr lang="fi-FI" sz="1500" b="0" dirty="0"/>
                        <a:t>  Kaavoitusaloite hyväksytty</a:t>
                      </a:r>
                    </a:p>
                    <a:p>
                      <a:pPr lvl="0"/>
                      <a:r>
                        <a:rPr lang="fi-FI" sz="1500" b="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500" b="1" dirty="0"/>
                    </a:p>
                    <a:p>
                      <a:r>
                        <a:rPr lang="fi-FI" sz="1500" b="1" dirty="0"/>
                        <a:t>10</a:t>
                      </a:r>
                    </a:p>
                    <a:p>
                      <a:r>
                        <a:rPr lang="fi-FI" sz="1500" b="0" dirty="0"/>
                        <a:t>9</a:t>
                      </a:r>
                    </a:p>
                    <a:p>
                      <a:r>
                        <a:rPr lang="fi-FI" sz="1500" b="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446730"/>
                  </a:ext>
                </a:extLst>
              </a:tr>
              <a:tr h="1436261">
                <a:tc>
                  <a:txBody>
                    <a:bodyPr/>
                    <a:lstStyle/>
                    <a:p>
                      <a:endParaRPr lang="fi-FI" sz="1500" b="0" dirty="0"/>
                    </a:p>
                    <a:p>
                      <a:r>
                        <a:rPr lang="fi-FI" sz="1500" b="0" dirty="0"/>
                        <a:t>Voimaloita tulossa enintään</a:t>
                      </a:r>
                    </a:p>
                    <a:p>
                      <a:r>
                        <a:rPr lang="fi-FI" sz="1500" b="0" dirty="0"/>
                        <a:t>Yksittäinen voimala 6-10 MW</a:t>
                      </a:r>
                    </a:p>
                    <a:p>
                      <a:r>
                        <a:rPr lang="fi-FI" sz="1500" b="0" dirty="0"/>
                        <a:t>Rakennetut voimalat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500" b="0" dirty="0"/>
                    </a:p>
                    <a:p>
                      <a:r>
                        <a:rPr lang="fi-FI" sz="1500" b="0" dirty="0"/>
                        <a:t>139</a:t>
                      </a:r>
                      <a:r>
                        <a:rPr lang="fi-FI" sz="1500" dirty="0"/>
                        <a:t> </a:t>
                      </a:r>
                    </a:p>
                    <a:p>
                      <a:r>
                        <a:rPr lang="fi-FI" sz="1500" b="0" dirty="0">
                          <a:solidFill>
                            <a:schemeClr val="tx1"/>
                          </a:solidFill>
                        </a:rPr>
                        <a:t>834-1390 MW</a:t>
                      </a:r>
                    </a:p>
                    <a:p>
                      <a:r>
                        <a:rPr lang="fi-FI" sz="15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i-FI" sz="1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646398"/>
                  </a:ext>
                </a:extLst>
              </a:tr>
            </a:tbl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F8D92876-2266-2A82-ECA9-1B2CCA73C718}"/>
              </a:ext>
            </a:extLst>
          </p:cNvPr>
          <p:cNvSpPr txBox="1"/>
          <p:nvPr/>
        </p:nvSpPr>
        <p:spPr>
          <a:xfrm>
            <a:off x="1273008" y="6336093"/>
            <a:ext cx="434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www.ouka.fi/energiahankkeet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422F8E1-9A68-4A95-37F7-E3109FF069C2}"/>
              </a:ext>
            </a:extLst>
          </p:cNvPr>
          <p:cNvSpPr txBox="1"/>
          <p:nvPr/>
        </p:nvSpPr>
        <p:spPr>
          <a:xfrm>
            <a:off x="430307" y="128534"/>
            <a:ext cx="4879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Tuulivoimatilanne Oulussa</a:t>
            </a:r>
          </a:p>
        </p:txBody>
      </p:sp>
      <p:pic>
        <p:nvPicPr>
          <p:cNvPr id="10" name="Kuva 9" descr="Kuva, joka sisältää kohteen kartta, teksti, atlas&#10;&#10;Tekoälyllä luotu sisältö voi olla virheellistä.">
            <a:extLst>
              <a:ext uri="{FF2B5EF4-FFF2-40B4-BE49-F238E27FC236}">
                <a16:creationId xmlns:a16="http://schemas.microsoft.com/office/drawing/2014/main" id="{9E401707-7468-66DD-8E00-FA8F8AF1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2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32C25-111E-0AC9-7B54-AE14E2DD4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E08079-6381-4A6D-97E8-4D175126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63324"/>
            <a:ext cx="9791700" cy="927847"/>
          </a:xfrm>
        </p:spPr>
        <p:txBody>
          <a:bodyPr>
            <a:normAutofit/>
          </a:bodyPr>
          <a:lstStyle/>
          <a:p>
            <a:r>
              <a:rPr lang="fi-FI" dirty="0">
                <a:latin typeface="+mj-lt"/>
                <a:cs typeface="Calibri" panose="020F0502020204030204" pitchFamily="34" charset="0"/>
              </a:rPr>
              <a:t>Oulun kaupungin tuulivoiman strategiset linjaukset</a:t>
            </a:r>
            <a:endParaRPr lang="fi-FI" dirty="0">
              <a:latin typeface="+mj-lt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0F44061-22B1-D4FD-A37D-1D19A14EEB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6">
            <a:extLst>
              <a:ext uri="{FF2B5EF4-FFF2-40B4-BE49-F238E27FC236}">
                <a16:creationId xmlns:a16="http://schemas.microsoft.com/office/drawing/2014/main" id="{0591E697-0FAD-ED94-36EC-783BEA3D43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1840" y="1533476"/>
            <a:ext cx="8886825" cy="456247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Tavoitteena mahdollistaa tuulivoiman kestävä kehittäminen ja sen sijoittaminen maankäytön suunnittelun kokonaisuuden kannalta parhaiten soveltuville alueille.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Linjaukset määrittävät periaatteet, joilla tuulivoiman sijoittamista ohjataan tulevaisuudessa sujuvasti ja ennakoiden, palvellen sekä tuulivoimatoimijoita, asukkaita ja sidosryhmiä että kaupunkia. </a:t>
            </a:r>
            <a:endParaRPr lang="fi-FI" sz="1600" dirty="0"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latin typeface="+mn-lt"/>
              </a:rPr>
              <a:t>Strategisten linjausten kokonaisuus koskee </a:t>
            </a:r>
            <a:r>
              <a:rPr lang="fi-FI" sz="1600" b="1" dirty="0">
                <a:latin typeface="+mn-lt"/>
              </a:rPr>
              <a:t>kaikkea teollisen kokoluokan tuulivoimaa </a:t>
            </a:r>
            <a:r>
              <a:rPr lang="fi-FI" sz="1600" dirty="0">
                <a:latin typeface="+mn-lt"/>
              </a:rPr>
              <a:t>Oulun kaupungin alueella.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latin typeface="+mn-lt"/>
              </a:rPr>
              <a:t>Sisältää</a:t>
            </a:r>
            <a:r>
              <a:rPr lang="fi-FI" sz="1600" b="1" dirty="0">
                <a:latin typeface="+mn-lt"/>
              </a:rPr>
              <a:t> yleisiä linjauksia</a:t>
            </a:r>
            <a:r>
              <a:rPr lang="fi-FI" sz="1600" dirty="0">
                <a:latin typeface="+mn-lt"/>
              </a:rPr>
              <a:t>, niitä tarkentavia suojaetäisyyksiä sekä </a:t>
            </a:r>
            <a:r>
              <a:rPr lang="fi-FI" sz="1600" b="1" dirty="0">
                <a:latin typeface="+mn-lt"/>
              </a:rPr>
              <a:t>suosituksia</a:t>
            </a:r>
            <a:r>
              <a:rPr lang="fi-FI" sz="1600" dirty="0">
                <a:latin typeface="+mn-lt"/>
              </a:rPr>
              <a:t>: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i-FI" sz="1600" dirty="0">
                <a:latin typeface="+mn-lt"/>
              </a:rPr>
              <a:t>Yleisiin linjauksiin on koottu tuulivoiman ohjauksen kannalta keskeisimmät asiat. Yleiset linjaukset ja suojaetäisyydet ovat luonteeltaan velvoittavia.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i-FI" sz="1600" dirty="0">
                <a:latin typeface="+mn-lt"/>
              </a:rPr>
              <a:t>Suosituksilla halutaan edistää hankkeiden kestävyyttä sekä sosiaalista ja taloudellista hyväksyttävyyttä. Suositukset eivät ole luonteeltaan velvoittavia.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Kokonaisuutta täydentämään on laadittu alle seudullisen kokoluokan (alle 10 voimalaa) linjaukset ja potentiaalialueet, jotka ohjaavat tuulivoiman sijoittumista Oulussa tulevaisuudessa</a:t>
            </a:r>
          </a:p>
        </p:txBody>
      </p:sp>
    </p:spTree>
    <p:extLst>
      <p:ext uri="{BB962C8B-B14F-4D97-AF65-F5344CB8AC3E}">
        <p14:creationId xmlns:p14="http://schemas.microsoft.com/office/powerpoint/2010/main" val="10959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B8AC4E-864F-4B1F-F929-40D70ABB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9" y="251502"/>
            <a:ext cx="9791700" cy="600146"/>
          </a:xfrm>
        </p:spPr>
        <p:txBody>
          <a:bodyPr/>
          <a:lstStyle/>
          <a:p>
            <a:r>
              <a:rPr lang="fi-FI" b="1" dirty="0">
                <a:solidFill>
                  <a:srgbClr val="00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</a:t>
            </a:r>
            <a:r>
              <a:rPr lang="fi-FI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uulivoiman strategiset linjaukset tiivistetysti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2E317374-7CA6-3BB5-B70B-958478AF90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657" y="1420564"/>
            <a:ext cx="4941432" cy="2974781"/>
          </a:xfrm>
        </p:spPr>
        <p:txBody>
          <a:bodyPr>
            <a:noAutofit/>
          </a:bodyPr>
          <a:lstStyle/>
          <a:p>
            <a:pPr lvl="0">
              <a:lnSpc>
                <a:spcPts val="1500"/>
              </a:lnSpc>
              <a:spcAft>
                <a:spcPts val="600"/>
              </a:spcAft>
            </a:pPr>
            <a:r>
              <a:rPr lang="fi-FI" sz="15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Yleiset linjaukset:</a:t>
            </a:r>
          </a:p>
          <a:p>
            <a:pPr marL="285750" lvl="0" indent="-285750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5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Seudullisesti merkittävän kokoluokan hankkeita edistetään ensisijaisesti.</a:t>
            </a:r>
          </a:p>
          <a:p>
            <a:pPr marL="285750" lvl="0" indent="-285750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5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Tuulivoimahankkeilta edellytetään kaupungin määrittelemä tuulivoimahankkeen esiselvitys.</a:t>
            </a:r>
          </a:p>
          <a:p>
            <a:pPr marL="285750" lvl="0" indent="-285750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5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Tuulivoiman yleiskaava-alueen rajauksen muodostamisessa tulee noudattaa määritettyjä suojaetäisyyksiä tuulivoimaloihin. </a:t>
            </a:r>
            <a:r>
              <a:rPr lang="fi-FI" sz="1500" dirty="0">
                <a:ea typeface="Calibri" panose="020F0502020204030204" pitchFamily="34" charset="0"/>
                <a:cs typeface="Times New Roman" panose="02020603050405020304" pitchFamily="18" charset="0"/>
              </a:rPr>
              <a:t>Kaava-alue rajataan lähtökohtaisesti 40 </a:t>
            </a:r>
            <a:r>
              <a:rPr lang="fi-FI" sz="1500" dirty="0" err="1">
                <a:ea typeface="Calibri" panose="020F0502020204030204" pitchFamily="34" charset="0"/>
                <a:cs typeface="Times New Roman" panose="02020603050405020304" pitchFamily="18" charset="0"/>
              </a:rPr>
              <a:t>dB:n</a:t>
            </a:r>
            <a:r>
              <a:rPr lang="fi-FI" sz="1500" dirty="0">
                <a:ea typeface="Calibri" panose="020F0502020204030204" pitchFamily="34" charset="0"/>
                <a:cs typeface="Times New Roman" panose="02020603050405020304" pitchFamily="18" charset="0"/>
              </a:rPr>
              <a:t> melualueen mukaan.</a:t>
            </a:r>
            <a:endParaRPr lang="fi-FI" sz="1500" dirty="0"/>
          </a:p>
          <a:p>
            <a:pPr marL="742950" lvl="1" indent="-285750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5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B553C487-94CF-5DA5-711E-93489FDBEF4C}"/>
              </a:ext>
            </a:extLst>
          </p:cNvPr>
          <p:cNvSpPr txBox="1">
            <a:spLocks/>
          </p:cNvSpPr>
          <p:nvPr/>
        </p:nvSpPr>
        <p:spPr>
          <a:xfrm>
            <a:off x="757239" y="4047566"/>
            <a:ext cx="4941432" cy="24877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Aft>
                <a:spcPts val="600"/>
              </a:spcAft>
              <a:buNone/>
            </a:pPr>
            <a:r>
              <a:rPr lang="fi-FI" sz="1500" b="1" dirty="0">
                <a:cs typeface="Times New Roman" panose="02020603050405020304" pitchFamily="18" charset="0"/>
              </a:rPr>
              <a:t>Suojaetäisyydet: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</a:pPr>
            <a:r>
              <a:rPr lang="fi-FI" sz="1500" dirty="0">
                <a:ea typeface="Calibri" panose="020F0502020204030204" pitchFamily="34" charset="0"/>
                <a:cs typeface="Times New Roman" panose="02020603050405020304" pitchFamily="18" charset="0"/>
              </a:rPr>
              <a:t>Suojaetäisyyksien avulla määritetään alueet, joille tuulivoimaa voidaan sijoittaa.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</a:pPr>
            <a:r>
              <a:rPr lang="fi-FI" sz="1500" dirty="0">
                <a:cs typeface="Times New Roman" panose="02020603050405020304" pitchFamily="18" charset="0"/>
              </a:rPr>
              <a:t>Varmistetaan eri toiminnoille ja kohteille niiden tarpeet huomioiva riittävä suojaetäisyys.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</a:pPr>
            <a:r>
              <a:rPr lang="fi-FI" sz="1500" dirty="0">
                <a:cs typeface="Times New Roman" panose="02020603050405020304" pitchFamily="18" charset="0"/>
              </a:rPr>
              <a:t>Suojaetäisyydet pohjautuvat Pohjois-Pohjanmaan energia- ja ilmastovaihemaakuntakaavan taustana olleessa TUULI-hankkeessa määritettyihin suojaetäisyyksiin.</a:t>
            </a:r>
            <a:endParaRPr lang="fi-FI" sz="15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8A39CFF-677D-5136-E560-DF3587AD0172}"/>
              </a:ext>
            </a:extLst>
          </p:cNvPr>
          <p:cNvSpPr txBox="1">
            <a:spLocks/>
          </p:cNvSpPr>
          <p:nvPr/>
        </p:nvSpPr>
        <p:spPr>
          <a:xfrm>
            <a:off x="6095999" y="1420563"/>
            <a:ext cx="5384343" cy="52491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Suositukset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500" dirty="0">
                <a:ea typeface="Calibri" panose="020F0502020204030204" pitchFamily="34" charset="0"/>
                <a:cs typeface="Times New Roman" panose="02020603050405020304" pitchFamily="18" charset="0"/>
              </a:rPr>
              <a:t>Hanketoimija minimoi hankkeiden vaikutuksia ja kompensoi lähialueen asukkaille ja luonnolle aiheutuvia haittoja.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500" dirty="0">
                <a:ea typeface="Calibri" panose="020F0502020204030204" pitchFamily="34" charset="0"/>
                <a:cs typeface="Times New Roman" panose="02020603050405020304" pitchFamily="18" charset="0"/>
              </a:rPr>
              <a:t>Hanketoimija huolehtii tuulivoima-alueen suunnitelmallisesta ja hallitusta purkamisesta ja varautuu ennakoimattomiin tilanteisiin riittävällä purkuvakuudella, rahastolla tai muulla vastaavalla varmistusmenettelyllä.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500" dirty="0">
                <a:ea typeface="Calibri" panose="020F0502020204030204" pitchFamily="34" charset="0"/>
                <a:cs typeface="Times New Roman" panose="02020603050405020304" pitchFamily="18" charset="0"/>
              </a:rPr>
              <a:t>Hanketoimijaa maksaa sähkönsiirtolinjojen vaatimista maa-alueista maanomistajalle vastaavaa korvausta kuin varsinaiselta tuulivoima-alueelta.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500" dirty="0">
                <a:ea typeface="Calibri" panose="020F0502020204030204" pitchFamily="34" charset="0"/>
                <a:cs typeface="Times New Roman" panose="02020603050405020304" pitchFamily="18" charset="0"/>
              </a:rPr>
              <a:t>Hanketoimija järjestää alueen asukkaiden ja muiden sidosryhmien kanssa keskusteluita mahdollisimman varhaisessa vaiheessa sekä edistää hankkeen sosiaalista hyväksyttävyyttä.</a:t>
            </a:r>
          </a:p>
          <a:p>
            <a:pPr marL="285750" indent="-28575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1500" dirty="0">
                <a:ea typeface="Calibri" panose="020F0502020204030204" pitchFamily="34" charset="0"/>
                <a:cs typeface="Times New Roman" panose="02020603050405020304" pitchFamily="18" charset="0"/>
              </a:rPr>
              <a:t>Maanomistajia kannustetaan järjestäytymään oman edunhoitonsa parantamiseksi ja ottamaan tarvittaessa yhteyttä maanomistajien edunvalvojaan.</a:t>
            </a:r>
          </a:p>
          <a:p>
            <a:endParaRPr lang="fi-FI" sz="1500" dirty="0"/>
          </a:p>
        </p:txBody>
      </p:sp>
    </p:spTree>
    <p:extLst>
      <p:ext uri="{BB962C8B-B14F-4D97-AF65-F5344CB8AC3E}">
        <p14:creationId xmlns:p14="http://schemas.microsoft.com/office/powerpoint/2010/main" val="2196956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brändi2021muunnelma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DBFF"/>
      </a:accent1>
      <a:accent2>
        <a:srgbClr val="001E96"/>
      </a:accent2>
      <a:accent3>
        <a:srgbClr val="E10069"/>
      </a:accent3>
      <a:accent4>
        <a:srgbClr val="008CFF"/>
      </a:accent4>
      <a:accent5>
        <a:srgbClr val="E4AAC8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punkiymparisto_pptpohja2022.potx" id="{38A37557-1957-4AD9-9726-F3DEFBD2CA3C}" vid="{621EC92E-7E61-4168-9F29-13AF3904C8DB}"/>
    </a:ext>
  </a:extLst>
</a:theme>
</file>

<file path=ppt/theme/theme2.xml><?xml version="1.0" encoding="utf-8"?>
<a:theme xmlns:a="http://schemas.openxmlformats.org/drawingml/2006/main" name="1_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yp_powerpointpohja.potx" id="{D4A2CEDE-3C52-4F87-A1B7-5106EBBE3CB1}" vid="{FDED5651-4C23-445A-BBD1-754F7299A813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8" ma:contentTypeDescription="Luo uusi asiakirja." ma:contentTypeScope="" ma:versionID="89ad5fa2780cc456f556aca547047ab3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535ba2f9fdb3a8fc380db347e7e55354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49C8D0-DA55-4CD5-9B8F-8C9FD19674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18E482-21A4-4B41-914C-72081F81C67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CEF8F2-1F05-4C05-B1F3-9FA622821F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Kaupunkiymparisto_pptpohja2022</Template>
  <TotalTime>429</TotalTime>
  <Words>542</Words>
  <Application>Microsoft Office PowerPoint</Application>
  <PresentationFormat>Laajakuva</PresentationFormat>
  <Paragraphs>82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7</vt:i4>
      </vt:variant>
    </vt:vector>
  </HeadingPairs>
  <TitlesOfParts>
    <vt:vector size="15" baseType="lpstr">
      <vt:lpstr>Arial</vt:lpstr>
      <vt:lpstr>Calibri</vt:lpstr>
      <vt:lpstr>Courier New</vt:lpstr>
      <vt:lpstr>Segoe UI</vt:lpstr>
      <vt:lpstr>Segoe UI Black</vt:lpstr>
      <vt:lpstr>Times New Roman</vt:lpstr>
      <vt:lpstr>Office-teema</vt:lpstr>
      <vt:lpstr>1_Office-teema</vt:lpstr>
      <vt:lpstr>Tuulivoima Oulussa</vt:lpstr>
      <vt:lpstr>PowerPoint-esitys</vt:lpstr>
      <vt:lpstr>PowerPoint-esitys</vt:lpstr>
      <vt:lpstr>Vuorovaikutus kaavoituksessa</vt:lpstr>
      <vt:lpstr>kä</vt:lpstr>
      <vt:lpstr>Oulun kaupungin tuulivoiman strategiset linjaukset</vt:lpstr>
      <vt:lpstr>Tuulivoiman strategiset linjaukset tiivistetysti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Haverinen Virpi</dc:creator>
  <cp:lastModifiedBy>Haverinen Virpi</cp:lastModifiedBy>
  <cp:revision>34</cp:revision>
  <dcterms:created xsi:type="dcterms:W3CDTF">2025-02-10T13:57:00Z</dcterms:created>
  <dcterms:modified xsi:type="dcterms:W3CDTF">2025-09-25T09:43:32Z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2024-04-09T07:57:20Z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383eb768-dc3c-4e0d-87d5-2e73210b4230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0x010100FC3DA2A38C33704FB6FBA27B272A146A</vt:lpwstr>
  </property>
</Properties>
</file>