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64" r:id="rId7"/>
    <p:sldId id="262" r:id="rId8"/>
    <p:sldId id="259" r:id="rId9"/>
    <p:sldId id="258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7F501-A4F0-40AF-BA98-99538B8A7238}" v="34" dt="2026-01-12T08:41:36.173"/>
    <p1510:client id="{5923081C-882E-482B-93E6-DF42215E4077}" v="157" dt="2026-01-12T17:10:08.819"/>
    <p1510:client id="{D4274A07-E182-56E8-DFA1-C1914021768A}" v="41" dt="2026-01-12T08:15:11.612"/>
    <p1510:client id="{EF92C7A0-82E5-4CB1-8280-E5D4E3C73D6F}" v="219" dt="2026-01-12T08:58:08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0463E-BDEB-4E83-9FBC-30DAEC79099D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2B5CB7-18D8-44B7-AB15-8C47997C2D41}">
      <dgm:prSet/>
      <dgm:spPr/>
      <dgm:t>
        <a:bodyPr/>
        <a:lstStyle/>
        <a:p>
          <a:r>
            <a:rPr lang="en-US"/>
            <a:t>Huolenaiheita/huomioita</a:t>
          </a:r>
        </a:p>
      </dgm:t>
    </dgm:pt>
    <dgm:pt modelId="{A3907847-DAE0-4B70-981D-B64B07723287}" type="parTrans" cxnId="{76CD11F0-AAEE-4C1F-8D3D-DF6A6435DCFD}">
      <dgm:prSet/>
      <dgm:spPr/>
      <dgm:t>
        <a:bodyPr/>
        <a:lstStyle/>
        <a:p>
          <a:endParaRPr lang="en-US"/>
        </a:p>
      </dgm:t>
    </dgm:pt>
    <dgm:pt modelId="{3D238715-F831-49D0-B782-C994A6A2F8E2}" type="sibTrans" cxnId="{76CD11F0-AAEE-4C1F-8D3D-DF6A6435DCFD}">
      <dgm:prSet/>
      <dgm:spPr/>
      <dgm:t>
        <a:bodyPr/>
        <a:lstStyle/>
        <a:p>
          <a:endParaRPr lang="en-US"/>
        </a:p>
      </dgm:t>
    </dgm:pt>
    <dgm:pt modelId="{AA42F10D-9D42-45D1-917E-5FB12BD20788}">
      <dgm:prSet/>
      <dgm:spPr/>
      <dgm:t>
        <a:bodyPr/>
        <a:lstStyle/>
        <a:p>
          <a:r>
            <a:rPr lang="en-US"/>
            <a:t>Kysymyksiä</a:t>
          </a:r>
        </a:p>
      </dgm:t>
    </dgm:pt>
    <dgm:pt modelId="{9B5FCF47-C691-471B-BD06-EF328B5CA0CD}" type="parTrans" cxnId="{9FEEC8B7-99C2-4293-9707-FCE890EDC306}">
      <dgm:prSet/>
      <dgm:spPr/>
      <dgm:t>
        <a:bodyPr/>
        <a:lstStyle/>
        <a:p>
          <a:endParaRPr lang="en-US"/>
        </a:p>
      </dgm:t>
    </dgm:pt>
    <dgm:pt modelId="{AC62F3DE-2571-46A0-B0BB-DB711B2291BC}" type="sibTrans" cxnId="{9FEEC8B7-99C2-4293-9707-FCE890EDC306}">
      <dgm:prSet/>
      <dgm:spPr/>
      <dgm:t>
        <a:bodyPr/>
        <a:lstStyle/>
        <a:p>
          <a:endParaRPr lang="en-US"/>
        </a:p>
      </dgm:t>
    </dgm:pt>
    <dgm:pt modelId="{CD36DF8C-A0AA-4844-A5E4-7619EC080D53}">
      <dgm:prSet/>
      <dgm:spPr/>
      <dgm:t>
        <a:bodyPr/>
        <a:lstStyle/>
        <a:p>
          <a:r>
            <a:rPr lang="en-US"/>
            <a:t>Kotiväen näkökulmia</a:t>
          </a:r>
        </a:p>
      </dgm:t>
    </dgm:pt>
    <dgm:pt modelId="{7588867D-5DA0-40A9-B740-639AB15C3967}" type="parTrans" cxnId="{6105A641-90C6-4C9F-87A7-781F3C39D15A}">
      <dgm:prSet/>
      <dgm:spPr/>
      <dgm:t>
        <a:bodyPr/>
        <a:lstStyle/>
        <a:p>
          <a:endParaRPr lang="en-US"/>
        </a:p>
      </dgm:t>
    </dgm:pt>
    <dgm:pt modelId="{E3EDA9A4-1EFC-4EDA-9E6A-32029FC77B3D}" type="sibTrans" cxnId="{6105A641-90C6-4C9F-87A7-781F3C39D15A}">
      <dgm:prSet/>
      <dgm:spPr/>
      <dgm:t>
        <a:bodyPr/>
        <a:lstStyle/>
        <a:p>
          <a:endParaRPr lang="en-US"/>
        </a:p>
      </dgm:t>
    </dgm:pt>
    <dgm:pt modelId="{79F9530B-1B4C-4EE7-B25E-93F827632C81}">
      <dgm:prSet/>
      <dgm:spPr/>
      <dgm:t>
        <a:bodyPr/>
        <a:lstStyle/>
        <a:p>
          <a:r>
            <a:rPr lang="en-US"/>
            <a:t>Toiveita/ideoita</a:t>
          </a:r>
        </a:p>
      </dgm:t>
    </dgm:pt>
    <dgm:pt modelId="{9C459017-1B8B-4718-A136-2B88AF0A369A}" type="parTrans" cxnId="{CFE5914F-A65B-4E8A-AF2C-9967799D2F79}">
      <dgm:prSet/>
      <dgm:spPr/>
      <dgm:t>
        <a:bodyPr/>
        <a:lstStyle/>
        <a:p>
          <a:endParaRPr lang="en-US"/>
        </a:p>
      </dgm:t>
    </dgm:pt>
    <dgm:pt modelId="{7B1A72EC-BD3F-4D8E-B4C6-0C139C000466}" type="sibTrans" cxnId="{CFE5914F-A65B-4E8A-AF2C-9967799D2F79}">
      <dgm:prSet/>
      <dgm:spPr/>
      <dgm:t>
        <a:bodyPr/>
        <a:lstStyle/>
        <a:p>
          <a:endParaRPr lang="en-US"/>
        </a:p>
      </dgm:t>
    </dgm:pt>
    <dgm:pt modelId="{ED1F0D9D-2202-42FE-B3EC-B0A7DBA1750F}" type="pres">
      <dgm:prSet presAssocID="{B730463E-BDEB-4E83-9FBC-30DAEC79099D}" presName="linear" presStyleCnt="0">
        <dgm:presLayoutVars>
          <dgm:animLvl val="lvl"/>
          <dgm:resizeHandles val="exact"/>
        </dgm:presLayoutVars>
      </dgm:prSet>
      <dgm:spPr/>
    </dgm:pt>
    <dgm:pt modelId="{540B7D1F-5596-41AD-906B-169DF9BBDF1B}" type="pres">
      <dgm:prSet presAssocID="{FC2B5CB7-18D8-44B7-AB15-8C47997C2D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80579E-C04C-4EF2-BCBB-C9A7113A0F77}" type="pres">
      <dgm:prSet presAssocID="{3D238715-F831-49D0-B782-C994A6A2F8E2}" presName="spacer" presStyleCnt="0"/>
      <dgm:spPr/>
    </dgm:pt>
    <dgm:pt modelId="{767DF9A8-4BE2-41A3-9E26-7EEB4120623A}" type="pres">
      <dgm:prSet presAssocID="{AA42F10D-9D42-45D1-917E-5FB12BD2078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B568F5D-21D4-4C41-BA93-BF2D4EBF8ABD}" type="pres">
      <dgm:prSet presAssocID="{AC62F3DE-2571-46A0-B0BB-DB711B2291BC}" presName="spacer" presStyleCnt="0"/>
      <dgm:spPr/>
    </dgm:pt>
    <dgm:pt modelId="{BD3C90C1-B75A-4163-B3E0-C81815C7E934}" type="pres">
      <dgm:prSet presAssocID="{CD36DF8C-A0AA-4844-A5E4-7619EC080D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519F14F-4C88-4764-8B6E-94286FEC0FD8}" type="pres">
      <dgm:prSet presAssocID="{E3EDA9A4-1EFC-4EDA-9E6A-32029FC77B3D}" presName="spacer" presStyleCnt="0"/>
      <dgm:spPr/>
    </dgm:pt>
    <dgm:pt modelId="{36BBD253-3612-4E53-A864-8D69C42CF618}" type="pres">
      <dgm:prSet presAssocID="{79F9530B-1B4C-4EE7-B25E-93F827632C8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1161501-6E46-4C7C-9C6C-A1ACAB6310D9}" type="presOf" srcId="{B730463E-BDEB-4E83-9FBC-30DAEC79099D}" destId="{ED1F0D9D-2202-42FE-B3EC-B0A7DBA1750F}" srcOrd="0" destOrd="0" presId="urn:microsoft.com/office/officeart/2005/8/layout/vList2"/>
    <dgm:cxn modelId="{6105A641-90C6-4C9F-87A7-781F3C39D15A}" srcId="{B730463E-BDEB-4E83-9FBC-30DAEC79099D}" destId="{CD36DF8C-A0AA-4844-A5E4-7619EC080D53}" srcOrd="2" destOrd="0" parTransId="{7588867D-5DA0-40A9-B740-639AB15C3967}" sibTransId="{E3EDA9A4-1EFC-4EDA-9E6A-32029FC77B3D}"/>
    <dgm:cxn modelId="{CFE5914F-A65B-4E8A-AF2C-9967799D2F79}" srcId="{B730463E-BDEB-4E83-9FBC-30DAEC79099D}" destId="{79F9530B-1B4C-4EE7-B25E-93F827632C81}" srcOrd="3" destOrd="0" parTransId="{9C459017-1B8B-4718-A136-2B88AF0A369A}" sibTransId="{7B1A72EC-BD3F-4D8E-B4C6-0C139C000466}"/>
    <dgm:cxn modelId="{5686F457-E6C1-4430-A173-FBEE5C679842}" type="presOf" srcId="{CD36DF8C-A0AA-4844-A5E4-7619EC080D53}" destId="{BD3C90C1-B75A-4163-B3E0-C81815C7E934}" srcOrd="0" destOrd="0" presId="urn:microsoft.com/office/officeart/2005/8/layout/vList2"/>
    <dgm:cxn modelId="{F4640080-FBFF-42F3-AFFF-180F60CB44B9}" type="presOf" srcId="{AA42F10D-9D42-45D1-917E-5FB12BD20788}" destId="{767DF9A8-4BE2-41A3-9E26-7EEB4120623A}" srcOrd="0" destOrd="0" presId="urn:microsoft.com/office/officeart/2005/8/layout/vList2"/>
    <dgm:cxn modelId="{D3A2F08C-2F8C-4501-AD2A-2455BBB9CC37}" type="presOf" srcId="{79F9530B-1B4C-4EE7-B25E-93F827632C81}" destId="{36BBD253-3612-4E53-A864-8D69C42CF618}" srcOrd="0" destOrd="0" presId="urn:microsoft.com/office/officeart/2005/8/layout/vList2"/>
    <dgm:cxn modelId="{9FEEC8B7-99C2-4293-9707-FCE890EDC306}" srcId="{B730463E-BDEB-4E83-9FBC-30DAEC79099D}" destId="{AA42F10D-9D42-45D1-917E-5FB12BD20788}" srcOrd="1" destOrd="0" parTransId="{9B5FCF47-C691-471B-BD06-EF328B5CA0CD}" sibTransId="{AC62F3DE-2571-46A0-B0BB-DB711B2291BC}"/>
    <dgm:cxn modelId="{76CD11F0-AAEE-4C1F-8D3D-DF6A6435DCFD}" srcId="{B730463E-BDEB-4E83-9FBC-30DAEC79099D}" destId="{FC2B5CB7-18D8-44B7-AB15-8C47997C2D41}" srcOrd="0" destOrd="0" parTransId="{A3907847-DAE0-4B70-981D-B64B07723287}" sibTransId="{3D238715-F831-49D0-B782-C994A6A2F8E2}"/>
    <dgm:cxn modelId="{497602FD-AE70-4F28-A331-4297C1F42FA5}" type="presOf" srcId="{FC2B5CB7-18D8-44B7-AB15-8C47997C2D41}" destId="{540B7D1F-5596-41AD-906B-169DF9BBDF1B}" srcOrd="0" destOrd="0" presId="urn:microsoft.com/office/officeart/2005/8/layout/vList2"/>
    <dgm:cxn modelId="{FC381909-D106-41DD-83A6-000B8C110032}" type="presParOf" srcId="{ED1F0D9D-2202-42FE-B3EC-B0A7DBA1750F}" destId="{540B7D1F-5596-41AD-906B-169DF9BBDF1B}" srcOrd="0" destOrd="0" presId="urn:microsoft.com/office/officeart/2005/8/layout/vList2"/>
    <dgm:cxn modelId="{8AABEF9E-D6C3-4A03-A71E-842086587215}" type="presParOf" srcId="{ED1F0D9D-2202-42FE-B3EC-B0A7DBA1750F}" destId="{F380579E-C04C-4EF2-BCBB-C9A7113A0F77}" srcOrd="1" destOrd="0" presId="urn:microsoft.com/office/officeart/2005/8/layout/vList2"/>
    <dgm:cxn modelId="{20526A2A-E42B-4FDA-B540-54859A028640}" type="presParOf" srcId="{ED1F0D9D-2202-42FE-B3EC-B0A7DBA1750F}" destId="{767DF9A8-4BE2-41A3-9E26-7EEB4120623A}" srcOrd="2" destOrd="0" presId="urn:microsoft.com/office/officeart/2005/8/layout/vList2"/>
    <dgm:cxn modelId="{D0E57C83-F554-4B82-93E5-4308F165D6CE}" type="presParOf" srcId="{ED1F0D9D-2202-42FE-B3EC-B0A7DBA1750F}" destId="{7B568F5D-21D4-4C41-BA93-BF2D4EBF8ABD}" srcOrd="3" destOrd="0" presId="urn:microsoft.com/office/officeart/2005/8/layout/vList2"/>
    <dgm:cxn modelId="{CB1C48BC-FD8D-4B3F-8D7D-A101DB4301A4}" type="presParOf" srcId="{ED1F0D9D-2202-42FE-B3EC-B0A7DBA1750F}" destId="{BD3C90C1-B75A-4163-B3E0-C81815C7E934}" srcOrd="4" destOrd="0" presId="urn:microsoft.com/office/officeart/2005/8/layout/vList2"/>
    <dgm:cxn modelId="{85242E6F-84F6-46EE-8595-F1718100ECA9}" type="presParOf" srcId="{ED1F0D9D-2202-42FE-B3EC-B0A7DBA1750F}" destId="{F519F14F-4C88-4764-8B6E-94286FEC0FD8}" srcOrd="5" destOrd="0" presId="urn:microsoft.com/office/officeart/2005/8/layout/vList2"/>
    <dgm:cxn modelId="{DE24D9BC-3997-4074-BEA6-1D572DBE6FBE}" type="presParOf" srcId="{ED1F0D9D-2202-42FE-B3EC-B0A7DBA1750F}" destId="{36BBD253-3612-4E53-A864-8D69C42CF6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B7D1F-5596-41AD-906B-169DF9BBDF1B}">
      <dsp:nvSpPr>
        <dsp:cNvPr id="0" name=""/>
        <dsp:cNvSpPr/>
      </dsp:nvSpPr>
      <dsp:spPr>
        <a:xfrm>
          <a:off x="0" y="445614"/>
          <a:ext cx="6254724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Huolenaiheita/huomioita</a:t>
          </a:r>
        </a:p>
      </dsp:txBody>
      <dsp:txXfrm>
        <a:off x="51517" y="497131"/>
        <a:ext cx="6151690" cy="952306"/>
      </dsp:txXfrm>
    </dsp:sp>
    <dsp:sp modelId="{767DF9A8-4BE2-41A3-9E26-7EEB4120623A}">
      <dsp:nvSpPr>
        <dsp:cNvPr id="0" name=""/>
        <dsp:cNvSpPr/>
      </dsp:nvSpPr>
      <dsp:spPr>
        <a:xfrm>
          <a:off x="0" y="1627674"/>
          <a:ext cx="6254724" cy="1055340"/>
        </a:xfrm>
        <a:prstGeom prst="roundRect">
          <a:avLst/>
        </a:prstGeom>
        <a:solidFill>
          <a:schemeClr val="accent2">
            <a:hueOff val="-508265"/>
            <a:satOff val="-221"/>
            <a:lumOff val="-46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Kysymyksiä</a:t>
          </a:r>
        </a:p>
      </dsp:txBody>
      <dsp:txXfrm>
        <a:off x="51517" y="1679191"/>
        <a:ext cx="6151690" cy="952306"/>
      </dsp:txXfrm>
    </dsp:sp>
    <dsp:sp modelId="{BD3C90C1-B75A-4163-B3E0-C81815C7E934}">
      <dsp:nvSpPr>
        <dsp:cNvPr id="0" name=""/>
        <dsp:cNvSpPr/>
      </dsp:nvSpPr>
      <dsp:spPr>
        <a:xfrm>
          <a:off x="0" y="2809735"/>
          <a:ext cx="6254724" cy="1055340"/>
        </a:xfrm>
        <a:prstGeom prst="roundRect">
          <a:avLst/>
        </a:prstGeom>
        <a:solidFill>
          <a:schemeClr val="accent2">
            <a:hueOff val="-1016531"/>
            <a:satOff val="-441"/>
            <a:lumOff val="-92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Kotiväen näkökulmia</a:t>
          </a:r>
        </a:p>
      </dsp:txBody>
      <dsp:txXfrm>
        <a:off x="51517" y="2861252"/>
        <a:ext cx="6151690" cy="952306"/>
      </dsp:txXfrm>
    </dsp:sp>
    <dsp:sp modelId="{36BBD253-3612-4E53-A864-8D69C42CF618}">
      <dsp:nvSpPr>
        <dsp:cNvPr id="0" name=""/>
        <dsp:cNvSpPr/>
      </dsp:nvSpPr>
      <dsp:spPr>
        <a:xfrm>
          <a:off x="0" y="3991795"/>
          <a:ext cx="6254724" cy="1055340"/>
        </a:xfrm>
        <a:prstGeom prst="roundRect">
          <a:avLst/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Toiveita/ideoita</a:t>
          </a:r>
        </a:p>
      </dsp:txBody>
      <dsp:txXfrm>
        <a:off x="51517" y="4043312"/>
        <a:ext cx="6151690" cy="95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1/12/2026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lioppilastutkinto.fi/" TargetMode="External"/><Relationship Id="rId2" Type="http://schemas.openxmlformats.org/officeDocument/2006/relationships/hyperlink" Target="https://www.ouka.fi/oulu/laanilan-lukio/ylioppilaskirjoitukse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maaraykset/koekohtaiset-maaraykset-ja-ohjee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ka.fi/oulu/laanilan-luki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2">
            <a:extLst>
              <a:ext uri="{FF2B5EF4-FFF2-40B4-BE49-F238E27FC236}">
                <a16:creationId xmlns:a16="http://schemas.microsoft.com/office/drawing/2014/main" id="{1E437638-E86C-41B1-BC86-6F186CB35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234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087738" y="770467"/>
            <a:ext cx="6298065" cy="3352800"/>
          </a:xfrm>
        </p:spPr>
        <p:txBody>
          <a:bodyPr>
            <a:normAutofit/>
          </a:bodyPr>
          <a:lstStyle/>
          <a:p>
            <a:r>
              <a:rPr lang="fi-FI" sz="7500"/>
              <a:t>Laanilan lukion vanhempainilta 12.1.2026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68264" y="4206876"/>
            <a:ext cx="5437067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Abien kevätohjelma</a:t>
            </a:r>
          </a:p>
        </p:txBody>
      </p:sp>
      <p:pic>
        <p:nvPicPr>
          <p:cNvPr id="4" name="Kuva 3" descr="Kuva, joka sisältää kohteen piha-, taivas, talvi, puu&#10;&#10;Tekoälyllä luotu sisältö saattaa olla virheellistä.">
            <a:extLst>
              <a:ext uri="{FF2B5EF4-FFF2-40B4-BE49-F238E27FC236}">
                <a16:creationId xmlns:a16="http://schemas.microsoft.com/office/drawing/2014/main" id="{1286A52D-392C-75D3-DBEA-089892D406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39" r="1" b="1"/>
          <a:stretch>
            <a:fillRect/>
          </a:stretch>
        </p:blipFill>
        <p:spPr>
          <a:xfrm>
            <a:off x="-10288" y="10"/>
            <a:ext cx="4628007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5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sisä-, huonekalu, pöytä, aula&#10;&#10;Kuvaus luotu automaattisesti">
            <a:extLst>
              <a:ext uri="{FF2B5EF4-FFF2-40B4-BE49-F238E27FC236}">
                <a16:creationId xmlns:a16="http://schemas.microsoft.com/office/drawing/2014/main" id="{0940B2C5-63C8-CF25-59A8-38A9342A1D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</a:blip>
          <a:srcRect t="33218" b="2459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2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YO-</a:t>
            </a:r>
            <a:r>
              <a:rPr lang="en-US" sz="5400" spc="-12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kirjoitukset</a:t>
            </a:r>
            <a:r>
              <a:rPr lang="en-US" sz="5400" spc="-12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spc="-12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maaliskuussa</a:t>
            </a:r>
            <a:endParaRPr lang="en-US" sz="5400" spc="-120" dirty="0">
              <a:solidFill>
                <a:schemeClr val="bg2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76656" y="2011680"/>
            <a:ext cx="10753725" cy="376618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400" b="1" dirty="0" err="1">
                <a:solidFill>
                  <a:schemeClr val="bg2"/>
                </a:solidFill>
              </a:rPr>
              <a:t>Kirjoitettavissa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aineissa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puuttuvien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pakollisten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kurssien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suoritusten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deadlinet</a:t>
            </a:r>
            <a:r>
              <a:rPr lang="en-US" sz="2400" b="1" dirty="0">
                <a:solidFill>
                  <a:schemeClr val="bg2"/>
                </a:solidFill>
              </a:rPr>
              <a:t> </a:t>
            </a:r>
            <a:r>
              <a:rPr lang="en-US" sz="2400" b="1" dirty="0" err="1">
                <a:solidFill>
                  <a:schemeClr val="bg2"/>
                </a:solidFill>
              </a:rPr>
              <a:t>ovat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kolmannen</a:t>
            </a:r>
            <a:r>
              <a:rPr lang="en-US" sz="2400" b="1" dirty="0">
                <a:solidFill>
                  <a:schemeClr val="bg2"/>
                </a:solidFill>
              </a:rPr>
              <a:t> </a:t>
            </a:r>
            <a:r>
              <a:rPr lang="en-US" sz="2400" b="1" dirty="0" err="1">
                <a:solidFill>
                  <a:schemeClr val="bg2"/>
                </a:solidFill>
              </a:rPr>
              <a:t>periodin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loppuun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mennessä</a:t>
            </a:r>
            <a:r>
              <a:rPr lang="en-US" sz="2400" b="1" dirty="0">
                <a:solidFill>
                  <a:schemeClr val="bg2"/>
                </a:solidFill>
              </a:rPr>
              <a:t>.</a:t>
            </a:r>
            <a:endParaRPr lang="en-US" sz="2400" b="1" dirty="0">
              <a:solidFill>
                <a:schemeClr val="bg2"/>
              </a:solidFill>
              <a:ea typeface="Calibri Light"/>
              <a:cs typeface="Calibri Light"/>
            </a:endParaRP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400" b="1" dirty="0">
              <a:solidFill>
                <a:schemeClr val="bg2"/>
              </a:solidFill>
              <a:ea typeface="Calibri Light"/>
              <a:cs typeface="Calibri Light"/>
            </a:endParaRPr>
          </a:p>
          <a:p>
            <a:pPr marL="285750" indent="-28575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400" b="1" err="1">
                <a:solidFill>
                  <a:schemeClr val="bg2"/>
                </a:solidFill>
              </a:rPr>
              <a:t>Pukeutuminen</a:t>
            </a:r>
            <a:r>
              <a:rPr lang="en-US" sz="2400" b="1" dirty="0">
                <a:solidFill>
                  <a:schemeClr val="bg2"/>
                </a:solidFill>
              </a:rPr>
              <a:t>, </a:t>
            </a:r>
            <a:r>
              <a:rPr lang="en-US" sz="2400" b="1" err="1">
                <a:solidFill>
                  <a:schemeClr val="bg2"/>
                </a:solidFill>
              </a:rPr>
              <a:t>eväät</a:t>
            </a:r>
            <a:r>
              <a:rPr lang="en-US" sz="2400" b="1" dirty="0">
                <a:solidFill>
                  <a:schemeClr val="bg2"/>
                </a:solidFill>
              </a:rPr>
              <a:t>, </a:t>
            </a:r>
            <a:r>
              <a:rPr lang="en-US" sz="2400" b="1" err="1">
                <a:solidFill>
                  <a:schemeClr val="bg2"/>
                </a:solidFill>
              </a:rPr>
              <a:t>kännykät</a:t>
            </a:r>
            <a:r>
              <a:rPr lang="en-US" sz="2400" b="1" dirty="0">
                <a:solidFill>
                  <a:schemeClr val="bg2"/>
                </a:solidFill>
              </a:rPr>
              <a:t> &amp; </a:t>
            </a:r>
            <a:r>
              <a:rPr lang="en-US" sz="2400" b="1" err="1">
                <a:solidFill>
                  <a:schemeClr val="bg2"/>
                </a:solidFill>
              </a:rPr>
              <a:t>kellot</a:t>
            </a:r>
            <a:r>
              <a:rPr lang="en-US" sz="2400" b="1" dirty="0">
                <a:solidFill>
                  <a:schemeClr val="bg2"/>
                </a:solidFill>
              </a:rPr>
              <a:t>, </a:t>
            </a:r>
            <a:r>
              <a:rPr lang="en-US" sz="2400" b="1" err="1">
                <a:solidFill>
                  <a:schemeClr val="bg2"/>
                </a:solidFill>
              </a:rPr>
              <a:t>ajoissa</a:t>
            </a:r>
            <a:r>
              <a:rPr lang="en-US" sz="2400" b="1" dirty="0">
                <a:solidFill>
                  <a:schemeClr val="bg2"/>
                </a:solidFill>
              </a:rPr>
              <a:t> </a:t>
            </a:r>
            <a:r>
              <a:rPr lang="en-US" sz="2400" b="1" err="1">
                <a:solidFill>
                  <a:schemeClr val="bg2"/>
                </a:solidFill>
              </a:rPr>
              <a:t>oleminen</a:t>
            </a:r>
            <a:endParaRPr lang="en-US" sz="2400" b="1">
              <a:solidFill>
                <a:schemeClr val="bg2"/>
              </a:solidFill>
              <a:ea typeface="Calibri Light"/>
              <a:cs typeface="Calibri Light"/>
            </a:endParaRPr>
          </a:p>
          <a:p>
            <a:pPr marL="285750" indent="-28575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400" b="1" dirty="0">
              <a:solidFill>
                <a:schemeClr val="bg2"/>
              </a:solidFill>
              <a:ea typeface="Calibri Light"/>
              <a:cs typeface="Calibri Light"/>
            </a:endParaRPr>
          </a:p>
          <a:p>
            <a:pPr marL="285750" indent="-28575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400" b="1" err="1">
                <a:solidFill>
                  <a:schemeClr val="bg2"/>
                </a:solidFill>
              </a:rPr>
              <a:t>Yo-kirjoituskokeista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err="1">
                <a:solidFill>
                  <a:schemeClr val="bg2"/>
                </a:solidFill>
              </a:rPr>
              <a:t>poisjäänneistä</a:t>
            </a:r>
            <a:r>
              <a:rPr lang="en-US" sz="2400" b="1" dirty="0">
                <a:solidFill>
                  <a:schemeClr val="bg2"/>
                </a:solidFill>
              </a:rPr>
              <a:t>, </a:t>
            </a:r>
            <a:r>
              <a:rPr lang="en-US" sz="2400" b="1" err="1">
                <a:solidFill>
                  <a:schemeClr val="bg2"/>
                </a:solidFill>
              </a:rPr>
              <a:t>myöhästymisistä</a:t>
            </a:r>
            <a:r>
              <a:rPr lang="en-US" sz="2400" b="1" dirty="0">
                <a:solidFill>
                  <a:schemeClr val="bg2"/>
                </a:solidFill>
              </a:rPr>
              <a:t> ja </a:t>
            </a:r>
            <a:r>
              <a:rPr lang="en-US" sz="2400" b="1" err="1">
                <a:solidFill>
                  <a:schemeClr val="bg2"/>
                </a:solidFill>
              </a:rPr>
              <a:t>äkillisistä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err="1">
                <a:solidFill>
                  <a:schemeClr val="bg2"/>
                </a:solidFill>
              </a:rPr>
              <a:t>sairastumisista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err="1">
                <a:solidFill>
                  <a:schemeClr val="bg2"/>
                </a:solidFill>
              </a:rPr>
              <a:t>ilmoitettava</a:t>
            </a:r>
            <a:r>
              <a:rPr lang="en-US" sz="2400" b="1" dirty="0">
                <a:solidFill>
                  <a:schemeClr val="bg2"/>
                </a:solidFill>
              </a:rPr>
              <a:t> Timo </a:t>
            </a:r>
            <a:r>
              <a:rPr lang="en-US" sz="2400" b="1" err="1">
                <a:solidFill>
                  <a:schemeClr val="bg2"/>
                </a:solidFill>
              </a:rPr>
              <a:t>Kärkkäiselle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err="1">
                <a:solidFill>
                  <a:schemeClr val="bg2"/>
                </a:solidFill>
              </a:rPr>
              <a:t>välittömästi</a:t>
            </a:r>
            <a:r>
              <a:rPr lang="en-US" sz="2400" b="1" dirty="0">
                <a:solidFill>
                  <a:schemeClr val="bg2"/>
                </a:solidFill>
              </a:rPr>
              <a:t>.</a:t>
            </a:r>
            <a:endParaRPr lang="en-US" sz="2400">
              <a:solidFill>
                <a:schemeClr val="bg2"/>
              </a:solidFill>
              <a:ea typeface="Calibri Light"/>
              <a:cs typeface="Calibri Light"/>
            </a:endParaRPr>
          </a:p>
          <a:p>
            <a:pPr marL="285750" indent="-28575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b="1"/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b="1"/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74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446324" y="366262"/>
            <a:ext cx="11299825" cy="7478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,monospace"/>
              <a:buChar char="o"/>
            </a:pPr>
            <a:r>
              <a:rPr lang="fi-FI" sz="2400" b="1" dirty="0">
                <a:latin typeface="Calibri"/>
                <a:cs typeface="Calibri"/>
              </a:rPr>
              <a:t>Yo-koepäivät</a:t>
            </a:r>
            <a:endParaRPr lang="fi-FI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i-FI" sz="2400" dirty="0">
                <a:latin typeface="Calibri"/>
                <a:cs typeface="Calibri"/>
              </a:rPr>
              <a:t>Ti 10.3. äidinkieli, lukutaidon koe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i-FI" sz="2400" dirty="0">
                <a:latin typeface="Calibri"/>
                <a:cs typeface="Calibri"/>
              </a:rPr>
              <a:t>To 12.3. vieras kieli, lyhyt oppimäärä 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i-FI" sz="2400" dirty="0">
                <a:latin typeface="Calibri"/>
                <a:cs typeface="Calibri"/>
              </a:rPr>
              <a:t>Pe 13.3. äidinkieli, kirjoitustaidon koe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i-FI" sz="2400" dirty="0">
                <a:latin typeface="Calibri"/>
                <a:cs typeface="Calibri"/>
              </a:rPr>
              <a:t>Ma 16.3. vieras kieli, pitkä oppimäärä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i-FI" sz="2400" dirty="0">
                <a:latin typeface="Calibri"/>
                <a:cs typeface="Calibri"/>
              </a:rPr>
              <a:t>Ke 18.3. matematiikka, pitkä ja lyhyt oppimäärä  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i-FI" sz="2400" dirty="0">
                <a:latin typeface="Calibri"/>
                <a:cs typeface="Calibri"/>
              </a:rPr>
              <a:t>Pe 20.3. </a:t>
            </a:r>
            <a:r>
              <a:rPr lang="fi-FI" sz="2400" dirty="0" err="1">
                <a:latin typeface="Calibri"/>
                <a:cs typeface="Calibri"/>
              </a:rPr>
              <a:t>Reaali</a:t>
            </a:r>
            <a:r>
              <a:rPr lang="fi-FI" sz="2400" dirty="0">
                <a:latin typeface="Calibri"/>
                <a:cs typeface="Calibri"/>
              </a:rPr>
              <a:t> (uskonto, elämänkatsomustieto, yhteiskuntaoppi, kemia, maantiede, terveystieto)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i-FI" sz="2400" dirty="0">
                <a:latin typeface="Calibri"/>
                <a:cs typeface="Calibri"/>
              </a:rPr>
              <a:t>Ma 23.3. toinen kotimainen kieli, pitkä ja keskipitkä oppimäärä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i-FI" sz="2400" dirty="0">
                <a:latin typeface="Calibri"/>
                <a:cs typeface="Calibri"/>
              </a:rPr>
              <a:t>Ke 25.3. </a:t>
            </a:r>
            <a:r>
              <a:rPr lang="fi-FI" sz="2400" dirty="0" err="1">
                <a:latin typeface="Calibri"/>
                <a:cs typeface="Calibri"/>
              </a:rPr>
              <a:t>Reaali</a:t>
            </a:r>
            <a:r>
              <a:rPr lang="fi-FI" sz="2400" dirty="0">
                <a:latin typeface="Calibri"/>
                <a:cs typeface="Calibri"/>
              </a:rPr>
              <a:t> (psykologia, filosofia, historia, fysiikka, biologia)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i-FI" sz="2400" dirty="0">
                <a:latin typeface="Calibri"/>
                <a:cs typeface="Calibri"/>
              </a:rPr>
              <a:t>Pe 27.3. saamen äidinkieli ja kirjallisuus –koe</a:t>
            </a:r>
            <a:endParaRPr lang="fi-FI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i-FI" sz="2400" dirty="0">
                <a:latin typeface="Calibri"/>
                <a:ea typeface="Calibri"/>
                <a:cs typeface="Calibri"/>
              </a:rPr>
              <a:t>HUOM! Osa kirjoituskerroista pidetään Luovilla.</a:t>
            </a:r>
          </a:p>
          <a:p>
            <a:pPr marL="171450" lvl="1" indent="-285750">
              <a:buFont typeface="Arial,Sans-Serif"/>
              <a:buChar char="•"/>
            </a:pPr>
            <a:r>
              <a:rPr lang="fi-FI" sz="2400" dirty="0">
                <a:latin typeface="Calibri"/>
                <a:cs typeface="Calibri"/>
              </a:rPr>
              <a:t> Lisätietoa yo-kirjoituksista:</a:t>
            </a:r>
            <a:r>
              <a:rPr lang="fi-FI" sz="2400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endParaRPr lang="fi-FI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628650" lvl="2" indent="-285750">
              <a:buFont typeface="Wingdings"/>
              <a:buChar char="§"/>
            </a:pPr>
            <a:r>
              <a:rPr lang="fi-FI" sz="2400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https://www.ouka.fi/oulu/laanilan-lukio/ylioppilaskirjoitukset</a:t>
            </a:r>
            <a:r>
              <a:rPr lang="fi-FI" sz="2400" dirty="0">
                <a:latin typeface="Calibri"/>
                <a:cs typeface="Calibri"/>
              </a:rPr>
              <a:t> </a:t>
            </a:r>
            <a:endParaRPr lang="fi-FI" sz="2400" dirty="0">
              <a:latin typeface="Calibri"/>
              <a:ea typeface="Calibri"/>
              <a:cs typeface="Calibri"/>
            </a:endParaRPr>
          </a:p>
          <a:p>
            <a:pPr marL="628650" lvl="2" indent="-285750">
              <a:buFont typeface="Wingdings"/>
              <a:buChar char="§"/>
            </a:pPr>
            <a:r>
              <a:rPr lang="fi-FI" sz="2400" dirty="0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https://www.ylioppilastutkinto.fi/</a:t>
            </a:r>
            <a:r>
              <a:rPr lang="fi-FI" sz="2400" dirty="0">
                <a:latin typeface="Calibri"/>
                <a:cs typeface="Calibri"/>
              </a:rPr>
              <a:t> </a:t>
            </a:r>
            <a:endParaRPr lang="fi-FI" sz="2400" dirty="0">
              <a:latin typeface="Calibri"/>
              <a:ea typeface="Calibri"/>
              <a:cs typeface="Calibri"/>
            </a:endParaRPr>
          </a:p>
          <a:p>
            <a:pPr marL="628650" lvl="2" indent="-285750">
              <a:buFont typeface="Wingdings"/>
              <a:buChar char="§"/>
            </a:pPr>
            <a:r>
              <a:rPr lang="fi-FI" sz="2400" dirty="0">
                <a:latin typeface="Calibri"/>
                <a:cs typeface="Calibri"/>
              </a:rPr>
              <a:t>Laanilan lukion opinto-opas </a:t>
            </a:r>
            <a:endParaRPr lang="fi-FI" sz="2400" dirty="0">
              <a:latin typeface="Calibri"/>
              <a:ea typeface="Calibri"/>
              <a:cs typeface="Calibri"/>
            </a:endParaRPr>
          </a:p>
          <a:p>
            <a:pPr marL="628650" lvl="2" indent="-285750">
              <a:buFont typeface="Wingdings"/>
              <a:buChar char="§"/>
            </a:pPr>
            <a:r>
              <a:rPr lang="fi-FI" sz="2400" dirty="0">
                <a:latin typeface="Calibri"/>
                <a:ea typeface="Calibri"/>
                <a:cs typeface="Calibri"/>
              </a:rPr>
              <a:t>Tiedotteita koulun kotisivuilla</a:t>
            </a:r>
          </a:p>
          <a:p>
            <a:pPr marL="0" lvl="1"/>
            <a:endParaRPr lang="fi-FI" sz="2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sz="2400" b="1">
              <a:latin typeface="Calibri"/>
              <a:ea typeface="Calibri"/>
              <a:cs typeface="Calibri Light"/>
            </a:endParaRPr>
          </a:p>
          <a:p>
            <a:pPr marL="285750" indent="-285750">
              <a:buFont typeface="Courier New"/>
              <a:buChar char="o"/>
            </a:pPr>
            <a:endParaRPr lang="fi-FI" sz="2400">
              <a:latin typeface="Calibri"/>
              <a:ea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0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/>
          <p:cNvSpPr txBox="1"/>
          <p:nvPr/>
        </p:nvSpPr>
        <p:spPr>
          <a:xfrm>
            <a:off x="657225" y="53811"/>
            <a:ext cx="3177168" cy="5809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spc="-12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Huomioitavaa</a:t>
            </a:r>
            <a:r>
              <a:rPr lang="en-US" sz="44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spc="-12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yo-kokeissa</a:t>
            </a:r>
            <a:endParaRPr lang="en-US" sz="4400" spc="-120" dirty="0" err="1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ruutu 2"/>
          <p:cNvSpPr txBox="1"/>
          <p:nvPr/>
        </p:nvSpPr>
        <p:spPr>
          <a:xfrm>
            <a:off x="4650886" y="71259"/>
            <a:ext cx="6779495" cy="5790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Wingdings" pitchFamily="34" charset="0"/>
              <a:buChar char="§"/>
            </a:pPr>
            <a:endParaRPr lang="en-US" sz="2000">
              <a:latin typeface="Calibri"/>
              <a:cs typeface="Calibri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Wingdings" pitchFamily="34" charset="0"/>
              <a:buChar char="§"/>
            </a:pPr>
            <a:endParaRPr lang="en-US" sz="2000">
              <a:latin typeface="Calibri"/>
              <a:cs typeface="Calibri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Wingdings" pitchFamily="34" charset="0"/>
              <a:buChar char="§"/>
            </a:pPr>
            <a:endParaRPr lang="en-US" sz="2000" b="1" dirty="0">
              <a:latin typeface="Calibri"/>
              <a:ea typeface="Calibri"/>
              <a:cs typeface="Calibri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Wingdings" pitchFamily="34" charset="0"/>
              <a:buChar char="§"/>
            </a:pPr>
            <a:r>
              <a:rPr lang="en-US" sz="2000" b="1" err="1">
                <a:latin typeface="Calibri"/>
                <a:cs typeface="Calibri"/>
              </a:rPr>
              <a:t>Yo-kokeiden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oppiainekohtaiset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ohjeet</a:t>
            </a:r>
            <a:r>
              <a:rPr lang="en-US" sz="2000" b="1" dirty="0">
                <a:latin typeface="Calibri"/>
                <a:cs typeface="Calibri"/>
              </a:rPr>
              <a:t>:</a:t>
            </a:r>
            <a:endParaRPr lang="en-US" b="1" dirty="0">
              <a:ea typeface="Calibri Light"/>
              <a:cs typeface="Calibri Light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000" b="1" dirty="0">
                <a:latin typeface="Calibri"/>
                <a:cs typeface="Calibri"/>
                <a:hlinkClick r:id="rId2"/>
              </a:rPr>
              <a:t>https://www.ylioppilastutkinto.fi/maaraykset/koekohtaiset-maaraykset-ja-ohjeet</a:t>
            </a:r>
            <a:endParaRPr lang="en-US" sz="2000" b="1" dirty="0">
              <a:latin typeface="Calibri"/>
              <a:ea typeface="Calibri"/>
              <a:cs typeface="Calibri"/>
              <a:hlinkClick r:id="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000" b="1" dirty="0">
              <a:latin typeface="Calibri"/>
              <a:ea typeface="Calibri"/>
              <a:cs typeface="Calibri Light"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Wingdings" pitchFamily="34" charset="0"/>
              <a:buChar char="§"/>
            </a:pPr>
            <a:r>
              <a:rPr lang="en-US" sz="2000" b="1" dirty="0">
                <a:latin typeface="Calibri"/>
                <a:cs typeface="Calibri"/>
              </a:rPr>
              <a:t>Oma </a:t>
            </a:r>
            <a:r>
              <a:rPr lang="en-US" sz="2000" b="1" err="1">
                <a:latin typeface="Calibri"/>
                <a:cs typeface="Calibri"/>
              </a:rPr>
              <a:t>läppäri</a:t>
            </a:r>
            <a:r>
              <a:rPr lang="en-US" sz="2000" b="1" dirty="0">
                <a:latin typeface="Calibri"/>
                <a:cs typeface="Calibri"/>
              </a:rPr>
              <a:t>, </a:t>
            </a:r>
            <a:r>
              <a:rPr lang="en-US" sz="2000" b="1" err="1">
                <a:latin typeface="Calibri"/>
                <a:cs typeface="Calibri"/>
              </a:rPr>
              <a:t>laturi</a:t>
            </a:r>
            <a:r>
              <a:rPr lang="en-US" sz="2000" b="1" dirty="0">
                <a:latin typeface="Calibri"/>
                <a:cs typeface="Calibri"/>
              </a:rPr>
              <a:t>, </a:t>
            </a:r>
            <a:r>
              <a:rPr lang="en-US" sz="2000" b="1" err="1">
                <a:latin typeface="Calibri"/>
                <a:cs typeface="Calibri"/>
              </a:rPr>
              <a:t>hiiri</a:t>
            </a:r>
            <a:r>
              <a:rPr lang="en-US" sz="2000" b="1" dirty="0">
                <a:latin typeface="Calibri"/>
                <a:cs typeface="Calibri"/>
              </a:rPr>
              <a:t>, </a:t>
            </a:r>
            <a:r>
              <a:rPr lang="en-US" sz="2000" b="1" err="1">
                <a:latin typeface="Calibri"/>
                <a:cs typeface="Calibri"/>
              </a:rPr>
              <a:t>kuulokkeet</a:t>
            </a:r>
            <a:r>
              <a:rPr lang="en-US" sz="2000" b="1" dirty="0">
                <a:latin typeface="Calibri"/>
                <a:cs typeface="Calibri"/>
              </a:rPr>
              <a:t> ja </a:t>
            </a:r>
            <a:r>
              <a:rPr lang="en-US" sz="2000" b="1" err="1">
                <a:latin typeface="Calibri"/>
                <a:cs typeface="Calibri"/>
              </a:rPr>
              <a:t>mahdollinen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adapteri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mukaan</a:t>
            </a:r>
            <a:endParaRPr lang="en-US" sz="2000" b="1">
              <a:latin typeface="Calibri"/>
              <a:ea typeface="Calibri"/>
              <a:cs typeface="Calibri"/>
            </a:endParaRP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000" b="1" dirty="0">
              <a:latin typeface="Calibri"/>
              <a:ea typeface="Calibri"/>
              <a:cs typeface="Calibri Light"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Wingdings" pitchFamily="34" charset="0"/>
              <a:buChar char="§"/>
            </a:pPr>
            <a:r>
              <a:rPr lang="en-US" sz="2000" b="1" err="1">
                <a:latin typeface="Calibri"/>
                <a:cs typeface="Calibri"/>
              </a:rPr>
              <a:t>Henkilöllisyystodistus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sähköisen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kokeen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tunnistautumiseen</a:t>
            </a:r>
            <a:r>
              <a:rPr lang="en-US" sz="2000" b="1" dirty="0">
                <a:latin typeface="Calibri"/>
                <a:cs typeface="Calibri"/>
              </a:rPr>
              <a:t> </a:t>
            </a:r>
            <a:endParaRPr lang="en-US" sz="2000" b="1" dirty="0">
              <a:latin typeface="Calibri"/>
              <a:ea typeface="Calibri"/>
              <a:cs typeface="Calibri"/>
            </a:endParaRP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000" b="1" dirty="0">
              <a:latin typeface="Calibri"/>
              <a:ea typeface="Calibri"/>
              <a:cs typeface="Calibri Light"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Wingdings" pitchFamily="34" charset="0"/>
              <a:buChar char="§"/>
            </a:pPr>
            <a:r>
              <a:rPr lang="en-US" sz="2000" b="1" err="1">
                <a:latin typeface="Calibri"/>
                <a:cs typeface="Calibri"/>
              </a:rPr>
              <a:t>Sensoriarviointi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lukion</a:t>
            </a:r>
            <a:r>
              <a:rPr lang="en-US" sz="2000" b="1" dirty="0">
                <a:latin typeface="Calibri"/>
                <a:cs typeface="Calibri"/>
              </a:rPr>
              <a:t> ja </a:t>
            </a:r>
            <a:r>
              <a:rPr lang="en-US" sz="2000" b="1" err="1">
                <a:latin typeface="Calibri"/>
                <a:cs typeface="Calibri"/>
              </a:rPr>
              <a:t>opiskelijan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numerokoodilla</a:t>
            </a:r>
            <a:r>
              <a:rPr lang="en-US" sz="2000" b="1" dirty="0">
                <a:latin typeface="Calibri"/>
                <a:cs typeface="Calibri"/>
              </a:rPr>
              <a:t>, </a:t>
            </a:r>
            <a:r>
              <a:rPr lang="en-US" sz="2000" b="1" err="1">
                <a:latin typeface="Calibri"/>
                <a:cs typeface="Calibri"/>
              </a:rPr>
              <a:t>ei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nimellä</a:t>
            </a:r>
            <a:endParaRPr lang="en-US" sz="2000" b="1">
              <a:latin typeface="Calibri"/>
              <a:ea typeface="Calibri"/>
              <a:cs typeface="Calibri"/>
            </a:endParaRP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000" b="1" dirty="0">
              <a:latin typeface="Calibri"/>
              <a:ea typeface="Calibri"/>
              <a:cs typeface="Calibri Light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Wingdings" pitchFamily="34" charset="0"/>
              <a:buChar char="§"/>
            </a:pPr>
            <a:r>
              <a:rPr lang="en-US" sz="2000" b="1" err="1">
                <a:latin typeface="Calibri"/>
                <a:cs typeface="Calibri"/>
              </a:rPr>
              <a:t>Sekä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alustava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että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lopullinen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arviointi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näkyvät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Wilmassa</a:t>
            </a:r>
            <a:r>
              <a:rPr lang="en-US" sz="2000" b="1" dirty="0">
                <a:latin typeface="Calibri"/>
                <a:cs typeface="Calibri"/>
              </a:rPr>
              <a:t>. </a:t>
            </a:r>
            <a:r>
              <a:rPr lang="en-US" sz="2000" b="1" err="1">
                <a:latin typeface="Calibri"/>
                <a:cs typeface="Calibri"/>
              </a:rPr>
              <a:t>Opiskelija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voi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katsoa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arvioinnin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Opintopolusta</a:t>
            </a:r>
            <a:r>
              <a:rPr lang="en-US" sz="2000" b="1" dirty="0">
                <a:latin typeface="Calibri"/>
                <a:cs typeface="Calibri"/>
              </a:rPr>
              <a:t>.</a:t>
            </a:r>
            <a:endParaRPr lang="en-US" sz="2000" b="1" dirty="0">
              <a:latin typeface="Calibri"/>
              <a:ea typeface="Calibri"/>
              <a:cs typeface="Calibri"/>
            </a:endParaRP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000" b="1" dirty="0">
              <a:latin typeface="Calibri"/>
              <a:ea typeface="Calibri"/>
              <a:cs typeface="Calibri Light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Wingdings" pitchFamily="34" charset="0"/>
              <a:buChar char="§"/>
            </a:pPr>
            <a:r>
              <a:rPr lang="en-US" sz="2000" b="1" dirty="0" err="1">
                <a:latin typeface="Calibri"/>
                <a:cs typeface="Calibri"/>
              </a:rPr>
              <a:t>Yo-kokeen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saa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halutessaan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uusia</a:t>
            </a:r>
            <a:r>
              <a:rPr lang="en-US" sz="2000" b="1" dirty="0">
                <a:latin typeface="Calibri"/>
                <a:cs typeface="Calibri"/>
              </a:rPr>
              <a:t>. </a:t>
            </a:r>
            <a:r>
              <a:rPr lang="en-US" sz="2000" b="1" dirty="0" err="1">
                <a:latin typeface="Calibri"/>
                <a:cs typeface="Calibri"/>
              </a:rPr>
              <a:t>Mahdollinen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oikaisuvaatimus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tehdään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itsenäisesti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YTL:n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verkkopalvelun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kautta</a:t>
            </a:r>
            <a:r>
              <a:rPr lang="en-US" sz="2000" b="1" dirty="0">
                <a:latin typeface="Calibri"/>
                <a:cs typeface="Calibri"/>
              </a:rPr>
              <a:t> 14 </a:t>
            </a:r>
            <a:r>
              <a:rPr lang="en-US" sz="2000" b="1" dirty="0" err="1">
                <a:latin typeface="Calibri"/>
                <a:cs typeface="Calibri"/>
              </a:rPr>
              <a:t>vrk:n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</a:rPr>
              <a:t>kuluessa</a:t>
            </a:r>
            <a:r>
              <a:rPr lang="en-US" sz="2000" b="1" dirty="0">
                <a:latin typeface="Calibri"/>
                <a:cs typeface="Calibri"/>
              </a:rPr>
              <a:t> (</a:t>
            </a:r>
            <a:r>
              <a:rPr lang="en-US" sz="2000" b="1" dirty="0" err="1">
                <a:latin typeface="Calibri"/>
                <a:cs typeface="Calibri"/>
              </a:rPr>
              <a:t>maksullinen</a:t>
            </a:r>
            <a:r>
              <a:rPr lang="en-US" sz="2000" b="1" dirty="0">
                <a:latin typeface="Calibri"/>
                <a:cs typeface="Calibri"/>
              </a:rPr>
              <a:t>).</a:t>
            </a:r>
            <a:endParaRPr lang="en-US" sz="2000" b="1" dirty="0">
              <a:latin typeface="Calibri"/>
              <a:ea typeface="Calibri"/>
              <a:cs typeface="Calibri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/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575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F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/>
          <p:cNvSpPr txBox="1"/>
          <p:nvPr/>
        </p:nvSpPr>
        <p:spPr>
          <a:xfrm>
            <a:off x="7885665" y="-3675"/>
            <a:ext cx="3976662" cy="192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Valmistautuminen yo-kokeisiin</a:t>
            </a:r>
          </a:p>
        </p:txBody>
      </p:sp>
      <p:pic>
        <p:nvPicPr>
          <p:cNvPr id="5" name="Kuva 4" descr="Kuva, joka sisältää kohteen vaate, henkilö, sisä-, lattia&#10;&#10;Tekoälyllä luotu sisältö saattaa olla virheellistä.">
            <a:extLst>
              <a:ext uri="{FF2B5EF4-FFF2-40B4-BE49-F238E27FC236}">
                <a16:creationId xmlns:a16="http://schemas.microsoft.com/office/drawing/2014/main" id="{96BCD559-4733-65EB-7B8D-49145433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225" r="2" b="12705"/>
          <a:stretch>
            <a:fillRect/>
          </a:stretch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7741164" y="2062887"/>
            <a:ext cx="4229084" cy="46087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b="1" dirty="0">
                <a:solidFill>
                  <a:srgbClr val="FFFFFF"/>
                </a:solidFill>
              </a:rPr>
              <a:t>YO-</a:t>
            </a:r>
            <a:r>
              <a:rPr lang="en-US" b="1" dirty="0" err="1">
                <a:solidFill>
                  <a:srgbClr val="FFFFFF"/>
                </a:solidFill>
              </a:rPr>
              <a:t>preppaus</a:t>
            </a:r>
            <a:r>
              <a:rPr lang="en-US" b="1" dirty="0">
                <a:solidFill>
                  <a:srgbClr val="FFFFFF"/>
                </a:solidFill>
              </a:rPr>
              <a:t> ("</a:t>
            </a:r>
            <a:r>
              <a:rPr lang="en-US" b="1" dirty="0" err="1">
                <a:solidFill>
                  <a:srgbClr val="FFFFFF"/>
                </a:solidFill>
              </a:rPr>
              <a:t>viimeinen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voitelu</a:t>
            </a:r>
            <a:r>
              <a:rPr lang="en-US" b="1" dirty="0">
                <a:solidFill>
                  <a:srgbClr val="FFFFFF"/>
                </a:solidFill>
              </a:rPr>
              <a:t>") </a:t>
            </a:r>
            <a:r>
              <a:rPr lang="en-US" b="1" dirty="0" err="1">
                <a:solidFill>
                  <a:srgbClr val="FFFFFF"/>
                </a:solidFill>
              </a:rPr>
              <a:t>koululla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ruokailu</a:t>
            </a:r>
            <a:r>
              <a:rPr lang="en-US" b="1" dirty="0">
                <a:solidFill>
                  <a:srgbClr val="FFFFFF"/>
                </a:solidFill>
              </a:rPr>
              <a:t> </a:t>
            </a:r>
            <a:r>
              <a:rPr lang="en-US" b="1" dirty="0" err="1">
                <a:solidFill>
                  <a:srgbClr val="FFFFFF"/>
                </a:solidFill>
              </a:rPr>
              <a:t>mahdollista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näinä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päivinä</a:t>
            </a:r>
            <a:r>
              <a:rPr lang="en-US" b="1" dirty="0">
                <a:solidFill>
                  <a:srgbClr val="FFFFFF"/>
                </a:solidFill>
              </a:rPr>
              <a:t>. </a:t>
            </a:r>
            <a:r>
              <a:rPr lang="en-US" b="1" dirty="0" err="1">
                <a:solidFill>
                  <a:srgbClr val="FFFFFF"/>
                </a:solidFill>
              </a:rPr>
              <a:t>Opettajat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ilmoittavat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omien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aineidensa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preppauspäivät</a:t>
            </a:r>
            <a:r>
              <a:rPr lang="en-US" b="1" dirty="0">
                <a:solidFill>
                  <a:srgbClr val="FFFFFF"/>
                </a:solidFill>
              </a:rPr>
              <a:t>.</a:t>
            </a:r>
            <a:endParaRPr lang="en-US" b="1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b="1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b="1" dirty="0" err="1">
                <a:solidFill>
                  <a:srgbClr val="FFFFFF"/>
                </a:solidFill>
              </a:rPr>
              <a:t>Ajankäytön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suunnittelu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lukujärjestyksellä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nukkuminen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harrastukset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työt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sosiaalinen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elämä</a:t>
            </a:r>
            <a:endParaRPr lang="en-US" b="1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b="1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b="1" dirty="0" err="1">
                <a:solidFill>
                  <a:srgbClr val="FFFFFF"/>
                </a:solidFill>
              </a:rPr>
              <a:t>Koulun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tukitoimijat</a:t>
            </a:r>
            <a:r>
              <a:rPr lang="en-US" b="1" dirty="0">
                <a:solidFill>
                  <a:srgbClr val="FFFFFF"/>
                </a:solidFill>
              </a:rPr>
              <a:t>: </a:t>
            </a:r>
            <a:endParaRPr lang="en-US" b="1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514350" lvl="1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b="1" dirty="0" err="1">
                <a:solidFill>
                  <a:srgbClr val="FFFFFF"/>
                </a:solidFill>
              </a:rPr>
              <a:t>psykologi</a:t>
            </a:r>
            <a:r>
              <a:rPr lang="en-US" b="1" dirty="0">
                <a:solidFill>
                  <a:srgbClr val="FFFFFF"/>
                </a:solidFill>
              </a:rPr>
              <a:t> Minna </a:t>
            </a:r>
            <a:r>
              <a:rPr lang="en-US" b="1" dirty="0" err="1">
                <a:solidFill>
                  <a:srgbClr val="FFFFFF"/>
                </a:solidFill>
              </a:rPr>
              <a:t>Kovala-Viita</a:t>
            </a:r>
            <a:r>
              <a:rPr lang="en-US" b="1" dirty="0">
                <a:solidFill>
                  <a:srgbClr val="FFFFFF"/>
                </a:solidFill>
              </a:rPr>
              <a:t> </a:t>
            </a:r>
            <a:endParaRPr lang="en-US" b="1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514350" lvl="1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b="1" dirty="0">
                <a:solidFill>
                  <a:srgbClr val="FFFFFF"/>
                </a:solidFill>
              </a:rPr>
              <a:t>040 632 6096 </a:t>
            </a:r>
            <a:endParaRPr lang="en-US" b="1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514350" lvl="1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b="1" err="1">
                <a:solidFill>
                  <a:srgbClr val="FFFFFF"/>
                </a:solidFill>
              </a:rPr>
              <a:t>Vastaava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kuraattori</a:t>
            </a:r>
            <a:r>
              <a:rPr lang="en-US" b="1" dirty="0">
                <a:solidFill>
                  <a:srgbClr val="FFFFFF"/>
                </a:solidFill>
              </a:rPr>
              <a:t> Paula Koskinen 050 439 8975</a:t>
            </a:r>
            <a:endParaRPr lang="en-US" b="1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514350" lvl="1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b="1" err="1">
                <a:solidFill>
                  <a:srgbClr val="FFFFFF"/>
                </a:solidFill>
              </a:rPr>
              <a:t>Terveydenhoitaja</a:t>
            </a:r>
            <a:r>
              <a:rPr lang="en-US" b="1" dirty="0">
                <a:solidFill>
                  <a:srgbClr val="FFFFFF"/>
                </a:solidFill>
              </a:rPr>
              <a:t> Niina Klintrup 040 318 5174</a:t>
            </a:r>
            <a:endParaRPr lang="en-US" b="1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47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vaate, henkilö, sisä-, nainen&#10;&#10;Tekoälyllä luotu sisältö saattaa olla virheellistä.">
            <a:extLst>
              <a:ext uri="{FF2B5EF4-FFF2-40B4-BE49-F238E27FC236}">
                <a16:creationId xmlns:a16="http://schemas.microsoft.com/office/drawing/2014/main" id="{37FA837E-A4E5-D684-7794-07E69E5DEF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35226" b="19352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2426832" y="317088"/>
            <a:ext cx="6431521" cy="1399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Penkkarit to 5.2. noin klo 9:45-11:30 </a:t>
            </a:r>
          </a:p>
        </p:txBody>
      </p:sp>
      <p:pic>
        <p:nvPicPr>
          <p:cNvPr id="6" name="Kuva 5" descr="Kuva, joka sisältää kohteen kuvio, neliö, Grafiikka, pikseli&#10;&#10;Tekoälyllä luotu sisältö saattaa olla virheellistä.">
            <a:extLst>
              <a:ext uri="{FF2B5EF4-FFF2-40B4-BE49-F238E27FC236}">
                <a16:creationId xmlns:a16="http://schemas.microsoft.com/office/drawing/2014/main" id="{1A957C9D-A5F7-9CFD-F725-6EEDEC3E39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2389"/>
          <a:stretch>
            <a:fillRect/>
          </a:stretch>
        </p:blipFill>
        <p:spPr>
          <a:xfrm>
            <a:off x="9614662" y="4409739"/>
            <a:ext cx="2231059" cy="219841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275146" y="1828960"/>
            <a:ext cx="5648025" cy="45052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b="1" err="1"/>
              <a:t>Opiskelijakunnan</a:t>
            </a:r>
            <a:r>
              <a:rPr lang="en-US" sz="1600" b="1" dirty="0"/>
              <a:t> </a:t>
            </a:r>
            <a:r>
              <a:rPr lang="en-US" sz="1600" b="1" err="1"/>
              <a:t>hallitus</a:t>
            </a:r>
            <a:r>
              <a:rPr lang="en-US" sz="1600" b="1" dirty="0"/>
              <a:t> </a:t>
            </a:r>
            <a:r>
              <a:rPr lang="en-US" sz="1600" b="1" err="1"/>
              <a:t>järjestää</a:t>
            </a:r>
            <a:r>
              <a:rPr lang="en-US" sz="1600" b="1" dirty="0"/>
              <a:t> </a:t>
            </a:r>
            <a:r>
              <a:rPr lang="en-US" sz="1600" b="1" err="1"/>
              <a:t>omakustanteisen</a:t>
            </a:r>
            <a:r>
              <a:rPr lang="en-US" sz="1600" b="1" dirty="0"/>
              <a:t> </a:t>
            </a:r>
            <a:r>
              <a:rPr lang="en-US" sz="1600" b="1" err="1"/>
              <a:t>abien</a:t>
            </a:r>
            <a:r>
              <a:rPr lang="en-US" sz="1600" b="1" dirty="0"/>
              <a:t> ja </a:t>
            </a:r>
            <a:r>
              <a:rPr lang="en-US" sz="1600" b="1" err="1"/>
              <a:t>opejen</a:t>
            </a:r>
            <a:r>
              <a:rPr lang="en-US" sz="1600" b="1" dirty="0"/>
              <a:t> pre-</a:t>
            </a:r>
            <a:r>
              <a:rPr lang="en-US" sz="1600" b="1" err="1"/>
              <a:t>penkkarien</a:t>
            </a:r>
            <a:r>
              <a:rPr lang="en-US" sz="1600" b="1" dirty="0"/>
              <a:t> </a:t>
            </a:r>
            <a:r>
              <a:rPr lang="en-US" sz="1600" b="1" err="1"/>
              <a:t>ruokailun</a:t>
            </a:r>
            <a:r>
              <a:rPr lang="en-US" sz="1600" b="1" dirty="0"/>
              <a:t> 5.2.</a:t>
            </a:r>
            <a:endParaRPr lang="en-US" sz="1600" b="1" dirty="0">
              <a:ea typeface="Calibri Light"/>
              <a:cs typeface="Calibri Light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600" b="1" dirty="0">
              <a:ea typeface="Calibri Light"/>
              <a:cs typeface="Calibri Light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b="1" dirty="0" err="1"/>
              <a:t>Penkkaritilaisuus</a:t>
            </a:r>
            <a:r>
              <a:rPr lang="en-US" sz="1600" b="1" dirty="0"/>
              <a:t> on </a:t>
            </a:r>
            <a:r>
              <a:rPr lang="en-US" sz="1600" b="1" dirty="0" err="1"/>
              <a:t>päihteetön</a:t>
            </a:r>
            <a:endParaRPr lang="en-US" sz="1600" b="1" dirty="0">
              <a:ea typeface="Calibri Light"/>
              <a:cs typeface="Calibri Light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600" b="1" dirty="0">
              <a:ea typeface="Calibri Light"/>
              <a:cs typeface="Calibri Light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b="1" err="1"/>
              <a:t>Huoltajat</a:t>
            </a:r>
            <a:r>
              <a:rPr lang="en-US" sz="1600" b="1" dirty="0"/>
              <a:t> </a:t>
            </a:r>
            <a:r>
              <a:rPr lang="en-US" sz="1600" b="1" err="1"/>
              <a:t>ovat</a:t>
            </a:r>
            <a:r>
              <a:rPr lang="en-US" sz="1600" b="1" dirty="0"/>
              <a:t> </a:t>
            </a:r>
            <a:r>
              <a:rPr lang="en-US" sz="1600" b="1" err="1"/>
              <a:t>erittäin</a:t>
            </a:r>
            <a:r>
              <a:rPr lang="en-US" sz="1600" b="1" dirty="0"/>
              <a:t> </a:t>
            </a:r>
            <a:r>
              <a:rPr lang="en-US" sz="1600" b="1" err="1"/>
              <a:t>tervetulleita</a:t>
            </a:r>
            <a:r>
              <a:rPr lang="en-US" sz="1600" b="1" dirty="0"/>
              <a:t> </a:t>
            </a:r>
            <a:r>
              <a:rPr lang="en-US" sz="1600" b="1" err="1"/>
              <a:t>penkkariyleisöön</a:t>
            </a:r>
            <a:r>
              <a:rPr lang="en-US" sz="1600" b="1" dirty="0"/>
              <a:t> </a:t>
            </a:r>
            <a:r>
              <a:rPr lang="en-US" sz="1600" b="1" err="1"/>
              <a:t>koulun</a:t>
            </a:r>
            <a:r>
              <a:rPr lang="en-US" sz="1600" b="1" dirty="0"/>
              <a:t> </a:t>
            </a:r>
            <a:r>
              <a:rPr lang="en-US" sz="1600" b="1" err="1"/>
              <a:t>juhlasaliin</a:t>
            </a:r>
            <a:r>
              <a:rPr lang="en-US" sz="1600" b="1" dirty="0"/>
              <a:t> </a:t>
            </a:r>
            <a:endParaRPr lang="en-US" sz="1600" b="1" dirty="0">
              <a:ea typeface="Calibri Light"/>
              <a:cs typeface="Calibri Light"/>
            </a:endParaRP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600" b="1" dirty="0">
              <a:ea typeface="Calibri Light"/>
              <a:cs typeface="Calibri Light"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b="1" err="1"/>
              <a:t>Kahvit</a:t>
            </a:r>
            <a:r>
              <a:rPr lang="en-US" sz="1600" b="1" dirty="0"/>
              <a:t> </a:t>
            </a:r>
            <a:r>
              <a:rPr lang="en-US" sz="1600" b="1" err="1"/>
              <a:t>huoltajille</a:t>
            </a:r>
            <a:r>
              <a:rPr lang="en-US" sz="1600" b="1" dirty="0"/>
              <a:t> </a:t>
            </a:r>
            <a:r>
              <a:rPr lang="en-US" sz="1600" b="1" err="1"/>
              <a:t>klo</a:t>
            </a:r>
            <a:r>
              <a:rPr lang="en-US" sz="1600" b="1" dirty="0"/>
              <a:t> 11.30</a:t>
            </a:r>
            <a:endParaRPr lang="en-US" sz="1600" b="1" dirty="0">
              <a:ea typeface="Calibri Light"/>
              <a:cs typeface="Calibri Light"/>
            </a:endParaRPr>
          </a:p>
          <a:p>
            <a:pPr marL="800100" lvl="1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b="1" err="1"/>
              <a:t>ilmoittautumiset</a:t>
            </a:r>
            <a:r>
              <a:rPr lang="en-US" sz="1600" b="1" dirty="0"/>
              <a:t> </a:t>
            </a:r>
            <a:r>
              <a:rPr lang="en-US" sz="1600" b="1" err="1"/>
              <a:t>koulun</a:t>
            </a:r>
            <a:r>
              <a:rPr lang="en-US" sz="1600" b="1" dirty="0"/>
              <a:t> </a:t>
            </a:r>
            <a:r>
              <a:rPr lang="en-US" sz="1600" b="1" err="1"/>
              <a:t>kotisivujen</a:t>
            </a:r>
            <a:r>
              <a:rPr lang="en-US" sz="1600" b="1" dirty="0"/>
              <a:t> tai QR-</a:t>
            </a:r>
            <a:r>
              <a:rPr lang="en-US" sz="1600" b="1" err="1"/>
              <a:t>koodin</a:t>
            </a:r>
            <a:r>
              <a:rPr lang="en-US" sz="1600" b="1" dirty="0"/>
              <a:t> </a:t>
            </a:r>
            <a:r>
              <a:rPr lang="en-US" sz="1600" b="1" err="1"/>
              <a:t>kautta</a:t>
            </a:r>
            <a:r>
              <a:rPr lang="en-US" sz="1600" b="1" dirty="0"/>
              <a:t> 27.1. </a:t>
            </a:r>
            <a:r>
              <a:rPr lang="en-US" sz="1600" b="1" err="1"/>
              <a:t>mennessä</a:t>
            </a:r>
            <a:r>
              <a:rPr lang="en-US" sz="1600" b="1" dirty="0"/>
              <a:t>.</a:t>
            </a:r>
            <a:endParaRPr lang="en-US" sz="1600" b="1" dirty="0">
              <a:ea typeface="Calibri Light"/>
              <a:cs typeface="Calibri Light"/>
            </a:endParaRPr>
          </a:p>
          <a:p>
            <a:pPr marL="800100" lvl="1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b="1" dirty="0"/>
              <a:t>QR-</a:t>
            </a:r>
            <a:r>
              <a:rPr lang="en-US" sz="1600" b="1" dirty="0" err="1"/>
              <a:t>koodin</a:t>
            </a:r>
            <a:r>
              <a:rPr lang="en-US" sz="1600" b="1" dirty="0"/>
              <a:t> </a:t>
            </a:r>
            <a:r>
              <a:rPr lang="en-US" sz="1600" b="1" dirty="0" err="1"/>
              <a:t>salasana</a:t>
            </a:r>
            <a:r>
              <a:rPr lang="en-US" sz="1600" b="1" dirty="0"/>
              <a:t> Laanilanpenkkarit2026</a:t>
            </a:r>
            <a:endParaRPr lang="en-US" sz="1600" b="1" dirty="0">
              <a:ea typeface="Calibri Light"/>
              <a:cs typeface="Calibri Light"/>
            </a:endParaRPr>
          </a:p>
          <a:p>
            <a:pPr marL="742950" lvl="1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600" b="1" dirty="0">
              <a:ea typeface="Calibri Light"/>
              <a:cs typeface="Calibri Light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b="1" err="1"/>
              <a:t>Penkkariajelut</a:t>
            </a:r>
            <a:r>
              <a:rPr lang="en-US" sz="1600" b="1" dirty="0"/>
              <a:t> </a:t>
            </a:r>
            <a:endParaRPr lang="en-US" sz="1600" b="1" dirty="0">
              <a:ea typeface="Calibri Light"/>
              <a:cs typeface="Calibri Light"/>
            </a:endParaRPr>
          </a:p>
          <a:p>
            <a:pPr marL="800100" lvl="1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b="1" err="1"/>
              <a:t>lähtö</a:t>
            </a:r>
            <a:r>
              <a:rPr lang="en-US" sz="1600" b="1" dirty="0"/>
              <a:t> </a:t>
            </a:r>
            <a:r>
              <a:rPr lang="en-US" sz="1600" b="1" err="1"/>
              <a:t>koululta</a:t>
            </a:r>
            <a:r>
              <a:rPr lang="en-US" sz="1600" b="1" dirty="0"/>
              <a:t> n.13.00</a:t>
            </a:r>
            <a:endParaRPr lang="en-US" sz="1600" b="1" dirty="0">
              <a:ea typeface="Calibri Light"/>
              <a:cs typeface="Calibri Light"/>
            </a:endParaRPr>
          </a:p>
          <a:p>
            <a:pPr marL="800100" lvl="1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b="1" err="1"/>
              <a:t>lähtö</a:t>
            </a:r>
            <a:r>
              <a:rPr lang="en-US" sz="1600" b="1" dirty="0"/>
              <a:t> </a:t>
            </a:r>
            <a:r>
              <a:rPr lang="en-US" sz="1600" b="1" err="1"/>
              <a:t>Raatista</a:t>
            </a:r>
            <a:r>
              <a:rPr lang="en-US" sz="1600" b="1" dirty="0"/>
              <a:t> </a:t>
            </a:r>
            <a:r>
              <a:rPr lang="en-US" sz="1600" b="1" err="1"/>
              <a:t>klo</a:t>
            </a:r>
            <a:r>
              <a:rPr lang="en-US" sz="1600" b="1" dirty="0"/>
              <a:t> 13.30</a:t>
            </a:r>
            <a:endParaRPr lang="en-US" sz="1600" b="1" dirty="0">
              <a:ea typeface="Calibri Light"/>
              <a:cs typeface="Calibri Light"/>
            </a:endParaRPr>
          </a:p>
          <a:p>
            <a:pPr marL="800100" lvl="1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  <a:p>
            <a:pPr marL="800100" lvl="1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  <a:p>
            <a:pPr marL="800100" lvl="1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  <a:p>
            <a:pPr lvl="1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  <a:p>
            <a:pPr marL="285750" indent="-28575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61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C6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/>
          <p:cNvSpPr txBox="1"/>
          <p:nvPr/>
        </p:nvSpPr>
        <p:spPr>
          <a:xfrm>
            <a:off x="8173212" y="425098"/>
            <a:ext cx="3401568" cy="5112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Loppukevät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7" b="30069"/>
          <a:stretch>
            <a:fillRect/>
          </a:stretch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7559718" y="1372047"/>
            <a:ext cx="4292963" cy="459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dirty="0">
                <a:solidFill>
                  <a:srgbClr val="FFFFFF"/>
                </a:solidFill>
              </a:rPr>
              <a:t>150 </a:t>
            </a:r>
            <a:r>
              <a:rPr lang="en-US" sz="1600" dirty="0" err="1">
                <a:solidFill>
                  <a:srgbClr val="FFFFFF"/>
                </a:solidFill>
              </a:rPr>
              <a:t>opintopistettä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oltava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kasassa</a:t>
            </a:r>
            <a:r>
              <a:rPr lang="en-US" sz="1600" dirty="0">
                <a:solidFill>
                  <a:srgbClr val="FFFFFF"/>
                </a:solidFill>
              </a:rPr>
              <a:t> 30.4.2025 </a:t>
            </a:r>
            <a:r>
              <a:rPr lang="en-US" sz="1600" dirty="0" err="1">
                <a:solidFill>
                  <a:srgbClr val="FFFFFF"/>
                </a:solidFill>
              </a:rPr>
              <a:t>mennessä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jos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aikoo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valmistua</a:t>
            </a:r>
            <a:r>
              <a:rPr lang="en-US" sz="1600" dirty="0">
                <a:solidFill>
                  <a:srgbClr val="FFFFFF"/>
                </a:solidFill>
              </a:rPr>
              <a:t> 30.5.</a:t>
            </a:r>
            <a:endParaRPr lang="en-US" sz="16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285750" indent="-28575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6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err="1">
                <a:solidFill>
                  <a:srgbClr val="FFFFFF"/>
                </a:solidFill>
              </a:rPr>
              <a:t>Arvosanojen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korotusmahdollisuus</a:t>
            </a:r>
            <a:r>
              <a:rPr lang="en-US" sz="1600" dirty="0">
                <a:solidFill>
                  <a:srgbClr val="FFFFFF"/>
                </a:solidFill>
              </a:rPr>
              <a:t> (</a:t>
            </a:r>
            <a:r>
              <a:rPr lang="en-US" sz="1600" err="1">
                <a:solidFill>
                  <a:srgbClr val="FFFFFF"/>
                </a:solidFill>
              </a:rPr>
              <a:t>koko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oppimäärän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korotus</a:t>
            </a:r>
            <a:r>
              <a:rPr lang="en-US" sz="1600" dirty="0">
                <a:solidFill>
                  <a:srgbClr val="FFFFFF"/>
                </a:solidFill>
              </a:rPr>
              <a:t>) on </a:t>
            </a:r>
            <a:r>
              <a:rPr lang="en-US" sz="1600" err="1">
                <a:solidFill>
                  <a:srgbClr val="FFFFFF"/>
                </a:solidFill>
              </a:rPr>
              <a:t>mahdollista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kirjoitusten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jälkeen</a:t>
            </a:r>
            <a:r>
              <a:rPr lang="en-US" sz="1600" dirty="0">
                <a:solidFill>
                  <a:srgbClr val="FFFFFF"/>
                </a:solidFill>
              </a:rPr>
              <a:t> </a:t>
            </a:r>
            <a:endParaRPr lang="en-US" sz="16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6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err="1">
                <a:solidFill>
                  <a:srgbClr val="FFFFFF"/>
                </a:solidFill>
              </a:rPr>
              <a:t>Lakkiaisharjoitukset</a:t>
            </a:r>
            <a:r>
              <a:rPr lang="en-US" sz="1600" dirty="0">
                <a:solidFill>
                  <a:srgbClr val="FFFFFF"/>
                </a:solidFill>
              </a:rPr>
              <a:t> ja </a:t>
            </a:r>
            <a:r>
              <a:rPr lang="en-US" sz="1600" err="1">
                <a:solidFill>
                  <a:srgbClr val="FFFFFF"/>
                </a:solidFill>
              </a:rPr>
              <a:t>omenapuun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istutus</a:t>
            </a:r>
            <a:r>
              <a:rPr lang="en-US" sz="1600" dirty="0">
                <a:solidFill>
                  <a:srgbClr val="FFFFFF"/>
                </a:solidFill>
              </a:rPr>
              <a:t> pe 29.5. </a:t>
            </a:r>
            <a:r>
              <a:rPr lang="en-US" sz="1600" err="1">
                <a:solidFill>
                  <a:srgbClr val="FFFFFF"/>
                </a:solidFill>
              </a:rPr>
              <a:t>klo</a:t>
            </a:r>
            <a:r>
              <a:rPr lang="en-US" sz="1600" dirty="0">
                <a:solidFill>
                  <a:srgbClr val="FFFFFF"/>
                </a:solidFill>
              </a:rPr>
              <a:t> 17</a:t>
            </a:r>
            <a:endParaRPr lang="en-US" sz="16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6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342900" indent="-342900" defTabSz="914400" fontAlgn="base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err="1">
                <a:solidFill>
                  <a:srgbClr val="FFFFFF"/>
                </a:solidFill>
              </a:rPr>
              <a:t>Ylioppilasjuhla</a:t>
            </a:r>
            <a:r>
              <a:rPr lang="en-US" sz="1600" dirty="0">
                <a:solidFill>
                  <a:srgbClr val="FFFFFF"/>
                </a:solidFill>
              </a:rPr>
              <a:t> la 30.5. </a:t>
            </a:r>
            <a:r>
              <a:rPr lang="en-US" sz="1600" err="1">
                <a:solidFill>
                  <a:srgbClr val="FFFFFF"/>
                </a:solidFill>
              </a:rPr>
              <a:t>klo</a:t>
            </a:r>
            <a:r>
              <a:rPr lang="en-US" sz="1600" dirty="0">
                <a:solidFill>
                  <a:srgbClr val="FFFFFF"/>
                </a:solidFill>
              </a:rPr>
              <a:t> 11.00</a:t>
            </a:r>
            <a:endParaRPr lang="en-US" sz="16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6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dirty="0" err="1">
                <a:solidFill>
                  <a:srgbClr val="FFFFFF"/>
                </a:solidFill>
              </a:rPr>
              <a:t>Lisätietoa</a:t>
            </a:r>
            <a:r>
              <a:rPr lang="en-US" sz="1600" dirty="0">
                <a:solidFill>
                  <a:srgbClr val="FFFFFF"/>
                </a:solidFill>
              </a:rPr>
              <a:t> </a:t>
            </a:r>
            <a:r>
              <a:rPr lang="en-US" sz="1600" dirty="0">
                <a:solidFill>
                  <a:srgbClr val="FFFFFF"/>
                </a:solidFill>
                <a:hlinkClick r:id="rId3"/>
              </a:rPr>
              <a:t>https://www.ouka.fi/oulu/laanilan-lukio</a:t>
            </a:r>
            <a:endParaRPr lang="en-US" sz="1600" u="sng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600" u="sng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u="sng" err="1">
                <a:solidFill>
                  <a:srgbClr val="FFFFFF"/>
                </a:solidFill>
              </a:rPr>
              <a:t>Seuraa</a:t>
            </a:r>
            <a:r>
              <a:rPr lang="en-US" sz="1600" u="sng" dirty="0">
                <a:solidFill>
                  <a:srgbClr val="FFFFFF"/>
                </a:solidFill>
              </a:rPr>
              <a:t> Wilma-</a:t>
            </a:r>
            <a:r>
              <a:rPr lang="en-US" sz="1600" u="sng" err="1">
                <a:solidFill>
                  <a:srgbClr val="FFFFFF"/>
                </a:solidFill>
              </a:rPr>
              <a:t>viestejä</a:t>
            </a:r>
            <a:r>
              <a:rPr lang="en-US" sz="1600" u="sng" dirty="0">
                <a:solidFill>
                  <a:srgbClr val="FFFFFF"/>
                </a:solidFill>
              </a:rPr>
              <a:t>, </a:t>
            </a:r>
            <a:r>
              <a:rPr lang="en-US" sz="1600" u="sng" err="1">
                <a:solidFill>
                  <a:srgbClr val="FFFFFF"/>
                </a:solidFill>
              </a:rPr>
              <a:t>koulun</a:t>
            </a:r>
            <a:r>
              <a:rPr lang="en-US" sz="1600" u="sng" dirty="0">
                <a:solidFill>
                  <a:srgbClr val="FFFFFF"/>
                </a:solidFill>
              </a:rPr>
              <a:t> </a:t>
            </a:r>
            <a:r>
              <a:rPr lang="en-US" sz="1600" u="sng" err="1">
                <a:solidFill>
                  <a:srgbClr val="FFFFFF"/>
                </a:solidFill>
              </a:rPr>
              <a:t>kotisivuja</a:t>
            </a:r>
            <a:r>
              <a:rPr lang="en-US" sz="1600" u="sng" dirty="0">
                <a:solidFill>
                  <a:srgbClr val="FFFFFF"/>
                </a:solidFill>
              </a:rPr>
              <a:t> ja Timon </a:t>
            </a:r>
            <a:r>
              <a:rPr lang="en-US" sz="1600" u="sng" err="1">
                <a:solidFill>
                  <a:srgbClr val="FFFFFF"/>
                </a:solidFill>
              </a:rPr>
              <a:t>tiedotteita</a:t>
            </a:r>
            <a:endParaRPr lang="en-US" sz="1600" u="sng" err="1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600" u="sng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dirty="0" err="1">
                <a:solidFill>
                  <a:srgbClr val="FFFFFF"/>
                </a:solidFill>
              </a:rPr>
              <a:t>Stipendilahjoitukset</a:t>
            </a:r>
            <a:endParaRPr lang="en-US" sz="1600" dirty="0" err="1">
              <a:solidFill>
                <a:srgbClr val="FFFFFF"/>
              </a:solidFill>
              <a:ea typeface="Calibri Light"/>
              <a:cs typeface="Calibri Light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57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0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B0DF0-1C83-4BC2-B823-DDC6E1EB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28" y="-249838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100" kern="1200" spc="-120" baseline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Keskustelua</a:t>
            </a:r>
            <a:r>
              <a:rPr lang="en-US" sz="61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EA7EAFE-6CC2-42DB-8B34-1DF7F4D6F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390519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0" name="Picture 7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B7B923-12A5-4B46-9CD4-FFB20B77C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807" y="3237854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FF2AAF3-7C44-44C9-A6D7-AB357CB98C46}"/>
              </a:ext>
            </a:extLst>
          </p:cNvPr>
          <p:cNvSpPr txBox="1"/>
          <p:nvPr/>
        </p:nvSpPr>
        <p:spPr>
          <a:xfrm>
            <a:off x="2554637" y="4931043"/>
            <a:ext cx="274319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 Light"/>
              </a:rPr>
              <a:t>Kuva: pixabay.com</a:t>
            </a:r>
          </a:p>
        </p:txBody>
      </p:sp>
    </p:spTree>
    <p:extLst>
      <p:ext uri="{BB962C8B-B14F-4D97-AF65-F5344CB8AC3E}">
        <p14:creationId xmlns:p14="http://schemas.microsoft.com/office/powerpoint/2010/main" val="4202633599"/>
      </p:ext>
    </p:extLst>
  </p:cSld>
  <p:clrMapOvr>
    <a:masterClrMapping/>
  </p:clrMapOvr>
</p:sld>
</file>

<file path=ppt/theme/theme1.xml><?xml version="1.0" encoding="utf-8"?>
<a:theme xmlns:a="http://schemas.openxmlformats.org/drawingml/2006/main" name="Suurkaupunki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0d2ff1-2e55-420a-834d-2835a3c3f4bf">
      <Terms xmlns="http://schemas.microsoft.com/office/infopath/2007/PartnerControls"/>
    </lcf76f155ced4ddcb4097134ff3c332f>
    <TaxCatchAll xmlns="d72399ba-2aa0-4cf2-8f96-b0e14436cd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27551743141444D94F8DEF25780D344" ma:contentTypeVersion="15" ma:contentTypeDescription="Luo uusi asiakirja." ma:contentTypeScope="" ma:versionID="818f8e9e3bdd236e985ed61b9f70e0f3">
  <xsd:schema xmlns:xsd="http://www.w3.org/2001/XMLSchema" xmlns:xs="http://www.w3.org/2001/XMLSchema" xmlns:p="http://schemas.microsoft.com/office/2006/metadata/properties" xmlns:ns2="ce0d2ff1-2e55-420a-834d-2835a3c3f4bf" xmlns:ns3="d72399ba-2aa0-4cf2-8f96-b0e14436cd87" targetNamespace="http://schemas.microsoft.com/office/2006/metadata/properties" ma:root="true" ma:fieldsID="cec4afbe5bf24bbff912742b61aaca30" ns2:_="" ns3:_="">
    <xsd:import namespace="ce0d2ff1-2e55-420a-834d-2835a3c3f4bf"/>
    <xsd:import namespace="d72399ba-2aa0-4cf2-8f96-b0e14436cd8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d2ff1-2e55-420a-834d-2835a3c3f4b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b6f73edd-577a-44a5-983b-b6ef24e70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399ba-2aa0-4cf2-8f96-b0e14436cd8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4dca523-6cfb-43b6-9986-8779c110defe}" ma:internalName="TaxCatchAll" ma:showField="CatchAllData" ma:web="d72399ba-2aa0-4cf2-8f96-b0e14436cd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3C3C2F-2C53-4F47-8D2B-CB3B84663DB0}">
  <ds:schemaRefs>
    <ds:schemaRef ds:uri="ce0d2ff1-2e55-420a-834d-2835a3c3f4bf"/>
    <ds:schemaRef ds:uri="d72399ba-2aa0-4cf2-8f96-b0e14436cd8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9717C9C-2E1B-470A-B2CF-56F1464471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94E53A-22C4-47E8-9AEC-8CF5477F0F44}">
  <ds:schemaRefs>
    <ds:schemaRef ds:uri="ce0d2ff1-2e55-420a-834d-2835a3c3f4bf"/>
    <ds:schemaRef ds:uri="d72399ba-2aa0-4cf2-8f96-b0e14436cd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TM03457491[[fn=Metropoli]]</Template>
  <Application>Microsoft Office PowerPoint</Application>
  <PresentationFormat>Laajakuva</PresentationFormat>
  <Slides>8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Suurkaupunki</vt:lpstr>
      <vt:lpstr>Laanilan lukion vanhempainilta 12.1.2026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Keskustelua: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Laanilan lukion vanhempainilta 16.1.2017</dc:title>
  <dc:creator>Kirsi Valta-Hulkkonen</dc:creator>
  <cp:revision>80</cp:revision>
  <dcterms:created xsi:type="dcterms:W3CDTF">2017-01-02T06:46:56Z</dcterms:created>
  <dcterms:modified xsi:type="dcterms:W3CDTF">2026-01-12T17:10:10Z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0x010100027551743141444D94F8DEF25780D344</vt:lpwstr>
  </property>
  <property fmtid="{D5CDD505-2E9C-101B-9397-08002B2CF9AE}" pid="3" name="MediaServiceImageTags">
    <vt:lpwstr/>
  </property>
</Properties>
</file>