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0" r:id="rId6"/>
    <p:sldMasterId id="2147483670" r:id="rId7"/>
    <p:sldMasterId id="2147483743" r:id="rId8"/>
  </p:sldMasterIdLst>
  <p:notesMasterIdLst>
    <p:notesMasterId r:id="rId33"/>
  </p:notesMasterIdLst>
  <p:sldIdLst>
    <p:sldId id="443" r:id="rId9"/>
    <p:sldId id="359" r:id="rId10"/>
    <p:sldId id="375" r:id="rId11"/>
    <p:sldId id="377" r:id="rId12"/>
    <p:sldId id="445" r:id="rId13"/>
    <p:sldId id="369" r:id="rId14"/>
    <p:sldId id="441" r:id="rId15"/>
    <p:sldId id="427" r:id="rId16"/>
    <p:sldId id="428" r:id="rId17"/>
    <p:sldId id="447" r:id="rId18"/>
    <p:sldId id="366" r:id="rId19"/>
    <p:sldId id="436" r:id="rId20"/>
    <p:sldId id="440" r:id="rId21"/>
    <p:sldId id="368" r:id="rId22"/>
    <p:sldId id="448" r:id="rId23"/>
    <p:sldId id="439" r:id="rId24"/>
    <p:sldId id="372" r:id="rId25"/>
    <p:sldId id="446" r:id="rId26"/>
    <p:sldId id="391" r:id="rId27"/>
    <p:sldId id="433" r:id="rId28"/>
    <p:sldId id="406" r:id="rId29"/>
    <p:sldId id="405" r:id="rId30"/>
    <p:sldId id="383" r:id="rId31"/>
    <p:sldId id="442" r:id="rId32"/>
  </p:sldIdLst>
  <p:sldSz cx="9144000" cy="6858000" type="screen4x3"/>
  <p:notesSz cx="6797675" cy="9926638"/>
  <p:defaultTextStyle>
    <a:defPPr>
      <a:defRPr lang="fi-FI"/>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6" autoAdjust="0"/>
    <p:restoredTop sz="83126" autoAdjust="0"/>
  </p:normalViewPr>
  <p:slideViewPr>
    <p:cSldViewPr>
      <p:cViewPr varScale="1">
        <p:scale>
          <a:sx n="89" d="100"/>
          <a:sy n="89" d="100"/>
        </p:scale>
        <p:origin x="1428" y="90"/>
      </p:cViewPr>
      <p:guideLst>
        <p:guide orient="horz" pos="2160"/>
        <p:guide pos="2880"/>
      </p:guideLst>
    </p:cSldViewPr>
  </p:slideViewPr>
  <p:outlineViewPr>
    <p:cViewPr>
      <p:scale>
        <a:sx n="33" d="100"/>
        <a:sy n="33" d="100"/>
      </p:scale>
      <p:origin x="53" y="14352"/>
    </p:cViewPr>
  </p:outlineViewPr>
  <p:notesTextViewPr>
    <p:cViewPr>
      <p:scale>
        <a:sx n="1" d="1"/>
        <a:sy n="1" d="1"/>
      </p:scale>
      <p:origin x="0" y="0"/>
    </p:cViewPr>
  </p:notesTextViewPr>
  <p:sorterViewPr>
    <p:cViewPr>
      <p:scale>
        <a:sx n="80" d="100"/>
        <a:sy n="80" d="100"/>
      </p:scale>
      <p:origin x="0" y="10690"/>
    </p:cViewPr>
  </p:sorterViewPr>
  <p:notesViewPr>
    <p:cSldViewPr>
      <p:cViewPr varScale="1">
        <p:scale>
          <a:sx n="51" d="100"/>
          <a:sy n="51" d="100"/>
        </p:scale>
        <p:origin x="-295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hinen Kati" userId="86f58d54-1154-4714-8eab-727632a8a8e8" providerId="ADAL" clId="{C182F44E-D8E8-4A9E-9F30-FFF49BE792E6}"/>
    <pc:docChg chg="delSld">
      <pc:chgData name="Tihinen Kati" userId="86f58d54-1154-4714-8eab-727632a8a8e8" providerId="ADAL" clId="{C182F44E-D8E8-4A9E-9F30-FFF49BE792E6}" dt="2026-01-13T11:20:03.558" v="0" actId="47"/>
      <pc:docMkLst>
        <pc:docMk/>
      </pc:docMkLst>
      <pc:sldChg chg="del">
        <pc:chgData name="Tihinen Kati" userId="86f58d54-1154-4714-8eab-727632a8a8e8" providerId="ADAL" clId="{C182F44E-D8E8-4A9E-9F30-FFF49BE792E6}" dt="2026-01-13T11:20:03.558" v="0" actId="47"/>
        <pc:sldMkLst>
          <pc:docMk/>
          <pc:sldMk cId="3198606752" sldId="4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D827B1-2685-462B-8731-CD104FD19CB3}" type="datetimeFigureOut">
              <a:rPr lang="fi-FI" smtClean="0"/>
              <a:t>13.1.2026</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3CA48E9-C262-4873-95B1-32EF71814EBE}" type="slidenum">
              <a:rPr lang="fi-FI" smtClean="0"/>
              <a:t>‹#›</a:t>
            </a:fld>
            <a:endParaRPr lang="fi-FI"/>
          </a:p>
        </p:txBody>
      </p:sp>
    </p:spTree>
    <p:extLst>
      <p:ext uri="{BB962C8B-B14F-4D97-AF65-F5344CB8AC3E}">
        <p14:creationId xmlns:p14="http://schemas.microsoft.com/office/powerpoint/2010/main" val="401606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CA48E9-C262-4873-95B1-32EF71814EBE}" type="slidenum">
              <a:rPr lang="fi-FI" smtClean="0"/>
              <a:t>5</a:t>
            </a:fld>
            <a:endParaRPr lang="fi-FI"/>
          </a:p>
        </p:txBody>
      </p:sp>
    </p:spTree>
    <p:extLst>
      <p:ext uri="{BB962C8B-B14F-4D97-AF65-F5344CB8AC3E}">
        <p14:creationId xmlns:p14="http://schemas.microsoft.com/office/powerpoint/2010/main" val="295135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 </a:t>
            </a:r>
          </a:p>
        </p:txBody>
      </p:sp>
      <p:sp>
        <p:nvSpPr>
          <p:cNvPr id="4" name="Dian numeron paikkamerkki 3"/>
          <p:cNvSpPr>
            <a:spLocks noGrp="1"/>
          </p:cNvSpPr>
          <p:nvPr>
            <p:ph type="sldNum" sz="quarter" idx="10"/>
          </p:nvPr>
        </p:nvSpPr>
        <p:spPr/>
        <p:txBody>
          <a:bodyPr/>
          <a:lstStyle/>
          <a:p>
            <a:fld id="{23CA48E9-C262-4873-95B1-32EF71814EBE}" type="slidenum">
              <a:rPr lang="fi-FI" smtClean="0"/>
              <a:t>8</a:t>
            </a:fld>
            <a:endParaRPr lang="fi-FI"/>
          </a:p>
        </p:txBody>
      </p:sp>
    </p:spTree>
    <p:extLst>
      <p:ext uri="{BB962C8B-B14F-4D97-AF65-F5344CB8AC3E}">
        <p14:creationId xmlns:p14="http://schemas.microsoft.com/office/powerpoint/2010/main" val="150190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3CA48E9-C262-4873-95B1-32EF71814EBE}" type="slidenum">
              <a:rPr lang="fi-FI" smtClean="0"/>
              <a:t>9</a:t>
            </a:fld>
            <a:endParaRPr lang="fi-FI"/>
          </a:p>
        </p:txBody>
      </p:sp>
    </p:spTree>
    <p:extLst>
      <p:ext uri="{BB962C8B-B14F-4D97-AF65-F5344CB8AC3E}">
        <p14:creationId xmlns:p14="http://schemas.microsoft.com/office/powerpoint/2010/main" val="414417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1027C-46E6-90DB-E33C-2E79B08B912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B3C6C87-72C4-B6E5-28CC-983E40357E17}"/>
              </a:ext>
            </a:extLst>
          </p:cNvPr>
          <p:cNvSpPr>
            <a:spLocks noGrp="1" noRot="1" noChangeAspect="1"/>
          </p:cNvSpPr>
          <p:nvPr>
            <p:ph type="sldImg"/>
          </p:nvPr>
        </p:nvSpPr>
        <p:spPr/>
        <p:txBody>
          <a:bodyPr/>
          <a:lstStyle/>
          <a:p>
            <a:endParaRPr lang="fi-FI"/>
          </a:p>
        </p:txBody>
      </p:sp>
      <p:sp>
        <p:nvSpPr>
          <p:cNvPr id="3" name="Huomautusten paikkamerkki 2">
            <a:extLst>
              <a:ext uri="{FF2B5EF4-FFF2-40B4-BE49-F238E27FC236}">
                <a16:creationId xmlns:a16="http://schemas.microsoft.com/office/drawing/2014/main" id="{4F9B88AF-751D-8F60-E22D-AE98A1A91D13}"/>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B2E4F2AC-0240-301B-DB22-A711FFE6B60A}"/>
              </a:ext>
            </a:extLst>
          </p:cNvPr>
          <p:cNvSpPr>
            <a:spLocks noGrp="1"/>
          </p:cNvSpPr>
          <p:nvPr>
            <p:ph type="sldNum" sz="quarter" idx="10"/>
          </p:nvPr>
        </p:nvSpPr>
        <p:spPr/>
        <p:txBody>
          <a:bodyPr/>
          <a:lstStyle/>
          <a:p>
            <a:fld id="{23CA48E9-C262-4873-95B1-32EF71814EBE}" type="slidenum">
              <a:rPr lang="fi-FI" smtClean="0"/>
              <a:t>10</a:t>
            </a:fld>
            <a:endParaRPr lang="fi-FI"/>
          </a:p>
        </p:txBody>
      </p:sp>
    </p:spTree>
    <p:extLst>
      <p:ext uri="{BB962C8B-B14F-4D97-AF65-F5344CB8AC3E}">
        <p14:creationId xmlns:p14="http://schemas.microsoft.com/office/powerpoint/2010/main" val="274812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 </a:t>
            </a:r>
          </a:p>
        </p:txBody>
      </p:sp>
      <p:sp>
        <p:nvSpPr>
          <p:cNvPr id="4" name="Dian numeron paikkamerkki 3"/>
          <p:cNvSpPr>
            <a:spLocks noGrp="1"/>
          </p:cNvSpPr>
          <p:nvPr>
            <p:ph type="sldNum" sz="quarter" idx="10"/>
          </p:nvPr>
        </p:nvSpPr>
        <p:spPr/>
        <p:txBody>
          <a:bodyPr/>
          <a:lstStyle/>
          <a:p>
            <a:fld id="{23CA48E9-C262-4873-95B1-32EF71814EBE}" type="slidenum">
              <a:rPr lang="fi-FI" smtClean="0"/>
              <a:t>14</a:t>
            </a:fld>
            <a:endParaRPr lang="fi-FI"/>
          </a:p>
        </p:txBody>
      </p:sp>
    </p:spTree>
    <p:extLst>
      <p:ext uri="{BB962C8B-B14F-4D97-AF65-F5344CB8AC3E}">
        <p14:creationId xmlns:p14="http://schemas.microsoft.com/office/powerpoint/2010/main" val="140486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1B6F7-976C-E0A0-95A6-884517204B54}"/>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ED10D06-56E2-2BAF-0A9A-48D238EEB05A}"/>
              </a:ext>
            </a:extLst>
          </p:cNvPr>
          <p:cNvSpPr>
            <a:spLocks noGrp="1" noRot="1" noChangeAspect="1"/>
          </p:cNvSpPr>
          <p:nvPr>
            <p:ph type="sldImg"/>
          </p:nvPr>
        </p:nvSpPr>
        <p:spPr/>
        <p:txBody>
          <a:bodyPr/>
          <a:lstStyle/>
          <a:p>
            <a:endParaRPr lang="fi-FI"/>
          </a:p>
        </p:txBody>
      </p:sp>
      <p:sp>
        <p:nvSpPr>
          <p:cNvPr id="3" name="Huomautusten paikkamerkki 2">
            <a:extLst>
              <a:ext uri="{FF2B5EF4-FFF2-40B4-BE49-F238E27FC236}">
                <a16:creationId xmlns:a16="http://schemas.microsoft.com/office/drawing/2014/main" id="{1A8AAB5A-3303-1C87-396F-B157B97BE1EC}"/>
              </a:ext>
            </a:extLst>
          </p:cNvPr>
          <p:cNvSpPr>
            <a:spLocks noGrp="1"/>
          </p:cNvSpPr>
          <p:nvPr>
            <p:ph type="body" idx="1"/>
          </p:nvPr>
        </p:nvSpPr>
        <p:spPr/>
        <p:txBody>
          <a:bodyPr/>
          <a:lstStyle/>
          <a:p>
            <a:r>
              <a:rPr lang="fi-FI" dirty="0"/>
              <a:t> </a:t>
            </a:r>
          </a:p>
        </p:txBody>
      </p:sp>
      <p:sp>
        <p:nvSpPr>
          <p:cNvPr id="4" name="Dian numeron paikkamerkki 3">
            <a:extLst>
              <a:ext uri="{FF2B5EF4-FFF2-40B4-BE49-F238E27FC236}">
                <a16:creationId xmlns:a16="http://schemas.microsoft.com/office/drawing/2014/main" id="{F73F796A-CA4D-28F9-9BDD-631809B67913}"/>
              </a:ext>
            </a:extLst>
          </p:cNvPr>
          <p:cNvSpPr>
            <a:spLocks noGrp="1"/>
          </p:cNvSpPr>
          <p:nvPr>
            <p:ph type="sldNum" sz="quarter" idx="10"/>
          </p:nvPr>
        </p:nvSpPr>
        <p:spPr/>
        <p:txBody>
          <a:bodyPr/>
          <a:lstStyle/>
          <a:p>
            <a:fld id="{23CA48E9-C262-4873-95B1-32EF71814EBE}" type="slidenum">
              <a:rPr lang="fi-FI" smtClean="0"/>
              <a:t>15</a:t>
            </a:fld>
            <a:endParaRPr lang="fi-FI"/>
          </a:p>
        </p:txBody>
      </p:sp>
    </p:spTree>
    <p:extLst>
      <p:ext uri="{BB962C8B-B14F-4D97-AF65-F5344CB8AC3E}">
        <p14:creationId xmlns:p14="http://schemas.microsoft.com/office/powerpoint/2010/main" val="339410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 </a:t>
            </a:r>
          </a:p>
        </p:txBody>
      </p:sp>
      <p:sp>
        <p:nvSpPr>
          <p:cNvPr id="4" name="Dian numeron paikkamerkki 3"/>
          <p:cNvSpPr>
            <a:spLocks noGrp="1"/>
          </p:cNvSpPr>
          <p:nvPr>
            <p:ph type="sldNum" sz="quarter" idx="10"/>
          </p:nvPr>
        </p:nvSpPr>
        <p:spPr/>
        <p:txBody>
          <a:bodyPr/>
          <a:lstStyle/>
          <a:p>
            <a:fld id="{23CA48E9-C262-4873-95B1-32EF71814EBE}" type="slidenum">
              <a:rPr lang="fi-FI" smtClean="0"/>
              <a:t>16</a:t>
            </a:fld>
            <a:endParaRPr lang="fi-FI"/>
          </a:p>
        </p:txBody>
      </p:sp>
    </p:spTree>
    <p:extLst>
      <p:ext uri="{BB962C8B-B14F-4D97-AF65-F5344CB8AC3E}">
        <p14:creationId xmlns:p14="http://schemas.microsoft.com/office/powerpoint/2010/main" val="785156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 </a:t>
            </a:r>
          </a:p>
        </p:txBody>
      </p:sp>
      <p:sp>
        <p:nvSpPr>
          <p:cNvPr id="4" name="Dian numeron paikkamerkki 3"/>
          <p:cNvSpPr>
            <a:spLocks noGrp="1"/>
          </p:cNvSpPr>
          <p:nvPr>
            <p:ph type="sldNum" sz="quarter" idx="10"/>
          </p:nvPr>
        </p:nvSpPr>
        <p:spPr/>
        <p:txBody>
          <a:bodyPr/>
          <a:lstStyle/>
          <a:p>
            <a:fld id="{23CA48E9-C262-4873-95B1-32EF71814EBE}" type="slidenum">
              <a:rPr lang="fi-FI" smtClean="0"/>
              <a:t>22</a:t>
            </a:fld>
            <a:endParaRPr lang="fi-FI"/>
          </a:p>
        </p:txBody>
      </p:sp>
    </p:spTree>
    <p:extLst>
      <p:ext uri="{BB962C8B-B14F-4D97-AF65-F5344CB8AC3E}">
        <p14:creationId xmlns:p14="http://schemas.microsoft.com/office/powerpoint/2010/main" val="261427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a:t> </a:t>
            </a:r>
            <a:endParaRPr lang="fi-FI" sz="12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3CA48E9-C262-4873-95B1-32EF71814EBE}" type="slidenum">
              <a:rPr lang="fi-FI" smtClean="0"/>
              <a:t>23</a:t>
            </a:fld>
            <a:endParaRPr lang="fi-FI"/>
          </a:p>
        </p:txBody>
      </p:sp>
    </p:spTree>
    <p:extLst>
      <p:ext uri="{BB962C8B-B14F-4D97-AF65-F5344CB8AC3E}">
        <p14:creationId xmlns:p14="http://schemas.microsoft.com/office/powerpoint/2010/main" val="2221694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827584" y="3709389"/>
            <a:ext cx="7772400" cy="1470025"/>
          </a:xfrm>
        </p:spPr>
        <p:txBody>
          <a:bodyPr anchor="t">
            <a:normAutofit/>
          </a:bodyPr>
          <a:lstStyle>
            <a:lvl1pPr>
              <a:defRPr sz="4000"/>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D12494D3-1BF6-429B-996B-F7E25A70C1DB}" type="datetimeFigureOut">
              <a:rPr lang="fi-FI"/>
              <a:pPr>
                <a:defRPr/>
              </a:pPr>
              <a:t>13.1.2026</a:t>
            </a:fld>
            <a:endParaRPr lang="fi-FI"/>
          </a:p>
        </p:txBody>
      </p:sp>
    </p:spTree>
    <p:extLst>
      <p:ext uri="{BB962C8B-B14F-4D97-AF65-F5344CB8AC3E}">
        <p14:creationId xmlns:p14="http://schemas.microsoft.com/office/powerpoint/2010/main" val="2198508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39552" y="4653136"/>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539552" y="4005064"/>
            <a:ext cx="7772400" cy="6480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BF70465-4B39-4AC8-855B-B2608214FB29}" type="datetimeFigureOut">
              <a:rPr lang="fi-FI"/>
              <a:pPr>
                <a:defRPr/>
              </a:pPr>
              <a:t>13.1.2026</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27C97FF3-009B-4963-9BFB-717C3790C27B}" type="slidenum">
              <a:rPr lang="fi-FI"/>
              <a:pPr>
                <a:defRPr/>
              </a:pPr>
              <a:t>‹#›</a:t>
            </a:fld>
            <a:endParaRPr lang="fi-FI"/>
          </a:p>
        </p:txBody>
      </p:sp>
    </p:spTree>
    <p:extLst>
      <p:ext uri="{BB962C8B-B14F-4D97-AF65-F5344CB8AC3E}">
        <p14:creationId xmlns:p14="http://schemas.microsoft.com/office/powerpoint/2010/main" val="2716460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67544" y="4077072"/>
            <a:ext cx="8229600" cy="1127089"/>
          </a:xfrm>
          <a:prstGeom prst="rect">
            <a:avLst/>
          </a:prstGeom>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D4A8463A-8728-4EBA-B060-FE3097EBF401}" type="datetimeFigureOut">
              <a:rPr lang="fi-FI"/>
              <a:pPr>
                <a:defRPr/>
              </a:pPr>
              <a:t>13.1.2026</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9273EA77-2EBD-4340-9E4D-4B952567391B}" type="slidenum">
              <a:rPr lang="fi-FI"/>
              <a:pPr>
                <a:defRPr/>
              </a:pPr>
              <a:t>‹#›</a:t>
            </a:fld>
            <a:endParaRPr lang="fi-FI"/>
          </a:p>
        </p:txBody>
      </p:sp>
    </p:spTree>
    <p:extLst>
      <p:ext uri="{BB962C8B-B14F-4D97-AF65-F5344CB8AC3E}">
        <p14:creationId xmlns:p14="http://schemas.microsoft.com/office/powerpoint/2010/main" val="1879464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827584" y="3709389"/>
            <a:ext cx="7772400" cy="1470025"/>
          </a:xfrm>
        </p:spPr>
        <p:txBody>
          <a:bodyPr anchor="t">
            <a:normAutofit/>
          </a:bodyPr>
          <a:lstStyle>
            <a:lvl1pPr>
              <a:defRPr sz="4000"/>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FA0E8682-E164-4D6B-AAA0-EE753BF8563D}" type="datetimeFigureOut">
              <a:rPr lang="fi-FI"/>
              <a:pPr>
                <a:defRPr/>
              </a:pPr>
              <a:t>13.1.2026</a:t>
            </a:fld>
            <a:endParaRPr lang="fi-FI"/>
          </a:p>
        </p:txBody>
      </p:sp>
    </p:spTree>
    <p:extLst>
      <p:ext uri="{BB962C8B-B14F-4D97-AF65-F5344CB8AC3E}">
        <p14:creationId xmlns:p14="http://schemas.microsoft.com/office/powerpoint/2010/main" val="343945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406B5FFB-CB7F-46FB-A23B-B38DD49FA975}" type="datetimeFigureOut">
              <a:rPr lang="fi-FI"/>
              <a:pPr>
                <a:defRPr/>
              </a:pPr>
              <a:t>13.1.2026</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C8BFBD8-2C40-4E01-875D-D3D1BCA735F0}" type="slidenum">
              <a:rPr lang="fi-FI"/>
              <a:pPr>
                <a:defRPr/>
              </a:pPr>
              <a:t>‹#›</a:t>
            </a:fld>
            <a:endParaRPr lang="fi-FI"/>
          </a:p>
        </p:txBody>
      </p:sp>
    </p:spTree>
    <p:extLst>
      <p:ext uri="{BB962C8B-B14F-4D97-AF65-F5344CB8AC3E}">
        <p14:creationId xmlns:p14="http://schemas.microsoft.com/office/powerpoint/2010/main" val="3466972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i="0" cap="all"/>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3B4CCCEB-6A9A-4E72-BB94-DBE597017798}" type="datetimeFigureOut">
              <a:rPr lang="fi-FI"/>
              <a:pPr>
                <a:defRPr/>
              </a:pPr>
              <a:t>13.1.2026</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04099879-65AC-40C2-86E6-43C2C2512FF0}" type="slidenum">
              <a:rPr lang="fi-FI"/>
              <a:pPr>
                <a:defRPr/>
              </a:pPr>
              <a:t>‹#›</a:t>
            </a:fld>
            <a:endParaRPr lang="fi-FI"/>
          </a:p>
        </p:txBody>
      </p:sp>
    </p:spTree>
    <p:extLst>
      <p:ext uri="{BB962C8B-B14F-4D97-AF65-F5344CB8AC3E}">
        <p14:creationId xmlns:p14="http://schemas.microsoft.com/office/powerpoint/2010/main" val="1193682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082B51EF-D458-4B28-AF9B-95FDFBA7BA3A}" type="datetimeFigureOut">
              <a:rPr lang="fi-FI"/>
              <a:pPr>
                <a:defRPr/>
              </a:pPr>
              <a:t>13.1.2026</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1C60A1C4-6097-4A77-8A76-C26ED2E923D9}" type="slidenum">
              <a:rPr lang="fi-FI"/>
              <a:pPr>
                <a:defRPr/>
              </a:pPr>
              <a:t>‹#›</a:t>
            </a:fld>
            <a:endParaRPr lang="fi-FI"/>
          </a:p>
        </p:txBody>
      </p:sp>
    </p:spTree>
    <p:extLst>
      <p:ext uri="{BB962C8B-B14F-4D97-AF65-F5344CB8AC3E}">
        <p14:creationId xmlns:p14="http://schemas.microsoft.com/office/powerpoint/2010/main" val="276264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5F4937A8-5A9E-4860-B438-A9AF045F68F3}" type="datetimeFigureOut">
              <a:rPr lang="fi-FI"/>
              <a:pPr>
                <a:defRPr/>
              </a:pPr>
              <a:t>13.1.2026</a:t>
            </a:fld>
            <a:endParaRPr lang="fi-FI" dirty="0"/>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9BDADC33-10F5-4DC1-A9B1-1AADDBCA769C}" type="slidenum">
              <a:rPr lang="fi-FI"/>
              <a:pPr>
                <a:defRPr/>
              </a:pPr>
              <a:t>‹#›</a:t>
            </a:fld>
            <a:endParaRPr lang="fi-FI"/>
          </a:p>
        </p:txBody>
      </p:sp>
    </p:spTree>
    <p:extLst>
      <p:ext uri="{BB962C8B-B14F-4D97-AF65-F5344CB8AC3E}">
        <p14:creationId xmlns:p14="http://schemas.microsoft.com/office/powerpoint/2010/main" val="1620469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F4775ACE-1B2B-4572-8E1A-E732E9365728}" type="datetimeFigureOut">
              <a:rPr lang="fi-FI"/>
              <a:pPr>
                <a:defRPr/>
              </a:pPr>
              <a:t>13.1.2026</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E6709505-EF4A-4F41-878D-D4BE56E3B228}" type="slidenum">
              <a:rPr lang="fi-FI"/>
              <a:pPr>
                <a:defRPr/>
              </a:pPr>
              <a:t>‹#›</a:t>
            </a:fld>
            <a:endParaRPr lang="fi-FI"/>
          </a:p>
        </p:txBody>
      </p:sp>
    </p:spTree>
    <p:extLst>
      <p:ext uri="{BB962C8B-B14F-4D97-AF65-F5344CB8AC3E}">
        <p14:creationId xmlns:p14="http://schemas.microsoft.com/office/powerpoint/2010/main" val="1429244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920ACE23-2C73-4580-B518-F53DAD63DAC1}" type="datetimeFigureOut">
              <a:rPr lang="fi-FI"/>
              <a:pPr>
                <a:defRPr/>
              </a:pPr>
              <a:t>13.1.2026</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94FF87BD-E7F2-4D09-A251-CE6E83A5E350}" type="slidenum">
              <a:rPr lang="fi-FI"/>
              <a:pPr>
                <a:defRPr/>
              </a:pPr>
              <a:t>‹#›</a:t>
            </a:fld>
            <a:endParaRPr lang="fi-FI"/>
          </a:p>
        </p:txBody>
      </p:sp>
    </p:spTree>
    <p:extLst>
      <p:ext uri="{BB962C8B-B14F-4D97-AF65-F5344CB8AC3E}">
        <p14:creationId xmlns:p14="http://schemas.microsoft.com/office/powerpoint/2010/main" val="2014971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fi-FI"/>
              <a:t>Muokkaa ots. perustyyl. napsautt.</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830B2F5E-1904-4146-B538-ED58F495EEF8}" type="datetime1">
              <a:rPr lang="fi-FI" smtClean="0"/>
              <a:t>13.1.2026</a:t>
            </a:fld>
            <a:endParaRPr lang="fi-FI"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fi-FI"/>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pic>
        <p:nvPicPr>
          <p:cNvPr id="17" name="Kuva 16" descr="Oulun kaupungin tunnus">
            <a:extLst>
              <a:ext uri="{FF2B5EF4-FFF2-40B4-BE49-F238E27FC236}">
                <a16:creationId xmlns:a16="http://schemas.microsoft.com/office/drawing/2014/main" id="{A38D16BD-3D96-4D69-BC3F-B31F1776C241}"/>
              </a:ext>
            </a:extLst>
          </p:cNvPr>
          <p:cNvPicPr>
            <a:picLocks noChangeAspect="1"/>
          </p:cNvPicPr>
          <p:nvPr userDrawn="1"/>
        </p:nvPicPr>
        <p:blipFill>
          <a:blip r:embed="rId3"/>
          <a:stretch>
            <a:fillRect/>
          </a:stretch>
        </p:blipFill>
        <p:spPr>
          <a:xfrm>
            <a:off x="602456" y="3677750"/>
            <a:ext cx="1215629" cy="2488100"/>
          </a:xfrm>
          <a:prstGeom prst="rect">
            <a:avLst/>
          </a:prstGeom>
        </p:spPr>
      </p:pic>
      <p:pic>
        <p:nvPicPr>
          <p:cNvPr id="18" name="Kuva 17">
            <a:extLst>
              <a:ext uri="{FF2B5EF4-FFF2-40B4-BE49-F238E27FC236}">
                <a16:creationId xmlns:a16="http://schemas.microsoft.com/office/drawing/2014/main" id="{F9483163-EDDE-400A-B291-6B819C45593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039908" y="669257"/>
            <a:ext cx="514350" cy="647700"/>
          </a:xfrm>
          <a:prstGeom prst="rect">
            <a:avLst/>
          </a:prstGeom>
        </p:spPr>
      </p:pic>
    </p:spTree>
    <p:extLst>
      <p:ext uri="{BB962C8B-B14F-4D97-AF65-F5344CB8AC3E}">
        <p14:creationId xmlns:p14="http://schemas.microsoft.com/office/powerpoint/2010/main" val="348393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04D2725E-24B5-4A44-A849-1B0665579A21}" type="datetimeFigureOut">
              <a:rPr lang="fi-FI"/>
              <a:pPr>
                <a:defRPr/>
              </a:pPr>
              <a:t>13.1.2026</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6D636EEE-15E9-459A-BAD5-06F364BAD94C}" type="slidenum">
              <a:rPr lang="fi-FI"/>
              <a:pPr>
                <a:defRPr/>
              </a:pPr>
              <a:t>‹#›</a:t>
            </a:fld>
            <a:endParaRPr lang="fi-FI"/>
          </a:p>
        </p:txBody>
      </p:sp>
    </p:spTree>
    <p:extLst>
      <p:ext uri="{BB962C8B-B14F-4D97-AF65-F5344CB8AC3E}">
        <p14:creationId xmlns:p14="http://schemas.microsoft.com/office/powerpoint/2010/main" val="4107989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927CE58-BE91-4331-A26E-FD3292187D25}" type="datetime1">
              <a:rPr lang="fi-FI" smtClean="0"/>
              <a:t>13.1.2026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9C2F4FE-713B-884F-B5BF-63AA24B8D1FF}" type="slidenum">
              <a:rPr lang="fi-FI" smtClean="0"/>
              <a:pPr/>
              <a:t>‹#›</a:t>
            </a:fld>
            <a:endParaRPr lang="fi-FI"/>
          </a:p>
        </p:txBody>
      </p:sp>
      <p:pic>
        <p:nvPicPr>
          <p:cNvPr id="7" name="Kuva 6">
            <a:extLst>
              <a:ext uri="{FF2B5EF4-FFF2-40B4-BE49-F238E27FC236}">
                <a16:creationId xmlns:a16="http://schemas.microsoft.com/office/drawing/2014/main" id="{596C2C75-D258-4BB6-A37D-CCACD4F14CC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055422" y="669257"/>
            <a:ext cx="483321" cy="647700"/>
          </a:xfrm>
          <a:prstGeom prst="rect">
            <a:avLst/>
          </a:prstGeom>
        </p:spPr>
      </p:pic>
    </p:spTree>
    <p:extLst>
      <p:ext uri="{BB962C8B-B14F-4D97-AF65-F5344CB8AC3E}">
        <p14:creationId xmlns:p14="http://schemas.microsoft.com/office/powerpoint/2010/main" val="3355908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fi-FI"/>
            </a:p>
          </p:txBody>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D2434F47-3A99-4701-A7D9-FE6C4D9DA92E}" type="datetimeFigureOut">
              <a:rPr lang="en-US" dirty="0"/>
              <a:t>1/13/2026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9C2F4FE-713B-884F-B5BF-63AA24B8D1FF}" type="slidenum">
              <a:rPr lang="fi-FI" smtClean="0"/>
              <a:pPr/>
              <a:t>‹#›</a:t>
            </a:fld>
            <a:endParaRPr lang="fi-FI"/>
          </a:p>
        </p:txBody>
      </p:sp>
      <p:pic>
        <p:nvPicPr>
          <p:cNvPr id="20" name="Kuva 19">
            <a:extLst>
              <a:ext uri="{FF2B5EF4-FFF2-40B4-BE49-F238E27FC236}">
                <a16:creationId xmlns:a16="http://schemas.microsoft.com/office/drawing/2014/main" id="{A54A0947-4C0F-4A59-AC98-54FF7E1F37F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pic>
        <p:nvPicPr>
          <p:cNvPr id="21" name="Kuva 20" descr="Oulun kaupungin tunnus">
            <a:extLst>
              <a:ext uri="{FF2B5EF4-FFF2-40B4-BE49-F238E27FC236}">
                <a16:creationId xmlns:a16="http://schemas.microsoft.com/office/drawing/2014/main" id="{68365272-64B0-41FC-9882-15291C752355}"/>
              </a:ext>
            </a:extLst>
          </p:cNvPr>
          <p:cNvPicPr>
            <a:picLocks noChangeAspect="1"/>
          </p:cNvPicPr>
          <p:nvPr userDrawn="1"/>
        </p:nvPicPr>
        <p:blipFill>
          <a:blip r:embed="rId4"/>
          <a:stretch>
            <a:fillRect/>
          </a:stretch>
        </p:blipFill>
        <p:spPr>
          <a:xfrm>
            <a:off x="543427" y="5751093"/>
            <a:ext cx="936458" cy="624306"/>
          </a:xfrm>
          <a:prstGeom prst="rect">
            <a:avLst/>
          </a:prstGeom>
        </p:spPr>
      </p:pic>
    </p:spTree>
    <p:extLst>
      <p:ext uri="{BB962C8B-B14F-4D97-AF65-F5344CB8AC3E}">
        <p14:creationId xmlns:p14="http://schemas.microsoft.com/office/powerpoint/2010/main" val="3345496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i-FI"/>
              <a:t>Muokkaa ots. perustyyl. napsautt.</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5307CCB-1C5D-4598-97E0-D526A2165EE0}" type="datetime1">
              <a:rPr lang="fi-FI" smtClean="0"/>
              <a:t>13.1.2026</a:t>
            </a:fld>
            <a:endParaRPr lang="fi-FI" dirty="0"/>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674274207"/>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5307CCB-1C5D-4598-97E0-D526A2165EE0}" type="datetime1">
              <a:rPr lang="fi-FI" smtClean="0"/>
              <a:t>13.1.2026</a:t>
            </a:fld>
            <a:endParaRPr lang="fi-FI" dirty="0"/>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737094224"/>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5307CCB-1C5D-4598-97E0-D526A2165EE0}" type="datetime1">
              <a:rPr lang="fi-FI" smtClean="0"/>
              <a:t>13.1.2026</a:t>
            </a:fld>
            <a:endParaRPr lang="fi-FI" dirty="0"/>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105633497"/>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 name="Date Placeholder 1"/>
          <p:cNvSpPr>
            <a:spLocks noGrp="1"/>
          </p:cNvSpPr>
          <p:nvPr>
            <p:ph type="dt" sz="half" idx="10"/>
          </p:nvPr>
        </p:nvSpPr>
        <p:spPr/>
        <p:txBody>
          <a:bodyPr/>
          <a:lstStyle/>
          <a:p>
            <a:fld id="{E5307CCB-1C5D-4598-97E0-D526A2165EE0}" type="datetime1">
              <a:rPr lang="fi-FI" smtClean="0"/>
              <a:t>13.1.2026</a:t>
            </a:fld>
            <a:endParaRPr lang="fi-FI" dirty="0"/>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766386530"/>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fi-FI"/>
            </a:p>
          </p:txBody>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5307CCB-1C5D-4598-97E0-D526A2165EE0}" type="datetime1">
              <a:rPr lang="fi-FI" smtClean="0"/>
              <a:t>13.1.2026</a:t>
            </a:fld>
            <a:endParaRPr lang="fi-FI" dirty="0"/>
          </a:p>
        </p:txBody>
      </p:sp>
      <p:sp>
        <p:nvSpPr>
          <p:cNvPr id="6" name="Footer Placeholder 5"/>
          <p:cNvSpPr>
            <a:spLocks noGrp="1"/>
          </p:cNvSpPr>
          <p:nvPr>
            <p:ph type="ftr" sz="quarter" idx="11"/>
          </p:nvPr>
        </p:nvSpPr>
        <p:spPr/>
        <p:txBody>
          <a:bodyPr/>
          <a:lstStyle/>
          <a:p>
            <a:endParaRPr lang="fi-FI"/>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851276101"/>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fi-FI"/>
            </a:p>
          </p:txBody>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5307CCB-1C5D-4598-97E0-D526A2165EE0}" type="datetime1">
              <a:rPr lang="fi-FI" smtClean="0"/>
              <a:t>13.1.2026</a:t>
            </a:fld>
            <a:endParaRPr lang="fi-FI" dirty="0"/>
          </a:p>
        </p:txBody>
      </p:sp>
      <p:sp>
        <p:nvSpPr>
          <p:cNvPr id="6" name="Footer Placeholder 5"/>
          <p:cNvSpPr>
            <a:spLocks noGrp="1"/>
          </p:cNvSpPr>
          <p:nvPr>
            <p:ph type="ftr" sz="quarter" idx="11"/>
          </p:nvPr>
        </p:nvSpPr>
        <p:spPr/>
        <p:txBody>
          <a:bodyPr/>
          <a:lstStyle/>
          <a:p>
            <a:endParaRPr lang="fi-FI"/>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198748283"/>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anoraamakuva ja kuvateksti">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txBody>
            <a:bodyPr/>
            <a:lstStyle/>
            <a:p>
              <a:endParaRPr lang="fi-FI"/>
            </a:p>
          </p:txBody>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5307CCB-1C5D-4598-97E0-D526A2165EE0}" type="datetime1">
              <a:rPr lang="fi-FI" smtClean="0"/>
              <a:t>13.1.2026</a:t>
            </a:fld>
            <a:endParaRPr lang="fi-FI" dirty="0"/>
          </a:p>
        </p:txBody>
      </p:sp>
      <p:sp>
        <p:nvSpPr>
          <p:cNvPr id="6" name="Footer Placeholder 5"/>
          <p:cNvSpPr>
            <a:spLocks noGrp="1"/>
          </p:cNvSpPr>
          <p:nvPr>
            <p:ph type="ftr" sz="quarter" idx="11"/>
          </p:nvPr>
        </p:nvSpPr>
        <p:spPr/>
        <p:txBody>
          <a:bodyPr/>
          <a:lstStyle/>
          <a:p>
            <a:endParaRPr lang="fi-FI"/>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465334427"/>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txBody>
            <a:bodyPr/>
            <a:lstStyle/>
            <a:p>
              <a:endParaRPr lang="fi-FI"/>
            </a:p>
          </p:txBody>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 name="Title 1"/>
          <p:cNvSpPr>
            <a:spLocks noGrp="1"/>
          </p:cNvSpPr>
          <p:nvPr>
            <p:ph type="title"/>
          </p:nvPr>
        </p:nvSpPr>
        <p:spPr>
          <a:xfrm>
            <a:off x="866440" y="927100"/>
            <a:ext cx="6422005" cy="1692720"/>
          </a:xfrm>
        </p:spPr>
        <p:txBody>
          <a:bodyPr/>
          <a:lstStyle>
            <a:lvl1pPr>
              <a:defRPr sz="3600"/>
            </a:lvl1pPr>
          </a:lstStyle>
          <a:p>
            <a:r>
              <a:rPr lang="fi-FI"/>
              <a:t>Muokkaa ots. perustyyl. napsautt.</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16743949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i="0" cap="all"/>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41CA2B5-53DD-4476-A9EF-2D8BCBC0F15C}" type="datetimeFigureOut">
              <a:rPr lang="fi-FI"/>
              <a:pPr>
                <a:defRPr/>
              </a:pPr>
              <a:t>13.1.2026</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0590CA08-8736-46FE-A533-BA844ECD0BFC}" type="slidenum">
              <a:rPr lang="fi-FI"/>
              <a:pPr>
                <a:defRPr/>
              </a:pPr>
              <a:t>‹#›</a:t>
            </a:fld>
            <a:endParaRPr lang="fi-FI"/>
          </a:p>
        </p:txBody>
      </p:sp>
    </p:spTree>
    <p:extLst>
      <p:ext uri="{BB962C8B-B14F-4D97-AF65-F5344CB8AC3E}">
        <p14:creationId xmlns:p14="http://schemas.microsoft.com/office/powerpoint/2010/main" val="207928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txBody>
            <a:bodyPr/>
            <a:lstStyle/>
            <a:p>
              <a:endParaRPr lang="fi-FI"/>
            </a:p>
          </p:txBody>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fi-FI"/>
              <a:t>Muokkaa ots. perustyyl. napsautt.</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545411046"/>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txBody>
            <a:bodyPr/>
            <a:lstStyle/>
            <a:p>
              <a:endParaRPr lang="fi-FI"/>
            </a:p>
          </p:txBody>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244601751"/>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fi-FI"/>
              <a:t>Muokkaa ots. perustyyl. napsautt.</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307CCB-1C5D-4598-97E0-D526A2165EE0}" type="datetime1">
              <a:rPr lang="fi-FI" smtClean="0"/>
              <a:t>13.1.2026</a:t>
            </a:fld>
            <a:endParaRPr lang="fi-FI" dirty="0"/>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358388050"/>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fi-FI"/>
              <a:t>Muokkaa ots. perustyyl. napsautt.</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307CCB-1C5D-4598-97E0-D526A2165EE0}" type="datetime1">
              <a:rPr lang="fi-FI" smtClean="0"/>
              <a:t>13.1.2026</a:t>
            </a:fld>
            <a:endParaRPr lang="fi-FI" dirty="0"/>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144201189"/>
      </p:ext>
    </p:extLst>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a:xfrm>
            <a:off x="516133" y="6387910"/>
            <a:ext cx="3859795" cy="228660"/>
          </a:xfrm>
        </p:spPr>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591446714"/>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fi-FI"/>
          </a:p>
        </p:txBody>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sp>
        <p:nvSpPr>
          <p:cNvPr id="2" name="Vertical Title 1"/>
          <p:cNvSpPr>
            <a:spLocks noGrp="1"/>
          </p:cNvSpPr>
          <p:nvPr>
            <p:ph type="title" orient="vert"/>
          </p:nvPr>
        </p:nvSpPr>
        <p:spPr>
          <a:xfrm>
            <a:off x="6174928" y="1447799"/>
            <a:ext cx="1113516" cy="4572001"/>
          </a:xfrm>
        </p:spPr>
        <p:txBody>
          <a:bodyPr vert="eaVert" anchor="ctr" anchorCtr="0"/>
          <a:lstStyle/>
          <a:p>
            <a:r>
              <a:rPr lang="fi-FI"/>
              <a:t>Muokkaa ots. perustyyl. napsautt.</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a:xfrm>
            <a:off x="538546" y="6365498"/>
            <a:ext cx="3859795" cy="228660"/>
          </a:xfrm>
        </p:spPr>
        <p:txBody>
          <a:bodyPr/>
          <a:lstStyle/>
          <a:p>
            <a:endParaRPr lang="fi-FI"/>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338438174"/>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Otsikkodia">
    <p:bg>
      <p:bgPr>
        <a:solidFill>
          <a:schemeClr val="bg1"/>
        </a:solidFill>
        <a:effectLst/>
      </p:bgPr>
    </p:bg>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9144000" cy="6858000"/>
          </a:xfrm>
        </p:spPr>
        <p:txBody>
          <a:bodyPr/>
          <a:lstStyle/>
          <a:p>
            <a:r>
              <a:rPr lang="fi-FI"/>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564777" y="1290919"/>
            <a:ext cx="6158753" cy="1129553"/>
          </a:xfrm>
        </p:spPr>
        <p:txBody>
          <a:bodyPr anchor="b">
            <a:noAutofit/>
          </a:bodyPr>
          <a:lstStyle>
            <a:lvl1pPr algn="l">
              <a:defRPr sz="3000">
                <a:solidFill>
                  <a:schemeClr val="bg1"/>
                </a:solidFill>
              </a:defRPr>
            </a:lvl1pPr>
          </a:lstStyle>
          <a:p>
            <a:r>
              <a:rPr lang="fi-FI"/>
              <a:t>Muokkaa ots. perustyyl. napsautt.</a:t>
            </a:r>
            <a:endParaRPr lang="fi-FI" dirty="0"/>
          </a:p>
        </p:txBody>
      </p:sp>
      <p:sp>
        <p:nvSpPr>
          <p:cNvPr id="4" name="Dian numeron paikkamerkki 5">
            <a:extLst>
              <a:ext uri="{FF2B5EF4-FFF2-40B4-BE49-F238E27FC236}">
                <a16:creationId xmlns:a16="http://schemas.microsoft.com/office/drawing/2014/main" id="{D95F51E2-F3FE-0342-BE9F-F5E1058A4456}"/>
              </a:ext>
            </a:extLst>
          </p:cNvPr>
          <p:cNvSpPr>
            <a:spLocks noGrp="1"/>
          </p:cNvSpPr>
          <p:nvPr>
            <p:ph type="sldNum" sz="quarter" idx="12"/>
          </p:nvPr>
        </p:nvSpPr>
        <p:spPr>
          <a:xfrm>
            <a:off x="6524625" y="6178551"/>
            <a:ext cx="2057400" cy="365125"/>
          </a:xfrm>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720687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551329" y="2060448"/>
            <a:ext cx="7449671" cy="1449515"/>
          </a:xfrm>
        </p:spPr>
        <p:txBody>
          <a:bodyPr anchor="b">
            <a:normAutofit/>
          </a:bodyPr>
          <a:lstStyle>
            <a:lvl1pPr algn="l">
              <a:defRPr sz="3000">
                <a:solidFill>
                  <a:schemeClr val="tx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551329" y="3852672"/>
            <a:ext cx="7449671" cy="963168"/>
          </a:xfrm>
        </p:spPr>
        <p:txBody>
          <a:bodyPr>
            <a:normAutofit/>
          </a:bodyPr>
          <a:lstStyle>
            <a:lvl1pPr marL="0" indent="0" algn="l">
              <a:buNone/>
              <a:defRPr sz="1200" spc="38"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MUOKKAA ALAOTSIKON PERUSTYYLIÄ NAPSAUTT.</a:t>
            </a:r>
          </a:p>
        </p:txBody>
      </p:sp>
      <p:pic>
        <p:nvPicPr>
          <p:cNvPr id="11" name="Kuva 10" descr="Oulun kaupungin tunnus">
            <a:extLst>
              <a:ext uri="{FF2B5EF4-FFF2-40B4-BE49-F238E27FC236}">
                <a16:creationId xmlns:a16="http://schemas.microsoft.com/office/drawing/2014/main" id="{A9479630-7DE6-4C4B-9AAB-CA44D496E3C3}"/>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039908" y="669257"/>
            <a:ext cx="514350" cy="647700"/>
          </a:xfrm>
          <a:prstGeom prst="rect">
            <a:avLst/>
          </a:prstGeom>
        </p:spPr>
      </p:pic>
      <p:sp>
        <p:nvSpPr>
          <p:cNvPr id="9" name="Dian numeron paikkamerkki 5">
            <a:extLst>
              <a:ext uri="{FF2B5EF4-FFF2-40B4-BE49-F238E27FC236}">
                <a16:creationId xmlns:a16="http://schemas.microsoft.com/office/drawing/2014/main" id="{98760C89-6817-3A49-8E64-DA29B5A79D97}"/>
              </a:ext>
            </a:extLst>
          </p:cNvPr>
          <p:cNvSpPr>
            <a:spLocks noGrp="1"/>
          </p:cNvSpPr>
          <p:nvPr>
            <p:ph type="sldNum" sz="quarter" idx="12"/>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321790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1129554"/>
            <a:ext cx="7343775"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567929" y="2491741"/>
            <a:ext cx="7370207"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sp>
        <p:nvSpPr>
          <p:cNvPr id="7" name="Dian numeron paikkamerkki 5">
            <a:extLst>
              <a:ext uri="{FF2B5EF4-FFF2-40B4-BE49-F238E27FC236}">
                <a16:creationId xmlns:a16="http://schemas.microsoft.com/office/drawing/2014/main" id="{DB1B380D-DC23-B745-B3E8-6110D503E82D}"/>
              </a:ext>
            </a:extLst>
          </p:cNvPr>
          <p:cNvSpPr>
            <a:spLocks noGrp="1"/>
          </p:cNvSpPr>
          <p:nvPr>
            <p:ph type="sldNum" sz="quarter" idx="13"/>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673984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1129554"/>
            <a:ext cx="7343775"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567929" y="2491741"/>
            <a:ext cx="3706074"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4813424" y="2491741"/>
            <a:ext cx="3706074"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sp>
        <p:nvSpPr>
          <p:cNvPr id="10" name="Dian numeron paikkamerkki 5">
            <a:extLst>
              <a:ext uri="{FF2B5EF4-FFF2-40B4-BE49-F238E27FC236}">
                <a16:creationId xmlns:a16="http://schemas.microsoft.com/office/drawing/2014/main" id="{70CE01D4-2497-5E46-86C3-6E13587426D7}"/>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4045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2686A346-9138-4E6D-B702-9E37AF0F8451}" type="datetimeFigureOut">
              <a:rPr lang="fi-FI"/>
              <a:pPr>
                <a:defRPr/>
              </a:pPr>
              <a:t>13.1.2026</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2309F28-04A9-41C4-8E1C-19F57E25EDBE}" type="slidenum">
              <a:rPr lang="fi-FI"/>
              <a:pPr>
                <a:defRPr/>
              </a:pPr>
              <a:t>‹#›</a:t>
            </a:fld>
            <a:endParaRPr lang="fi-FI"/>
          </a:p>
        </p:txBody>
      </p:sp>
    </p:spTree>
    <p:extLst>
      <p:ext uri="{BB962C8B-B14F-4D97-AF65-F5344CB8AC3E}">
        <p14:creationId xmlns:p14="http://schemas.microsoft.com/office/powerpoint/2010/main" val="1550372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670560"/>
            <a:ext cx="7343775" cy="756920"/>
          </a:xfrm>
        </p:spPr>
        <p:txBody>
          <a:bodyPr anchor="b">
            <a:normAutofit/>
          </a:bodyPr>
          <a:lstStyle>
            <a:lvl1pPr>
              <a:defRPr sz="1350"/>
            </a:lvl1pPr>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1844041" y="2491741"/>
            <a:ext cx="5455919" cy="2974781"/>
          </a:xfrm>
        </p:spPr>
        <p:txBody>
          <a:bodyPr>
            <a:normAutofit/>
          </a:bodyPr>
          <a:lstStyle>
            <a:lvl1pPr marL="0" indent="0" algn="ctr">
              <a:lnSpc>
                <a:spcPct val="100000"/>
              </a:lnSpc>
              <a:buNone/>
              <a:defRPr sz="1650" spc="60" baseline="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fi-FI" dirty="0"/>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sp>
        <p:nvSpPr>
          <p:cNvPr id="7" name="Dian numeron paikkamerkki 5">
            <a:extLst>
              <a:ext uri="{FF2B5EF4-FFF2-40B4-BE49-F238E27FC236}">
                <a16:creationId xmlns:a16="http://schemas.microsoft.com/office/drawing/2014/main" id="{135F6A20-8671-AD40-8457-2CE8C1B8BAF0}"/>
              </a:ext>
            </a:extLst>
          </p:cNvPr>
          <p:cNvSpPr>
            <a:spLocks noGrp="1"/>
          </p:cNvSpPr>
          <p:nvPr>
            <p:ph type="sldNum" sz="quarter" idx="13"/>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450713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1063256"/>
            <a:ext cx="7144811"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567929" y="2491741"/>
            <a:ext cx="3706074"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4889898" y="2049463"/>
            <a:ext cx="3646508" cy="3436937"/>
          </a:xfrm>
        </p:spPr>
        <p:txBody>
          <a:bodyPr/>
          <a:lstStyle/>
          <a:p>
            <a:r>
              <a:rPr lang="fi-FI"/>
              <a:t>Lisää kaavio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sp>
        <p:nvSpPr>
          <p:cNvPr id="10" name="Dian numeron paikkamerkki 5">
            <a:extLst>
              <a:ext uri="{FF2B5EF4-FFF2-40B4-BE49-F238E27FC236}">
                <a16:creationId xmlns:a16="http://schemas.microsoft.com/office/drawing/2014/main" id="{D6AC51E6-218F-644F-B6CA-3A8B67254A91}"/>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984366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1063256"/>
            <a:ext cx="492498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567930" y="2491741"/>
            <a:ext cx="4918471"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096000" y="690001"/>
            <a:ext cx="2431708"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865549"/>
            <a:ext cx="3747668" cy="382853"/>
          </a:xfrm>
        </p:spPr>
        <p:txBody>
          <a:bodyPr anchor="b">
            <a:normAutofit/>
          </a:bodyPr>
          <a:lstStyle>
            <a:lvl1pPr marL="0" indent="0">
              <a:buNone/>
              <a:defRPr sz="900" spc="38"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ABC1A696-93A4-3C45-9568-001E94B43F78}"/>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700168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1063256"/>
            <a:ext cx="398400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567929" y="2491741"/>
            <a:ext cx="3706074"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73337" y="690001"/>
            <a:ext cx="3654372"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865549"/>
            <a:ext cx="2509447" cy="382853"/>
          </a:xfrm>
        </p:spPr>
        <p:txBody>
          <a:bodyPr anchor="b">
            <a:normAutofit/>
          </a:bodyPr>
          <a:lstStyle>
            <a:lvl1pPr marL="0" indent="0">
              <a:buNone/>
              <a:defRPr sz="900" spc="38"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A4560530-3C97-3648-B802-FA6ADBDCCDEB}"/>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469223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6" y="1063256"/>
            <a:ext cx="2484813"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567929" y="2491741"/>
            <a:ext cx="2478299"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3668233" y="690001"/>
            <a:ext cx="4859476"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865549"/>
            <a:ext cx="1295824" cy="382853"/>
          </a:xfrm>
        </p:spPr>
        <p:txBody>
          <a:bodyPr anchor="b">
            <a:normAutofit/>
          </a:bodyPr>
          <a:lstStyle>
            <a:lvl1pPr marL="0" indent="0">
              <a:buNone/>
              <a:defRPr sz="900" spc="38"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435CF5E1-EF66-7246-9319-270AEC519C8B}"/>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4046164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1063256"/>
            <a:ext cx="398400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567929" y="2491741"/>
            <a:ext cx="3706074"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73336" y="1"/>
            <a:ext cx="4270664" cy="6857999"/>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865549"/>
            <a:ext cx="2509447" cy="382853"/>
          </a:xfrm>
        </p:spPr>
        <p:txBody>
          <a:bodyPr anchor="b">
            <a:normAutofit/>
          </a:bodyPr>
          <a:lstStyle>
            <a:lvl1pPr marL="0" indent="0">
              <a:buNone/>
              <a:defRPr sz="900" spc="38"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5BE33DF-E468-604B-A3A9-F10DB2CB9A6A}"/>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739810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3604384" y="1063256"/>
            <a:ext cx="4318412"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3617260" y="2491741"/>
            <a:ext cx="4898642"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23951" y="690001"/>
            <a:ext cx="2415085"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605135"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600450" y="5865549"/>
            <a:ext cx="3734123" cy="382853"/>
          </a:xfrm>
        </p:spPr>
        <p:txBody>
          <a:bodyPr anchor="b">
            <a:normAutofit/>
          </a:bodyPr>
          <a:lstStyle>
            <a:lvl1pPr marL="0" indent="0">
              <a:buNone/>
              <a:defRPr sz="900" spc="38"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sp>
        <p:nvSpPr>
          <p:cNvPr id="10" name="Dian numeron paikkamerkki 5">
            <a:extLst>
              <a:ext uri="{FF2B5EF4-FFF2-40B4-BE49-F238E27FC236}">
                <a16:creationId xmlns:a16="http://schemas.microsoft.com/office/drawing/2014/main" id="{ADBBD776-2310-424F-B591-B6F4AAF9D859}"/>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807823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14144" y="1063256"/>
            <a:ext cx="309060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848" y="2491741"/>
            <a:ext cx="3692053"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23950" y="690001"/>
            <a:ext cx="3653582"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605135"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25922" y="5865549"/>
            <a:ext cx="2508651" cy="382853"/>
          </a:xfrm>
        </p:spPr>
        <p:txBody>
          <a:bodyPr anchor="b">
            <a:normAutofit/>
          </a:bodyPr>
          <a:lstStyle>
            <a:lvl1pPr marL="0" indent="0">
              <a:buNone/>
              <a:defRPr sz="900" spc="38"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sp>
        <p:nvSpPr>
          <p:cNvPr id="10" name="Dian numeron paikkamerkki 5">
            <a:extLst>
              <a:ext uri="{FF2B5EF4-FFF2-40B4-BE49-F238E27FC236}">
                <a16:creationId xmlns:a16="http://schemas.microsoft.com/office/drawing/2014/main" id="{518A5ED0-761D-244A-8BBE-74685562CE27}"/>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720326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031088" y="1063256"/>
            <a:ext cx="2484813"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037602" y="2491741"/>
            <a:ext cx="2478299"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23950" y="690001"/>
            <a:ext cx="4859476"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605135"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018494" y="5865549"/>
            <a:ext cx="1295824" cy="382853"/>
          </a:xfrm>
        </p:spPr>
        <p:txBody>
          <a:bodyPr anchor="b">
            <a:normAutofit/>
          </a:bodyPr>
          <a:lstStyle>
            <a:lvl1pPr marL="0" indent="0">
              <a:buNone/>
              <a:defRPr sz="900" spc="38"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sp>
        <p:nvSpPr>
          <p:cNvPr id="10" name="Dian numeron paikkamerkki 5">
            <a:extLst>
              <a:ext uri="{FF2B5EF4-FFF2-40B4-BE49-F238E27FC236}">
                <a16:creationId xmlns:a16="http://schemas.microsoft.com/office/drawing/2014/main" id="{AA4D973E-C65F-0145-BECD-6839D369354D}"/>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285842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14144" y="1063256"/>
            <a:ext cx="3701758"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848" y="2491741"/>
            <a:ext cx="3692053" cy="297478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4277532" cy="68580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605135"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25922" y="5865549"/>
            <a:ext cx="2508651" cy="382853"/>
          </a:xfrm>
        </p:spPr>
        <p:txBody>
          <a:bodyPr anchor="b">
            <a:normAutofit/>
          </a:bodyPr>
          <a:lstStyle>
            <a:lvl1pPr marL="0" indent="0">
              <a:buNone/>
              <a:defRPr sz="900" spc="38"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8055422" y="669257"/>
            <a:ext cx="483321" cy="647700"/>
          </a:xfrm>
          <a:prstGeom prst="rect">
            <a:avLst/>
          </a:prstGeom>
        </p:spPr>
      </p:pic>
      <p:sp>
        <p:nvSpPr>
          <p:cNvPr id="10" name="Dian numeron paikkamerkki 5">
            <a:extLst>
              <a:ext uri="{FF2B5EF4-FFF2-40B4-BE49-F238E27FC236}">
                <a16:creationId xmlns:a16="http://schemas.microsoft.com/office/drawing/2014/main" id="{A96030B3-D797-064F-94DF-9C20B759EF60}"/>
              </a:ext>
            </a:extLst>
          </p:cNvPr>
          <p:cNvSpPr>
            <a:spLocks noGrp="1"/>
          </p:cNvSpPr>
          <p:nvPr>
            <p:ph type="sldNum" sz="quarter" idx="14"/>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14756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F58D8E9E-6B18-414C-9638-1C05DD525691}" type="datetimeFigureOut">
              <a:rPr lang="fi-FI"/>
              <a:pPr>
                <a:defRPr/>
              </a:pPr>
              <a:t>13.1.2026</a:t>
            </a:fld>
            <a:endParaRPr lang="fi-FI" dirty="0"/>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DE14888C-9CBD-42CF-9C74-FB0AB2A9C863}" type="slidenum">
              <a:rPr lang="fi-FI"/>
              <a:pPr>
                <a:defRPr/>
              </a:pPr>
              <a:t>‹#›</a:t>
            </a:fld>
            <a:endParaRPr lang="fi-FI"/>
          </a:p>
        </p:txBody>
      </p:sp>
    </p:spTree>
    <p:extLst>
      <p:ext uri="{BB962C8B-B14F-4D97-AF65-F5344CB8AC3E}">
        <p14:creationId xmlns:p14="http://schemas.microsoft.com/office/powerpoint/2010/main" val="2267360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281940"/>
            <a:ext cx="7343775" cy="756920"/>
          </a:xfrm>
        </p:spPr>
        <p:txBody>
          <a:bodyPr anchor="b">
            <a:normAutofit/>
          </a:bodyPr>
          <a:lstStyle>
            <a:lvl1pPr>
              <a:defRPr sz="18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914400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sp>
        <p:nvSpPr>
          <p:cNvPr id="6" name="Dian numeron paikkamerkki 5">
            <a:extLst>
              <a:ext uri="{FF2B5EF4-FFF2-40B4-BE49-F238E27FC236}">
                <a16:creationId xmlns:a16="http://schemas.microsoft.com/office/drawing/2014/main" id="{327F4EAD-9B67-8546-9AE0-38D0552839D1}"/>
              </a:ext>
            </a:extLst>
          </p:cNvPr>
          <p:cNvSpPr>
            <a:spLocks noGrp="1"/>
          </p:cNvSpPr>
          <p:nvPr>
            <p:ph type="sldNum" sz="quarter" idx="13"/>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983576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281940"/>
            <a:ext cx="7343775" cy="756920"/>
          </a:xfrm>
        </p:spPr>
        <p:txBody>
          <a:bodyPr anchor="b">
            <a:normAutofit/>
          </a:bodyPr>
          <a:lstStyle>
            <a:lvl1pPr>
              <a:defRPr sz="18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600075" y="1371601"/>
            <a:ext cx="7938135"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sp>
        <p:nvSpPr>
          <p:cNvPr id="6" name="Dian numeron paikkamerkki 5">
            <a:extLst>
              <a:ext uri="{FF2B5EF4-FFF2-40B4-BE49-F238E27FC236}">
                <a16:creationId xmlns:a16="http://schemas.microsoft.com/office/drawing/2014/main" id="{1AD1027A-87BF-1747-9F3A-4BE1456C6EC5}"/>
              </a:ext>
            </a:extLst>
          </p:cNvPr>
          <p:cNvSpPr>
            <a:spLocks noGrp="1"/>
          </p:cNvSpPr>
          <p:nvPr>
            <p:ph type="sldNum" sz="quarter" idx="13"/>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4133216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281940"/>
            <a:ext cx="7343775" cy="756920"/>
          </a:xfrm>
        </p:spPr>
        <p:txBody>
          <a:bodyPr anchor="b">
            <a:normAutofit/>
          </a:bodyPr>
          <a:lstStyle>
            <a:lvl1pPr>
              <a:defRPr sz="18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600075" y="1371601"/>
            <a:ext cx="3672274" cy="2748454"/>
          </a:xfrm>
        </p:spPr>
        <p:txBody>
          <a:bodyPr/>
          <a:lstStyle/>
          <a:p>
            <a:r>
              <a:rPr lang="fi-FI"/>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535989" y="4549141"/>
            <a:ext cx="3737072" cy="937260"/>
          </a:xfrm>
        </p:spPr>
        <p:txBody>
          <a:bodyPr>
            <a:normAutofit/>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4884008" y="1371601"/>
            <a:ext cx="3651811"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4823848" y="4549141"/>
            <a:ext cx="3692053" cy="937260"/>
          </a:xfrm>
        </p:spPr>
        <p:txBody>
          <a:bodyPr>
            <a:normAutofit/>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sp>
        <p:nvSpPr>
          <p:cNvPr id="11" name="Dian numeron paikkamerkki 5">
            <a:extLst>
              <a:ext uri="{FF2B5EF4-FFF2-40B4-BE49-F238E27FC236}">
                <a16:creationId xmlns:a16="http://schemas.microsoft.com/office/drawing/2014/main" id="{084E62F0-D362-F34C-910C-36AADA6D898A}"/>
              </a:ext>
            </a:extLst>
          </p:cNvPr>
          <p:cNvSpPr>
            <a:spLocks noGrp="1"/>
          </p:cNvSpPr>
          <p:nvPr>
            <p:ph type="sldNum" sz="quarter" idx="16"/>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801186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561415" y="3633537"/>
            <a:ext cx="7974991" cy="581659"/>
          </a:xfrm>
        </p:spPr>
        <p:txBody>
          <a:bodyPr anchor="b">
            <a:normAutofit/>
          </a:bodyPr>
          <a:lstStyle>
            <a:lvl1pPr>
              <a:defRPr sz="1500"/>
            </a:lvl1pPr>
          </a:lstStyle>
          <a:p>
            <a:r>
              <a:rPr lang="fi-FI"/>
              <a:t>Muokkaa ots. perustyyl. napsautt.</a:t>
            </a:r>
            <a:endParaRPr lang="fi-FI" dirty="0"/>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535989" y="4549141"/>
            <a:ext cx="3737072" cy="937260"/>
          </a:xfrm>
        </p:spPr>
        <p:txBody>
          <a:bodyPr>
            <a:normAutofit/>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600075" y="697833"/>
            <a:ext cx="3672274"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4823848" y="4549141"/>
            <a:ext cx="3692053" cy="937260"/>
          </a:xfrm>
        </p:spPr>
        <p:txBody>
          <a:bodyPr>
            <a:normAutofit/>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4884008" y="697833"/>
            <a:ext cx="3651811" cy="2748454"/>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543427" y="5751093"/>
            <a:ext cx="936458"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1761217" y="5934821"/>
            <a:ext cx="6078140" cy="322263"/>
          </a:xfrm>
        </p:spPr>
        <p:txBody>
          <a:bodyPr anchor="b">
            <a:normAutofit/>
          </a:bodyPr>
          <a:lstStyle>
            <a:lvl1pPr marL="0" indent="0">
              <a:buNone/>
              <a:defRPr sz="900" spc="38" baseline="0"/>
            </a:lvl1pPr>
          </a:lstStyle>
          <a:p>
            <a:pPr lvl="0"/>
            <a:r>
              <a:rPr lang="fi-FI" dirty="0"/>
              <a:t>MUOKKAA TEKSTIN PERUSTYYLEJÄ NAPSAUTTAMALLA</a:t>
            </a:r>
          </a:p>
        </p:txBody>
      </p:sp>
      <p:sp>
        <p:nvSpPr>
          <p:cNvPr id="11" name="Dian numeron paikkamerkki 5">
            <a:extLst>
              <a:ext uri="{FF2B5EF4-FFF2-40B4-BE49-F238E27FC236}">
                <a16:creationId xmlns:a16="http://schemas.microsoft.com/office/drawing/2014/main" id="{8AFD1671-4F7D-B844-ACCE-D1DCA8C42EFE}"/>
              </a:ext>
            </a:extLst>
          </p:cNvPr>
          <p:cNvSpPr>
            <a:spLocks noGrp="1"/>
          </p:cNvSpPr>
          <p:nvPr>
            <p:ph type="sldNum" sz="quarter" idx="16"/>
          </p:nvPr>
        </p:nvSpPr>
        <p:spPr>
          <a:xfrm>
            <a:off x="6524625" y="6178551"/>
            <a:ext cx="20574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10997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098AB9AE-6311-47FB-AFEE-E2618136699E}" type="datetimeFigureOut">
              <a:rPr lang="fi-FI"/>
              <a:pPr>
                <a:defRPr/>
              </a:pPr>
              <a:t>13.1.2026</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E64636A9-AD86-4B5D-B930-E7382A4C5CA7}" type="slidenum">
              <a:rPr lang="fi-FI"/>
              <a:pPr>
                <a:defRPr/>
              </a:pPr>
              <a:t>‹#›</a:t>
            </a:fld>
            <a:endParaRPr lang="fi-FI"/>
          </a:p>
        </p:txBody>
      </p:sp>
    </p:spTree>
    <p:extLst>
      <p:ext uri="{BB962C8B-B14F-4D97-AF65-F5344CB8AC3E}">
        <p14:creationId xmlns:p14="http://schemas.microsoft.com/office/powerpoint/2010/main" val="2929587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3C4296E-A3CF-4E01-9DF0-8F4010C9CE62}" type="datetimeFigureOut">
              <a:rPr lang="fi-FI"/>
              <a:pPr>
                <a:defRPr/>
              </a:pPr>
              <a:t>13.1.2026</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5E56668F-EBCE-4719-BA27-91C5D2DC6A79}" type="slidenum">
              <a:rPr lang="fi-FI"/>
              <a:pPr>
                <a:defRPr/>
              </a:pPr>
              <a:t>‹#›</a:t>
            </a:fld>
            <a:endParaRPr lang="fi-FI"/>
          </a:p>
        </p:txBody>
      </p:sp>
    </p:spTree>
    <p:extLst>
      <p:ext uri="{BB962C8B-B14F-4D97-AF65-F5344CB8AC3E}">
        <p14:creationId xmlns:p14="http://schemas.microsoft.com/office/powerpoint/2010/main" val="2228977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467544" y="4005065"/>
            <a:ext cx="8208912" cy="1080120"/>
          </a:xfrm>
          <a:prstGeom prst="rect">
            <a:avLst/>
          </a:prstGeom>
        </p:spPr>
        <p:txBody>
          <a:bodyPr anchor="t" anchorCtr="0">
            <a:normAutofit/>
          </a:bodyPr>
          <a:lstStyle>
            <a:lvl1pPr>
              <a:defRPr sz="4000" b="1" i="1"/>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467544" y="5157192"/>
            <a:ext cx="8208912"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21597CA3-5C75-4A3A-BB4E-D3C498B6D0B7}" type="datetimeFigureOut">
              <a:rPr lang="fi-FI"/>
              <a:pPr>
                <a:defRPr/>
              </a:pPr>
              <a:t>13.1.2026</a:t>
            </a:fld>
            <a:endParaRPr lang="fi-FI"/>
          </a:p>
        </p:txBody>
      </p:sp>
    </p:spTree>
    <p:extLst>
      <p:ext uri="{BB962C8B-B14F-4D97-AF65-F5344CB8AC3E}">
        <p14:creationId xmlns:p14="http://schemas.microsoft.com/office/powerpoint/2010/main" val="2121153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1B00CE75-41D8-4DFA-AB1E-C1763A2B8DA7}" type="datetimeFigureOut">
              <a:rPr lang="fi-FI"/>
              <a:pPr>
                <a:defRPr/>
              </a:pPr>
              <a:t>13.1.2026</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1CE0AB6A-6451-48C3-A07A-CBD2DD624483}" type="slidenum">
              <a:rPr lang="fi-FI"/>
              <a:pPr>
                <a:defRPr/>
              </a:pPr>
              <a:t>‹#›</a:t>
            </a:fld>
            <a:endParaRPr lang="fi-FI"/>
          </a:p>
        </p:txBody>
      </p:sp>
    </p:spTree>
    <p:extLst>
      <p:ext uri="{BB962C8B-B14F-4D97-AF65-F5344CB8AC3E}">
        <p14:creationId xmlns:p14="http://schemas.microsoft.com/office/powerpoint/2010/main" val="3340902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image" Target="../media/image4.jpe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theme" Target="../theme/theme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482600" y="573088"/>
            <a:ext cx="8229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dirty="0"/>
              <a:t>Muokkaa </a:t>
            </a:r>
            <a:r>
              <a:rPr lang="fi-FI" altLang="fi-FI" dirty="0" err="1"/>
              <a:t>perustyyl</a:t>
            </a:r>
            <a:r>
              <a:rPr lang="fi-FI" altLang="fi-FI" dirty="0"/>
              <a:t>. </a:t>
            </a:r>
            <a:r>
              <a:rPr lang="fi-FI" altLang="fi-FI" dirty="0" err="1"/>
              <a:t>napsautt</a:t>
            </a:r>
            <a:r>
              <a:rPr lang="fi-FI" altLang="fi-FI" dirty="0"/>
              <a:t>.</a:t>
            </a:r>
          </a:p>
        </p:txBody>
      </p:sp>
      <p:sp>
        <p:nvSpPr>
          <p:cNvPr id="2051" name="Tekstin paikkamerkki 2"/>
          <p:cNvSpPr>
            <a:spLocks noGrp="1"/>
          </p:cNvSpPr>
          <p:nvPr>
            <p:ph type="body" idx="1"/>
          </p:nvPr>
        </p:nvSpPr>
        <p:spPr bwMode="auto">
          <a:xfrm>
            <a:off x="468313" y="1844675"/>
            <a:ext cx="82184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09375E9-B78D-433B-89BA-9FE8AC6AD379}" type="datetimeFigureOut">
              <a:rPr lang="fi-FI"/>
              <a:pPr>
                <a:defRPr/>
              </a:pPr>
              <a:t>13.1.2026</a:t>
            </a:fld>
            <a:endParaRPr lang="fi-FI" dirty="0"/>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78F44F4-82E6-4A8A-8CFD-281F0F990851}" type="slidenum">
              <a:rPr lang="fi-FI"/>
              <a:pPr>
                <a:defRPr/>
              </a:pPr>
              <a:t>‹#›</a:t>
            </a:fld>
            <a:endParaRPr lang="fi-FI"/>
          </a:p>
        </p:txBody>
      </p:sp>
      <p:pic>
        <p:nvPicPr>
          <p:cNvPr id="2055" name="Kuva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orakulmio 9"/>
          <p:cNvSpPr/>
          <p:nvPr/>
        </p:nvSpPr>
        <p:spPr>
          <a:xfrm>
            <a:off x="468313" y="0"/>
            <a:ext cx="8675687" cy="188913"/>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2057" name="Kuva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6188" y="357188"/>
            <a:ext cx="1341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00" r:id="rId2"/>
    <p:sldLayoutId id="2147483701" r:id="rId3"/>
    <p:sldLayoutId id="2147483702" r:id="rId4"/>
    <p:sldLayoutId id="2147483703" r:id="rId5"/>
    <p:sldLayoutId id="2147483704" r:id="rId6"/>
    <p:sldLayoutId id="2147483705"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fontAlgn="base">
        <a:spcBef>
          <a:spcPct val="0"/>
        </a:spcBef>
        <a:spcAft>
          <a:spcPct val="0"/>
        </a:spcAft>
        <a:defRPr sz="3600" b="1" i="1"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kstin paikkamerkki 2"/>
          <p:cNvSpPr>
            <a:spLocks noGrp="1"/>
          </p:cNvSpPr>
          <p:nvPr>
            <p:ph type="body" idx="1"/>
          </p:nvPr>
        </p:nvSpPr>
        <p:spPr bwMode="auto">
          <a:xfrm>
            <a:off x="468313" y="4160838"/>
            <a:ext cx="82184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BEF7979-F484-41D7-9EF3-99CD70840869}" type="datetimeFigureOut">
              <a:rPr lang="fi-FI"/>
              <a:pPr>
                <a:defRPr/>
              </a:pPr>
              <a:t>13.1.2026</a:t>
            </a:fld>
            <a:endParaRPr lang="fi-FI" dirty="0"/>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981C7C-FEE8-48E1-B20A-6B4BC421CEE8}" type="slidenum">
              <a:rPr lang="fi-FI"/>
              <a:pPr>
                <a:defRPr/>
              </a:pPr>
              <a:t>‹#›</a:t>
            </a:fld>
            <a:endParaRPr lang="fi-FI"/>
          </a:p>
        </p:txBody>
      </p:sp>
      <p:pic>
        <p:nvPicPr>
          <p:cNvPr id="3078" name="Kuva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orakulmio 9"/>
          <p:cNvSpPr/>
          <p:nvPr/>
        </p:nvSpPr>
        <p:spPr>
          <a:xfrm>
            <a:off x="468313" y="3860800"/>
            <a:ext cx="8675687" cy="9525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3080" name="Kuva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188" y="357188"/>
            <a:ext cx="1341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fontAlgn="base">
        <a:spcBef>
          <a:spcPct val="0"/>
        </a:spcBef>
        <a:spcAft>
          <a:spcPct val="0"/>
        </a:spcAft>
        <a:defRPr sz="3600"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82600" y="422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dirty="0"/>
              <a:t>Muokkaa </a:t>
            </a:r>
            <a:r>
              <a:rPr lang="fi-FI" altLang="fi-FI" dirty="0" err="1"/>
              <a:t>perustyyl</a:t>
            </a:r>
            <a:r>
              <a:rPr lang="fi-FI" altLang="fi-FI" dirty="0"/>
              <a:t>. </a:t>
            </a:r>
            <a:r>
              <a:rPr lang="fi-FI" altLang="fi-FI" dirty="0" err="1"/>
              <a:t>napsautt</a:t>
            </a:r>
            <a:r>
              <a:rPr lang="fi-FI" altLang="fi-FI" dirty="0"/>
              <a:t>.</a:t>
            </a:r>
          </a:p>
        </p:txBody>
      </p:sp>
      <p:sp>
        <p:nvSpPr>
          <p:cNvPr id="4099" name="Tekstin paikkamerkki 2"/>
          <p:cNvSpPr>
            <a:spLocks noGrp="1"/>
          </p:cNvSpPr>
          <p:nvPr>
            <p:ph type="body" idx="1"/>
          </p:nvPr>
        </p:nvSpPr>
        <p:spPr bwMode="auto">
          <a:xfrm>
            <a:off x="457200" y="1700213"/>
            <a:ext cx="82296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1028197-BCD3-4256-8241-B0AD226EAFF8}" type="datetimeFigureOut">
              <a:rPr lang="fi-FI"/>
              <a:pPr>
                <a:defRPr/>
              </a:pPr>
              <a:t>13.1.2026</a:t>
            </a:fld>
            <a:endParaRPr lang="fi-FI" dirty="0"/>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BA3ABBA-31D6-4140-8969-BD580BC7A3EA}" type="slidenum">
              <a:rPr lang="fi-FI"/>
              <a:pPr>
                <a:defRPr/>
              </a:pPr>
              <a:t>‹#›</a:t>
            </a:fld>
            <a:endParaRPr lang="fi-FI"/>
          </a:p>
        </p:txBody>
      </p:sp>
      <p:pic>
        <p:nvPicPr>
          <p:cNvPr id="4103" name="Kuva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Kuva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6188" y="222250"/>
            <a:ext cx="13509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09" r:id="rId2"/>
    <p:sldLayoutId id="2147483710" r:id="rId3"/>
    <p:sldLayoutId id="2147483711" r:id="rId4"/>
    <p:sldLayoutId id="2147483712" r:id="rId5"/>
    <p:sldLayoutId id="2147483713" r:id="rId6"/>
    <p:sldLayoutId id="2147483714"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fontAlgn="base">
        <a:spcBef>
          <a:spcPct val="0"/>
        </a:spcBef>
        <a:spcAft>
          <a:spcPct val="0"/>
        </a:spcAft>
        <a:defRPr sz="3600" b="1" i="1"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37">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fi-FI"/>
            </a:p>
          </p:txBody>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i-FI"/>
            </a:p>
          </p:txBody>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809375E9-B78D-433B-89BA-9FE8AC6AD379}" type="datetimeFigureOut">
              <a:rPr lang="fi-FI" smtClean="0"/>
              <a:pPr>
                <a:defRPr/>
              </a:pPr>
              <a:t>13.1.2026</a:t>
            </a:fld>
            <a:endParaRPr lang="fi-FI"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fi-FI"/>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E78F44F4-82E6-4A8A-8CFD-281F0F990851}" type="slidenum">
              <a:rPr lang="fi-FI" smtClean="0"/>
              <a:pPr>
                <a:defRPr/>
              </a:pPr>
              <a:t>‹#›</a:t>
            </a:fld>
            <a:endParaRPr lang="fi-FI"/>
          </a:p>
        </p:txBody>
      </p:sp>
    </p:spTree>
    <p:extLst>
      <p:ext uri="{BB962C8B-B14F-4D97-AF65-F5344CB8AC3E}">
        <p14:creationId xmlns:p14="http://schemas.microsoft.com/office/powerpoint/2010/main" val="45469400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23" r:id="rId18"/>
    <p:sldLayoutId id="2147483724"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7BA54B-367D-4911-B91C-8FC2B77C4E17}"/>
              </a:ext>
            </a:extLst>
          </p:cNvPr>
          <p:cNvSpPr>
            <a:spLocks noGrp="1"/>
          </p:cNvSpPr>
          <p:nvPr>
            <p:ph type="ctrTitle"/>
          </p:nvPr>
        </p:nvSpPr>
        <p:spPr>
          <a:xfrm>
            <a:off x="2411760" y="2276872"/>
            <a:ext cx="5616624" cy="2520280"/>
          </a:xfrm>
        </p:spPr>
        <p:txBody>
          <a:bodyPr>
            <a:noAutofit/>
          </a:bodyPr>
          <a:lstStyle/>
          <a:p>
            <a:r>
              <a:rPr lang="fi-FI" sz="3600" b="0" i="0" dirty="0"/>
              <a:t>Yläkoulun 8.-9. luokkien valinnaisaineet</a:t>
            </a:r>
            <a:br>
              <a:rPr lang="fi-FI" sz="3600" b="0" i="0" dirty="0">
                <a:solidFill>
                  <a:schemeClr val="accent6">
                    <a:lumMod val="75000"/>
                  </a:schemeClr>
                </a:solidFill>
              </a:rPr>
            </a:br>
            <a:br>
              <a:rPr lang="fi-FI" sz="3600" b="0" i="0" dirty="0">
                <a:solidFill>
                  <a:schemeClr val="accent6">
                    <a:lumMod val="75000"/>
                  </a:schemeClr>
                </a:solidFill>
              </a:rPr>
            </a:br>
            <a:r>
              <a:rPr lang="fi-FI" sz="3600" b="0" i="0" cap="none" dirty="0"/>
              <a:t>Länsituulen koulu</a:t>
            </a:r>
            <a:br>
              <a:rPr lang="fi-FI" sz="3600" b="0" i="0" cap="none" dirty="0"/>
            </a:br>
            <a:r>
              <a:rPr lang="fi-FI" sz="3600" b="0" i="0" cap="none" dirty="0"/>
              <a:t>2026-2027</a:t>
            </a:r>
            <a:endParaRPr lang="fi-FI" sz="3600" b="0" i="0" dirty="0"/>
          </a:p>
        </p:txBody>
      </p:sp>
    </p:spTree>
    <p:extLst>
      <p:ext uri="{BB962C8B-B14F-4D97-AF65-F5344CB8AC3E}">
        <p14:creationId xmlns:p14="http://schemas.microsoft.com/office/powerpoint/2010/main" val="323582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B3307-E24E-983F-A745-55AAD04ACE7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A62BC63-0D6B-ED0E-3D30-224097AF4E1C}"/>
              </a:ext>
            </a:extLst>
          </p:cNvPr>
          <p:cNvSpPr>
            <a:spLocks noGrp="1"/>
          </p:cNvSpPr>
          <p:nvPr>
            <p:ph type="ctrTitle"/>
          </p:nvPr>
        </p:nvSpPr>
        <p:spPr>
          <a:xfrm>
            <a:off x="539552" y="332656"/>
            <a:ext cx="7560840" cy="1512167"/>
          </a:xfrm>
        </p:spPr>
        <p:txBody>
          <a:bodyPr/>
          <a:lstStyle/>
          <a:p>
            <a:r>
              <a:rPr lang="fi-FI" sz="4000" dirty="0"/>
              <a:t>Historiaa elokuvissa ja elokuvien historiaa </a:t>
            </a:r>
            <a:r>
              <a:rPr lang="fi-FI" sz="2000" dirty="0"/>
              <a:t>(</a:t>
            </a:r>
            <a:r>
              <a:rPr lang="fi-FI" sz="2000" dirty="0" err="1"/>
              <a:t>vÄI</a:t>
            </a:r>
            <a:r>
              <a:rPr lang="fi-FI" sz="2000" dirty="0"/>
              <a:t>) 4vvh</a:t>
            </a:r>
            <a:endParaRPr lang="fi-FI" dirty="0"/>
          </a:p>
        </p:txBody>
      </p:sp>
      <p:sp>
        <p:nvSpPr>
          <p:cNvPr id="4" name="Tekstiruutu 3">
            <a:extLst>
              <a:ext uri="{FF2B5EF4-FFF2-40B4-BE49-F238E27FC236}">
                <a16:creationId xmlns:a16="http://schemas.microsoft.com/office/drawing/2014/main" id="{BA166EF0-2F26-EAAE-7179-C7CE85BF3803}"/>
              </a:ext>
            </a:extLst>
          </p:cNvPr>
          <p:cNvSpPr txBox="1"/>
          <p:nvPr/>
        </p:nvSpPr>
        <p:spPr>
          <a:xfrm>
            <a:off x="1979712" y="2060848"/>
            <a:ext cx="6552728" cy="4247317"/>
          </a:xfrm>
          <a:prstGeom prst="rect">
            <a:avLst/>
          </a:prstGeom>
          <a:noFill/>
        </p:spPr>
        <p:txBody>
          <a:bodyPr wrap="square" rtlCol="0">
            <a:spAutoFit/>
          </a:bodyPr>
          <a:lstStyle/>
          <a:p>
            <a:r>
              <a:rPr lang="fi-FI" b="1" dirty="0">
                <a:solidFill>
                  <a:schemeClr val="bg1"/>
                </a:solidFill>
              </a:rPr>
              <a:t>8. luokalla </a:t>
            </a:r>
            <a:r>
              <a:rPr lang="fi-FI" dirty="0">
                <a:solidFill>
                  <a:schemeClr val="bg1"/>
                </a:solidFill>
              </a:rPr>
              <a:t>syvennytään elokuvien avulla historian tapahtumiin 1900-luvulta nykypäivään, Suomessa ja maailmalla. Elokuva auttaa historian tapahtumien omaksumisessa ja ymmärtämisessä. Kurssi syventää 8. luokan historian sisältöjä.</a:t>
            </a:r>
          </a:p>
          <a:p>
            <a:r>
              <a:rPr lang="fi-FI" dirty="0">
                <a:solidFill>
                  <a:schemeClr val="bg1"/>
                </a:solidFill>
              </a:rPr>
              <a:t>Kurssilla tutustutaan myös elokuvan historiaan ja tehdään elokuva-analyysejä.</a:t>
            </a:r>
          </a:p>
          <a:p>
            <a:endParaRPr lang="fi-FI" dirty="0">
              <a:solidFill>
                <a:schemeClr val="bg1"/>
              </a:solidFill>
            </a:endParaRPr>
          </a:p>
          <a:p>
            <a:r>
              <a:rPr lang="fi-FI" b="1" dirty="0">
                <a:solidFill>
                  <a:schemeClr val="bg1"/>
                </a:solidFill>
              </a:rPr>
              <a:t>9. luokalla </a:t>
            </a:r>
            <a:r>
              <a:rPr lang="fi-FI" dirty="0">
                <a:solidFill>
                  <a:schemeClr val="bg1"/>
                </a:solidFill>
              </a:rPr>
              <a:t>elokuvien avulla tutkitaan yhteiskunnan muokkautumista 1900-luvulta nykypäivään. Kurssin avulla on mahdollista ymmärtää yhteiskunnallinen kehitys ja yhteiskunnan muutokset.</a:t>
            </a:r>
          </a:p>
          <a:p>
            <a:r>
              <a:rPr lang="fi-FI" dirty="0">
                <a:solidFill>
                  <a:schemeClr val="bg1"/>
                </a:solidFill>
              </a:rPr>
              <a:t>Kurssilla tehdään elokuva-analyyseja. Kurssilla on mahdollista toteuttaa myös oma elokuvaprojekti.</a:t>
            </a:r>
          </a:p>
          <a:p>
            <a:endParaRPr lang="fi-FI" dirty="0">
              <a:solidFill>
                <a:schemeClr val="bg1"/>
              </a:solidFill>
            </a:endParaRPr>
          </a:p>
          <a:p>
            <a:r>
              <a:rPr lang="fi-FI" b="1" dirty="0">
                <a:solidFill>
                  <a:schemeClr val="bg1"/>
                </a:solidFill>
              </a:rPr>
              <a:t>Toteutus: </a:t>
            </a:r>
            <a:r>
              <a:rPr lang="fi-FI" dirty="0">
                <a:solidFill>
                  <a:schemeClr val="bg1"/>
                </a:solidFill>
              </a:rPr>
              <a:t>elokuvan historiaa ja historiaan liittyviä elokuvia vuorotellen</a:t>
            </a:r>
          </a:p>
        </p:txBody>
      </p:sp>
    </p:spTree>
    <p:extLst>
      <p:ext uri="{BB962C8B-B14F-4D97-AF65-F5344CB8AC3E}">
        <p14:creationId xmlns:p14="http://schemas.microsoft.com/office/powerpoint/2010/main" val="95802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39552" y="548680"/>
            <a:ext cx="7224880" cy="801043"/>
          </a:xfrm>
        </p:spPr>
        <p:txBody>
          <a:bodyPr/>
          <a:lstStyle/>
          <a:p>
            <a:r>
              <a:rPr lang="fi-FI" sz="4000" dirty="0"/>
              <a:t>Piirustus ja maalaus </a:t>
            </a:r>
            <a:r>
              <a:rPr lang="fi-FI" sz="2000" dirty="0"/>
              <a:t>(</a:t>
            </a:r>
            <a:r>
              <a:rPr lang="fi-FI" sz="2000" dirty="0" err="1"/>
              <a:t>vKU</a:t>
            </a:r>
            <a:r>
              <a:rPr lang="fi-FI" sz="2000" dirty="0"/>
              <a:t>) 4 vvh</a:t>
            </a:r>
          </a:p>
        </p:txBody>
      </p:sp>
      <p:sp>
        <p:nvSpPr>
          <p:cNvPr id="4" name="Tekstiruutu 3">
            <a:extLst>
              <a:ext uri="{FF2B5EF4-FFF2-40B4-BE49-F238E27FC236}">
                <a16:creationId xmlns:a16="http://schemas.microsoft.com/office/drawing/2014/main" id="{E1BEA987-37C4-433F-A665-4F8C827D6AF3}"/>
              </a:ext>
            </a:extLst>
          </p:cNvPr>
          <p:cNvSpPr txBox="1"/>
          <p:nvPr/>
        </p:nvSpPr>
        <p:spPr>
          <a:xfrm>
            <a:off x="2555776" y="1844824"/>
            <a:ext cx="5472608" cy="3693319"/>
          </a:xfrm>
          <a:prstGeom prst="rect">
            <a:avLst/>
          </a:prstGeom>
          <a:noFill/>
        </p:spPr>
        <p:txBody>
          <a:bodyPr wrap="square" rtlCol="0">
            <a:spAutoFit/>
          </a:bodyPr>
          <a:lstStyle/>
          <a:p>
            <a:pPr marL="0" indent="0">
              <a:buNone/>
            </a:pPr>
            <a:r>
              <a:rPr lang="fi-FI" sz="1800" dirty="0">
                <a:solidFill>
                  <a:schemeClr val="bg1"/>
                </a:solidFill>
                <a:latin typeface="+mn-lt"/>
              </a:rPr>
              <a:t>Kuvataiteen syventävällä kurssilla perehdytään erityisesti piirustus- ja maalaustekniikoihin sekä -tyyleihin. Kurssilla opiskellaan mallipiirtämistä ja maalaamista, sekä taitojen soveltamista. Materiaaliopin myötä erilaiset piirustus- ja maalausvälineet tulevat tutuiksi. </a:t>
            </a:r>
          </a:p>
          <a:p>
            <a:pPr marL="0" indent="0">
              <a:buNone/>
            </a:pPr>
            <a:endParaRPr lang="fi-FI" sz="1800" dirty="0">
              <a:solidFill>
                <a:schemeClr val="bg1"/>
              </a:solidFill>
              <a:latin typeface="+mn-lt"/>
            </a:endParaRPr>
          </a:p>
          <a:p>
            <a:pPr marL="0" indent="0">
              <a:buNone/>
            </a:pPr>
            <a:r>
              <a:rPr lang="fi-FI" sz="1800" dirty="0">
                <a:solidFill>
                  <a:schemeClr val="bg1"/>
                </a:solidFill>
                <a:latin typeface="+mn-lt"/>
              </a:rPr>
              <a:t>Kurssilla tehdään myös savitöitä oppilaiden piirroksia ja maaluksia hyödyntäen.</a:t>
            </a:r>
          </a:p>
          <a:p>
            <a:pPr marL="0" indent="0">
              <a:buNone/>
            </a:pPr>
            <a:endParaRPr lang="fi-FI" sz="1800" dirty="0">
              <a:solidFill>
                <a:schemeClr val="bg1"/>
              </a:solidFill>
              <a:latin typeface="+mn-lt"/>
            </a:endParaRPr>
          </a:p>
          <a:p>
            <a:pPr marL="0" indent="0">
              <a:buNone/>
            </a:pPr>
            <a:r>
              <a:rPr lang="fi-FI" sz="1800" dirty="0">
                <a:solidFill>
                  <a:schemeClr val="bg1"/>
                </a:solidFill>
                <a:latin typeface="+mn-lt"/>
              </a:rPr>
              <a:t>Syventävän kurssin sisältöön kuuluvat myös museo-/galleriaopintokäynnit ja taiteilijavierailut. </a:t>
            </a:r>
          </a:p>
        </p:txBody>
      </p:sp>
    </p:spTree>
    <p:extLst>
      <p:ext uri="{BB962C8B-B14F-4D97-AF65-F5344CB8AC3E}">
        <p14:creationId xmlns:p14="http://schemas.microsoft.com/office/powerpoint/2010/main" val="360902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6956987" cy="720080"/>
          </a:xfrm>
        </p:spPr>
        <p:txBody>
          <a:bodyPr/>
          <a:lstStyle/>
          <a:p>
            <a:r>
              <a:rPr lang="fi-FI" sz="4000" dirty="0"/>
              <a:t>Palloilu</a:t>
            </a:r>
            <a:r>
              <a:rPr lang="fi-FI" sz="2000" dirty="0"/>
              <a:t> tytöt (</a:t>
            </a:r>
            <a:r>
              <a:rPr lang="fi-FI" sz="2000" dirty="0" err="1"/>
              <a:t>vLIpa</a:t>
            </a:r>
            <a:r>
              <a:rPr lang="fi-FI" sz="2000" dirty="0"/>
              <a:t>) 4vvh</a:t>
            </a:r>
          </a:p>
        </p:txBody>
      </p:sp>
      <p:sp>
        <p:nvSpPr>
          <p:cNvPr id="6" name="Tekstiruutu 5">
            <a:extLst>
              <a:ext uri="{FF2B5EF4-FFF2-40B4-BE49-F238E27FC236}">
                <a16:creationId xmlns:a16="http://schemas.microsoft.com/office/drawing/2014/main" id="{17746F38-B41A-43C5-88E2-F79777F5437A}"/>
              </a:ext>
            </a:extLst>
          </p:cNvPr>
          <p:cNvSpPr txBox="1"/>
          <p:nvPr/>
        </p:nvSpPr>
        <p:spPr>
          <a:xfrm>
            <a:off x="2699792" y="1988840"/>
            <a:ext cx="5112568" cy="3785652"/>
          </a:xfrm>
          <a:prstGeom prst="rect">
            <a:avLst/>
          </a:prstGeom>
          <a:noFill/>
        </p:spPr>
        <p:txBody>
          <a:bodyPr wrap="square" rtlCol="0">
            <a:spAutoFit/>
          </a:bodyPr>
          <a:lstStyle/>
          <a:p>
            <a:pPr marL="0" indent="0">
              <a:buNone/>
            </a:pPr>
            <a:r>
              <a:rPr lang="fi-FI" sz="1600" dirty="0">
                <a:solidFill>
                  <a:schemeClr val="bg1"/>
                </a:solidFill>
                <a:latin typeface="+mn-lt"/>
              </a:rPr>
              <a:t>Valinnaiskurssin tavoitteena on välineenkäsittelytaitojen, motoristen perustaitojen ja havaintomotoristen taitojen vakiinnuttaminen ja monipuolistaminen. Näitä taitoja sovelletaan monipuolisesti erilaisissa oppimisympäristöissä, eri välineillä, eri tilanteissa. </a:t>
            </a:r>
          </a:p>
          <a:p>
            <a:pPr marL="0" indent="0">
              <a:buNone/>
            </a:pPr>
            <a:endParaRPr lang="fi-FI" sz="1600" dirty="0">
              <a:solidFill>
                <a:schemeClr val="bg1"/>
              </a:solidFill>
              <a:latin typeface="+mn-lt"/>
            </a:endParaRPr>
          </a:p>
          <a:p>
            <a:pPr marL="0" indent="0">
              <a:buNone/>
            </a:pPr>
            <a:r>
              <a:rPr lang="fi-FI" sz="1600" dirty="0">
                <a:solidFill>
                  <a:schemeClr val="bg1"/>
                </a:solidFill>
                <a:latin typeface="+mn-lt"/>
              </a:rPr>
              <a:t>Tavoitteena on sosiaalisten taitojen vahvistaminen. Liikkuminen sisältää yhdessä toimimista reilun pelin periaatteiden mukaisesti. Kurssilla perehdytään monipuolisesti eri palloilulajeihin (maalipelit, pallottelupelit, polttopelit ja tarkkuuspelit) ja vahvistetaan oppilaan pelikäsitystä, taktiikkaa ja sääntötietoutta.</a:t>
            </a:r>
          </a:p>
        </p:txBody>
      </p:sp>
    </p:spTree>
    <p:extLst>
      <p:ext uri="{BB962C8B-B14F-4D97-AF65-F5344CB8AC3E}">
        <p14:creationId xmlns:p14="http://schemas.microsoft.com/office/powerpoint/2010/main" val="5870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1038324"/>
            <a:ext cx="6840760" cy="662484"/>
          </a:xfrm>
        </p:spPr>
        <p:txBody>
          <a:bodyPr/>
          <a:lstStyle/>
          <a:p>
            <a:r>
              <a:rPr lang="fi-FI" sz="4000" dirty="0"/>
              <a:t>Palloilu </a:t>
            </a:r>
            <a:r>
              <a:rPr lang="fi-FI" sz="2000" dirty="0"/>
              <a:t>pojat (</a:t>
            </a:r>
            <a:r>
              <a:rPr lang="fi-FI" sz="2000" dirty="0" err="1"/>
              <a:t>vLIpa</a:t>
            </a:r>
            <a:r>
              <a:rPr lang="fi-FI" sz="2000" dirty="0"/>
              <a:t>) 4vvh</a:t>
            </a:r>
            <a:endParaRPr lang="fi-FI" dirty="0"/>
          </a:p>
        </p:txBody>
      </p:sp>
      <p:sp>
        <p:nvSpPr>
          <p:cNvPr id="4" name="Tekstiruutu 3">
            <a:extLst>
              <a:ext uri="{FF2B5EF4-FFF2-40B4-BE49-F238E27FC236}">
                <a16:creationId xmlns:a16="http://schemas.microsoft.com/office/drawing/2014/main" id="{E0FF9C09-72C0-4DE0-91F9-C0D3F08809A1}"/>
              </a:ext>
            </a:extLst>
          </p:cNvPr>
          <p:cNvSpPr txBox="1"/>
          <p:nvPr/>
        </p:nvSpPr>
        <p:spPr>
          <a:xfrm>
            <a:off x="2699792" y="2132856"/>
            <a:ext cx="5472608" cy="3539430"/>
          </a:xfrm>
          <a:prstGeom prst="rect">
            <a:avLst/>
          </a:prstGeom>
          <a:noFill/>
        </p:spPr>
        <p:txBody>
          <a:bodyPr wrap="square" rtlCol="0">
            <a:spAutoFit/>
          </a:bodyPr>
          <a:lstStyle/>
          <a:p>
            <a:pPr marL="0" lvl="0" indent="0">
              <a:buNone/>
            </a:pPr>
            <a:r>
              <a:rPr lang="fi-FI" sz="1600" dirty="0">
                <a:solidFill>
                  <a:schemeClr val="bg1"/>
                </a:solidFill>
                <a:latin typeface="+mn-lt"/>
              </a:rPr>
              <a:t>Valinnaiskurssin tavoitteena on välineenkäsittelytaitojen, motoristen perustaitojen ja havaintomotoristen taitojen vakiinnuttaminen ja monipuolistaminen. Näitä taitoja sovelletaan monipuolisesti erilaisissa oppimisympäristöissä, eri välineillä, eri tilanteissa. </a:t>
            </a:r>
          </a:p>
          <a:p>
            <a:pPr marL="0" lvl="0" indent="0">
              <a:buNone/>
            </a:pPr>
            <a:endParaRPr lang="fi-FI" sz="1600" dirty="0">
              <a:solidFill>
                <a:schemeClr val="bg1"/>
              </a:solidFill>
              <a:latin typeface="+mn-lt"/>
            </a:endParaRPr>
          </a:p>
          <a:p>
            <a:pPr marL="0" lvl="0" indent="0">
              <a:buNone/>
            </a:pPr>
            <a:r>
              <a:rPr lang="fi-FI" sz="1600" dirty="0">
                <a:solidFill>
                  <a:schemeClr val="bg1"/>
                </a:solidFill>
                <a:latin typeface="+mn-lt"/>
              </a:rPr>
              <a:t>Tavoitteena on sosiaalisten taitojen vahvistaminen. Liikkuminen sisältää yhdessä toimimista reilun pelin periaatteiden mukaisesti. Kurssilla perehdytään monipuolisesti eri palloilulajeihin (maalipelit, pallottelupelit, polttopelit ja tarkkuuspelit) ja vahvistetaan oppilaan pelikäsitystä, taktiikkaa ja sääntötietoutta.</a:t>
            </a:r>
          </a:p>
        </p:txBody>
      </p:sp>
    </p:spTree>
    <p:extLst>
      <p:ext uri="{BB962C8B-B14F-4D97-AF65-F5344CB8AC3E}">
        <p14:creationId xmlns:p14="http://schemas.microsoft.com/office/powerpoint/2010/main" val="2932240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3568" y="1025672"/>
            <a:ext cx="7317432" cy="747144"/>
          </a:xfrm>
        </p:spPr>
        <p:txBody>
          <a:bodyPr/>
          <a:lstStyle/>
          <a:p>
            <a:r>
              <a:rPr lang="fi-FI" sz="4000" dirty="0"/>
              <a:t>Musiikki </a:t>
            </a:r>
            <a:r>
              <a:rPr lang="fi-FI" sz="2000" dirty="0"/>
              <a:t>(</a:t>
            </a:r>
            <a:r>
              <a:rPr lang="fi-FI" sz="2000" dirty="0" err="1"/>
              <a:t>vMU</a:t>
            </a:r>
            <a:r>
              <a:rPr lang="fi-FI" sz="2000" dirty="0"/>
              <a:t>) 4 vvh</a:t>
            </a:r>
          </a:p>
        </p:txBody>
      </p:sp>
      <p:sp>
        <p:nvSpPr>
          <p:cNvPr id="4" name="Tekstiruutu 3">
            <a:extLst>
              <a:ext uri="{FF2B5EF4-FFF2-40B4-BE49-F238E27FC236}">
                <a16:creationId xmlns:a16="http://schemas.microsoft.com/office/drawing/2014/main" id="{6F35ED67-6A49-4D40-8CF9-3B78EDA23221}"/>
              </a:ext>
            </a:extLst>
          </p:cNvPr>
          <p:cNvSpPr txBox="1"/>
          <p:nvPr/>
        </p:nvSpPr>
        <p:spPr>
          <a:xfrm>
            <a:off x="2771800" y="2276872"/>
            <a:ext cx="5400600" cy="3539430"/>
          </a:xfrm>
          <a:prstGeom prst="rect">
            <a:avLst/>
          </a:prstGeom>
          <a:noFill/>
        </p:spPr>
        <p:txBody>
          <a:bodyPr wrap="square" rtlCol="0">
            <a:spAutoFit/>
          </a:bodyPr>
          <a:lstStyle/>
          <a:p>
            <a:pPr marL="0" indent="0">
              <a:buNone/>
            </a:pPr>
            <a:r>
              <a:rPr lang="fi-FI" sz="1600" dirty="0">
                <a:solidFill>
                  <a:schemeClr val="bg1"/>
                </a:solidFill>
                <a:latin typeface="+mn-lt"/>
              </a:rPr>
              <a:t>Valinnaisen musiikin tehtävänä on luoda edellytykset monipuoliseen musiikilliseen toimintaan. Opetuksessa ohjataan oppilasta laajentamaan ja syventämään musiikillista osaamistaan ja vahvistamaan myönteistä suhdetta musiikkiin. Opetus luo pohjaa musiikin elinikäiselle harrastamiselle. </a:t>
            </a:r>
          </a:p>
          <a:p>
            <a:pPr marL="0" indent="0">
              <a:buNone/>
            </a:pPr>
            <a:endParaRPr lang="fi-FI" sz="1600" dirty="0">
              <a:solidFill>
                <a:schemeClr val="bg1"/>
              </a:solidFill>
              <a:latin typeface="+mn-lt"/>
            </a:endParaRPr>
          </a:p>
          <a:p>
            <a:pPr marL="0" indent="0">
              <a:buNone/>
            </a:pPr>
            <a:r>
              <a:rPr lang="fi-FI" sz="1600" dirty="0">
                <a:solidFill>
                  <a:schemeClr val="bg1"/>
                </a:solidFill>
                <a:latin typeface="+mn-lt"/>
              </a:rPr>
              <a:t>Valinnaisen musiikin opiskelu on toiminnallista, joten se edistää musiikillisten taitojen kehittymistä ja kykyä toimia yhteistyössä muiden kanssa. Oppilaat saavat tilaisuuksia oman oppimisensa suunnitteluun ja arviointiin. Opetuksen sisällöissä otetaan huomioon oppilaan oma musiikkikulttuuri. </a:t>
            </a:r>
          </a:p>
          <a:p>
            <a:endParaRPr lang="fi-FI" sz="1600" dirty="0"/>
          </a:p>
        </p:txBody>
      </p:sp>
    </p:spTree>
    <p:extLst>
      <p:ext uri="{BB962C8B-B14F-4D97-AF65-F5344CB8AC3E}">
        <p14:creationId xmlns:p14="http://schemas.microsoft.com/office/powerpoint/2010/main" val="57916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48882-576B-3336-6359-A1FBDDF66E3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6164A62-2507-9AEB-BE19-ED10A2483742}"/>
              </a:ext>
            </a:extLst>
          </p:cNvPr>
          <p:cNvSpPr>
            <a:spLocks noGrp="1"/>
          </p:cNvSpPr>
          <p:nvPr>
            <p:ph type="ctrTitle"/>
          </p:nvPr>
        </p:nvSpPr>
        <p:spPr>
          <a:xfrm>
            <a:off x="683568" y="1025672"/>
            <a:ext cx="7317432" cy="747144"/>
          </a:xfrm>
        </p:spPr>
        <p:txBody>
          <a:bodyPr/>
          <a:lstStyle/>
          <a:p>
            <a:r>
              <a:rPr lang="fi-FI" sz="4000" dirty="0"/>
              <a:t>Englanti </a:t>
            </a:r>
            <a:r>
              <a:rPr lang="fi-FI" sz="2000" dirty="0"/>
              <a:t>(</a:t>
            </a:r>
            <a:r>
              <a:rPr lang="fi-FI" sz="2000" dirty="0" err="1"/>
              <a:t>vEN</a:t>
            </a:r>
            <a:r>
              <a:rPr lang="fi-FI" sz="2000" dirty="0"/>
              <a:t>) 4 vvh</a:t>
            </a:r>
          </a:p>
        </p:txBody>
      </p:sp>
      <p:sp>
        <p:nvSpPr>
          <p:cNvPr id="4" name="Tekstiruutu 3">
            <a:extLst>
              <a:ext uri="{FF2B5EF4-FFF2-40B4-BE49-F238E27FC236}">
                <a16:creationId xmlns:a16="http://schemas.microsoft.com/office/drawing/2014/main" id="{2BD4BC54-ECD8-16B5-D745-BAE7C47F3753}"/>
              </a:ext>
            </a:extLst>
          </p:cNvPr>
          <p:cNvSpPr txBox="1"/>
          <p:nvPr/>
        </p:nvSpPr>
        <p:spPr>
          <a:xfrm>
            <a:off x="2771800" y="1916832"/>
            <a:ext cx="5400600" cy="4524315"/>
          </a:xfrm>
          <a:prstGeom prst="rect">
            <a:avLst/>
          </a:prstGeom>
          <a:noFill/>
        </p:spPr>
        <p:txBody>
          <a:bodyPr wrap="square" rtlCol="0">
            <a:spAutoFit/>
          </a:bodyPr>
          <a:lstStyle/>
          <a:p>
            <a:r>
              <a:rPr lang="fi-FI" sz="1600" dirty="0">
                <a:solidFill>
                  <a:schemeClr val="bg1"/>
                </a:solidFill>
              </a:rPr>
              <a:t>Kurssilla syvennetään sanavarastoa ja vahvistetaan suullista ja kirjallista ilmaisua. Kielen rakenteita harjoitellaan eri kielenkäyttötilanteissa eri medioiden kautta. Oppilasta rohkaistaan suulliseen ilmaisuun.</a:t>
            </a:r>
            <a:r>
              <a:rPr lang="en-US" sz="1600" dirty="0">
                <a:solidFill>
                  <a:schemeClr val="bg1"/>
                </a:solidFill>
              </a:rPr>
              <a:t>​ Kurssilla </a:t>
            </a:r>
            <a:r>
              <a:rPr lang="fi-FI" sz="1600" dirty="0">
                <a:solidFill>
                  <a:schemeClr val="bg1"/>
                </a:solidFill>
              </a:rPr>
              <a:t>tutustutaan myös maihin ja kulttuureihin, joissa puhutaan englantia virallisena kielenä.</a:t>
            </a:r>
            <a:endParaRPr lang="en-US" sz="1600" dirty="0">
              <a:solidFill>
                <a:schemeClr val="bg1"/>
              </a:solidFill>
            </a:endParaRPr>
          </a:p>
          <a:p>
            <a:endParaRPr lang="fi-FI" sz="1600" dirty="0">
              <a:solidFill>
                <a:schemeClr val="bg1"/>
              </a:solidFill>
            </a:endParaRPr>
          </a:p>
          <a:p>
            <a:r>
              <a:rPr lang="fi-FI" sz="1600" dirty="0">
                <a:solidFill>
                  <a:schemeClr val="bg1"/>
                </a:solidFill>
              </a:rPr>
              <a:t>Kurssin sisältöjä suunnitellaan yhdessä oppilaiden kanssa ja toteutuksessa hyödynnetään mahdollisimman monipuolisesti erilaisia oppimisympäristöjä. Oppilaille tarjotaan mahdollisuuksien mukaan tilaisuuksia kansainväliseen yhteydenpitoon. </a:t>
            </a:r>
            <a:r>
              <a:rPr lang="en-US" sz="1600" dirty="0">
                <a:solidFill>
                  <a:schemeClr val="bg1"/>
                </a:solidFill>
              </a:rPr>
              <a:t>​</a:t>
            </a:r>
          </a:p>
          <a:p>
            <a:endParaRPr lang="en-US" sz="1600" dirty="0">
              <a:solidFill>
                <a:schemeClr val="bg1"/>
              </a:solidFill>
            </a:endParaRPr>
          </a:p>
          <a:p>
            <a:r>
              <a:rPr lang="fi-FI" sz="1600" dirty="0">
                <a:solidFill>
                  <a:schemeClr val="bg1"/>
                </a:solidFill>
              </a:rPr>
              <a:t>Valinnainen aine liittyy laaja-alaisessa osaamisessa kulttuuriseen osaamiseen, vuorovaikutukseen ja ilmaisuun, monilukutaitoon sekä tieto- ja viestintäteknologiseen osaamiseen. </a:t>
            </a:r>
          </a:p>
          <a:p>
            <a:endParaRPr lang="fi-FI" sz="1600" dirty="0"/>
          </a:p>
        </p:txBody>
      </p:sp>
    </p:spTree>
    <p:extLst>
      <p:ext uri="{BB962C8B-B14F-4D97-AF65-F5344CB8AC3E}">
        <p14:creationId xmlns:p14="http://schemas.microsoft.com/office/powerpoint/2010/main" val="636963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90737" y="908721"/>
            <a:ext cx="6976257" cy="887150"/>
          </a:xfrm>
        </p:spPr>
        <p:txBody>
          <a:bodyPr/>
          <a:lstStyle/>
          <a:p>
            <a:r>
              <a:rPr lang="fi-FI" sz="4000" dirty="0"/>
              <a:t>Yrittäjyys </a:t>
            </a:r>
            <a:r>
              <a:rPr lang="fi-FI" sz="2000" dirty="0"/>
              <a:t>(</a:t>
            </a:r>
            <a:r>
              <a:rPr lang="fi-FI" sz="2000" dirty="0" err="1"/>
              <a:t>vYH</a:t>
            </a:r>
            <a:r>
              <a:rPr lang="fi-FI" sz="2000" dirty="0"/>
              <a:t>) 4vvh</a:t>
            </a:r>
            <a:br>
              <a:rPr lang="fi-FI" sz="3200" dirty="0"/>
            </a:br>
            <a:endParaRPr lang="fi-FI" sz="2000" dirty="0"/>
          </a:p>
        </p:txBody>
      </p:sp>
      <p:pic>
        <p:nvPicPr>
          <p:cNvPr id="4" name="Kuva 3"/>
          <p:cNvPicPr>
            <a:picLocks noChangeAspect="1"/>
          </p:cNvPicPr>
          <p:nvPr/>
        </p:nvPicPr>
        <p:blipFill>
          <a:blip r:embed="rId3"/>
          <a:stretch>
            <a:fillRect/>
          </a:stretch>
        </p:blipFill>
        <p:spPr>
          <a:xfrm>
            <a:off x="3995936" y="5815722"/>
            <a:ext cx="4548010" cy="542591"/>
          </a:xfrm>
          <a:prstGeom prst="rect">
            <a:avLst/>
          </a:prstGeom>
        </p:spPr>
      </p:pic>
      <p:sp>
        <p:nvSpPr>
          <p:cNvPr id="7" name="Tekstiruutu 6">
            <a:extLst>
              <a:ext uri="{FF2B5EF4-FFF2-40B4-BE49-F238E27FC236}">
                <a16:creationId xmlns:a16="http://schemas.microsoft.com/office/drawing/2014/main" id="{C879BDCE-F7BE-4932-B75F-6ED7C13D805C}"/>
              </a:ext>
            </a:extLst>
          </p:cNvPr>
          <p:cNvSpPr txBox="1"/>
          <p:nvPr/>
        </p:nvSpPr>
        <p:spPr>
          <a:xfrm>
            <a:off x="2305624" y="1629961"/>
            <a:ext cx="6213511" cy="4185761"/>
          </a:xfrm>
          <a:prstGeom prst="rect">
            <a:avLst/>
          </a:prstGeom>
          <a:noFill/>
        </p:spPr>
        <p:txBody>
          <a:bodyPr wrap="square" rtlCol="0">
            <a:spAutoFit/>
          </a:bodyPr>
          <a:lstStyle/>
          <a:p>
            <a:pPr marL="0" indent="0">
              <a:buNone/>
            </a:pPr>
            <a:r>
              <a:rPr lang="fi-FI" sz="1400" dirty="0">
                <a:solidFill>
                  <a:schemeClr val="bg1"/>
                </a:solidFill>
                <a:latin typeface="+mn-lt"/>
              </a:rPr>
              <a:t>8. luokalla – yrittäjyyteen tutustuminen</a:t>
            </a:r>
          </a:p>
          <a:p>
            <a:pPr marL="0" indent="0">
              <a:buNone/>
            </a:pPr>
            <a:r>
              <a:rPr lang="fi-FI" sz="1400" dirty="0">
                <a:solidFill>
                  <a:schemeClr val="bg1"/>
                </a:solidFill>
                <a:latin typeface="+mn-lt"/>
              </a:rPr>
              <a:t>Ensimmäisenä vuonna tavoitteena on oppia yritteliäisyyttä, yhdessä toimimista ja työelämässä tarvittavia taitoja sekä löytää omia vahvuuksia yrittäjänä. Opitaan kaupankäyntiä, asiakaspalvelua, myyntiä, mainontaa, tuotteiden esille panoa ja verkkokaupan toimintaa. Tutustutaan yrittäjyyden maailmaan, erilaisiin yrityksiin ja niiden toimintaan yritysvierailujen ja vierailijoiden avulla. Suunnitellaan ja toteutetaan erilaisia projekteja esimerkiksi kuluttajatutkimuksia omassa kouluympäristössä. Ensimmäisenä vuonna harjoitusyritys tehdään ryhmän yhteisprojektina.</a:t>
            </a:r>
          </a:p>
          <a:p>
            <a:pPr marL="0" indent="0">
              <a:buNone/>
            </a:pPr>
            <a:endParaRPr lang="fi-FI" sz="1400" dirty="0">
              <a:solidFill>
                <a:schemeClr val="bg1"/>
              </a:solidFill>
              <a:latin typeface="+mn-lt"/>
            </a:endParaRPr>
          </a:p>
          <a:p>
            <a:pPr marL="0" indent="0">
              <a:buNone/>
            </a:pPr>
            <a:r>
              <a:rPr lang="fi-FI" sz="1400" dirty="0">
                <a:solidFill>
                  <a:schemeClr val="bg1"/>
                </a:solidFill>
                <a:latin typeface="+mn-lt"/>
              </a:rPr>
              <a:t>9. luokalla - yrittäjyyden kokeminen</a:t>
            </a:r>
          </a:p>
          <a:p>
            <a:pPr marL="0" indent="0">
              <a:buNone/>
            </a:pPr>
            <a:r>
              <a:rPr lang="fi-FI" sz="1400" dirty="0">
                <a:solidFill>
                  <a:schemeClr val="bg1"/>
                </a:solidFill>
                <a:latin typeface="+mn-lt"/>
              </a:rPr>
              <a:t>Toisena vuonna tavoitteena on työelämätaitojen oppiminen, yrittäjämäisen asenteen omaksuminen ja yrittäjyyden kokeminen. Käytämme Nuori yrittäjyys -ohjelmaa, jolloin opettajan ohjauksessa perustetaan oikealla rahalla toimiva Vuosi yrittäjänä – harjoitusyritys. Sen voi toteuttaa yksin tai 2-3 hengen ryhmissä omien kiinnostusten tai taitojen mukaan. Harjoitusyrityksen toiminta lopetetaan lukuvuoden päättyessä.	</a:t>
            </a:r>
            <a:endParaRPr lang="fi-FI" sz="1400" dirty="0">
              <a:latin typeface="+mn-lt"/>
            </a:endParaRPr>
          </a:p>
        </p:txBody>
      </p:sp>
    </p:spTree>
    <p:extLst>
      <p:ext uri="{BB962C8B-B14F-4D97-AF65-F5344CB8AC3E}">
        <p14:creationId xmlns:p14="http://schemas.microsoft.com/office/powerpoint/2010/main" val="89356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627784" y="3068960"/>
            <a:ext cx="5040559" cy="1967658"/>
          </a:xfrm>
        </p:spPr>
        <p:txBody>
          <a:bodyPr>
            <a:noAutofit/>
          </a:bodyPr>
          <a:lstStyle/>
          <a:p>
            <a:r>
              <a:rPr lang="fi-FI" sz="4300" dirty="0"/>
              <a:t>Soveltavat ja lyhyet valinnaiset aineet</a:t>
            </a:r>
            <a:br>
              <a:rPr lang="fi-FI" sz="3600" dirty="0"/>
            </a:br>
            <a:br>
              <a:rPr lang="fi-FI" sz="3600" dirty="0"/>
            </a:br>
            <a:r>
              <a:rPr lang="fi-FI" sz="3200" dirty="0"/>
              <a:t>8.luokalla (2vvh) </a:t>
            </a:r>
          </a:p>
        </p:txBody>
      </p:sp>
      <p:sp>
        <p:nvSpPr>
          <p:cNvPr id="3" name="Sisällön paikkamerkki 2"/>
          <p:cNvSpPr>
            <a:spLocks noGrp="1"/>
          </p:cNvSpPr>
          <p:nvPr>
            <p:ph type="subTitle" idx="1"/>
          </p:nvPr>
        </p:nvSpPr>
        <p:spPr>
          <a:xfrm>
            <a:off x="3230245" y="4777380"/>
            <a:ext cx="3553874" cy="861420"/>
          </a:xfrm>
        </p:spPr>
        <p:txBody>
          <a:bodyPr/>
          <a:lstStyle/>
          <a:p>
            <a:pPr marL="0" indent="0">
              <a:buNone/>
            </a:pPr>
            <a:r>
              <a:rPr lang="fi-FI" dirty="0"/>
              <a:t> </a:t>
            </a:r>
          </a:p>
        </p:txBody>
      </p:sp>
    </p:spTree>
    <p:extLst>
      <p:ext uri="{BB962C8B-B14F-4D97-AF65-F5344CB8AC3E}">
        <p14:creationId xmlns:p14="http://schemas.microsoft.com/office/powerpoint/2010/main" val="412811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9E0C8FB6-82FD-4EDC-B04E-A06854394B0D}"/>
              </a:ext>
            </a:extLst>
          </p:cNvPr>
          <p:cNvSpPr txBox="1"/>
          <p:nvPr/>
        </p:nvSpPr>
        <p:spPr>
          <a:xfrm>
            <a:off x="2267744" y="2027270"/>
            <a:ext cx="5832648" cy="2803781"/>
          </a:xfrm>
          <a:prstGeom prst="rect">
            <a:avLst/>
          </a:prstGeom>
          <a:noFill/>
        </p:spPr>
        <p:txBody>
          <a:bodyPr wrap="square" rtlCol="0">
            <a:spAutoFit/>
          </a:bodyPr>
          <a:lstStyle/>
          <a:p>
            <a:pPr marL="276225" indent="-276225">
              <a:lnSpc>
                <a:spcPct val="150000"/>
              </a:lnSpc>
              <a:buFont typeface="Arial" panose="020B0604020202020204" pitchFamily="34" charset="0"/>
              <a:buChar char="•"/>
            </a:pPr>
            <a:r>
              <a:rPr lang="fi-FI" sz="2000" b="1" i="1" dirty="0">
                <a:solidFill>
                  <a:schemeClr val="bg1"/>
                </a:solidFill>
                <a:latin typeface="+mn-lt"/>
              </a:rPr>
              <a:t>Leivonta ja juhlat (xKOS8lk)</a:t>
            </a:r>
          </a:p>
          <a:p>
            <a:pPr marL="276225" indent="-276225">
              <a:lnSpc>
                <a:spcPct val="150000"/>
              </a:lnSpc>
              <a:buFont typeface="Arial" panose="020B0604020202020204" pitchFamily="34" charset="0"/>
              <a:buChar char="•"/>
            </a:pPr>
            <a:r>
              <a:rPr lang="fi-FI" sz="2000" b="1" i="1" dirty="0">
                <a:solidFill>
                  <a:schemeClr val="bg1"/>
                </a:solidFill>
                <a:latin typeface="+mn-lt"/>
              </a:rPr>
              <a:t>Ideasta tuotteeksi (xKÄSKUm8lk)</a:t>
            </a:r>
          </a:p>
          <a:p>
            <a:pPr marL="276225" indent="-276225">
              <a:lnSpc>
                <a:spcPct val="150000"/>
              </a:lnSpc>
              <a:buFont typeface="Arial" panose="020B0604020202020204" pitchFamily="34" charset="0"/>
              <a:buChar char="•"/>
            </a:pPr>
            <a:r>
              <a:rPr lang="fi-FI" sz="2000" b="1" i="1" dirty="0">
                <a:solidFill>
                  <a:schemeClr val="bg1"/>
                </a:solidFill>
                <a:latin typeface="+mn-lt"/>
              </a:rPr>
              <a:t>Luontoliikunta (xLIBI8lk)</a:t>
            </a:r>
          </a:p>
          <a:p>
            <a:pPr marL="276225" indent="-276225">
              <a:lnSpc>
                <a:spcPct val="150000"/>
              </a:lnSpc>
              <a:buFont typeface="Arial" panose="020B0604020202020204" pitchFamily="34" charset="0"/>
              <a:buChar char="•"/>
            </a:pPr>
            <a:r>
              <a:rPr lang="fi-FI" sz="2000" b="1" i="1" dirty="0">
                <a:solidFill>
                  <a:schemeClr val="bg1"/>
                </a:solidFill>
                <a:latin typeface="+mn-lt"/>
              </a:rPr>
              <a:t>Kuntosaliharjoittelun perusteet (xLITT8lk)</a:t>
            </a:r>
          </a:p>
          <a:p>
            <a:pPr marL="276225" indent="-276225">
              <a:lnSpc>
                <a:spcPct val="150000"/>
              </a:lnSpc>
              <a:buFont typeface="Arial" panose="020B0604020202020204" pitchFamily="34" charset="0"/>
              <a:buChar char="•"/>
            </a:pPr>
            <a:r>
              <a:rPr lang="fi-FI" sz="2000" b="1" i="1" dirty="0">
                <a:solidFill>
                  <a:schemeClr val="bg1"/>
                </a:solidFill>
                <a:latin typeface="+mn-lt"/>
              </a:rPr>
              <a:t>Luova kirjoittaminen (xTTÄI8lk)</a:t>
            </a:r>
          </a:p>
          <a:p>
            <a:pPr marL="276225" indent="-276225">
              <a:lnSpc>
                <a:spcPct val="150000"/>
              </a:lnSpc>
              <a:buFont typeface="Arial" panose="020B0604020202020204" pitchFamily="34" charset="0"/>
              <a:buChar char="•"/>
            </a:pPr>
            <a:r>
              <a:rPr lang="fi-FI" sz="2000" b="1" i="1" dirty="0">
                <a:solidFill>
                  <a:schemeClr val="bg1"/>
                </a:solidFill>
                <a:latin typeface="+mn-lt"/>
              </a:rPr>
              <a:t>Luonnonvaraoppi (xLUO8lk)</a:t>
            </a:r>
            <a:endParaRPr lang="fi-FI" sz="2000" dirty="0">
              <a:solidFill>
                <a:schemeClr val="bg1"/>
              </a:solidFill>
              <a:latin typeface="+mn-lt"/>
            </a:endParaRPr>
          </a:p>
        </p:txBody>
      </p:sp>
    </p:spTree>
    <p:extLst>
      <p:ext uri="{BB962C8B-B14F-4D97-AF65-F5344CB8AC3E}">
        <p14:creationId xmlns:p14="http://schemas.microsoft.com/office/powerpoint/2010/main" val="53437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575631"/>
            <a:ext cx="7389440" cy="1125178"/>
          </a:xfrm>
        </p:spPr>
        <p:txBody>
          <a:bodyPr/>
          <a:lstStyle/>
          <a:p>
            <a:r>
              <a:rPr lang="fi-FI" dirty="0"/>
              <a:t>Leivonta ja juhlat </a:t>
            </a:r>
            <a:r>
              <a:rPr lang="fi-FI" sz="2000" dirty="0"/>
              <a:t>(xKOS8lk) 2vvh</a:t>
            </a:r>
            <a:br>
              <a:rPr lang="fi-FI" dirty="0"/>
            </a:br>
            <a:r>
              <a:rPr lang="fi-FI" sz="2400" dirty="0"/>
              <a:t> </a:t>
            </a:r>
            <a:endParaRPr lang="fi-FI" sz="2400" strike="sngStrike" dirty="0"/>
          </a:p>
        </p:txBody>
      </p:sp>
      <p:sp>
        <p:nvSpPr>
          <p:cNvPr id="4" name="Tekstiruutu 3">
            <a:extLst>
              <a:ext uri="{FF2B5EF4-FFF2-40B4-BE49-F238E27FC236}">
                <a16:creationId xmlns:a16="http://schemas.microsoft.com/office/drawing/2014/main" id="{5CD75F0E-0F44-4E90-A6F4-C068466F36DF}"/>
              </a:ext>
            </a:extLst>
          </p:cNvPr>
          <p:cNvSpPr txBox="1"/>
          <p:nvPr/>
        </p:nvSpPr>
        <p:spPr>
          <a:xfrm>
            <a:off x="2411760" y="1700810"/>
            <a:ext cx="5976664" cy="4247317"/>
          </a:xfrm>
          <a:prstGeom prst="rect">
            <a:avLst/>
          </a:prstGeom>
          <a:noFill/>
        </p:spPr>
        <p:txBody>
          <a:bodyPr wrap="square" rtlCol="0">
            <a:spAutoFit/>
          </a:bodyPr>
          <a:lstStyle/>
          <a:p>
            <a:pPr marL="0" indent="0">
              <a:buNone/>
            </a:pPr>
            <a:r>
              <a:rPr lang="fi-FI" sz="1500" dirty="0">
                <a:solidFill>
                  <a:schemeClr val="bg1"/>
                </a:solidFill>
                <a:latin typeface="+mn-lt"/>
              </a:rPr>
              <a:t>Kurssilla leivotaan ja juhlitaan yhdessä. Juhlien ja leivonnaisten suunnittelussa, toteutuksessa ja arvioinnissa hyödynnetään ja vahvistetaan aiemmin hankittuja kotitaloustaitoja sekä nivotaan käytäntöön koulun muita oppiaineita kuten kemiaa, kuvataidetta ja yhteiskuntaoppia. </a:t>
            </a:r>
          </a:p>
          <a:p>
            <a:pPr marL="0" indent="0">
              <a:buNone/>
            </a:pPr>
            <a:endParaRPr lang="fi-FI" sz="1500" dirty="0">
              <a:solidFill>
                <a:schemeClr val="bg1"/>
              </a:solidFill>
              <a:latin typeface="+mn-lt"/>
            </a:endParaRPr>
          </a:p>
          <a:p>
            <a:pPr marL="0" indent="0">
              <a:buNone/>
            </a:pPr>
            <a:endParaRPr lang="fi-FI" sz="1500" dirty="0">
              <a:solidFill>
                <a:schemeClr val="bg1"/>
              </a:solidFill>
              <a:latin typeface="+mn-lt"/>
            </a:endParaRPr>
          </a:p>
          <a:p>
            <a:pPr marL="0" indent="0">
              <a:buNone/>
            </a:pPr>
            <a:r>
              <a:rPr lang="fi-FI" sz="1500" dirty="0">
                <a:solidFill>
                  <a:schemeClr val="bg1"/>
                </a:solidFill>
                <a:latin typeface="+mn-lt"/>
              </a:rPr>
              <a:t>Kurssi edistää kädentaitoja ja organisointikykyä sekä kannustaa luovuuteen ja esteettisyyteen. Keskiössä ovat yhteistyö ja yhdessä oppiminen. Juhlakulttuurin ja leivonnan osa-alueet painottuvat oppilaiden mielenkiinnon mukaisesti. Ruoka- ja tapakulttuurin lisäksi voidaan käsitellä juhlapukeutumista, juhlatilan koristelua, juhlien ohjelmasisältöjä, juhlien järjestämistä ammattina jne. </a:t>
            </a:r>
          </a:p>
          <a:p>
            <a:pPr marL="0" indent="0">
              <a:buNone/>
            </a:pPr>
            <a:endParaRPr lang="fi-FI" sz="1500" dirty="0">
              <a:solidFill>
                <a:schemeClr val="bg1"/>
              </a:solidFill>
              <a:latin typeface="+mn-lt"/>
            </a:endParaRPr>
          </a:p>
          <a:p>
            <a:pPr marL="0" indent="0">
              <a:buNone/>
            </a:pPr>
            <a:r>
              <a:rPr lang="fi-FI" sz="1500" dirty="0">
                <a:solidFill>
                  <a:schemeClr val="bg1"/>
                </a:solidFill>
                <a:latin typeface="+mn-lt"/>
              </a:rPr>
              <a:t>Kurssi mahdollistaa yrittäjämäisen toiminnan ja yhteistyön koulun ulkopuolisten tahojen kanssa. </a:t>
            </a:r>
          </a:p>
          <a:p>
            <a:endParaRPr lang="fi-FI" sz="1500" dirty="0">
              <a:latin typeface="+mn-lt"/>
            </a:endParaRPr>
          </a:p>
        </p:txBody>
      </p:sp>
    </p:spTree>
    <p:extLst>
      <p:ext uri="{BB962C8B-B14F-4D97-AF65-F5344CB8AC3E}">
        <p14:creationId xmlns:p14="http://schemas.microsoft.com/office/powerpoint/2010/main" val="63301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tsikko 3">
            <a:extLst>
              <a:ext uri="{FF2B5EF4-FFF2-40B4-BE49-F238E27FC236}">
                <a16:creationId xmlns:a16="http://schemas.microsoft.com/office/drawing/2014/main" id="{2A1D316C-E5C6-4450-A013-F286080673D3}"/>
              </a:ext>
            </a:extLst>
          </p:cNvPr>
          <p:cNvSpPr>
            <a:spLocks noGrp="1"/>
          </p:cNvSpPr>
          <p:nvPr>
            <p:ph type="ctrTitle"/>
          </p:nvPr>
        </p:nvSpPr>
        <p:spPr>
          <a:xfrm>
            <a:off x="2483768" y="2924944"/>
            <a:ext cx="4876000" cy="1872208"/>
          </a:xfrm>
        </p:spPr>
        <p:txBody>
          <a:bodyPr>
            <a:normAutofit fontScale="90000"/>
          </a:bodyPr>
          <a:lstStyle/>
          <a:p>
            <a:br>
              <a:rPr lang="fi-FI" dirty="0"/>
            </a:br>
            <a:br>
              <a:rPr lang="fi-FI" dirty="0"/>
            </a:br>
            <a:br>
              <a:rPr lang="fi-FI" dirty="0"/>
            </a:br>
            <a:r>
              <a:rPr lang="fi-FI" dirty="0"/>
              <a:t>Taide- ja taitoaineet</a:t>
            </a:r>
            <a:br>
              <a:rPr lang="fi-FI" dirty="0"/>
            </a:br>
            <a:r>
              <a:rPr lang="fi-FI" sz="2000" dirty="0"/>
              <a:t>ns. tai-tai </a:t>
            </a:r>
            <a:br>
              <a:rPr lang="fi-FI" sz="3600" dirty="0"/>
            </a:br>
            <a:br>
              <a:rPr lang="fi-FI" sz="3600" dirty="0"/>
            </a:br>
            <a:r>
              <a:rPr lang="fi-FI" sz="3600" cap="none" dirty="0"/>
              <a:t>8. luokalla (2vvh) </a:t>
            </a:r>
            <a:br>
              <a:rPr lang="fi-FI" sz="3600" cap="none" dirty="0"/>
            </a:br>
            <a:r>
              <a:rPr lang="fi-FI" sz="3600" cap="none" dirty="0"/>
              <a:t>ja 9. luokalla (2vvh)</a:t>
            </a:r>
            <a:endParaRPr lang="fi-FI" dirty="0"/>
          </a:p>
        </p:txBody>
      </p:sp>
    </p:spTree>
    <p:extLst>
      <p:ext uri="{BB962C8B-B14F-4D97-AF65-F5344CB8AC3E}">
        <p14:creationId xmlns:p14="http://schemas.microsoft.com/office/powerpoint/2010/main" val="264854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39552" y="908721"/>
            <a:ext cx="7461448" cy="792088"/>
          </a:xfrm>
        </p:spPr>
        <p:txBody>
          <a:bodyPr>
            <a:normAutofit fontScale="90000"/>
          </a:bodyPr>
          <a:lstStyle/>
          <a:p>
            <a:br>
              <a:rPr lang="fi-FI" dirty="0"/>
            </a:br>
            <a:r>
              <a:rPr lang="fi-FI" dirty="0"/>
              <a:t>Ideasta tuotteeksi </a:t>
            </a:r>
            <a:r>
              <a:rPr lang="fi-FI" sz="2200" dirty="0"/>
              <a:t>(xKÄSKUm8lk)</a:t>
            </a:r>
            <a:r>
              <a:rPr lang="fi-FI" sz="2000" dirty="0"/>
              <a:t> 2vvh</a:t>
            </a:r>
            <a:endParaRPr lang="fi-FI" dirty="0"/>
          </a:p>
        </p:txBody>
      </p:sp>
      <p:sp>
        <p:nvSpPr>
          <p:cNvPr id="4" name="Tekstiruutu 3">
            <a:extLst>
              <a:ext uri="{FF2B5EF4-FFF2-40B4-BE49-F238E27FC236}">
                <a16:creationId xmlns:a16="http://schemas.microsoft.com/office/drawing/2014/main" id="{FFD9E231-F1D4-4156-904F-7EE652F85A2C}"/>
              </a:ext>
            </a:extLst>
          </p:cNvPr>
          <p:cNvSpPr txBox="1"/>
          <p:nvPr/>
        </p:nvSpPr>
        <p:spPr>
          <a:xfrm>
            <a:off x="2555776" y="2708920"/>
            <a:ext cx="5184576" cy="2308324"/>
          </a:xfrm>
          <a:prstGeom prst="rect">
            <a:avLst/>
          </a:prstGeom>
          <a:noFill/>
        </p:spPr>
        <p:txBody>
          <a:bodyPr wrap="square" rtlCol="0">
            <a:spAutoFit/>
          </a:bodyPr>
          <a:lstStyle/>
          <a:p>
            <a:pPr marL="0" indent="0">
              <a:buNone/>
            </a:pPr>
            <a:r>
              <a:rPr lang="fi-FI" sz="1800" dirty="0">
                <a:solidFill>
                  <a:schemeClr val="bg1"/>
                </a:solidFill>
                <a:latin typeface="+mn-lt"/>
              </a:rPr>
              <a:t>Kurssilla ideoidaan, suunnitellaan ja valmistetaan tuotteita monenlaisista materiaaleista kuvataiteen ja käsityön tekniikoita hyödyntäen kokeilevalla otteella.</a:t>
            </a:r>
          </a:p>
          <a:p>
            <a:pPr marL="0" indent="0">
              <a:buNone/>
            </a:pPr>
            <a:endParaRPr lang="fi-FI" sz="1800" dirty="0">
              <a:solidFill>
                <a:schemeClr val="bg1"/>
              </a:solidFill>
              <a:latin typeface="+mn-lt"/>
            </a:endParaRPr>
          </a:p>
          <a:p>
            <a:pPr marL="0" indent="0">
              <a:buNone/>
            </a:pPr>
            <a:r>
              <a:rPr lang="fi-FI" sz="1800" dirty="0">
                <a:solidFill>
                  <a:schemeClr val="bg1"/>
                </a:solidFill>
                <a:latin typeface="+mn-lt"/>
              </a:rPr>
              <a:t>Käytössä kaikki käsityön materiaalit, koneet ja tekniikat mahdollisuuksien mukaan. Tutustutaan alan yrityksiin. </a:t>
            </a:r>
          </a:p>
        </p:txBody>
      </p:sp>
    </p:spTree>
    <p:extLst>
      <p:ext uri="{BB962C8B-B14F-4D97-AF65-F5344CB8AC3E}">
        <p14:creationId xmlns:p14="http://schemas.microsoft.com/office/powerpoint/2010/main" val="236596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39552" y="692696"/>
            <a:ext cx="7461360" cy="963168"/>
          </a:xfrm>
        </p:spPr>
        <p:txBody>
          <a:bodyPr/>
          <a:lstStyle/>
          <a:p>
            <a:r>
              <a:rPr lang="fi-FI" dirty="0"/>
              <a:t>Luontoliikunta </a:t>
            </a:r>
            <a:r>
              <a:rPr lang="fi-FI" sz="2000" dirty="0"/>
              <a:t>(xLIBI8lk) 2vvh </a:t>
            </a:r>
            <a:endParaRPr lang="fi-FI" sz="2000" b="0" dirty="0">
              <a:effectLst/>
            </a:endParaRPr>
          </a:p>
        </p:txBody>
      </p:sp>
      <p:sp>
        <p:nvSpPr>
          <p:cNvPr id="4" name="Tekstiruutu 3">
            <a:extLst>
              <a:ext uri="{FF2B5EF4-FFF2-40B4-BE49-F238E27FC236}">
                <a16:creationId xmlns:a16="http://schemas.microsoft.com/office/drawing/2014/main" id="{A37FE305-11AB-4F9F-A669-F919C1EB31F3}"/>
              </a:ext>
            </a:extLst>
          </p:cNvPr>
          <p:cNvSpPr txBox="1"/>
          <p:nvPr/>
        </p:nvSpPr>
        <p:spPr>
          <a:xfrm>
            <a:off x="2555776" y="2276872"/>
            <a:ext cx="5328592" cy="3139321"/>
          </a:xfrm>
          <a:prstGeom prst="rect">
            <a:avLst/>
          </a:prstGeom>
          <a:noFill/>
        </p:spPr>
        <p:txBody>
          <a:bodyPr wrap="square" rtlCol="0">
            <a:spAutoFit/>
          </a:bodyPr>
          <a:lstStyle/>
          <a:p>
            <a:pPr marL="0" indent="0">
              <a:buNone/>
            </a:pPr>
            <a:r>
              <a:rPr lang="fi-FI" sz="1800" dirty="0">
                <a:solidFill>
                  <a:schemeClr val="bg1"/>
                </a:solidFill>
                <a:latin typeface="+mn-lt"/>
              </a:rPr>
              <a:t>Liikunnan tavoitteena on tukea oppilaan jaksamista ja lisätä opiskeluvireyttä rentouttavien ja elämyksellisten liikuntakokemuksien kautta. Kurssilla painottuu fyysinen aktiivisuus ja yhdessä tekeminen. </a:t>
            </a:r>
          </a:p>
          <a:p>
            <a:pPr marL="0" indent="0">
              <a:buNone/>
            </a:pPr>
            <a:endParaRPr lang="fi-FI" sz="1800" dirty="0">
              <a:solidFill>
                <a:schemeClr val="bg1"/>
              </a:solidFill>
              <a:latin typeface="+mn-lt"/>
            </a:endParaRPr>
          </a:p>
          <a:p>
            <a:pPr marL="0" indent="0">
              <a:buNone/>
            </a:pPr>
            <a:r>
              <a:rPr lang="fi-FI" sz="1800" dirty="0">
                <a:solidFill>
                  <a:schemeClr val="bg1"/>
                </a:solidFill>
                <a:latin typeface="+mn-lt"/>
              </a:rPr>
              <a:t>Tavoitteena on vahvistaa oppilaan luontosuhdetta sekä vastuullista liikkumista luonnossa. Kurssilla tutustutaan luontoliikunnan eri muotoihin. Liikunnassa hyödynnetään vuodenaikoja ja lähimaastoja liikkumisessa. </a:t>
            </a:r>
          </a:p>
        </p:txBody>
      </p:sp>
    </p:spTree>
    <p:extLst>
      <p:ext uri="{BB962C8B-B14F-4D97-AF65-F5344CB8AC3E}">
        <p14:creationId xmlns:p14="http://schemas.microsoft.com/office/powerpoint/2010/main" val="2019015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39552" y="1052736"/>
            <a:ext cx="7461448" cy="1233091"/>
          </a:xfrm>
        </p:spPr>
        <p:txBody>
          <a:bodyPr/>
          <a:lstStyle/>
          <a:p>
            <a:r>
              <a:rPr lang="fi-FI" dirty="0"/>
              <a:t>Kuntosaliharjoittelun perusteet </a:t>
            </a:r>
            <a:r>
              <a:rPr lang="fi-FI" sz="2000" dirty="0"/>
              <a:t>(xLITT8lk)  2vvh</a:t>
            </a:r>
            <a:endParaRPr lang="fi-FI" sz="2000" b="0" dirty="0">
              <a:effectLst/>
            </a:endParaRPr>
          </a:p>
        </p:txBody>
      </p:sp>
      <p:sp>
        <p:nvSpPr>
          <p:cNvPr id="4" name="Tekstiruutu 3">
            <a:extLst>
              <a:ext uri="{FF2B5EF4-FFF2-40B4-BE49-F238E27FC236}">
                <a16:creationId xmlns:a16="http://schemas.microsoft.com/office/drawing/2014/main" id="{EA8F614E-1B8C-4641-A3AB-B34D76CD79BA}"/>
              </a:ext>
            </a:extLst>
          </p:cNvPr>
          <p:cNvSpPr txBox="1"/>
          <p:nvPr/>
        </p:nvSpPr>
        <p:spPr>
          <a:xfrm>
            <a:off x="2627784" y="2636913"/>
            <a:ext cx="5616624" cy="3416320"/>
          </a:xfrm>
          <a:prstGeom prst="rect">
            <a:avLst/>
          </a:prstGeom>
          <a:noFill/>
        </p:spPr>
        <p:txBody>
          <a:bodyPr wrap="square" rtlCol="0">
            <a:spAutoFit/>
          </a:bodyPr>
          <a:lstStyle/>
          <a:p>
            <a:pPr marL="0" indent="0">
              <a:buNone/>
            </a:pPr>
            <a:r>
              <a:rPr lang="fi-FI" sz="1800" dirty="0">
                <a:solidFill>
                  <a:schemeClr val="bg1"/>
                </a:solidFill>
                <a:latin typeface="+mn-lt"/>
              </a:rPr>
              <a:t>Valinnaiskurssin tavoitteena on liikunnallisen elämäntavan omaksuminen. Oppilaita ohjataan riittävään päivittäiseen fyysinen aktiivisuuteen sekä oman säännöllisen liikunnan suunnitteluun ja toteuttamiseen. Oppilaita ohjataan omien fyysisten ominaisuuksien sekä aktiivisuuden seuraamiseen, ylläpitämiseen ja kehittämiseen. </a:t>
            </a:r>
          </a:p>
          <a:p>
            <a:pPr marL="0" indent="0">
              <a:buNone/>
            </a:pPr>
            <a:endParaRPr lang="fi-FI" sz="1800" dirty="0">
              <a:solidFill>
                <a:schemeClr val="bg1"/>
              </a:solidFill>
              <a:latin typeface="+mn-lt"/>
            </a:endParaRPr>
          </a:p>
          <a:p>
            <a:pPr marL="0" indent="0">
              <a:buNone/>
            </a:pPr>
            <a:r>
              <a:rPr lang="fi-FI" sz="1800" dirty="0">
                <a:solidFill>
                  <a:schemeClr val="bg1"/>
                </a:solidFill>
                <a:latin typeface="+mn-lt"/>
              </a:rPr>
              <a:t>Liikunnassa hyödynnetään eri liikuntaympäristöjä sekä tarkoituksenmukaisia liikuntamuotoja. Kurssilla hyödynnetään mahdollisuuksien mukaan liikuntateknologiaa.</a:t>
            </a:r>
          </a:p>
        </p:txBody>
      </p:sp>
    </p:spTree>
    <p:extLst>
      <p:ext uri="{BB962C8B-B14F-4D97-AF65-F5344CB8AC3E}">
        <p14:creationId xmlns:p14="http://schemas.microsoft.com/office/powerpoint/2010/main" val="1705612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A00727-B777-4FA0-97F6-AB12087C01AC}"/>
              </a:ext>
            </a:extLst>
          </p:cNvPr>
          <p:cNvSpPr>
            <a:spLocks noGrp="1"/>
          </p:cNvSpPr>
          <p:nvPr>
            <p:ph type="ctrTitle"/>
          </p:nvPr>
        </p:nvSpPr>
        <p:spPr>
          <a:xfrm>
            <a:off x="539552" y="620688"/>
            <a:ext cx="7461448" cy="963168"/>
          </a:xfrm>
        </p:spPr>
        <p:txBody>
          <a:bodyPr/>
          <a:lstStyle/>
          <a:p>
            <a:r>
              <a:rPr lang="fi-FI" dirty="0"/>
              <a:t>Luova kirjoittaminen</a:t>
            </a:r>
            <a:r>
              <a:rPr lang="fi-FI" sz="2000" dirty="0"/>
              <a:t>(xTTÄI8lk) 2vvh</a:t>
            </a:r>
          </a:p>
        </p:txBody>
      </p:sp>
      <p:sp>
        <p:nvSpPr>
          <p:cNvPr id="6" name="Tekstiruutu 5">
            <a:extLst>
              <a:ext uri="{FF2B5EF4-FFF2-40B4-BE49-F238E27FC236}">
                <a16:creationId xmlns:a16="http://schemas.microsoft.com/office/drawing/2014/main" id="{6DE9CF2B-BF17-40FC-B6A5-8A48CCFE2005}"/>
              </a:ext>
            </a:extLst>
          </p:cNvPr>
          <p:cNvSpPr txBox="1"/>
          <p:nvPr/>
        </p:nvSpPr>
        <p:spPr>
          <a:xfrm>
            <a:off x="1907704" y="1484784"/>
            <a:ext cx="6696744" cy="4524315"/>
          </a:xfrm>
          <a:prstGeom prst="rect">
            <a:avLst/>
          </a:prstGeom>
          <a:noFill/>
        </p:spPr>
        <p:txBody>
          <a:bodyPr wrap="square" rtlCol="0">
            <a:spAutoFit/>
          </a:bodyPr>
          <a:lstStyle/>
          <a:p>
            <a:r>
              <a:rPr lang="fi-FI" sz="1600" dirty="0">
                <a:solidFill>
                  <a:schemeClr val="bg1"/>
                </a:solidFill>
              </a:rPr>
              <a:t>Kaikki kirjoittaminen on luovaa. Ilman aineksia on kuitenkin vaikea luoda. Luomista voi oppia ja opiskella. Kirjoittaminen on taito, jossa harjoittelemalla tullaan mestariksi.</a:t>
            </a:r>
          </a:p>
          <a:p>
            <a:endParaRPr lang="fi-FI" sz="1600" dirty="0">
              <a:solidFill>
                <a:schemeClr val="bg1"/>
              </a:solidFill>
            </a:endParaRPr>
          </a:p>
          <a:p>
            <a:r>
              <a:rPr lang="fi-FI" sz="1600" dirty="0">
                <a:solidFill>
                  <a:schemeClr val="bg1"/>
                </a:solidFill>
              </a:rPr>
              <a:t>Kurssilla harjoitellaan erilaisia tekstilajeja. Välillä tehdään pieniä sanataideharjoituksia, välillä kirjoitetaan pidempiä tekstejä. Kurssilla myös luetaan erityyppisiä tekstejä.</a:t>
            </a:r>
          </a:p>
          <a:p>
            <a:endParaRPr lang="fi-FI" sz="1600" dirty="0">
              <a:solidFill>
                <a:schemeClr val="bg1"/>
              </a:solidFill>
            </a:endParaRPr>
          </a:p>
          <a:p>
            <a:r>
              <a:rPr lang="fi-FI" sz="1600" dirty="0">
                <a:solidFill>
                  <a:schemeClr val="bg1"/>
                </a:solidFill>
              </a:rPr>
              <a:t>Kirjoittamisen on tarkoitus edistää myös oppilaan itsetuntemusta, empatiakykyä ja tunnetaitoja. Tunnetaitojen avulla opitaan tunnistamaan, nimeämään ja ymmärtämään tunteita. Opitaan vaalimaan ja vahvistamaan myönteisiä tunteita sekä hyväksymään ja kohtaamaan vaikeita tunteita. Tunnetaidot ovat taitoa kohdata myötätuntoisesti itsensä ja toiset ihmiset. Myös mielikuvitus ja sanavarasto kehittyvät.</a:t>
            </a:r>
          </a:p>
          <a:p>
            <a:endParaRPr lang="fi-FI" sz="1600" dirty="0">
              <a:solidFill>
                <a:schemeClr val="bg1"/>
              </a:solidFill>
            </a:endParaRPr>
          </a:p>
          <a:p>
            <a:r>
              <a:rPr lang="fi-FI" sz="1600" dirty="0">
                <a:solidFill>
                  <a:schemeClr val="bg1"/>
                </a:solidFill>
              </a:rPr>
              <a:t>Tekstien arviointi ei ole keskeinen asia, mutta palautteen antamista ja vastaanottamista harjoitellaan jonkin verran. Välillä palaute tulee muilta ryhmäläisiltä, välillä opettajalta, välillä itseltä.</a:t>
            </a:r>
          </a:p>
        </p:txBody>
      </p:sp>
    </p:spTree>
    <p:extLst>
      <p:ext uri="{BB962C8B-B14F-4D97-AF65-F5344CB8AC3E}">
        <p14:creationId xmlns:p14="http://schemas.microsoft.com/office/powerpoint/2010/main" val="219299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C22395-1948-4AFE-ABD0-8D044987961B}"/>
              </a:ext>
            </a:extLst>
          </p:cNvPr>
          <p:cNvSpPr>
            <a:spLocks noGrp="1"/>
          </p:cNvSpPr>
          <p:nvPr>
            <p:ph type="ctrTitle"/>
          </p:nvPr>
        </p:nvSpPr>
        <p:spPr>
          <a:xfrm>
            <a:off x="539552" y="594888"/>
            <a:ext cx="7920880" cy="792088"/>
          </a:xfrm>
        </p:spPr>
        <p:txBody>
          <a:bodyPr>
            <a:normAutofit fontScale="90000"/>
          </a:bodyPr>
          <a:lstStyle/>
          <a:p>
            <a:r>
              <a:rPr lang="fi-FI" dirty="0"/>
              <a:t>Luonnonvaraoppi </a:t>
            </a:r>
            <a:r>
              <a:rPr lang="fi-FI" sz="2200" dirty="0"/>
              <a:t>(xLUO8lk)  </a:t>
            </a:r>
            <a:r>
              <a:rPr lang="fi-FI" sz="2000" dirty="0"/>
              <a:t>2vvh</a:t>
            </a:r>
            <a:r>
              <a:rPr lang="fi-FI" sz="2000" b="0" i="0" dirty="0"/>
              <a:t>​</a:t>
            </a:r>
            <a:endParaRPr lang="fi-FI" sz="2000" dirty="0"/>
          </a:p>
        </p:txBody>
      </p:sp>
      <p:sp>
        <p:nvSpPr>
          <p:cNvPr id="4" name="Tekstiruutu 3">
            <a:extLst>
              <a:ext uri="{FF2B5EF4-FFF2-40B4-BE49-F238E27FC236}">
                <a16:creationId xmlns:a16="http://schemas.microsoft.com/office/drawing/2014/main" id="{1BC07BC3-B194-426E-A72F-595057A50050}"/>
              </a:ext>
            </a:extLst>
          </p:cNvPr>
          <p:cNvSpPr txBox="1"/>
          <p:nvPr/>
        </p:nvSpPr>
        <p:spPr>
          <a:xfrm>
            <a:off x="1763688" y="1413075"/>
            <a:ext cx="6768752" cy="5016758"/>
          </a:xfrm>
          <a:prstGeom prst="rect">
            <a:avLst/>
          </a:prstGeom>
          <a:noFill/>
        </p:spPr>
        <p:txBody>
          <a:bodyPr wrap="square" rtlCol="0">
            <a:spAutoFit/>
          </a:bodyPr>
          <a:lstStyle/>
          <a:p>
            <a:r>
              <a:rPr lang="fi-FI" sz="1600" b="1" u="sng" dirty="0">
                <a:solidFill>
                  <a:schemeClr val="bg1"/>
                </a:solidFill>
              </a:rPr>
              <a:t>Sovellettavat oppiaineet:</a:t>
            </a:r>
            <a:r>
              <a:rPr lang="fi-FI" sz="1600" b="1" dirty="0">
                <a:solidFill>
                  <a:schemeClr val="bg1"/>
                </a:solidFill>
              </a:rPr>
              <a:t> Biologia ja maantieto</a:t>
            </a:r>
            <a:endParaRPr lang="fi-FI" sz="1600" dirty="0">
              <a:solidFill>
                <a:schemeClr val="bg1"/>
              </a:solidFill>
            </a:endParaRPr>
          </a:p>
          <a:p>
            <a:r>
              <a:rPr lang="fi-FI" sz="1600" dirty="0">
                <a:solidFill>
                  <a:schemeClr val="bg1"/>
                </a:solidFill>
              </a:rPr>
              <a:t>Kurssilla syvennytään luonnonvaroihin eli luonnonantimiin. Kurssilla opitaan ymmärtämään luonnon antimia arkisesta hyötynäkökulmasta. Kurssin tavoitteena on tutustuttaa oppilas laajemmin lähiympäristön luontoon sekä luonnon tarjoamiin harrastusmahdollisuuksiin. Kurssilla tehdään retkiä ja vierailuja mahdollisuuksien mukaan.</a:t>
            </a:r>
          </a:p>
          <a:p>
            <a:r>
              <a:rPr lang="fi-FI" sz="1600" dirty="0">
                <a:solidFill>
                  <a:schemeClr val="bg1"/>
                </a:solidFill>
              </a:rPr>
              <a:t> </a:t>
            </a:r>
          </a:p>
          <a:p>
            <a:r>
              <a:rPr lang="fi-FI" sz="1600" b="1" u="sng" dirty="0">
                <a:solidFill>
                  <a:schemeClr val="bg1"/>
                </a:solidFill>
              </a:rPr>
              <a:t>Sisällöt:</a:t>
            </a:r>
            <a:endParaRPr lang="fi-FI" sz="1600" dirty="0">
              <a:solidFill>
                <a:schemeClr val="bg1"/>
              </a:solidFill>
            </a:endParaRPr>
          </a:p>
          <a:p>
            <a:pPr marL="285750" indent="-285750">
              <a:buFont typeface="Arial" panose="020B0604020202020204" pitchFamily="34" charset="0"/>
              <a:buChar char="•"/>
            </a:pPr>
            <a:r>
              <a:rPr lang="fi-FI" sz="1600" dirty="0">
                <a:solidFill>
                  <a:schemeClr val="bg1"/>
                </a:solidFill>
              </a:rPr>
              <a:t>Metsät ja metsästys: riistalajien tunnistus ja käyttäytyminen, riistanhoito, erilaisia metsästystapoja, valmiuksia metsästyskorttiin</a:t>
            </a:r>
          </a:p>
          <a:p>
            <a:pPr marL="285750" indent="-285750">
              <a:buFont typeface="Arial" panose="020B0604020202020204" pitchFamily="34" charset="0"/>
              <a:buChar char="•"/>
            </a:pPr>
            <a:r>
              <a:rPr lang="fi-FI" sz="1600" dirty="0">
                <a:solidFill>
                  <a:schemeClr val="bg1"/>
                </a:solidFill>
              </a:rPr>
              <a:t>Muu metsäluonnon monikäyttö: sienestys ja marjastus</a:t>
            </a:r>
          </a:p>
          <a:p>
            <a:pPr marL="285750" indent="-285750">
              <a:buFont typeface="Arial" panose="020B0604020202020204" pitchFamily="34" charset="0"/>
              <a:buChar char="•"/>
            </a:pPr>
            <a:r>
              <a:rPr lang="fi-FI" sz="1600" dirty="0">
                <a:solidFill>
                  <a:schemeClr val="bg1"/>
                </a:solidFill>
              </a:rPr>
              <a:t>Kalastus: kalalajien tunnistus, erilaisia kalastustapoja, kalankäsittely</a:t>
            </a:r>
          </a:p>
          <a:p>
            <a:pPr marL="285750" indent="-285750">
              <a:buFont typeface="Arial" panose="020B0604020202020204" pitchFamily="34" charset="0"/>
              <a:buChar char="•"/>
            </a:pPr>
            <a:r>
              <a:rPr lang="fi-FI" sz="1600" dirty="0">
                <a:solidFill>
                  <a:schemeClr val="bg1"/>
                </a:solidFill>
              </a:rPr>
              <a:t>Erätaidot: maastossa suunnistaminen, retkipäivä</a:t>
            </a:r>
          </a:p>
          <a:p>
            <a:pPr marL="285750" indent="-285750">
              <a:buFont typeface="Arial" panose="020B0604020202020204" pitchFamily="34" charset="0"/>
              <a:buChar char="•"/>
            </a:pPr>
            <a:r>
              <a:rPr lang="fi-FI" sz="1600" dirty="0">
                <a:solidFill>
                  <a:schemeClr val="bg1"/>
                </a:solidFill>
              </a:rPr>
              <a:t>Puutarha: joulukukkien kasvattaminen, taimien kasvatus, hyötykasvit</a:t>
            </a:r>
          </a:p>
          <a:p>
            <a:pPr marL="285750" indent="-285750">
              <a:buFont typeface="Arial" panose="020B0604020202020204" pitchFamily="34" charset="0"/>
              <a:buChar char="•"/>
            </a:pPr>
            <a:r>
              <a:rPr lang="fi-FI" sz="1600" dirty="0">
                <a:solidFill>
                  <a:schemeClr val="bg1"/>
                </a:solidFill>
              </a:rPr>
              <a:t>Luontokuvaus: kuvauksen tekniikkaa, kuvien sommittelua, kuvaamista luonnossa, kuvien käsittelyä</a:t>
            </a:r>
          </a:p>
          <a:p>
            <a:endParaRPr lang="fi-FI" sz="1600" b="1" u="sng" dirty="0">
              <a:solidFill>
                <a:schemeClr val="bg1"/>
              </a:solidFill>
            </a:endParaRPr>
          </a:p>
          <a:p>
            <a:r>
              <a:rPr lang="fi-FI" sz="1600" b="1" u="sng" dirty="0">
                <a:solidFill>
                  <a:schemeClr val="bg1"/>
                </a:solidFill>
              </a:rPr>
              <a:t>Arviointi:</a:t>
            </a:r>
            <a:endParaRPr lang="fi-FI" sz="1600" dirty="0">
              <a:solidFill>
                <a:schemeClr val="bg1"/>
              </a:solidFill>
            </a:endParaRPr>
          </a:p>
          <a:p>
            <a:r>
              <a:rPr lang="fi-FI" sz="1600" dirty="0">
                <a:solidFill>
                  <a:schemeClr val="bg1"/>
                </a:solidFill>
              </a:rPr>
              <a:t>Numeroarviointi - osallistuminen oppitunneilla, käytännön harjoitukset, projektit, kirjalliset työt, oma aktiivisuus ja kiinnostus oppiaineeseen</a:t>
            </a:r>
          </a:p>
        </p:txBody>
      </p:sp>
    </p:spTree>
    <p:extLst>
      <p:ext uri="{BB962C8B-B14F-4D97-AF65-F5344CB8AC3E}">
        <p14:creationId xmlns:p14="http://schemas.microsoft.com/office/powerpoint/2010/main" val="399609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4C2A83B8-F3B5-4E47-9272-ED92E37B8D0D}"/>
              </a:ext>
            </a:extLst>
          </p:cNvPr>
          <p:cNvSpPr txBox="1"/>
          <p:nvPr/>
        </p:nvSpPr>
        <p:spPr>
          <a:xfrm>
            <a:off x="2699792" y="2132856"/>
            <a:ext cx="5256584" cy="2308324"/>
          </a:xfrm>
          <a:prstGeom prst="rect">
            <a:avLst/>
          </a:prstGeom>
          <a:noFill/>
        </p:spPr>
        <p:txBody>
          <a:bodyPr wrap="square" rtlCol="0">
            <a:spAutoFit/>
          </a:bodyPr>
          <a:lstStyle/>
          <a:p>
            <a:pPr marL="0" indent="0">
              <a:buNone/>
            </a:pPr>
            <a:r>
              <a:rPr lang="fi-FI" dirty="0">
                <a:solidFill>
                  <a:schemeClr val="bg1"/>
                </a:solidFill>
                <a:latin typeface="Century Gothic" panose="020B0502020202020204" pitchFamily="34" charset="0"/>
              </a:rPr>
              <a:t>Taide- ja taitoaineita ovat </a:t>
            </a:r>
          </a:p>
          <a:p>
            <a:r>
              <a:rPr lang="fi-FI" sz="1800" dirty="0">
                <a:solidFill>
                  <a:schemeClr val="bg1"/>
                </a:solidFill>
                <a:latin typeface="Century Gothic" panose="020B0502020202020204" pitchFamily="34" charset="0"/>
              </a:rPr>
              <a:t>musiikki (MU) , </a:t>
            </a:r>
          </a:p>
          <a:p>
            <a:r>
              <a:rPr lang="fi-FI" sz="1800" dirty="0">
                <a:solidFill>
                  <a:schemeClr val="bg1"/>
                </a:solidFill>
                <a:latin typeface="Century Gothic" panose="020B0502020202020204" pitchFamily="34" charset="0"/>
              </a:rPr>
              <a:t>kuvataide (KU), </a:t>
            </a:r>
          </a:p>
          <a:p>
            <a:r>
              <a:rPr lang="fi-FI" sz="1800" dirty="0">
                <a:solidFill>
                  <a:schemeClr val="bg1"/>
                </a:solidFill>
                <a:latin typeface="Century Gothic" panose="020B0502020202020204" pitchFamily="34" charset="0"/>
              </a:rPr>
              <a:t>käsityö (KÄS), </a:t>
            </a:r>
          </a:p>
          <a:p>
            <a:r>
              <a:rPr lang="fi-FI" sz="1800" dirty="0">
                <a:solidFill>
                  <a:schemeClr val="bg1"/>
                </a:solidFill>
                <a:latin typeface="Century Gothic" panose="020B0502020202020204" pitchFamily="34" charset="0"/>
              </a:rPr>
              <a:t>liikunta (LITT) ja </a:t>
            </a:r>
          </a:p>
          <a:p>
            <a:r>
              <a:rPr lang="fi-FI" sz="1800" dirty="0">
                <a:solidFill>
                  <a:schemeClr val="bg1"/>
                </a:solidFill>
                <a:latin typeface="Century Gothic" panose="020B0502020202020204" pitchFamily="34" charset="0"/>
              </a:rPr>
              <a:t>kotitalous (KO)</a:t>
            </a:r>
          </a:p>
          <a:p>
            <a:pPr marL="0" indent="0">
              <a:buNone/>
            </a:pPr>
            <a:endParaRPr lang="fi-FI" b="1" dirty="0">
              <a:solidFill>
                <a:schemeClr val="bg1"/>
              </a:solidFill>
              <a:latin typeface="Century Gothic" panose="020B0502020202020204" pitchFamily="34" charset="0"/>
            </a:endParaRPr>
          </a:p>
          <a:p>
            <a:pPr marL="0" indent="0">
              <a:buNone/>
            </a:pPr>
            <a:r>
              <a:rPr lang="fi-FI" dirty="0">
                <a:solidFill>
                  <a:schemeClr val="bg1"/>
                </a:solidFill>
                <a:latin typeface="Century Gothic" panose="020B0502020202020204" pitchFamily="34" charset="0"/>
              </a:rPr>
              <a:t>Oppilas valitsee näistä yhden </a:t>
            </a:r>
            <a:r>
              <a:rPr lang="fi-FI" dirty="0" err="1">
                <a:solidFill>
                  <a:schemeClr val="bg1"/>
                </a:solidFill>
                <a:latin typeface="Century Gothic" panose="020B0502020202020204" pitchFamily="34" charset="0"/>
              </a:rPr>
              <a:t>tai-tai</a:t>
            </a:r>
            <a:r>
              <a:rPr lang="fi-FI" dirty="0">
                <a:solidFill>
                  <a:schemeClr val="bg1"/>
                </a:solidFill>
                <a:latin typeface="Century Gothic" panose="020B0502020202020204" pitchFamily="34" charset="0"/>
              </a:rPr>
              <a:t> –aineen</a:t>
            </a:r>
            <a:endParaRPr lang="fi-FI"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3691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411760" y="2348880"/>
            <a:ext cx="5472608" cy="2592288"/>
          </a:xfrm>
        </p:spPr>
        <p:txBody>
          <a:bodyPr>
            <a:noAutofit/>
          </a:bodyPr>
          <a:lstStyle/>
          <a:p>
            <a:r>
              <a:rPr lang="fi-FI" sz="4300" dirty="0"/>
              <a:t>Syventävät ja pitkät valinnaiset aineet</a:t>
            </a:r>
            <a:br>
              <a:rPr lang="fi-FI" sz="3200" dirty="0"/>
            </a:br>
            <a:br>
              <a:rPr lang="fi-FI" sz="3200" dirty="0"/>
            </a:br>
            <a:r>
              <a:rPr lang="fi-FI" sz="3200" dirty="0"/>
              <a:t>8. luokalla (2vvh) </a:t>
            </a:r>
            <a:br>
              <a:rPr lang="fi-FI" sz="3200" dirty="0"/>
            </a:br>
            <a:r>
              <a:rPr lang="fi-FI" sz="3200" dirty="0"/>
              <a:t>ja 9. luokalla (2vvh)</a:t>
            </a:r>
          </a:p>
        </p:txBody>
      </p:sp>
    </p:spTree>
    <p:extLst>
      <p:ext uri="{BB962C8B-B14F-4D97-AF65-F5344CB8AC3E}">
        <p14:creationId xmlns:p14="http://schemas.microsoft.com/office/powerpoint/2010/main" val="67456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7DD8FDBA-AB6C-464A-A9E3-CF326F1629A9}"/>
              </a:ext>
            </a:extLst>
          </p:cNvPr>
          <p:cNvSpPr txBox="1"/>
          <p:nvPr/>
        </p:nvSpPr>
        <p:spPr>
          <a:xfrm>
            <a:off x="1979712" y="908720"/>
            <a:ext cx="6552728" cy="55721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i-FI" sz="2000" b="1" i="1" dirty="0">
                <a:solidFill>
                  <a:schemeClr val="bg1"/>
                </a:solidFill>
                <a:latin typeface="+mn-lt"/>
              </a:rPr>
              <a:t>Ranska (B2-kieli) (RAB2)</a:t>
            </a:r>
          </a:p>
          <a:p>
            <a:pPr marL="342900" indent="-342900">
              <a:lnSpc>
                <a:spcPct val="150000"/>
              </a:lnSpc>
              <a:buFont typeface="Arial" panose="020B0604020202020204" pitchFamily="34" charset="0"/>
              <a:buChar char="•"/>
            </a:pPr>
            <a:r>
              <a:rPr lang="fi-FI" sz="2000" b="1" i="1" dirty="0">
                <a:solidFill>
                  <a:schemeClr val="bg1"/>
                </a:solidFill>
                <a:latin typeface="+mn-lt"/>
              </a:rPr>
              <a:t>Saksa (B2-kieli) (SAB2)</a:t>
            </a:r>
          </a:p>
          <a:p>
            <a:pPr marL="342900" indent="-342900">
              <a:lnSpc>
                <a:spcPct val="150000"/>
              </a:lnSpc>
              <a:buFont typeface="Arial" panose="020B0604020202020204" pitchFamily="34" charset="0"/>
              <a:buChar char="•"/>
            </a:pPr>
            <a:r>
              <a:rPr lang="fi-FI" sz="2000" b="1" i="1" dirty="0">
                <a:solidFill>
                  <a:schemeClr val="bg1"/>
                </a:solidFill>
                <a:latin typeface="+mn-lt"/>
              </a:rPr>
              <a:t>Tekninen työ (</a:t>
            </a:r>
            <a:r>
              <a:rPr lang="fi-FI" sz="2000" b="1" i="1" dirty="0" err="1">
                <a:solidFill>
                  <a:schemeClr val="bg1"/>
                </a:solidFill>
                <a:latin typeface="+mn-lt"/>
              </a:rPr>
              <a:t>vKSTN</a:t>
            </a:r>
            <a:r>
              <a:rPr lang="fi-FI" sz="2000" b="1" i="1" dirty="0">
                <a:solidFill>
                  <a:schemeClr val="bg1"/>
                </a:solidFill>
                <a:latin typeface="+mn-lt"/>
              </a:rPr>
              <a:t>) </a:t>
            </a:r>
          </a:p>
          <a:p>
            <a:pPr marL="342900" indent="-342900">
              <a:lnSpc>
                <a:spcPct val="150000"/>
              </a:lnSpc>
              <a:buFont typeface="Arial" panose="020B0604020202020204" pitchFamily="34" charset="0"/>
              <a:buChar char="•"/>
            </a:pPr>
            <a:r>
              <a:rPr lang="fi-FI" sz="2000" b="1" i="1" dirty="0">
                <a:solidFill>
                  <a:schemeClr val="bg1"/>
                </a:solidFill>
                <a:latin typeface="+mn-lt"/>
              </a:rPr>
              <a:t>My Style -tekstiilikäsityö (</a:t>
            </a:r>
            <a:r>
              <a:rPr lang="fi-FI" sz="2000" b="1" i="1" dirty="0" err="1">
                <a:solidFill>
                  <a:schemeClr val="bg1"/>
                </a:solidFill>
                <a:latin typeface="+mn-lt"/>
              </a:rPr>
              <a:t>vKSTS</a:t>
            </a:r>
            <a:r>
              <a:rPr lang="fi-FI" sz="2000" b="1" i="1" dirty="0">
                <a:solidFill>
                  <a:schemeClr val="bg1"/>
                </a:solidFill>
                <a:latin typeface="+mn-lt"/>
              </a:rPr>
              <a:t>)</a:t>
            </a:r>
          </a:p>
          <a:p>
            <a:pPr marL="342900" indent="-342900">
              <a:lnSpc>
                <a:spcPct val="150000"/>
              </a:lnSpc>
              <a:buFont typeface="Arial" panose="020B0604020202020204" pitchFamily="34" charset="0"/>
              <a:buChar char="•"/>
            </a:pPr>
            <a:r>
              <a:rPr lang="fi-FI" sz="2000" b="1" i="1" dirty="0">
                <a:solidFill>
                  <a:schemeClr val="bg1"/>
                </a:solidFill>
                <a:latin typeface="+mn-lt"/>
              </a:rPr>
              <a:t>Historiaa elokuvissa ja elokuvien historiaa (</a:t>
            </a:r>
            <a:r>
              <a:rPr lang="fi-FI" sz="2000" b="1" i="1" dirty="0" err="1">
                <a:solidFill>
                  <a:schemeClr val="bg1"/>
                </a:solidFill>
                <a:latin typeface="+mn-lt"/>
              </a:rPr>
              <a:t>vÄI</a:t>
            </a:r>
            <a:r>
              <a:rPr lang="fi-FI" sz="2000" b="1" i="1" dirty="0">
                <a:solidFill>
                  <a:schemeClr val="bg1"/>
                </a:solidFill>
                <a:latin typeface="+mn-lt"/>
              </a:rPr>
              <a:t>) </a:t>
            </a:r>
          </a:p>
          <a:p>
            <a:pPr marL="342900" indent="-342900">
              <a:lnSpc>
                <a:spcPct val="150000"/>
              </a:lnSpc>
              <a:buFont typeface="Arial" panose="020B0604020202020204" pitchFamily="34" charset="0"/>
              <a:buChar char="•"/>
            </a:pPr>
            <a:r>
              <a:rPr lang="fi-FI" sz="2000" b="1" i="1" dirty="0">
                <a:solidFill>
                  <a:schemeClr val="bg1"/>
                </a:solidFill>
                <a:latin typeface="+mn-lt"/>
              </a:rPr>
              <a:t>Piirustus ja maalaus (</a:t>
            </a:r>
            <a:r>
              <a:rPr lang="fi-FI" sz="2000" b="1" i="1" dirty="0" err="1">
                <a:solidFill>
                  <a:schemeClr val="bg1"/>
                </a:solidFill>
                <a:latin typeface="+mn-lt"/>
              </a:rPr>
              <a:t>vKU</a:t>
            </a:r>
            <a:r>
              <a:rPr lang="fi-FI" sz="2000" b="1" i="1" dirty="0">
                <a:solidFill>
                  <a:schemeClr val="bg1"/>
                </a:solidFill>
                <a:latin typeface="+mn-lt"/>
              </a:rPr>
              <a:t>) </a:t>
            </a:r>
          </a:p>
          <a:p>
            <a:pPr marL="342900" indent="-342900">
              <a:lnSpc>
                <a:spcPct val="150000"/>
              </a:lnSpc>
              <a:buFont typeface="Arial" panose="020B0604020202020204" pitchFamily="34" charset="0"/>
              <a:buChar char="•"/>
            </a:pPr>
            <a:r>
              <a:rPr lang="fi-FI" sz="2000" b="1" i="1" dirty="0">
                <a:solidFill>
                  <a:schemeClr val="bg1"/>
                </a:solidFill>
                <a:latin typeface="+mn-lt"/>
              </a:rPr>
              <a:t>Palloilu tytöt (</a:t>
            </a:r>
            <a:r>
              <a:rPr lang="fi-FI" sz="2000" b="1" i="1" dirty="0" err="1">
                <a:solidFill>
                  <a:schemeClr val="bg1"/>
                </a:solidFill>
                <a:latin typeface="+mn-lt"/>
              </a:rPr>
              <a:t>vLIpa</a:t>
            </a:r>
            <a:r>
              <a:rPr lang="fi-FI" sz="2000" b="1" i="1" dirty="0">
                <a:solidFill>
                  <a:schemeClr val="bg1"/>
                </a:solidFill>
                <a:latin typeface="+mn-lt"/>
              </a:rPr>
              <a:t>) </a:t>
            </a:r>
          </a:p>
          <a:p>
            <a:pPr marL="342900" indent="-342900">
              <a:lnSpc>
                <a:spcPct val="150000"/>
              </a:lnSpc>
              <a:buFont typeface="Arial" panose="020B0604020202020204" pitchFamily="34" charset="0"/>
              <a:buChar char="•"/>
            </a:pPr>
            <a:r>
              <a:rPr lang="fi-FI" sz="2000" b="1" i="1" dirty="0">
                <a:solidFill>
                  <a:schemeClr val="bg1"/>
                </a:solidFill>
                <a:latin typeface="+mn-lt"/>
              </a:rPr>
              <a:t>Palloilu pojat (</a:t>
            </a:r>
            <a:r>
              <a:rPr lang="fi-FI" sz="2000" b="1" i="1" dirty="0" err="1">
                <a:solidFill>
                  <a:schemeClr val="bg1"/>
                </a:solidFill>
                <a:latin typeface="+mn-lt"/>
              </a:rPr>
              <a:t>vLIpa</a:t>
            </a:r>
            <a:r>
              <a:rPr lang="fi-FI" sz="2000" b="1" i="1" dirty="0">
                <a:solidFill>
                  <a:schemeClr val="bg1"/>
                </a:solidFill>
                <a:latin typeface="+mn-lt"/>
              </a:rPr>
              <a:t>) </a:t>
            </a:r>
          </a:p>
          <a:p>
            <a:pPr marL="342900" indent="-342900">
              <a:lnSpc>
                <a:spcPct val="150000"/>
              </a:lnSpc>
              <a:buFont typeface="Arial" panose="020B0604020202020204" pitchFamily="34" charset="0"/>
              <a:buChar char="•"/>
            </a:pPr>
            <a:r>
              <a:rPr lang="fi-FI" sz="2000" b="1" i="1" dirty="0">
                <a:solidFill>
                  <a:schemeClr val="bg1"/>
                </a:solidFill>
                <a:latin typeface="+mn-lt"/>
              </a:rPr>
              <a:t>Musiikki (</a:t>
            </a:r>
            <a:r>
              <a:rPr lang="fi-FI" sz="2000" b="1" i="1" dirty="0" err="1">
                <a:solidFill>
                  <a:schemeClr val="bg1"/>
                </a:solidFill>
                <a:latin typeface="+mn-lt"/>
              </a:rPr>
              <a:t>vMU</a:t>
            </a:r>
            <a:r>
              <a:rPr lang="fi-FI" sz="2000" b="1" i="1" dirty="0">
                <a:solidFill>
                  <a:schemeClr val="bg1"/>
                </a:solidFill>
                <a:latin typeface="+mn-lt"/>
              </a:rPr>
              <a:t>)</a:t>
            </a:r>
          </a:p>
          <a:p>
            <a:pPr marL="342900" indent="-342900">
              <a:lnSpc>
                <a:spcPct val="150000"/>
              </a:lnSpc>
              <a:buFont typeface="Arial" panose="020B0604020202020204" pitchFamily="34" charset="0"/>
              <a:buChar char="•"/>
            </a:pPr>
            <a:r>
              <a:rPr lang="fi-FI" sz="2000" b="1" i="1" dirty="0">
                <a:solidFill>
                  <a:schemeClr val="bg1"/>
                </a:solidFill>
                <a:latin typeface="+mn-lt"/>
              </a:rPr>
              <a:t>Englanti (</a:t>
            </a:r>
            <a:r>
              <a:rPr lang="fi-FI" sz="2000" b="1" i="1" dirty="0" err="1">
                <a:solidFill>
                  <a:schemeClr val="bg1"/>
                </a:solidFill>
                <a:latin typeface="+mn-lt"/>
              </a:rPr>
              <a:t>vEN</a:t>
            </a:r>
            <a:r>
              <a:rPr lang="fi-FI" sz="2000" b="1" i="1" dirty="0">
                <a:solidFill>
                  <a:schemeClr val="bg1"/>
                </a:solidFill>
                <a:latin typeface="+mn-lt"/>
              </a:rPr>
              <a:t>)</a:t>
            </a:r>
          </a:p>
          <a:p>
            <a:pPr marL="342900" indent="-342900">
              <a:lnSpc>
                <a:spcPct val="150000"/>
              </a:lnSpc>
              <a:buFont typeface="Arial" panose="020B0604020202020204" pitchFamily="34" charset="0"/>
              <a:buChar char="•"/>
            </a:pPr>
            <a:r>
              <a:rPr lang="fi-FI" sz="2000" b="1" i="1" dirty="0">
                <a:solidFill>
                  <a:schemeClr val="bg1"/>
                </a:solidFill>
                <a:latin typeface="+mn-lt"/>
              </a:rPr>
              <a:t>Yrittäjyys (</a:t>
            </a:r>
            <a:r>
              <a:rPr lang="fi-FI" sz="2000" b="1" i="1" dirty="0" err="1">
                <a:solidFill>
                  <a:schemeClr val="bg1"/>
                </a:solidFill>
                <a:latin typeface="+mn-lt"/>
              </a:rPr>
              <a:t>vYH</a:t>
            </a:r>
            <a:r>
              <a:rPr lang="fi-FI" sz="2000" b="1" i="1" dirty="0">
                <a:solidFill>
                  <a:schemeClr val="bg1"/>
                </a:solidFill>
                <a:latin typeface="+mn-lt"/>
              </a:rPr>
              <a:t>)</a:t>
            </a:r>
          </a:p>
          <a:p>
            <a:pPr marL="342900" indent="-342900">
              <a:lnSpc>
                <a:spcPct val="150000"/>
              </a:lnSpc>
              <a:buFont typeface="Arial" panose="020B0604020202020204" pitchFamily="34" charset="0"/>
              <a:buChar char="•"/>
            </a:pPr>
            <a:endParaRPr lang="fi-FI" sz="2000" b="1" i="1" dirty="0">
              <a:solidFill>
                <a:schemeClr val="bg1"/>
              </a:solidFill>
              <a:latin typeface="+mn-lt"/>
            </a:endParaRPr>
          </a:p>
        </p:txBody>
      </p:sp>
    </p:spTree>
    <p:extLst>
      <p:ext uri="{BB962C8B-B14F-4D97-AF65-F5344CB8AC3E}">
        <p14:creationId xmlns:p14="http://schemas.microsoft.com/office/powerpoint/2010/main" val="74934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764704"/>
            <a:ext cx="7389440" cy="720080"/>
          </a:xfrm>
        </p:spPr>
        <p:txBody>
          <a:bodyPr/>
          <a:lstStyle/>
          <a:p>
            <a:r>
              <a:rPr lang="fi-FI" dirty="0"/>
              <a:t>Ranska (B2-kieli) </a:t>
            </a:r>
            <a:r>
              <a:rPr lang="fi-FI" sz="2000" dirty="0"/>
              <a:t>(RAB2) 4vvh</a:t>
            </a:r>
          </a:p>
        </p:txBody>
      </p:sp>
      <p:sp>
        <p:nvSpPr>
          <p:cNvPr id="3" name="Sisällön paikkamerkki 2"/>
          <p:cNvSpPr>
            <a:spLocks noGrp="1"/>
          </p:cNvSpPr>
          <p:nvPr>
            <p:ph type="subTitle" idx="1"/>
          </p:nvPr>
        </p:nvSpPr>
        <p:spPr>
          <a:xfrm>
            <a:off x="2432304" y="1916832"/>
            <a:ext cx="5568696" cy="1872208"/>
          </a:xfrm>
        </p:spPr>
        <p:txBody>
          <a:bodyPr>
            <a:normAutofit/>
          </a:bodyPr>
          <a:lstStyle/>
          <a:p>
            <a:pPr marL="0" indent="0">
              <a:buNone/>
            </a:pPr>
            <a:endParaRPr lang="fi-FI" sz="1800" dirty="0"/>
          </a:p>
          <a:p>
            <a:pPr marL="0" indent="0">
              <a:buNone/>
            </a:pPr>
            <a:endParaRPr lang="fi-FI" sz="1800" dirty="0"/>
          </a:p>
          <a:p>
            <a:pPr marL="0" indent="0">
              <a:buNone/>
            </a:pPr>
            <a:endParaRPr lang="fi-FI" sz="1800" dirty="0"/>
          </a:p>
          <a:p>
            <a:pPr lvl="2"/>
            <a:endParaRPr lang="fi-FI" dirty="0"/>
          </a:p>
        </p:txBody>
      </p:sp>
      <p:sp>
        <p:nvSpPr>
          <p:cNvPr id="4" name="Tekstiruutu 3">
            <a:extLst>
              <a:ext uri="{FF2B5EF4-FFF2-40B4-BE49-F238E27FC236}">
                <a16:creationId xmlns:a16="http://schemas.microsoft.com/office/drawing/2014/main" id="{8B3C2AA3-44EE-4368-9184-7EF4DCBA5CB0}"/>
              </a:ext>
            </a:extLst>
          </p:cNvPr>
          <p:cNvSpPr txBox="1"/>
          <p:nvPr/>
        </p:nvSpPr>
        <p:spPr>
          <a:xfrm>
            <a:off x="2432304" y="1727873"/>
            <a:ext cx="5812104" cy="4278094"/>
          </a:xfrm>
          <a:prstGeom prst="rect">
            <a:avLst/>
          </a:prstGeom>
          <a:noFill/>
        </p:spPr>
        <p:txBody>
          <a:bodyPr wrap="square" rtlCol="0">
            <a:spAutoFit/>
          </a:bodyPr>
          <a:lstStyle/>
          <a:p>
            <a:pPr marL="114300" indent="0">
              <a:buNone/>
            </a:pPr>
            <a:r>
              <a:rPr lang="fi-FI" sz="1600" dirty="0">
                <a:solidFill>
                  <a:schemeClr val="bg1"/>
                </a:solidFill>
                <a:latin typeface="+mj-lt"/>
              </a:rPr>
              <a:t>Ranskan kieli on maailmankieli: sitä puhuu yli 200 miljoonaa ihmistä Euroopassa, Amerikassa, Afrikassa ja Aasiassa. Opettelemalla ranskan kieltä avaat oven romaanisten kielten perheeseen, johon kuuluvat mm. espanja, italia ja portugali. Ranskan kieltä osaamalla pääset lähemmäksi uusia, erilaisia kulttuureja, joihin englannin kielikään ei aina yllä. </a:t>
            </a:r>
          </a:p>
          <a:p>
            <a:pPr marL="114300" indent="0">
              <a:buNone/>
            </a:pPr>
            <a:endParaRPr lang="fi-FI" sz="1600" dirty="0">
              <a:solidFill>
                <a:schemeClr val="bg1"/>
              </a:solidFill>
              <a:latin typeface="+mj-lt"/>
            </a:endParaRPr>
          </a:p>
          <a:p>
            <a:pPr marL="114300" indent="0">
              <a:buNone/>
            </a:pPr>
            <a:r>
              <a:rPr lang="fi-FI" sz="1600" dirty="0">
                <a:solidFill>
                  <a:schemeClr val="bg1"/>
                </a:solidFill>
                <a:latin typeface="+mj-lt"/>
              </a:rPr>
              <a:t>Kielen osaaminen antaa ymmärrystä myös eteläeurooppalaisesta tapakulttuurista. Ranskan kielen osaamisesta on hyötyä esimerkiksi tekniikan, matkailun, muodin ja kauneudenhoidon parissa työskentelevillä sekä ravintola-alalla. Ranskan kielen osaaminen on aina valttikortti työelämässä! Ranskan kieli on erilainen kuin muut jo osaamasi kielet. Sen oppiminen on hauskaa ja palkitsevaa! </a:t>
            </a:r>
            <a:r>
              <a:rPr lang="fi-FI" sz="1600" dirty="0" err="1">
                <a:solidFill>
                  <a:schemeClr val="bg1"/>
                </a:solidFill>
                <a:latin typeface="+mj-lt"/>
              </a:rPr>
              <a:t>C’est</a:t>
            </a:r>
            <a:r>
              <a:rPr lang="fi-FI" sz="1600" dirty="0">
                <a:solidFill>
                  <a:schemeClr val="bg1"/>
                </a:solidFill>
                <a:latin typeface="+mj-lt"/>
              </a:rPr>
              <a:t> </a:t>
            </a:r>
            <a:r>
              <a:rPr lang="fi-FI" sz="1600" dirty="0" err="1">
                <a:solidFill>
                  <a:schemeClr val="bg1"/>
                </a:solidFill>
                <a:latin typeface="+mj-lt"/>
              </a:rPr>
              <a:t>parti</a:t>
            </a:r>
            <a:r>
              <a:rPr lang="fi-FI" sz="1600" dirty="0">
                <a:solidFill>
                  <a:schemeClr val="bg1"/>
                </a:solidFill>
                <a:latin typeface="+mj-lt"/>
              </a:rPr>
              <a:t>, </a:t>
            </a:r>
            <a:r>
              <a:rPr lang="fi-FI" sz="1600" dirty="0" err="1">
                <a:solidFill>
                  <a:schemeClr val="bg1"/>
                </a:solidFill>
                <a:latin typeface="+mj-lt"/>
              </a:rPr>
              <a:t>n’est-ce</a:t>
            </a:r>
            <a:r>
              <a:rPr lang="fi-FI" sz="1600" dirty="0">
                <a:solidFill>
                  <a:schemeClr val="bg1"/>
                </a:solidFill>
                <a:latin typeface="+mj-lt"/>
              </a:rPr>
              <a:t> </a:t>
            </a:r>
            <a:r>
              <a:rPr lang="fi-FI" sz="1600" dirty="0" err="1">
                <a:solidFill>
                  <a:schemeClr val="bg1"/>
                </a:solidFill>
                <a:latin typeface="+mj-lt"/>
              </a:rPr>
              <a:t>pas</a:t>
            </a:r>
            <a:r>
              <a:rPr lang="fi-FI" sz="1600" dirty="0">
                <a:solidFill>
                  <a:schemeClr val="bg1"/>
                </a:solidFill>
                <a:latin typeface="+mj-lt"/>
              </a:rPr>
              <a:t>?</a:t>
            </a:r>
          </a:p>
          <a:p>
            <a:pPr lvl="2"/>
            <a:endParaRPr lang="fi-FI" sz="1600" dirty="0">
              <a:latin typeface="+mj-lt"/>
            </a:endParaRPr>
          </a:p>
        </p:txBody>
      </p:sp>
    </p:spTree>
    <p:extLst>
      <p:ext uri="{BB962C8B-B14F-4D97-AF65-F5344CB8AC3E}">
        <p14:creationId xmlns:p14="http://schemas.microsoft.com/office/powerpoint/2010/main" val="5251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620688"/>
            <a:ext cx="7152872" cy="864096"/>
          </a:xfrm>
        </p:spPr>
        <p:txBody>
          <a:bodyPr/>
          <a:lstStyle/>
          <a:p>
            <a:r>
              <a:rPr lang="fi-FI" dirty="0"/>
              <a:t>Saksa (B2-kieli) </a:t>
            </a:r>
            <a:r>
              <a:rPr lang="fi-FI" sz="2000" dirty="0"/>
              <a:t>(SAB2) 4vvh</a:t>
            </a:r>
          </a:p>
        </p:txBody>
      </p:sp>
      <p:sp>
        <p:nvSpPr>
          <p:cNvPr id="4" name="Tekstiruutu 3">
            <a:extLst>
              <a:ext uri="{FF2B5EF4-FFF2-40B4-BE49-F238E27FC236}">
                <a16:creationId xmlns:a16="http://schemas.microsoft.com/office/drawing/2014/main" id="{CEB67998-0391-4D13-9133-42DE5A26239E}"/>
              </a:ext>
            </a:extLst>
          </p:cNvPr>
          <p:cNvSpPr txBox="1"/>
          <p:nvPr/>
        </p:nvSpPr>
        <p:spPr>
          <a:xfrm>
            <a:off x="2339752" y="1988840"/>
            <a:ext cx="5976664" cy="3970318"/>
          </a:xfrm>
          <a:prstGeom prst="rect">
            <a:avLst/>
          </a:prstGeom>
          <a:noFill/>
        </p:spPr>
        <p:txBody>
          <a:bodyPr wrap="square" rtlCol="0">
            <a:spAutoFit/>
          </a:bodyPr>
          <a:lstStyle/>
          <a:p>
            <a:pPr marL="114300" indent="0">
              <a:buNone/>
            </a:pPr>
            <a:r>
              <a:rPr lang="fi-FI" sz="1800" dirty="0">
                <a:solidFill>
                  <a:schemeClr val="bg1"/>
                </a:solidFill>
                <a:latin typeface="+mn-lt"/>
              </a:rPr>
              <a:t>Keski-Euroopan valtakieltä, saksaa, puhuu äidinkielenään yli 100 milj. ihmistä. Tekniikan, kaupan, teollisuuden ja matkailun aloilla saksa on suomalaisille tärkeä, jopa välttämätön kieli, koska Saksa on Suomen tärkeimpiä kauppakumppaneita. </a:t>
            </a:r>
          </a:p>
          <a:p>
            <a:pPr marL="114300" indent="0">
              <a:buNone/>
            </a:pPr>
            <a:endParaRPr lang="fi-FI" dirty="0">
              <a:solidFill>
                <a:schemeClr val="bg1"/>
              </a:solidFill>
              <a:latin typeface="+mn-lt"/>
            </a:endParaRPr>
          </a:p>
          <a:p>
            <a:pPr marL="114300" indent="0">
              <a:buNone/>
            </a:pPr>
            <a:r>
              <a:rPr lang="fi-FI" sz="1800" dirty="0">
                <a:solidFill>
                  <a:schemeClr val="bg1"/>
                </a:solidFill>
                <a:latin typeface="+mn-lt"/>
              </a:rPr>
              <a:t>Saksan opiskelu on kannattava sijoitus jatko-opintoja ja työuraa ajatellen. Se on merkittävä sekä EU:n että monien kansainvälisten talous- ja kulttuuriyhteisöjen kieli. Suomalaisten on helppo oppia ääntämään saksaa, ja kielen rakenne ja sanasto muistuttavat sen sukulaiskieliä ruotsia ja englantia.</a:t>
            </a:r>
          </a:p>
        </p:txBody>
      </p:sp>
    </p:spTree>
    <p:extLst>
      <p:ext uri="{BB962C8B-B14F-4D97-AF65-F5344CB8AC3E}">
        <p14:creationId xmlns:p14="http://schemas.microsoft.com/office/powerpoint/2010/main" val="203641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836713"/>
            <a:ext cx="7389440" cy="864096"/>
          </a:xfrm>
        </p:spPr>
        <p:txBody>
          <a:bodyPr>
            <a:normAutofit fontScale="90000"/>
          </a:bodyPr>
          <a:lstStyle/>
          <a:p>
            <a:br>
              <a:rPr lang="fi-FI" dirty="0"/>
            </a:br>
            <a:r>
              <a:rPr lang="fi-FI" sz="4400" dirty="0"/>
              <a:t>Tekninen työ(</a:t>
            </a:r>
            <a:r>
              <a:rPr lang="fi-FI" sz="4400" dirty="0" err="1"/>
              <a:t>vKSTN</a:t>
            </a:r>
            <a:r>
              <a:rPr lang="fi-FI" sz="4400" dirty="0"/>
              <a:t>) </a:t>
            </a:r>
            <a:r>
              <a:rPr lang="fi-FI" sz="2000" dirty="0"/>
              <a:t>4vvh</a:t>
            </a:r>
            <a:endParaRPr lang="fi-FI" dirty="0"/>
          </a:p>
        </p:txBody>
      </p:sp>
      <p:sp>
        <p:nvSpPr>
          <p:cNvPr id="4" name="Tekstiruutu 3">
            <a:extLst>
              <a:ext uri="{FF2B5EF4-FFF2-40B4-BE49-F238E27FC236}">
                <a16:creationId xmlns:a16="http://schemas.microsoft.com/office/drawing/2014/main" id="{76A076B5-F20D-4EF8-8CC0-9D78A092F414}"/>
              </a:ext>
            </a:extLst>
          </p:cNvPr>
          <p:cNvSpPr txBox="1"/>
          <p:nvPr/>
        </p:nvSpPr>
        <p:spPr>
          <a:xfrm>
            <a:off x="2627784" y="2420888"/>
            <a:ext cx="5373216" cy="3416320"/>
          </a:xfrm>
          <a:prstGeom prst="rect">
            <a:avLst/>
          </a:prstGeom>
          <a:noFill/>
        </p:spPr>
        <p:txBody>
          <a:bodyPr wrap="square" rtlCol="0">
            <a:spAutoFit/>
          </a:bodyPr>
          <a:lstStyle/>
          <a:p>
            <a:pPr marL="0" indent="0">
              <a:buNone/>
            </a:pPr>
            <a:r>
              <a:rPr lang="fi-FI" sz="1800" dirty="0">
                <a:solidFill>
                  <a:schemeClr val="bg1"/>
                </a:solidFill>
                <a:latin typeface="+mn-lt"/>
              </a:rPr>
              <a:t>Haluatko ideoida, suunnitella ja valmistaa omia esineitä/tuotteita oman mielenkiintosi mukaan? Käytössä kaikki käsityön materiaalit, koneet ja tekniikat koulun mahdollisuuksien mukaan. </a:t>
            </a:r>
          </a:p>
          <a:p>
            <a:pPr marL="0" indent="0">
              <a:buNone/>
            </a:pPr>
            <a:endParaRPr lang="fi-FI" sz="1800" dirty="0">
              <a:solidFill>
                <a:schemeClr val="bg1"/>
              </a:solidFill>
              <a:latin typeface="+mn-lt"/>
            </a:endParaRPr>
          </a:p>
          <a:p>
            <a:pPr marL="0" indent="0">
              <a:buNone/>
            </a:pPr>
            <a:r>
              <a:rPr lang="fi-FI" sz="1800" dirty="0">
                <a:solidFill>
                  <a:schemeClr val="bg1"/>
                </a:solidFill>
                <a:latin typeface="+mn-lt"/>
              </a:rPr>
              <a:t>Syvennytään metalli-, puu- ja muovimateriaalien mahdollisuuksiin, konetekniikan perusteisiin sekä elektroniikkaan, automaatioon ja ohjelmointiin mahdollisuuksien mukaan. Tutustutaan teknisten alojen yrityksiin ja teollisuuteen.  </a:t>
            </a:r>
          </a:p>
        </p:txBody>
      </p:sp>
    </p:spTree>
    <p:extLst>
      <p:ext uri="{BB962C8B-B14F-4D97-AF65-F5344CB8AC3E}">
        <p14:creationId xmlns:p14="http://schemas.microsoft.com/office/powerpoint/2010/main" val="64450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39552" y="332657"/>
            <a:ext cx="7560840" cy="936104"/>
          </a:xfrm>
        </p:spPr>
        <p:txBody>
          <a:bodyPr/>
          <a:lstStyle/>
          <a:p>
            <a:r>
              <a:rPr lang="fi-FI" sz="4000" dirty="0"/>
              <a:t>My Style -tekstiilityö </a:t>
            </a:r>
            <a:r>
              <a:rPr lang="fi-FI" sz="2000" dirty="0"/>
              <a:t>(</a:t>
            </a:r>
            <a:r>
              <a:rPr lang="fi-FI" sz="2000" dirty="0" err="1"/>
              <a:t>vKSTS</a:t>
            </a:r>
            <a:r>
              <a:rPr lang="fi-FI" sz="2000" dirty="0"/>
              <a:t>) 4vvh</a:t>
            </a:r>
            <a:endParaRPr lang="fi-FI" dirty="0"/>
          </a:p>
        </p:txBody>
      </p:sp>
      <p:sp>
        <p:nvSpPr>
          <p:cNvPr id="4" name="Tekstiruutu 3">
            <a:extLst>
              <a:ext uri="{FF2B5EF4-FFF2-40B4-BE49-F238E27FC236}">
                <a16:creationId xmlns:a16="http://schemas.microsoft.com/office/drawing/2014/main" id="{55F66068-13C6-46F4-86EC-74A057FCB4CD}"/>
              </a:ext>
            </a:extLst>
          </p:cNvPr>
          <p:cNvSpPr txBox="1"/>
          <p:nvPr/>
        </p:nvSpPr>
        <p:spPr>
          <a:xfrm>
            <a:off x="1835696" y="1268761"/>
            <a:ext cx="6984776" cy="5078313"/>
          </a:xfrm>
          <a:prstGeom prst="rect">
            <a:avLst/>
          </a:prstGeom>
          <a:noFill/>
        </p:spPr>
        <p:txBody>
          <a:bodyPr wrap="square" rtlCol="0">
            <a:spAutoFit/>
          </a:bodyPr>
          <a:lstStyle/>
          <a:p>
            <a:r>
              <a:rPr lang="fi-FI" dirty="0">
                <a:solidFill>
                  <a:schemeClr val="bg1"/>
                </a:solidFill>
              </a:rPr>
              <a:t>Haluatko päästä suunnittelemaan ja valmistamaan omia tuotteita? Kiinnostaako sinua käsillä tekeminen ja luovat ideat? </a:t>
            </a:r>
          </a:p>
          <a:p>
            <a:endParaRPr lang="fi-FI" dirty="0">
              <a:solidFill>
                <a:schemeClr val="bg1"/>
              </a:solidFill>
            </a:endParaRPr>
          </a:p>
          <a:p>
            <a:r>
              <a:rPr lang="fi-FI" dirty="0">
                <a:solidFill>
                  <a:schemeClr val="bg1"/>
                </a:solidFill>
              </a:rPr>
              <a:t>Tällä kurssilla saat </a:t>
            </a:r>
            <a:r>
              <a:rPr lang="fi-FI" b="1" dirty="0">
                <a:solidFill>
                  <a:schemeClr val="bg1"/>
                </a:solidFill>
              </a:rPr>
              <a:t>enemmän vapautta, enemmän mahdollisuuksia ja enemmän taitoja</a:t>
            </a:r>
            <a:r>
              <a:rPr lang="fi-FI" dirty="0">
                <a:solidFill>
                  <a:schemeClr val="bg1"/>
                </a:solidFill>
              </a:rPr>
              <a:t>! </a:t>
            </a:r>
          </a:p>
          <a:p>
            <a:r>
              <a:rPr lang="fi-FI" dirty="0">
                <a:solidFill>
                  <a:schemeClr val="bg1"/>
                </a:solidFill>
              </a:rPr>
              <a:t>✔ </a:t>
            </a:r>
            <a:r>
              <a:rPr lang="fi-FI" b="1" dirty="0">
                <a:solidFill>
                  <a:schemeClr val="bg1"/>
                </a:solidFill>
              </a:rPr>
              <a:t>Ideoi, suunnittele ja toteuta omia projekteja</a:t>
            </a:r>
            <a:r>
              <a:rPr lang="fi-FI" dirty="0">
                <a:solidFill>
                  <a:schemeClr val="bg1"/>
                </a:solidFill>
              </a:rPr>
              <a:t> – juuri sellaisia, jotka kiinnostavat sinua </a:t>
            </a:r>
          </a:p>
          <a:p>
            <a:r>
              <a:rPr lang="fi-FI" dirty="0">
                <a:solidFill>
                  <a:schemeClr val="bg1"/>
                </a:solidFill>
              </a:rPr>
              <a:t> ✔ </a:t>
            </a:r>
            <a:r>
              <a:rPr lang="fi-FI" b="1" dirty="0">
                <a:solidFill>
                  <a:schemeClr val="bg1"/>
                </a:solidFill>
              </a:rPr>
              <a:t>Käytä tekstiilityön materiaaleja, laitteita ja tekniikoita</a:t>
            </a:r>
            <a:r>
              <a:rPr lang="fi-FI" dirty="0">
                <a:solidFill>
                  <a:schemeClr val="bg1"/>
                </a:solidFill>
              </a:rPr>
              <a:t> </a:t>
            </a:r>
          </a:p>
          <a:p>
            <a:r>
              <a:rPr lang="fi-FI" dirty="0">
                <a:solidFill>
                  <a:schemeClr val="bg1"/>
                </a:solidFill>
              </a:rPr>
              <a:t> ✔ </a:t>
            </a:r>
            <a:r>
              <a:rPr lang="fi-FI" b="1" dirty="0">
                <a:solidFill>
                  <a:schemeClr val="bg1"/>
                </a:solidFill>
              </a:rPr>
              <a:t>Harjoittele perinteisiä ja kokeilevia tekniikoita</a:t>
            </a:r>
            <a:r>
              <a:rPr lang="fi-FI" dirty="0">
                <a:solidFill>
                  <a:schemeClr val="bg1"/>
                </a:solidFill>
              </a:rPr>
              <a:t> – opit monipuolisesti ja luovasti </a:t>
            </a:r>
          </a:p>
          <a:p>
            <a:r>
              <a:rPr lang="fi-FI" dirty="0">
                <a:solidFill>
                  <a:schemeClr val="bg1"/>
                </a:solidFill>
              </a:rPr>
              <a:t> ✔ </a:t>
            </a:r>
            <a:r>
              <a:rPr lang="fi-FI" b="1" dirty="0">
                <a:solidFill>
                  <a:schemeClr val="bg1"/>
                </a:solidFill>
              </a:rPr>
              <a:t>Syvennä osaamistasi</a:t>
            </a:r>
            <a:r>
              <a:rPr lang="fi-FI" dirty="0">
                <a:solidFill>
                  <a:schemeClr val="bg1"/>
                </a:solidFill>
              </a:rPr>
              <a:t> käsityön suunnittelussa, tekemisessä ja ilmaisussa </a:t>
            </a:r>
          </a:p>
          <a:p>
            <a:r>
              <a:rPr lang="fi-FI" dirty="0">
                <a:solidFill>
                  <a:schemeClr val="bg1"/>
                </a:solidFill>
              </a:rPr>
              <a:t> ✔ </a:t>
            </a:r>
            <a:r>
              <a:rPr lang="fi-FI" b="1" dirty="0">
                <a:solidFill>
                  <a:schemeClr val="bg1"/>
                </a:solidFill>
              </a:rPr>
              <a:t>Kehitä innovointia ja ongelmanratkaisua</a:t>
            </a:r>
            <a:r>
              <a:rPr lang="fi-FI" dirty="0">
                <a:solidFill>
                  <a:schemeClr val="bg1"/>
                </a:solidFill>
              </a:rPr>
              <a:t> – taidot, joista on hyötyä myös tulevaisuudessa </a:t>
            </a:r>
          </a:p>
          <a:p>
            <a:r>
              <a:rPr lang="fi-FI" dirty="0">
                <a:solidFill>
                  <a:schemeClr val="bg1"/>
                </a:solidFill>
              </a:rPr>
              <a:t>Kurssi tukee </a:t>
            </a:r>
            <a:r>
              <a:rPr lang="fi-FI" b="1" dirty="0">
                <a:solidFill>
                  <a:schemeClr val="bg1"/>
                </a:solidFill>
              </a:rPr>
              <a:t>hyvinvointia, elämänhallintaa ja tulevaisuuden valintoja</a:t>
            </a:r>
            <a:r>
              <a:rPr lang="fi-FI" dirty="0">
                <a:solidFill>
                  <a:schemeClr val="bg1"/>
                </a:solidFill>
              </a:rPr>
              <a:t> – ja antaa sinulle mahdollisuuden tehdä jotain, josta voit olla ylpeä! </a:t>
            </a:r>
          </a:p>
          <a:p>
            <a:endParaRPr lang="fi-FI" dirty="0">
              <a:solidFill>
                <a:schemeClr val="bg1"/>
              </a:solidFill>
            </a:endParaRPr>
          </a:p>
          <a:p>
            <a:r>
              <a:rPr lang="fi-FI" dirty="0">
                <a:solidFill>
                  <a:schemeClr val="bg1"/>
                </a:solidFill>
              </a:rPr>
              <a:t>👉 </a:t>
            </a:r>
            <a:r>
              <a:rPr lang="fi-FI" b="1" dirty="0">
                <a:solidFill>
                  <a:schemeClr val="bg1"/>
                </a:solidFill>
              </a:rPr>
              <a:t>Tule mukaan – luo, kokeile ja kehitä taitoja, joista voit olla ylpeä!</a:t>
            </a:r>
            <a:r>
              <a:rPr lang="fi-FI" dirty="0">
                <a:solidFill>
                  <a:schemeClr val="bg1"/>
                </a:solidFill>
              </a:rPr>
              <a:t> </a:t>
            </a:r>
          </a:p>
        </p:txBody>
      </p:sp>
    </p:spTree>
    <p:extLst>
      <p:ext uri="{BB962C8B-B14F-4D97-AF65-F5344CB8AC3E}">
        <p14:creationId xmlns:p14="http://schemas.microsoft.com/office/powerpoint/2010/main" val="128036091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Ilman grafiikk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uvapohj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ulu, pelkistet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5810D9150824148875545887AC2A6A4" ma:contentTypeVersion="14" ma:contentTypeDescription="Luo uusi asiakirja." ma:contentTypeScope="" ma:versionID="7f9483c0c4bcdaa36c4d36e15e48d6b2">
  <xsd:schema xmlns:xsd="http://www.w3.org/2001/XMLSchema" xmlns:xs="http://www.w3.org/2001/XMLSchema" xmlns:p="http://schemas.microsoft.com/office/2006/metadata/properties" xmlns:ns1="http://schemas.microsoft.com/sharepoint/v3" xmlns:ns3="bf5677eb-699c-49db-8cad-695905829687" xmlns:ns4="5456b973-423d-4b91-98e3-8f0abdb125ec" targetNamespace="http://schemas.microsoft.com/office/2006/metadata/properties" ma:root="true" ma:fieldsID="861938aa262bfda0436e27070ff9fa07" ns1:_="" ns3:_="" ns4:_="">
    <xsd:import namespace="http://schemas.microsoft.com/sharepoint/v3"/>
    <xsd:import namespace="bf5677eb-699c-49db-8cad-695905829687"/>
    <xsd:import namespace="5456b973-423d-4b91-98e3-8f0abdb125ec"/>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Yhtenäisen yhteensopivuuskäytännön ominaisuudet" ma:hidden="true" ma:internalName="_ip_UnifiedCompliancePolicyProperties">
      <xsd:simpleType>
        <xsd:restriction base="dms:Note"/>
      </xsd:simpleType>
    </xsd:element>
    <xsd:element name="_ip_UnifiedCompliancePolicyUIAction" ma:index="12"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677eb-699c-49db-8cad-695905829687"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56b973-423d-4b91-98e3-8f0abdb125e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3200492-F373-4406-9C7B-218702A89AF2}">
  <ds:schemaRefs>
    <ds:schemaRef ds:uri="http://schemas.microsoft.com/sharepoint/v3/contenttype/forms"/>
  </ds:schemaRefs>
</ds:datastoreItem>
</file>

<file path=customXml/itemProps2.xml><?xml version="1.0" encoding="utf-8"?>
<ds:datastoreItem xmlns:ds="http://schemas.openxmlformats.org/officeDocument/2006/customXml" ds:itemID="{7F77B5ED-A409-4294-BD35-37E0057C6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5677eb-699c-49db-8cad-695905829687"/>
    <ds:schemaRef ds:uri="5456b973-423d-4b91-98e3-8f0abdb12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57D575-E2CC-47DF-978E-0A5345C8FFFD}">
  <ds:schemaRefs>
    <ds:schemaRef ds:uri="http://schemas.microsoft.com/office/2006/metadata/longProperties"/>
  </ds:schemaRefs>
</ds:datastoreItem>
</file>

<file path=customXml/itemProps4.xml><?xml version="1.0" encoding="utf-8"?>
<ds:datastoreItem xmlns:ds="http://schemas.openxmlformats.org/officeDocument/2006/customXml" ds:itemID="{8F21B0B3-4222-40B2-A78C-92B324AF10D7}">
  <ds:schemaRefs>
    <ds:schemaRef ds:uri="http://purl.org/dc/dcmitype/"/>
    <ds:schemaRef ds:uri="bf5677eb-699c-49db-8cad-695905829687"/>
    <ds:schemaRef ds:uri="http://www.w3.org/XML/1998/namespace"/>
    <ds:schemaRef ds:uri="5456b973-423d-4b91-98e3-8f0abdb125ec"/>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e7f2b28d-54cf-44b6-aad9-6a2b7fb652a6}" enabled="1" method="Standard" siteId="{5cc89a67-fa29-4356-af5d-f436abc7c21b}" removed="0"/>
</clbl:labelList>
</file>

<file path=docProps/app.xml><?xml version="1.0" encoding="utf-8"?>
<Properties xmlns="http://schemas.openxmlformats.org/officeDocument/2006/extended-properties" xmlns:vt="http://schemas.openxmlformats.org/officeDocument/2006/docPropsVTypes">
  <Template>oulu_perus (1)</Template>
  <TotalTime>32682</TotalTime>
  <Words>1710</Words>
  <Application>Microsoft Office PowerPoint</Application>
  <PresentationFormat>Näytössä katseltava diaesitys (4:3)</PresentationFormat>
  <Paragraphs>150</Paragraphs>
  <Slides>24</Slides>
  <Notes>9</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24</vt:i4>
      </vt:variant>
    </vt:vector>
  </HeadingPairs>
  <TitlesOfParts>
    <vt:vector size="33" baseType="lpstr">
      <vt:lpstr>Arial</vt:lpstr>
      <vt:lpstr>Calibri</vt:lpstr>
      <vt:lpstr>Century Gothic</vt:lpstr>
      <vt:lpstr>Segoe UI</vt:lpstr>
      <vt:lpstr>Wingdings 3</vt:lpstr>
      <vt:lpstr>Ilman grafiikkaa</vt:lpstr>
      <vt:lpstr>Kuvapohjat</vt:lpstr>
      <vt:lpstr>Oulu, pelkistetty</vt:lpstr>
      <vt:lpstr>Ioni (johtoryhmä)</vt:lpstr>
      <vt:lpstr>Yläkoulun 8.-9. luokkien valinnaisaineet  Länsituulen koulu 2026-2027</vt:lpstr>
      <vt:lpstr>   Taide- ja taitoaineet ns. tai-tai   8. luokalla (2vvh)  ja 9. luokalla (2vvh)</vt:lpstr>
      <vt:lpstr>PowerPoint-esitys</vt:lpstr>
      <vt:lpstr>Syventävät ja pitkät valinnaiset aineet  8. luokalla (2vvh)  ja 9. luokalla (2vvh)</vt:lpstr>
      <vt:lpstr>PowerPoint-esitys</vt:lpstr>
      <vt:lpstr>Ranska (B2-kieli) (RAB2) 4vvh</vt:lpstr>
      <vt:lpstr>Saksa (B2-kieli) (SAB2) 4vvh</vt:lpstr>
      <vt:lpstr> Tekninen työ(vKSTN) 4vvh</vt:lpstr>
      <vt:lpstr>My Style -tekstiilityö (vKSTS) 4vvh</vt:lpstr>
      <vt:lpstr>Historiaa elokuvissa ja elokuvien historiaa (vÄI) 4vvh</vt:lpstr>
      <vt:lpstr>Piirustus ja maalaus (vKU) 4 vvh</vt:lpstr>
      <vt:lpstr>Palloilu tytöt (vLIpa) 4vvh</vt:lpstr>
      <vt:lpstr>Palloilu pojat (vLIpa) 4vvh</vt:lpstr>
      <vt:lpstr>Musiikki (vMU) 4 vvh</vt:lpstr>
      <vt:lpstr>Englanti (vEN) 4 vvh</vt:lpstr>
      <vt:lpstr>Yrittäjyys (vYH) 4vvh </vt:lpstr>
      <vt:lpstr>Soveltavat ja lyhyet valinnaiset aineet  8.luokalla (2vvh) </vt:lpstr>
      <vt:lpstr>PowerPoint-esitys</vt:lpstr>
      <vt:lpstr>Leivonta ja juhlat (xKOS8lk) 2vvh  </vt:lpstr>
      <vt:lpstr> Ideasta tuotteeksi (xKÄSKUm8lk) 2vvh</vt:lpstr>
      <vt:lpstr>Luontoliikunta (xLIBI8lk) 2vvh </vt:lpstr>
      <vt:lpstr>Kuntosaliharjoittelun perusteet (xLITT8lk)  2vvh</vt:lpstr>
      <vt:lpstr>Luova kirjoittaminen(xTTÄI8lk) 2vvh</vt:lpstr>
      <vt:lpstr>Luonnonvaraoppi (xLUO8lk)  2vvh​</vt:lpstr>
    </vt:vector>
  </TitlesOfParts>
  <Manager>Niina.Penttila@ouka.fi</Manager>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Diasarjamallit Diasarja sisältää erilaisia sivuasettelumalleja. Niitä voi käyttää Aloitus-välilehdeltä kohdasta Asettelu, tai vasemmalta Diat-listassa painamalla dian kohdalla hiiren oikeaa näppäintä ja valitsemalla ”Asettelu”. Huom. Tallennathan tämän tiedoston omiin tiedostoihisi ennen muokkausta.</dc:title>
  <dc:creator>Takkinen Anu</dc:creator>
  <cp:keywords>PowerPoint</cp:keywords>
  <cp:lastModifiedBy>Tihinen Kati</cp:lastModifiedBy>
  <cp:revision>420</cp:revision>
  <cp:lastPrinted>2017-11-07T10:06:30Z</cp:lastPrinted>
  <dcterms:created xsi:type="dcterms:W3CDTF">2017-11-03T08:43:43Z</dcterms:created>
  <dcterms:modified xsi:type="dcterms:W3CDTF">2026-01-13T11:20:12Z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T4F7HNHWR7MS-26-25</vt:lpwstr>
  </property>
  <property fmtid="{D5CDD505-2E9C-101B-9397-08002B2CF9AE}" pid="3" name="_dlc_DocIdItemGuid">
    <vt:lpwstr>08df88b5-e6fc-4214-a6a7-aea220b0d8bc</vt:lpwstr>
  </property>
  <property fmtid="{D5CDD505-2E9C-101B-9397-08002B2CF9AE}" pid="4" name="_dlc_DocIdUrl">
    <vt:lpwstr>https://uusiakkuna.oulunkaupunki.fi/sites/mediapankki/grafiikka/_layouts/15/DocIdRedir.aspx?ID=T4F7HNHWR7MS-26-25, T4F7HNHWR7MS-26-25</vt:lpwstr>
  </property>
  <property fmtid="{D5CDD505-2E9C-101B-9397-08002B2CF9AE}" pid="5" name="p57050f79f05421c9919ebac98413338">
    <vt:lpwstr>Kaupungin yhteiset|8e4423f0-cae4-4641-90be-aef8d2912dcd</vt:lpwstr>
  </property>
  <property fmtid="{D5CDD505-2E9C-101B-9397-08002B2CF9AE}" pid="6" name="f75a43b1dcff40c9a94f763681a88f30">
    <vt:lpwstr>Grafiikka|cd1437ec-b62f-4021-871d-9c681e72c1d9</vt:lpwstr>
  </property>
  <property fmtid="{D5CDD505-2E9C-101B-9397-08002B2CF9AE}" pid="7" name="TaxCatchAll">
    <vt:lpwstr>195;#Grafiikka|cd1437ec-b62f-4021-871d-9c681e72c1d9;#571;#PowerPoint|86a4911f-fb43-477f-999a-410c4fe346c7;#561;#Diasarjamalli|f3916894-795c-4fd0-9cee-71b587c73c83;#4;#Kaupungin yhteiset|8e4423f0-cae4-4641-90be-aef8d2912dcd</vt:lpwstr>
  </property>
  <property fmtid="{D5CDD505-2E9C-101B-9397-08002B2CF9AE}" pid="8" name="Toimialat">
    <vt:lpwstr>4;#Kaupungin yhteiset|8e4423f0-cae4-4641-90be-aef8d2912dcd</vt:lpwstr>
  </property>
  <property fmtid="{D5CDD505-2E9C-101B-9397-08002B2CF9AE}" pid="9" name="TaxKeywordTaxHTField">
    <vt:lpwstr>PowerPoint|86a4911f-fb43-477f-999a-410c4fe346c7</vt:lpwstr>
  </property>
  <property fmtid="{D5CDD505-2E9C-101B-9397-08002B2CF9AE}" pid="10" name="k13cf926ed97406eb5efaf422603f7ae">
    <vt:lpwstr/>
  </property>
  <property fmtid="{D5CDD505-2E9C-101B-9397-08002B2CF9AE}" pid="11" name="TaxKeyword">
    <vt:lpwstr>571;#PowerPoint|86a4911f-fb43-477f-999a-410c4fe346c7</vt:lpwstr>
  </property>
  <property fmtid="{D5CDD505-2E9C-101B-9397-08002B2CF9AE}" pid="12" name="Grafiikan tunnisteet">
    <vt:lpwstr>561;#Diasarjamalli|f3916894-795c-4fd0-9cee-71b587c73c83</vt:lpwstr>
  </property>
  <property fmtid="{D5CDD505-2E9C-101B-9397-08002B2CF9AE}" pid="13" name="j481aed1088245d8a5bc2a2df388c82d">
    <vt:lpwstr>Diasarjamalli|f3916894-795c-4fd0-9cee-71b587c73c83</vt:lpwstr>
  </property>
  <property fmtid="{D5CDD505-2E9C-101B-9397-08002B2CF9AE}" pid="14" name="Mediatyyppi">
    <vt:lpwstr/>
  </property>
  <property fmtid="{D5CDD505-2E9C-101B-9397-08002B2CF9AE}" pid="15" name="da3a30c74db44b5d8cdb93ba0ef3c7fc">
    <vt:lpwstr/>
  </property>
  <property fmtid="{D5CDD505-2E9C-101B-9397-08002B2CF9AE}" pid="16" name="Pääluokitus">
    <vt:lpwstr/>
  </property>
  <property fmtid="{D5CDD505-2E9C-101B-9397-08002B2CF9AE}" pid="17" name="Kuvakerronta">
    <vt:lpwstr/>
  </property>
  <property fmtid="{D5CDD505-2E9C-101B-9397-08002B2CF9AE}" pid="18" name="hdc6e5a9aebf4b9b9165c0e9cdf92f3a">
    <vt:lpwstr/>
  </property>
  <property fmtid="{D5CDD505-2E9C-101B-9397-08002B2CF9AE}" pid="19" name="Mediatyyppi0">
    <vt:lpwstr>195;#Grafiikka|cd1437ec-b62f-4021-871d-9c681e72c1d9</vt:lpwstr>
  </property>
  <property fmtid="{D5CDD505-2E9C-101B-9397-08002B2CF9AE}" pid="20" name="Käyttökohde">
    <vt:lpwstr>Toimistokäyttöön</vt:lpwstr>
  </property>
  <property fmtid="{D5CDD505-2E9C-101B-9397-08002B2CF9AE}" pid="21" name="Käyttöoikeus">
    <vt:lpwstr>Kaikki oikeudet</vt:lpwstr>
  </property>
  <property fmtid="{D5CDD505-2E9C-101B-9397-08002B2CF9AE}" pid="22" name="wic_System_Copyright">
    <vt:lpwstr/>
  </property>
  <property fmtid="{D5CDD505-2E9C-101B-9397-08002B2CF9AE}" pid="23" name="Description">
    <vt:lpwstr/>
  </property>
  <property fmtid="{D5CDD505-2E9C-101B-9397-08002B2CF9AE}" pid="24" name="ContentTypeId">
    <vt:lpwstr>0x01010045810D9150824148875545887AC2A6A4</vt:lpwstr>
  </property>
  <property fmtid="{D5CDD505-2E9C-101B-9397-08002B2CF9AE}" pid="25" name="MSIP_Label_e7f2b28d-54cf-44b6-aad9-6a2b7fb652a6_Enabled">
    <vt:lpwstr>true</vt:lpwstr>
  </property>
  <property fmtid="{D5CDD505-2E9C-101B-9397-08002B2CF9AE}" pid="26" name="MSIP_Label_e7f2b28d-54cf-44b6-aad9-6a2b7fb652a6_SetDate">
    <vt:lpwstr>2022-01-18T11:16:32Z</vt:lpwstr>
  </property>
  <property fmtid="{D5CDD505-2E9C-101B-9397-08002B2CF9AE}" pid="27" name="MSIP_Label_e7f2b28d-54cf-44b6-aad9-6a2b7fb652a6_Method">
    <vt:lpwstr>Standard</vt:lpwstr>
  </property>
  <property fmtid="{D5CDD505-2E9C-101B-9397-08002B2CF9AE}" pid="28" name="MSIP_Label_e7f2b28d-54cf-44b6-aad9-6a2b7fb652a6_Name">
    <vt:lpwstr>e7f2b28d-54cf-44b6-aad9-6a2b7fb652a6</vt:lpwstr>
  </property>
  <property fmtid="{D5CDD505-2E9C-101B-9397-08002B2CF9AE}" pid="29" name="MSIP_Label_e7f2b28d-54cf-44b6-aad9-6a2b7fb652a6_SiteId">
    <vt:lpwstr>5cc89a67-fa29-4356-af5d-f436abc7c21b</vt:lpwstr>
  </property>
  <property fmtid="{D5CDD505-2E9C-101B-9397-08002B2CF9AE}" pid="30" name="MSIP_Label_e7f2b28d-54cf-44b6-aad9-6a2b7fb652a6_ActionId">
    <vt:lpwstr>f215348b-cdc9-463b-be30-142e2c7e3b7e</vt:lpwstr>
  </property>
  <property fmtid="{D5CDD505-2E9C-101B-9397-08002B2CF9AE}" pid="31" name="MSIP_Label_e7f2b28d-54cf-44b6-aad9-6a2b7fb652a6_ContentBits">
    <vt:lpwstr>0</vt:lpwstr>
  </property>
</Properties>
</file>