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  <p:sldMasterId id="2147483660" r:id="rId7"/>
    <p:sldMasterId id="2147483680" r:id="rId8"/>
    <p:sldMasterId id="2147483670" r:id="rId9"/>
    <p:sldMasterId id="2147483719" r:id="rId10"/>
  </p:sldMasterIdLst>
  <p:notesMasterIdLst>
    <p:notesMasterId r:id="rId36"/>
  </p:notesMasterIdLst>
  <p:sldIdLst>
    <p:sldId id="370" r:id="rId11"/>
    <p:sldId id="371" r:id="rId12"/>
    <p:sldId id="426" r:id="rId13"/>
    <p:sldId id="409" r:id="rId14"/>
    <p:sldId id="396" r:id="rId15"/>
    <p:sldId id="404" r:id="rId16"/>
    <p:sldId id="398" r:id="rId17"/>
    <p:sldId id="369" r:id="rId18"/>
    <p:sldId id="448" r:id="rId19"/>
    <p:sldId id="442" r:id="rId20"/>
    <p:sldId id="411" r:id="rId21"/>
    <p:sldId id="399" r:id="rId22"/>
    <p:sldId id="412" r:id="rId23"/>
    <p:sldId id="449" r:id="rId24"/>
    <p:sldId id="416" r:id="rId25"/>
    <p:sldId id="418" r:id="rId26"/>
    <p:sldId id="447" r:id="rId27"/>
    <p:sldId id="419" r:id="rId28"/>
    <p:sldId id="420" r:id="rId29"/>
    <p:sldId id="431" r:id="rId30"/>
    <p:sldId id="450" r:id="rId31"/>
    <p:sldId id="422" r:id="rId32"/>
    <p:sldId id="425" r:id="rId33"/>
    <p:sldId id="440" r:id="rId34"/>
    <p:sldId id="429" r:id="rId35"/>
  </p:sldIdLst>
  <p:sldSz cx="9144000" cy="6858000" type="screen4x3"/>
  <p:notesSz cx="6797675" cy="9926638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CE1C80-A211-485F-AD13-D5DC2B88F7C9}" v="14" dt="2026-01-30T11:44:13.9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51" autoAdjust="0"/>
  </p:normalViewPr>
  <p:slideViewPr>
    <p:cSldViewPr snapToGrid="0">
      <p:cViewPr varScale="1">
        <p:scale>
          <a:sx n="108" d="100"/>
          <a:sy n="108" d="100"/>
        </p:scale>
        <p:origin x="1704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rvari Samuli" userId="ec44ceee-f773-44b3-880c-f42efbcf6f14" providerId="ADAL" clId="{039916F9-55E4-4049-AD43-8FC22AD147B9}"/>
    <pc:docChg chg="modSld">
      <pc:chgData name="Sorvari Samuli" userId="ec44ceee-f773-44b3-880c-f42efbcf6f14" providerId="ADAL" clId="{039916F9-55E4-4049-AD43-8FC22AD147B9}" dt="2026-01-30T11:44:13.972" v="35" actId="1076"/>
      <pc:docMkLst>
        <pc:docMk/>
      </pc:docMkLst>
      <pc:sldChg chg="modSp mod">
        <pc:chgData name="Sorvari Samuli" userId="ec44ceee-f773-44b3-880c-f42efbcf6f14" providerId="ADAL" clId="{039916F9-55E4-4049-AD43-8FC22AD147B9}" dt="2026-01-30T11:44:13.972" v="35" actId="1076"/>
        <pc:sldMkLst>
          <pc:docMk/>
          <pc:sldMk cId="3254910837" sldId="429"/>
        </pc:sldMkLst>
        <pc:spChg chg="mod">
          <ac:chgData name="Sorvari Samuli" userId="ec44ceee-f773-44b3-880c-f42efbcf6f14" providerId="ADAL" clId="{039916F9-55E4-4049-AD43-8FC22AD147B9}" dt="2026-01-30T11:43:57.937" v="33" actId="1035"/>
          <ac:spMkLst>
            <pc:docMk/>
            <pc:sldMk cId="3254910837" sldId="429"/>
            <ac:spMk id="4" creationId="{CCBCBCB0-F7FD-4EC5-A88F-0F93151DDAAE}"/>
          </ac:spMkLst>
        </pc:spChg>
        <pc:spChg chg="mod">
          <ac:chgData name="Sorvari Samuli" userId="ec44ceee-f773-44b3-880c-f42efbcf6f14" providerId="ADAL" clId="{039916F9-55E4-4049-AD43-8FC22AD147B9}" dt="2026-01-30T11:44:13.972" v="35" actId="1076"/>
          <ac:spMkLst>
            <pc:docMk/>
            <pc:sldMk cId="3254910837" sldId="429"/>
            <ac:spMk id="5" creationId="{57C3BA84-B3C1-463F-859F-E9C278205038}"/>
          </ac:spMkLst>
        </pc:spChg>
      </pc:sldChg>
    </pc:docChg>
  </pc:docChgLst>
  <pc:docChgLst>
    <pc:chgData name="Kanniainen Juha-Matti" userId="75c2db4c-329c-4c36-9753-dedfa311a420" providerId="ADAL" clId="{253F8A4D-F765-4B8A-97AD-D28355A85F62}"/>
    <pc:docChg chg="delSld modSld">
      <pc:chgData name="Kanniainen Juha-Matti" userId="75c2db4c-329c-4c36-9753-dedfa311a420" providerId="ADAL" clId="{253F8A4D-F765-4B8A-97AD-D28355A85F62}" dt="2026-01-08T11:48:25.736" v="68" actId="5793"/>
      <pc:docMkLst>
        <pc:docMk/>
      </pc:docMkLst>
      <pc:sldChg chg="modSp mod">
        <pc:chgData name="Kanniainen Juha-Matti" userId="75c2db4c-329c-4c36-9753-dedfa311a420" providerId="ADAL" clId="{253F8A4D-F765-4B8A-97AD-D28355A85F62}" dt="2026-01-07T10:22:17.311" v="1" actId="20577"/>
        <pc:sldMkLst>
          <pc:docMk/>
          <pc:sldMk cId="1604256182" sldId="370"/>
        </pc:sldMkLst>
        <pc:spChg chg="mod">
          <ac:chgData name="Kanniainen Juha-Matti" userId="75c2db4c-329c-4c36-9753-dedfa311a420" providerId="ADAL" clId="{253F8A4D-F765-4B8A-97AD-D28355A85F62}" dt="2026-01-07T10:22:17.311" v="1" actId="20577"/>
          <ac:spMkLst>
            <pc:docMk/>
            <pc:sldMk cId="1604256182" sldId="370"/>
            <ac:spMk id="2" creationId="{3D412BC9-400D-4CE4-8BD0-5D3B56F529DD}"/>
          </ac:spMkLst>
        </pc:spChg>
      </pc:sldChg>
      <pc:sldChg chg="modSp mod">
        <pc:chgData name="Kanniainen Juha-Matti" userId="75c2db4c-329c-4c36-9753-dedfa311a420" providerId="ADAL" clId="{253F8A4D-F765-4B8A-97AD-D28355A85F62}" dt="2026-01-08T11:47:44.854" v="65" actId="207"/>
        <pc:sldMkLst>
          <pc:docMk/>
          <pc:sldMk cId="2102144222" sldId="398"/>
        </pc:sldMkLst>
        <pc:spChg chg="mod">
          <ac:chgData name="Kanniainen Juha-Matti" userId="75c2db4c-329c-4c36-9753-dedfa311a420" providerId="ADAL" clId="{253F8A4D-F765-4B8A-97AD-D28355A85F62}" dt="2026-01-08T11:47:44.854" v="65" actId="207"/>
          <ac:spMkLst>
            <pc:docMk/>
            <pc:sldMk cId="2102144222" sldId="398"/>
            <ac:spMk id="3" creationId="{2E27BA2C-2B25-4CE4-A310-6D8DC5E8F44F}"/>
          </ac:spMkLst>
        </pc:spChg>
      </pc:sldChg>
      <pc:sldChg chg="modSp mod">
        <pc:chgData name="Kanniainen Juha-Matti" userId="75c2db4c-329c-4c36-9753-dedfa311a420" providerId="ADAL" clId="{253F8A4D-F765-4B8A-97AD-D28355A85F62}" dt="2026-01-08T11:45:58.889" v="64" actId="20577"/>
        <pc:sldMkLst>
          <pc:docMk/>
          <pc:sldMk cId="3963750309" sldId="404"/>
        </pc:sldMkLst>
        <pc:spChg chg="mod">
          <ac:chgData name="Kanniainen Juha-Matti" userId="75c2db4c-329c-4c36-9753-dedfa311a420" providerId="ADAL" clId="{253F8A4D-F765-4B8A-97AD-D28355A85F62}" dt="2026-01-08T11:45:58.889" v="64" actId="20577"/>
          <ac:spMkLst>
            <pc:docMk/>
            <pc:sldMk cId="3963750309" sldId="404"/>
            <ac:spMk id="3" creationId="{FB30B001-AD71-4BEA-A006-9F33DF302B39}"/>
          </ac:spMkLst>
        </pc:spChg>
      </pc:sldChg>
      <pc:sldChg chg="modSp mod">
        <pc:chgData name="Kanniainen Juha-Matti" userId="75c2db4c-329c-4c36-9753-dedfa311a420" providerId="ADAL" clId="{253F8A4D-F765-4B8A-97AD-D28355A85F62}" dt="2026-01-08T11:47:54.283" v="66" actId="207"/>
        <pc:sldMkLst>
          <pc:docMk/>
          <pc:sldMk cId="3097440571" sldId="419"/>
        </pc:sldMkLst>
        <pc:spChg chg="mod">
          <ac:chgData name="Kanniainen Juha-Matti" userId="75c2db4c-329c-4c36-9753-dedfa311a420" providerId="ADAL" clId="{253F8A4D-F765-4B8A-97AD-D28355A85F62}" dt="2026-01-08T11:47:54.283" v="66" actId="207"/>
          <ac:spMkLst>
            <pc:docMk/>
            <pc:sldMk cId="3097440571" sldId="419"/>
            <ac:spMk id="3" creationId="{BF380A91-8360-4B82-AE9C-649B037FC2C5}"/>
          </ac:spMkLst>
        </pc:spChg>
      </pc:sldChg>
      <pc:sldChg chg="modSp mod">
        <pc:chgData name="Kanniainen Juha-Matti" userId="75c2db4c-329c-4c36-9753-dedfa311a420" providerId="ADAL" clId="{253F8A4D-F765-4B8A-97AD-D28355A85F62}" dt="2026-01-08T11:48:25.736" v="68" actId="5793"/>
        <pc:sldMkLst>
          <pc:docMk/>
          <pc:sldMk cId="3254910837" sldId="429"/>
        </pc:sldMkLst>
        <pc:spChg chg="mod">
          <ac:chgData name="Kanniainen Juha-Matti" userId="75c2db4c-329c-4c36-9753-dedfa311a420" providerId="ADAL" clId="{253F8A4D-F765-4B8A-97AD-D28355A85F62}" dt="2026-01-08T11:48:25.736" v="68" actId="5793"/>
          <ac:spMkLst>
            <pc:docMk/>
            <pc:sldMk cId="3254910837" sldId="429"/>
            <ac:spMk id="5" creationId="{57C3BA84-B3C1-463F-859F-E9C278205038}"/>
          </ac:spMkLst>
        </pc:spChg>
      </pc:sldChg>
      <pc:sldChg chg="addSp delSp modSp mod">
        <pc:chgData name="Kanniainen Juha-Matti" userId="75c2db4c-329c-4c36-9753-dedfa311a420" providerId="ADAL" clId="{253F8A4D-F765-4B8A-97AD-D28355A85F62}" dt="2026-01-07T10:28:17.863" v="25" actId="166"/>
        <pc:sldMkLst>
          <pc:docMk/>
          <pc:sldMk cId="1426621720" sldId="447"/>
        </pc:sldMkLst>
        <pc:spChg chg="add mod">
          <ac:chgData name="Kanniainen Juha-Matti" userId="75c2db4c-329c-4c36-9753-dedfa311a420" providerId="ADAL" clId="{253F8A4D-F765-4B8A-97AD-D28355A85F62}" dt="2026-01-07T10:27:15.777" v="17" actId="478"/>
          <ac:spMkLst>
            <pc:docMk/>
            <pc:sldMk cId="1426621720" sldId="447"/>
            <ac:spMk id="6" creationId="{B2DBB7FD-905A-F3ED-B083-EFF87ABABD56}"/>
          </ac:spMkLst>
        </pc:spChg>
        <pc:picChg chg="add mod ord">
          <ac:chgData name="Kanniainen Juha-Matti" userId="75c2db4c-329c-4c36-9753-dedfa311a420" providerId="ADAL" clId="{253F8A4D-F765-4B8A-97AD-D28355A85F62}" dt="2026-01-07T10:28:17.863" v="25" actId="166"/>
          <ac:picMkLst>
            <pc:docMk/>
            <pc:sldMk cId="1426621720" sldId="447"/>
            <ac:picMk id="5" creationId="{292EEC60-0965-5849-FDED-340E5DB8F74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827B1-2685-462B-8731-CD104FD19CB3}" type="datetimeFigureOut">
              <a:rPr lang="fi-FI" smtClean="0"/>
              <a:t>30.1.2026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A48E9-C262-4873-95B1-32EF71814E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6060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A48E9-C262-4873-95B1-32EF71814EBE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4391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A48E9-C262-4873-95B1-32EF71814EBE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7098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A48E9-C262-4873-95B1-32EF71814EBE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825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A48E9-C262-4873-95B1-32EF71814EBE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9813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5172075" y="44450"/>
            <a:ext cx="3937000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" name="Suorakulmio 4"/>
          <p:cNvSpPr/>
          <p:nvPr/>
        </p:nvSpPr>
        <p:spPr>
          <a:xfrm>
            <a:off x="0" y="5876925"/>
            <a:ext cx="3937000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6" name="Kuva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72413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uv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4813"/>
            <a:ext cx="17272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uva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242050"/>
            <a:ext cx="11509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27584" y="3709389"/>
            <a:ext cx="7772400" cy="1470025"/>
          </a:xfrm>
        </p:spPr>
        <p:txBody>
          <a:bodyPr anchor="t">
            <a:normAutofit/>
          </a:bodyPr>
          <a:lstStyle>
            <a:lvl1pPr>
              <a:defRPr sz="4000" b="1" i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27584" y="5157192"/>
            <a:ext cx="7776864" cy="7920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443663" y="6165850"/>
            <a:ext cx="2133600" cy="365125"/>
          </a:xfrm>
        </p:spPr>
        <p:txBody>
          <a:bodyPr/>
          <a:lstStyle>
            <a:lvl1pPr algn="r">
              <a:defRPr b="1" i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AA773C1-7CB3-45A4-83E1-B329CBB25CC3}" type="datetimeFigureOut">
              <a:rPr lang="fi-FI"/>
              <a:pPr>
                <a:defRPr/>
              </a:pPr>
              <a:t>30.1.2026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787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3E385-0EF3-4FEF-B9FB-CA5972A0357E}" type="datetimeFigureOut">
              <a:rPr lang="fi-FI"/>
              <a:pPr>
                <a:defRPr/>
              </a:pPr>
              <a:t>30.1.2026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B7C1C-93FD-47FD-A10C-6D164AF32C9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571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0" y="5876925"/>
            <a:ext cx="3937000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5" name="Kuva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4813"/>
            <a:ext cx="17272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242050"/>
            <a:ext cx="11509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27584" y="3709389"/>
            <a:ext cx="7772400" cy="1470025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27584" y="5157192"/>
            <a:ext cx="7776864" cy="7920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443663" y="6165850"/>
            <a:ext cx="2133600" cy="365125"/>
          </a:xfrm>
        </p:spPr>
        <p:txBody>
          <a:bodyPr/>
          <a:lstStyle>
            <a:lvl1pPr algn="r">
              <a:defRPr b="1" i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12494D3-1BF6-429B-996B-F7E25A70C1DB}" type="datetimeFigureOut">
              <a:rPr lang="fi-FI"/>
              <a:pPr>
                <a:defRPr/>
              </a:pPr>
              <a:t>30.1.2026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8508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2725E-24B5-4A44-A849-1B0665579A21}" type="datetimeFigureOut">
              <a:rPr lang="fi-FI"/>
              <a:pPr>
                <a:defRPr/>
              </a:pPr>
              <a:t>30.1.2026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6EEE-15E9-459A-BAD5-06F364BAD94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7989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CA2B5-53DD-4476-A9EF-2D8BCBC0F15C}" type="datetimeFigureOut">
              <a:rPr lang="fi-FI"/>
              <a:pPr>
                <a:defRPr/>
              </a:pPr>
              <a:t>30.1.2026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0CA08-8736-46FE-A533-BA844ECD0BF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9288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6A346-9138-4E6D-B702-9E37AF0F8451}" type="datetimeFigureOut">
              <a:rPr lang="fi-FI"/>
              <a:pPr>
                <a:defRPr/>
              </a:pPr>
              <a:t>30.1.2026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09F28-04A9-41C4-8E1C-19F57E25EDB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0372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D8E9E-6B18-414C-9638-1C05DD525691}" type="datetimeFigureOut">
              <a:rPr lang="fi-FI"/>
              <a:pPr>
                <a:defRPr/>
              </a:pPr>
              <a:t>30.1.2026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4888C-9CBD-42CF-9C74-FB0AB2A9C86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7360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AB9AE-6311-47FB-AFEE-E2618136699E}" type="datetimeFigureOut">
              <a:rPr lang="fi-FI"/>
              <a:pPr>
                <a:defRPr/>
              </a:pPr>
              <a:t>30.1.2026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636A9-AD86-4B5D-B930-E7382A4C5CA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587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4296E-A3CF-4E01-9DF0-8F4010C9CE62}" type="datetimeFigureOut">
              <a:rPr lang="fi-FI"/>
              <a:pPr>
                <a:defRPr/>
              </a:pPr>
              <a:t>30.1.2026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6668F-EBCE-4719-BA27-91C5D2DC6A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8977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0" y="5876925"/>
            <a:ext cx="3937000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5" name="Kuva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4813"/>
            <a:ext cx="17272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242050"/>
            <a:ext cx="11509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67544" y="4005065"/>
            <a:ext cx="8208912" cy="10801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000" b="1" i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67544" y="5157192"/>
            <a:ext cx="8208912" cy="7920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443663" y="6165850"/>
            <a:ext cx="2133600" cy="365125"/>
          </a:xfrm>
        </p:spPr>
        <p:txBody>
          <a:bodyPr/>
          <a:lstStyle>
            <a:lvl1pPr algn="r">
              <a:defRPr b="1" i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1597CA3-5C75-4A3A-BB4E-D3C498B6D0B7}" type="datetimeFigureOut">
              <a:rPr lang="fi-FI"/>
              <a:pPr>
                <a:defRPr/>
              </a:pPr>
              <a:t>30.1.2026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1153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0CE75-41D8-4DFA-AB1E-C1763A2B8DA7}" type="datetimeFigureOut">
              <a:rPr lang="fi-FI"/>
              <a:pPr>
                <a:defRPr/>
              </a:pPr>
              <a:t>30.1.2026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0AB6A-6451-48C3-A07A-CBD2DD62448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090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2FCB9-FB81-4480-A88C-82BB9C4E2F17}" type="datetimeFigureOut">
              <a:rPr lang="fi-FI"/>
              <a:pPr>
                <a:defRPr/>
              </a:pPr>
              <a:t>30.1.2026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CB576-6903-4BD1-9B8E-DEEE9F26A9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0034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9552" y="4005064"/>
            <a:ext cx="7772400" cy="64807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70465-4B39-4AC8-855B-B2608214FB29}" type="datetimeFigureOut">
              <a:rPr lang="fi-FI"/>
              <a:pPr>
                <a:defRPr/>
              </a:pPr>
              <a:t>30.1.2026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97FF3-009B-4963-9BFB-717C3790C27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6460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4077072"/>
            <a:ext cx="8229600" cy="1127089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8463A-8728-4EBA-B060-FE3097EBF401}" type="datetimeFigureOut">
              <a:rPr lang="fi-FI"/>
              <a:pPr>
                <a:defRPr/>
              </a:pPr>
              <a:t>30.1.2026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3EA77-2EBD-4340-9E4D-4B952567391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9464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0" y="5876925"/>
            <a:ext cx="3937000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5" name="Kuv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4813"/>
            <a:ext cx="17272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242050"/>
            <a:ext cx="11509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27584" y="3709389"/>
            <a:ext cx="7772400" cy="1470025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27584" y="5157192"/>
            <a:ext cx="7776864" cy="7920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443663" y="6165850"/>
            <a:ext cx="2133600" cy="365125"/>
          </a:xfrm>
        </p:spPr>
        <p:txBody>
          <a:bodyPr/>
          <a:lstStyle>
            <a:lvl1pPr algn="r">
              <a:defRPr b="1" i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E8682-E164-4D6B-AAA0-EE753BF8563D}" type="datetimeFigureOut">
              <a:rPr lang="fi-FI"/>
              <a:pPr>
                <a:defRPr/>
              </a:pPr>
              <a:t>30.1.2026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945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B5FFB-CB7F-46FB-A23B-B38DD49FA975}" type="datetimeFigureOut">
              <a:rPr lang="fi-FI"/>
              <a:pPr>
                <a:defRPr/>
              </a:pPr>
              <a:t>30.1.2026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BFBD8-2C40-4E01-875D-D3D1BCA735F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6972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CCCEB-6A9A-4E72-BB94-DBE597017798}" type="datetimeFigureOut">
              <a:rPr lang="fi-FI"/>
              <a:pPr>
                <a:defRPr/>
              </a:pPr>
              <a:t>30.1.2026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99879-65AC-40C2-86E6-43C2C2512FF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3682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B51EF-D458-4B28-AF9B-95FDFBA7BA3A}" type="datetimeFigureOut">
              <a:rPr lang="fi-FI"/>
              <a:pPr>
                <a:defRPr/>
              </a:pPr>
              <a:t>30.1.2026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0A1C4-6097-4A77-8A76-C26ED2E923D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2648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937A8-5A9E-4860-B438-A9AF045F68F3}" type="datetimeFigureOut">
              <a:rPr lang="fi-FI"/>
              <a:pPr>
                <a:defRPr/>
              </a:pPr>
              <a:t>30.1.2026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ADC33-10F5-4DC1-A9B1-1AADDBCA769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0469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75ACE-1B2B-4572-8E1A-E732E9365728}" type="datetimeFigureOut">
              <a:rPr lang="fi-FI"/>
              <a:pPr>
                <a:defRPr/>
              </a:pPr>
              <a:t>30.1.2026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09505-EF4A-4F41-878D-D4BE56E3B22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244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ACE23-2C73-4580-B518-F53DAD63DAC1}" type="datetimeFigureOut">
              <a:rPr lang="fi-FI"/>
              <a:pPr>
                <a:defRPr/>
              </a:pPr>
              <a:t>30.1.2026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F87BD-E7F2-4D09-A251-CE6E83A5E35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4971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F91E0B-A5F9-69A1-9AFC-BCFD4C48D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339AF36-AD48-5910-EE7A-8CB94CB79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554E72-C178-F484-053C-00EEA4355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238E-610D-4918-A058-1EE7792DAC35}" type="datetimeFigureOut">
              <a:rPr lang="fi-FI" smtClean="0"/>
              <a:t>30.1.2026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2D8421-FFB8-3F2C-FAEC-04CABA04A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1355B64-C4FB-381F-8FEE-0D7EBF24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DFD-7E24-422C-8D7B-56717544EC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689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23D58-7D78-4E4C-A413-0E4E63BDE7EC}" type="datetimeFigureOut">
              <a:rPr lang="fi-FI"/>
              <a:pPr>
                <a:defRPr/>
              </a:pPr>
              <a:t>30.1.2026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986CE-F1E9-4650-A8FF-F854D68FAF4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36682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FFDB33-A318-4406-04F9-105D0A013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04E034-F9A5-8599-94AB-585D149AE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C1C5A88-893B-6F7A-F52D-5F1D9BF6E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238E-610D-4918-A058-1EE7792DAC35}" type="datetimeFigureOut">
              <a:rPr lang="fi-FI" smtClean="0"/>
              <a:t>30.1.2026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CA2D9D9-29B4-8B67-B9DF-40B587F6E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ED39E4C-19D4-E09D-9A61-DF7300A2B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DFD-7E24-422C-8D7B-56717544EC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90543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EF8FE2-7F36-FA96-00EA-4B4CE7B98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1E9FD2A-0DE2-2BDE-F974-BD80950A1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3A9F8AD-328F-2985-5799-EB810306D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238E-610D-4918-A058-1EE7792DAC35}" type="datetimeFigureOut">
              <a:rPr lang="fi-FI" smtClean="0"/>
              <a:t>30.1.2026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5CC17C-7EC8-FCE2-FEB2-2C219AC05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3954C1-085C-9430-EF0E-8BAF95253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DFD-7E24-422C-8D7B-56717544EC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53298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8109EB-2176-DA00-FC0C-086DD6012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01CDF9-9087-AA08-69C5-94D83942D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5F129AC-E1E7-DC53-E24F-DA5E10472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4EB18E2-E7BC-72B0-464A-F7D2B7831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238E-610D-4918-A058-1EE7792DAC35}" type="datetimeFigureOut">
              <a:rPr lang="fi-FI" smtClean="0"/>
              <a:t>30.1.2026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7F264A0-7132-D093-3D68-E58D28F91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01051C2-F136-695D-D02D-FC5EC3B17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DFD-7E24-422C-8D7B-56717544EC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35198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28019A-9C68-ADA6-6946-E72CB1FA2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3D98FB8-3E42-1DB5-7C72-0715DC4E9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05B2D0F-B10A-5833-A2A4-2709F8B5E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E4586C0-4B9D-2080-22AC-7EB0790B7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B507B53-E323-A7E5-BF77-14790CDD70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BB84D3B-045D-298B-DFDA-54793A6D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238E-610D-4918-A058-1EE7792DAC35}" type="datetimeFigureOut">
              <a:rPr lang="fi-FI" smtClean="0"/>
              <a:t>30.1.2026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93DB9B6-0B40-ECF5-76EC-2049499B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E40BADE-7A15-1438-9A9C-48BA19A3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DFD-7E24-422C-8D7B-56717544EC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56922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F182E9-E472-8860-965B-812AF8563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66D8E78-116A-2FDC-9A99-62D658989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238E-610D-4918-A058-1EE7792DAC35}" type="datetimeFigureOut">
              <a:rPr lang="fi-FI" smtClean="0"/>
              <a:t>30.1.2026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D347772-DD2D-0F39-2AAD-20EA9CF34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504C362-5434-CDAA-E042-8D61C314C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DFD-7E24-422C-8D7B-56717544EC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1888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6E5088F-10BB-D7E7-32CF-EADBB991B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238E-610D-4918-A058-1EE7792DAC35}" type="datetimeFigureOut">
              <a:rPr lang="fi-FI" smtClean="0"/>
              <a:t>30.1.2026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AD488B7-668B-0CF5-E7D0-16F23282B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25FAAAB-5CEB-22D5-BC33-29D4C665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DFD-7E24-422C-8D7B-56717544EC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39218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28F628-9389-FA5E-B891-01C0640E7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C910A0-A406-92D2-6DF3-A1F55596D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E043232-A97F-DDAD-8D2B-869CEEBAC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EC28A3E-6668-E2ED-E595-A2ED085AD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238E-610D-4918-A058-1EE7792DAC35}" type="datetimeFigureOut">
              <a:rPr lang="fi-FI" smtClean="0"/>
              <a:t>30.1.2026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96BF374-542C-411A-709F-8BC6D5E1B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43B45E9-A49A-7111-CF2B-BB07B3F5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DFD-7E24-422C-8D7B-56717544EC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50513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3034B6-DA32-9330-18DA-0C6BB3B9D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583A7B0-38DA-A51C-7CBB-B6F0D0E9A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7C749FF-3331-1A03-C49E-750227F5E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5E6E69-D5F0-1100-1549-F42012807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238E-610D-4918-A058-1EE7792DAC35}" type="datetimeFigureOut">
              <a:rPr lang="fi-FI" smtClean="0"/>
              <a:t>30.1.2026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E21CF50-284C-4F41-99C0-C5B9B05E8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A7BEBE8-B24E-41FA-7762-3E2B72D3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DFD-7E24-422C-8D7B-56717544EC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46098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16B1E4-CC4D-6185-D624-8D0B8D3C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45971C2-7279-435B-F9E6-06ABC9248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E89AA2E-57FE-974A-7F58-68712853C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238E-610D-4918-A058-1EE7792DAC35}" type="datetimeFigureOut">
              <a:rPr lang="fi-FI" smtClean="0"/>
              <a:t>30.1.2026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2B16AED-7CDD-8A0B-AA33-AB727B994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353BEAD-C5D9-12E4-3FC1-1B0FFDF4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DFD-7E24-422C-8D7B-56717544EC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45349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337DE8B-C15A-ABB7-E5FE-735AFB6974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E69D875-2DF4-71A4-084C-FFA5B09F5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428DD5-370D-A859-7C21-7D483267E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238E-610D-4918-A058-1EE7792DAC35}" type="datetimeFigureOut">
              <a:rPr lang="fi-FI" smtClean="0"/>
              <a:t>30.1.2026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5CB4967-47E4-9E9D-78E6-2D41D5EB3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5376F1-4C53-53AA-B915-1FEFE97E2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DFD-7E24-422C-8D7B-56717544EC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0063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21AB6-FA52-40A5-A47C-16068D072916}" type="datetimeFigureOut">
              <a:rPr lang="fi-FI"/>
              <a:pPr>
                <a:defRPr/>
              </a:pPr>
              <a:t>30.1.2026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0A13A-9CAF-4153-971A-22280C1E4FF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459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1006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1006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E15E0-FC90-4B84-9AE3-0D48766ACED1}" type="datetimeFigureOut">
              <a:rPr lang="fi-FI"/>
              <a:pPr>
                <a:defRPr/>
              </a:pPr>
              <a:t>30.1.2026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BE3D0-4794-48FD-B4A4-783680BD29E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205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7E168-8E56-4914-98A2-9382140A72DF}" type="datetimeFigureOut">
              <a:rPr lang="fi-FI"/>
              <a:pPr>
                <a:defRPr/>
              </a:pPr>
              <a:t>30.1.2026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8B582-67CF-49C0-BF1F-67E4E37FEE3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013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50FC-B81C-4ECE-B40E-5A50C295EF39}" type="datetimeFigureOut">
              <a:rPr lang="fi-FI"/>
              <a:pPr>
                <a:defRPr/>
              </a:pPr>
              <a:t>30.1.2026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01DE0-A3FE-4752-A1F1-C310EDF864B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59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2E47-B206-4A8A-AD7E-E9F294695C9F}" type="datetimeFigureOut">
              <a:rPr lang="fi-FI"/>
              <a:pPr>
                <a:defRPr/>
              </a:pPr>
              <a:t>30.1.2026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556B9-6730-48BB-B5BB-7E8DA379B6B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060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D5864-10A9-4CFA-AF34-CF3B39F07D3E}" type="datetimeFigureOut">
              <a:rPr lang="fi-FI"/>
              <a:pPr>
                <a:defRPr/>
              </a:pPr>
              <a:t>30.1.2026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380D6-207F-4BFE-B3C0-770973D0868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311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68313" y="9080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</a:t>
            </a:r>
            <a:r>
              <a:rPr lang="fi-FI" altLang="fi-FI" err="1"/>
              <a:t>perustyyl</a:t>
            </a:r>
            <a:r>
              <a:rPr lang="fi-FI" altLang="fi-FI"/>
              <a:t>. </a:t>
            </a:r>
            <a:r>
              <a:rPr lang="fi-FI" altLang="fi-FI" err="1"/>
              <a:t>napsautt</a:t>
            </a:r>
            <a:r>
              <a:rPr lang="fi-FI" altLang="fi-FI"/>
              <a:t>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2133600"/>
            <a:ext cx="8229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987675" y="6303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12FA72-14AB-4D81-854B-6866394BFA48}" type="datetimeFigureOut">
              <a:rPr lang="fi-FI"/>
              <a:pPr>
                <a:defRPr/>
              </a:pPr>
              <a:t>30.1.2026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219700" y="63039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243888" y="6289675"/>
            <a:ext cx="442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99B018-C044-4108-BB53-007E6B617BA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031" name="Kuva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22320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Kuva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40463"/>
            <a:ext cx="11525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Kuva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68288"/>
            <a:ext cx="13509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i="1" kern="1200">
          <a:solidFill>
            <a:srgbClr val="E10069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on paikkamerkki 1"/>
          <p:cNvSpPr>
            <a:spLocks noGrp="1"/>
          </p:cNvSpPr>
          <p:nvPr>
            <p:ph type="title"/>
          </p:nvPr>
        </p:nvSpPr>
        <p:spPr bwMode="auto">
          <a:xfrm>
            <a:off x="482600" y="573088"/>
            <a:ext cx="82296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</a:t>
            </a:r>
            <a:r>
              <a:rPr lang="fi-FI" altLang="fi-FI" err="1"/>
              <a:t>perustyyl</a:t>
            </a:r>
            <a:r>
              <a:rPr lang="fi-FI" altLang="fi-FI"/>
              <a:t>. </a:t>
            </a:r>
            <a:r>
              <a:rPr lang="fi-FI" altLang="fi-FI" err="1"/>
              <a:t>napsautt</a:t>
            </a:r>
            <a:r>
              <a:rPr lang="fi-FI" altLang="fi-FI"/>
              <a:t>.</a:t>
            </a:r>
          </a:p>
        </p:txBody>
      </p:sp>
      <p:sp>
        <p:nvSpPr>
          <p:cNvPr id="2051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68313" y="1844675"/>
            <a:ext cx="8218487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987675" y="6303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9375E9-B78D-433B-89BA-9FE8AC6AD379}" type="datetimeFigureOut">
              <a:rPr lang="fi-FI"/>
              <a:pPr>
                <a:defRPr/>
              </a:pPr>
              <a:t>30.1.2026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219700" y="63039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243888" y="6289675"/>
            <a:ext cx="442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8F44F4-82E6-4A8A-8CFD-281F0F99085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2055" name="Kuva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40463"/>
            <a:ext cx="11525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orakulmio 9"/>
          <p:cNvSpPr/>
          <p:nvPr/>
        </p:nvSpPr>
        <p:spPr>
          <a:xfrm>
            <a:off x="468313" y="0"/>
            <a:ext cx="8675687" cy="188913"/>
          </a:xfrm>
          <a:prstGeom prst="rect">
            <a:avLst/>
          </a:prstGeom>
          <a:solidFill>
            <a:srgbClr val="E10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2057" name="Kuva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57188"/>
            <a:ext cx="13414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i="1" kern="1200">
          <a:solidFill>
            <a:srgbClr val="E10069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68313" y="4160838"/>
            <a:ext cx="8218487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987675" y="6303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EF7979-F484-41D7-9EF3-99CD70840869}" type="datetimeFigureOut">
              <a:rPr lang="fi-FI"/>
              <a:pPr>
                <a:defRPr/>
              </a:pPr>
              <a:t>30.1.2026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219700" y="63039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243888" y="6289675"/>
            <a:ext cx="442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981C7C-FEE8-48E1-B20A-6B4BC421CEE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3078" name="Kuv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40463"/>
            <a:ext cx="11525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orakulmio 9"/>
          <p:cNvSpPr/>
          <p:nvPr/>
        </p:nvSpPr>
        <p:spPr>
          <a:xfrm>
            <a:off x="468313" y="3860800"/>
            <a:ext cx="8675687" cy="95250"/>
          </a:xfrm>
          <a:prstGeom prst="rect">
            <a:avLst/>
          </a:prstGeom>
          <a:solidFill>
            <a:srgbClr val="E10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3080" name="Kuva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57188"/>
            <a:ext cx="13414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6" r:id="rId2"/>
    <p:sldLayoutId id="2147483707" r:id="rId3"/>
    <p:sldLayoutId id="2147483708" r:id="rId4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rgbClr val="E10069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on paikkamerkki 1"/>
          <p:cNvSpPr>
            <a:spLocks noGrp="1"/>
          </p:cNvSpPr>
          <p:nvPr>
            <p:ph type="title"/>
          </p:nvPr>
        </p:nvSpPr>
        <p:spPr bwMode="auto">
          <a:xfrm>
            <a:off x="482600" y="4222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</a:t>
            </a:r>
            <a:r>
              <a:rPr lang="fi-FI" altLang="fi-FI" err="1"/>
              <a:t>perustyyl</a:t>
            </a:r>
            <a:r>
              <a:rPr lang="fi-FI" altLang="fi-FI"/>
              <a:t>. </a:t>
            </a:r>
            <a:r>
              <a:rPr lang="fi-FI" altLang="fi-FI" err="1"/>
              <a:t>napsautt</a:t>
            </a:r>
            <a:r>
              <a:rPr lang="fi-FI" altLang="fi-FI"/>
              <a:t>.</a:t>
            </a:r>
          </a:p>
        </p:txBody>
      </p:sp>
      <p:sp>
        <p:nvSpPr>
          <p:cNvPr id="4099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700213"/>
            <a:ext cx="8229600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987675" y="6303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028197-BCD3-4256-8241-B0AD226EAFF8}" type="datetimeFigureOut">
              <a:rPr lang="fi-FI"/>
              <a:pPr>
                <a:defRPr/>
              </a:pPr>
              <a:t>30.1.2026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219700" y="63039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243888" y="6289675"/>
            <a:ext cx="442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A3ABBA-31D6-4140-8969-BD580BC7A3E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4103" name="Kuva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40463"/>
            <a:ext cx="11525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Kuva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22250"/>
            <a:ext cx="135096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i="1" kern="1200">
          <a:solidFill>
            <a:srgbClr val="E10069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E10069"/>
          </a:solidFill>
          <a:latin typeface="Segoe UI" pitchFamily="34" charset="0"/>
          <a:cs typeface="Segoe U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04D76ED-49D5-4B0E-55BD-A42C160F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8721C08-16DC-EC11-D6F7-8DA197E7E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110D196-2269-1337-F761-FDDAA9B673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8238E-610D-4918-A058-1EE7792DAC35}" type="datetimeFigureOut">
              <a:rPr lang="fi-FI" smtClean="0"/>
              <a:t>30.1.2026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BA69CC1-F2E1-87F8-0642-E9EA259C3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28054C0-0348-CA50-405F-E42FD2536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08DFD-7E24-422C-8D7B-56717544EC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605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412BC9-400D-4CE4-8BD0-5D3B56F52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" y="3571703"/>
            <a:ext cx="8808720" cy="1785157"/>
          </a:xfrm>
        </p:spPr>
        <p:txBody>
          <a:bodyPr>
            <a:normAutofit/>
          </a:bodyPr>
          <a:lstStyle/>
          <a:p>
            <a:r>
              <a:rPr lang="fi-FI" sz="3600" dirty="0"/>
              <a:t>Kaakkurin koulun valinnaisuus 2026</a:t>
            </a:r>
          </a:p>
        </p:txBody>
      </p:sp>
    </p:spTree>
    <p:extLst>
      <p:ext uri="{BB962C8B-B14F-4D97-AF65-F5344CB8AC3E}">
        <p14:creationId xmlns:p14="http://schemas.microsoft.com/office/powerpoint/2010/main" val="1604256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18BE98-2245-1A10-1A89-16FFE8471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17B9D616-85ED-923E-78AA-3211A02DE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21" y="908050"/>
            <a:ext cx="8963378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85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785839"/>
          </a:xfrm>
        </p:spPr>
        <p:txBody>
          <a:bodyPr/>
          <a:lstStyle/>
          <a:p>
            <a:r>
              <a:rPr lang="fi-FI" sz="2800" dirty="0"/>
              <a:t>Kotitalouden syventävä 4 </a:t>
            </a:r>
            <a:r>
              <a:rPr lang="fi-FI" sz="2800" dirty="0" err="1"/>
              <a:t>vvh</a:t>
            </a:r>
            <a:endParaRPr lang="fi-FI" sz="2800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6087" y="1693889"/>
            <a:ext cx="8240713" cy="4781862"/>
          </a:xfrm>
        </p:spPr>
        <p:txBody>
          <a:bodyPr/>
          <a:lstStyle/>
          <a:p>
            <a:pPr>
              <a:buNone/>
            </a:pPr>
            <a:r>
              <a:rPr lang="fi-FI" sz="2000" dirty="0">
                <a:cs typeface="Calibri"/>
              </a:rPr>
              <a:t>Kurssilla tutustutaan uusiin raaka-aineisiin ja ajankohtaisiin trendiruokiin ja – leivonnaisiin</a:t>
            </a:r>
            <a:r>
              <a:rPr lang="fi-FI" sz="2000" dirty="0"/>
              <a:t> </a:t>
            </a:r>
            <a:r>
              <a:rPr lang="fi-FI" sz="2000" dirty="0">
                <a:cs typeface="Calibri"/>
              </a:rPr>
              <a:t>(internet ja ruokalehdet) sekä opetellaan erilaisten kodinkoneiden käyttöä ruoanvalmistuksessa ja leivonnassa.</a:t>
            </a:r>
          </a:p>
          <a:p>
            <a:pPr marL="0" indent="0">
              <a:buNone/>
            </a:pPr>
            <a:r>
              <a:rPr lang="fi-FI" sz="2000" dirty="0">
                <a:cs typeface="Calibri"/>
              </a:rPr>
              <a:t>Oppilas suunnittelee kurssilla itsenäisesti ateriakokonaisuuden, joka toteutetaan koko oppilasryhmän kanssa.</a:t>
            </a:r>
          </a:p>
          <a:p>
            <a:pPr marL="0" indent="0">
              <a:buNone/>
            </a:pPr>
            <a:r>
              <a:rPr lang="fi-FI" sz="2000" dirty="0">
                <a:cs typeface="Calibri"/>
              </a:rPr>
              <a:t>Kurssilla toteutetaan oppilaiden kiinnostuksen mukaisesti erilaisia projekteja, tapahtumia ja retkiä.</a:t>
            </a:r>
          </a:p>
          <a:p>
            <a:pPr>
              <a:buNone/>
            </a:pPr>
            <a:endParaRPr lang="fi-FI" sz="2000" dirty="0">
              <a:cs typeface="Calibri"/>
            </a:endParaRPr>
          </a:p>
          <a:p>
            <a:pPr>
              <a:buNone/>
            </a:pPr>
            <a:r>
              <a:rPr lang="fi-FI" sz="2000" dirty="0">
                <a:cs typeface="Calibri"/>
              </a:rPr>
              <a:t>Kurssi kehittää oppilaan valmiuksia yhdessä toimimiseen </a:t>
            </a:r>
            <a:endParaRPr lang="en-US" sz="2000" dirty="0">
              <a:cs typeface="Calibri"/>
            </a:endParaRPr>
          </a:p>
          <a:p>
            <a:pPr>
              <a:buNone/>
            </a:pPr>
            <a:r>
              <a:rPr lang="fi-FI" sz="2000" dirty="0">
                <a:cs typeface="Calibri"/>
              </a:rPr>
              <a:t>sekä syventää edelleen jo aiemmin saavutettuja suunnittelu-, </a:t>
            </a:r>
          </a:p>
          <a:p>
            <a:pPr>
              <a:buNone/>
            </a:pPr>
            <a:r>
              <a:rPr lang="fi-FI" sz="2000" dirty="0">
                <a:cs typeface="Calibri"/>
              </a:rPr>
              <a:t>työskentely- ja</a:t>
            </a:r>
            <a:r>
              <a:rPr lang="en-US" sz="2000" dirty="0">
                <a:cs typeface="Calibri"/>
              </a:rPr>
              <a:t> </a:t>
            </a:r>
            <a:r>
              <a:rPr lang="fi-FI" sz="2000" dirty="0">
                <a:cs typeface="Calibri"/>
              </a:rPr>
              <a:t>voimavarojen hallinnan taitoja.</a:t>
            </a:r>
            <a:endParaRPr lang="fi-FI" sz="2000" dirty="0"/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8560331-33B0-D778-5F22-6B2C2B6AA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3373"/>
            <a:ext cx="9144000" cy="509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60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BCCBB5-CB21-4380-85E3-A8DAA985D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6247"/>
            <a:ext cx="8229600" cy="962953"/>
          </a:xfrm>
        </p:spPr>
        <p:txBody>
          <a:bodyPr/>
          <a:lstStyle/>
          <a:p>
            <a:r>
              <a:rPr lang="fi-FI" dirty="0"/>
              <a:t>	Musiikin syventävä 4vvh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721F3F-D416-4FCD-8203-62978443A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816350"/>
          </a:xfrm>
        </p:spPr>
        <p:txBody>
          <a:bodyPr/>
          <a:lstStyle/>
          <a:p>
            <a:r>
              <a:rPr lang="fi-FI" sz="2000" dirty="0"/>
              <a:t>Kurssin tavoitteena on antaa oppilaalle musiikin harrastamiseen liittyviä perustietoja ja -taitoja. Kurssilla opiskellaan asioita käytännön kautta, eli laulaminen ja musisointi ovat hyvin keskeisessä asemassa.</a:t>
            </a:r>
          </a:p>
          <a:p>
            <a:r>
              <a:rPr lang="fi-FI" sz="2000" dirty="0"/>
              <a:t>Kurssilla mm.:</a:t>
            </a:r>
          </a:p>
          <a:p>
            <a:pPr lvl="1"/>
            <a:r>
              <a:rPr lang="fi-FI" sz="2000" dirty="0"/>
              <a:t>syvennetään seitsemännellä luokalla opittuja taitoja kitaran, basson, rumpujen ja erilaisten rytmisoittimien osalta</a:t>
            </a:r>
          </a:p>
          <a:p>
            <a:pPr lvl="1"/>
            <a:r>
              <a:rPr lang="fi-FI" sz="2000" dirty="0"/>
              <a:t>opetellaan tietokoneen käyttöä musiikin tekemisessä</a:t>
            </a:r>
          </a:p>
          <a:p>
            <a:pPr lvl="1"/>
            <a:r>
              <a:rPr lang="fi-FI" sz="2000" dirty="0"/>
              <a:t>tutustutaan erilaisiin musiikkityyleihin</a:t>
            </a:r>
          </a:p>
          <a:p>
            <a:pPr lvl="1"/>
            <a:r>
              <a:rPr lang="fi-FI" sz="2000" dirty="0"/>
              <a:t> opiskellaan nuottien lukua ja nuoteista soittamista sekä kehitetään improvisointikykyä</a:t>
            </a:r>
          </a:p>
          <a:p>
            <a:pPr lvl="1"/>
            <a:r>
              <a:rPr lang="fi-FI" sz="2000" dirty="0"/>
              <a:t>valmistetaan esityksiä koulun juhliin, ja äänitteitä harjoitellusta ohjelmistosta.</a:t>
            </a:r>
          </a:p>
          <a:p>
            <a:endParaRPr lang="fi-FI" sz="2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5693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644814"/>
            <a:ext cx="8229600" cy="1143000"/>
          </a:xfrm>
        </p:spPr>
        <p:txBody>
          <a:bodyPr/>
          <a:lstStyle/>
          <a:p>
            <a:r>
              <a:rPr lang="fi-FI" dirty="0"/>
              <a:t>Palloilu: </a:t>
            </a:r>
            <a:r>
              <a:rPr lang="fi-FI" sz="2800" dirty="0"/>
              <a:t>Liikunnan syventävä 4vvh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67990" y="1709755"/>
            <a:ext cx="8229600" cy="4425372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/>
              <a:t>Palloilukurssin tavoitteita: </a:t>
            </a:r>
          </a:p>
          <a:p>
            <a:r>
              <a:rPr lang="fi-FI" sz="2000" dirty="0"/>
              <a:t>Kehittää ja syventää oppilaan palloilutaitoja eri pallolajeissa</a:t>
            </a:r>
          </a:p>
          <a:p>
            <a:r>
              <a:rPr lang="fi-FI" sz="2000" dirty="0"/>
              <a:t>Lisätä ja vahvistaa oppilaan pelikäsitystä, taktiikkaa, sääntötietoutta ja sosiaalisia taitoja</a:t>
            </a:r>
          </a:p>
          <a:p>
            <a:endParaRPr lang="fi-FI" sz="2000" dirty="0"/>
          </a:p>
          <a:p>
            <a:pPr marL="0" indent="0">
              <a:buNone/>
            </a:pPr>
            <a:r>
              <a:rPr lang="fi-FI" sz="2000" dirty="0"/>
              <a:t>Palloilukurssin sisällöt: </a:t>
            </a:r>
          </a:p>
          <a:p>
            <a:r>
              <a:rPr lang="fi-FI" sz="2000" dirty="0"/>
              <a:t>Kurssilla perehdytään monipuolisesti eri palloilulajeihin (maali- ja mailapelit, pallottelupelit, polttopelit ja tarkkuuspelit)</a:t>
            </a:r>
          </a:p>
          <a:p>
            <a:r>
              <a:rPr lang="fi-FI" sz="2000" dirty="0"/>
              <a:t>Pallolajien tekniikkaharjoituksia</a:t>
            </a:r>
          </a:p>
          <a:p>
            <a:r>
              <a:rPr lang="fi-FI" sz="2000" dirty="0"/>
              <a:t>Taktisen ajattelun kehittäminen pallopeleissä</a:t>
            </a:r>
          </a:p>
          <a:p>
            <a:r>
              <a:rPr lang="fi-FI" sz="2000" dirty="0"/>
              <a:t>Syventyminen pelien sääntöihin</a:t>
            </a:r>
          </a:p>
          <a:p>
            <a:r>
              <a:rPr lang="fi-FI" sz="2000" dirty="0"/>
              <a:t>Tuomaritoiminnan harjoitteleminen</a:t>
            </a:r>
          </a:p>
        </p:txBody>
      </p:sp>
    </p:spTree>
    <p:extLst>
      <p:ext uri="{BB962C8B-B14F-4D97-AF65-F5344CB8AC3E}">
        <p14:creationId xmlns:p14="http://schemas.microsoft.com/office/powerpoint/2010/main" val="172178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241D39-5631-F6B4-5BDF-7B2F22B31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6959BF1F-6D8A-C3DE-FDFA-5BEFD2DC2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5285" y="789213"/>
            <a:ext cx="7293429" cy="547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88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fi-FI"/>
              <a:t>Käsityön syventävä: Tekstiilityö 4vvh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500" dirty="0"/>
          </a:p>
          <a:p>
            <a:pPr>
              <a:lnSpc>
                <a:spcPct val="90000"/>
              </a:lnSpc>
            </a:pPr>
            <a:r>
              <a:rPr lang="fi-FI" sz="1800" dirty="0"/>
              <a:t>Onko haaveenasi ommella itsellesi vaatteita tai tehdä huoneeseesi joitain upeita sisustusjuttuja? Haluatko luoda itse jotain uutta?</a:t>
            </a:r>
          </a:p>
          <a:p>
            <a:pPr>
              <a:lnSpc>
                <a:spcPct val="90000"/>
              </a:lnSpc>
            </a:pPr>
            <a:endParaRPr lang="fi-FI" sz="1800" dirty="0"/>
          </a:p>
          <a:p>
            <a:pPr>
              <a:lnSpc>
                <a:spcPct val="90000"/>
              </a:lnSpc>
            </a:pPr>
            <a:r>
              <a:rPr lang="fi-FI" sz="1800" dirty="0"/>
              <a:t>Jos on, tämä on valinnaisaine juuri sinulle!</a:t>
            </a:r>
          </a:p>
          <a:p>
            <a:pPr>
              <a:lnSpc>
                <a:spcPct val="90000"/>
              </a:lnSpc>
            </a:pPr>
            <a:endParaRPr lang="fi-FI" sz="1800" dirty="0"/>
          </a:p>
          <a:p>
            <a:pPr>
              <a:lnSpc>
                <a:spcPct val="90000"/>
              </a:lnSpc>
            </a:pPr>
            <a:r>
              <a:rPr lang="fi-FI" sz="1800" dirty="0"/>
              <a:t>Valinnaisen tekstiilityön opetus vahvistaa ja syventää oppilaiden omasta elämysmaailmasta nousevaa innovointia ja ongelmanratkaisua sekä käsityön suunnitteluun, tekemiseen ja ilmaisuun liittyvien tietojen ja taitojen osaamista.​</a:t>
            </a:r>
          </a:p>
          <a:p>
            <a:pPr>
              <a:lnSpc>
                <a:spcPct val="90000"/>
              </a:lnSpc>
            </a:pPr>
            <a:endParaRPr lang="fi-FI" sz="1500" dirty="0"/>
          </a:p>
        </p:txBody>
      </p:sp>
      <p:pic>
        <p:nvPicPr>
          <p:cNvPr id="6" name="Picture 4" descr="Ompelukone (Kuva: Sclera)">
            <a:extLst>
              <a:ext uri="{FF2B5EF4-FFF2-40B4-BE49-F238E27FC236}">
                <a16:creationId xmlns:a16="http://schemas.microsoft.com/office/drawing/2014/main" id="{35BA090B-1137-4574-8D01-E6717094D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2945" y="2051049"/>
            <a:ext cx="3898901" cy="389890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283654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991177"/>
            <a:ext cx="8229600" cy="865332"/>
          </a:xfrm>
        </p:spPr>
        <p:txBody>
          <a:bodyPr/>
          <a:lstStyle/>
          <a:p>
            <a:r>
              <a:rPr lang="fi-FI" dirty="0"/>
              <a:t>Liikkuen luonnossa </a:t>
            </a:r>
            <a:br>
              <a:rPr lang="en-US" sz="3200" dirty="0">
                <a:latin typeface="+mj-ea"/>
                <a:cs typeface="+mj-ea"/>
              </a:rPr>
            </a:br>
            <a:r>
              <a:rPr lang="fi-FI" sz="2800" dirty="0"/>
              <a:t>Liikunnan ja biologian soveltava 4vvh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991644"/>
            <a:ext cx="8229600" cy="4259695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Kurssin tavoitteena on luonnossa liikkuen hankkia sieltä elämyksiä, lisätä opiskeluvireyttä rentouttavien ja elämyksellisten liikuntakokemusten kautta, tekemään havaintoja sekä tuntemaan Pohjois-Suomen luonnon erityispiirteitä.  </a:t>
            </a:r>
            <a:endParaRPr lang="fi-FI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fontAlgn="base"/>
            <a:r>
              <a:rPr lang="fi-FI" sz="1800" b="0" i="0" dirty="0">
                <a:solidFill>
                  <a:srgbClr val="000000"/>
                </a:solidFill>
                <a:effectLst/>
                <a:latin typeface="Gill Sans MT"/>
              </a:rPr>
              <a:t>Kurssin käytyään oppilas hallitsee retkeilyn ja erätaidon perusteet.  Lisäksi kurssilla tutustutaan melontaan, jousiammuntaan, kiipeilyn, kalastukseen, </a:t>
            </a:r>
            <a:r>
              <a:rPr lang="fi-FI" sz="1800" b="0" i="0" dirty="0" err="1">
                <a:solidFill>
                  <a:srgbClr val="000000"/>
                </a:solidFill>
                <a:effectLst/>
                <a:latin typeface="Gill Sans MT"/>
              </a:rPr>
              <a:t>lumikenkäilyyn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Gill Sans MT"/>
              </a:rPr>
              <a:t> ym.  Kurssilla tehdään myös vaellusretkiä, 8. lk. lyhyt päivävaellus ja 9 lk. kahden yön mittainen ”</a:t>
            </a:r>
            <a:r>
              <a:rPr lang="fi-FI" sz="1800" dirty="0">
                <a:solidFill>
                  <a:srgbClr val="000000"/>
                </a:solidFill>
                <a:latin typeface="Gill Sans MT"/>
              </a:rPr>
              <a:t>viikonloppu päättövaellus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Gill Sans MT"/>
              </a:rPr>
              <a:t>”. Vaelluksella opitaan selviytymään luonnossa erätaitojen avulla sekä toimimaan ryhmässä.  </a:t>
            </a:r>
            <a:endParaRPr lang="fi-FI" sz="1800" b="0" i="0" dirty="0"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fontAlgn="base"/>
            <a:r>
              <a:rPr lang="fi-FI" sz="1800" dirty="0">
                <a:solidFill>
                  <a:srgbClr val="000000"/>
                </a:solidFill>
                <a:latin typeface="Gill Sans MT"/>
              </a:rPr>
              <a:t>8lk:n Syksyllä ja keväällä tunnit ovat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Gill Sans MT"/>
              </a:rPr>
              <a:t> pidempiä mutta ne korvataan </a:t>
            </a:r>
            <a:r>
              <a:rPr lang="fi-FI" sz="1800" dirty="0">
                <a:solidFill>
                  <a:srgbClr val="000000"/>
                </a:solidFill>
                <a:latin typeface="Gill Sans MT"/>
              </a:rPr>
              <a:t>oppilaille myöhemmin vapautuvilla kerroilla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Gill Sans MT"/>
              </a:rPr>
              <a:t>(Kurssille osallistuvalla oppilaalla </a:t>
            </a:r>
            <a:r>
              <a:rPr lang="fi-FI" sz="1800" dirty="0">
                <a:solidFill>
                  <a:srgbClr val="000000"/>
                </a:solidFill>
                <a:latin typeface="Gill Sans MT"/>
              </a:rPr>
              <a:t>on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Gill Sans MT"/>
              </a:rPr>
              <a:t> hyvä olla ennestään joitakin retkeilyvälineitä tai mahdollisuus saada niitä lainaan. Myös oma pyörä </a:t>
            </a:r>
            <a:r>
              <a:rPr lang="fi-FI" sz="1800" dirty="0">
                <a:solidFill>
                  <a:srgbClr val="000000"/>
                </a:solidFill>
                <a:latin typeface="Gill Sans MT"/>
              </a:rPr>
              <a:t>on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Gill Sans MT"/>
              </a:rPr>
              <a:t> hyvä olla, koska tunnit ovat pääsääntöisesti </a:t>
            </a:r>
            <a:r>
              <a:rPr lang="fi-FI" sz="1800" dirty="0">
                <a:solidFill>
                  <a:srgbClr val="000000"/>
                </a:solidFill>
                <a:latin typeface="Gill Sans MT"/>
              </a:rPr>
              <a:t>lähiympäristössä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Gill Sans MT"/>
              </a:rPr>
              <a:t>)  </a:t>
            </a:r>
            <a:endParaRPr lang="fi-FI" sz="2400" dirty="0"/>
          </a:p>
          <a:p>
            <a:pPr marL="0" indent="0" algn="l" rtl="0" fontAlgn="base">
              <a:buNone/>
            </a:pPr>
            <a:endParaRPr lang="fi-FI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endParaRPr lang="fi-FI" sz="1800" b="0" i="0" dirty="0"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endParaRPr lang="fi-FI" sz="2400" dirty="0"/>
          </a:p>
          <a:p>
            <a:endParaRPr lang="fi-FI" sz="1800" dirty="0"/>
          </a:p>
          <a:p>
            <a:endParaRPr lang="fi-FI" sz="1800" dirty="0"/>
          </a:p>
          <a:p>
            <a:pPr lvl="0"/>
            <a:endParaRPr lang="fi-FI" sz="1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1753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735E47-1005-ACA1-5849-AA498365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2DBB7FD-905A-F3ED-B083-EFF87ABAB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92EEC60-0965-5849-FDED-340E5DB8F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766" y="0"/>
            <a:ext cx="9190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21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E8EDF2-48B0-4500-ABA0-836664E74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Lyhyet valinnaisaineet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380A91-8360-4B82-AE9C-649B037FC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913206"/>
            <a:ext cx="8548255" cy="4224358"/>
          </a:xfrm>
        </p:spPr>
        <p:txBody>
          <a:bodyPr/>
          <a:lstStyle/>
          <a:p>
            <a:r>
              <a:rPr lang="fi-FI" b="1" dirty="0"/>
              <a:t>Musiikin soveltava</a:t>
            </a:r>
            <a:r>
              <a:rPr lang="fi-FI" dirty="0"/>
              <a:t>				- MU</a:t>
            </a:r>
          </a:p>
          <a:p>
            <a:r>
              <a:rPr lang="fi-FI" b="1" dirty="0"/>
              <a:t>STEAM / Värkkäily– kurssi</a:t>
            </a:r>
            <a:r>
              <a:rPr lang="fi-FI" dirty="0"/>
              <a:t>			- KS+KU</a:t>
            </a:r>
          </a:p>
          <a:p>
            <a:r>
              <a:rPr lang="fi-FI" b="1" dirty="0"/>
              <a:t>Keksijä-kurssi</a:t>
            </a:r>
            <a:r>
              <a:rPr lang="fi-FI" dirty="0"/>
              <a:t> 					- MA, FY, KS</a:t>
            </a:r>
          </a:p>
          <a:p>
            <a:r>
              <a:rPr lang="fi-FI" b="1" dirty="0"/>
              <a:t>Leivonta ja juhlat</a:t>
            </a:r>
            <a:r>
              <a:rPr lang="fi-FI" dirty="0"/>
              <a:t>				- KO		</a:t>
            </a:r>
          </a:p>
          <a:p>
            <a:r>
              <a:rPr lang="fi-FI" b="1" dirty="0"/>
              <a:t>Liikkuen luonnossa-kurssi</a:t>
            </a:r>
            <a:r>
              <a:rPr lang="fi-FI" sz="1800" b="1" dirty="0"/>
              <a:t> </a:t>
            </a:r>
            <a:r>
              <a:rPr lang="fi-FI" dirty="0"/>
              <a:t>			- BI+LI</a:t>
            </a:r>
          </a:p>
          <a:p>
            <a:r>
              <a:rPr lang="fi-FI" b="1" dirty="0"/>
              <a:t>Musiikki, draama ja taide yhdessä</a:t>
            </a:r>
            <a:r>
              <a:rPr lang="fi-FI" dirty="0"/>
              <a:t>		- MU, AI, KU</a:t>
            </a:r>
          </a:p>
          <a:p>
            <a:pPr marL="0" indent="0">
              <a:buNone/>
            </a:pPr>
            <a:r>
              <a:rPr lang="fi-FI" dirty="0"/>
              <a:t>					</a:t>
            </a:r>
          </a:p>
          <a:p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endParaRPr lang="fi-FI" sz="1800" dirty="0"/>
          </a:p>
          <a:p>
            <a:endParaRPr lang="fi-FI" sz="1800" dirty="0"/>
          </a:p>
          <a:p>
            <a:endParaRPr lang="fi-FI" sz="1800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7440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Musiikin soveltava 2vvh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/>
              <a:t>Musiikin soveltavassa valinnaisaineessa tehdään ja tuotetaan musiikkia eri tavoin huomioiden valinnaisaineryhmän jäsenten omat mielenkiinnon kohteet.</a:t>
            </a:r>
          </a:p>
          <a:p>
            <a:r>
              <a:rPr lang="fi-FI" sz="2000" dirty="0"/>
              <a:t>Musiikin tuottamisen vaiheet tulevat tutuiksi kokeillen ja itse tehden. Oppilaita ohjataan tekemään omia musiikkituotoksia ja biisejä esim. improvisoimalla, säveltämällä, sanoittamalla, sovittamalla, soittamalla ja tallentamalla.</a:t>
            </a:r>
          </a:p>
        </p:txBody>
      </p:sp>
    </p:spTree>
    <p:extLst>
      <p:ext uri="{BB962C8B-B14F-4D97-AF65-F5344CB8AC3E}">
        <p14:creationId xmlns:p14="http://schemas.microsoft.com/office/powerpoint/2010/main" val="4234137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BFC5B4-7A52-48C3-8E28-1D3B2E05D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Valinnaisuus yläkoulussa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017111-8904-4E41-BB32-F34A50A69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Valitaan:</a:t>
            </a:r>
          </a:p>
          <a:p>
            <a:pPr lvl="1"/>
            <a:r>
              <a:rPr lang="fi-FI" dirty="0"/>
              <a:t>yksi taito- ja taideaine (4vvh) 8.-9. luokille</a:t>
            </a:r>
          </a:p>
          <a:p>
            <a:pPr lvl="1"/>
            <a:r>
              <a:rPr lang="fi-FI" dirty="0"/>
              <a:t>yksi pitkä (4vvh) valinnaisaine 8.-9. luokille </a:t>
            </a:r>
          </a:p>
          <a:p>
            <a:pPr lvl="1"/>
            <a:r>
              <a:rPr lang="fi-FI" dirty="0"/>
              <a:t>yksi lyhyt (2vvh) valinnaisaine 8. luokalle</a:t>
            </a:r>
          </a:p>
          <a:p>
            <a:r>
              <a:rPr lang="fi-FI" dirty="0"/>
              <a:t>A2 –kielen lukijat (5. luokalla alkanut saksa tai espanja) valitsevat vain taito-ja taideainevalinnaisen sekä lyhyen valinnaisaineen</a:t>
            </a:r>
          </a:p>
        </p:txBody>
      </p:sp>
    </p:spTree>
    <p:extLst>
      <p:ext uri="{BB962C8B-B14F-4D97-AF65-F5344CB8AC3E}">
        <p14:creationId xmlns:p14="http://schemas.microsoft.com/office/powerpoint/2010/main" val="3929104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3D3989-A197-4DBA-9FD4-3CA4AA60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863" y="538002"/>
            <a:ext cx="6691745" cy="362544"/>
          </a:xfrm>
        </p:spPr>
        <p:txBody>
          <a:bodyPr/>
          <a:lstStyle/>
          <a:p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STEAM / </a:t>
            </a:r>
            <a:r>
              <a:rPr lang="fi-FI" dirty="0"/>
              <a:t>Värkkäily– Käsityön ja kuvataiteen soveltava valinnainen (Muotoilu 2vvh)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fi-FI" dirty="0"/>
              <a:t> 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A37468-B755-431C-A581-3C34387BA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04107"/>
            <a:ext cx="4663082" cy="4756653"/>
          </a:xfrm>
        </p:spPr>
        <p:txBody>
          <a:bodyPr/>
          <a:lstStyle/>
          <a:p>
            <a:endParaRPr lang="fi-FI" sz="2400" dirty="0"/>
          </a:p>
          <a:p>
            <a:r>
              <a:rPr lang="fi-FI" sz="2400" dirty="0"/>
              <a:t>Käsityön ja kuvataiteen soveltava, muotoilu</a:t>
            </a:r>
          </a:p>
          <a:p>
            <a:r>
              <a:rPr lang="fi-FI" sz="2400" dirty="0"/>
              <a:t>Tällä kurssilla muotoillaan ja valmistetaan tuotteita </a:t>
            </a:r>
            <a:r>
              <a:rPr lang="fi-FI" sz="2400" dirty="0" err="1"/>
              <a:t>Steam</a:t>
            </a:r>
            <a:r>
              <a:rPr lang="fi-FI" sz="2400" dirty="0"/>
              <a:t>-ideologian hengessä, tutkimalla ja kokeilemalla. </a:t>
            </a:r>
          </a:p>
          <a:p>
            <a:r>
              <a:rPr lang="fi-FI" sz="2400" dirty="0"/>
              <a:t>Kurssilla on mahdollista käyttää 3D-printteriä, laser-leikkuria, vinyylileikkuria, saksia, paperia, kyniä...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B8207D3-5B8F-40F5-A452-EFB804AB4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282" y="2155038"/>
            <a:ext cx="3566518" cy="416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46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BA09B8-BC43-DDDF-8DE8-DD44D877F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C815AF8-108F-E29F-A898-D95D1C41EC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2885" y="731837"/>
            <a:ext cx="7217230" cy="5412922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1DE5687-A725-A4BA-7049-C377AD2F2B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2826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313" y="637310"/>
            <a:ext cx="8229600" cy="955963"/>
          </a:xfrm>
        </p:spPr>
        <p:txBody>
          <a:bodyPr/>
          <a:lstStyle/>
          <a:p>
            <a:r>
              <a:rPr lang="fi-FI" dirty="0"/>
              <a:t>	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fi-FI" sz="2800" dirty="0"/>
              <a:t>Kotitalouden soveltava 2vvh</a:t>
            </a:r>
          </a:p>
        </p:txBody>
      </p:sp>
      <p:sp>
        <p:nvSpPr>
          <p:cNvPr id="4" name="Suorakulmio 3"/>
          <p:cNvSpPr/>
          <p:nvPr/>
        </p:nvSpPr>
        <p:spPr>
          <a:xfrm>
            <a:off x="568036" y="1745673"/>
            <a:ext cx="812987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dirty="0">
                <a:solidFill>
                  <a:srgbClr val="000000"/>
                </a:solidFill>
              </a:rPr>
              <a:t>Tällä kurssilla leivotaan ja juhlitaan yhdessä. Kurssilla käydään läpi leipoen sekä suolaisten että makeiden leivonnaisten leipomista eri taikinatyypit huomioiden. Lisäksi valmistetaan vuodenajan mukaisia juhla-aterioita.</a:t>
            </a:r>
            <a:r>
              <a:rPr lang="en-US" sz="2000" dirty="0">
                <a:solidFill>
                  <a:srgbClr val="444444"/>
                </a:solidFill>
              </a:rPr>
              <a:t>​</a:t>
            </a:r>
            <a:endParaRPr lang="en-US" sz="2000" dirty="0">
              <a:solidFill>
                <a:srgbClr val="444444"/>
              </a:solidFill>
              <a:latin typeface="Verdana" panose="020B0604030504040204" pitchFamily="34" charset="0"/>
            </a:endParaRPr>
          </a:p>
          <a:p>
            <a:r>
              <a:rPr lang="fi-FI" sz="2000" dirty="0">
                <a:solidFill>
                  <a:srgbClr val="444444"/>
                </a:solidFill>
              </a:rPr>
              <a:t>​</a:t>
            </a:r>
            <a:endParaRPr lang="fi-FI" sz="2000" dirty="0">
              <a:solidFill>
                <a:srgbClr val="444444"/>
              </a:solidFill>
              <a:latin typeface="Verdana" panose="020B0604030504040204" pitchFamily="34" charset="0"/>
            </a:endParaRPr>
          </a:p>
          <a:p>
            <a:r>
              <a:rPr lang="fi-FI" sz="2000" dirty="0">
                <a:solidFill>
                  <a:srgbClr val="000000"/>
                </a:solidFill>
              </a:rPr>
              <a:t>Lukuvuoden aikana järjestetään juhlia muun muassa seuraavista aiheista: picnic, rippi-/</a:t>
            </a:r>
            <a:r>
              <a:rPr lang="fi-FI" sz="2000" dirty="0" err="1">
                <a:solidFill>
                  <a:srgbClr val="000000"/>
                </a:solidFill>
              </a:rPr>
              <a:t>prometheusjuhlat</a:t>
            </a:r>
            <a:r>
              <a:rPr lang="fi-FI" sz="2000" dirty="0">
                <a:solidFill>
                  <a:srgbClr val="000000"/>
                </a:solidFill>
              </a:rPr>
              <a:t>, laskiainen, ystävänpäivä, Runebergin päivä ja vappu sekä kakkubuffet. Kurssilla ollaan järjestämässä koulun yhteistapahtumista itsenäisyyspäivän tanssiaisia.</a:t>
            </a:r>
            <a:r>
              <a:rPr lang="en-US" sz="2000" dirty="0">
                <a:solidFill>
                  <a:srgbClr val="444444"/>
                </a:solidFill>
              </a:rPr>
              <a:t>​</a:t>
            </a:r>
            <a:endParaRPr lang="en-US" sz="2000" dirty="0">
              <a:solidFill>
                <a:srgbClr val="444444"/>
              </a:solidFill>
              <a:latin typeface="Verdana" panose="020B0604030504040204" pitchFamily="34" charset="0"/>
            </a:endParaRPr>
          </a:p>
          <a:p>
            <a:r>
              <a:rPr lang="fi-FI" sz="2000" dirty="0">
                <a:solidFill>
                  <a:srgbClr val="444444"/>
                </a:solidFill>
              </a:rPr>
              <a:t>​</a:t>
            </a:r>
            <a:endParaRPr lang="fi-FI" sz="2000" dirty="0">
              <a:solidFill>
                <a:srgbClr val="444444"/>
              </a:solidFill>
              <a:latin typeface="Verdana" panose="020B0604030504040204" pitchFamily="34" charset="0"/>
            </a:endParaRPr>
          </a:p>
          <a:p>
            <a:r>
              <a:rPr lang="fi-FI" sz="2000" dirty="0">
                <a:solidFill>
                  <a:srgbClr val="000000"/>
                </a:solidFill>
              </a:rPr>
              <a:t>Juhlien ja leivonnaisten suunnittelussa, toteutuksessa ja arvioinnissa hyödynnetään ja vahvistetaan aiemmin hankittuja kotitaloustaitoja sekä nivotaan käytäntöön koulun muita oppiaineita kuten kuvataidetta ja yhteiskuntaoppia. </a:t>
            </a:r>
            <a:endParaRPr lang="fi-FI" sz="2000" b="0" i="0" dirty="0">
              <a:solidFill>
                <a:srgbClr val="444444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20AB364-46CA-9115-D7C1-2EC05DA0E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18900"/>
            <a:ext cx="9144001" cy="504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46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Liikkuen luonnossa-kurssi:</a:t>
            </a:r>
            <a:r>
              <a:rPr lang="fi-FI" sz="2800" dirty="0"/>
              <a:t> liikunnan ja biologian soveltava 2 </a:t>
            </a:r>
            <a:r>
              <a:rPr lang="fi-FI" sz="2800" dirty="0" err="1"/>
              <a:t>vvh</a:t>
            </a: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057338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Kurssin tavoitteena on luonnossa liikkuen hankkia sieltä elämyksiä, lisätä opiskeluvireyttä rentouttavien ja elämyksellisten liikuntakokemusten kautta, tekemään havaintoja sekä tuntemaan Pohjois-Suomen luonnon erityispiirteitä.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Kurssin käytyään oppilas hallitsee retkeilyn ja erätaidon perusteet. Lisäksi kurssilla tutustutaan melontaan, jousiammuntaan, kiipeilyyn, kalastukseen, 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lumikenkäilyyn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 ym.  Kurssilla tehdään myös 1-2 lyhyttä päivävaellusta.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Joissakin jaksoissa tunnit </a:t>
            </a:r>
            <a:r>
              <a:rPr lang="fi-FI" sz="2000" dirty="0">
                <a:solidFill>
                  <a:srgbClr val="000000"/>
                </a:solidFill>
                <a:latin typeface="Gill Sans MT" panose="020B0502020104020203" pitchFamily="34" charset="0"/>
              </a:rPr>
              <a:t>ovat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 pidempiä mutta ne korvataan myöhemmin </a:t>
            </a:r>
            <a:r>
              <a:rPr lang="fi-FI" sz="2000" b="0" i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vapautuvilla kerroilla</a:t>
            </a:r>
            <a:endParaRPr lang="fi-FI" sz="2000" b="0" i="0" dirty="0"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latin typeface="Gill Sans MT" panose="020B0502020104020203" pitchFamily="34" charset="0"/>
              </a:rPr>
              <a:t>Oppilaalla on hyvä olla pyörä käytössä, koska tunnit eivät ole koululla vaan lähimaastossa</a:t>
            </a:r>
            <a:endParaRPr lang="fi-FI" sz="2000" b="0" i="0" dirty="0"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2212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1E290C2-EF14-45B9-7087-BFA36665C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76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2E26E5-17A7-4C65-B103-3AEA2178C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7672"/>
            <a:ext cx="8229600" cy="812948"/>
          </a:xfrm>
        </p:spPr>
        <p:txBody>
          <a:bodyPr/>
          <a:lstStyle/>
          <a:p>
            <a:r>
              <a:rPr lang="fi-FI" sz="3200" dirty="0"/>
              <a:t>Valitse jokaisesta ryhmästä yksi + varavalinnat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CBCBCB0-F7FD-4EC5-A88F-0F93151DDA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52840"/>
            <a:ext cx="4038600" cy="5169829"/>
          </a:xfrm>
        </p:spPr>
        <p:txBody>
          <a:bodyPr/>
          <a:lstStyle/>
          <a:p>
            <a:pPr marL="0" indent="0">
              <a:buNone/>
            </a:pPr>
            <a:r>
              <a:rPr lang="fi-FI" sz="1850" b="1" dirty="0"/>
              <a:t>1. Valinnaiset </a:t>
            </a:r>
            <a:r>
              <a:rPr lang="fi-FI" sz="1850" b="1" dirty="0" err="1"/>
              <a:t>taitai</a:t>
            </a:r>
            <a:r>
              <a:rPr lang="fi-FI" sz="1850" b="1" dirty="0"/>
              <a:t>-aineet</a:t>
            </a:r>
            <a:r>
              <a:rPr lang="fi-FI" sz="1850" dirty="0"/>
              <a:t>: musiikki, kuvataide, käsityö, kotitalous, liikunta</a:t>
            </a:r>
            <a:br>
              <a:rPr lang="fi-FI" sz="1850" dirty="0"/>
            </a:br>
            <a:endParaRPr lang="fi-FI" sz="1850" dirty="0"/>
          </a:p>
          <a:p>
            <a:pPr marL="0" indent="0">
              <a:buNone/>
            </a:pPr>
            <a:r>
              <a:rPr lang="fi-FI" sz="1850" b="1" dirty="0"/>
              <a:t>2. Pitkät valinnaisaineet </a:t>
            </a:r>
          </a:p>
          <a:p>
            <a:pPr marL="0" indent="0">
              <a:buNone/>
            </a:pPr>
            <a:r>
              <a:rPr lang="fi-FI" sz="1850" b="1" dirty="0"/>
              <a:t>(A2-kielen lukijat eivät valitse)</a:t>
            </a:r>
          </a:p>
          <a:p>
            <a:pPr marL="0" indent="0">
              <a:buNone/>
            </a:pPr>
            <a:r>
              <a:rPr lang="fi-FI" sz="1850" dirty="0"/>
              <a:t>B2- kielet: ranska, espanja</a:t>
            </a:r>
          </a:p>
          <a:p>
            <a:pPr marL="0" indent="0">
              <a:buNone/>
            </a:pPr>
            <a:r>
              <a:rPr lang="fi-FI" sz="1850" dirty="0"/>
              <a:t>Kuvataiteen syventävä 	</a:t>
            </a:r>
          </a:p>
          <a:p>
            <a:pPr marL="0" indent="0">
              <a:buNone/>
            </a:pPr>
            <a:r>
              <a:rPr lang="fi-FI" sz="1850" dirty="0"/>
              <a:t>Kotitalouden syventävä</a:t>
            </a:r>
          </a:p>
          <a:p>
            <a:pPr marL="0" indent="0">
              <a:buNone/>
            </a:pPr>
            <a:r>
              <a:rPr lang="fi-FI" sz="1850" dirty="0"/>
              <a:t>Musiikin syventävä 		</a:t>
            </a:r>
          </a:p>
          <a:p>
            <a:pPr marL="0" indent="0">
              <a:buNone/>
            </a:pPr>
            <a:r>
              <a:rPr lang="fi-FI" sz="1850" dirty="0"/>
              <a:t>Palloilu: liikunnan syventävä</a:t>
            </a:r>
          </a:p>
          <a:p>
            <a:pPr marL="0" indent="0">
              <a:buNone/>
            </a:pPr>
            <a:r>
              <a:rPr lang="fi-FI" sz="1850" dirty="0" err="1"/>
              <a:t>Tekninentyö</a:t>
            </a:r>
            <a:r>
              <a:rPr lang="fi-FI" sz="1850" dirty="0"/>
              <a:t>: käsityön syventävä	</a:t>
            </a:r>
          </a:p>
          <a:p>
            <a:pPr marL="0" indent="0">
              <a:buNone/>
            </a:pPr>
            <a:r>
              <a:rPr lang="fi-FI" sz="1850" dirty="0"/>
              <a:t>Tekstiilityö: käsityön syventävä</a:t>
            </a:r>
          </a:p>
          <a:p>
            <a:pPr marL="0" indent="0">
              <a:buNone/>
            </a:pPr>
            <a:r>
              <a:rPr lang="fi-FI" sz="1850" dirty="0"/>
              <a:t>Liikkuen luonnossa </a:t>
            </a:r>
          </a:p>
          <a:p>
            <a:pPr marL="0" indent="0">
              <a:buNone/>
            </a:pPr>
            <a:r>
              <a:rPr lang="fi-FI" sz="1850" dirty="0"/>
              <a:t>Yrittäjyyskasvatus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57C3BA84-B3C1-463F-859F-E9C278205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2" y="1252840"/>
            <a:ext cx="4214446" cy="5489331"/>
          </a:xfrm>
        </p:spPr>
        <p:txBody>
          <a:bodyPr/>
          <a:lstStyle/>
          <a:p>
            <a:pPr marL="0" indent="0">
              <a:buNone/>
            </a:pPr>
            <a:r>
              <a:rPr lang="fi-FI" sz="1850" b="1" dirty="0"/>
              <a:t>3. Lyhyet valinnaisaineet</a:t>
            </a:r>
          </a:p>
          <a:p>
            <a:pPr marL="0" indent="0">
              <a:buNone/>
            </a:pPr>
            <a:r>
              <a:rPr lang="fi-FI" sz="1850" dirty="0"/>
              <a:t>Musiikin soveltava</a:t>
            </a:r>
          </a:p>
          <a:p>
            <a:pPr marL="0" indent="0">
              <a:buNone/>
            </a:pPr>
            <a:r>
              <a:rPr lang="fi-FI" sz="1850" dirty="0"/>
              <a:t>STEAM / Värkkäily-kurssi</a:t>
            </a:r>
          </a:p>
          <a:p>
            <a:pPr marL="0" indent="0">
              <a:buNone/>
            </a:pPr>
            <a:r>
              <a:rPr lang="fi-FI" sz="1850" dirty="0"/>
              <a:t>Keksijä-kurssi</a:t>
            </a:r>
          </a:p>
          <a:p>
            <a:pPr marL="0" indent="0">
              <a:buNone/>
            </a:pPr>
            <a:r>
              <a:rPr lang="fi-FI" sz="1850" dirty="0"/>
              <a:t>Leivonta ja juhlat</a:t>
            </a:r>
          </a:p>
          <a:p>
            <a:pPr marL="0" indent="0">
              <a:buNone/>
            </a:pPr>
            <a:r>
              <a:rPr lang="fi-FI" sz="1850" dirty="0"/>
              <a:t>Liikkuen luonnossa-kurssi</a:t>
            </a:r>
          </a:p>
          <a:p>
            <a:pPr marL="0" indent="0">
              <a:buNone/>
            </a:pPr>
            <a:r>
              <a:rPr lang="fi-FI" sz="1850" dirty="0"/>
              <a:t>Musiikki, draama ja taide yhdessä			</a:t>
            </a:r>
          </a:p>
          <a:p>
            <a:pPr marL="0" indent="0">
              <a:buNone/>
            </a:pPr>
            <a:endParaRPr lang="fi-FI" sz="1850" dirty="0"/>
          </a:p>
        </p:txBody>
      </p:sp>
    </p:spTree>
    <p:extLst>
      <p:ext uri="{BB962C8B-B14F-4D97-AF65-F5344CB8AC3E}">
        <p14:creationId xmlns:p14="http://schemas.microsoft.com/office/powerpoint/2010/main" val="3254910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064128" cy="864766"/>
          </a:xfrm>
        </p:spPr>
        <p:txBody>
          <a:bodyPr/>
          <a:lstStyle/>
          <a:p>
            <a:r>
              <a:rPr lang="fi-FI" dirty="0"/>
              <a:t>Valinnaisuus Kaakkurin koulussa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69548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Oppilas valitsee pitkän </a:t>
            </a:r>
            <a:r>
              <a:rPr lang="fi-FI" b="1" dirty="0" err="1"/>
              <a:t>taitain</a:t>
            </a:r>
            <a:r>
              <a:rPr lang="fi-FI" b="1" dirty="0"/>
              <a:t>, pitkän valinnan ja yhden lyhyen valinnan (4+4+2, huom. pitkät jaetaan vuosiluokittain 2+2)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endParaRPr lang="fi-FI" b="1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3600" b="1" i="1" dirty="0">
                <a:solidFill>
                  <a:srgbClr val="E10069"/>
                </a:solidFill>
              </a:rPr>
              <a:t> </a:t>
            </a:r>
            <a:endParaRPr lang="fi-FI" dirty="0"/>
          </a:p>
        </p:txBody>
      </p:sp>
      <p:graphicFrame>
        <p:nvGraphicFramePr>
          <p:cNvPr id="4" name="Taulukko 3"/>
          <p:cNvGraphicFramePr>
            <a:graphicFrameLocks noGrp="1"/>
          </p:cNvGraphicFramePr>
          <p:nvPr/>
        </p:nvGraphicFramePr>
        <p:xfrm>
          <a:off x="683568" y="3212976"/>
          <a:ext cx="6768752" cy="2301224"/>
        </p:xfrm>
        <a:graphic>
          <a:graphicData uri="http://schemas.openxmlformats.org/drawingml/2006/table">
            <a:tbl>
              <a:tblPr firstRow="1" firstCol="1" bandRow="1"/>
              <a:tblGrid>
                <a:gridCol w="176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0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Taitai</a:t>
                      </a:r>
                      <a:r>
                        <a:rPr lang="fi-FI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-valinta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Pitkä </a:t>
                      </a:r>
                      <a:r>
                        <a:rPr lang="fi-FI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(syventävä / soveltava)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Lyhyt </a:t>
                      </a:r>
                      <a:r>
                        <a:rPr lang="fi-FI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(soveltava)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9.lk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2h </a:t>
                      </a:r>
                      <a:r>
                        <a:rPr lang="fi-FI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val</a:t>
                      </a:r>
                      <a:endParaRPr lang="fi-FI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2h </a:t>
                      </a:r>
                      <a:r>
                        <a:rPr lang="fi-FI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val</a:t>
                      </a:r>
                      <a:endParaRPr lang="fi-FI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8.lk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2h </a:t>
                      </a:r>
                      <a:r>
                        <a:rPr lang="fi-FI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val</a:t>
                      </a:r>
                      <a:endParaRPr lang="fi-FI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2h </a:t>
                      </a:r>
                      <a:r>
                        <a:rPr lang="fi-FI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val</a:t>
                      </a:r>
                      <a:endParaRPr lang="fi-FI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2h </a:t>
                      </a:r>
                      <a:r>
                        <a:rPr lang="fi-FI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val</a:t>
                      </a:r>
                      <a:endParaRPr lang="fi-FI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545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Valinnaisuus yläkoulussa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Pitkä valinnaisaine voi olla joko syventävä tai soveltava</a:t>
            </a:r>
          </a:p>
          <a:p>
            <a:pPr lvl="1"/>
            <a:r>
              <a:rPr lang="fi-FI" dirty="0"/>
              <a:t>syventävä valinnaisaine liittyy johonkin emo-oppiaineeseen, esim. liikuntaan</a:t>
            </a:r>
          </a:p>
          <a:p>
            <a:pPr lvl="1"/>
            <a:r>
              <a:rPr lang="fi-FI" dirty="0"/>
              <a:t>soveltavat valinnaisaineet yhdistelevät eri oppiaineita, esim. liikuntaa ja biologiaa</a:t>
            </a:r>
          </a:p>
          <a:p>
            <a:r>
              <a:rPr lang="fi-FI" dirty="0"/>
              <a:t>Lyhyet valinnaisaineet ovat aina soveltavia</a:t>
            </a:r>
          </a:p>
          <a:p>
            <a:r>
              <a:rPr lang="fi-FI" dirty="0"/>
              <a:t>TAITAI-valinnainen on jokin taito- ja taideaineista: kuvataide, kotitalous, liikunta, käsityö, musiikki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0272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C81887-32B6-4677-9BE1-8FC22D4F7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1810"/>
            <a:ext cx="8229600" cy="745490"/>
          </a:xfrm>
        </p:spPr>
        <p:txBody>
          <a:bodyPr/>
          <a:lstStyle/>
          <a:p>
            <a:r>
              <a:rPr lang="fi-FI" dirty="0"/>
              <a:t>Valinnaisaineiden arvioinnista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D78DAE-FC97-49CB-B466-055FAC0C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88720"/>
            <a:ext cx="8229600" cy="4366260"/>
          </a:xfrm>
        </p:spPr>
        <p:txBody>
          <a:bodyPr/>
          <a:lstStyle/>
          <a:p>
            <a:r>
              <a:rPr lang="fi-FI" b="1" dirty="0"/>
              <a:t>Valinnaiset </a:t>
            </a:r>
            <a:r>
              <a:rPr lang="fi-FI" b="1" dirty="0" err="1"/>
              <a:t>taitai</a:t>
            </a:r>
            <a:r>
              <a:rPr lang="fi-FI" b="1" dirty="0"/>
              <a:t>-tunnit (musiikki, kuvataide, käsityö, liikunta, kotitalous) arvioidaan osana kaikille yhteisten taide- ja taitoaineiden oppimääriä</a:t>
            </a:r>
            <a:r>
              <a:rPr lang="fi-FI" dirty="0"/>
              <a:t>. Näistä tunneista ei tule erillistä arviointia lukuvuositodistukseen tai päättötodistukseen. Todistuksiin ei merkitä suoritettuja vuosiviikkotuntimääriä näistä taide- ja taitoaineista.</a:t>
            </a:r>
          </a:p>
          <a:p>
            <a:r>
              <a:rPr lang="fi-FI" dirty="0"/>
              <a:t>Muut valinnaisaineet arvioidaan omina oppiaineinaan.</a:t>
            </a:r>
          </a:p>
          <a:p>
            <a:r>
              <a:rPr lang="fi-FI" dirty="0"/>
              <a:t>Yhdenkään valinnaisaineen opiskelu ei ole edellytys tai este jatko-opinnoille. </a:t>
            </a:r>
          </a:p>
          <a:p>
            <a:r>
              <a:rPr lang="fi-FI" b="1" dirty="0"/>
              <a:t>Oma – ei kaverin – kiinnostus on tärkeää!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8454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4212FA-6203-4E16-9516-456D6345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Valinnaisaineiden valinta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30B001-AD71-4BEA-A006-9F33DF302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41342"/>
            <a:ext cx="8229600" cy="4262510"/>
          </a:xfrm>
        </p:spPr>
        <p:txBody>
          <a:bodyPr/>
          <a:lstStyle/>
          <a:p>
            <a:r>
              <a:rPr lang="fi-FI" dirty="0"/>
              <a:t>Tehdään Wilman kurssitarjottimessa </a:t>
            </a:r>
            <a:r>
              <a:rPr lang="fi-FI" b="1" dirty="0"/>
              <a:t>2.-13.2.2026</a:t>
            </a:r>
          </a:p>
          <a:p>
            <a:pPr lvl="1"/>
            <a:r>
              <a:rPr lang="fi-FI" dirty="0"/>
              <a:t>Valitaan 1 </a:t>
            </a:r>
            <a:r>
              <a:rPr lang="fi-FI" dirty="0" err="1"/>
              <a:t>taitai</a:t>
            </a:r>
            <a:r>
              <a:rPr lang="fi-FI" dirty="0"/>
              <a:t>-valinta ja 2 varavalintaa</a:t>
            </a:r>
          </a:p>
          <a:p>
            <a:pPr lvl="1"/>
            <a:r>
              <a:rPr lang="fi-FI" dirty="0"/>
              <a:t>Valitaan 1 pitkä ja 2 varavalintaa</a:t>
            </a:r>
          </a:p>
          <a:p>
            <a:pPr lvl="1"/>
            <a:r>
              <a:rPr lang="fi-FI" dirty="0"/>
              <a:t>Valitaan 1 lyhyt ja 2 varavalintaa</a:t>
            </a:r>
          </a:p>
          <a:p>
            <a:r>
              <a:rPr lang="fi-FI" dirty="0"/>
              <a:t>Valinnaisryhmän muodostumiseen vaaditaan vähintään 12 oppilaan valinta</a:t>
            </a:r>
          </a:p>
          <a:p>
            <a:r>
              <a:rPr lang="fi-FI" dirty="0"/>
              <a:t>Valinnaisainetta voi vaihtaa vain perustellusta oppilashuollollisesta, esim. terveydellisestä syystä rehtorin päätöksellä.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3750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2E13ED-F630-402D-8999-3E05D024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131" y="409904"/>
            <a:ext cx="6512530" cy="525518"/>
          </a:xfrm>
        </p:spPr>
        <p:txBody>
          <a:bodyPr/>
          <a:lstStyle/>
          <a:p>
            <a:r>
              <a:rPr lang="fi-FI" dirty="0"/>
              <a:t>Pitkät valinnaisaineet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27BA2C-2B25-4CE4-A310-6D8DC5E8F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61" y="935423"/>
            <a:ext cx="8229600" cy="5254362"/>
          </a:xfrm>
        </p:spPr>
        <p:txBody>
          <a:bodyPr/>
          <a:lstStyle/>
          <a:p>
            <a:pPr>
              <a:buFontTx/>
              <a:buChar char="-"/>
            </a:pPr>
            <a:r>
              <a:rPr lang="fi-FI" b="1" dirty="0"/>
              <a:t>B2- kielet: ranska, espanja </a:t>
            </a:r>
            <a:r>
              <a:rPr lang="fi-FI" dirty="0"/>
              <a:t>			- kielet</a:t>
            </a:r>
          </a:p>
          <a:p>
            <a:pPr>
              <a:buFontTx/>
              <a:buChar char="-"/>
            </a:pPr>
            <a:r>
              <a:rPr lang="fi-FI" b="1" dirty="0"/>
              <a:t>Kuvataiteen syventävä </a:t>
            </a:r>
            <a:r>
              <a:rPr lang="fi-FI" dirty="0"/>
              <a:t>				- KU</a:t>
            </a:r>
          </a:p>
          <a:p>
            <a:pPr>
              <a:buFontTx/>
              <a:buChar char="-"/>
            </a:pPr>
            <a:r>
              <a:rPr lang="fi-FI" b="1" dirty="0"/>
              <a:t>Kotitalouden syventävä</a:t>
            </a:r>
            <a:r>
              <a:rPr lang="fi-FI" dirty="0"/>
              <a:t>			- KO</a:t>
            </a:r>
          </a:p>
          <a:p>
            <a:pPr>
              <a:buFontTx/>
              <a:buChar char="-"/>
            </a:pPr>
            <a:r>
              <a:rPr lang="fi-FI" b="1" dirty="0"/>
              <a:t>Musiikin syventävä </a:t>
            </a:r>
            <a:r>
              <a:rPr lang="fi-FI" dirty="0"/>
              <a:t>				- MU</a:t>
            </a:r>
          </a:p>
          <a:p>
            <a:pPr>
              <a:buFontTx/>
              <a:buChar char="-"/>
            </a:pPr>
            <a:r>
              <a:rPr lang="fi-FI" b="1" dirty="0"/>
              <a:t>Palloilu: liikunnan syventävä </a:t>
            </a:r>
            <a:r>
              <a:rPr lang="fi-FI" dirty="0"/>
              <a:t>			- LI</a:t>
            </a:r>
          </a:p>
          <a:p>
            <a:pPr>
              <a:buFontTx/>
              <a:buChar char="-"/>
            </a:pPr>
            <a:r>
              <a:rPr lang="fi-FI" b="1" dirty="0"/>
              <a:t>Tekninen työ: käsityön syventävä</a:t>
            </a:r>
            <a:r>
              <a:rPr lang="fi-FI" dirty="0"/>
              <a:t>		- KS</a:t>
            </a:r>
          </a:p>
          <a:p>
            <a:pPr>
              <a:buFontTx/>
              <a:buChar char="-"/>
            </a:pPr>
            <a:r>
              <a:rPr lang="fi-FI" b="1" dirty="0"/>
              <a:t>Tekstiilityö: käsityön syventävä </a:t>
            </a:r>
            <a:r>
              <a:rPr lang="fi-FI" dirty="0"/>
              <a:t>		- KS</a:t>
            </a:r>
          </a:p>
          <a:p>
            <a:pPr>
              <a:buFontTx/>
              <a:buChar char="-"/>
            </a:pPr>
            <a:r>
              <a:rPr lang="fi-FI" b="1" dirty="0"/>
              <a:t>Liikkuen luonnossa </a:t>
            </a:r>
            <a:r>
              <a:rPr lang="fi-FI" dirty="0"/>
              <a:t>				- BI+LI</a:t>
            </a:r>
          </a:p>
          <a:p>
            <a:pPr>
              <a:buFontTx/>
              <a:buChar char="-"/>
            </a:pPr>
            <a:r>
              <a:rPr lang="fi-FI" b="1" dirty="0"/>
              <a:t>Yrittäjyyskasvatus	</a:t>
            </a:r>
            <a:r>
              <a:rPr lang="fi-FI" dirty="0"/>
              <a:t>			- YH + MA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sz="1800" dirty="0"/>
          </a:p>
          <a:p>
            <a:pPr>
              <a:buFontTx/>
              <a:buChar char="-"/>
            </a:pPr>
            <a:endParaRPr lang="fi-FI" sz="1800" dirty="0"/>
          </a:p>
          <a:p>
            <a:pPr>
              <a:buFontTx/>
              <a:buChar char="-"/>
            </a:pPr>
            <a:endParaRPr lang="fi-FI" dirty="0"/>
          </a:p>
          <a:p>
            <a:pPr>
              <a:buFontTx/>
              <a:buChar char="-"/>
            </a:pPr>
            <a:endParaRPr lang="fi-FI" dirty="0"/>
          </a:p>
          <a:p>
            <a:pPr>
              <a:buFontTx/>
              <a:buChar char="-"/>
            </a:pPr>
            <a:endParaRPr lang="fi-FI" dirty="0"/>
          </a:p>
          <a:p>
            <a:pPr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2144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27" y="692696"/>
            <a:ext cx="8229600" cy="1143000"/>
          </a:xfrm>
        </p:spPr>
        <p:txBody>
          <a:bodyPr/>
          <a:lstStyle/>
          <a:p>
            <a:r>
              <a:rPr lang="fi-FI" i="0" err="1"/>
              <a:t>Je</a:t>
            </a:r>
            <a:r>
              <a:rPr lang="fi-FI" i="0"/>
              <a:t> </a:t>
            </a:r>
            <a:r>
              <a:rPr lang="fi-FI" i="0" err="1"/>
              <a:t>parle</a:t>
            </a:r>
            <a:r>
              <a:rPr lang="fi-FI" i="0"/>
              <a:t> </a:t>
            </a:r>
            <a:r>
              <a:rPr lang="fi-FI" i="0" err="1"/>
              <a:t>français</a:t>
            </a:r>
            <a:r>
              <a:rPr lang="fi-FI" i="0"/>
              <a:t>!</a:t>
            </a:r>
            <a:br>
              <a:rPr lang="en-US">
                <a:solidFill>
                  <a:schemeClr val="tx1"/>
                </a:solidFill>
              </a:rPr>
            </a:br>
            <a:r>
              <a:rPr lang="fi-FI" i="0"/>
              <a:t>B2-ranska (4vvh)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4047" y="1628800"/>
            <a:ext cx="8229600" cy="4536504"/>
          </a:xfrm>
        </p:spPr>
        <p:txBody>
          <a:bodyPr/>
          <a:lstStyle/>
          <a:p>
            <a:pPr marL="0" indent="0">
              <a:buNone/>
            </a:pPr>
            <a:endParaRPr lang="fi-FI" sz="1800"/>
          </a:p>
          <a:p>
            <a:pPr marL="0" indent="0">
              <a:buNone/>
            </a:pPr>
            <a:r>
              <a:rPr lang="fi-FI" sz="1800" err="1"/>
              <a:t>Bonjour</a:t>
            </a:r>
            <a:r>
              <a:rPr lang="fi-FI" sz="1800"/>
              <a:t>! Tervetuloa oppimaan ranskaa! Ranska on kulttuurin, matkailun ja kansainvälisten suhteiden kieli, jonka oppimisesta avautuu uusia mahdollisuuksia tulevaisuuteen.</a:t>
            </a:r>
          </a:p>
          <a:p>
            <a:pPr marL="0" indent="0">
              <a:buNone/>
            </a:pPr>
            <a:endParaRPr lang="fi-FI" sz="1800"/>
          </a:p>
          <a:p>
            <a:pPr marL="0" indent="0">
              <a:buNone/>
            </a:pPr>
            <a:r>
              <a:rPr lang="fi-FI" sz="1800"/>
              <a:t>Ranskan tunneilla käytetään monipuolisia opiskelumenetelmiä: Opit uutta kieltä esimerkiksi tekstien, videoiden, musiikin, pelien ja leikkien avulla. Tunneilla keskustellaan paljon ja työskennellään pareittain ja ryhmissä. Opetuksessa hyödynnetään erilaisia oppimisympäristöjä ja -välineitä. Oppikirjan lisäksi kieleen tutustutaan netin ja eri sovellusten tarjoamien mahdollisuuksien avulla.</a:t>
            </a:r>
          </a:p>
          <a:p>
            <a:pPr marL="0" indent="0">
              <a:buNone/>
            </a:pPr>
            <a:endParaRPr lang="fi-FI" sz="1800"/>
          </a:p>
          <a:p>
            <a:pPr marL="0" indent="0">
              <a:buNone/>
            </a:pPr>
            <a:r>
              <a:rPr lang="fi-FI" sz="1800"/>
              <a:t>Uuden kielen harjoittelu kehittää taitojasi opiskella kieliä ja avartaa maailmankuvaasi, kun pääset tutustumaan eri kulttuureihin. Ranskan tunneilla opit perussanastoa ja lausahduksia, joista on hyötyä matkaillessa ja tulevaisuuden työelämässä. </a:t>
            </a:r>
            <a:r>
              <a:rPr lang="fi-FI" sz="1800" err="1"/>
              <a:t>Bienvenue</a:t>
            </a:r>
            <a:r>
              <a:rPr lang="fi-FI" sz="1800"/>
              <a:t>!</a:t>
            </a:r>
          </a:p>
          <a:p>
            <a:pPr marL="0" indent="0">
              <a:buNone/>
            </a:pPr>
            <a:endParaRPr lang="fi-FI" sz="1800"/>
          </a:p>
          <a:p>
            <a:pPr lvl="2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517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90D623-288B-D084-25AD-92442B761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DB484C67-7D4D-065E-A6A5-7F21ABB66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92397"/>
      </p:ext>
    </p:extLst>
  </p:cSld>
  <p:clrMapOvr>
    <a:masterClrMapping/>
  </p:clrMapOvr>
</p:sld>
</file>

<file path=ppt/theme/theme1.xml><?xml version="1.0" encoding="utf-8"?>
<a:theme xmlns:a="http://schemas.openxmlformats.org/drawingml/2006/main" name="oulu_perus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lman grafiikka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uvapohj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ulu, pelkistet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äyttöoikeus xmlns="8e2a62d9-69c4-427d-82b8-d3566683fd1e">Kaikki oikeudet</Käyttöoikeus>
    <p57050f79f05421c9919ebac98413338 xmlns="8e2a62d9-69c4-427d-82b8-d3566683fd1e">
      <Terms xmlns="http://schemas.microsoft.com/office/infopath/2007/PartnerControls">
        <TermInfo xmlns="http://schemas.microsoft.com/office/infopath/2007/PartnerControls">
          <TermName xmlns="http://schemas.microsoft.com/office/infopath/2007/PartnerControls">Kaupungin yhteiset</TermName>
          <TermId xmlns="http://schemas.microsoft.com/office/infopath/2007/PartnerControls">8e4423f0-cae4-4641-90be-aef8d2912dcd</TermId>
        </TermInfo>
      </Terms>
    </p57050f79f05421c9919ebac98413338>
    <j481aed1088245d8a5bc2a2df388c82d xmlns="8e2a62d9-69c4-427d-82b8-d3566683fd1e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Diasarjamalli</TermName>
          <TermId xmlns="http://schemas.microsoft.com/office/infopath/2007/PartnerControls">f3916894-795c-4fd0-9cee-71b587c73c83</TermId>
        </TermInfo>
      </Terms>
    </j481aed1088245d8a5bc2a2df388c82d>
    <f75a43b1dcff40c9a94f763681a88f30 xmlns="8e2a62d9-69c4-427d-82b8-d3566683fd1e">
      <Terms xmlns="http://schemas.microsoft.com/office/infopath/2007/PartnerControls">
        <TermInfo xmlns="http://schemas.microsoft.com/office/infopath/2007/PartnerControls">
          <TermName xmlns="http://schemas.microsoft.com/office/infopath/2007/PartnerControls">Grafiikka</TermName>
          <TermId xmlns="http://schemas.microsoft.com/office/infopath/2007/PartnerControls">cd1437ec-b62f-4021-871d-9c681e72c1d9</TermId>
        </TermInfo>
      </Terms>
    </f75a43b1dcff40c9a94f763681a88f30>
    <TaxKeywordTaxHTField xmlns="8e2a62d9-69c4-427d-82b8-d3566683fd1e">
      <Terms xmlns="http://schemas.microsoft.com/office/infopath/2007/PartnerControls"/>
    </TaxKeywordTaxHTField>
    <K_x00e4_ytt_x00f6_kohde xmlns="cdf342e5-67c3-4c81-ada6-e22c67426525">Toimistokäyttöön</K_x00e4_ytt_x00f6_kohde>
    <wic_System_Copyright xmlns="http://schemas.microsoft.com/sharepoint/v3/fields" xsi:nil="true"/>
    <Description xmlns="http://schemas.microsoft.com/sharepoint/v3" xsi:nil="true"/>
    <_dlc_DocId xmlns="8e2a62d9-69c4-427d-82b8-d3566683fd1e">T4F7HNHWR7MS-26-181</_dlc_DocId>
    <_dlc_DocIdUrl xmlns="8e2a62d9-69c4-427d-82b8-d3566683fd1e">
      <Url>https://uusiakkuna.oulunkaupunki.fi/sites/mediapankki/grafiikka/_layouts/15/DocIdRedir.aspx?ID=T4F7HNHWR7MS-26-181</Url>
      <Description>T4F7HNHWR7MS-26-181</Description>
    </_dlc_DocIdUrl>
    <TaxCatchAll xmlns="59ea0497-88c3-441c-82be-d7b41d7c9b79">
      <Value>195</Value>
      <Value>571</Value>
      <Value>561</Value>
      <Value>4</Value>
    </TaxCatchAl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Grafiikka" ma:contentTypeID="0x0101009148F5A04DDD49CBA7127AADA5FB792B0058752EF466DF934F95AD40E7AA9148C40014000E59861B6C43BFF8BBA294F0A884" ma:contentTypeVersion="18" ma:contentTypeDescription="" ma:contentTypeScope="" ma:versionID="a589152b85d0fe8eab366ba34065c579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8e2a62d9-69c4-427d-82b8-d3566683fd1e" xmlns:ns4="cdf342e5-67c3-4c81-ada6-e22c67426525" xmlns:ns5="59ea0497-88c3-441c-82be-d7b41d7c9b79" targetNamespace="http://schemas.microsoft.com/office/2006/metadata/properties" ma:root="true" ma:fieldsID="aabf532bc10c3bc9c5f7990e439ca0aa" ns1:_="" ns2:_="" ns3:_="" ns4:_="" ns5:_="">
    <xsd:import namespace="http://schemas.microsoft.com/sharepoint/v3"/>
    <xsd:import namespace="http://schemas.microsoft.com/sharepoint/v3/fields"/>
    <xsd:import namespace="8e2a62d9-69c4-427d-82b8-d3566683fd1e"/>
    <xsd:import namespace="cdf342e5-67c3-4c81-ada6-e22c67426525"/>
    <xsd:import namespace="59ea0497-88c3-441c-82be-d7b41d7c9b79"/>
    <xsd:element name="properties">
      <xsd:complexType>
        <xsd:sequence>
          <xsd:element name="documentManagement">
            <xsd:complexType>
              <xsd:all>
                <xsd:element ref="ns4:K_x00e4_ytt_x00f6_kohde"/>
                <xsd:element ref="ns1:Description" minOccurs="0"/>
                <xsd:element ref="ns3:Käyttöoikeus"/>
                <xsd:element ref="ns1:AverageRating" minOccurs="0"/>
                <xsd:element ref="ns1:RatingCount" minOccurs="0"/>
                <xsd:element ref="ns2:wic_System_Copyright" minOccurs="0"/>
                <xsd:element ref="ns1:PreviewExists" minOccurs="0"/>
                <xsd:element ref="ns1:ImageWidth" minOccurs="0"/>
                <xsd:element ref="ns3:_dlc_DocId" minOccurs="0"/>
                <xsd:element ref="ns3:_dlc_DocIdUrl" minOccurs="0"/>
                <xsd:element ref="ns3:_dlc_DocIdPersistId" minOccurs="0"/>
                <xsd:element ref="ns5:TaxCatchAll" minOccurs="0"/>
                <xsd:element ref="ns5:TaxCatchAllLabel" minOccurs="0"/>
                <xsd:element ref="ns3:TaxKeywordTaxHTField" minOccurs="0"/>
                <xsd:element ref="ns1:File_x0020_Type" minOccurs="0"/>
                <xsd:element ref="ns1:HTML_x0020_File_x0020_Type" minOccurs="0"/>
                <xsd:element ref="ns1:FSObjType" minOccurs="0"/>
                <xsd:element ref="ns3:f75a43b1dcff40c9a94f763681a88f30" minOccurs="0"/>
                <xsd:element ref="ns3:p57050f79f05421c9919ebac98413338" minOccurs="0"/>
                <xsd:element ref="ns1:FileRef" minOccurs="0"/>
                <xsd:element ref="ns3:j481aed1088245d8a5bc2a2df388c82d" minOccurs="0"/>
                <xsd:element ref="ns1:ThumbnailExis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escription" ma:index="10" nillable="true" ma:displayName="Kuvaus" ma:description="Käytetään kuvan vaihtoehtoisena tekstinä." ma:hidden="true" ma:internalName="Description">
      <xsd:simpleType>
        <xsd:restriction base="dms:Note">
          <xsd:maxLength value="255"/>
        </xsd:restriction>
      </xsd:simpleType>
    </xsd:element>
    <xsd:element name="AverageRating" ma:index="12" nillable="true" ma:displayName="Luokitus (0 - 5)" ma:decimals="2" ma:description="Kaikkien lähetettyjen luokitusten keskiarvo" ma:internalName="AverageRating" ma:readOnly="true">
      <xsd:simpleType>
        <xsd:restriction base="dms:Number"/>
      </xsd:simpleType>
    </xsd:element>
    <xsd:element name="RatingCount" ma:index="13" nillable="true" ma:displayName="Luokitusten määrä" ma:decimals="0" ma:description="Lähetettyjen luokitusten määrä" ma:internalName="RatingCount" ma:readOnly="true">
      <xsd:simpleType>
        <xsd:restriction base="dms:Number"/>
      </xsd:simpleType>
    </xsd:element>
    <xsd:element name="PreviewExists" ma:index="16" nillable="true" ma:displayName="Esikatselu on olemassa" ma:default="FALSE" ma:hidden="true" ma:internalName="PreviewExists" ma:readOnly="true">
      <xsd:simpleType>
        <xsd:restriction base="dms:Boolean"/>
      </xsd:simpleType>
    </xsd:element>
    <xsd:element name="ImageWidth" ma:index="17" nillable="true" ma:displayName="Kuvan leveys" ma:internalName="ImageWidth" ma:readOnly="true">
      <xsd:simpleType>
        <xsd:restriction base="dms:Unknown"/>
      </xsd:simpleType>
    </xsd:element>
    <xsd:element name="File_x0020_Type" ma:index="27" nillable="true" ma:displayName="Tiedostotyyppi" ma:hidden="true" ma:internalName="File_x0020_Type" ma:readOnly="true">
      <xsd:simpleType>
        <xsd:restriction base="dms:Text"/>
      </xsd:simpleType>
    </xsd:element>
    <xsd:element name="HTML_x0020_File_x0020_Type" ma:index="28" nillable="true" ma:displayName="HTML-tiedostotyyppi" ma:hidden="true" ma:internalName="HTML_x0020_File_x0020_Type" ma:readOnly="true">
      <xsd:simpleType>
        <xsd:restriction base="dms:Text"/>
      </xsd:simpleType>
    </xsd:element>
    <xsd:element name="FSObjType" ma:index="29" nillable="true" ma:displayName="Kohteen tyyppi" ma:hidden="true" ma:list="Docs" ma:internalName="FSObjType" ma:readOnly="true" ma:showField="FSType">
      <xsd:simpleType>
        <xsd:restriction base="dms:Lookup"/>
      </xsd:simpleType>
    </xsd:element>
    <xsd:element name="FileRef" ma:index="37" nillable="true" ma:displayName="URL-polku" ma:hidden="true" ma:list="Docs" ma:internalName="FileRef" ma:readOnly="true" ma:showField="FullUrl">
      <xsd:simpleType>
        <xsd:restriction base="dms:Lookup"/>
      </xsd:simpleType>
    </xsd:element>
    <xsd:element name="ThumbnailExists" ma:index="41" nillable="true" ma:displayName="Pikkukuva on olemassa" ma:default="FALSE" ma:hidden="true" ma:internalName="ThumbnailExists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15" nillable="true" ma:displayName="Tekijänoikeus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2a62d9-69c4-427d-82b8-d3566683fd1e" elementFormDefault="qualified">
    <xsd:import namespace="http://schemas.microsoft.com/office/2006/documentManagement/types"/>
    <xsd:import namespace="http://schemas.microsoft.com/office/infopath/2007/PartnerControls"/>
    <xsd:element name="Käyttöoikeus" ma:index="11" ma:displayName="Käyttöoikeus" ma:default="Kaikki oikeudet" ma:format="RadioButtons" ma:internalName="K_x00e4_ytt_x00f6_oikeus">
      <xsd:simpleType>
        <xsd:restriction base="dms:Choice">
          <xsd:enumeration value="Kaikki oikeudet"/>
          <xsd:enumeration value="Rajoitetut oikeudet"/>
        </xsd:restriction>
      </xsd:simpleType>
    </xsd:element>
    <xsd:element name="_dlc_DocId" ma:index="1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1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25" nillable="true" ma:taxonomy="true" ma:internalName="TaxKeywordTaxHTField" ma:taxonomyFieldName="TaxKeyword" ma:displayName="Yrityksen avainsanat" ma:fieldId="{23f27201-bee3-471e-b2e7-b64fd8b7ca38}" ma:taxonomyMulti="true" ma:sspId="8c1e3c34-c3d2-4961-a172-4952dd13681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f75a43b1dcff40c9a94f763681a88f30" ma:index="32" ma:taxonomy="true" ma:internalName="f75a43b1dcff40c9a94f763681a88f30" ma:taxonomyFieldName="Mediatyyppi0" ma:displayName="Mediatyyppi" ma:default="195;#Grafiikka|cd1437ec-b62f-4021-871d-9c681e72c1d9" ma:fieldId="{f75a43b1-dcff-40c9-a94f-763681a88f30}" ma:sspId="8c1e3c34-c3d2-4961-a172-4952dd136810" ma:termSetId="84e82b63-9e49-4689-ad3f-edfda1d3da4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57050f79f05421c9919ebac98413338" ma:index="36" nillable="true" ma:taxonomy="true" ma:internalName="p57050f79f05421c9919ebac98413338" ma:taxonomyFieldName="Toimialat" ma:displayName="Toimiala" ma:default="4;#Kaupungin yhteiset|8e4423f0-cae4-4641-90be-aef8d2912dcd" ma:fieldId="{957050f7-9f05-421c-9919-ebac98413338}" ma:sspId="8c1e3c34-c3d2-4961-a172-4952dd136810" ma:termSetId="301d25d3-8df0-4366-9f66-ddcf167c727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481aed1088245d8a5bc2a2df388c82d" ma:index="39" ma:taxonomy="true" ma:internalName="j481aed1088245d8a5bc2a2df388c82d" ma:taxonomyFieldName="Grafiikan_x0020_tunnisteet" ma:displayName="Grafiikka" ma:indexed="true" ma:default="" ma:fieldId="{3481aed1-0882-45d8-a5bc-2a2df388c82d}" ma:sspId="8c1e3c34-c3d2-4961-a172-4952dd136810" ma:termSetId="5bae6026-ae08-4e17-8dff-38e14707a15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342e5-67c3-4c81-ada6-e22c67426525" elementFormDefault="qualified">
    <xsd:import namespace="http://schemas.microsoft.com/office/2006/documentManagement/types"/>
    <xsd:import namespace="http://schemas.microsoft.com/office/infopath/2007/PartnerControls"/>
    <xsd:element name="K_x00e4_ytt_x00f6_kohde" ma:index="6" ma:displayName="Käyttökohde" ma:format="Dropdown" ma:indexed="true" ma:internalName="K_x00e4_ytt_x00f6_kohde">
      <xsd:simpleType>
        <xsd:restriction base="dms:Choice">
          <xsd:enumeration value="Arkistomateriaali (käytöstä poistettu)"/>
          <xsd:enumeration value="Esittelymateriaali"/>
          <xsd:enumeration value="Toimistokäyttöön"/>
          <xsd:enumeration value="Web-sivuille"/>
          <xsd:enumeration value="Painotuotteisiin"/>
          <xsd:enumeration value="Videoihin ja live-lähetyksii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ea0497-88c3-441c-82be-d7b41d7c9b79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ec35afd-2710-459c-9015-1f0fe517853f}" ma:internalName="TaxCatchAll" ma:showField="CatchAllData" ma:web="8e2a62d9-69c4-427d-82b8-d3566683f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2" nillable="true" ma:displayName="Taxonomy Catch All Column1" ma:hidden="true" ma:list="{9ec35afd-2710-459c-9015-1f0fe517853f}" ma:internalName="TaxCatchAllLabel" ma:readOnly="true" ma:showField="CatchAllDataLabel" ma:web="8e2a62d9-69c4-427d-82b8-d3566683f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4" ma:displayName="Tekijä / kuvaaja"/>
        <xsd:element ref="dcterms:created" minOccurs="0" maxOccurs="1"/>
        <xsd:element ref="dc:identifier" minOccurs="0" maxOccurs="1"/>
        <xsd:element name="contentType" minOccurs="0" maxOccurs="1" type="xsd:string" ma:index="31" ma:displayName="Sisältölaji"/>
        <xsd:element ref="dc:title" minOccurs="0" maxOccurs="1" ma:index="1" ma:displayName="Otsikko"/>
        <xsd:element ref="dc:subject" minOccurs="0" maxOccurs="1"/>
        <xsd:element ref="dc:description" minOccurs="0" maxOccurs="1" ma:index="9" ma:displayName="Kommentit"/>
        <xsd:element name="keywords" minOccurs="0" maxOccurs="1" type="xsd:string" ma:index="3" ma:displayName="Avainsanat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D57D575-E2CC-47DF-978E-0A5345C8FFFD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E3200492-F373-4406-9C7B-218702A89A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21B0B3-4222-40B2-A78C-92B324AF10D7}">
  <ds:schemaRefs>
    <ds:schemaRef ds:uri="http://schemas.microsoft.com/sharepoint/v3/fields"/>
    <ds:schemaRef ds:uri="http://purl.org/dc/elements/1.1/"/>
    <ds:schemaRef ds:uri="59ea0497-88c3-441c-82be-d7b41d7c9b79"/>
    <ds:schemaRef ds:uri="http://schemas.microsoft.com/office/infopath/2007/PartnerControls"/>
    <ds:schemaRef ds:uri="8e2a62d9-69c4-427d-82b8-d3566683fd1e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cdf342e5-67c3-4c81-ada6-e22c67426525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CF8230C1-EFA2-4064-B5B4-78ACAAEBAAB2}">
  <ds:schemaRefs>
    <ds:schemaRef ds:uri="59ea0497-88c3-441c-82be-d7b41d7c9b79"/>
    <ds:schemaRef ds:uri="8e2a62d9-69c4-427d-82b8-d3566683fd1e"/>
    <ds:schemaRef ds:uri="cdf342e5-67c3-4c81-ada6-e22c6742652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9FD86F5A-02D1-4E30-AF9E-4C093447C383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e7f2b28d-54cf-44b6-aad9-6a2b7fb652a6}" enabled="1" method="Standard" siteId="{5cc89a67-fa29-4356-af5d-f436abc7c21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21556</TotalTime>
  <Words>1327</Words>
  <Application>Microsoft Office PowerPoint</Application>
  <PresentationFormat>Näytössä katseltava diaesitys (4:3)</PresentationFormat>
  <Paragraphs>173</Paragraphs>
  <Slides>25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Gill Sans MT</vt:lpstr>
      <vt:lpstr>Segoe UI</vt:lpstr>
      <vt:lpstr>Verdana</vt:lpstr>
      <vt:lpstr>oulu_perus (1)</vt:lpstr>
      <vt:lpstr>Ilman grafiikkaa</vt:lpstr>
      <vt:lpstr>Kuvapohjat</vt:lpstr>
      <vt:lpstr>Oulu, pelkistetty</vt:lpstr>
      <vt:lpstr>Office-teema</vt:lpstr>
      <vt:lpstr>Kaakkurin koulun valinnaisuus 2026</vt:lpstr>
      <vt:lpstr>Valinnaisuus yläkoulussa</vt:lpstr>
      <vt:lpstr>Valinnaisuus Kaakkurin koulussa</vt:lpstr>
      <vt:lpstr>Valinnaisuus yläkoulussa</vt:lpstr>
      <vt:lpstr>Valinnaisaineiden arvioinnista</vt:lpstr>
      <vt:lpstr>Valinnaisaineiden valinta</vt:lpstr>
      <vt:lpstr>Pitkät valinnaisaineet</vt:lpstr>
      <vt:lpstr>Je parle français! B2-ranska (4vvh)</vt:lpstr>
      <vt:lpstr>PowerPoint-esitys</vt:lpstr>
      <vt:lpstr>PowerPoint-esitys</vt:lpstr>
      <vt:lpstr>Kotitalouden syventävä 4 vvh</vt:lpstr>
      <vt:lpstr> Musiikin syventävä 4vvh</vt:lpstr>
      <vt:lpstr>Palloilu: Liikunnan syventävä 4vvh</vt:lpstr>
      <vt:lpstr>PowerPoint-esitys</vt:lpstr>
      <vt:lpstr>Käsityön syventävä: Tekstiilityö 4vvh</vt:lpstr>
      <vt:lpstr>Liikkuen luonnossa  Liikunnan ja biologian soveltava 4vvh</vt:lpstr>
      <vt:lpstr>PowerPoint-esitys</vt:lpstr>
      <vt:lpstr>Lyhyet valinnaisaineet</vt:lpstr>
      <vt:lpstr>Musiikin soveltava 2vvh</vt:lpstr>
      <vt:lpstr>    STEAM / Värkkäily– Käsityön ja kuvataiteen soveltava valinnainen (Muotoilu 2vvh)    </vt:lpstr>
      <vt:lpstr>PowerPoint-esitys</vt:lpstr>
      <vt:lpstr>  Kotitalouden soveltava 2vvh</vt:lpstr>
      <vt:lpstr>Liikkuen luonnossa-kurssi: liikunnan ja biologian soveltava 2 vvh</vt:lpstr>
      <vt:lpstr>PowerPoint-esitys</vt:lpstr>
      <vt:lpstr>Valitse jokaisesta ryhmästä yksi + varavalinnat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Kaakkurin koulun valinnaisuus 2021</dc:title>
  <dc:creator>Pulkkinen Timo</dc:creator>
  <cp:lastModifiedBy>Sorvari Samuli</cp:lastModifiedBy>
  <cp:revision>66</cp:revision>
  <dcterms:created xsi:type="dcterms:W3CDTF">2021-01-28T06:36:02Z</dcterms:created>
  <dcterms:modified xsi:type="dcterms:W3CDTF">2026-01-30T11:44:20Z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f2b28d-54cf-44b6-aad9-6a2b7fb652a6_Enabled">
    <vt:lpwstr>true</vt:lpwstr>
  </property>
  <property fmtid="{D5CDD505-2E9C-101B-9397-08002B2CF9AE}" pid="3" name="MSIP_Label_e7f2b28d-54cf-44b6-aad9-6a2b7fb652a6_SetDate">
    <vt:lpwstr>2022-01-31T06:51:01Z</vt:lpwstr>
  </property>
  <property fmtid="{D5CDD505-2E9C-101B-9397-08002B2CF9AE}" pid="4" name="MSIP_Label_e7f2b28d-54cf-44b6-aad9-6a2b7fb652a6_Method">
    <vt:lpwstr>Standard</vt:lpwstr>
  </property>
  <property fmtid="{D5CDD505-2E9C-101B-9397-08002B2CF9AE}" pid="5" name="MSIP_Label_e7f2b28d-54cf-44b6-aad9-6a2b7fb652a6_Name">
    <vt:lpwstr>e7f2b28d-54cf-44b6-aad9-6a2b7fb652a6</vt:lpwstr>
  </property>
  <property fmtid="{D5CDD505-2E9C-101B-9397-08002B2CF9AE}" pid="6" name="MSIP_Label_e7f2b28d-54cf-44b6-aad9-6a2b7fb652a6_SiteId">
    <vt:lpwstr>5cc89a67-fa29-4356-af5d-f436abc7c21b</vt:lpwstr>
  </property>
  <property fmtid="{D5CDD505-2E9C-101B-9397-08002B2CF9AE}" pid="7" name="MSIP_Label_e7f2b28d-54cf-44b6-aad9-6a2b7fb652a6_ActionId">
    <vt:lpwstr>b91c026b-1d14-4506-8e39-6138751a5dc1</vt:lpwstr>
  </property>
  <property fmtid="{D5CDD505-2E9C-101B-9397-08002B2CF9AE}" pid="8" name="MSIP_Label_e7f2b28d-54cf-44b6-aad9-6a2b7fb652a6_ContentBits">
    <vt:lpwstr>0</vt:lpwstr>
  </property>
</Properties>
</file>