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0"/>
  </p:notesMasterIdLst>
  <p:sldIdLst>
    <p:sldId id="256" r:id="rId5"/>
    <p:sldId id="2147471761" r:id="rId6"/>
    <p:sldId id="2147471762" r:id="rId7"/>
    <p:sldId id="412" r:id="rId8"/>
    <p:sldId id="589" r:id="rId9"/>
    <p:sldId id="591" r:id="rId10"/>
    <p:sldId id="590" r:id="rId11"/>
    <p:sldId id="411" r:id="rId12"/>
    <p:sldId id="611" r:id="rId13"/>
    <p:sldId id="624" r:id="rId14"/>
    <p:sldId id="634" r:id="rId15"/>
    <p:sldId id="274" r:id="rId16"/>
    <p:sldId id="269" r:id="rId17"/>
    <p:sldId id="635" r:id="rId18"/>
    <p:sldId id="2147471759" r:id="rId19"/>
    <p:sldId id="2147471760" r:id="rId20"/>
    <p:sldId id="268" r:id="rId21"/>
    <p:sldId id="632" r:id="rId22"/>
    <p:sldId id="271" r:id="rId23"/>
    <p:sldId id="264" r:id="rId24"/>
    <p:sldId id="261" r:id="rId25"/>
    <p:sldId id="420" r:id="rId26"/>
    <p:sldId id="422" r:id="rId27"/>
    <p:sldId id="2147471755" r:id="rId28"/>
    <p:sldId id="2147471754" r:id="rId29"/>
    <p:sldId id="2147471756" r:id="rId30"/>
    <p:sldId id="426" r:id="rId31"/>
    <p:sldId id="613" r:id="rId32"/>
    <p:sldId id="321" r:id="rId33"/>
    <p:sldId id="2147471758" r:id="rId34"/>
    <p:sldId id="322" r:id="rId35"/>
    <p:sldId id="633" r:id="rId36"/>
    <p:sldId id="324" r:id="rId37"/>
    <p:sldId id="612" r:id="rId38"/>
    <p:sldId id="323" r:id="rId39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letusosa" id="{D3F48F5D-42C3-4570-B14F-F889A746B8C6}">
          <p14:sldIdLst>
            <p14:sldId id="256"/>
            <p14:sldId id="2147471761"/>
            <p14:sldId id="2147471762"/>
          </p14:sldIdLst>
        </p14:section>
        <p14:section name="Oletusosa" id="{34BAFDC1-116D-4A79-9336-51A3DC89DAAD}">
          <p14:sldIdLst>
            <p14:sldId id="412"/>
            <p14:sldId id="589"/>
            <p14:sldId id="591"/>
            <p14:sldId id="590"/>
            <p14:sldId id="411"/>
            <p14:sldId id="611"/>
            <p14:sldId id="624"/>
            <p14:sldId id="634"/>
            <p14:sldId id="274"/>
            <p14:sldId id="269"/>
            <p14:sldId id="635"/>
            <p14:sldId id="2147471759"/>
            <p14:sldId id="2147471760"/>
            <p14:sldId id="268"/>
            <p14:sldId id="632"/>
            <p14:sldId id="271"/>
            <p14:sldId id="264"/>
            <p14:sldId id="261"/>
            <p14:sldId id="420"/>
            <p14:sldId id="422"/>
            <p14:sldId id="2147471755"/>
            <p14:sldId id="2147471754"/>
            <p14:sldId id="2147471756"/>
            <p14:sldId id="426"/>
            <p14:sldId id="613"/>
            <p14:sldId id="321"/>
            <p14:sldId id="2147471758"/>
            <p14:sldId id="322"/>
            <p14:sldId id="633"/>
            <p14:sldId id="324"/>
            <p14:sldId id="612"/>
            <p14:sldId id="32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78584C-2A49-B81A-169D-8924D3B668C6}" v="121" dt="2026-02-11T17:13:31.937"/>
    <p1510:client id="{38925868-8271-3179-D334-CD4852FCB888}" v="4" dt="2026-02-11T17:19:19.474"/>
    <p1510:client id="{5F9D404A-022F-EADA-8FF1-B0B5ED2704A1}" v="92" dt="2026-02-11T18:08:41.699"/>
    <p1510:client id="{63EBF266-5682-94A6-1E58-6E2A13BB50D0}" v="16" dt="2026-02-11T17:29:45.549"/>
    <p1510:client id="{D0A56221-69BA-5998-A59C-0146F4057EBB}" v="2" dt="2026-02-12T14:37:34.686"/>
    <p1510:client id="{E0234EA4-EE14-442B-E177-BD2FFF74DB62}" v="3" dt="2026-02-12T09:04:46.6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F0DDDD-E5D8-4218-BD5D-E7FF845F631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40CFBFD-3AF7-4FDD-B729-56BEA89E9745}">
      <dgm:prSet/>
      <dgm:spPr>
        <a:solidFill>
          <a:srgbClr val="D87114"/>
        </a:solidFill>
      </dgm:spPr>
      <dgm:t>
        <a:bodyPr/>
        <a:lstStyle/>
        <a:p>
          <a:pPr rtl="0"/>
          <a:r>
            <a:rPr lang="fi-FI">
              <a:latin typeface="Calibri Light" panose="020F0302020204030204"/>
            </a:rPr>
            <a:t>Päivärytmi: koulu</a:t>
          </a:r>
          <a:r>
            <a:rPr lang="fi-FI"/>
            <a:t> alkaa</a:t>
          </a:r>
          <a:r>
            <a:rPr lang="fi-FI">
              <a:latin typeface="Calibri Light" panose="020F0302020204030204"/>
            </a:rPr>
            <a:t> </a:t>
          </a:r>
          <a:r>
            <a:rPr lang="fi-FI"/>
            <a:t>klo 8.30</a:t>
          </a:r>
          <a:r>
            <a:rPr lang="fi-FI">
              <a:latin typeface="Calibri Light" panose="020F0302020204030204"/>
            </a:rPr>
            <a:t> tai klo 9.15 </a:t>
          </a:r>
          <a:endParaRPr lang="en-US">
            <a:latin typeface="Calibri Light" panose="020F0302020204030204"/>
          </a:endParaRPr>
        </a:p>
      </dgm:t>
    </dgm:pt>
    <dgm:pt modelId="{0B6A0723-F1C3-47DB-A82C-667830A61D60}" type="parTrans" cxnId="{AD0D1275-F9AF-4BB5-8A1E-20D9F9286538}">
      <dgm:prSet/>
      <dgm:spPr/>
      <dgm:t>
        <a:bodyPr/>
        <a:lstStyle/>
        <a:p>
          <a:endParaRPr lang="en-US"/>
        </a:p>
      </dgm:t>
    </dgm:pt>
    <dgm:pt modelId="{9003FDD4-3851-4201-9EEA-02592D14F840}" type="sibTrans" cxnId="{AD0D1275-F9AF-4BB5-8A1E-20D9F9286538}">
      <dgm:prSet/>
      <dgm:spPr/>
      <dgm:t>
        <a:bodyPr/>
        <a:lstStyle/>
        <a:p>
          <a:endParaRPr lang="en-US"/>
        </a:p>
      </dgm:t>
    </dgm:pt>
    <dgm:pt modelId="{D594FD0D-94A4-48A5-801B-33E106F84722}">
      <dgm:prSet/>
      <dgm:spPr>
        <a:solidFill>
          <a:srgbClr val="D87114"/>
        </a:solidFill>
      </dgm:spPr>
      <dgm:t>
        <a:bodyPr/>
        <a:lstStyle/>
        <a:p>
          <a:r>
            <a:rPr lang="fi-FI"/>
            <a:t>2 pitkää välituntia, klo 10.00-10.30 ja klo 12.15-12.45 (sisäliikuntavälkät/lukuvälkät/oppilaskerhot)</a:t>
          </a:r>
          <a:endParaRPr lang="en-US"/>
        </a:p>
      </dgm:t>
    </dgm:pt>
    <dgm:pt modelId="{6FD321D4-1D17-41E7-B60B-5310611977D2}" type="parTrans" cxnId="{38623A71-5E01-4415-B210-E48AB4475739}">
      <dgm:prSet/>
      <dgm:spPr/>
      <dgm:t>
        <a:bodyPr/>
        <a:lstStyle/>
        <a:p>
          <a:endParaRPr lang="en-US"/>
        </a:p>
      </dgm:t>
    </dgm:pt>
    <dgm:pt modelId="{7C229082-FAA5-451F-8FDB-33E4EF1643FD}" type="sibTrans" cxnId="{38623A71-5E01-4415-B210-E48AB4475739}">
      <dgm:prSet/>
      <dgm:spPr/>
      <dgm:t>
        <a:bodyPr/>
        <a:lstStyle/>
        <a:p>
          <a:endParaRPr lang="en-US"/>
        </a:p>
      </dgm:t>
    </dgm:pt>
    <dgm:pt modelId="{C55915ED-E239-4F1C-956D-8092EAE098A5}">
      <dgm:prSet phldr="0"/>
      <dgm:spPr/>
      <dgm:t>
        <a:bodyPr/>
        <a:lstStyle/>
        <a:p>
          <a:pPr rtl="0"/>
          <a:r>
            <a:rPr lang="fi-FI">
              <a:latin typeface="Calibri Light" panose="020F0302020204030204"/>
            </a:rPr>
            <a:t> </a:t>
          </a:r>
          <a:r>
            <a:rPr lang="fi-FI"/>
            <a:t>1.- luokilla koulu päättyy klo </a:t>
          </a:r>
          <a:r>
            <a:rPr lang="fi-FI">
              <a:latin typeface="Calibri Light" panose="020F0302020204030204"/>
            </a:rPr>
            <a:t>12.15 tai 13.30  </a:t>
          </a:r>
          <a:r>
            <a:rPr lang="fi-FI"/>
            <a:t> riippuen jakotunneista.</a:t>
          </a:r>
        </a:p>
      </dgm:t>
    </dgm:pt>
    <dgm:pt modelId="{61876F4E-8F75-407B-B7CF-55F2EDE687CF}" type="parTrans" cxnId="{B20BD5F5-A6B6-41B5-BD7B-8CDA51BCBB77}">
      <dgm:prSet/>
      <dgm:spPr/>
    </dgm:pt>
    <dgm:pt modelId="{4E391ED9-4E86-40C0-A6C1-687CC03BC486}" type="sibTrans" cxnId="{B20BD5F5-A6B6-41B5-BD7B-8CDA51BCBB77}">
      <dgm:prSet/>
      <dgm:spPr/>
    </dgm:pt>
    <dgm:pt modelId="{E4566C8E-C612-4E46-8B6F-2E1326DBB561}" type="pres">
      <dgm:prSet presAssocID="{10F0DDDD-E5D8-4218-BD5D-E7FF845F631B}" presName="linear" presStyleCnt="0">
        <dgm:presLayoutVars>
          <dgm:animLvl val="lvl"/>
          <dgm:resizeHandles val="exact"/>
        </dgm:presLayoutVars>
      </dgm:prSet>
      <dgm:spPr/>
    </dgm:pt>
    <dgm:pt modelId="{93FEDB46-B2C4-402E-A8AC-DBEDF3E7FC8D}" type="pres">
      <dgm:prSet presAssocID="{340CFBFD-3AF7-4FDD-B729-56BEA89E9745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B0E339A-CF05-42B9-91D1-2D8CC1001514}" type="pres">
      <dgm:prSet presAssocID="{9003FDD4-3851-4201-9EEA-02592D14F840}" presName="spacer" presStyleCnt="0"/>
      <dgm:spPr/>
    </dgm:pt>
    <dgm:pt modelId="{1EEA6341-2643-459E-BBF7-2AE91082041D}" type="pres">
      <dgm:prSet presAssocID="{C55915ED-E239-4F1C-956D-8092EAE098A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654ACC8-8FDE-4F17-BDC0-36C1EF889416}" type="pres">
      <dgm:prSet presAssocID="{4E391ED9-4E86-40C0-A6C1-687CC03BC486}" presName="spacer" presStyleCnt="0"/>
      <dgm:spPr/>
    </dgm:pt>
    <dgm:pt modelId="{413939B9-5839-4BC9-A50F-EF35AE4DFA0C}" type="pres">
      <dgm:prSet presAssocID="{D594FD0D-94A4-48A5-801B-33E106F84722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E8818063-F906-4788-9472-C2DC9CC4B2D7}" type="presOf" srcId="{D594FD0D-94A4-48A5-801B-33E106F84722}" destId="{413939B9-5839-4BC9-A50F-EF35AE4DFA0C}" srcOrd="0" destOrd="0" presId="urn:microsoft.com/office/officeart/2005/8/layout/vList2"/>
    <dgm:cxn modelId="{38623A71-5E01-4415-B210-E48AB4475739}" srcId="{10F0DDDD-E5D8-4218-BD5D-E7FF845F631B}" destId="{D594FD0D-94A4-48A5-801B-33E106F84722}" srcOrd="2" destOrd="0" parTransId="{6FD321D4-1D17-41E7-B60B-5310611977D2}" sibTransId="{7C229082-FAA5-451F-8FDB-33E4EF1643FD}"/>
    <dgm:cxn modelId="{AD0D1275-F9AF-4BB5-8A1E-20D9F9286538}" srcId="{10F0DDDD-E5D8-4218-BD5D-E7FF845F631B}" destId="{340CFBFD-3AF7-4FDD-B729-56BEA89E9745}" srcOrd="0" destOrd="0" parTransId="{0B6A0723-F1C3-47DB-A82C-667830A61D60}" sibTransId="{9003FDD4-3851-4201-9EEA-02592D14F840}"/>
    <dgm:cxn modelId="{83CE7C89-5254-4961-80A2-5A51CEBAB357}" type="presOf" srcId="{340CFBFD-3AF7-4FDD-B729-56BEA89E9745}" destId="{93FEDB46-B2C4-402E-A8AC-DBEDF3E7FC8D}" srcOrd="0" destOrd="0" presId="urn:microsoft.com/office/officeart/2005/8/layout/vList2"/>
    <dgm:cxn modelId="{A1D1DDD8-4A95-4904-9CEB-D32DEF095952}" type="presOf" srcId="{10F0DDDD-E5D8-4218-BD5D-E7FF845F631B}" destId="{E4566C8E-C612-4E46-8B6F-2E1326DBB561}" srcOrd="0" destOrd="0" presId="urn:microsoft.com/office/officeart/2005/8/layout/vList2"/>
    <dgm:cxn modelId="{C8A5C4DC-AFA3-4B4C-9E9B-1E6DD5FF1903}" type="presOf" srcId="{C55915ED-E239-4F1C-956D-8092EAE098A5}" destId="{1EEA6341-2643-459E-BBF7-2AE91082041D}" srcOrd="0" destOrd="0" presId="urn:microsoft.com/office/officeart/2005/8/layout/vList2"/>
    <dgm:cxn modelId="{B20BD5F5-A6B6-41B5-BD7B-8CDA51BCBB77}" srcId="{10F0DDDD-E5D8-4218-BD5D-E7FF845F631B}" destId="{C55915ED-E239-4F1C-956D-8092EAE098A5}" srcOrd="1" destOrd="0" parTransId="{61876F4E-8F75-407B-B7CF-55F2EDE687CF}" sibTransId="{4E391ED9-4E86-40C0-A6C1-687CC03BC486}"/>
    <dgm:cxn modelId="{ACABFEF3-3D54-4BAA-B1C5-5CDF2EB1F6C3}" type="presParOf" srcId="{E4566C8E-C612-4E46-8B6F-2E1326DBB561}" destId="{93FEDB46-B2C4-402E-A8AC-DBEDF3E7FC8D}" srcOrd="0" destOrd="0" presId="urn:microsoft.com/office/officeart/2005/8/layout/vList2"/>
    <dgm:cxn modelId="{914183E4-8B86-492B-A889-E166954F2E2B}" type="presParOf" srcId="{E4566C8E-C612-4E46-8B6F-2E1326DBB561}" destId="{8B0E339A-CF05-42B9-91D1-2D8CC1001514}" srcOrd="1" destOrd="0" presId="urn:microsoft.com/office/officeart/2005/8/layout/vList2"/>
    <dgm:cxn modelId="{755002A1-E8A0-4042-9DD7-83144809E8CA}" type="presParOf" srcId="{E4566C8E-C612-4E46-8B6F-2E1326DBB561}" destId="{1EEA6341-2643-459E-BBF7-2AE91082041D}" srcOrd="2" destOrd="0" presId="urn:microsoft.com/office/officeart/2005/8/layout/vList2"/>
    <dgm:cxn modelId="{BD04DBA4-A657-4568-95CB-A50782191A63}" type="presParOf" srcId="{E4566C8E-C612-4E46-8B6F-2E1326DBB561}" destId="{6654ACC8-8FDE-4F17-BDC0-36C1EF889416}" srcOrd="3" destOrd="0" presId="urn:microsoft.com/office/officeart/2005/8/layout/vList2"/>
    <dgm:cxn modelId="{3552ECA1-FD34-4B67-9F8F-1F85FEDC9CF8}" type="presParOf" srcId="{E4566C8E-C612-4E46-8B6F-2E1326DBB561}" destId="{413939B9-5839-4BC9-A50F-EF35AE4DFA0C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FEDB46-B2C4-402E-A8AC-DBEDF3E7FC8D}">
      <dsp:nvSpPr>
        <dsp:cNvPr id="0" name=""/>
        <dsp:cNvSpPr/>
      </dsp:nvSpPr>
      <dsp:spPr>
        <a:xfrm>
          <a:off x="0" y="388949"/>
          <a:ext cx="8229600" cy="1191754"/>
        </a:xfrm>
        <a:prstGeom prst="roundRect">
          <a:avLst/>
        </a:prstGeom>
        <a:solidFill>
          <a:srgbClr val="D8711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000" kern="1200">
              <a:latin typeface="Calibri Light" panose="020F0302020204030204"/>
            </a:rPr>
            <a:t>Päivärytmi: koulu</a:t>
          </a:r>
          <a:r>
            <a:rPr lang="fi-FI" sz="3000" kern="1200"/>
            <a:t> alkaa</a:t>
          </a:r>
          <a:r>
            <a:rPr lang="fi-FI" sz="3000" kern="1200">
              <a:latin typeface="Calibri Light" panose="020F0302020204030204"/>
            </a:rPr>
            <a:t> </a:t>
          </a:r>
          <a:r>
            <a:rPr lang="fi-FI" sz="3000" kern="1200"/>
            <a:t>klo 8.30</a:t>
          </a:r>
          <a:r>
            <a:rPr lang="fi-FI" sz="3000" kern="1200">
              <a:latin typeface="Calibri Light" panose="020F0302020204030204"/>
            </a:rPr>
            <a:t> tai klo 9.15 </a:t>
          </a:r>
          <a:endParaRPr lang="en-US" sz="3000" kern="1200">
            <a:latin typeface="Calibri Light" panose="020F0302020204030204"/>
          </a:endParaRPr>
        </a:p>
      </dsp:txBody>
      <dsp:txXfrm>
        <a:off x="58177" y="447126"/>
        <a:ext cx="8113246" cy="1075400"/>
      </dsp:txXfrm>
    </dsp:sp>
    <dsp:sp modelId="{1EEA6341-2643-459E-BBF7-2AE91082041D}">
      <dsp:nvSpPr>
        <dsp:cNvPr id="0" name=""/>
        <dsp:cNvSpPr/>
      </dsp:nvSpPr>
      <dsp:spPr>
        <a:xfrm>
          <a:off x="0" y="1667104"/>
          <a:ext cx="8229600" cy="11917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000" kern="1200">
              <a:latin typeface="Calibri Light" panose="020F0302020204030204"/>
            </a:rPr>
            <a:t> </a:t>
          </a:r>
          <a:r>
            <a:rPr lang="fi-FI" sz="3000" kern="1200"/>
            <a:t>1.- luokilla koulu päättyy klo </a:t>
          </a:r>
          <a:r>
            <a:rPr lang="fi-FI" sz="3000" kern="1200">
              <a:latin typeface="Calibri Light" panose="020F0302020204030204"/>
            </a:rPr>
            <a:t>12.15 tai 13.30  </a:t>
          </a:r>
          <a:r>
            <a:rPr lang="fi-FI" sz="3000" kern="1200"/>
            <a:t> riippuen jakotunneista.</a:t>
          </a:r>
        </a:p>
      </dsp:txBody>
      <dsp:txXfrm>
        <a:off x="58177" y="1725281"/>
        <a:ext cx="8113246" cy="1075400"/>
      </dsp:txXfrm>
    </dsp:sp>
    <dsp:sp modelId="{413939B9-5839-4BC9-A50F-EF35AE4DFA0C}">
      <dsp:nvSpPr>
        <dsp:cNvPr id="0" name=""/>
        <dsp:cNvSpPr/>
      </dsp:nvSpPr>
      <dsp:spPr>
        <a:xfrm>
          <a:off x="0" y="2945258"/>
          <a:ext cx="8229600" cy="1191754"/>
        </a:xfrm>
        <a:prstGeom prst="roundRect">
          <a:avLst/>
        </a:prstGeom>
        <a:solidFill>
          <a:srgbClr val="D8711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000" kern="1200"/>
            <a:t>2 pitkää välituntia, klo 10.00-10.30 ja klo 12.15-12.45 (sisäliikuntavälkät/lukuvälkät/oppilaskerhot)</a:t>
          </a:r>
          <a:endParaRPr lang="en-US" sz="3000" kern="1200"/>
        </a:p>
      </dsp:txBody>
      <dsp:txXfrm>
        <a:off x="58177" y="3003435"/>
        <a:ext cx="8113246" cy="10754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10CF99-8546-9944-AF26-18CD4D3E6F2D}" type="datetimeFigureOut">
              <a:rPr lang="fi-FI" smtClean="0"/>
              <a:t>12.2.2026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5DCCD3-B33E-814F-B15D-D5F1A828D8E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38645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56600-767E-40E8-9783-A1DC3A95A3B9}" type="slidenum">
              <a:rPr lang="fi-FI" smtClean="0"/>
              <a:pPr/>
              <a:t>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63233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noProof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4C2EF-8A97-4DAF-B099-E567883644D6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867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3072" y="2060447"/>
            <a:ext cx="7424928" cy="14495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3072" y="3852672"/>
            <a:ext cx="7424928" cy="963168"/>
          </a:xfrm>
        </p:spPr>
        <p:txBody>
          <a:bodyPr>
            <a:norm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7" name="Kuva 6" descr="Oulun kaupungin tunnus">
            <a:extLst>
              <a:ext uri="{FF2B5EF4-FFF2-40B4-BE49-F238E27FC236}">
                <a16:creationId xmlns:a16="http://schemas.microsoft.com/office/drawing/2014/main" id="{151B56D5-D3B8-6045-BD57-499AABEFE4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275" y="3677750"/>
            <a:ext cx="1620838" cy="24881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19877" y="669257"/>
            <a:ext cx="685800" cy="647700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1A65FCE-704F-AB46-B1CC-26149EDD3B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08702" y="5171493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fld id="{830B2F5E-1904-4146-B538-ED58F495EEF8}" type="datetime1">
              <a:rPr lang="fi-FI" smtClean="0"/>
              <a:t>12.2.2026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C50F1FA-A526-AD47-B913-1582A2FE5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78550"/>
            <a:ext cx="4114800" cy="365125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13847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670560"/>
            <a:ext cx="9791700" cy="756920"/>
          </a:xfrm>
        </p:spPr>
        <p:txBody>
          <a:bodyPr anchor="b">
            <a:normAutofit/>
          </a:bodyPr>
          <a:lstStyle>
            <a:lvl1pPr>
              <a:defRPr sz="18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8720" y="2491740"/>
            <a:ext cx="7274559" cy="297478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spc="80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135F6A20-8671-AD40-8457-2CE8C1B8BAF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65562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952641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Kaavion paikkamerkki 3">
            <a:extLst>
              <a:ext uri="{FF2B5EF4-FFF2-40B4-BE49-F238E27FC236}">
                <a16:creationId xmlns:a16="http://schemas.microsoft.com/office/drawing/2014/main" id="{97940F9C-2370-E647-9ECF-715AC0BBEDF3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519863" y="2049463"/>
            <a:ext cx="4862011" cy="3436937"/>
          </a:xfrm>
        </p:spPr>
        <p:txBody>
          <a:bodyPr/>
          <a:lstStyle/>
          <a:p>
            <a:r>
              <a:rPr lang="fi-FI"/>
              <a:t>Lisää kaavio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D6AC51E6-218F-644F-B6CA-3A8B67254A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64544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6566647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6557961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8000" y="690001"/>
            <a:ext cx="3242277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865548"/>
            <a:ext cx="4996891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ABC1A696-93A4-3C45-9568-001E94B43F7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78687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690001"/>
            <a:ext cx="4872496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865548"/>
            <a:ext cx="3345929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A4560530-3C97-3648-B802-FA6ADBDCCDE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45306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4" y="1063256"/>
            <a:ext cx="3313084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3304398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0977" y="690001"/>
            <a:ext cx="6479301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865548"/>
            <a:ext cx="1727765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435CF5E1-EF66-7246-9319-270AEC519C8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257687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0"/>
            <a:ext cx="5694218" cy="6857999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865548"/>
            <a:ext cx="3345929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35BE33DF-E468-604B-A3A9-F10DB2CB9A6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508681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845" y="1063256"/>
            <a:ext cx="5757882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3013" y="2491740"/>
            <a:ext cx="653152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4" y="690001"/>
            <a:ext cx="3220113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0179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0600" y="5865548"/>
            <a:ext cx="4978831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ADBBD776-2310-424F-B591-B6F4AAF9D85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442091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858" y="1063256"/>
            <a:ext cx="41208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1797" y="2491740"/>
            <a:ext cx="4922737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4" y="690001"/>
            <a:ext cx="4871442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0179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563" y="5865548"/>
            <a:ext cx="334486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518A5ED0-761D-244A-8BBE-74685562CE2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254146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1451" y="1063256"/>
            <a:ext cx="3313084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0136" y="2491740"/>
            <a:ext cx="3304398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3" y="690001"/>
            <a:ext cx="6479301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0179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24658" y="5865548"/>
            <a:ext cx="1727765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AA4D973E-C65F-0145-BECD-6839D369354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955142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858" y="1063256"/>
            <a:ext cx="4935677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1797" y="2491740"/>
            <a:ext cx="4922737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5703376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0179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563" y="5865548"/>
            <a:ext cx="334486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A96030B3-D797-064F-94DF-9C20B759EF6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78593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Otsikkodia"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433B9154-78EC-1542-8A9D-A142372061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824" y="3435377"/>
            <a:ext cx="10560423" cy="274164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3072" y="4069977"/>
            <a:ext cx="7371140" cy="806823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3072" y="4894730"/>
            <a:ext cx="5951728" cy="73137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9" name="Kuva 8" descr="Oulun kaupungin tunnus">
            <a:extLst>
              <a:ext uri="{FF2B5EF4-FFF2-40B4-BE49-F238E27FC236}">
                <a16:creationId xmlns:a16="http://schemas.microsoft.com/office/drawing/2014/main" id="{847B4E10-1EEF-AA41-B10E-C0677346D06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9ABC8B77-9402-DC46-B3AB-FFABE1E9CF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0315" y="5244727"/>
            <a:ext cx="2743200" cy="365125"/>
          </a:xfrm>
        </p:spPr>
        <p:txBody>
          <a:bodyPr/>
          <a:lstStyle>
            <a:lvl1pPr algn="r">
              <a:defRPr sz="1400" b="1"/>
            </a:lvl1pPr>
          </a:lstStyle>
          <a:p>
            <a:fld id="{602D821E-72F1-4088-B596-7B070DC3958B}" type="datetime1">
              <a:rPr lang="fi-FI" smtClean="0"/>
              <a:t>12.2.2026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333303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371601"/>
            <a:ext cx="12192000" cy="41148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27F4EAD-9B67-8546-9AE0-38D0552839D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19887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371601"/>
            <a:ext cx="10584180" cy="41148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AD1027A-87BF-1747-9F3A-4BE1456C6EC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407895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371601"/>
            <a:ext cx="4896365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653" y="4549141"/>
            <a:ext cx="4982762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010" y="1371601"/>
            <a:ext cx="4869081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1797" y="4549141"/>
            <a:ext cx="4922737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084E62F0-D362-F34C-910C-36AADA6D898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621305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3633536"/>
            <a:ext cx="10633321" cy="581659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653" y="4549141"/>
            <a:ext cx="4982762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697833"/>
            <a:ext cx="4896365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1797" y="4549141"/>
            <a:ext cx="4922737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010" y="697833"/>
            <a:ext cx="4869081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8AFD1671-4F7D-B844-ACCE-D1DCA8C42E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940949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mag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24469" y="365128"/>
            <a:ext cx="5029332" cy="704913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6324468" y="1224498"/>
            <a:ext cx="5029333" cy="4968341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1" y="0"/>
            <a:ext cx="5894963" cy="6858000"/>
          </a:xfrm>
          <a:prstGeom prst="rect">
            <a:avLst/>
          </a:prstGeom>
          <a:solidFill>
            <a:schemeClr val="accent6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photo</a:t>
            </a:r>
          </a:p>
        </p:txBody>
      </p:sp>
      <p:grpSp>
        <p:nvGrpSpPr>
          <p:cNvPr id="19" name="Group 4">
            <a:extLst>
              <a:ext uri="{FF2B5EF4-FFF2-40B4-BE49-F238E27FC236}">
                <a16:creationId xmlns:a16="http://schemas.microsoft.com/office/drawing/2014/main" id="{E36573CA-CCAC-478F-A7EC-706D6CA6B07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829189" y="6415319"/>
            <a:ext cx="533371" cy="124335"/>
            <a:chOff x="3334" y="1932"/>
            <a:chExt cx="1214" cy="283"/>
          </a:xfrm>
          <a:solidFill>
            <a:schemeClr val="tx1"/>
          </a:solidFill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4210635E-693D-4A6C-A465-1F3C462DBD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47" y="2011"/>
              <a:ext cx="186" cy="201"/>
            </a:xfrm>
            <a:custGeom>
              <a:avLst/>
              <a:gdLst>
                <a:gd name="T0" fmla="*/ 56 w 56"/>
                <a:gd name="T1" fmla="*/ 59 h 59"/>
                <a:gd name="T2" fmla="*/ 28 w 56"/>
                <a:gd name="T3" fmla="*/ 59 h 59"/>
                <a:gd name="T4" fmla="*/ 0 w 56"/>
                <a:gd name="T5" fmla="*/ 30 h 59"/>
                <a:gd name="T6" fmla="*/ 28 w 56"/>
                <a:gd name="T7" fmla="*/ 0 h 59"/>
                <a:gd name="T8" fmla="*/ 56 w 56"/>
                <a:gd name="T9" fmla="*/ 30 h 59"/>
                <a:gd name="T10" fmla="*/ 56 w 56"/>
                <a:gd name="T11" fmla="*/ 36 h 59"/>
                <a:gd name="T12" fmla="*/ 13 w 56"/>
                <a:gd name="T13" fmla="*/ 36 h 59"/>
                <a:gd name="T14" fmla="*/ 28 w 56"/>
                <a:gd name="T15" fmla="*/ 47 h 59"/>
                <a:gd name="T16" fmla="*/ 56 w 56"/>
                <a:gd name="T17" fmla="*/ 47 h 59"/>
                <a:gd name="T18" fmla="*/ 56 w 56"/>
                <a:gd name="T19" fmla="*/ 59 h 59"/>
                <a:gd name="T20" fmla="*/ 13 w 56"/>
                <a:gd name="T21" fmla="*/ 23 h 59"/>
                <a:gd name="T22" fmla="*/ 43 w 56"/>
                <a:gd name="T23" fmla="*/ 23 h 59"/>
                <a:gd name="T24" fmla="*/ 28 w 56"/>
                <a:gd name="T25" fmla="*/ 12 h 59"/>
                <a:gd name="T26" fmla="*/ 13 w 56"/>
                <a:gd name="T27" fmla="*/ 23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6" h="59">
                  <a:moveTo>
                    <a:pt x="56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5" y="59"/>
                    <a:pt x="0" y="54"/>
                    <a:pt x="0" y="30"/>
                  </a:cubicBezTo>
                  <a:cubicBezTo>
                    <a:pt x="0" y="5"/>
                    <a:pt x="15" y="0"/>
                    <a:pt x="28" y="0"/>
                  </a:cubicBezTo>
                  <a:cubicBezTo>
                    <a:pt x="41" y="0"/>
                    <a:pt x="56" y="5"/>
                    <a:pt x="56" y="30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5" y="43"/>
                    <a:pt x="19" y="47"/>
                    <a:pt x="28" y="47"/>
                  </a:cubicBezTo>
                  <a:cubicBezTo>
                    <a:pt x="56" y="47"/>
                    <a:pt x="56" y="47"/>
                    <a:pt x="56" y="47"/>
                  </a:cubicBezTo>
                  <a:lnTo>
                    <a:pt x="56" y="59"/>
                  </a:lnTo>
                  <a:close/>
                  <a:moveTo>
                    <a:pt x="13" y="23"/>
                  </a:moveTo>
                  <a:cubicBezTo>
                    <a:pt x="43" y="23"/>
                    <a:pt x="43" y="23"/>
                    <a:pt x="43" y="23"/>
                  </a:cubicBezTo>
                  <a:cubicBezTo>
                    <a:pt x="41" y="17"/>
                    <a:pt x="36" y="13"/>
                    <a:pt x="28" y="12"/>
                  </a:cubicBezTo>
                  <a:cubicBezTo>
                    <a:pt x="19" y="12"/>
                    <a:pt x="15" y="16"/>
                    <a:pt x="13" y="2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EF981B61-E22C-4801-8E08-1E090DE8E2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6" y="1932"/>
              <a:ext cx="163" cy="280"/>
            </a:xfrm>
            <a:custGeom>
              <a:avLst/>
              <a:gdLst>
                <a:gd name="T0" fmla="*/ 49 w 49"/>
                <a:gd name="T1" fmla="*/ 82 h 82"/>
                <a:gd name="T2" fmla="*/ 37 w 49"/>
                <a:gd name="T3" fmla="*/ 82 h 82"/>
                <a:gd name="T4" fmla="*/ 37 w 49"/>
                <a:gd name="T5" fmla="*/ 76 h 82"/>
                <a:gd name="T6" fmla="*/ 22 w 49"/>
                <a:gd name="T7" fmla="*/ 59 h 82"/>
                <a:gd name="T8" fmla="*/ 13 w 49"/>
                <a:gd name="T9" fmla="*/ 59 h 82"/>
                <a:gd name="T10" fmla="*/ 13 w 49"/>
                <a:gd name="T11" fmla="*/ 82 h 82"/>
                <a:gd name="T12" fmla="*/ 0 w 49"/>
                <a:gd name="T13" fmla="*/ 82 h 82"/>
                <a:gd name="T14" fmla="*/ 0 w 49"/>
                <a:gd name="T15" fmla="*/ 0 h 82"/>
                <a:gd name="T16" fmla="*/ 13 w 49"/>
                <a:gd name="T17" fmla="*/ 0 h 82"/>
                <a:gd name="T18" fmla="*/ 13 w 49"/>
                <a:gd name="T19" fmla="*/ 46 h 82"/>
                <a:gd name="T20" fmla="*/ 21 w 49"/>
                <a:gd name="T21" fmla="*/ 46 h 82"/>
                <a:gd name="T22" fmla="*/ 36 w 49"/>
                <a:gd name="T23" fmla="*/ 29 h 82"/>
                <a:gd name="T24" fmla="*/ 36 w 49"/>
                <a:gd name="T25" fmla="*/ 23 h 82"/>
                <a:gd name="T26" fmla="*/ 49 w 49"/>
                <a:gd name="T27" fmla="*/ 23 h 82"/>
                <a:gd name="T28" fmla="*/ 49 w 49"/>
                <a:gd name="T29" fmla="*/ 29 h 82"/>
                <a:gd name="T30" fmla="*/ 41 w 49"/>
                <a:gd name="T31" fmla="*/ 52 h 82"/>
                <a:gd name="T32" fmla="*/ 49 w 49"/>
                <a:gd name="T33" fmla="*/ 76 h 82"/>
                <a:gd name="T34" fmla="*/ 49 w 49"/>
                <a:gd name="T3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" h="82">
                  <a:moveTo>
                    <a:pt x="49" y="82"/>
                  </a:moveTo>
                  <a:cubicBezTo>
                    <a:pt x="37" y="82"/>
                    <a:pt x="37" y="82"/>
                    <a:pt x="37" y="82"/>
                  </a:cubicBezTo>
                  <a:cubicBezTo>
                    <a:pt x="37" y="76"/>
                    <a:pt x="37" y="76"/>
                    <a:pt x="37" y="76"/>
                  </a:cubicBezTo>
                  <a:cubicBezTo>
                    <a:pt x="37" y="66"/>
                    <a:pt x="34" y="59"/>
                    <a:pt x="22" y="59"/>
                  </a:cubicBezTo>
                  <a:cubicBezTo>
                    <a:pt x="13" y="59"/>
                    <a:pt x="13" y="59"/>
                    <a:pt x="13" y="59"/>
                  </a:cubicBezTo>
                  <a:cubicBezTo>
                    <a:pt x="13" y="82"/>
                    <a:pt x="13" y="82"/>
                    <a:pt x="13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34" y="46"/>
                    <a:pt x="36" y="40"/>
                    <a:pt x="36" y="29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49" y="40"/>
                    <a:pt x="46" y="47"/>
                    <a:pt x="41" y="52"/>
                  </a:cubicBezTo>
                  <a:cubicBezTo>
                    <a:pt x="47" y="57"/>
                    <a:pt x="49" y="65"/>
                    <a:pt x="49" y="76"/>
                  </a:cubicBezTo>
                  <a:lnTo>
                    <a:pt x="49" y="8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BF9F36C4-3B91-4459-86F9-B2D170635E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4" y="2011"/>
              <a:ext cx="162" cy="201"/>
            </a:xfrm>
            <a:custGeom>
              <a:avLst/>
              <a:gdLst>
                <a:gd name="T0" fmla="*/ 24 w 49"/>
                <a:gd name="T1" fmla="*/ 59 h 59"/>
                <a:gd name="T2" fmla="*/ 0 w 49"/>
                <a:gd name="T3" fmla="*/ 41 h 59"/>
                <a:gd name="T4" fmla="*/ 24 w 49"/>
                <a:gd name="T5" fmla="*/ 23 h 59"/>
                <a:gd name="T6" fmla="*/ 36 w 49"/>
                <a:gd name="T7" fmla="*/ 18 h 59"/>
                <a:gd name="T8" fmla="*/ 24 w 49"/>
                <a:gd name="T9" fmla="*/ 13 h 59"/>
                <a:gd name="T10" fmla="*/ 13 w 49"/>
                <a:gd name="T11" fmla="*/ 18 h 59"/>
                <a:gd name="T12" fmla="*/ 13 w 49"/>
                <a:gd name="T13" fmla="*/ 19 h 59"/>
                <a:gd name="T14" fmla="*/ 0 w 49"/>
                <a:gd name="T15" fmla="*/ 19 h 59"/>
                <a:gd name="T16" fmla="*/ 0 w 49"/>
                <a:gd name="T17" fmla="*/ 18 h 59"/>
                <a:gd name="T18" fmla="*/ 24 w 49"/>
                <a:gd name="T19" fmla="*/ 0 h 59"/>
                <a:gd name="T20" fmla="*/ 49 w 49"/>
                <a:gd name="T21" fmla="*/ 18 h 59"/>
                <a:gd name="T22" fmla="*/ 49 w 49"/>
                <a:gd name="T23" fmla="*/ 41 h 59"/>
                <a:gd name="T24" fmla="*/ 24 w 49"/>
                <a:gd name="T25" fmla="*/ 59 h 59"/>
                <a:gd name="T26" fmla="*/ 36 w 49"/>
                <a:gd name="T27" fmla="*/ 35 h 59"/>
                <a:gd name="T28" fmla="*/ 24 w 49"/>
                <a:gd name="T29" fmla="*/ 36 h 59"/>
                <a:gd name="T30" fmla="*/ 13 w 49"/>
                <a:gd name="T31" fmla="*/ 41 h 59"/>
                <a:gd name="T32" fmla="*/ 24 w 49"/>
                <a:gd name="T33" fmla="*/ 47 h 59"/>
                <a:gd name="T34" fmla="*/ 36 w 49"/>
                <a:gd name="T35" fmla="*/ 41 h 59"/>
                <a:gd name="T36" fmla="*/ 36 w 49"/>
                <a:gd name="T37" fmla="*/ 3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9" h="59">
                  <a:moveTo>
                    <a:pt x="24" y="59"/>
                  </a:moveTo>
                  <a:cubicBezTo>
                    <a:pt x="3" y="59"/>
                    <a:pt x="0" y="48"/>
                    <a:pt x="0" y="41"/>
                  </a:cubicBezTo>
                  <a:cubicBezTo>
                    <a:pt x="0" y="35"/>
                    <a:pt x="3" y="23"/>
                    <a:pt x="24" y="23"/>
                  </a:cubicBezTo>
                  <a:cubicBezTo>
                    <a:pt x="36" y="23"/>
                    <a:pt x="36" y="20"/>
                    <a:pt x="36" y="18"/>
                  </a:cubicBezTo>
                  <a:cubicBezTo>
                    <a:pt x="36" y="16"/>
                    <a:pt x="36" y="13"/>
                    <a:pt x="24" y="13"/>
                  </a:cubicBezTo>
                  <a:cubicBezTo>
                    <a:pt x="13" y="13"/>
                    <a:pt x="13" y="16"/>
                    <a:pt x="13" y="18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1"/>
                    <a:pt x="3" y="0"/>
                    <a:pt x="24" y="0"/>
                  </a:cubicBezTo>
                  <a:cubicBezTo>
                    <a:pt x="45" y="0"/>
                    <a:pt x="49" y="11"/>
                    <a:pt x="49" y="18"/>
                  </a:cubicBezTo>
                  <a:cubicBezTo>
                    <a:pt x="49" y="41"/>
                    <a:pt x="49" y="41"/>
                    <a:pt x="49" y="41"/>
                  </a:cubicBezTo>
                  <a:cubicBezTo>
                    <a:pt x="49" y="48"/>
                    <a:pt x="45" y="59"/>
                    <a:pt x="24" y="59"/>
                  </a:cubicBezTo>
                  <a:close/>
                  <a:moveTo>
                    <a:pt x="36" y="35"/>
                  </a:moveTo>
                  <a:cubicBezTo>
                    <a:pt x="33" y="36"/>
                    <a:pt x="29" y="36"/>
                    <a:pt x="24" y="36"/>
                  </a:cubicBezTo>
                  <a:cubicBezTo>
                    <a:pt x="13" y="36"/>
                    <a:pt x="13" y="39"/>
                    <a:pt x="13" y="41"/>
                  </a:cubicBezTo>
                  <a:cubicBezTo>
                    <a:pt x="13" y="44"/>
                    <a:pt x="13" y="47"/>
                    <a:pt x="24" y="47"/>
                  </a:cubicBezTo>
                  <a:cubicBezTo>
                    <a:pt x="36" y="47"/>
                    <a:pt x="36" y="44"/>
                    <a:pt x="36" y="41"/>
                  </a:cubicBezTo>
                  <a:lnTo>
                    <a:pt x="36" y="3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316D394E-4439-4276-BA2B-C980EEA3D0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3" y="2011"/>
              <a:ext cx="99" cy="201"/>
            </a:xfrm>
            <a:custGeom>
              <a:avLst/>
              <a:gdLst>
                <a:gd name="T0" fmla="*/ 13 w 30"/>
                <a:gd name="T1" fmla="*/ 59 h 59"/>
                <a:gd name="T2" fmla="*/ 0 w 30"/>
                <a:gd name="T3" fmla="*/ 59 h 59"/>
                <a:gd name="T4" fmla="*/ 0 w 30"/>
                <a:gd name="T5" fmla="*/ 22 h 59"/>
                <a:gd name="T6" fmla="*/ 30 w 30"/>
                <a:gd name="T7" fmla="*/ 0 h 59"/>
                <a:gd name="T8" fmla="*/ 30 w 30"/>
                <a:gd name="T9" fmla="*/ 0 h 59"/>
                <a:gd name="T10" fmla="*/ 30 w 30"/>
                <a:gd name="T11" fmla="*/ 12 h 59"/>
                <a:gd name="T12" fmla="*/ 30 w 30"/>
                <a:gd name="T13" fmla="*/ 12 h 59"/>
                <a:gd name="T14" fmla="*/ 13 w 30"/>
                <a:gd name="T15" fmla="*/ 22 h 59"/>
                <a:gd name="T16" fmla="*/ 13 w 30"/>
                <a:gd name="T1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59">
                  <a:moveTo>
                    <a:pt x="13" y="59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2"/>
                    <a:pt x="5" y="0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15" y="12"/>
                    <a:pt x="13" y="17"/>
                    <a:pt x="13" y="22"/>
                  </a:cubicBezTo>
                  <a:lnTo>
                    <a:pt x="13" y="5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60BADA83-F57E-4FB9-B57D-62A08FE59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4" y="1932"/>
              <a:ext cx="100" cy="280"/>
            </a:xfrm>
            <a:custGeom>
              <a:avLst/>
              <a:gdLst>
                <a:gd name="T0" fmla="*/ 30 w 30"/>
                <a:gd name="T1" fmla="*/ 82 h 82"/>
                <a:gd name="T2" fmla="*/ 29 w 30"/>
                <a:gd name="T3" fmla="*/ 82 h 82"/>
                <a:gd name="T4" fmla="*/ 0 w 30"/>
                <a:gd name="T5" fmla="*/ 61 h 82"/>
                <a:gd name="T6" fmla="*/ 0 w 30"/>
                <a:gd name="T7" fmla="*/ 0 h 82"/>
                <a:gd name="T8" fmla="*/ 12 w 30"/>
                <a:gd name="T9" fmla="*/ 0 h 82"/>
                <a:gd name="T10" fmla="*/ 12 w 30"/>
                <a:gd name="T11" fmla="*/ 61 h 82"/>
                <a:gd name="T12" fmla="*/ 29 w 30"/>
                <a:gd name="T13" fmla="*/ 70 h 82"/>
                <a:gd name="T14" fmla="*/ 30 w 30"/>
                <a:gd name="T15" fmla="*/ 70 h 82"/>
                <a:gd name="T16" fmla="*/ 30 w 30"/>
                <a:gd name="T17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82">
                  <a:moveTo>
                    <a:pt x="30" y="82"/>
                  </a:moveTo>
                  <a:cubicBezTo>
                    <a:pt x="29" y="82"/>
                    <a:pt x="29" y="82"/>
                    <a:pt x="29" y="82"/>
                  </a:cubicBezTo>
                  <a:cubicBezTo>
                    <a:pt x="5" y="82"/>
                    <a:pt x="0" y="71"/>
                    <a:pt x="0" y="6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61"/>
                    <a:pt x="12" y="61"/>
                    <a:pt x="12" y="61"/>
                  </a:cubicBezTo>
                  <a:cubicBezTo>
                    <a:pt x="12" y="65"/>
                    <a:pt x="14" y="70"/>
                    <a:pt x="29" y="70"/>
                  </a:cubicBezTo>
                  <a:cubicBezTo>
                    <a:pt x="30" y="70"/>
                    <a:pt x="30" y="70"/>
                    <a:pt x="30" y="70"/>
                  </a:cubicBezTo>
                  <a:lnTo>
                    <a:pt x="30" y="8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61AC1C72-AB13-40D4-A513-E1C32BD43D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7" y="1932"/>
              <a:ext cx="103" cy="280"/>
            </a:xfrm>
            <a:custGeom>
              <a:avLst/>
              <a:gdLst>
                <a:gd name="T0" fmla="*/ 31 w 31"/>
                <a:gd name="T1" fmla="*/ 82 h 82"/>
                <a:gd name="T2" fmla="*/ 30 w 31"/>
                <a:gd name="T3" fmla="*/ 82 h 82"/>
                <a:gd name="T4" fmla="*/ 0 w 31"/>
                <a:gd name="T5" fmla="*/ 61 h 82"/>
                <a:gd name="T6" fmla="*/ 0 w 31"/>
                <a:gd name="T7" fmla="*/ 0 h 82"/>
                <a:gd name="T8" fmla="*/ 13 w 31"/>
                <a:gd name="T9" fmla="*/ 0 h 82"/>
                <a:gd name="T10" fmla="*/ 13 w 31"/>
                <a:gd name="T11" fmla="*/ 61 h 82"/>
                <a:gd name="T12" fmla="*/ 30 w 31"/>
                <a:gd name="T13" fmla="*/ 70 h 82"/>
                <a:gd name="T14" fmla="*/ 31 w 31"/>
                <a:gd name="T15" fmla="*/ 70 h 82"/>
                <a:gd name="T16" fmla="*/ 31 w 31"/>
                <a:gd name="T17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82">
                  <a:moveTo>
                    <a:pt x="31" y="82"/>
                  </a:moveTo>
                  <a:cubicBezTo>
                    <a:pt x="30" y="82"/>
                    <a:pt x="30" y="82"/>
                    <a:pt x="30" y="82"/>
                  </a:cubicBezTo>
                  <a:cubicBezTo>
                    <a:pt x="5" y="82"/>
                    <a:pt x="0" y="71"/>
                    <a:pt x="0" y="6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61"/>
                    <a:pt x="13" y="61"/>
                    <a:pt x="13" y="61"/>
                  </a:cubicBezTo>
                  <a:cubicBezTo>
                    <a:pt x="13" y="65"/>
                    <a:pt x="15" y="70"/>
                    <a:pt x="30" y="70"/>
                  </a:cubicBezTo>
                  <a:cubicBezTo>
                    <a:pt x="31" y="70"/>
                    <a:pt x="31" y="70"/>
                    <a:pt x="31" y="70"/>
                  </a:cubicBezTo>
                  <a:lnTo>
                    <a:pt x="31" y="8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49C8218B-B915-4954-B980-EF98DCC1D1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2" y="2011"/>
              <a:ext cx="182" cy="204"/>
            </a:xfrm>
            <a:custGeom>
              <a:avLst/>
              <a:gdLst>
                <a:gd name="T0" fmla="*/ 28 w 55"/>
                <a:gd name="T1" fmla="*/ 60 h 60"/>
                <a:gd name="T2" fmla="*/ 0 w 55"/>
                <a:gd name="T3" fmla="*/ 30 h 60"/>
                <a:gd name="T4" fmla="*/ 28 w 55"/>
                <a:gd name="T5" fmla="*/ 0 h 60"/>
                <a:gd name="T6" fmla="*/ 55 w 55"/>
                <a:gd name="T7" fmla="*/ 30 h 60"/>
                <a:gd name="T8" fmla="*/ 28 w 55"/>
                <a:gd name="T9" fmla="*/ 60 h 60"/>
                <a:gd name="T10" fmla="*/ 28 w 55"/>
                <a:gd name="T11" fmla="*/ 13 h 60"/>
                <a:gd name="T12" fmla="*/ 12 w 55"/>
                <a:gd name="T13" fmla="*/ 30 h 60"/>
                <a:gd name="T14" fmla="*/ 28 w 55"/>
                <a:gd name="T15" fmla="*/ 47 h 60"/>
                <a:gd name="T16" fmla="*/ 43 w 55"/>
                <a:gd name="T17" fmla="*/ 30 h 60"/>
                <a:gd name="T18" fmla="*/ 28 w 55"/>
                <a:gd name="T19" fmla="*/ 1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5" h="60">
                  <a:moveTo>
                    <a:pt x="28" y="60"/>
                  </a:moveTo>
                  <a:cubicBezTo>
                    <a:pt x="15" y="60"/>
                    <a:pt x="0" y="54"/>
                    <a:pt x="0" y="30"/>
                  </a:cubicBezTo>
                  <a:cubicBezTo>
                    <a:pt x="0" y="5"/>
                    <a:pt x="15" y="0"/>
                    <a:pt x="28" y="0"/>
                  </a:cubicBezTo>
                  <a:cubicBezTo>
                    <a:pt x="40" y="0"/>
                    <a:pt x="55" y="5"/>
                    <a:pt x="55" y="30"/>
                  </a:cubicBezTo>
                  <a:cubicBezTo>
                    <a:pt x="55" y="54"/>
                    <a:pt x="40" y="60"/>
                    <a:pt x="28" y="60"/>
                  </a:cubicBezTo>
                  <a:close/>
                  <a:moveTo>
                    <a:pt x="28" y="13"/>
                  </a:moveTo>
                  <a:cubicBezTo>
                    <a:pt x="15" y="13"/>
                    <a:pt x="12" y="19"/>
                    <a:pt x="12" y="30"/>
                  </a:cubicBezTo>
                  <a:cubicBezTo>
                    <a:pt x="12" y="40"/>
                    <a:pt x="15" y="47"/>
                    <a:pt x="28" y="47"/>
                  </a:cubicBezTo>
                  <a:cubicBezTo>
                    <a:pt x="40" y="47"/>
                    <a:pt x="43" y="40"/>
                    <a:pt x="43" y="30"/>
                  </a:cubicBezTo>
                  <a:cubicBezTo>
                    <a:pt x="43" y="19"/>
                    <a:pt x="40" y="13"/>
                    <a:pt x="28" y="1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910E03BE-B992-4812-9F2A-2AC1F03B69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75" y="1936"/>
              <a:ext cx="73" cy="71"/>
            </a:xfrm>
            <a:custGeom>
              <a:avLst/>
              <a:gdLst>
                <a:gd name="T0" fmla="*/ 11 w 22"/>
                <a:gd name="T1" fmla="*/ 0 h 21"/>
                <a:gd name="T2" fmla="*/ 22 w 22"/>
                <a:gd name="T3" fmla="*/ 10 h 21"/>
                <a:gd name="T4" fmla="*/ 11 w 22"/>
                <a:gd name="T5" fmla="*/ 21 h 21"/>
                <a:gd name="T6" fmla="*/ 0 w 22"/>
                <a:gd name="T7" fmla="*/ 10 h 21"/>
                <a:gd name="T8" fmla="*/ 11 w 22"/>
                <a:gd name="T9" fmla="*/ 0 h 21"/>
                <a:gd name="T10" fmla="*/ 11 w 22"/>
                <a:gd name="T11" fmla="*/ 19 h 21"/>
                <a:gd name="T12" fmla="*/ 19 w 22"/>
                <a:gd name="T13" fmla="*/ 10 h 21"/>
                <a:gd name="T14" fmla="*/ 11 w 22"/>
                <a:gd name="T15" fmla="*/ 2 h 21"/>
                <a:gd name="T16" fmla="*/ 4 w 22"/>
                <a:gd name="T17" fmla="*/ 10 h 21"/>
                <a:gd name="T18" fmla="*/ 11 w 22"/>
                <a:gd name="T19" fmla="*/ 19 h 21"/>
                <a:gd name="T20" fmla="*/ 7 w 22"/>
                <a:gd name="T21" fmla="*/ 4 h 21"/>
                <a:gd name="T22" fmla="*/ 11 w 22"/>
                <a:gd name="T23" fmla="*/ 4 h 21"/>
                <a:gd name="T24" fmla="*/ 16 w 22"/>
                <a:gd name="T25" fmla="*/ 8 h 21"/>
                <a:gd name="T26" fmla="*/ 13 w 22"/>
                <a:gd name="T27" fmla="*/ 11 h 21"/>
                <a:gd name="T28" fmla="*/ 16 w 22"/>
                <a:gd name="T29" fmla="*/ 16 h 21"/>
                <a:gd name="T30" fmla="*/ 13 w 22"/>
                <a:gd name="T31" fmla="*/ 16 h 21"/>
                <a:gd name="T32" fmla="*/ 10 w 22"/>
                <a:gd name="T33" fmla="*/ 11 h 21"/>
                <a:gd name="T34" fmla="*/ 9 w 22"/>
                <a:gd name="T35" fmla="*/ 11 h 21"/>
                <a:gd name="T36" fmla="*/ 9 w 22"/>
                <a:gd name="T37" fmla="*/ 16 h 21"/>
                <a:gd name="T38" fmla="*/ 7 w 22"/>
                <a:gd name="T39" fmla="*/ 16 h 21"/>
                <a:gd name="T40" fmla="*/ 7 w 22"/>
                <a:gd name="T41" fmla="*/ 4 h 21"/>
                <a:gd name="T42" fmla="*/ 11 w 22"/>
                <a:gd name="T43" fmla="*/ 9 h 21"/>
                <a:gd name="T44" fmla="*/ 13 w 22"/>
                <a:gd name="T45" fmla="*/ 8 h 21"/>
                <a:gd name="T46" fmla="*/ 11 w 22"/>
                <a:gd name="T47" fmla="*/ 6 h 21"/>
                <a:gd name="T48" fmla="*/ 9 w 22"/>
                <a:gd name="T49" fmla="*/ 6 h 21"/>
                <a:gd name="T50" fmla="*/ 9 w 22"/>
                <a:gd name="T51" fmla="*/ 9 h 21"/>
                <a:gd name="T52" fmla="*/ 11 w 22"/>
                <a:gd name="T53" fmla="*/ 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2" h="21">
                  <a:moveTo>
                    <a:pt x="11" y="0"/>
                  </a:moveTo>
                  <a:cubicBezTo>
                    <a:pt x="17" y="0"/>
                    <a:pt x="22" y="4"/>
                    <a:pt x="22" y="10"/>
                  </a:cubicBezTo>
                  <a:cubicBezTo>
                    <a:pt x="22" y="16"/>
                    <a:pt x="17" y="21"/>
                    <a:pt x="11" y="21"/>
                  </a:cubicBezTo>
                  <a:cubicBezTo>
                    <a:pt x="5" y="21"/>
                    <a:pt x="0" y="16"/>
                    <a:pt x="0" y="10"/>
                  </a:cubicBezTo>
                  <a:cubicBezTo>
                    <a:pt x="0" y="4"/>
                    <a:pt x="5" y="0"/>
                    <a:pt x="11" y="0"/>
                  </a:cubicBezTo>
                  <a:close/>
                  <a:moveTo>
                    <a:pt x="11" y="19"/>
                  </a:moveTo>
                  <a:cubicBezTo>
                    <a:pt x="15" y="19"/>
                    <a:pt x="19" y="15"/>
                    <a:pt x="19" y="10"/>
                  </a:cubicBezTo>
                  <a:cubicBezTo>
                    <a:pt x="19" y="5"/>
                    <a:pt x="15" y="2"/>
                    <a:pt x="11" y="2"/>
                  </a:cubicBezTo>
                  <a:cubicBezTo>
                    <a:pt x="7" y="2"/>
                    <a:pt x="4" y="5"/>
                    <a:pt x="4" y="10"/>
                  </a:cubicBezTo>
                  <a:cubicBezTo>
                    <a:pt x="4" y="15"/>
                    <a:pt x="7" y="19"/>
                    <a:pt x="11" y="19"/>
                  </a:cubicBezTo>
                  <a:close/>
                  <a:moveTo>
                    <a:pt x="7" y="4"/>
                  </a:moveTo>
                  <a:cubicBezTo>
                    <a:pt x="11" y="4"/>
                    <a:pt x="11" y="4"/>
                    <a:pt x="11" y="4"/>
                  </a:cubicBezTo>
                  <a:cubicBezTo>
                    <a:pt x="14" y="4"/>
                    <a:pt x="16" y="5"/>
                    <a:pt x="16" y="8"/>
                  </a:cubicBezTo>
                  <a:cubicBezTo>
                    <a:pt x="16" y="10"/>
                    <a:pt x="15" y="11"/>
                    <a:pt x="13" y="11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7" y="16"/>
                    <a:pt x="7" y="16"/>
                    <a:pt x="7" y="16"/>
                  </a:cubicBezTo>
                  <a:lnTo>
                    <a:pt x="7" y="4"/>
                  </a:lnTo>
                  <a:close/>
                  <a:moveTo>
                    <a:pt x="11" y="9"/>
                  </a:moveTo>
                  <a:cubicBezTo>
                    <a:pt x="13" y="9"/>
                    <a:pt x="13" y="9"/>
                    <a:pt x="13" y="8"/>
                  </a:cubicBezTo>
                  <a:cubicBezTo>
                    <a:pt x="13" y="6"/>
                    <a:pt x="12" y="6"/>
                    <a:pt x="11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9"/>
                    <a:pt x="9" y="9"/>
                    <a:pt x="9" y="9"/>
                  </a:cubicBezTo>
                  <a:lnTo>
                    <a:pt x="11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13AC5C7-655E-4656-A031-396D80CF9AB3}"/>
              </a:ext>
            </a:extLst>
          </p:cNvPr>
          <p:cNvCxnSpPr>
            <a:cxnSpLocks/>
          </p:cNvCxnSpPr>
          <p:nvPr userDrawn="1"/>
        </p:nvCxnSpPr>
        <p:spPr>
          <a:xfrm>
            <a:off x="6324469" y="1070044"/>
            <a:ext cx="502933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0CD637-F820-FE4C-A1F2-540363D718E3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6970776" y="6354206"/>
            <a:ext cx="1429512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6F9C9D-6EC4-7846-A68C-D33389971C4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8497824" y="6354206"/>
            <a:ext cx="1926336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05D41A-DF3F-4047-B7CF-9338461A0B1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6324600" y="6354206"/>
            <a:ext cx="548640" cy="365125"/>
          </a:xfrm>
        </p:spPr>
        <p:txBody>
          <a:bodyPr/>
          <a:lstStyle/>
          <a:p>
            <a:fld id="{361A5CD4-14FE-46F6-9194-8380725CD34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32671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50D77-1FB4-4184-AF94-B08F8817F761}" type="datetimeFigureOut">
              <a:rPr lang="fi-FI" smtClean="0"/>
              <a:pPr/>
              <a:t>12.2.2026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EBA34-28F1-4270-A958-D80F1A84B559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92237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2400"/>
            </a:lvl1pPr>
          </a:lstStyle>
          <a:p>
            <a:pPr rtl="0"/>
            <a:r>
              <a:rPr lang="fi-FI" noProof="0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24400" y="1828802"/>
            <a:ext cx="5943600" cy="3476625"/>
          </a:xfrm>
        </p:spPr>
        <p:txBody>
          <a:bodyPr rtlCol="0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523999" y="1828802"/>
            <a:ext cx="2926080" cy="3476625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fi-FI" noProof="0"/>
              <a:t>Muokkaa tekstin perustyylejä napsauttamalla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i-FI" noProof="0"/>
              <a:t>Lisää alatunniste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8871DCD-4078-45D5-8559-E7CE90EBBD4A}" type="datetime1">
              <a:rPr lang="fi-FI" smtClean="0"/>
              <a:pPr/>
              <a:t>12.2.2026</a:t>
            </a:fld>
            <a:endParaRPr lang="en-US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41744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uva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uolivapaa piirto 5"/>
          <p:cNvSpPr>
            <a:spLocks/>
          </p:cNvSpPr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 sz="135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2400"/>
            </a:lvl1pPr>
          </a:lstStyle>
          <a:p>
            <a:pPr rtl="0"/>
            <a:r>
              <a:rPr lang="fi-FI" noProof="0"/>
              <a:t>Muokkaa ots. perustyyl. napsautt.</a:t>
            </a:r>
          </a:p>
        </p:txBody>
      </p:sp>
      <p:sp>
        <p:nvSpPr>
          <p:cNvPr id="12" name="Kuvan paikkamerkki 11" descr="Tyhjä paikkamerkki kuvan lisäämistä varten. Napsauta paikkamerkkiä ja valitse kuva, jonka haluat lisätä"/>
          <p:cNvSpPr>
            <a:spLocks noGrp="1"/>
          </p:cNvSpPr>
          <p:nvPr>
            <p:ph type="pic" idx="1"/>
          </p:nvPr>
        </p:nvSpPr>
        <p:spPr>
          <a:xfrm>
            <a:off x="1006024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 sz="15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rtl="0"/>
            <a:r>
              <a:rPr lang="fi-FI" noProof="0"/>
              <a:t>Lisää kuva napsauttamalla kuvaketta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7010400" y="2245995"/>
            <a:ext cx="3657600" cy="2194560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fi-FI" noProof="0"/>
              <a:t>Muokkaa tekstin perustyylejä napsauttamalla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i-FI" noProof="0"/>
              <a:t>Lisää alatunniste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9448E5B-04E8-4DC0-8712-0D57636819C2}" type="datetime1">
              <a:rPr lang="fi-FI" smtClean="0"/>
              <a:pPr/>
              <a:t>12.2.2026</a:t>
            </a:fld>
            <a:endParaRPr lang="en-US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97537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i-FI" noProof="0"/>
              <a:t>Muokkaa ots. perustyyl. napsautt.</a:t>
            </a: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i-FI" noProof="0"/>
              <a:t>Lisää alatunniste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119AB88-A1EB-45BC-AAC2-AFE100813DFA}" type="datetime1">
              <a:rPr lang="fi-FI" smtClean="0"/>
              <a:pPr/>
              <a:t>12.2.2026</a:t>
            </a:fld>
            <a:endParaRPr lang="en-US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85011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Otsikkodia"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6D663794-173F-1945-9939-99D1AB46A8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1496" y="1290918"/>
            <a:ext cx="3354204" cy="1020482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29425" y="2563905"/>
            <a:ext cx="3265304" cy="1344707"/>
          </a:xfrm>
        </p:spPr>
        <p:txBody>
          <a:bodyPr>
            <a:normAutofit/>
          </a:bodyPr>
          <a:lstStyle>
            <a:lvl1pPr marL="0" indent="0" algn="l">
              <a:buNone/>
              <a:defRPr sz="18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9" name="Kuva 8" descr="Oulun kaupungin tunnus">
            <a:extLst>
              <a:ext uri="{FF2B5EF4-FFF2-40B4-BE49-F238E27FC236}">
                <a16:creationId xmlns:a16="http://schemas.microsoft.com/office/drawing/2014/main" id="{847B4E10-1EEF-AA41-B10E-C0677346D06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EA9414E8-5AD8-8144-8B54-32B155E034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53047" y="5208868"/>
            <a:ext cx="2290987" cy="365125"/>
          </a:xfrm>
        </p:spPr>
        <p:txBody>
          <a:bodyPr/>
          <a:lstStyle>
            <a:lvl1pPr algn="r">
              <a:defRPr sz="1400" b="1"/>
            </a:lvl1pPr>
          </a:lstStyle>
          <a:p>
            <a:fld id="{E201C582-3B7D-4071-92ED-9ACD72A46908}" type="datetime1">
              <a:rPr lang="fi-FI" smtClean="0"/>
              <a:t>12.2.2026</a:t>
            </a:fld>
            <a:endParaRPr lang="fi-FI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079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52BB320E-AE24-5544-8176-D98037CBB6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3035" y="1290918"/>
            <a:ext cx="8211671" cy="1129553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Dian numeron paikkamerkki 5">
            <a:extLst>
              <a:ext uri="{FF2B5EF4-FFF2-40B4-BE49-F238E27FC236}">
                <a16:creationId xmlns:a16="http://schemas.microsoft.com/office/drawing/2014/main" id="{D95F51E2-F3FE-0342-BE9F-F5E1058A4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9500" y="6178550"/>
            <a:ext cx="2743200" cy="365125"/>
          </a:xfrm>
        </p:spPr>
        <p:txBody>
          <a:bodyPr/>
          <a:lstStyle/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39531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5106" y="2060447"/>
            <a:ext cx="9932894" cy="14495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5106" y="3852672"/>
            <a:ext cx="9932894" cy="963168"/>
          </a:xfrm>
        </p:spPr>
        <p:txBody>
          <a:bodyPr>
            <a:normAutofit/>
          </a:bodyPr>
          <a:lstStyle>
            <a:lvl1pPr marL="0" indent="0" algn="l">
              <a:buNone/>
              <a:defRPr sz="1600" spc="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11" name="Kuva 10" descr="Oulun kaupungin tunnus">
            <a:extLst>
              <a:ext uri="{FF2B5EF4-FFF2-40B4-BE49-F238E27FC236}">
                <a16:creationId xmlns:a16="http://schemas.microsoft.com/office/drawing/2014/main" id="{A9479630-7DE6-4C4B-9AAB-CA44D496E3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E8ED4078-C745-6B4D-9F2B-041B10D65B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AA21C816-39A0-A74A-8F2A-2CE8F9472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19877" y="669257"/>
            <a:ext cx="685800" cy="647700"/>
          </a:xfrm>
          <a:prstGeom prst="rect">
            <a:avLst/>
          </a:prstGeom>
        </p:spPr>
      </p:pic>
      <p:sp>
        <p:nvSpPr>
          <p:cNvPr id="9" name="Dian numeron paikkamerkki 5">
            <a:extLst>
              <a:ext uri="{FF2B5EF4-FFF2-40B4-BE49-F238E27FC236}">
                <a16:creationId xmlns:a16="http://schemas.microsoft.com/office/drawing/2014/main" id="{98760C89-6817-3A49-8E64-DA29B5A79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276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28B4BE5-33C4-7740-90A5-CB0EE6BC9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9B77511-3DF1-B246-9F30-F66AE595E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8050F2C-300C-484D-86D0-75504628B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927CE58-BE91-4331-A26E-FD3292187D25}" type="datetime1">
              <a:rPr lang="fi-FI" smtClean="0"/>
              <a:t>12.2.2026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9BF014A-7030-514A-AD23-EB2DFC613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D7C5B36-3BF9-4A48-B14B-E5330E0AE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EB7270A1-F7B8-8F47-A43A-0767FDA0F3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654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5BC2442-37AE-5C40-BCED-03A8BF0F3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176896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D3DAFCB-F2FD-B748-8F31-AA990DAEA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155111"/>
            <a:ext cx="10515600" cy="39491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C788AD55-A39B-3A46-9037-D338B8A10A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F4FAD0AA-26E5-284B-AB58-73CB27A5FA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F621261-E8DF-144D-B79D-0C92CCD31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48043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927847"/>
          </a:xfrm>
        </p:spPr>
        <p:txBody>
          <a:bodyPr anchor="b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982694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DB1B380D-DC23-B745-B3E8-6110D503E82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56722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927847"/>
          </a:xfrm>
        </p:spPr>
        <p:txBody>
          <a:bodyPr anchor="b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212025FF-3F8D-B24A-B526-188D2E11D6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17898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70CE01D4-2497-5E46-86C3-6E13587426D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27112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18DAED1-DD14-BF4A-B88C-E1C96F943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58CEF64-9781-D945-9720-99CE85F39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4101579-0DA9-4049-AC13-EF6FA335BF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E5307CCB-1C5D-4598-97E0-D526A2165EE0}" type="datetime1">
              <a:rPr lang="fi-FI" smtClean="0"/>
              <a:t>12.2.2026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65F9E72-400B-824D-91AE-6E5C40C7F6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71DABDF-68E5-1744-9D23-F69A2F2C7D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51872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50" r:id="rId6"/>
    <p:sldLayoutId id="2147483651" r:id="rId7"/>
    <p:sldLayoutId id="2147483664" r:id="rId8"/>
    <p:sldLayoutId id="2147483665" r:id="rId9"/>
    <p:sldLayoutId id="2147483666" r:id="rId10"/>
    <p:sldLayoutId id="2147483667" r:id="rId11"/>
    <p:sldLayoutId id="2147483670" r:id="rId12"/>
    <p:sldLayoutId id="2147483668" r:id="rId13"/>
    <p:sldLayoutId id="2147483669" r:id="rId14"/>
    <p:sldLayoutId id="2147483677" r:id="rId15"/>
    <p:sldLayoutId id="2147483673" r:id="rId16"/>
    <p:sldLayoutId id="2147483675" r:id="rId17"/>
    <p:sldLayoutId id="2147483674" r:id="rId18"/>
    <p:sldLayoutId id="2147483676" r:id="rId19"/>
    <p:sldLayoutId id="2147483678" r:id="rId20"/>
    <p:sldLayoutId id="2147483679" r:id="rId21"/>
    <p:sldLayoutId id="2147483680" r:id="rId22"/>
    <p:sldLayoutId id="2147483681" r:id="rId23"/>
    <p:sldLayoutId id="2147483683" r:id="rId24"/>
    <p:sldLayoutId id="2147483684" r:id="rId25"/>
    <p:sldLayoutId id="2147483687" r:id="rId26"/>
    <p:sldLayoutId id="2147483688" r:id="rId27"/>
    <p:sldLayoutId id="2147483689" r:id="rId28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jaana.valtanen@ouka.fi" TargetMode="External"/><Relationship Id="rId2" Type="http://schemas.openxmlformats.org/officeDocument/2006/relationships/hyperlink" Target="https://www.ouka.fi/oulu/koulutus-ja-opiskelu/iltapaivatoiminta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mailto:kati.niskala@ouka.fi" TargetMode="External"/><Relationship Id="rId4" Type="http://schemas.openxmlformats.org/officeDocument/2006/relationships/hyperlink" Target="mailto:Iltapaiv%C3%A4toiminta@ouka.fi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ouka.inschool.fi/connect" TargetMode="Externa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E052028-CCF9-0A44-82AB-381B5C0D8F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35390" y="2456234"/>
            <a:ext cx="7424928" cy="1449515"/>
          </a:xfrm>
        </p:spPr>
        <p:txBody>
          <a:bodyPr>
            <a:normAutofit/>
          </a:bodyPr>
          <a:lstStyle/>
          <a:p>
            <a:r>
              <a:rPr lang="fi-FI"/>
              <a:t>Tervetuloa Hintan kouluun!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D2B47B0-186E-724E-8713-D5575A23AF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22939" y="5723806"/>
            <a:ext cx="7424928" cy="96316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>
                <a:latin typeface="Segoe UI"/>
                <a:cs typeface="Segoe UI"/>
              </a:rPr>
              <a:t>Eskarista </a:t>
            </a:r>
            <a:r>
              <a:rPr lang="fi-FI" err="1">
                <a:latin typeface="Segoe UI"/>
                <a:cs typeface="Segoe UI"/>
              </a:rPr>
              <a:t>ekalle</a:t>
            </a:r>
            <a:r>
              <a:rPr lang="fi-FI">
                <a:latin typeface="Segoe UI"/>
                <a:cs typeface="Segoe UI"/>
              </a:rPr>
              <a:t> –ilta 12.2.2026</a:t>
            </a:r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EA2645E-CE1E-43A9-98AE-003F56564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AE0E2-D0B2-4DC6-A800-359E062E375E}" type="datetime1">
              <a:rPr lang="fi-FI" smtClean="0"/>
              <a:t>12.2.2026</a:t>
            </a:fld>
            <a:endParaRPr lang="fi-FI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5202E99D-9378-969D-5A8F-9BFAB29E4A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4" b="20438"/>
          <a:stretch/>
        </p:blipFill>
        <p:spPr>
          <a:xfrm>
            <a:off x="653374" y="356877"/>
            <a:ext cx="4970256" cy="251128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8177123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7A992540-5D50-444F-AAF3-B771EC3498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109220" indent="0">
              <a:buNone/>
            </a:pPr>
            <a:endParaRPr lang="fi-FI"/>
          </a:p>
          <a:p>
            <a:r>
              <a:rPr lang="fi-FI"/>
              <a:t>Koko yhteisö kasvattaa</a:t>
            </a:r>
          </a:p>
          <a:p>
            <a:r>
              <a:rPr lang="fi-FI" err="1">
                <a:latin typeface="Segoe UI"/>
                <a:cs typeface="Segoe UI"/>
              </a:rPr>
              <a:t>Hyvistunnit</a:t>
            </a:r>
            <a:r>
              <a:rPr lang="fi-FI">
                <a:latin typeface="Segoe UI"/>
                <a:cs typeface="Segoe UI"/>
              </a:rPr>
              <a:t> ja tunne- ja turvataitokasvatus</a:t>
            </a:r>
            <a:endParaRPr lang="fi-FI"/>
          </a:p>
          <a:p>
            <a:r>
              <a:rPr lang="fi-FI"/>
              <a:t>Hyvinvointiviikko</a:t>
            </a:r>
          </a:p>
          <a:p>
            <a:r>
              <a:rPr lang="fi-FI"/>
              <a:t>Kiusaamiseen puututaan</a:t>
            </a:r>
          </a:p>
          <a:p>
            <a:r>
              <a:rPr lang="fi-FI">
                <a:latin typeface="Segoe UI"/>
                <a:cs typeface="Segoe UI"/>
              </a:rPr>
              <a:t>Selkeät pelisäännöt </a:t>
            </a:r>
          </a:p>
          <a:p>
            <a:pPr marL="109220" indent="0">
              <a:buNone/>
            </a:pPr>
            <a:endParaRPr lang="fi-FI"/>
          </a:p>
          <a:p>
            <a:endParaRPr lang="fi-FI"/>
          </a:p>
          <a:p>
            <a:r>
              <a:rPr lang="fi-FI">
                <a:latin typeface="Segoe UI"/>
                <a:cs typeface="Segoe UI"/>
              </a:rPr>
              <a:t>Koulumme on oppiva yhteisö, tarkoittaa että oikeasti yhdessä teemme oppilaiden kanssa asioita. </a:t>
            </a:r>
          </a:p>
          <a:p>
            <a:r>
              <a:rPr lang="fi-FI"/>
              <a:t>Oppilaiden osallistaminen (liikkuva koulu, oppilaskerhot, oppilasagentit, design –tuotteet, oppilaskunnan hallituksen tempaukset, suunnittelu ja päätöksen teko)</a:t>
            </a:r>
          </a:p>
          <a:p>
            <a:endParaRPr lang="fi-FI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DDF4DB8D-5FB6-4EF9-A24C-3DC76A5B7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HYVINVOINTIKOULU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C5BFC6-26B6-B7E0-8368-3E1A05A85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2350" y="1566863"/>
            <a:ext cx="2676525" cy="25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1733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49EF7DF-F5B9-0248-4B7C-5D5C14FAA3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6937" y="1284007"/>
            <a:ext cx="3832959" cy="1020482"/>
          </a:xfrm>
        </p:spPr>
        <p:txBody>
          <a:bodyPr/>
          <a:lstStyle/>
          <a:p>
            <a:r>
              <a:rPr lang="en-GB" err="1">
                <a:latin typeface="Segoe UI"/>
                <a:cs typeface="Segoe UI"/>
              </a:rPr>
              <a:t>Alkuopetuksesta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E38297E2-6C49-6F0D-0DD3-5E3417DFC7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>
                <a:latin typeface="Segoe UI"/>
                <a:cs typeface="Segoe UI"/>
              </a:rPr>
              <a:t>1AB</a:t>
            </a:r>
          </a:p>
          <a:p>
            <a:r>
              <a:rPr lang="en-GB">
                <a:latin typeface="Segoe UI"/>
                <a:cs typeface="Segoe UI"/>
              </a:rPr>
              <a:t>1-2C</a:t>
            </a:r>
            <a:endParaRPr lang="en-GB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1C49B36-BD40-8580-086B-908CC529A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1C582-3B7D-4071-92ED-9ACD72A46908}" type="datetime1">
              <a:rPr lang="fi-FI" smtClean="0"/>
              <a:t>12.2.2026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014784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i 1">
            <a:extLst>
              <a:ext uri="{FF2B5EF4-FFF2-40B4-BE49-F238E27FC236}">
                <a16:creationId xmlns:a16="http://schemas.microsoft.com/office/drawing/2014/main" id="{C04E7F8F-20CF-4989-824B-6B84B31B4092}"/>
              </a:ext>
            </a:extLst>
          </p:cNvPr>
          <p:cNvSpPr/>
          <p:nvPr/>
        </p:nvSpPr>
        <p:spPr>
          <a:xfrm>
            <a:off x="4943872" y="2312876"/>
            <a:ext cx="2160241" cy="212423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>
                <a:solidFill>
                  <a:schemeClr val="tx1"/>
                </a:solidFill>
              </a:rPr>
              <a:t>Koululainen</a:t>
            </a:r>
          </a:p>
        </p:txBody>
      </p:sp>
      <p:sp>
        <p:nvSpPr>
          <p:cNvPr id="5" name="Ellipsi 4">
            <a:extLst>
              <a:ext uri="{FF2B5EF4-FFF2-40B4-BE49-F238E27FC236}">
                <a16:creationId xmlns:a16="http://schemas.microsoft.com/office/drawing/2014/main" id="{870E28EE-1E73-447D-B675-7040FCBCBE11}"/>
              </a:ext>
            </a:extLst>
          </p:cNvPr>
          <p:cNvSpPr/>
          <p:nvPr/>
        </p:nvSpPr>
        <p:spPr>
          <a:xfrm>
            <a:off x="7143526" y="2585628"/>
            <a:ext cx="3043566" cy="13746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Suoriutuu pienistä vastuutehtävistä</a:t>
            </a:r>
          </a:p>
        </p:txBody>
      </p:sp>
      <p:sp>
        <p:nvSpPr>
          <p:cNvPr id="6" name="Ellipsi 5">
            <a:extLst>
              <a:ext uri="{FF2B5EF4-FFF2-40B4-BE49-F238E27FC236}">
                <a16:creationId xmlns:a16="http://schemas.microsoft.com/office/drawing/2014/main" id="{57078B95-DB60-4159-A67E-BA3CBC71843B}"/>
              </a:ext>
            </a:extLst>
          </p:cNvPr>
          <p:cNvSpPr/>
          <p:nvPr/>
        </p:nvSpPr>
        <p:spPr>
          <a:xfrm rot="1993098">
            <a:off x="6690929" y="4136357"/>
            <a:ext cx="2884751" cy="1306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Pukeutuu ja ruokailee omatoimisesti</a:t>
            </a:r>
          </a:p>
        </p:txBody>
      </p:sp>
      <p:sp>
        <p:nvSpPr>
          <p:cNvPr id="7" name="Ellipsi 6">
            <a:extLst>
              <a:ext uri="{FF2B5EF4-FFF2-40B4-BE49-F238E27FC236}">
                <a16:creationId xmlns:a16="http://schemas.microsoft.com/office/drawing/2014/main" id="{764A4765-0329-488E-94FF-787738100A4A}"/>
              </a:ext>
            </a:extLst>
          </p:cNvPr>
          <p:cNvSpPr/>
          <p:nvPr/>
        </p:nvSpPr>
        <p:spPr>
          <a:xfrm rot="4068555">
            <a:off x="5592573" y="4995006"/>
            <a:ext cx="2502148" cy="12001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Ilmaisee itseään selkeästi</a:t>
            </a:r>
          </a:p>
        </p:txBody>
      </p:sp>
      <p:sp>
        <p:nvSpPr>
          <p:cNvPr id="8" name="Ellipsi 7">
            <a:extLst>
              <a:ext uri="{FF2B5EF4-FFF2-40B4-BE49-F238E27FC236}">
                <a16:creationId xmlns:a16="http://schemas.microsoft.com/office/drawing/2014/main" id="{3E085D17-1452-4547-B650-041B984E9350}"/>
              </a:ext>
            </a:extLst>
          </p:cNvPr>
          <p:cNvSpPr/>
          <p:nvPr/>
        </p:nvSpPr>
        <p:spPr>
          <a:xfrm rot="290000">
            <a:off x="1852060" y="2255035"/>
            <a:ext cx="3067394" cy="15068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Pystyy olemaan ryhmän jäsen ja ottamaan toiset huomioon </a:t>
            </a:r>
          </a:p>
        </p:txBody>
      </p:sp>
      <p:sp>
        <p:nvSpPr>
          <p:cNvPr id="9" name="Ellipsi 8">
            <a:extLst>
              <a:ext uri="{FF2B5EF4-FFF2-40B4-BE49-F238E27FC236}">
                <a16:creationId xmlns:a16="http://schemas.microsoft.com/office/drawing/2014/main" id="{D6D84810-6845-4185-AB1A-A057C000FA00}"/>
              </a:ext>
            </a:extLst>
          </p:cNvPr>
          <p:cNvSpPr/>
          <p:nvPr/>
        </p:nvSpPr>
        <p:spPr>
          <a:xfrm rot="19449993">
            <a:off x="2267489" y="4031854"/>
            <a:ext cx="3003570" cy="13422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Kestää epäonnistumista</a:t>
            </a:r>
          </a:p>
        </p:txBody>
      </p:sp>
      <p:sp>
        <p:nvSpPr>
          <p:cNvPr id="10" name="Ellipsi 9">
            <a:extLst>
              <a:ext uri="{FF2B5EF4-FFF2-40B4-BE49-F238E27FC236}">
                <a16:creationId xmlns:a16="http://schemas.microsoft.com/office/drawing/2014/main" id="{EF1898D7-5A38-47F7-BE15-5B0E16550153}"/>
              </a:ext>
            </a:extLst>
          </p:cNvPr>
          <p:cNvSpPr/>
          <p:nvPr/>
        </p:nvSpPr>
        <p:spPr>
          <a:xfrm rot="18493059">
            <a:off x="3834513" y="4772396"/>
            <a:ext cx="2461218" cy="1401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Terveelliset elämäntavat; ravinto, lepo ja liikunta</a:t>
            </a:r>
          </a:p>
        </p:txBody>
      </p:sp>
      <p:sp>
        <p:nvSpPr>
          <p:cNvPr id="11" name="Ellipsi 10">
            <a:extLst>
              <a:ext uri="{FF2B5EF4-FFF2-40B4-BE49-F238E27FC236}">
                <a16:creationId xmlns:a16="http://schemas.microsoft.com/office/drawing/2014/main" id="{25464E6F-2E3F-4858-B966-69CC7FEFE073}"/>
              </a:ext>
            </a:extLst>
          </p:cNvPr>
          <p:cNvSpPr/>
          <p:nvPr/>
        </p:nvSpPr>
        <p:spPr>
          <a:xfrm rot="2449251">
            <a:off x="3013404" y="963768"/>
            <a:ext cx="2726999" cy="13130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On innostunut käymään koulua</a:t>
            </a:r>
          </a:p>
        </p:txBody>
      </p:sp>
      <p:sp>
        <p:nvSpPr>
          <p:cNvPr id="12" name="Ellipsi 11">
            <a:extLst>
              <a:ext uri="{FF2B5EF4-FFF2-40B4-BE49-F238E27FC236}">
                <a16:creationId xmlns:a16="http://schemas.microsoft.com/office/drawing/2014/main" id="{21F6BE9D-86C9-46E5-A6C7-FAC56D71EFF5}"/>
              </a:ext>
            </a:extLst>
          </p:cNvPr>
          <p:cNvSpPr/>
          <p:nvPr/>
        </p:nvSpPr>
        <p:spPr>
          <a:xfrm rot="19144017">
            <a:off x="6407904" y="877995"/>
            <a:ext cx="2858121" cy="15823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Pystyy kuuntelemaan ja keskittymään tehtäviin</a:t>
            </a:r>
          </a:p>
        </p:txBody>
      </p:sp>
      <p:sp>
        <p:nvSpPr>
          <p:cNvPr id="13" name="Ellipsi 12">
            <a:extLst>
              <a:ext uri="{FF2B5EF4-FFF2-40B4-BE49-F238E27FC236}">
                <a16:creationId xmlns:a16="http://schemas.microsoft.com/office/drawing/2014/main" id="{0B037916-C633-4EB5-9B61-21402F685CDF}"/>
              </a:ext>
            </a:extLst>
          </p:cNvPr>
          <p:cNvSpPr/>
          <p:nvPr/>
        </p:nvSpPr>
        <p:spPr>
          <a:xfrm>
            <a:off x="5291440" y="102809"/>
            <a:ext cx="1527628" cy="21812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Osaa toimia ohjeen mukaan</a:t>
            </a:r>
          </a:p>
        </p:txBody>
      </p:sp>
      <p:cxnSp>
        <p:nvCxnSpPr>
          <p:cNvPr id="15" name="Suora yhdysviiva 14">
            <a:extLst>
              <a:ext uri="{FF2B5EF4-FFF2-40B4-BE49-F238E27FC236}">
                <a16:creationId xmlns:a16="http://schemas.microsoft.com/office/drawing/2014/main" id="{3C7234B4-7F78-4E41-B02D-8F91D0CCCACC}"/>
              </a:ext>
            </a:extLst>
          </p:cNvPr>
          <p:cNvCxnSpPr>
            <a:cxnSpLocks/>
          </p:cNvCxnSpPr>
          <p:nvPr/>
        </p:nvCxnSpPr>
        <p:spPr>
          <a:xfrm flipH="1">
            <a:off x="5997216" y="4430648"/>
            <a:ext cx="58420" cy="242088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5026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fi-FI"/>
              <a:t>PÄIVÄRYTMI</a:t>
            </a:r>
          </a:p>
        </p:txBody>
      </p:sp>
      <p:graphicFrame>
        <p:nvGraphicFramePr>
          <p:cNvPr id="5" name="Sisällön paikkamerkki 1">
            <a:extLst>
              <a:ext uri="{FF2B5EF4-FFF2-40B4-BE49-F238E27FC236}">
                <a16:creationId xmlns:a16="http://schemas.microsoft.com/office/drawing/2014/main" id="{6444B6BB-DFE9-BCC7-D035-A87CF456877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981200" y="1481329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14343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E2D5C71-BF4B-DD78-FACC-7A6FB7A3A9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err="1"/>
              <a:t>Oppimisen</a:t>
            </a:r>
            <a:r>
              <a:rPr lang="en-GB"/>
              <a:t> </a:t>
            </a:r>
            <a:r>
              <a:rPr lang="en-GB" err="1"/>
              <a:t>tuki</a:t>
            </a:r>
            <a:r>
              <a:rPr lang="en-GB"/>
              <a:t> ja </a:t>
            </a:r>
            <a:r>
              <a:rPr lang="en-GB" err="1"/>
              <a:t>erityisopetus</a:t>
            </a:r>
            <a:endParaRPr lang="en-GB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5A50F72-4EB8-81D3-853F-F36BB7715B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52572" y="5230906"/>
            <a:ext cx="6142228" cy="395194"/>
          </a:xfrm>
        </p:spPr>
        <p:txBody>
          <a:bodyPr/>
          <a:lstStyle/>
          <a:p>
            <a:endParaRPr lang="en-US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0BB617B-2348-D52C-625B-674FA11A7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D821E-72F1-4088-B596-7B070DC3958B}" type="datetime1">
              <a:rPr lang="fi-FI" smtClean="0"/>
              <a:t>12.2.2026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699076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162A52-398A-98BC-F7AE-5D48EDF64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" y="3687"/>
            <a:ext cx="12190611" cy="6850627"/>
          </a:xfrm>
          <a:prstGeom prst="rect">
            <a:avLst/>
          </a:prstGeom>
          <a:noFill/>
        </p:spPr>
      </p:pic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26598D25-1C59-8998-ED7A-B87635CF48C4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602D821E-72F1-4088-B596-7B070DC3958B}" type="datetime1">
              <a:rPr lang="fi-FI" smtClean="0"/>
              <a:pPr>
                <a:spcAft>
                  <a:spcPts val="600"/>
                </a:spcAft>
              </a:pPr>
              <a:t>12.2.2026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647426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AE142D53-CCF4-D419-D61F-06B09DB9CCF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/>
        </p:blipFill>
        <p:spPr>
          <a:xfrm>
            <a:off x="121355" y="68263"/>
            <a:ext cx="11949290" cy="6721475"/>
          </a:xfrm>
          <a:prstGeom prst="rect">
            <a:avLst/>
          </a:prstGeom>
          <a:noFill/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AA83A4D1-C8EA-1F53-B8CA-1E55C6245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69C2F4FE-713B-884F-B5BF-63AA24B8D1FF}" type="slidenum">
              <a:rPr lang="fi-FI" smtClean="0"/>
              <a:pPr>
                <a:spcAft>
                  <a:spcPts val="600"/>
                </a:spcAft>
              </a:pPr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878862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831742" y="1444090"/>
            <a:ext cx="8229600" cy="5242594"/>
          </a:xfrm>
        </p:spPr>
        <p:txBody>
          <a:bodyPr vert="horz" anchor="t">
            <a:normAutofit fontScale="40000" lnSpcReduction="20000"/>
          </a:bodyPr>
          <a:lstStyle/>
          <a:p>
            <a:pPr marL="681355" indent="-571500" fontAlgn="t"/>
            <a:r>
              <a:rPr lang="fi-FI" sz="4300"/>
              <a:t>Yhteistyö opettajien ja koulun henkilökunnan </a:t>
            </a:r>
            <a:r>
              <a:rPr lang="fi-FI" sz="4300">
                <a:cs typeface="Lucida Sans Unicode"/>
              </a:rPr>
              <a:t>kanssa</a:t>
            </a:r>
          </a:p>
          <a:p>
            <a:pPr marL="681355" indent="-571500" fontAlgn="t"/>
            <a:endParaRPr lang="fi-FI" sz="4300">
              <a:cs typeface="Lucida Sans Unicode"/>
            </a:endParaRPr>
          </a:p>
          <a:p>
            <a:pPr marL="681355" indent="-571500" fontAlgn="t"/>
            <a:r>
              <a:rPr lang="fi-FI" sz="4300"/>
              <a:t>Selvittää ja kartoittaa oppilaan tuen tarpeita</a:t>
            </a:r>
          </a:p>
          <a:p>
            <a:pPr marL="681355" indent="-571500" fontAlgn="t"/>
            <a:endParaRPr lang="fi-FI" sz="4300"/>
          </a:p>
          <a:p>
            <a:pPr marL="681355" indent="-571500" fontAlgn="t"/>
            <a:r>
              <a:rPr lang="fi-FI" sz="4300"/>
              <a:t>Huolehtii tiedonsiirroista nivelvaiheissa</a:t>
            </a:r>
          </a:p>
          <a:p>
            <a:pPr marL="681355" indent="-571500" fontAlgn="t"/>
            <a:endParaRPr lang="en-US" sz="4300">
              <a:latin typeface="+mn-ea"/>
              <a:cs typeface="+mn-ea"/>
            </a:endParaRPr>
          </a:p>
          <a:p>
            <a:pPr marL="681355" indent="-571500" fontAlgn="t"/>
            <a:r>
              <a:rPr lang="fi-FI" sz="4300"/>
              <a:t>Osallistuu oppilashuoltoryhmiin</a:t>
            </a:r>
          </a:p>
          <a:p>
            <a:pPr marL="681355" indent="-571500" fontAlgn="t"/>
            <a:endParaRPr lang="en-US" sz="4300">
              <a:latin typeface="+mn-ea"/>
              <a:cs typeface="+mn-ea"/>
            </a:endParaRPr>
          </a:p>
          <a:p>
            <a:pPr marL="681355" indent="-571500" fontAlgn="t"/>
            <a:r>
              <a:rPr lang="fi-FI" sz="4300"/>
              <a:t>Antaa konsultaatiota koulun henkilökunnalle</a:t>
            </a:r>
          </a:p>
          <a:p>
            <a:pPr marL="681355" indent="-571500" fontAlgn="t"/>
            <a:endParaRPr lang="en-US" sz="4300">
              <a:latin typeface="+mn-ea"/>
              <a:cs typeface="+mn-ea"/>
            </a:endParaRPr>
          </a:p>
          <a:p>
            <a:pPr marL="681355" indent="-571500" fontAlgn="t"/>
            <a:r>
              <a:rPr lang="fi-FI" sz="4300"/>
              <a:t>Yhteydenpito huoltajiin</a:t>
            </a:r>
          </a:p>
          <a:p>
            <a:pPr marL="681355" indent="-571500" fontAlgn="t"/>
            <a:endParaRPr lang="en-US" sz="4300">
              <a:latin typeface="+mn-ea"/>
              <a:cs typeface="+mn-ea"/>
            </a:endParaRPr>
          </a:p>
          <a:p>
            <a:pPr marL="681355" indent="-571500" fontAlgn="t"/>
            <a:r>
              <a:rPr lang="fi-FI" sz="4300"/>
              <a:t>Osallistuu tukea tarvitsevan oppilaan  tuen </a:t>
            </a:r>
            <a:r>
              <a:rPr lang="fi-FI" sz="4300">
                <a:cs typeface="Lucida Sans Unicode"/>
              </a:rPr>
              <a:t>suunnitteluun</a:t>
            </a:r>
          </a:p>
          <a:p>
            <a:pPr marL="681355" indent="-571500" fontAlgn="t"/>
            <a:endParaRPr lang="fi-FI" sz="4300">
              <a:cs typeface="Lucida Sans Unicode"/>
            </a:endParaRPr>
          </a:p>
          <a:p>
            <a:pPr marL="681355" indent="-571500" fontAlgn="t"/>
            <a:r>
              <a:rPr lang="fi-FI" sz="4300"/>
              <a:t>Puheopetus</a:t>
            </a:r>
            <a:br>
              <a:rPr lang="fi-FI" sz="4300">
                <a:latin typeface="+mn-ea"/>
                <a:cs typeface="+mn-ea"/>
              </a:rPr>
            </a:br>
            <a:br>
              <a:rPr lang="fi-FI">
                <a:latin typeface="+mn-ea"/>
                <a:cs typeface="+mn-ea"/>
              </a:rPr>
            </a:br>
            <a:endParaRPr lang="fi-FI">
              <a:cs typeface="Lucida Sans Unicode"/>
            </a:endParaRPr>
          </a:p>
          <a:p>
            <a:pPr indent="-255905"/>
            <a:endParaRPr lang="fi-FI">
              <a:cs typeface="Lucida Sans Unicode"/>
            </a:endParaRPr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Erityisopettajan työ</a:t>
            </a:r>
          </a:p>
        </p:txBody>
      </p:sp>
      <p:pic>
        <p:nvPicPr>
          <p:cNvPr id="6" name="Picture 5" descr="Stock-Vektorgrafik „Happy kids in front of school building, back to ...">
            <a:extLst>
              <a:ext uri="{FF2B5EF4-FFF2-40B4-BE49-F238E27FC236}">
                <a16:creationId xmlns:a16="http://schemas.microsoft.com/office/drawing/2014/main" id="{5C0F6229-2B87-697D-601B-A2DEE5405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7876" y="1711568"/>
            <a:ext cx="3997570" cy="293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2508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838200" y="1548563"/>
            <a:ext cx="10414000" cy="446795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20000"/>
              </a:lnSpc>
            </a:pPr>
            <a:r>
              <a:rPr lang="fi-FI">
                <a:latin typeface="Segoe UI"/>
                <a:cs typeface="Segoe UI"/>
              </a:rPr>
              <a:t>Opiskeluhuolto jaetaan</a:t>
            </a:r>
            <a:r>
              <a:rPr lang="fi-FI" b="1">
                <a:latin typeface="Segoe UI"/>
                <a:cs typeface="Segoe UI"/>
              </a:rPr>
              <a:t> yhteisölliseen </a:t>
            </a:r>
            <a:r>
              <a:rPr lang="fi-FI">
                <a:latin typeface="Segoe UI"/>
                <a:cs typeface="Segoe UI"/>
              </a:rPr>
              <a:t>ja </a:t>
            </a:r>
            <a:r>
              <a:rPr lang="fi-FI" b="1">
                <a:latin typeface="Segoe UI"/>
                <a:cs typeface="Segoe UI"/>
              </a:rPr>
              <a:t>yksilökohtaiseen</a:t>
            </a:r>
            <a:r>
              <a:rPr lang="fi-FI">
                <a:latin typeface="Segoe UI"/>
                <a:cs typeface="Segoe UI"/>
              </a:rPr>
              <a:t> opiskeluhuoltoon. Se edistää oppilaiden oppimista, terveyttä ja hyvinvointia sekä osallisuutta ja ennaltaehkäisee ongelmien syntymistä.</a:t>
            </a:r>
          </a:p>
          <a:p>
            <a:pPr>
              <a:lnSpc>
                <a:spcPct val="120000"/>
              </a:lnSpc>
            </a:pPr>
            <a:endParaRPr lang="fi-FI"/>
          </a:p>
          <a:p>
            <a:pPr>
              <a:lnSpc>
                <a:spcPct val="120000"/>
              </a:lnSpc>
            </a:pPr>
            <a:r>
              <a:rPr lang="fi-FI">
                <a:latin typeface="Segoe UI"/>
                <a:cs typeface="Segoe UI"/>
              </a:rPr>
              <a:t>Opiskeluhuolto edistää myös koko kouluyhteisön ja -ympäristön hyvinvointia, turvallisuutta ja terveellisyyttä, edistää yhteisöllistä toimintaa sekä kodin ja koulun välistä yhteistyötä</a:t>
            </a:r>
          </a:p>
          <a:p>
            <a:pPr>
              <a:lnSpc>
                <a:spcPct val="120000"/>
              </a:lnSpc>
            </a:pPr>
            <a:endParaRPr lang="fi-FI"/>
          </a:p>
          <a:p>
            <a:pPr>
              <a:lnSpc>
                <a:spcPct val="120000"/>
              </a:lnSpc>
            </a:pPr>
            <a:r>
              <a:rPr lang="fi-FI">
                <a:latin typeface="Segoe UI"/>
                <a:cs typeface="Segoe UI"/>
              </a:rPr>
              <a:t>Toimintaa, jolla edistetään oppilaan oppimista, psyykkistä ja fyysistä terveyttä sekä sosiaalista hyvinvointia.</a:t>
            </a:r>
          </a:p>
          <a:p>
            <a:pPr marL="0" indent="0">
              <a:lnSpc>
                <a:spcPct val="120000"/>
              </a:lnSpc>
              <a:buNone/>
            </a:pPr>
            <a:endParaRPr lang="fi-FI"/>
          </a:p>
          <a:p>
            <a:pPr>
              <a:lnSpc>
                <a:spcPct val="120000"/>
              </a:lnSpc>
            </a:pPr>
            <a:r>
              <a:rPr lang="fi-FI">
                <a:latin typeface="Segoe UI"/>
                <a:cs typeface="Segoe UI"/>
              </a:rPr>
              <a:t>Työtä tehdään yhdessä oppilaan ja hänen huoltajiensa, koulun opetus- ja opiskeluhuoltohenkilöstön ja kouluterveydenhuollon kanssa.</a:t>
            </a:r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latin typeface="Segoe UI"/>
                <a:cs typeface="Segoe UI"/>
              </a:rPr>
              <a:t>Opiskeluhuolto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789879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930664" y="1686673"/>
            <a:ext cx="8229600" cy="452596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indent="-255905"/>
            <a:r>
              <a:rPr lang="fi-FI">
                <a:latin typeface="Segoe UI"/>
                <a:cs typeface="Segoe UI"/>
              </a:rPr>
              <a:t>Opiskeluhuoltoryhmä kokoontuu suunnitelman mukaisesti tai tarpeen mukaan useammin.</a:t>
            </a:r>
          </a:p>
          <a:p>
            <a:pPr indent="-255905"/>
            <a:r>
              <a:rPr lang="fi-FI">
                <a:latin typeface="Segoe UI"/>
                <a:cs typeface="Segoe UI"/>
              </a:rPr>
              <a:t>Opiskeluhuoltoryhmän koordinaattori on koulun erityisopettaja Päivi Koskela. Hänen lisäkseen ryhmään kuuluvat:</a:t>
            </a:r>
          </a:p>
          <a:p>
            <a:pPr indent="-255905"/>
            <a:endParaRPr lang="fi-FI">
              <a:cs typeface="Lucida Sans Unicode"/>
            </a:endParaRPr>
          </a:p>
          <a:p>
            <a:pPr marL="822325" lvl="1" indent="-457200"/>
            <a:r>
              <a:rPr lang="fi-FI">
                <a:latin typeface="Segoe UI"/>
                <a:cs typeface="Segoe UI"/>
              </a:rPr>
              <a:t>Rehtori Laura Ritola</a:t>
            </a:r>
            <a:endParaRPr lang="fi-FI">
              <a:cs typeface="Lucida Sans Unicode"/>
            </a:endParaRPr>
          </a:p>
          <a:p>
            <a:pPr marL="822325" lvl="1" indent="-457200"/>
            <a:r>
              <a:rPr lang="fi-FI">
                <a:latin typeface="Segoe UI"/>
                <a:cs typeface="Segoe UI"/>
              </a:rPr>
              <a:t>Erityisopettaja Kaisa </a:t>
            </a:r>
            <a:r>
              <a:rPr lang="fi-FI" err="1">
                <a:latin typeface="Segoe UI"/>
                <a:cs typeface="Segoe UI"/>
              </a:rPr>
              <a:t>Haapsaari</a:t>
            </a:r>
            <a:endParaRPr lang="fi-FI">
              <a:latin typeface="Segoe UI"/>
              <a:cs typeface="Segoe UI"/>
            </a:endParaRPr>
          </a:p>
          <a:p>
            <a:pPr marL="822325" lvl="1" indent="-457200"/>
            <a:r>
              <a:rPr lang="fi-FI">
                <a:latin typeface="Segoe UI"/>
                <a:cs typeface="Segoe UI"/>
              </a:rPr>
              <a:t>Pienryhmän opettaja Sanna Porola</a:t>
            </a:r>
          </a:p>
          <a:p>
            <a:pPr marL="822325" lvl="1" indent="-457200"/>
            <a:r>
              <a:rPr lang="fi-FI">
                <a:latin typeface="Segoe UI"/>
                <a:cs typeface="Lucida Sans Unicode"/>
              </a:rPr>
              <a:t>Pienryhmän opettaja Satu Karppinen</a:t>
            </a:r>
          </a:p>
          <a:p>
            <a:pPr marL="822325" lvl="1" indent="-457200"/>
            <a:r>
              <a:rPr lang="fi-FI">
                <a:latin typeface="Segoe UI"/>
                <a:cs typeface="Segoe UI"/>
              </a:rPr>
              <a:t>Terveydenhoitaja Heidi Paananen</a:t>
            </a:r>
          </a:p>
          <a:p>
            <a:pPr marL="822325" lvl="1" indent="-457200"/>
            <a:r>
              <a:rPr lang="fi-FI">
                <a:latin typeface="Segoe UI"/>
                <a:cs typeface="Segoe UI"/>
              </a:rPr>
              <a:t>Koulukuraattori Johanna Rytilahti</a:t>
            </a:r>
          </a:p>
          <a:p>
            <a:pPr marL="822325" lvl="1" indent="-457200"/>
            <a:r>
              <a:rPr lang="fi-FI">
                <a:latin typeface="Segoe UI"/>
                <a:cs typeface="Segoe UI"/>
              </a:rPr>
              <a:t>Koulupsykologi Sofia Pulkkinen</a:t>
            </a:r>
          </a:p>
          <a:p>
            <a:pPr marL="822325" lvl="1" indent="-457200"/>
            <a:r>
              <a:rPr lang="fi-FI">
                <a:latin typeface="Segoe UI"/>
                <a:cs typeface="Segoe UI"/>
              </a:rPr>
              <a:t>luokan/oppilaan asioissa luokanopettaja</a:t>
            </a:r>
          </a:p>
          <a:p>
            <a:pPr marL="822325" lvl="1" indent="-457200"/>
            <a:r>
              <a:rPr lang="fi-FI">
                <a:latin typeface="Segoe UI"/>
                <a:cs typeface="Segoe UI"/>
              </a:rPr>
              <a:t>laajennetussa </a:t>
            </a:r>
            <a:r>
              <a:rPr lang="fi-FI" err="1">
                <a:latin typeface="Segoe UI"/>
                <a:cs typeface="Segoe UI"/>
              </a:rPr>
              <a:t>OHR:ssa</a:t>
            </a:r>
            <a:r>
              <a:rPr lang="fi-FI">
                <a:latin typeface="Segoe UI"/>
                <a:cs typeface="Segoe UI"/>
              </a:rPr>
              <a:t> mukana myös nuorispalveluiden ja srk:n edustaja</a:t>
            </a:r>
            <a:endParaRPr lang="fi-FI">
              <a:cs typeface="Segoe UI"/>
            </a:endParaRPr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latin typeface="Segoe UI"/>
                <a:cs typeface="Segoe UI"/>
              </a:rPr>
              <a:t>Opiskeluhuoltoryhmä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36483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8975F40-0967-520C-3B91-C1EFA52147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9F946B6-45A6-237A-C2E4-312F676403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48DCC0D-85DF-DEC0-88AD-0AF2374FA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D821E-72F1-4088-B596-7B070DC3958B}" type="datetime1">
              <a:rPr lang="fi-FI" smtClean="0"/>
              <a:t>12.2.2026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229822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07157" y="471899"/>
            <a:ext cx="9898893" cy="576064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621665" lvl="1" indent="-255905"/>
            <a:r>
              <a:rPr lang="fi-FI" sz="2000">
                <a:latin typeface="Segoe UI"/>
                <a:cs typeface="Segoe UI"/>
              </a:rPr>
              <a:t>Ryhmässä käsitellään lapsen oppimista, sosiaalista ja fyysistä hyvinvointia sekä koko luokkaa tai kouluyhteisöä koskevia asioita. </a:t>
            </a:r>
            <a:endParaRPr lang="fi-FI">
              <a:latin typeface="Segoe UI"/>
              <a:cs typeface="Segoe UI"/>
            </a:endParaRPr>
          </a:p>
          <a:p>
            <a:pPr marL="621665" lvl="1" indent="-255905"/>
            <a:endParaRPr lang="fi-FI" sz="2000">
              <a:latin typeface="Segoe UI"/>
              <a:cs typeface="Segoe UI"/>
            </a:endParaRPr>
          </a:p>
          <a:p>
            <a:pPr marL="621665" lvl="1" indent="-255905"/>
            <a:r>
              <a:rPr lang="fi-FI" sz="2000">
                <a:latin typeface="Segoe UI"/>
                <a:cs typeface="Segoe UI"/>
              </a:rPr>
              <a:t>Yksittäistä oppilasta koskevan asian käsittelyyn voivat osallistua vain ne oppilaan opetukseen ja opiskeluhuollon järjestämiseen osallistuvat, joiden tehtäviin oppilaan asian käsittely välittömästi kuuluu</a:t>
            </a:r>
          </a:p>
          <a:p>
            <a:pPr marL="621665" lvl="1" indent="-255905"/>
            <a:endParaRPr lang="fi-FI" sz="2000">
              <a:latin typeface="Segoe UI"/>
              <a:cs typeface="Segoe UI"/>
            </a:endParaRPr>
          </a:p>
          <a:p>
            <a:pPr marL="621665" lvl="1" indent="-255905"/>
            <a:r>
              <a:rPr lang="fi-FI" sz="2000">
                <a:latin typeface="Segoe UI"/>
                <a:cs typeface="Segoe UI"/>
              </a:rPr>
              <a:t> Huoltajat aina mukana kun heidän lapsensa asiaa käsitellään.</a:t>
            </a:r>
          </a:p>
          <a:p>
            <a:pPr marL="621665" lvl="1" indent="-255905"/>
            <a:endParaRPr lang="fi-FI" sz="2000">
              <a:cs typeface="Segoe UI"/>
            </a:endParaRPr>
          </a:p>
          <a:p>
            <a:pPr marL="621665" lvl="1" indent="-255905"/>
            <a:endParaRPr lang="fi-FI" sz="2000">
              <a:cs typeface="Segoe UI"/>
            </a:endParaRPr>
          </a:p>
          <a:p>
            <a:pPr marL="621665" lvl="1" indent="-255905"/>
            <a:endParaRPr lang="fi-FI" sz="2000">
              <a:cs typeface="Segoe UI"/>
            </a:endParaRPr>
          </a:p>
          <a:p>
            <a:pPr marL="621665" lvl="1" indent="-255905"/>
            <a:endParaRPr lang="fi-FI" sz="2000">
              <a:cs typeface="Lucida Sans Unicode"/>
            </a:endParaRPr>
          </a:p>
          <a:p>
            <a:pPr indent="-255905"/>
            <a:endParaRPr lang="fi-FI">
              <a:cs typeface="Lucida Sans Unicode"/>
            </a:endParaRPr>
          </a:p>
        </p:txBody>
      </p:sp>
      <p:pic>
        <p:nvPicPr>
          <p:cNvPr id="2" name="Picture 1" descr="Vuosaaren lukio ja Stadin AO:n Savonkadun toimipaikka palkitsivat ...">
            <a:extLst>
              <a:ext uri="{FF2B5EF4-FFF2-40B4-BE49-F238E27FC236}">
                <a16:creationId xmlns:a16="http://schemas.microsoft.com/office/drawing/2014/main" id="{141E278D-81D3-A052-8EF3-A78E83198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779" y="3693165"/>
            <a:ext cx="5079178" cy="314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8003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835056" y="1494330"/>
            <a:ext cx="10569544" cy="4536504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indent="-255905"/>
            <a:r>
              <a:rPr lang="fi-FI" sz="2600">
                <a:latin typeface="Segoe UI"/>
                <a:cs typeface="Segoe UI"/>
              </a:rPr>
              <a:t>Oppilaskohtaista tukea tarvitseville oppilaille, jotka saavat oppimisessa ja koulunkäynnissä säännöllistä ja suunniteltua tukea</a:t>
            </a:r>
          </a:p>
          <a:p>
            <a:pPr indent="-255905"/>
            <a:endParaRPr lang="fi-FI" sz="2600">
              <a:cs typeface="Lucida Sans Unicode"/>
            </a:endParaRPr>
          </a:p>
          <a:p>
            <a:pPr indent="-255905"/>
            <a:r>
              <a:rPr lang="fi-FI" sz="2600">
                <a:latin typeface="Segoe UI"/>
                <a:cs typeface="Segoe UI"/>
              </a:rPr>
              <a:t>Yksilöllisempi ja joustavampi opetus, vaihtoehtoiset opetusmenetelmät ja materiaalit </a:t>
            </a:r>
          </a:p>
          <a:p>
            <a:pPr indent="-255905"/>
            <a:endParaRPr lang="fi-FI" sz="2600"/>
          </a:p>
          <a:p>
            <a:pPr indent="-255905"/>
            <a:r>
              <a:rPr lang="fi-FI" sz="2600">
                <a:latin typeface="Segoe UI"/>
                <a:cs typeface="Lucida Sans Unicode"/>
              </a:rPr>
              <a:t>Yleisopetuksen luokka on kotiluokkana</a:t>
            </a:r>
          </a:p>
          <a:p>
            <a:pPr indent="-255905"/>
            <a:endParaRPr lang="fi-FI" sz="2600">
              <a:cs typeface="Lucida Sans Unicode"/>
            </a:endParaRPr>
          </a:p>
          <a:p>
            <a:pPr indent="-255905"/>
            <a:r>
              <a:rPr lang="fi-FI" sz="2600">
                <a:latin typeface="Segoe UI"/>
                <a:cs typeface="Segoe UI"/>
              </a:rPr>
              <a:t>Oppilaskohtaisen tuen oppilaita</a:t>
            </a:r>
          </a:p>
          <a:p>
            <a:pPr marL="109855" indent="0">
              <a:buNone/>
            </a:pPr>
            <a:endParaRPr lang="fi-FI" sz="2600">
              <a:cs typeface="Lucida Sans Unicode"/>
            </a:endParaRPr>
          </a:p>
          <a:p>
            <a:pPr indent="-255905"/>
            <a:r>
              <a:rPr lang="fi-FI" sz="2600">
                <a:latin typeface="Segoe UI"/>
                <a:cs typeface="Segoe UI"/>
              </a:rPr>
              <a:t>Koulunkäynninohjaaja/luokanopettajat erityisluokanopettajan työparina</a:t>
            </a:r>
          </a:p>
          <a:p>
            <a:pPr indent="-255905"/>
            <a:endParaRPr lang="fi-FI" sz="2600">
              <a:cs typeface="Lucida Sans Unicode"/>
            </a:endParaRPr>
          </a:p>
          <a:p>
            <a:pPr indent="-255905"/>
            <a:r>
              <a:rPr lang="fi-FI" sz="2600">
                <a:latin typeface="Segoe UI"/>
                <a:cs typeface="Segoe UI"/>
              </a:rPr>
              <a:t>Tiivis yhteistyö vanhempien ja moniammatillisten toimijoiden kesken</a:t>
            </a:r>
          </a:p>
          <a:p>
            <a:pPr indent="-255905"/>
            <a:endParaRPr lang="fi-FI">
              <a:cs typeface="Lucida Sans Unicode"/>
            </a:endParaRPr>
          </a:p>
          <a:p>
            <a:pPr indent="-255905"/>
            <a:endParaRPr lang="fi-FI">
              <a:cs typeface="Lucida Sans Unicode"/>
            </a:endParaRPr>
          </a:p>
          <a:p>
            <a:pPr indent="-255905"/>
            <a:endParaRPr lang="fi-FI">
              <a:cs typeface="Lucida Sans Unicode"/>
            </a:endParaRPr>
          </a:p>
          <a:p>
            <a:pPr indent="-255905"/>
            <a:endParaRPr lang="fi-FI">
              <a:cs typeface="Lucida Sans Unicode"/>
            </a:endParaRPr>
          </a:p>
          <a:p>
            <a:pPr indent="-255905"/>
            <a:endParaRPr lang="fi-FI">
              <a:cs typeface="Lucida Sans Unicode"/>
            </a:endParaRPr>
          </a:p>
          <a:p>
            <a:pPr indent="-255905"/>
            <a:endParaRPr lang="fi-FI">
              <a:cs typeface="Lucida Sans Unicode"/>
            </a:endParaRPr>
          </a:p>
          <a:p>
            <a:pPr indent="-255905"/>
            <a:endParaRPr lang="fi-FI">
              <a:cs typeface="Lucida Sans Unicode"/>
            </a:endParaRPr>
          </a:p>
          <a:p>
            <a:pPr indent="-255905"/>
            <a:endParaRPr lang="fi-FI">
              <a:cs typeface="Lucida Sans Unicode"/>
            </a:endParaRPr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>
                <a:latin typeface="Segoe UI"/>
                <a:cs typeface="Segoe UI"/>
              </a:rPr>
              <a:t>Pienryhmät 1.-2.lk ja 3-</a:t>
            </a:r>
            <a:r>
              <a:rPr lang="fi-FI">
                <a:latin typeface="Segoe UI"/>
                <a:cs typeface="Lucida Sans Unicode"/>
              </a:rPr>
              <a:t>6.lk</a:t>
            </a:r>
            <a:endParaRPr lang="fi-FI">
              <a:latin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8925798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fi-FI"/>
              <a:t>Koululaisten iltapäivätoiminta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fi-FI"/>
              <a:t>Tärkeää tietoa tulevan ekaluokkalaisen vanhemmille</a:t>
            </a:r>
          </a:p>
        </p:txBody>
      </p:sp>
    </p:spTree>
    <p:extLst>
      <p:ext uri="{BB962C8B-B14F-4D97-AF65-F5344CB8AC3E}">
        <p14:creationId xmlns:p14="http://schemas.microsoft.com/office/powerpoint/2010/main" val="106622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F2C8B05-7F8A-4933-92EA-2ACC8FADE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latin typeface="Calibri" panose="020F0502020204030204" pitchFamily="34" charset="0"/>
                <a:cs typeface="Calibri" panose="020F0502020204030204" pitchFamily="34" charset="0"/>
              </a:rPr>
              <a:t>Yleistä tietoa iltapäivätoiminnasta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39769559-7AAB-4263-B35D-25BF2EDA09F8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941824" y="1854317"/>
            <a:ext cx="9618226" cy="414616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1350">
                <a:latin typeface="Calibri"/>
                <a:ea typeface="Calibri"/>
                <a:cs typeface="Calibri"/>
              </a:rPr>
              <a:t>Iltapäivätoimintaa koordinoi Oulun kaupunki. Toimintaa järjestää kaupungin lisäksi järjestöt.</a:t>
            </a:r>
          </a:p>
          <a:p>
            <a:r>
              <a:rPr lang="fi-FI" sz="1350">
                <a:latin typeface="Calibri"/>
                <a:ea typeface="Calibri"/>
                <a:cs typeface="Calibri"/>
              </a:rPr>
              <a:t>Ip-toiminta on avoinna koulupäivinä klo 11.30-16.30. </a:t>
            </a:r>
          </a:p>
          <a:p>
            <a:r>
              <a:rPr lang="fi-FI" sz="1350" err="1">
                <a:latin typeface="Calibri"/>
                <a:ea typeface="Calibri"/>
                <a:cs typeface="Calibri"/>
              </a:rPr>
              <a:t>Hintan</a:t>
            </a:r>
            <a:r>
              <a:rPr lang="fi-FI" sz="1350">
                <a:latin typeface="Calibri"/>
                <a:ea typeface="Calibri"/>
                <a:cs typeface="Calibri"/>
              </a:rPr>
              <a:t> koulun iltapäivätoiminnan tarjoajaa ensi lukuvuodelle ei vielä tiedetä. </a:t>
            </a:r>
            <a:endParaRPr lang="fi-FI" sz="135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r>
              <a:rPr lang="fi-FI" sz="1350">
                <a:latin typeface="Calibri"/>
                <a:ea typeface="Calibri"/>
                <a:cs typeface="Calibri"/>
              </a:rPr>
              <a:t>Ip-toiminnassa lapsi saa turvallisessa hoivassa viettää iltapäivää monipuolisen tekemisen  parissa. Toiminnassa tarjotaan välipala. </a:t>
            </a:r>
          </a:p>
          <a:p>
            <a:pPr marL="0" indent="0">
              <a:buNone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4188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5CAC3-75CB-1840-D6FF-55E9F4E3A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"/>
                <a:cs typeface="Segoe UI"/>
              </a:rPr>
              <a:t>Iltapäivätoimintaan hakeminen lukuvuodelle 2026 -2027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1A4ED-9428-F936-6673-0233F35959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err="1">
                <a:latin typeface="Segoe UI"/>
                <a:cs typeface="Segoe UI"/>
              </a:rPr>
              <a:t>Hakuaika</a:t>
            </a:r>
            <a:r>
              <a:rPr lang="en-US">
                <a:latin typeface="Segoe UI"/>
                <a:cs typeface="Segoe UI"/>
              </a:rPr>
              <a:t> on 1.1. - </a:t>
            </a:r>
            <a:r>
              <a:rPr lang="en-US" b="1">
                <a:latin typeface="Segoe UI"/>
                <a:cs typeface="Segoe UI"/>
              </a:rPr>
              <a:t>15.2.2026</a:t>
            </a:r>
            <a:endParaRPr lang="en-US">
              <a:latin typeface="Segoe UI"/>
              <a:cs typeface="Segoe UI"/>
            </a:endParaRPr>
          </a:p>
          <a:p>
            <a:r>
              <a:rPr lang="en-US" err="1">
                <a:latin typeface="Segoe UI"/>
                <a:cs typeface="Segoe UI"/>
              </a:rPr>
              <a:t>Hakemus</a:t>
            </a:r>
            <a:r>
              <a:rPr lang="en-US">
                <a:latin typeface="Segoe UI"/>
                <a:cs typeface="Segoe UI"/>
              </a:rPr>
              <a:t> </a:t>
            </a:r>
            <a:r>
              <a:rPr lang="en-US" err="1">
                <a:latin typeface="Segoe UI"/>
                <a:cs typeface="Segoe UI"/>
              </a:rPr>
              <a:t>tehdään</a:t>
            </a:r>
            <a:r>
              <a:rPr lang="en-US">
                <a:latin typeface="Segoe UI"/>
                <a:cs typeface="Segoe UI"/>
              </a:rPr>
              <a:t> </a:t>
            </a:r>
            <a:r>
              <a:rPr lang="en-US" err="1">
                <a:latin typeface="Segoe UI"/>
                <a:cs typeface="Segoe UI"/>
              </a:rPr>
              <a:t>sähköisesti</a:t>
            </a:r>
            <a:r>
              <a:rPr lang="en-US">
                <a:latin typeface="Segoe UI"/>
                <a:cs typeface="Segoe UI"/>
              </a:rPr>
              <a:t> </a:t>
            </a:r>
            <a:r>
              <a:rPr lang="en-US" err="1">
                <a:latin typeface="Segoe UI"/>
                <a:cs typeface="Segoe UI"/>
              </a:rPr>
              <a:t>Wilmassa</a:t>
            </a:r>
            <a:r>
              <a:rPr lang="en-US">
                <a:latin typeface="Segoe UI"/>
                <a:cs typeface="Segoe UI"/>
              </a:rPr>
              <a:t>.</a:t>
            </a:r>
          </a:p>
          <a:p>
            <a:r>
              <a:rPr lang="en-US" err="1">
                <a:latin typeface="Segoe UI"/>
                <a:cs typeface="Segoe UI"/>
              </a:rPr>
              <a:t>Mikäli</a:t>
            </a:r>
            <a:r>
              <a:rPr lang="en-US">
                <a:latin typeface="Segoe UI"/>
                <a:cs typeface="Segoe UI"/>
              </a:rPr>
              <a:t> </a:t>
            </a:r>
            <a:r>
              <a:rPr lang="en-US" err="1">
                <a:latin typeface="Segoe UI"/>
                <a:cs typeface="Segoe UI"/>
              </a:rPr>
              <a:t>huoltaja</a:t>
            </a:r>
            <a:r>
              <a:rPr lang="en-US">
                <a:latin typeface="Segoe UI"/>
                <a:cs typeface="Segoe UI"/>
              </a:rPr>
              <a:t> on </a:t>
            </a:r>
            <a:r>
              <a:rPr lang="en-US" err="1">
                <a:latin typeface="Segoe UI"/>
                <a:cs typeface="Segoe UI"/>
              </a:rPr>
              <a:t>antanut</a:t>
            </a:r>
            <a:r>
              <a:rPr lang="en-US">
                <a:latin typeface="Segoe UI"/>
                <a:cs typeface="Segoe UI"/>
              </a:rPr>
              <a:t> </a:t>
            </a:r>
            <a:r>
              <a:rPr lang="en-US" err="1">
                <a:latin typeface="Segoe UI"/>
                <a:cs typeface="Segoe UI"/>
              </a:rPr>
              <a:t>luvan</a:t>
            </a:r>
            <a:r>
              <a:rPr lang="en-US">
                <a:latin typeface="Segoe UI"/>
                <a:cs typeface="Segoe UI"/>
              </a:rPr>
              <a:t> </a:t>
            </a:r>
            <a:r>
              <a:rPr lang="en-US" err="1">
                <a:latin typeface="Segoe UI"/>
                <a:cs typeface="Segoe UI"/>
              </a:rPr>
              <a:t>sähköiseen</a:t>
            </a:r>
            <a:r>
              <a:rPr lang="en-US">
                <a:latin typeface="Segoe UI"/>
                <a:cs typeface="Segoe UI"/>
              </a:rPr>
              <a:t> </a:t>
            </a:r>
            <a:r>
              <a:rPr lang="en-US" err="1">
                <a:latin typeface="Segoe UI"/>
                <a:cs typeface="Segoe UI"/>
              </a:rPr>
              <a:t>tiedoksiantoon</a:t>
            </a:r>
            <a:r>
              <a:rPr lang="en-US">
                <a:latin typeface="Segoe UI"/>
                <a:cs typeface="Segoe UI"/>
              </a:rPr>
              <a:t>, </a:t>
            </a:r>
            <a:r>
              <a:rPr lang="en-US" err="1">
                <a:latin typeface="Segoe UI"/>
                <a:cs typeface="Segoe UI"/>
              </a:rPr>
              <a:t>näkyy</a:t>
            </a:r>
            <a:r>
              <a:rPr lang="en-US">
                <a:latin typeface="Segoe UI"/>
                <a:cs typeface="Segoe UI"/>
              </a:rPr>
              <a:t> </a:t>
            </a:r>
            <a:r>
              <a:rPr lang="en-US" err="1">
                <a:latin typeface="Segoe UI"/>
                <a:cs typeface="Segoe UI"/>
              </a:rPr>
              <a:t>päätös</a:t>
            </a:r>
            <a:r>
              <a:rPr lang="en-US">
                <a:latin typeface="Segoe UI"/>
                <a:cs typeface="Segoe UI"/>
              </a:rPr>
              <a:t> </a:t>
            </a:r>
            <a:r>
              <a:rPr lang="en-US" err="1">
                <a:latin typeface="Segoe UI"/>
                <a:cs typeface="Segoe UI"/>
              </a:rPr>
              <a:t>Wilmassa</a:t>
            </a:r>
            <a:r>
              <a:rPr lang="en-US">
                <a:latin typeface="Segoe UI"/>
                <a:cs typeface="Segoe UI"/>
              </a:rPr>
              <a:t> 15.5.</a:t>
            </a:r>
          </a:p>
          <a:p>
            <a:r>
              <a:rPr lang="en-US" err="1">
                <a:latin typeface="Segoe UI"/>
                <a:cs typeface="Segoe UI"/>
              </a:rPr>
              <a:t>Mikäli</a:t>
            </a:r>
            <a:r>
              <a:rPr lang="en-US">
                <a:latin typeface="Segoe UI"/>
                <a:cs typeface="Segoe UI"/>
              </a:rPr>
              <a:t> </a:t>
            </a:r>
            <a:r>
              <a:rPr lang="en-US" err="1">
                <a:latin typeface="Segoe UI"/>
                <a:cs typeface="Segoe UI"/>
              </a:rPr>
              <a:t>huoltajalla</a:t>
            </a:r>
            <a:r>
              <a:rPr lang="en-US">
                <a:latin typeface="Segoe UI"/>
                <a:cs typeface="Segoe UI"/>
              </a:rPr>
              <a:t> </a:t>
            </a:r>
            <a:r>
              <a:rPr lang="en-US" err="1">
                <a:latin typeface="Segoe UI"/>
                <a:cs typeface="Segoe UI"/>
              </a:rPr>
              <a:t>ei</a:t>
            </a:r>
            <a:r>
              <a:rPr lang="en-US">
                <a:latin typeface="Segoe UI"/>
                <a:cs typeface="Segoe UI"/>
              </a:rPr>
              <a:t> ole </a:t>
            </a:r>
            <a:r>
              <a:rPr lang="en-US" err="1">
                <a:latin typeface="Segoe UI"/>
                <a:cs typeface="Segoe UI"/>
              </a:rPr>
              <a:t>lupaa</a:t>
            </a:r>
            <a:r>
              <a:rPr lang="en-US">
                <a:latin typeface="Segoe UI"/>
                <a:cs typeface="Segoe UI"/>
              </a:rPr>
              <a:t> </a:t>
            </a:r>
            <a:r>
              <a:rPr lang="en-US" err="1">
                <a:latin typeface="Segoe UI"/>
                <a:cs typeface="Segoe UI"/>
              </a:rPr>
              <a:t>sähköiseen</a:t>
            </a:r>
            <a:r>
              <a:rPr lang="en-US">
                <a:latin typeface="Segoe UI"/>
                <a:cs typeface="Segoe UI"/>
              </a:rPr>
              <a:t> </a:t>
            </a:r>
            <a:r>
              <a:rPr lang="en-US" err="1">
                <a:latin typeface="Segoe UI"/>
                <a:cs typeface="Segoe UI"/>
              </a:rPr>
              <a:t>tiedoksiantoon</a:t>
            </a:r>
            <a:r>
              <a:rPr lang="en-US">
                <a:latin typeface="Segoe UI"/>
                <a:cs typeface="Segoe UI"/>
              </a:rPr>
              <a:t>, </a:t>
            </a:r>
            <a:r>
              <a:rPr lang="en-US" err="1">
                <a:latin typeface="Segoe UI"/>
                <a:cs typeface="Segoe UI"/>
              </a:rPr>
              <a:t>postitetaan</a:t>
            </a:r>
            <a:r>
              <a:rPr lang="en-US">
                <a:latin typeface="Segoe UI"/>
                <a:cs typeface="Segoe UI"/>
              </a:rPr>
              <a:t> </a:t>
            </a:r>
            <a:r>
              <a:rPr lang="en-US" err="1">
                <a:latin typeface="Segoe UI"/>
                <a:cs typeface="Segoe UI"/>
              </a:rPr>
              <a:t>päätös</a:t>
            </a:r>
            <a:r>
              <a:rPr lang="en-US">
                <a:latin typeface="Segoe UI"/>
                <a:cs typeface="Segoe UI"/>
              </a:rPr>
              <a:t> 15.5.</a:t>
            </a:r>
          </a:p>
          <a:p>
            <a:r>
              <a:rPr lang="en-US" err="1">
                <a:latin typeface="Segoe UI"/>
                <a:cs typeface="Segoe UI"/>
              </a:rPr>
              <a:t>Ryhmät</a:t>
            </a:r>
            <a:r>
              <a:rPr lang="en-US">
                <a:latin typeface="Segoe UI"/>
                <a:cs typeface="Segoe UI"/>
              </a:rPr>
              <a:t> </a:t>
            </a:r>
            <a:r>
              <a:rPr lang="en-US" err="1">
                <a:latin typeface="Segoe UI"/>
                <a:cs typeface="Segoe UI"/>
              </a:rPr>
              <a:t>perustetaan</a:t>
            </a:r>
            <a:r>
              <a:rPr lang="en-US">
                <a:latin typeface="Segoe UI"/>
                <a:cs typeface="Segoe UI"/>
              </a:rPr>
              <a:t> </a:t>
            </a:r>
            <a:r>
              <a:rPr lang="en-US" err="1">
                <a:latin typeface="Segoe UI"/>
                <a:cs typeface="Segoe UI"/>
              </a:rPr>
              <a:t>hakuaikana</a:t>
            </a:r>
            <a:r>
              <a:rPr lang="en-US">
                <a:latin typeface="Segoe UI"/>
                <a:cs typeface="Segoe UI"/>
              </a:rPr>
              <a:t> </a:t>
            </a:r>
            <a:r>
              <a:rPr lang="en-US" err="1">
                <a:latin typeface="Segoe UI"/>
                <a:cs typeface="Segoe UI"/>
              </a:rPr>
              <a:t>saapuneiden</a:t>
            </a:r>
            <a:r>
              <a:rPr lang="en-US">
                <a:latin typeface="Segoe UI"/>
                <a:cs typeface="Segoe UI"/>
              </a:rPr>
              <a:t> </a:t>
            </a:r>
            <a:r>
              <a:rPr lang="en-US" err="1">
                <a:latin typeface="Segoe UI"/>
                <a:cs typeface="Segoe UI"/>
              </a:rPr>
              <a:t>hakemusten</a:t>
            </a:r>
            <a:r>
              <a:rPr lang="en-US">
                <a:latin typeface="Segoe UI"/>
                <a:cs typeface="Segoe UI"/>
              </a:rPr>
              <a:t> </a:t>
            </a:r>
            <a:r>
              <a:rPr lang="en-US" err="1">
                <a:latin typeface="Segoe UI"/>
                <a:cs typeface="Segoe UI"/>
              </a:rPr>
              <a:t>perusteella</a:t>
            </a:r>
            <a:r>
              <a:rPr lang="en-US">
                <a:latin typeface="Segoe UI"/>
                <a:cs typeface="Segoe UI"/>
              </a:rPr>
              <a:t>. </a:t>
            </a:r>
            <a:r>
              <a:rPr lang="en-US" b="1">
                <a:latin typeface="Segoe UI"/>
                <a:cs typeface="Segoe UI"/>
              </a:rPr>
              <a:t>On </a:t>
            </a:r>
            <a:r>
              <a:rPr lang="en-US" b="1" err="1">
                <a:latin typeface="Segoe UI"/>
                <a:cs typeface="Segoe UI"/>
              </a:rPr>
              <a:t>tärkeää</a:t>
            </a:r>
            <a:r>
              <a:rPr lang="en-US" b="1">
                <a:latin typeface="Segoe UI"/>
                <a:cs typeface="Segoe UI"/>
              </a:rPr>
              <a:t>, </a:t>
            </a:r>
            <a:r>
              <a:rPr lang="en-US" b="1" err="1">
                <a:latin typeface="Segoe UI"/>
                <a:cs typeface="Segoe UI"/>
              </a:rPr>
              <a:t>että</a:t>
            </a:r>
            <a:r>
              <a:rPr lang="en-US" b="1">
                <a:latin typeface="Segoe UI"/>
                <a:cs typeface="Segoe UI"/>
              </a:rPr>
              <a:t> paikkaa </a:t>
            </a:r>
            <a:r>
              <a:rPr lang="en-US" b="1" err="1">
                <a:latin typeface="Segoe UI"/>
                <a:cs typeface="Segoe UI"/>
              </a:rPr>
              <a:t>haetaan</a:t>
            </a:r>
            <a:r>
              <a:rPr lang="en-US" b="1">
                <a:latin typeface="Segoe UI"/>
                <a:cs typeface="Segoe UI"/>
              </a:rPr>
              <a:t> </a:t>
            </a:r>
            <a:r>
              <a:rPr lang="en-US" b="1" err="1">
                <a:latin typeface="Segoe UI"/>
                <a:cs typeface="Segoe UI"/>
              </a:rPr>
              <a:t>hakuaikana</a:t>
            </a:r>
            <a:r>
              <a:rPr lang="en-US" b="1">
                <a:latin typeface="Segoe UI"/>
                <a:cs typeface="Segoe UI"/>
              </a:rPr>
              <a:t>!!!</a:t>
            </a:r>
            <a:endParaRPr lang="en-US">
              <a:latin typeface="Segoe UI"/>
              <a:cs typeface="Segoe UI"/>
            </a:endParaRPr>
          </a:p>
          <a:p>
            <a:r>
              <a:rPr lang="en-US" err="1">
                <a:latin typeface="Segoe UI"/>
                <a:cs typeface="Segoe UI"/>
              </a:rPr>
              <a:t>Toimintaan</a:t>
            </a:r>
            <a:r>
              <a:rPr lang="en-US">
                <a:latin typeface="Segoe UI"/>
                <a:cs typeface="Segoe UI"/>
              </a:rPr>
              <a:t> </a:t>
            </a:r>
            <a:r>
              <a:rPr lang="en-US" err="1">
                <a:latin typeface="Segoe UI"/>
                <a:cs typeface="Segoe UI"/>
              </a:rPr>
              <a:t>ovat</a:t>
            </a:r>
            <a:r>
              <a:rPr lang="en-US">
                <a:latin typeface="Segoe UI"/>
                <a:cs typeface="Segoe UI"/>
              </a:rPr>
              <a:t> </a:t>
            </a:r>
            <a:r>
              <a:rPr lang="en-US" err="1">
                <a:latin typeface="Segoe UI"/>
                <a:cs typeface="Segoe UI"/>
              </a:rPr>
              <a:t>etusijalla</a:t>
            </a:r>
            <a:r>
              <a:rPr lang="en-US">
                <a:latin typeface="Segoe UI"/>
                <a:cs typeface="Segoe UI"/>
              </a:rPr>
              <a:t> 1. </a:t>
            </a:r>
            <a:r>
              <a:rPr lang="en-US" err="1">
                <a:latin typeface="Segoe UI"/>
                <a:cs typeface="Segoe UI"/>
              </a:rPr>
              <a:t>lk:n</a:t>
            </a:r>
            <a:r>
              <a:rPr lang="en-US">
                <a:latin typeface="Segoe UI"/>
                <a:cs typeface="Segoe UI"/>
              </a:rPr>
              <a:t> </a:t>
            </a:r>
            <a:r>
              <a:rPr lang="en-US" err="1">
                <a:latin typeface="Segoe UI"/>
                <a:cs typeface="Segoe UI"/>
              </a:rPr>
              <a:t>oppilaat</a:t>
            </a:r>
            <a:endParaRPr lang="en-US">
              <a:latin typeface="Segoe UI"/>
              <a:cs typeface="Segoe UI"/>
            </a:endParaRPr>
          </a:p>
          <a:p>
            <a:r>
              <a:rPr lang="en-US" err="1">
                <a:latin typeface="Segoe UI"/>
                <a:cs typeface="Segoe UI"/>
              </a:rPr>
              <a:t>Hakuajan</a:t>
            </a:r>
            <a:r>
              <a:rPr lang="en-US">
                <a:latin typeface="Segoe UI"/>
                <a:cs typeface="Segoe UI"/>
              </a:rPr>
              <a:t> </a:t>
            </a:r>
            <a:r>
              <a:rPr lang="en-US" err="1">
                <a:latin typeface="Segoe UI"/>
                <a:cs typeface="Segoe UI"/>
              </a:rPr>
              <a:t>jälkeen</a:t>
            </a:r>
            <a:r>
              <a:rPr lang="en-US">
                <a:latin typeface="Segoe UI"/>
                <a:cs typeface="Segoe UI"/>
              </a:rPr>
              <a:t> </a:t>
            </a:r>
            <a:r>
              <a:rPr lang="en-US" err="1">
                <a:latin typeface="Segoe UI"/>
                <a:cs typeface="Segoe UI"/>
              </a:rPr>
              <a:t>saapuneet</a:t>
            </a:r>
            <a:r>
              <a:rPr lang="en-US">
                <a:latin typeface="Segoe UI"/>
                <a:cs typeface="Segoe UI"/>
              </a:rPr>
              <a:t> </a:t>
            </a:r>
            <a:r>
              <a:rPr lang="en-US" err="1">
                <a:latin typeface="Segoe UI"/>
                <a:cs typeface="Segoe UI"/>
              </a:rPr>
              <a:t>hakemukset</a:t>
            </a:r>
            <a:r>
              <a:rPr lang="en-US">
                <a:latin typeface="Segoe UI"/>
                <a:cs typeface="Segoe UI"/>
              </a:rPr>
              <a:t> </a:t>
            </a:r>
            <a:r>
              <a:rPr lang="en-US" err="1">
                <a:latin typeface="Segoe UI"/>
                <a:cs typeface="Segoe UI"/>
              </a:rPr>
              <a:t>käsitellään</a:t>
            </a:r>
            <a:r>
              <a:rPr lang="en-US">
                <a:latin typeface="Segoe UI"/>
                <a:cs typeface="Segoe UI"/>
              </a:rPr>
              <a:t>, </a:t>
            </a:r>
            <a:r>
              <a:rPr lang="en-US" err="1">
                <a:latin typeface="Segoe UI"/>
                <a:cs typeface="Segoe UI"/>
              </a:rPr>
              <a:t>mutta</a:t>
            </a:r>
            <a:r>
              <a:rPr lang="en-US">
                <a:latin typeface="Segoe UI"/>
                <a:cs typeface="Segoe UI"/>
              </a:rPr>
              <a:t> ne </a:t>
            </a:r>
            <a:r>
              <a:rPr lang="en-US" err="1">
                <a:latin typeface="Segoe UI"/>
                <a:cs typeface="Segoe UI"/>
              </a:rPr>
              <a:t>eivät</a:t>
            </a:r>
            <a:r>
              <a:rPr lang="en-US">
                <a:latin typeface="Segoe UI"/>
                <a:cs typeface="Segoe UI"/>
              </a:rPr>
              <a:t> </a:t>
            </a:r>
            <a:r>
              <a:rPr lang="en-US" err="1">
                <a:latin typeface="Segoe UI"/>
                <a:cs typeface="Segoe UI"/>
              </a:rPr>
              <a:t>vaikuta</a:t>
            </a:r>
            <a:r>
              <a:rPr lang="en-US">
                <a:latin typeface="Segoe UI"/>
                <a:cs typeface="Segoe UI"/>
              </a:rPr>
              <a:t> </a:t>
            </a:r>
            <a:r>
              <a:rPr lang="en-US" err="1">
                <a:latin typeface="Segoe UI"/>
                <a:cs typeface="Segoe UI"/>
              </a:rPr>
              <a:t>enää</a:t>
            </a:r>
            <a:r>
              <a:rPr lang="en-US">
                <a:latin typeface="Segoe UI"/>
                <a:cs typeface="Segoe UI"/>
              </a:rPr>
              <a:t> </a:t>
            </a:r>
            <a:r>
              <a:rPr lang="en-US" err="1">
                <a:latin typeface="Segoe UI"/>
                <a:cs typeface="Segoe UI"/>
              </a:rPr>
              <a:t>ryhmien</a:t>
            </a:r>
            <a:r>
              <a:rPr lang="en-US">
                <a:latin typeface="Segoe UI"/>
                <a:cs typeface="Segoe UI"/>
              </a:rPr>
              <a:t> </a:t>
            </a:r>
            <a:r>
              <a:rPr lang="en-US" err="1">
                <a:latin typeface="Segoe UI"/>
                <a:cs typeface="Segoe UI"/>
              </a:rPr>
              <a:t>perustamiseen</a:t>
            </a:r>
            <a:r>
              <a:rPr lang="en-US">
                <a:latin typeface="Segoe UI"/>
                <a:cs typeface="Segoe UI"/>
              </a:rPr>
              <a:t>. </a:t>
            </a:r>
            <a:r>
              <a:rPr lang="en-US" err="1">
                <a:latin typeface="Segoe UI"/>
                <a:cs typeface="Segoe UI"/>
              </a:rPr>
              <a:t>Mikäli</a:t>
            </a:r>
            <a:r>
              <a:rPr lang="en-US">
                <a:latin typeface="Segoe UI"/>
                <a:cs typeface="Segoe UI"/>
              </a:rPr>
              <a:t> </a:t>
            </a:r>
            <a:r>
              <a:rPr lang="en-US" err="1">
                <a:latin typeface="Segoe UI"/>
                <a:cs typeface="Segoe UI"/>
              </a:rPr>
              <a:t>ryhmä</a:t>
            </a:r>
            <a:r>
              <a:rPr lang="en-US">
                <a:latin typeface="Segoe UI"/>
                <a:cs typeface="Segoe UI"/>
              </a:rPr>
              <a:t> on </a:t>
            </a:r>
            <a:r>
              <a:rPr lang="en-US" err="1">
                <a:latin typeface="Segoe UI"/>
                <a:cs typeface="Segoe UI"/>
              </a:rPr>
              <a:t>täynnä</a:t>
            </a:r>
            <a:r>
              <a:rPr lang="en-US">
                <a:latin typeface="Segoe UI"/>
                <a:cs typeface="Segoe UI"/>
              </a:rPr>
              <a:t>, </a:t>
            </a:r>
            <a:r>
              <a:rPr lang="en-US" err="1">
                <a:latin typeface="Segoe UI"/>
                <a:cs typeface="Segoe UI"/>
              </a:rPr>
              <a:t>lapsi</a:t>
            </a:r>
            <a:r>
              <a:rPr lang="en-US">
                <a:latin typeface="Segoe UI"/>
                <a:cs typeface="Segoe UI"/>
              </a:rPr>
              <a:t> </a:t>
            </a:r>
            <a:r>
              <a:rPr lang="en-US" err="1">
                <a:latin typeface="Segoe UI"/>
                <a:cs typeface="Segoe UI"/>
              </a:rPr>
              <a:t>jää</a:t>
            </a:r>
            <a:r>
              <a:rPr lang="en-US">
                <a:latin typeface="Segoe UI"/>
                <a:cs typeface="Segoe UI"/>
              </a:rPr>
              <a:t> </a:t>
            </a:r>
            <a:r>
              <a:rPr lang="en-US" err="1">
                <a:latin typeface="Segoe UI"/>
                <a:cs typeface="Segoe UI"/>
              </a:rPr>
              <a:t>jonoon</a:t>
            </a:r>
            <a:r>
              <a:rPr lang="en-US">
                <a:latin typeface="Segoe UI"/>
                <a:cs typeface="Segoe UI"/>
              </a:rPr>
              <a:t>, </a:t>
            </a:r>
            <a:r>
              <a:rPr lang="en-US" err="1">
                <a:latin typeface="Segoe UI"/>
                <a:cs typeface="Segoe UI"/>
              </a:rPr>
              <a:t>vaikka</a:t>
            </a:r>
            <a:r>
              <a:rPr lang="en-US">
                <a:latin typeface="Segoe UI"/>
                <a:cs typeface="Segoe UI"/>
              </a:rPr>
              <a:t> </a:t>
            </a:r>
            <a:r>
              <a:rPr lang="en-US" err="1">
                <a:latin typeface="Segoe UI"/>
                <a:cs typeface="Segoe UI"/>
              </a:rPr>
              <a:t>olisi</a:t>
            </a:r>
            <a:r>
              <a:rPr lang="en-US">
                <a:latin typeface="Segoe UI"/>
                <a:cs typeface="Segoe UI"/>
              </a:rPr>
              <a:t> 1. </a:t>
            </a:r>
            <a:r>
              <a:rPr lang="en-US" err="1">
                <a:latin typeface="Segoe UI"/>
                <a:cs typeface="Segoe UI"/>
              </a:rPr>
              <a:t>lk:n</a:t>
            </a:r>
            <a:r>
              <a:rPr lang="en-US">
                <a:latin typeface="Segoe UI"/>
                <a:cs typeface="Segoe UI"/>
              </a:rPr>
              <a:t>  </a:t>
            </a:r>
            <a:r>
              <a:rPr lang="en-US" err="1">
                <a:latin typeface="Segoe UI"/>
                <a:cs typeface="Segoe UI"/>
              </a:rPr>
              <a:t>oppilas</a:t>
            </a:r>
            <a:r>
              <a:rPr lang="en-US">
                <a:latin typeface="Segoe UI"/>
                <a:cs typeface="Segoe UI"/>
              </a:rPr>
              <a:t>.</a:t>
            </a:r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87D78D-5E81-5CE5-A2E4-A37486E75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5719C-C0B1-0442-A41F-D134B78B6185}" type="datetime1">
              <a:rPr lang="fi-FI" smtClean="0"/>
              <a:t>12.2.2026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870437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B45E5-5C50-002F-8BE7-B968CF1D2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"/>
                <a:cs typeface="Segoe UI"/>
              </a:rPr>
              <a:t>Maksu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75A82-4800-51C9-70C5-E5905CC3A6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b="1" err="1">
                <a:latin typeface="Segoe UI"/>
                <a:cs typeface="Segoe UI"/>
              </a:rPr>
              <a:t>Kiinteä</a:t>
            </a:r>
            <a:r>
              <a:rPr lang="en-US" b="1">
                <a:latin typeface="Segoe UI"/>
                <a:cs typeface="Segoe UI"/>
              </a:rPr>
              <a:t> </a:t>
            </a:r>
            <a:r>
              <a:rPr lang="en-US" b="1" err="1">
                <a:latin typeface="Segoe UI"/>
                <a:cs typeface="Segoe UI"/>
              </a:rPr>
              <a:t>kuukausimaksu</a:t>
            </a:r>
            <a:r>
              <a:rPr lang="en-US" b="1">
                <a:latin typeface="Segoe UI"/>
                <a:cs typeface="Segoe UI"/>
              </a:rPr>
              <a:t> 120 € / kk</a:t>
            </a:r>
            <a:endParaRPr lang="en-US">
              <a:latin typeface="Segoe UI"/>
              <a:cs typeface="Segoe UI"/>
            </a:endParaRPr>
          </a:p>
          <a:p>
            <a:r>
              <a:rPr lang="en-US" err="1">
                <a:latin typeface="Segoe UI"/>
                <a:cs typeface="Segoe UI"/>
              </a:rPr>
              <a:t>Maksu</a:t>
            </a:r>
            <a:r>
              <a:rPr lang="en-US">
                <a:latin typeface="Segoe UI"/>
                <a:cs typeface="Segoe UI"/>
              </a:rPr>
              <a:t> </a:t>
            </a:r>
            <a:r>
              <a:rPr lang="en-US" err="1">
                <a:latin typeface="Segoe UI"/>
                <a:cs typeface="Segoe UI"/>
              </a:rPr>
              <a:t>peritään</a:t>
            </a:r>
            <a:r>
              <a:rPr lang="en-US">
                <a:latin typeface="Segoe UI"/>
                <a:cs typeface="Segoe UI"/>
              </a:rPr>
              <a:t> </a:t>
            </a:r>
            <a:r>
              <a:rPr lang="en-US" err="1">
                <a:latin typeface="Segoe UI"/>
                <a:cs typeface="Segoe UI"/>
              </a:rPr>
              <a:t>elokuusta</a:t>
            </a:r>
            <a:r>
              <a:rPr lang="en-US">
                <a:latin typeface="Segoe UI"/>
                <a:cs typeface="Segoe UI"/>
              </a:rPr>
              <a:t> </a:t>
            </a:r>
            <a:r>
              <a:rPr lang="en-US" err="1">
                <a:latin typeface="Segoe UI"/>
                <a:cs typeface="Segoe UI"/>
              </a:rPr>
              <a:t>toukokuun</a:t>
            </a:r>
            <a:r>
              <a:rPr lang="en-US">
                <a:latin typeface="Segoe UI"/>
                <a:cs typeface="Segoe UI"/>
              </a:rPr>
              <a:t> </a:t>
            </a:r>
            <a:r>
              <a:rPr lang="en-US" err="1">
                <a:latin typeface="Segoe UI"/>
                <a:cs typeface="Segoe UI"/>
              </a:rPr>
              <a:t>loppuun</a:t>
            </a:r>
            <a:r>
              <a:rPr lang="en-US">
                <a:latin typeface="Segoe UI"/>
                <a:cs typeface="Segoe UI"/>
              </a:rPr>
              <a:t> </a:t>
            </a:r>
            <a:r>
              <a:rPr lang="en-US" err="1">
                <a:latin typeface="Segoe UI"/>
                <a:cs typeface="Segoe UI"/>
              </a:rPr>
              <a:t>saakka</a:t>
            </a:r>
            <a:r>
              <a:rPr lang="en-US">
                <a:latin typeface="Segoe UI"/>
                <a:cs typeface="Segoe UI"/>
              </a:rPr>
              <a:t>. </a:t>
            </a:r>
          </a:p>
          <a:p>
            <a:r>
              <a:rPr lang="en-US" err="1">
                <a:latin typeface="Segoe UI"/>
                <a:cs typeface="Segoe UI"/>
              </a:rPr>
              <a:t>Maksuun</a:t>
            </a:r>
            <a:r>
              <a:rPr lang="en-US">
                <a:latin typeface="Segoe UI"/>
                <a:cs typeface="Segoe UI"/>
              </a:rPr>
              <a:t> </a:t>
            </a:r>
            <a:r>
              <a:rPr lang="en-US" err="1">
                <a:latin typeface="Segoe UI"/>
                <a:cs typeface="Segoe UI"/>
              </a:rPr>
              <a:t>ei</a:t>
            </a:r>
            <a:r>
              <a:rPr lang="en-US">
                <a:latin typeface="Segoe UI"/>
                <a:cs typeface="Segoe UI"/>
              </a:rPr>
              <a:t> </a:t>
            </a:r>
            <a:r>
              <a:rPr lang="en-US" err="1">
                <a:latin typeface="Segoe UI"/>
                <a:cs typeface="Segoe UI"/>
              </a:rPr>
              <a:t>vaikuta</a:t>
            </a:r>
            <a:r>
              <a:rPr lang="en-US">
                <a:latin typeface="Segoe UI"/>
                <a:cs typeface="Segoe UI"/>
              </a:rPr>
              <a:t> </a:t>
            </a:r>
            <a:r>
              <a:rPr lang="en-US" err="1">
                <a:latin typeface="Segoe UI"/>
                <a:cs typeface="Segoe UI"/>
              </a:rPr>
              <a:t>kuukauden</a:t>
            </a:r>
            <a:r>
              <a:rPr lang="en-US">
                <a:latin typeface="Segoe UI"/>
                <a:cs typeface="Segoe UI"/>
              </a:rPr>
              <a:t> </a:t>
            </a:r>
            <a:r>
              <a:rPr lang="en-US" err="1">
                <a:latin typeface="Segoe UI"/>
                <a:cs typeface="Segoe UI"/>
              </a:rPr>
              <a:t>pituus</a:t>
            </a:r>
            <a:r>
              <a:rPr lang="en-US">
                <a:latin typeface="Segoe UI"/>
                <a:cs typeface="Segoe UI"/>
              </a:rPr>
              <a:t> tai </a:t>
            </a:r>
            <a:r>
              <a:rPr lang="en-US" err="1">
                <a:latin typeface="Segoe UI"/>
                <a:cs typeface="Segoe UI"/>
              </a:rPr>
              <a:t>lapsen</a:t>
            </a:r>
            <a:r>
              <a:rPr lang="en-US">
                <a:latin typeface="Segoe UI"/>
                <a:cs typeface="Segoe UI"/>
              </a:rPr>
              <a:t> </a:t>
            </a:r>
            <a:r>
              <a:rPr lang="en-US" err="1">
                <a:latin typeface="Segoe UI"/>
                <a:cs typeface="Segoe UI"/>
              </a:rPr>
              <a:t>läsnäolopäivien</a:t>
            </a:r>
            <a:r>
              <a:rPr lang="en-US">
                <a:latin typeface="Segoe UI"/>
                <a:cs typeface="Segoe UI"/>
              </a:rPr>
              <a:t> </a:t>
            </a:r>
            <a:r>
              <a:rPr lang="en-US" err="1">
                <a:latin typeface="Segoe UI"/>
                <a:cs typeface="Segoe UI"/>
              </a:rPr>
              <a:t>määrä</a:t>
            </a:r>
            <a:r>
              <a:rPr lang="en-US">
                <a:latin typeface="Segoe UI"/>
                <a:cs typeface="Segoe UI"/>
              </a:rPr>
              <a:t>.</a:t>
            </a:r>
          </a:p>
          <a:p>
            <a:endParaRPr lang="en-US">
              <a:latin typeface="Segoe UI"/>
              <a:cs typeface="Segoe UI"/>
            </a:endParaRPr>
          </a:p>
          <a:p>
            <a:r>
              <a:rPr lang="en-US" b="1" err="1">
                <a:latin typeface="Segoe UI"/>
                <a:cs typeface="Segoe UI"/>
              </a:rPr>
              <a:t>Sisaralennus</a:t>
            </a:r>
            <a:r>
              <a:rPr lang="en-US">
                <a:latin typeface="Segoe UI"/>
                <a:cs typeface="Segoe UI"/>
              </a:rPr>
              <a:t> </a:t>
            </a:r>
            <a:r>
              <a:rPr lang="en-US" err="1">
                <a:latin typeface="Segoe UI"/>
                <a:cs typeface="Segoe UI"/>
              </a:rPr>
              <a:t>perheille</a:t>
            </a:r>
            <a:r>
              <a:rPr lang="en-US">
                <a:latin typeface="Segoe UI"/>
                <a:cs typeface="Segoe UI"/>
              </a:rPr>
              <a:t>, </a:t>
            </a:r>
            <a:r>
              <a:rPr lang="en-US" err="1">
                <a:latin typeface="Segoe UI"/>
                <a:cs typeface="Segoe UI"/>
              </a:rPr>
              <a:t>joilla</a:t>
            </a:r>
            <a:r>
              <a:rPr lang="en-US">
                <a:latin typeface="Segoe UI"/>
                <a:cs typeface="Segoe UI"/>
              </a:rPr>
              <a:t> on </a:t>
            </a:r>
            <a:r>
              <a:rPr lang="en-US" err="1">
                <a:latin typeface="Segoe UI"/>
                <a:cs typeface="Segoe UI"/>
              </a:rPr>
              <a:t>kaksi</a:t>
            </a:r>
            <a:r>
              <a:rPr lang="en-US">
                <a:latin typeface="Segoe UI"/>
                <a:cs typeface="Segoe UI"/>
              </a:rPr>
              <a:t> tai </a:t>
            </a:r>
            <a:r>
              <a:rPr lang="en-US" err="1">
                <a:latin typeface="Segoe UI"/>
                <a:cs typeface="Segoe UI"/>
              </a:rPr>
              <a:t>useampi</a:t>
            </a:r>
            <a:r>
              <a:rPr lang="en-US">
                <a:latin typeface="Segoe UI"/>
                <a:cs typeface="Segoe UI"/>
              </a:rPr>
              <a:t> </a:t>
            </a:r>
            <a:r>
              <a:rPr lang="en-US" err="1">
                <a:latin typeface="Segoe UI"/>
                <a:cs typeface="Segoe UI"/>
              </a:rPr>
              <a:t>lapsi</a:t>
            </a:r>
            <a:r>
              <a:rPr lang="en-US">
                <a:latin typeface="Segoe UI"/>
                <a:cs typeface="Segoe UI"/>
              </a:rPr>
              <a:t> </a:t>
            </a:r>
            <a:r>
              <a:rPr lang="en-US" err="1">
                <a:latin typeface="Segoe UI"/>
                <a:cs typeface="Segoe UI"/>
              </a:rPr>
              <a:t>samanaikaisesti</a:t>
            </a:r>
            <a:r>
              <a:rPr lang="en-US">
                <a:latin typeface="Segoe UI"/>
                <a:cs typeface="Segoe UI"/>
              </a:rPr>
              <a:t> </a:t>
            </a:r>
            <a:r>
              <a:rPr lang="en-US" err="1">
                <a:latin typeface="Segoe UI"/>
                <a:cs typeface="Segoe UI"/>
              </a:rPr>
              <a:t>iltapäivätoiminnassa</a:t>
            </a:r>
            <a:r>
              <a:rPr lang="en-US">
                <a:latin typeface="Segoe UI"/>
                <a:cs typeface="Segoe UI"/>
              </a:rPr>
              <a:t>:</a:t>
            </a:r>
          </a:p>
          <a:p>
            <a:r>
              <a:rPr lang="en-US" err="1">
                <a:latin typeface="Segoe UI"/>
                <a:cs typeface="Segoe UI"/>
              </a:rPr>
              <a:t>Ensimmäinen</a:t>
            </a:r>
            <a:r>
              <a:rPr lang="en-US">
                <a:latin typeface="Segoe UI"/>
                <a:cs typeface="Segoe UI"/>
              </a:rPr>
              <a:t> </a:t>
            </a:r>
            <a:r>
              <a:rPr lang="en-US" err="1">
                <a:latin typeface="Segoe UI"/>
                <a:cs typeface="Segoe UI"/>
              </a:rPr>
              <a:t>lapsi</a:t>
            </a:r>
            <a:r>
              <a:rPr lang="en-US">
                <a:latin typeface="Segoe UI"/>
                <a:cs typeface="Segoe UI"/>
              </a:rPr>
              <a:t> – </a:t>
            </a:r>
            <a:r>
              <a:rPr lang="en-US" err="1">
                <a:latin typeface="Segoe UI"/>
                <a:cs typeface="Segoe UI"/>
              </a:rPr>
              <a:t>täysi</a:t>
            </a:r>
            <a:r>
              <a:rPr lang="en-US">
                <a:latin typeface="Segoe UI"/>
                <a:cs typeface="Segoe UI"/>
              </a:rPr>
              <a:t> </a:t>
            </a:r>
            <a:r>
              <a:rPr lang="en-US" err="1">
                <a:latin typeface="Segoe UI"/>
                <a:cs typeface="Segoe UI"/>
              </a:rPr>
              <a:t>maksu</a:t>
            </a:r>
            <a:r>
              <a:rPr lang="en-US">
                <a:latin typeface="Segoe UI"/>
                <a:cs typeface="Segoe UI"/>
              </a:rPr>
              <a:t> (120 €)</a:t>
            </a:r>
          </a:p>
          <a:p>
            <a:r>
              <a:rPr lang="en-US" err="1">
                <a:latin typeface="Segoe UI"/>
                <a:cs typeface="Segoe UI"/>
              </a:rPr>
              <a:t>Seuraavat</a:t>
            </a:r>
            <a:r>
              <a:rPr lang="en-US">
                <a:latin typeface="Segoe UI"/>
                <a:cs typeface="Segoe UI"/>
              </a:rPr>
              <a:t> </a:t>
            </a:r>
            <a:r>
              <a:rPr lang="en-US" err="1">
                <a:latin typeface="Segoe UI"/>
                <a:cs typeface="Segoe UI"/>
              </a:rPr>
              <a:t>sisarukset</a:t>
            </a:r>
            <a:r>
              <a:rPr lang="en-US">
                <a:latin typeface="Segoe UI"/>
                <a:cs typeface="Segoe UI"/>
              </a:rPr>
              <a:t>  – </a:t>
            </a:r>
            <a:r>
              <a:rPr lang="en-US" err="1">
                <a:latin typeface="Segoe UI"/>
                <a:cs typeface="Segoe UI"/>
              </a:rPr>
              <a:t>puolet</a:t>
            </a:r>
            <a:r>
              <a:rPr lang="en-US">
                <a:latin typeface="Segoe UI"/>
                <a:cs typeface="Segoe UI"/>
              </a:rPr>
              <a:t> </a:t>
            </a:r>
            <a:r>
              <a:rPr lang="en-US" err="1">
                <a:latin typeface="Segoe UI"/>
                <a:cs typeface="Segoe UI"/>
              </a:rPr>
              <a:t>täydestä</a:t>
            </a:r>
            <a:r>
              <a:rPr lang="en-US">
                <a:latin typeface="Segoe UI"/>
                <a:cs typeface="Segoe UI"/>
              </a:rPr>
              <a:t> </a:t>
            </a:r>
            <a:r>
              <a:rPr lang="en-US" err="1">
                <a:latin typeface="Segoe UI"/>
                <a:cs typeface="Segoe UI"/>
              </a:rPr>
              <a:t>maksusta</a:t>
            </a:r>
            <a:r>
              <a:rPr lang="en-US">
                <a:latin typeface="Segoe UI"/>
                <a:cs typeface="Segoe UI"/>
              </a:rPr>
              <a:t> (60 €)</a:t>
            </a:r>
          </a:p>
          <a:p>
            <a:pPr marL="0" indent="0">
              <a:buNone/>
            </a:pPr>
            <a:endParaRPr lang="en-US">
              <a:latin typeface="Segoe UI"/>
              <a:cs typeface="Segoe UI"/>
            </a:endParaRPr>
          </a:p>
          <a:p>
            <a:r>
              <a:rPr lang="en-US" b="1" err="1">
                <a:latin typeface="Segoe UI"/>
                <a:cs typeface="Segoe UI"/>
              </a:rPr>
              <a:t>Maksuvapaus</a:t>
            </a:r>
            <a:r>
              <a:rPr lang="en-US" b="1">
                <a:latin typeface="Segoe UI"/>
                <a:cs typeface="Segoe UI"/>
              </a:rPr>
              <a:t> </a:t>
            </a:r>
            <a:r>
              <a:rPr lang="en-US" err="1">
                <a:latin typeface="Segoe UI"/>
                <a:cs typeface="Segoe UI"/>
              </a:rPr>
              <a:t>voidaan</a:t>
            </a:r>
            <a:r>
              <a:rPr lang="en-US">
                <a:latin typeface="Segoe UI"/>
                <a:cs typeface="Segoe UI"/>
              </a:rPr>
              <a:t> </a:t>
            </a:r>
            <a:r>
              <a:rPr lang="en-US" err="1">
                <a:latin typeface="Segoe UI"/>
                <a:cs typeface="Segoe UI"/>
              </a:rPr>
              <a:t>myöntää</a:t>
            </a:r>
            <a:r>
              <a:rPr lang="en-US">
                <a:latin typeface="Segoe UI"/>
                <a:cs typeface="Segoe UI"/>
              </a:rPr>
              <a:t>  </a:t>
            </a:r>
            <a:r>
              <a:rPr lang="en-US" err="1">
                <a:latin typeface="Segoe UI"/>
                <a:cs typeface="Segoe UI"/>
              </a:rPr>
              <a:t>perheille</a:t>
            </a:r>
            <a:r>
              <a:rPr lang="en-US">
                <a:latin typeface="Segoe UI"/>
                <a:cs typeface="Segoe UI"/>
              </a:rPr>
              <a:t>, </a:t>
            </a:r>
            <a:r>
              <a:rPr lang="en-US" err="1">
                <a:latin typeface="Segoe UI"/>
                <a:cs typeface="Segoe UI"/>
              </a:rPr>
              <a:t>jotka</a:t>
            </a:r>
            <a:r>
              <a:rPr lang="en-US">
                <a:latin typeface="Segoe UI"/>
                <a:cs typeface="Segoe UI"/>
              </a:rPr>
              <a:t> </a:t>
            </a:r>
            <a:r>
              <a:rPr lang="en-US" err="1">
                <a:latin typeface="Segoe UI"/>
                <a:cs typeface="Segoe UI"/>
              </a:rPr>
              <a:t>saavat</a:t>
            </a:r>
            <a:r>
              <a:rPr lang="en-US">
                <a:latin typeface="Segoe UI"/>
                <a:cs typeface="Segoe UI"/>
              </a:rPr>
              <a:t> Kelan </a:t>
            </a:r>
            <a:r>
              <a:rPr lang="en-US" err="1">
                <a:latin typeface="Segoe UI"/>
                <a:cs typeface="Segoe UI"/>
              </a:rPr>
              <a:t>myöntämää</a:t>
            </a:r>
            <a:r>
              <a:rPr lang="en-US">
                <a:latin typeface="Segoe UI"/>
                <a:cs typeface="Segoe UI"/>
              </a:rPr>
              <a:t> </a:t>
            </a:r>
            <a:r>
              <a:rPr lang="en-US" err="1">
                <a:latin typeface="Segoe UI"/>
                <a:cs typeface="Segoe UI"/>
              </a:rPr>
              <a:t>perustoimeentulotukeaa</a:t>
            </a:r>
            <a:r>
              <a:rPr lang="en-US">
                <a:latin typeface="Segoe UI"/>
                <a:cs typeface="Segoe UI"/>
              </a:rPr>
              <a:t>. </a:t>
            </a:r>
          </a:p>
          <a:p>
            <a:pPr marL="0" indent="0">
              <a:buNone/>
            </a:pPr>
            <a:endParaRPr lang="en-US">
              <a:latin typeface="Segoe UI"/>
              <a:cs typeface="Segoe UI"/>
            </a:endParaRPr>
          </a:p>
          <a:p>
            <a:r>
              <a:rPr lang="en-US" b="1">
                <a:latin typeface="Segoe UI"/>
                <a:cs typeface="Segoe UI"/>
              </a:rPr>
              <a:t>50 % </a:t>
            </a:r>
            <a:r>
              <a:rPr lang="en-US" b="1" err="1">
                <a:latin typeface="Segoe UI"/>
                <a:cs typeface="Segoe UI"/>
              </a:rPr>
              <a:t>Maksuhuojennus</a:t>
            </a:r>
            <a:r>
              <a:rPr lang="en-US" b="1">
                <a:latin typeface="Segoe UI"/>
                <a:cs typeface="Segoe UI"/>
              </a:rPr>
              <a:t> </a:t>
            </a:r>
            <a:r>
              <a:rPr lang="en-US" err="1">
                <a:latin typeface="Segoe UI"/>
                <a:cs typeface="Segoe UI"/>
              </a:rPr>
              <a:t>voidaan</a:t>
            </a:r>
            <a:r>
              <a:rPr lang="en-US">
                <a:latin typeface="Segoe UI"/>
                <a:cs typeface="Segoe UI"/>
              </a:rPr>
              <a:t> </a:t>
            </a:r>
            <a:r>
              <a:rPr lang="en-US" err="1">
                <a:latin typeface="Segoe UI"/>
                <a:cs typeface="Segoe UI"/>
              </a:rPr>
              <a:t>myöntää</a:t>
            </a:r>
            <a:r>
              <a:rPr lang="en-US">
                <a:latin typeface="Segoe UI"/>
                <a:cs typeface="Segoe UI"/>
              </a:rPr>
              <a:t> </a:t>
            </a:r>
            <a:r>
              <a:rPr lang="en-US" err="1">
                <a:latin typeface="Segoe UI"/>
                <a:cs typeface="Segoe UI"/>
              </a:rPr>
              <a:t>perheille</a:t>
            </a:r>
            <a:r>
              <a:rPr lang="en-US">
                <a:latin typeface="Segoe UI"/>
                <a:cs typeface="Segoe UI"/>
              </a:rPr>
              <a:t>, </a:t>
            </a:r>
            <a:r>
              <a:rPr lang="en-US" err="1">
                <a:latin typeface="Segoe UI"/>
                <a:cs typeface="Segoe UI"/>
              </a:rPr>
              <a:t>jotka</a:t>
            </a:r>
            <a:r>
              <a:rPr lang="en-US">
                <a:latin typeface="Segoe UI"/>
                <a:cs typeface="Segoe UI"/>
              </a:rPr>
              <a:t> </a:t>
            </a:r>
            <a:r>
              <a:rPr lang="en-US" err="1">
                <a:latin typeface="Segoe UI"/>
                <a:cs typeface="Segoe UI"/>
              </a:rPr>
              <a:t>saavat</a:t>
            </a:r>
            <a:r>
              <a:rPr lang="en-US">
                <a:latin typeface="Segoe UI"/>
                <a:cs typeface="Segoe UI"/>
              </a:rPr>
              <a:t> Kelan </a:t>
            </a:r>
            <a:r>
              <a:rPr lang="en-US" err="1">
                <a:latin typeface="Segoe UI"/>
                <a:cs typeface="Segoe UI"/>
              </a:rPr>
              <a:t>myöntämää</a:t>
            </a:r>
            <a:r>
              <a:rPr lang="en-US">
                <a:latin typeface="Segoe UI"/>
                <a:cs typeface="Segoe UI"/>
              </a:rPr>
              <a:t> asumistukea.</a:t>
            </a: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92C57B-51F3-9E50-9101-476D8C2A1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5719C-C0B1-0442-A41F-D134B78B6185}" type="datetime1">
              <a:rPr lang="fi-FI" smtClean="0"/>
              <a:t>12.2.2026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780898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BFEEF-298C-8606-AE3E-6CB9821A9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"/>
                <a:cs typeface="Segoe UI"/>
              </a:rPr>
              <a:t>Lisätietoa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57EAE-8105-F19B-B5B7-CCA99CBD2B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>
                <a:solidFill>
                  <a:srgbClr val="4F5DC1"/>
                </a:solidFill>
                <a:latin typeface="Segoe UI"/>
                <a:cs typeface="Segoe UI"/>
                <a:hlinkClick r:id="rId2"/>
              </a:rPr>
              <a:t>https://www.ouka.fi/oulu/koulutus-ja-opiskelu/iltapaivatoiminta</a:t>
            </a:r>
            <a:r>
              <a:rPr lang="en-US" b="1">
                <a:solidFill>
                  <a:srgbClr val="4F5DC1"/>
                </a:solidFill>
                <a:latin typeface="Segoe UI"/>
                <a:cs typeface="Segoe UI"/>
              </a:rPr>
              <a:t> </a:t>
            </a:r>
            <a:endParaRPr lang="en-US">
              <a:latin typeface="Segoe UI"/>
              <a:cs typeface="Segoe UI"/>
            </a:endParaRPr>
          </a:p>
          <a:p>
            <a:r>
              <a:rPr lang="en-US" err="1">
                <a:latin typeface="Segoe UI"/>
                <a:cs typeface="Segoe UI"/>
              </a:rPr>
              <a:t>poissaolojen</a:t>
            </a:r>
            <a:r>
              <a:rPr lang="en-US">
                <a:latin typeface="Segoe UI"/>
                <a:cs typeface="Segoe UI"/>
              </a:rPr>
              <a:t> </a:t>
            </a:r>
            <a:r>
              <a:rPr lang="en-US" err="1">
                <a:latin typeface="Segoe UI"/>
                <a:cs typeface="Segoe UI"/>
              </a:rPr>
              <a:t>vaikutuksesta</a:t>
            </a:r>
            <a:r>
              <a:rPr lang="en-US">
                <a:latin typeface="Segoe UI"/>
                <a:cs typeface="Segoe UI"/>
              </a:rPr>
              <a:t> </a:t>
            </a:r>
            <a:r>
              <a:rPr lang="en-US" err="1">
                <a:latin typeface="Segoe UI"/>
                <a:cs typeface="Segoe UI"/>
              </a:rPr>
              <a:t>toimintamaksuun</a:t>
            </a:r>
            <a:endParaRPr lang="en-US">
              <a:latin typeface="Segoe UI"/>
              <a:cs typeface="Segoe UI"/>
            </a:endParaRPr>
          </a:p>
          <a:p>
            <a:r>
              <a:rPr lang="en-US" err="1">
                <a:latin typeface="Segoe UI"/>
                <a:cs typeface="Segoe UI"/>
              </a:rPr>
              <a:t>paikan</a:t>
            </a:r>
            <a:r>
              <a:rPr lang="en-US">
                <a:latin typeface="Segoe UI"/>
                <a:cs typeface="Segoe UI"/>
              </a:rPr>
              <a:t> </a:t>
            </a:r>
            <a:r>
              <a:rPr lang="en-US" err="1">
                <a:latin typeface="Segoe UI"/>
                <a:cs typeface="Segoe UI"/>
              </a:rPr>
              <a:t>irtisanomisesta</a:t>
            </a:r>
            <a:endParaRPr lang="en-US">
              <a:latin typeface="Segoe UI"/>
              <a:cs typeface="Segoe UI"/>
            </a:endParaRPr>
          </a:p>
          <a:p>
            <a:r>
              <a:rPr lang="en-US" err="1">
                <a:latin typeface="Segoe UI"/>
                <a:cs typeface="Segoe UI"/>
              </a:rPr>
              <a:t>toiminnan</a:t>
            </a:r>
            <a:r>
              <a:rPr lang="en-US">
                <a:latin typeface="Segoe UI"/>
                <a:cs typeface="Segoe UI"/>
              </a:rPr>
              <a:t> </a:t>
            </a:r>
            <a:r>
              <a:rPr lang="en-US" err="1">
                <a:latin typeface="Segoe UI"/>
                <a:cs typeface="Segoe UI"/>
              </a:rPr>
              <a:t>järjestäjistä</a:t>
            </a:r>
            <a:endParaRPr lang="en-US">
              <a:latin typeface="Segoe UI"/>
              <a:cs typeface="Segoe UI"/>
            </a:endParaRPr>
          </a:p>
          <a:p>
            <a:r>
              <a:rPr lang="en-US" err="1">
                <a:latin typeface="Segoe UI"/>
                <a:cs typeface="Segoe UI"/>
              </a:rPr>
              <a:t>toiminnan</a:t>
            </a:r>
            <a:r>
              <a:rPr lang="en-US">
                <a:latin typeface="Segoe UI"/>
                <a:cs typeface="Segoe UI"/>
              </a:rPr>
              <a:t> </a:t>
            </a:r>
            <a:r>
              <a:rPr lang="en-US" err="1">
                <a:latin typeface="Segoe UI"/>
                <a:cs typeface="Segoe UI"/>
              </a:rPr>
              <a:t>sisällöistä</a:t>
            </a:r>
            <a:endParaRPr lang="en-US">
              <a:latin typeface="Segoe UI"/>
              <a:cs typeface="Segoe UI"/>
            </a:endParaRPr>
          </a:p>
          <a:p>
            <a:pPr marL="0" indent="0">
              <a:buNone/>
            </a:pPr>
            <a:endParaRPr lang="en-US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>
                <a:latin typeface="Segoe UI"/>
                <a:cs typeface="Segoe UI"/>
              </a:rPr>
              <a:t>Jaana Valtanen tel. 044 703 8230, email: </a:t>
            </a:r>
            <a:r>
              <a:rPr lang="en-US">
                <a:latin typeface="Segoe UI"/>
                <a:cs typeface="Segoe UI"/>
                <a:hlinkClick r:id="rId3"/>
              </a:rPr>
              <a:t>jaana.valtanen@ouka.fi</a:t>
            </a:r>
            <a:r>
              <a:rPr lang="en-US">
                <a:latin typeface="Segoe UI"/>
                <a:cs typeface="Segoe UI"/>
              </a:rPr>
              <a:t>, </a:t>
            </a:r>
            <a:r>
              <a:rPr lang="en-US">
                <a:latin typeface="Segoe UI"/>
                <a:cs typeface="Segoe UI"/>
                <a:hlinkClick r:id="rId4"/>
              </a:rPr>
              <a:t>Iltapaivatoiminta@ouka.fi</a:t>
            </a:r>
            <a:r>
              <a:rPr lang="en-US">
                <a:latin typeface="Segoe UI"/>
                <a:cs typeface="Segoe UI"/>
              </a:rPr>
              <a:t> </a:t>
            </a:r>
          </a:p>
          <a:p>
            <a:pPr marL="0" indent="0">
              <a:buNone/>
            </a:pPr>
            <a:r>
              <a:rPr lang="en-US">
                <a:latin typeface="Segoe UI"/>
                <a:cs typeface="Segoe UI"/>
              </a:rPr>
              <a:t>Kati Niskala tel. 050 435 5850, email: </a:t>
            </a:r>
            <a:r>
              <a:rPr lang="en-US">
                <a:latin typeface="Segoe UI"/>
                <a:cs typeface="Segoe UI"/>
                <a:hlinkClick r:id="rId5"/>
              </a:rPr>
              <a:t>kati.niskala@ouka.fi</a:t>
            </a:r>
            <a:r>
              <a:rPr lang="en-US">
                <a:latin typeface="Segoe UI"/>
                <a:cs typeface="Segoe UI"/>
              </a:rPr>
              <a:t> (In English)</a:t>
            </a:r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CAC14-A26B-2952-E270-2A8FADE4A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5719C-C0B1-0442-A41F-D134B78B6185}" type="datetime1">
              <a:rPr lang="fi-FI" smtClean="0"/>
              <a:t>12.2.2026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894149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2BE4353-A3F0-4F4B-A3F5-396A8B1752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8700" y="2276475"/>
            <a:ext cx="9228931" cy="243076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Char char="•"/>
            </a:pPr>
            <a:endParaRPr lang="fi-FI">
              <a:latin typeface="Segoe UI"/>
              <a:cs typeface="Segoe UI"/>
            </a:endParaRPr>
          </a:p>
          <a:p>
            <a:pPr marL="342900" indent="-342900">
              <a:buChar char="•"/>
            </a:pPr>
            <a:r>
              <a:rPr lang="fi-FI">
                <a:latin typeface="Segoe UI"/>
                <a:cs typeface="Segoe UI"/>
              </a:rPr>
              <a:t>Mikäli lapsi ei tarvitse säännöllistä ip-toimintapaikkaa, Myllyojan </a:t>
            </a:r>
            <a:r>
              <a:rPr lang="fi-FI" err="1">
                <a:latin typeface="Segoe UI"/>
                <a:cs typeface="Segoe UI"/>
              </a:rPr>
              <a:t>nuokkarilla</a:t>
            </a:r>
            <a:r>
              <a:rPr lang="fi-FI">
                <a:latin typeface="Segoe UI"/>
                <a:cs typeface="Segoe UI"/>
              </a:rPr>
              <a:t> on avointa toimintaa 1.-6.-luokkalaisille klo 11.15-17. </a:t>
            </a:r>
            <a:endParaRPr lang="fi-FI"/>
          </a:p>
          <a:p>
            <a:pPr marL="342900" indent="-342900">
              <a:buChar char="•"/>
            </a:pPr>
            <a:r>
              <a:rPr lang="fi-FI">
                <a:latin typeface="Segoe UI"/>
                <a:cs typeface="Segoe UI"/>
              </a:rPr>
              <a:t>Toimintaan saa tuoda omia eväitä tai ostaa välipalan euron hintaan. </a:t>
            </a:r>
            <a:endParaRPr lang="fi-FI"/>
          </a:p>
          <a:p>
            <a:pPr marL="342900" indent="-342900">
              <a:buChar char="•"/>
            </a:pPr>
            <a:r>
              <a:rPr lang="fi-FI"/>
              <a:t>Lisätietoja P. 044-7038224</a:t>
            </a:r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4271CFAC-146F-33C4-59E3-A64539CA5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>
                <a:latin typeface="Calibri"/>
                <a:cs typeface="Calibri"/>
              </a:rPr>
              <a:t>Nuorisopalveluiden avoin iltapäivätoiminta</a:t>
            </a:r>
            <a:endParaRPr lang="fi-FI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83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E052028-CCF9-0A44-82AB-381B5C0D8F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>
                <a:latin typeface="Segoe UI"/>
                <a:cs typeface="Segoe UI"/>
              </a:rPr>
              <a:t>A1-kielivalinnat keväällä 2026</a:t>
            </a:r>
            <a:endParaRPr lang="en-US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D2B47B0-186E-724E-8713-D5575A23AF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/>
              <a:t>Oulun sivistys- ja kulttuuripalvelut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A1DE5F6-F4FF-478A-B8CF-CF09576CF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24625" y="61785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fld id="{69C2F4FE-713B-884F-B5BF-63AA24B8D1FF}" type="slidenum">
              <a:rPr lang="fi-FI" smtClean="0"/>
              <a:pPr defTabSz="685800"/>
              <a:t>28</a:t>
            </a:fld>
            <a:endParaRPr lang="fi-FI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2259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DA13D8F-8A4D-4763-954C-4A204061E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latin typeface="Segoe UI"/>
                <a:cs typeface="Segoe UI"/>
              </a:rPr>
              <a:t>A1-kielen valinta tehdään Wilmassa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64AACDA-B5F3-443E-8EB6-B55E9E899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25626" cy="458194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b="1">
                <a:latin typeface="Segoe UI"/>
                <a:cs typeface="Segoe UI"/>
              </a:rPr>
              <a:t>Valinta tehdään viikoilla </a:t>
            </a:r>
            <a:r>
              <a:rPr lang="fi-FI" sz="1800" b="1">
                <a:solidFill>
                  <a:srgbClr val="000000"/>
                </a:solidFill>
                <a:effectLst/>
                <a:latin typeface="Segoe UI"/>
                <a:ea typeface="Times New Roman" panose="02020603050405020304" pitchFamily="18" charset="0"/>
                <a:cs typeface="Segoe UI"/>
              </a:rPr>
              <a:t>11-12 eli </a:t>
            </a:r>
            <a:r>
              <a:rPr lang="fi-FI" b="1">
                <a:solidFill>
                  <a:srgbClr val="000000"/>
                </a:solidFill>
                <a:latin typeface="Segoe UI"/>
                <a:ea typeface="Times New Roman" panose="02020603050405020304" pitchFamily="18" charset="0"/>
                <a:cs typeface="Segoe UI"/>
              </a:rPr>
              <a:t>9.-22.3.2026</a:t>
            </a:r>
            <a:r>
              <a:rPr lang="fi-FI">
                <a:solidFill>
                  <a:srgbClr val="000000"/>
                </a:solidFill>
                <a:latin typeface="Segoe UI"/>
                <a:cs typeface="Segoe UI"/>
              </a:rPr>
              <a:t>.</a:t>
            </a:r>
            <a:endParaRPr lang="fi-FI" sz="1800">
              <a:solidFill>
                <a:srgbClr val="000000"/>
              </a:solidFill>
              <a:effectLst/>
              <a:latin typeface="Segoe UI"/>
              <a:ea typeface="Times New Roman" panose="02020603050405020304" pitchFamily="18" charset="0"/>
              <a:cs typeface="Segoe UI"/>
            </a:endParaRPr>
          </a:p>
          <a:p>
            <a:r>
              <a:rPr lang="fi-FI">
                <a:solidFill>
                  <a:srgbClr val="000000"/>
                </a:solidFill>
                <a:latin typeface="Segoe UI"/>
                <a:cs typeface="Segoe UI"/>
              </a:rPr>
              <a:t>Oulun kaupunki järjestää tiistaina 24.2.2026 klo 17.30 yhteisen </a:t>
            </a:r>
            <a:r>
              <a:rPr lang="fi-FI" err="1">
                <a:solidFill>
                  <a:srgbClr val="000000"/>
                </a:solidFill>
                <a:latin typeface="Segoe UI"/>
                <a:cs typeface="Segoe UI"/>
              </a:rPr>
              <a:t>Teams</a:t>
            </a:r>
            <a:r>
              <a:rPr lang="fi-FI">
                <a:solidFill>
                  <a:srgbClr val="000000"/>
                </a:solidFill>
                <a:latin typeface="Segoe UI"/>
                <a:cs typeface="Segoe UI"/>
              </a:rPr>
              <a:t>-infon A1-kielivalintoihin. </a:t>
            </a:r>
            <a:endParaRPr lang="fi-FI">
              <a:solidFill>
                <a:srgbClr val="000000"/>
              </a:solidFill>
            </a:endParaRPr>
          </a:p>
          <a:p>
            <a:r>
              <a:rPr lang="fi-FI" err="1">
                <a:solidFill>
                  <a:srgbClr val="000000"/>
                </a:solidFill>
                <a:latin typeface="Segoe UI"/>
                <a:cs typeface="Segoe UI"/>
              </a:rPr>
              <a:t>Hintan</a:t>
            </a:r>
            <a:r>
              <a:rPr lang="fi-FI">
                <a:solidFill>
                  <a:srgbClr val="000000"/>
                </a:solidFill>
                <a:latin typeface="Segoe UI"/>
                <a:cs typeface="Segoe UI"/>
              </a:rPr>
              <a:t> koulussa valittavana </a:t>
            </a:r>
            <a:r>
              <a:rPr lang="fi-FI" b="1">
                <a:solidFill>
                  <a:srgbClr val="000000"/>
                </a:solidFill>
                <a:latin typeface="Segoe UI"/>
                <a:cs typeface="Segoe UI"/>
              </a:rPr>
              <a:t>englanti ja ruotsi. </a:t>
            </a:r>
          </a:p>
          <a:p>
            <a:r>
              <a:rPr lang="fi-FI">
                <a:solidFill>
                  <a:srgbClr val="000000"/>
                </a:solidFill>
                <a:latin typeface="Segoe UI"/>
                <a:cs typeface="Segoe UI"/>
              </a:rPr>
              <a:t>Oppilaan</a:t>
            </a:r>
            <a:r>
              <a:rPr lang="fi-FI">
                <a:latin typeface="Segoe UI"/>
                <a:cs typeface="Segoe UI"/>
              </a:rPr>
              <a:t> lähikoulun tarjoamat A1-kielet näkyvät Wilman Lomakkeet-valikossa valinta-ajankohtana.</a:t>
            </a:r>
            <a:endParaRPr lang="fi-FI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7D080C27-17BB-07A8-9F83-5FBCB45D0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0564" y="3136117"/>
            <a:ext cx="3484880" cy="3380435"/>
          </a:xfrm>
          <a:prstGeom prst="rect">
            <a:avLst/>
          </a:prstGeom>
        </p:spPr>
      </p:pic>
      <p:sp>
        <p:nvSpPr>
          <p:cNvPr id="6" name="Otsikko 1">
            <a:extLst>
              <a:ext uri="{FF2B5EF4-FFF2-40B4-BE49-F238E27FC236}">
                <a16:creationId xmlns:a16="http://schemas.microsoft.com/office/drawing/2014/main" id="{258F1216-D825-4B0D-384A-829C66A9E853}"/>
              </a:ext>
            </a:extLst>
          </p:cNvPr>
          <p:cNvSpPr txBox="1">
            <a:spLocks/>
          </p:cNvSpPr>
          <p:nvPr/>
        </p:nvSpPr>
        <p:spPr>
          <a:xfrm>
            <a:off x="835991" y="31348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fi-FI"/>
              <a:t>Kielivalinnoissa huomioitavaa</a:t>
            </a:r>
          </a:p>
        </p:txBody>
      </p:sp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5ABF04A9-99C8-87AE-772D-0C7765E82992}"/>
              </a:ext>
            </a:extLst>
          </p:cNvPr>
          <p:cNvSpPr txBox="1">
            <a:spLocks/>
          </p:cNvSpPr>
          <p:nvPr/>
        </p:nvSpPr>
        <p:spPr>
          <a:xfrm>
            <a:off x="835991" y="4341329"/>
            <a:ext cx="7434470" cy="2065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>
                <a:latin typeface="Segoe UI"/>
                <a:cs typeface="Segoe UI"/>
              </a:rPr>
              <a:t>A1-kieltä opiskellaan 9. luokan loppuun saakka.</a:t>
            </a:r>
          </a:p>
          <a:p>
            <a:r>
              <a:rPr lang="fi-FI">
                <a:latin typeface="Segoe UI"/>
                <a:cs typeface="Segoe UI"/>
              </a:rPr>
              <a:t>Ryhmän perustamisraja on 12 oppilasta.</a:t>
            </a:r>
          </a:p>
          <a:p>
            <a:r>
              <a:rPr lang="fi-FI">
                <a:latin typeface="Segoe UI"/>
                <a:cs typeface="Segoe UI"/>
              </a:rPr>
              <a:t>A1-kieli voidaan valita vain oman lähikoulun kielistä.</a:t>
            </a:r>
          </a:p>
          <a:p>
            <a:r>
              <a:rPr lang="fi-FI">
                <a:latin typeface="Segoe UI"/>
                <a:cs typeface="Segoe UI"/>
              </a:rPr>
              <a:t>Jos A1-kieli on joku muu kuin englanti, suositellaan vahvasti englannin valintaa A2-kielenä. A2-kielen opiskelu aloitetaan 4. luokalla.</a:t>
            </a:r>
            <a:endParaRPr lang="fi-FI"/>
          </a:p>
          <a:p>
            <a:pPr marL="0" indent="0">
              <a:buFont typeface="Arial" panose="020B0604020202020204" pitchFamily="34" charset="0"/>
              <a:buNone/>
            </a:pPr>
            <a:endParaRPr lang="fi-FI"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986943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657317-3109-3E35-FEB5-B691C95D0A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53B961D-8E70-2048-443E-4C534B1592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3FB819F-510D-C83D-9F68-66B0BF5CE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D821E-72F1-4088-B596-7B070DC3958B}" type="datetime1">
              <a:rPr lang="fi-FI" smtClean="0"/>
              <a:t>12.2.2026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668425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DC80B-1AC9-F4E8-7CE6-CCE568E5DE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4069AD3-B019-05D7-0117-1E11DD124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/>
              <a:t>A1-kieli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CB97519-369A-2088-6D7B-5336DCC7B8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>
                <a:latin typeface="Segoe UI"/>
                <a:cs typeface="Segoe UI"/>
              </a:rPr>
              <a:t>A1-kieli on ensimmäinen vieras kieli.</a:t>
            </a:r>
          </a:p>
          <a:p>
            <a:r>
              <a:rPr lang="fi-FI">
                <a:latin typeface="Segoe UI"/>
                <a:cs typeface="Segoe UI"/>
              </a:rPr>
              <a:t>Oulun kaupungissa tarjotaan A1-kielinä englantia, espanjaa, ranskaa, ruotsia, saksaa ja venäjää.</a:t>
            </a:r>
          </a:p>
          <a:p>
            <a:r>
              <a:rPr lang="fi-FI">
                <a:latin typeface="Segoe UI"/>
                <a:cs typeface="Segoe UI"/>
              </a:rPr>
              <a:t>Jokainen koulu tarjoaa ainakin kahta A1-kieltä.</a:t>
            </a:r>
          </a:p>
          <a:p>
            <a:r>
              <a:rPr lang="fi-FI">
                <a:latin typeface="Segoe UI"/>
                <a:cs typeface="Segoe UI"/>
              </a:rPr>
              <a:t>Oppilas valitsee A1-kielen tulevan lähikoulunsa kielistä.</a:t>
            </a:r>
          </a:p>
          <a:p>
            <a:pPr lvl="1"/>
            <a:r>
              <a:rPr lang="fi-FI">
                <a:latin typeface="Segoe UI"/>
                <a:cs typeface="Segoe UI"/>
              </a:rPr>
              <a:t>Koulun kielivalikoima on nähtävillä koulun nettisivuilla.</a:t>
            </a:r>
          </a:p>
          <a:p>
            <a:r>
              <a:rPr lang="fi-FI">
                <a:latin typeface="Segoe UI"/>
                <a:cs typeface="Segoe UI"/>
              </a:rPr>
              <a:t>A1-kieli on pakollinen kieli.</a:t>
            </a:r>
          </a:p>
          <a:p>
            <a:r>
              <a:rPr lang="fi-FI">
                <a:latin typeface="Segoe UI"/>
                <a:cs typeface="Segoe UI"/>
              </a:rPr>
              <a:t>A1-kielen opiskelu alkaa 1. luokan oppilailla elokuussa 2026.</a:t>
            </a:r>
            <a:endParaRPr lang="fi-FI"/>
          </a:p>
          <a:p>
            <a:pPr lvl="1"/>
            <a:r>
              <a:rPr lang="fi-FI">
                <a:latin typeface="Segoe UI"/>
                <a:cs typeface="Segoe UI"/>
              </a:rPr>
              <a:t>Vuosiluokilla 1-2 oppilas opiskelee kieltä 1 h/vko.</a:t>
            </a:r>
          </a:p>
          <a:p>
            <a:pPr lvl="1"/>
            <a:r>
              <a:rPr lang="fi-FI">
                <a:latin typeface="Segoe UI"/>
                <a:cs typeface="Segoe UI"/>
              </a:rPr>
              <a:t>Vuosiluokilla 3-4 oppilas opiskelee kieltä 2 h/vko.</a:t>
            </a:r>
          </a:p>
          <a:p>
            <a:pPr lvl="1"/>
            <a:r>
              <a:rPr lang="fi-FI">
                <a:latin typeface="Segoe UI"/>
                <a:cs typeface="Segoe UI"/>
              </a:rPr>
              <a:t>Vuosiluokalla 5 oppilas opiskelee kieltä 3 h/vko.</a:t>
            </a:r>
          </a:p>
          <a:p>
            <a:pPr lvl="1"/>
            <a:r>
              <a:rPr lang="fi-FI">
                <a:latin typeface="Segoe UI"/>
                <a:cs typeface="Segoe UI"/>
              </a:rPr>
              <a:t>Vuosiluokalla 6 oppilas opiskelee kieltä 2 h/vko.</a:t>
            </a:r>
          </a:p>
          <a:p>
            <a:endParaRPr lang="fi-FI">
              <a:latin typeface="Segoe UI"/>
              <a:cs typeface="Segoe UI"/>
            </a:endParaRPr>
          </a:p>
          <a:p>
            <a:endParaRPr lang="fi-FI">
              <a:latin typeface="Segoe UI"/>
              <a:cs typeface="Segoe UI"/>
            </a:endParaRPr>
          </a:p>
          <a:p>
            <a:pPr marL="0" indent="0">
              <a:buNone/>
            </a:pPr>
            <a:endParaRPr lang="fi-FI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C8A1B28-3CDA-9811-3857-FFF362987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7440" y="3844047"/>
            <a:ext cx="3810000" cy="231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526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6E40AAC-137C-4CEF-9D4B-52FA482F6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545" y="2564905"/>
            <a:ext cx="3617231" cy="919089"/>
          </a:xfrm>
        </p:spPr>
        <p:txBody>
          <a:bodyPr>
            <a:normAutofit fontScale="90000"/>
          </a:bodyPr>
          <a:lstStyle/>
          <a:p>
            <a:br>
              <a:rPr lang="en-US">
                <a:latin typeface="Segoe UI"/>
                <a:cs typeface="Segoe UI"/>
              </a:rPr>
            </a:br>
            <a:br>
              <a:rPr lang="en-US">
                <a:latin typeface="Segoe UI"/>
                <a:cs typeface="Segoe UI"/>
              </a:rPr>
            </a:br>
            <a:br>
              <a:rPr lang="en-US">
                <a:latin typeface="Segoe UI"/>
                <a:cs typeface="Segoe UI"/>
              </a:rPr>
            </a:br>
            <a:br>
              <a:rPr lang="en-US">
                <a:latin typeface="Segoe UI"/>
                <a:cs typeface="Segoe UI"/>
              </a:rPr>
            </a:br>
            <a:br>
              <a:rPr lang="en-US">
                <a:latin typeface="Segoe UI"/>
                <a:cs typeface="Segoe UI"/>
              </a:rPr>
            </a:br>
            <a:br>
              <a:rPr lang="en-US">
                <a:latin typeface="Segoe UI"/>
                <a:cs typeface="Segoe UI"/>
              </a:rPr>
            </a:br>
            <a:r>
              <a:rPr lang="en-US" sz="2700" err="1">
                <a:latin typeface="Segoe UI"/>
                <a:cs typeface="Segoe UI"/>
              </a:rPr>
              <a:t>Oulun</a:t>
            </a:r>
            <a:r>
              <a:rPr lang="en-US" sz="2700">
                <a:latin typeface="Segoe UI"/>
                <a:cs typeface="Segoe UI"/>
              </a:rPr>
              <a:t> </a:t>
            </a:r>
            <a:r>
              <a:rPr lang="en-US" sz="2700" err="1">
                <a:latin typeface="Segoe UI"/>
                <a:cs typeface="Segoe UI"/>
              </a:rPr>
              <a:t>kaupungin</a:t>
            </a:r>
            <a:r>
              <a:rPr lang="en-US" sz="2700">
                <a:latin typeface="Segoe UI"/>
                <a:cs typeface="Segoe UI"/>
              </a:rPr>
              <a:t> </a:t>
            </a:r>
            <a:r>
              <a:rPr lang="en-US" sz="2700" err="1">
                <a:latin typeface="Segoe UI"/>
                <a:cs typeface="Segoe UI"/>
              </a:rPr>
              <a:t>kielipolku</a:t>
            </a:r>
            <a:endParaRPr lang="en-US" sz="2700" err="1"/>
          </a:p>
        </p:txBody>
      </p:sp>
      <p:pic>
        <p:nvPicPr>
          <p:cNvPr id="4" name="Kuva 4">
            <a:extLst>
              <a:ext uri="{FF2B5EF4-FFF2-40B4-BE49-F238E27FC236}">
                <a16:creationId xmlns:a16="http://schemas.microsoft.com/office/drawing/2014/main" id="{B23C8629-976E-43A6-8947-7C6EAFD80A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31904" y="350322"/>
            <a:ext cx="4706070" cy="6157357"/>
          </a:xfrm>
          <a:noFill/>
        </p:spPr>
      </p:pic>
    </p:spTree>
    <p:extLst>
      <p:ext uri="{BB962C8B-B14F-4D97-AF65-F5344CB8AC3E}">
        <p14:creationId xmlns:p14="http://schemas.microsoft.com/office/powerpoint/2010/main" val="133403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91FE41E-53F5-D8EA-A259-CE0FD984C6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err="1"/>
              <a:t>Lopuksi</a:t>
            </a:r>
            <a:r>
              <a:rPr lang="en-GB"/>
              <a:t> </a:t>
            </a:r>
            <a:r>
              <a:rPr lang="en-GB" err="1"/>
              <a:t>muistiin</a:t>
            </a:r>
            <a:r>
              <a:rPr lang="en-GB"/>
              <a:t> 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D9C3635-AA7A-A52C-A8A6-E31C08C655B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8F16382-3E60-3CF2-17A3-CAEE5B369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D821E-72F1-4088-B596-7B070DC3958B}" type="datetime1">
              <a:rPr lang="fi-FI" smtClean="0"/>
              <a:t>12.2.2026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518358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3A8C891F-AB59-4207-85C5-C47117E94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>
                <a:latin typeface="Segoe UI"/>
                <a:cs typeface="Segoe UI"/>
              </a:rPr>
              <a:t>Wilman kautta viestintä ja tiedottaminen</a:t>
            </a:r>
          </a:p>
          <a:p>
            <a:r>
              <a:rPr lang="fi-FI">
                <a:latin typeface="Segoe UI"/>
                <a:cs typeface="Segoe UI"/>
              </a:rPr>
              <a:t>Wilma-tunnukset  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fi-FI">
                <a:latin typeface="Segoe UI"/>
                <a:cs typeface="Segoe UI"/>
              </a:rPr>
              <a:t>Ohje: </a:t>
            </a:r>
            <a:r>
              <a:rPr lang="fi-FI">
                <a:latin typeface="Segoe UI"/>
                <a:cs typeface="Segoe UI"/>
                <a:hlinkClick r:id="rId2"/>
              </a:rPr>
              <a:t>https://ouka.inschool.fi/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fi-FI">
                <a:latin typeface="Segoe UI"/>
                <a:cs typeface="Segoe UI"/>
              </a:rPr>
              <a:t>Ongelmatilanteissa yhteys koulusihteeri Marika Laitiseen</a:t>
            </a:r>
          </a:p>
          <a:p>
            <a:r>
              <a:rPr lang="fi-FI">
                <a:latin typeface="Segoe UI"/>
                <a:cs typeface="Segoe UI"/>
              </a:rPr>
              <a:t>Oppilaan poissaolo ilmoitetaan Wilmassa aina ennen koulupäivän alkua!</a:t>
            </a:r>
          </a:p>
          <a:p>
            <a:pPr lvl="1"/>
            <a:r>
              <a:rPr lang="fi-FI">
                <a:latin typeface="Segoe UI"/>
                <a:cs typeface="Segoe UI"/>
              </a:rPr>
              <a:t>Opettaja soittaa kotiin, jos merkintää ei Wilmassa ole. </a:t>
            </a:r>
          </a:p>
          <a:p>
            <a:r>
              <a:rPr lang="fi-FI">
                <a:latin typeface="Segoe UI"/>
                <a:cs typeface="Segoe UI"/>
              </a:rPr>
              <a:t>Opettajilla </a:t>
            </a:r>
            <a:r>
              <a:rPr lang="fi-FI" err="1">
                <a:latin typeface="Segoe UI"/>
                <a:cs typeface="Segoe UI"/>
              </a:rPr>
              <a:t>henk.koht</a:t>
            </a:r>
            <a:r>
              <a:rPr lang="fi-FI">
                <a:latin typeface="Segoe UI"/>
                <a:cs typeface="Segoe UI"/>
              </a:rPr>
              <a:t>. työpuhelimet, niihin voi kiireelliset asiat soittaa/laittaa viestin virka-aikana.</a:t>
            </a:r>
          </a:p>
          <a:p>
            <a:r>
              <a:rPr lang="fi-FI">
                <a:latin typeface="Segoe UI"/>
                <a:cs typeface="Segoe UI"/>
              </a:rPr>
              <a:t>Koulun yhteiset viestit Wilmassa. 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FFD633DE-B05F-45EF-BC77-327BC5191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Viestintä kodin ja koulun välillä</a:t>
            </a:r>
          </a:p>
        </p:txBody>
      </p:sp>
    </p:spTree>
    <p:extLst>
      <p:ext uri="{BB962C8B-B14F-4D97-AF65-F5344CB8AC3E}">
        <p14:creationId xmlns:p14="http://schemas.microsoft.com/office/powerpoint/2010/main" val="2429288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CE4DBBB4-7E11-497D-AE7C-279EB1DDAC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0175"/>
            <a:ext cx="10515600" cy="477678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fi-FI">
                <a:latin typeface="Segoe UI"/>
                <a:cs typeface="Segoe UI"/>
              </a:rPr>
              <a:t>Hae IP –paikkaa </a:t>
            </a:r>
            <a:r>
              <a:rPr lang="fi-FI" b="1">
                <a:latin typeface="Segoe UI"/>
                <a:cs typeface="Segoe UI"/>
              </a:rPr>
              <a:t>15.2. </a:t>
            </a:r>
            <a:r>
              <a:rPr lang="fi-FI">
                <a:latin typeface="Segoe UI"/>
                <a:cs typeface="Segoe UI"/>
              </a:rPr>
              <a:t>mennessä</a:t>
            </a:r>
          </a:p>
          <a:p>
            <a:r>
              <a:rPr lang="fi-FI">
                <a:latin typeface="Segoe UI"/>
                <a:cs typeface="Segoe UI"/>
              </a:rPr>
              <a:t>A1 –kielen valinta viikoilla 11 ja 12 Wilmassa</a:t>
            </a:r>
          </a:p>
          <a:p>
            <a:r>
              <a:rPr lang="fi-FI">
                <a:latin typeface="Segoe UI"/>
                <a:cs typeface="Segoe UI"/>
              </a:rPr>
              <a:t>Tutustumispäivä </a:t>
            </a:r>
            <a:r>
              <a:rPr lang="fi-FI" b="1">
                <a:latin typeface="Segoe UI"/>
                <a:cs typeface="Segoe UI"/>
              </a:rPr>
              <a:t>keskiviikkona 13.5.2026 klo 8.20-9.50. </a:t>
            </a:r>
          </a:p>
          <a:p>
            <a:pPr lvl="1"/>
            <a:r>
              <a:rPr lang="fi-FI" b="1">
                <a:latin typeface="Segoe UI"/>
                <a:cs typeface="Segoe UI"/>
              </a:rPr>
              <a:t>Tutustumispäivässä huoltajat ovat mukana. </a:t>
            </a:r>
          </a:p>
          <a:p>
            <a:pPr lvl="1"/>
            <a:r>
              <a:rPr lang="fi-FI" b="1">
                <a:latin typeface="Segoe UI"/>
                <a:cs typeface="Segoe UI"/>
              </a:rPr>
              <a:t>Huoltaja vie lapsensa eskariin tutustumispäivän jälkeen. </a:t>
            </a:r>
          </a:p>
          <a:p>
            <a:r>
              <a:rPr lang="fi-FI">
                <a:latin typeface="Segoe UI"/>
                <a:cs typeface="Segoe UI"/>
              </a:rPr>
              <a:t>Koulu alkaa 12.8.2026 klo 9.00</a:t>
            </a:r>
          </a:p>
          <a:p>
            <a:r>
              <a:rPr lang="fi-FI" b="1">
                <a:latin typeface="Segoe UI"/>
                <a:cs typeface="Segoe UI"/>
              </a:rPr>
              <a:t>Wilman tiedot ajan tasalle! </a:t>
            </a:r>
          </a:p>
          <a:p>
            <a:pPr lvl="1"/>
            <a:r>
              <a:rPr lang="fi-FI">
                <a:latin typeface="Segoe UI"/>
                <a:cs typeface="Segoe UI"/>
              </a:rPr>
              <a:t>Yhteystiedot (huoltajien puhelinnumerot ja sähköpostit!)</a:t>
            </a:r>
          </a:p>
          <a:p>
            <a:pPr lvl="1"/>
            <a:r>
              <a:rPr lang="fi-FI">
                <a:latin typeface="Segoe UI"/>
                <a:cs typeface="Segoe UI"/>
              </a:rPr>
              <a:t>Kielivalinta</a:t>
            </a:r>
          </a:p>
          <a:p>
            <a:pPr lvl="1"/>
            <a:r>
              <a:rPr lang="fi-FI">
                <a:latin typeface="Segoe UI"/>
                <a:cs typeface="Segoe UI"/>
              </a:rPr>
              <a:t>Uskonnon opetus</a:t>
            </a:r>
          </a:p>
          <a:p>
            <a:pPr lvl="1"/>
            <a:r>
              <a:rPr lang="fi-FI">
                <a:latin typeface="Segoe UI"/>
                <a:cs typeface="Segoe UI"/>
              </a:rPr>
              <a:t>Erityisruokavaliot</a:t>
            </a:r>
          </a:p>
          <a:p>
            <a:r>
              <a:rPr lang="fi-FI">
                <a:latin typeface="Segoe UI"/>
                <a:cs typeface="Segoe UI"/>
              </a:rPr>
              <a:t>Kotiläksynä kesäksi: </a:t>
            </a:r>
          </a:p>
          <a:p>
            <a:pPr lvl="1"/>
            <a:r>
              <a:rPr lang="fi-FI">
                <a:latin typeface="Segoe UI"/>
                <a:cs typeface="Segoe UI"/>
              </a:rPr>
              <a:t>Arjen rytmi kuntoon ajoissa</a:t>
            </a:r>
          </a:p>
          <a:p>
            <a:pPr lvl="1"/>
            <a:r>
              <a:rPr lang="fi-FI">
                <a:latin typeface="Segoe UI"/>
                <a:cs typeface="Segoe UI"/>
              </a:rPr>
              <a:t>Kouluun lähtemisen harjoittelua</a:t>
            </a:r>
          </a:p>
          <a:p>
            <a:pPr lvl="1"/>
            <a:r>
              <a:rPr lang="fi-FI">
                <a:latin typeface="Segoe UI"/>
                <a:cs typeface="Segoe UI"/>
              </a:rPr>
              <a:t>Koulumatkan harjoittelua</a:t>
            </a:r>
          </a:p>
          <a:p>
            <a:pPr lvl="1"/>
            <a:r>
              <a:rPr lang="fi-FI">
                <a:latin typeface="Segoe UI"/>
                <a:cs typeface="Segoe UI"/>
              </a:rPr>
              <a:t>Koululaisen varusteet </a:t>
            </a:r>
          </a:p>
          <a:p>
            <a:r>
              <a:rPr lang="fi-FI">
                <a:latin typeface="Segoe UI"/>
                <a:cs typeface="Segoe UI"/>
              </a:rPr>
              <a:t>KOULUA ei tarvitse jännittää. Tämä on huippu paikka </a:t>
            </a:r>
            <a:r>
              <a:rPr lang="fi-FI">
                <a:latin typeface="Segoe UI"/>
                <a:cs typeface="Segoe UI"/>
                <a:sym typeface="Wingdings" panose="05000000000000000000" pitchFamily="2" charset="2"/>
              </a:rPr>
              <a:t></a:t>
            </a:r>
            <a:endParaRPr lang="fi-FI">
              <a:latin typeface="Segoe UI"/>
              <a:cs typeface="Segoe UI"/>
            </a:endParaRPr>
          </a:p>
          <a:p>
            <a:endParaRPr lang="fi-FI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DFDEFB3D-77C6-46F7-B172-BE967CE94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MUISTILISTA:</a:t>
            </a:r>
          </a:p>
        </p:txBody>
      </p:sp>
    </p:spTree>
    <p:extLst>
      <p:ext uri="{BB962C8B-B14F-4D97-AF65-F5344CB8AC3E}">
        <p14:creationId xmlns:p14="http://schemas.microsoft.com/office/powerpoint/2010/main" val="12881743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6CF06E25-C2B7-421C-B992-9D81E7EF4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017" y="1456162"/>
            <a:ext cx="8435280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b="1">
                <a:latin typeface="Segoe UI"/>
                <a:cs typeface="Segoe UI"/>
              </a:rPr>
              <a:t>Koulu alkaa keskiviikkona 12.8.2026 klo 9.00 ja päättyy klo 12.15.</a:t>
            </a:r>
          </a:p>
          <a:p>
            <a:pPr marL="0" indent="0">
              <a:buNone/>
            </a:pPr>
            <a:endParaRPr lang="fi-FI"/>
          </a:p>
          <a:p>
            <a:r>
              <a:rPr lang="fi-FI">
                <a:latin typeface="Segoe UI"/>
                <a:cs typeface="Segoe UI"/>
              </a:rPr>
              <a:t>Kokoonnumme perinteisesti etupihalle yhteiseen koulunaloitukseen. Huoltajat voivat olla/toivottavaa, että ovat siinä mukana.</a:t>
            </a:r>
          </a:p>
          <a:p>
            <a:endParaRPr lang="fi-FI"/>
          </a:p>
          <a:p>
            <a:r>
              <a:rPr lang="fi-FI">
                <a:latin typeface="Segoe UI"/>
                <a:cs typeface="Segoe UI"/>
              </a:rPr>
              <a:t>Yhteiseen aloituksen jälkeen siirrymme omiin luokkiin ja huoltajien osuus päättyy.</a:t>
            </a:r>
          </a:p>
          <a:p>
            <a:endParaRPr lang="fi-FI"/>
          </a:p>
          <a:p>
            <a:r>
              <a:rPr lang="fi-FI">
                <a:latin typeface="Segoe UI"/>
                <a:cs typeface="Segoe UI"/>
              </a:rPr>
              <a:t>Luokissa keskitytään ensimmäisen viikon aikana tutustumiseen ja ryhmäytymiseen.</a:t>
            </a:r>
          </a:p>
          <a:p>
            <a:pPr marL="0" indent="0">
              <a:buNone/>
            </a:pPr>
            <a:endParaRPr lang="fi-FI">
              <a:latin typeface="Segoe UI"/>
              <a:cs typeface="Segoe UI"/>
            </a:endParaRPr>
          </a:p>
          <a:p>
            <a:r>
              <a:rPr lang="fi-FI">
                <a:latin typeface="Segoe UI"/>
                <a:cs typeface="Segoe UI"/>
              </a:rPr>
              <a:t>Koulunkäynninohjaajat auttavat iltapäivätoimintaan siirtymisessä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DC1B8A4F-BF50-423A-B097-164023A11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188" y="149852"/>
            <a:ext cx="8229600" cy="1143000"/>
          </a:xfrm>
        </p:spPr>
        <p:txBody>
          <a:bodyPr/>
          <a:lstStyle/>
          <a:p>
            <a:r>
              <a:rPr lang="fi-FI"/>
              <a:t>Ensimmäinen kouluviikko</a:t>
            </a:r>
          </a:p>
        </p:txBody>
      </p:sp>
    </p:spTree>
    <p:extLst>
      <p:ext uri="{BB962C8B-B14F-4D97-AF65-F5344CB8AC3E}">
        <p14:creationId xmlns:p14="http://schemas.microsoft.com/office/powerpoint/2010/main" val="3954310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6DAA1E15-183E-40EB-A947-702FA9E0B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8528"/>
            <a:ext cx="8229600" cy="1143000"/>
          </a:xfrm>
        </p:spPr>
        <p:txBody>
          <a:bodyPr anchor="ctr">
            <a:normAutofit/>
          </a:bodyPr>
          <a:lstStyle/>
          <a:p>
            <a:r>
              <a:rPr lang="fi-FI"/>
              <a:t>Illan ohjelma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4736031-6912-E719-9114-1A6A0873AB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err="1">
                <a:latin typeface="Segoe UI"/>
                <a:cs typeface="Segoe UI"/>
              </a:rPr>
              <a:t>Yleistä</a:t>
            </a:r>
            <a:r>
              <a:rPr lang="en-GB">
                <a:latin typeface="Segoe UI"/>
                <a:cs typeface="Segoe UI"/>
              </a:rPr>
              <a:t> Hintan </a:t>
            </a:r>
            <a:r>
              <a:rPr lang="en-GB" err="1">
                <a:latin typeface="Segoe UI"/>
                <a:cs typeface="Segoe UI"/>
              </a:rPr>
              <a:t>koulusta</a:t>
            </a:r>
            <a:r>
              <a:rPr lang="en-GB">
                <a:latin typeface="Segoe UI"/>
                <a:cs typeface="Segoe UI"/>
              </a:rPr>
              <a:t>, rehtori Laura Ritola</a:t>
            </a:r>
          </a:p>
          <a:p>
            <a:r>
              <a:rPr lang="en-GB" err="1"/>
              <a:t>Alkuopetuksen</a:t>
            </a:r>
            <a:r>
              <a:rPr lang="en-GB"/>
              <a:t> ABC</a:t>
            </a:r>
          </a:p>
          <a:p>
            <a:r>
              <a:rPr lang="en-GB" err="1"/>
              <a:t>Oppimisen</a:t>
            </a:r>
            <a:r>
              <a:rPr lang="en-GB"/>
              <a:t> </a:t>
            </a:r>
            <a:r>
              <a:rPr lang="en-GB" err="1"/>
              <a:t>tuki</a:t>
            </a:r>
            <a:r>
              <a:rPr lang="en-GB"/>
              <a:t>, </a:t>
            </a:r>
            <a:r>
              <a:rPr lang="en-GB" err="1"/>
              <a:t>erityisopettaja</a:t>
            </a:r>
            <a:r>
              <a:rPr lang="en-GB"/>
              <a:t> Päivi Koskela</a:t>
            </a:r>
          </a:p>
          <a:p>
            <a:r>
              <a:rPr lang="en-GB" err="1">
                <a:latin typeface="Segoe UI"/>
                <a:cs typeface="Segoe UI"/>
              </a:rPr>
              <a:t>Iltapäivätoiminnan</a:t>
            </a:r>
            <a:r>
              <a:rPr lang="en-GB">
                <a:latin typeface="Segoe UI"/>
                <a:cs typeface="Segoe UI"/>
              </a:rPr>
              <a:t> </a:t>
            </a:r>
            <a:r>
              <a:rPr lang="en-GB" err="1">
                <a:latin typeface="Segoe UI"/>
                <a:cs typeface="Segoe UI"/>
              </a:rPr>
              <a:t>esittely</a:t>
            </a:r>
            <a:r>
              <a:rPr lang="en-GB">
                <a:latin typeface="Segoe UI"/>
                <a:cs typeface="Segoe UI"/>
              </a:rPr>
              <a:t>, rehtori Laura Ritola</a:t>
            </a:r>
          </a:p>
          <a:p>
            <a:r>
              <a:rPr lang="en-GB"/>
              <a:t>A1-kielen </a:t>
            </a:r>
            <a:r>
              <a:rPr lang="en-GB" err="1"/>
              <a:t>valinta</a:t>
            </a:r>
            <a:r>
              <a:rPr lang="en-GB"/>
              <a:t>, rehtori Laura Ritola</a:t>
            </a:r>
          </a:p>
          <a:p>
            <a:r>
              <a:rPr lang="en-GB" err="1"/>
              <a:t>Lopuksi</a:t>
            </a:r>
            <a:r>
              <a:rPr lang="en-GB"/>
              <a:t> </a:t>
            </a:r>
            <a:r>
              <a:rPr lang="en-GB" err="1"/>
              <a:t>muistiin</a:t>
            </a:r>
            <a:r>
              <a:rPr lang="en-GB"/>
              <a:t>, rehtori Laura Ritola</a:t>
            </a:r>
          </a:p>
        </p:txBody>
      </p:sp>
    </p:spTree>
    <p:extLst>
      <p:ext uri="{BB962C8B-B14F-4D97-AF65-F5344CB8AC3E}">
        <p14:creationId xmlns:p14="http://schemas.microsoft.com/office/powerpoint/2010/main" val="2916717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C39E3A3-CCE2-4E18-854A-56661AFC2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Hintan koulu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9F6C5A6E-4AD1-4504-B273-74B3290758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775" y="2889891"/>
            <a:ext cx="2304190" cy="1474353"/>
          </a:xfr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EBEEC51C-93ED-07B8-3ACC-7CE344CD8B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4" b="20438"/>
          <a:stretch/>
        </p:blipFill>
        <p:spPr>
          <a:xfrm>
            <a:off x="6558368" y="571231"/>
            <a:ext cx="4030502" cy="2036464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C3964AF4-5FC7-9FAF-C18B-7D91C0EB2F58}"/>
              </a:ext>
            </a:extLst>
          </p:cNvPr>
          <p:cNvSpPr txBox="1"/>
          <p:nvPr/>
        </p:nvSpPr>
        <p:spPr>
          <a:xfrm>
            <a:off x="309664" y="1325901"/>
            <a:ext cx="6400800" cy="50783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1.-6.-luokkien </a:t>
            </a:r>
            <a:r>
              <a:rPr lang="en-GB" err="1"/>
              <a:t>alakoulu</a:t>
            </a: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err="1"/>
              <a:t>Oppilaita</a:t>
            </a:r>
            <a:r>
              <a:rPr lang="en-GB"/>
              <a:t> 316, “</a:t>
            </a:r>
            <a:r>
              <a:rPr lang="en-GB" err="1"/>
              <a:t>kolmisarjainen</a:t>
            </a:r>
            <a:r>
              <a:rPr lang="en-GB"/>
              <a:t> </a:t>
            </a:r>
            <a:r>
              <a:rPr lang="en-GB" err="1"/>
              <a:t>koulu</a:t>
            </a:r>
            <a:r>
              <a:rPr lang="en-GB"/>
              <a:t>”</a:t>
            </a:r>
            <a:endParaRPr lang="en-GB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err="1"/>
              <a:t>Henkilökuntaa</a:t>
            </a:r>
            <a:r>
              <a:rPr lang="en-GB"/>
              <a:t> n. 30</a:t>
            </a:r>
            <a:endParaRPr lang="en-GB">
              <a:ea typeface="Calibri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err="1"/>
              <a:t>Luokanopettajat</a:t>
            </a:r>
            <a:endParaRPr lang="en-GB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/>
              <a:t>Kaksi </a:t>
            </a:r>
            <a:r>
              <a:rPr lang="en-GB" err="1"/>
              <a:t>erityisluokanopettajaa</a:t>
            </a:r>
            <a:r>
              <a:rPr lang="en-GB"/>
              <a:t> </a:t>
            </a:r>
            <a:r>
              <a:rPr lang="en-GB" err="1"/>
              <a:t>ja</a:t>
            </a:r>
            <a:r>
              <a:rPr lang="en-GB"/>
              <a:t> 2 </a:t>
            </a:r>
            <a:r>
              <a:rPr lang="en-GB" err="1"/>
              <a:t>erityisopettajaa</a:t>
            </a:r>
            <a:endParaRPr lang="en-GB">
              <a:ea typeface="Calibri" panose="020F0502020204030204"/>
              <a:cs typeface="Calibri" panose="020F0502020204030204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err="1"/>
              <a:t>Kovien</a:t>
            </a:r>
            <a:r>
              <a:rPr lang="en-GB"/>
              <a:t> </a:t>
            </a:r>
            <a:r>
              <a:rPr lang="en-GB" err="1"/>
              <a:t>ja</a:t>
            </a:r>
            <a:r>
              <a:rPr lang="en-GB"/>
              <a:t> </a:t>
            </a:r>
            <a:r>
              <a:rPr lang="en-GB" err="1"/>
              <a:t>pehmeiden</a:t>
            </a:r>
            <a:r>
              <a:rPr lang="en-GB"/>
              <a:t> </a:t>
            </a:r>
            <a:r>
              <a:rPr lang="en-GB" err="1"/>
              <a:t>materiaalien</a:t>
            </a:r>
            <a:r>
              <a:rPr lang="en-GB"/>
              <a:t> </a:t>
            </a:r>
            <a:r>
              <a:rPr lang="en-GB" err="1"/>
              <a:t>käsityön</a:t>
            </a:r>
            <a:r>
              <a:rPr lang="en-GB"/>
              <a:t> </a:t>
            </a:r>
            <a:r>
              <a:rPr lang="en-GB" err="1"/>
              <a:t>lehtorit</a:t>
            </a:r>
            <a:endParaRPr lang="en-GB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err="1"/>
              <a:t>Englannin</a:t>
            </a:r>
            <a:r>
              <a:rPr lang="en-GB"/>
              <a:t> </a:t>
            </a:r>
            <a:r>
              <a:rPr lang="en-GB" err="1"/>
              <a:t>lehtori</a:t>
            </a:r>
            <a:endParaRPr lang="en-GB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err="1"/>
              <a:t>Resurssiopettaja</a:t>
            </a:r>
            <a:endParaRPr lang="en-GB" err="1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err="1"/>
              <a:t>Oppilashuollon</a:t>
            </a:r>
            <a:r>
              <a:rPr lang="en-GB"/>
              <a:t> </a:t>
            </a:r>
            <a:r>
              <a:rPr lang="en-GB" err="1"/>
              <a:t>henkilökunta</a:t>
            </a:r>
            <a:r>
              <a:rPr lang="en-GB"/>
              <a:t>: </a:t>
            </a:r>
            <a:r>
              <a:rPr lang="en-GB" err="1"/>
              <a:t>terveydenhoitaja</a:t>
            </a:r>
            <a:r>
              <a:rPr lang="en-GB"/>
              <a:t>, </a:t>
            </a:r>
            <a:r>
              <a:rPr lang="en-GB" err="1"/>
              <a:t>kuraattori</a:t>
            </a:r>
            <a:r>
              <a:rPr lang="en-GB"/>
              <a:t> </a:t>
            </a:r>
            <a:r>
              <a:rPr lang="en-GB" err="1"/>
              <a:t>ja</a:t>
            </a:r>
            <a:r>
              <a:rPr lang="en-GB"/>
              <a:t> </a:t>
            </a:r>
            <a:r>
              <a:rPr lang="en-GB" err="1"/>
              <a:t>psykologi</a:t>
            </a:r>
            <a:endParaRPr lang="en-GB" err="1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err="1"/>
              <a:t>Muotoilukasvatuksen</a:t>
            </a:r>
            <a:r>
              <a:rPr lang="en-GB"/>
              <a:t> </a:t>
            </a:r>
            <a:r>
              <a:rPr lang="en-GB" err="1"/>
              <a:t>painotus</a:t>
            </a:r>
            <a:r>
              <a:rPr lang="en-GB"/>
              <a:t> </a:t>
            </a:r>
            <a:r>
              <a:rPr lang="en-GB" err="1"/>
              <a:t>koko</a:t>
            </a:r>
            <a:r>
              <a:rPr lang="en-GB"/>
              <a:t> </a:t>
            </a:r>
            <a:r>
              <a:rPr lang="en-GB" err="1"/>
              <a:t>koulussa</a:t>
            </a:r>
            <a:endParaRPr lang="en-GB" err="1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err="1"/>
              <a:t>Kuvataiteen</a:t>
            </a:r>
            <a:r>
              <a:rPr lang="en-GB"/>
              <a:t> </a:t>
            </a:r>
            <a:r>
              <a:rPr lang="en-GB" err="1"/>
              <a:t>erikoisluokat</a:t>
            </a:r>
            <a:r>
              <a:rPr lang="en-GB"/>
              <a:t> </a:t>
            </a:r>
            <a:r>
              <a:rPr lang="en-GB" err="1"/>
              <a:t>kolmannelta</a:t>
            </a:r>
            <a:r>
              <a:rPr lang="en-GB"/>
              <a:t> </a:t>
            </a:r>
            <a:r>
              <a:rPr lang="en-GB" err="1"/>
              <a:t>luokalta</a:t>
            </a:r>
            <a:r>
              <a:rPr lang="en-GB"/>
              <a:t> </a:t>
            </a:r>
            <a:r>
              <a:rPr lang="en-GB" err="1"/>
              <a:t>alkaen</a:t>
            </a:r>
            <a:endParaRPr lang="en-GB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err="1"/>
              <a:t>Hintta</a:t>
            </a:r>
            <a:r>
              <a:rPr lang="en-GB"/>
              <a:t> Design</a:t>
            </a:r>
            <a:endParaRPr lang="en-GB">
              <a:ea typeface="Calibri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/>
              <a:t>STEAM-</a:t>
            </a:r>
            <a:r>
              <a:rPr lang="en-GB" err="1"/>
              <a:t>pedagogiikka</a:t>
            </a:r>
            <a:r>
              <a:rPr lang="en-GB"/>
              <a:t> </a:t>
            </a:r>
            <a:r>
              <a:rPr lang="en-GB" err="1"/>
              <a:t>ja</a:t>
            </a:r>
            <a:r>
              <a:rPr lang="en-GB"/>
              <a:t> </a:t>
            </a:r>
            <a:r>
              <a:rPr lang="en-GB" err="1"/>
              <a:t>muotoilukasvatus</a:t>
            </a:r>
            <a:endParaRPr lang="en-GB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err="1"/>
              <a:t>Yrittäjyyskasvatus</a:t>
            </a: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err="1"/>
              <a:t>Laaja</a:t>
            </a:r>
            <a:r>
              <a:rPr lang="en-GB"/>
              <a:t> </a:t>
            </a:r>
            <a:r>
              <a:rPr lang="en-GB" err="1"/>
              <a:t>oppilaiden</a:t>
            </a:r>
            <a:r>
              <a:rPr lang="en-GB"/>
              <a:t> </a:t>
            </a:r>
            <a:r>
              <a:rPr lang="en-GB" err="1"/>
              <a:t>osallisuusohjelma</a:t>
            </a: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err="1"/>
              <a:t>Olemme</a:t>
            </a:r>
            <a:r>
              <a:rPr lang="en-GB"/>
              <a:t> </a:t>
            </a:r>
            <a:r>
              <a:rPr lang="en-GB" err="1"/>
              <a:t>osa</a:t>
            </a:r>
            <a:r>
              <a:rPr lang="en-GB"/>
              <a:t> </a:t>
            </a:r>
            <a:r>
              <a:rPr lang="en-GB" err="1"/>
              <a:t>Hyvinvointikoulu</a:t>
            </a:r>
            <a:r>
              <a:rPr lang="en-GB"/>
              <a:t> </a:t>
            </a:r>
            <a:r>
              <a:rPr lang="en-GB" err="1"/>
              <a:t>ja</a:t>
            </a:r>
            <a:r>
              <a:rPr lang="en-GB"/>
              <a:t> </a:t>
            </a:r>
            <a:r>
              <a:rPr lang="en-GB" err="1"/>
              <a:t>Liikkuva</a:t>
            </a:r>
            <a:r>
              <a:rPr lang="en-GB"/>
              <a:t> </a:t>
            </a:r>
            <a:r>
              <a:rPr lang="en-GB" err="1"/>
              <a:t>koulu-ohjelmia</a:t>
            </a: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3E90821C-21D6-156C-6FC7-3DD021F75E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7239" y="4646440"/>
            <a:ext cx="1932760" cy="158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331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AD628515-E7FC-485C-BDF7-073BC84F27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4" r="11663" b="1"/>
          <a:stretch/>
        </p:blipFill>
        <p:spPr>
          <a:xfrm>
            <a:off x="15240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195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BC09B8E-2903-45F6-8956-80FC06697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406E4425-41EA-433C-874F-F836F1227A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65127"/>
            <a:ext cx="9144000" cy="6127748"/>
          </a:xfrm>
        </p:spPr>
      </p:pic>
    </p:spTree>
    <p:extLst>
      <p:ext uri="{BB962C8B-B14F-4D97-AF65-F5344CB8AC3E}">
        <p14:creationId xmlns:p14="http://schemas.microsoft.com/office/powerpoint/2010/main" val="3231092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 descr="Kuva, joka sisältää kohteen ikkuna, rakennus&#10;&#10;Kuvaus luotu automaattisesti">
            <a:extLst>
              <a:ext uri="{FF2B5EF4-FFF2-40B4-BE49-F238E27FC236}">
                <a16:creationId xmlns:a16="http://schemas.microsoft.com/office/drawing/2014/main" id="{22BD6C21-6C36-468D-B325-581C8CB623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381" y="1282651"/>
            <a:ext cx="4383777" cy="732285"/>
          </a:xfrm>
        </p:spPr>
      </p:pic>
      <p:pic>
        <p:nvPicPr>
          <p:cNvPr id="11" name="Sisällön paikkamerkki 10" descr="Kuva, joka sisältää kohteen sisä, pöytä, tietokone, kirjoituspöytä&#10;&#10;Kuvaus luotu automaattisesti">
            <a:extLst>
              <a:ext uri="{FF2B5EF4-FFF2-40B4-BE49-F238E27FC236}">
                <a16:creationId xmlns:a16="http://schemas.microsoft.com/office/drawing/2014/main" id="{9779FAF5-1BAE-44AB-B55E-989682088A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b="10819"/>
          <a:stretch/>
        </p:blipFill>
        <p:spPr>
          <a:xfrm>
            <a:off x="1461406" y="2989528"/>
            <a:ext cx="4934633" cy="3005418"/>
          </a:xfrm>
          <a:prstGeom prst="rect">
            <a:avLst/>
          </a:prstGeom>
        </p:spPr>
      </p:pic>
      <p:pic>
        <p:nvPicPr>
          <p:cNvPr id="13" name="Kuva 12" descr="Kuva, joka sisältää kohteen sisä, pöytä, huone, tietokone&#10;&#10;Kuvaus luotu automaattisesti">
            <a:extLst>
              <a:ext uri="{FF2B5EF4-FFF2-40B4-BE49-F238E27FC236}">
                <a16:creationId xmlns:a16="http://schemas.microsoft.com/office/drawing/2014/main" id="{24A92ACA-2FA6-4A45-B79C-98715F17B9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2" r="23498"/>
          <a:stretch/>
        </p:blipFill>
        <p:spPr>
          <a:xfrm>
            <a:off x="6467475" y="857252"/>
            <a:ext cx="4200526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8051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teksti, sisä, lattia, seinä&#10;&#10;Kuvaus luotu automaattisesti">
            <a:extLst>
              <a:ext uri="{FF2B5EF4-FFF2-40B4-BE49-F238E27FC236}">
                <a16:creationId xmlns:a16="http://schemas.microsoft.com/office/drawing/2014/main" id="{FB0EB7A5-86E7-4755-B905-7A9D96638789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66" b="9748"/>
          <a:stretch/>
        </p:blipFill>
        <p:spPr>
          <a:xfrm>
            <a:off x="1524016" y="1"/>
            <a:ext cx="914398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3556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lu-Powerpointpohja-24-11.potx" id="{77E7E1D7-CBB3-4237-8DD0-27185D9D1EF3}" vid="{8C707120-81E9-40A1-9054-6AC73AA9732D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5be1332-a9de-4876-ad0a-c58bf91e71b6">
      <Terms xmlns="http://schemas.microsoft.com/office/infopath/2007/PartnerControls"/>
    </lcf76f155ced4ddcb4097134ff3c332f>
    <TaxCatchAll xmlns="f952f141-afb1-4867-b204-8dfce6297920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B6F94538D63C814AB69DEB889A9847CE" ma:contentTypeVersion="18" ma:contentTypeDescription="Luo uusi asiakirja." ma:contentTypeScope="" ma:versionID="f1542614a8229f88bdd9ac94a0a15680">
  <xsd:schema xmlns:xsd="http://www.w3.org/2001/XMLSchema" xmlns:xs="http://www.w3.org/2001/XMLSchema" xmlns:p="http://schemas.microsoft.com/office/2006/metadata/properties" xmlns:ns2="c5be1332-a9de-4876-ad0a-c58bf91e71b6" xmlns:ns3="f952f141-afb1-4867-b204-8dfce6297920" targetNamespace="http://schemas.microsoft.com/office/2006/metadata/properties" ma:root="true" ma:fieldsID="3c5b286dc50c0dccb819d6ba2d1b8461" ns2:_="" ns3:_="">
    <xsd:import namespace="c5be1332-a9de-4876-ad0a-c58bf91e71b6"/>
    <xsd:import namespace="f952f141-afb1-4867-b204-8dfce62979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be1332-a9de-4876-ad0a-c58bf91e71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24" nillable="true" ma:taxonomy="true" ma:internalName="lcf76f155ced4ddcb4097134ff3c332f" ma:taxonomyFieldName="MediaServiceImageTags" ma:displayName="Kuvien tunnisteet" ma:readOnly="false" ma:fieldId="{5cf76f15-5ced-4ddc-b409-7134ff3c332f}" ma:taxonomyMulti="true" ma:sspId="b6f73edd-577a-44a5-983b-b6ef24e706c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52f141-afb1-4867-b204-8dfce6297920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afe39f8d-d319-44f3-a24e-a7c7d57c06e7}" ma:internalName="TaxCatchAll" ma:showField="CatchAllData" ma:web="f952f141-afb1-4867-b204-8dfce629792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3B56C2C-5BE1-4429-BAAD-4238A6B60DE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C40E963-FF37-48A2-A072-BF65BC2382E2}">
  <ds:schemaRefs>
    <ds:schemaRef ds:uri="c5be1332-a9de-4876-ad0a-c58bf91e71b6"/>
    <ds:schemaRef ds:uri="f952f141-afb1-4867-b204-8dfce629792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21B9934-9A7D-4AED-B161-0FF6E41C362B}">
  <ds:schemaRefs>
    <ds:schemaRef ds:uri="c5be1332-a9de-4876-ad0a-c58bf91e71b6"/>
    <ds:schemaRef ds:uri="f952f141-afb1-4867-b204-8dfce629792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e7f2b28d-54cf-44b6-aad9-6a2b7fb652a6}" enabled="1" method="Standard" siteId="{5cc89a67-fa29-4356-af5d-f436abc7c21b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Oulu-Powerpointpohja2021</Template>
  <Application>Microsoft Office PowerPoint</Application>
  <PresentationFormat>Widescreen</PresentationFormat>
  <Slides>35</Slides>
  <Notes>2</Notes>
  <HiddenSlides>1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Office-teema</vt:lpstr>
      <vt:lpstr>Tervetuloa Hintan kouluun!</vt:lpstr>
      <vt:lpstr>PowerPoint Presentation</vt:lpstr>
      <vt:lpstr>PowerPoint Presentation</vt:lpstr>
      <vt:lpstr>Illan ohjelma</vt:lpstr>
      <vt:lpstr>Hintan koulu</vt:lpstr>
      <vt:lpstr>PowerPoint Presentation</vt:lpstr>
      <vt:lpstr>PowerPoint Presentation</vt:lpstr>
      <vt:lpstr>PowerPoint Presentation</vt:lpstr>
      <vt:lpstr>PowerPoint Presentation</vt:lpstr>
      <vt:lpstr>HYVINVOINTIKOULU</vt:lpstr>
      <vt:lpstr>Alkuopetuksesta</vt:lpstr>
      <vt:lpstr>PowerPoint Presentation</vt:lpstr>
      <vt:lpstr>PÄIVÄRYTMI</vt:lpstr>
      <vt:lpstr>Oppimisen tuki ja erityisopetus</vt:lpstr>
      <vt:lpstr>PowerPoint Presentation</vt:lpstr>
      <vt:lpstr>PowerPoint Presentation</vt:lpstr>
      <vt:lpstr>Erityisopettajan työ</vt:lpstr>
      <vt:lpstr>Opiskeluhuolto</vt:lpstr>
      <vt:lpstr>Opiskeluhuoltoryhmä</vt:lpstr>
      <vt:lpstr>PowerPoint Presentation</vt:lpstr>
      <vt:lpstr>Pienryhmät 1.-2.lk ja 3-6.lk</vt:lpstr>
      <vt:lpstr>Koululaisten iltapäivätoiminta</vt:lpstr>
      <vt:lpstr>Yleistä tietoa iltapäivätoiminnasta</vt:lpstr>
      <vt:lpstr>Iltapäivätoimintaan hakeminen lukuvuodelle 2026 -2027</vt:lpstr>
      <vt:lpstr>Maksu</vt:lpstr>
      <vt:lpstr>Lisätietoa</vt:lpstr>
      <vt:lpstr>Nuorisopalveluiden avoin iltapäivätoiminta</vt:lpstr>
      <vt:lpstr>A1-kielivalinnat keväällä 2026</vt:lpstr>
      <vt:lpstr>A1-kielen valinta tehdään Wilmassa</vt:lpstr>
      <vt:lpstr>A1-kieli</vt:lpstr>
      <vt:lpstr>      Oulun kaupungin kielipolku</vt:lpstr>
      <vt:lpstr>Lopuksi muistiin </vt:lpstr>
      <vt:lpstr>Viestintä kodin ja koulun välillä</vt:lpstr>
      <vt:lpstr>MUISTILISTA:</vt:lpstr>
      <vt:lpstr>Ensimmäinen kouluviikko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Laura Ritola</dc:creator>
  <cp:revision>6</cp:revision>
  <dcterms:created xsi:type="dcterms:W3CDTF">2022-03-31T09:23:33Z</dcterms:created>
  <dcterms:modified xsi:type="dcterms:W3CDTF">2026-02-12T17:31:25Z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7f2b28d-54cf-44b6-aad9-6a2b7fb652a6_Enabled">
    <vt:lpwstr>true</vt:lpwstr>
  </property>
  <property fmtid="{D5CDD505-2E9C-101B-9397-08002B2CF9AE}" pid="3" name="MSIP_Label_e7f2b28d-54cf-44b6-aad9-6a2b7fb652a6_SetDate">
    <vt:lpwstr>2022-04-28T10:17:25Z</vt:lpwstr>
  </property>
  <property fmtid="{D5CDD505-2E9C-101B-9397-08002B2CF9AE}" pid="4" name="MSIP_Label_e7f2b28d-54cf-44b6-aad9-6a2b7fb652a6_Method">
    <vt:lpwstr>Standard</vt:lpwstr>
  </property>
  <property fmtid="{D5CDD505-2E9C-101B-9397-08002B2CF9AE}" pid="5" name="MSIP_Label_e7f2b28d-54cf-44b6-aad9-6a2b7fb652a6_Name">
    <vt:lpwstr>e7f2b28d-54cf-44b6-aad9-6a2b7fb652a6</vt:lpwstr>
  </property>
  <property fmtid="{D5CDD505-2E9C-101B-9397-08002B2CF9AE}" pid="6" name="MSIP_Label_e7f2b28d-54cf-44b6-aad9-6a2b7fb652a6_SiteId">
    <vt:lpwstr>5cc89a67-fa29-4356-af5d-f436abc7c21b</vt:lpwstr>
  </property>
  <property fmtid="{D5CDD505-2E9C-101B-9397-08002B2CF9AE}" pid="7" name="MSIP_Label_e7f2b28d-54cf-44b6-aad9-6a2b7fb652a6_ActionId">
    <vt:lpwstr>46aa595f-06ba-49bb-a092-f83a3207dd5c</vt:lpwstr>
  </property>
  <property fmtid="{D5CDD505-2E9C-101B-9397-08002B2CF9AE}" pid="8" name="MSIP_Label_e7f2b28d-54cf-44b6-aad9-6a2b7fb652a6_ContentBits">
    <vt:lpwstr>0</vt:lpwstr>
  </property>
  <property fmtid="{D5CDD505-2E9C-101B-9397-08002B2CF9AE}" pid="9" name="ContentTypeId">
    <vt:lpwstr>0x010100B6F94538D63C814AB69DEB889A9847CE</vt:lpwstr>
  </property>
  <property fmtid="{D5CDD505-2E9C-101B-9397-08002B2CF9AE}" pid="10" name="MediaServiceImageTags">
    <vt:lpwstr/>
  </property>
</Properties>
</file>