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0" r:id="rId6"/>
    <p:sldMasterId id="2147483670" r:id="rId7"/>
  </p:sldMasterIdLst>
  <p:notesMasterIdLst>
    <p:notesMasterId r:id="rId27"/>
  </p:notesMasterIdLst>
  <p:sldIdLst>
    <p:sldId id="256" r:id="rId8"/>
    <p:sldId id="281" r:id="rId9"/>
    <p:sldId id="257" r:id="rId10"/>
    <p:sldId id="258" r:id="rId11"/>
    <p:sldId id="261" r:id="rId12"/>
    <p:sldId id="264" r:id="rId13"/>
    <p:sldId id="262" r:id="rId14"/>
    <p:sldId id="265" r:id="rId15"/>
    <p:sldId id="366" r:id="rId16"/>
    <p:sldId id="271" r:id="rId17"/>
    <p:sldId id="267" r:id="rId18"/>
    <p:sldId id="270" r:id="rId19"/>
    <p:sldId id="274" r:id="rId20"/>
    <p:sldId id="282" r:id="rId21"/>
    <p:sldId id="276" r:id="rId22"/>
    <p:sldId id="283" r:id="rId23"/>
    <p:sldId id="277" r:id="rId24"/>
    <p:sldId id="286" r:id="rId25"/>
    <p:sldId id="284" r:id="rId26"/>
  </p:sldIdLst>
  <p:sldSz cx="9144000" cy="6858000" type="screen4x3"/>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00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0" autoAdjust="0"/>
    <p:restoredTop sz="94660"/>
  </p:normalViewPr>
  <p:slideViewPr>
    <p:cSldViewPr>
      <p:cViewPr varScale="1">
        <p:scale>
          <a:sx n="152" d="100"/>
          <a:sy n="152" d="100"/>
        </p:scale>
        <p:origin x="348"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uhala Samuli" userId="c7c9d41a-6353-4d5a-8998-d64e4f13aa44" providerId="ADAL" clId="{BAC27D5B-4428-498B-BB6A-C1FC92759361}"/>
    <pc:docChg chg="delSld modSld">
      <pc:chgData name="Rauhala Samuli" userId="c7c9d41a-6353-4d5a-8998-d64e4f13aa44" providerId="ADAL" clId="{BAC27D5B-4428-498B-BB6A-C1FC92759361}" dt="2026-03-09T08:57:43.373" v="83" actId="47"/>
      <pc:docMkLst>
        <pc:docMk/>
      </pc:docMkLst>
      <pc:sldChg chg="modSp mod">
        <pc:chgData name="Rauhala Samuli" userId="c7c9d41a-6353-4d5a-8998-d64e4f13aa44" providerId="ADAL" clId="{BAC27D5B-4428-498B-BB6A-C1FC92759361}" dt="2026-03-09T08:54:23.111" v="3" actId="6549"/>
        <pc:sldMkLst>
          <pc:docMk/>
          <pc:sldMk cId="3088814322" sldId="265"/>
        </pc:sldMkLst>
        <pc:spChg chg="mod">
          <ac:chgData name="Rauhala Samuli" userId="c7c9d41a-6353-4d5a-8998-d64e4f13aa44" providerId="ADAL" clId="{BAC27D5B-4428-498B-BB6A-C1FC92759361}" dt="2026-03-09T08:54:23.111" v="3" actId="6549"/>
          <ac:spMkLst>
            <pc:docMk/>
            <pc:sldMk cId="3088814322" sldId="265"/>
            <ac:spMk id="5" creationId="{00000000-0000-0000-0000-000000000000}"/>
          </ac:spMkLst>
        </pc:spChg>
      </pc:sldChg>
      <pc:sldChg chg="del">
        <pc:chgData name="Rauhala Samuli" userId="c7c9d41a-6353-4d5a-8998-d64e4f13aa44" providerId="ADAL" clId="{BAC27D5B-4428-498B-BB6A-C1FC92759361}" dt="2026-03-09T08:54:37.957" v="4" actId="47"/>
        <pc:sldMkLst>
          <pc:docMk/>
          <pc:sldMk cId="1506257396" sldId="272"/>
        </pc:sldMkLst>
      </pc:sldChg>
      <pc:sldChg chg="del">
        <pc:chgData name="Rauhala Samuli" userId="c7c9d41a-6353-4d5a-8998-d64e4f13aa44" providerId="ADAL" clId="{BAC27D5B-4428-498B-BB6A-C1FC92759361}" dt="2026-03-09T08:57:36.198" v="82" actId="47"/>
        <pc:sldMkLst>
          <pc:docMk/>
          <pc:sldMk cId="1721839138" sldId="279"/>
        </pc:sldMkLst>
      </pc:sldChg>
      <pc:sldChg chg="modSp mod">
        <pc:chgData name="Rauhala Samuli" userId="c7c9d41a-6353-4d5a-8998-d64e4f13aa44" providerId="ADAL" clId="{BAC27D5B-4428-498B-BB6A-C1FC92759361}" dt="2026-03-09T08:53:48.938" v="2" actId="6549"/>
        <pc:sldMkLst>
          <pc:docMk/>
          <pc:sldMk cId="2689754601" sldId="281"/>
        </pc:sldMkLst>
        <pc:spChg chg="mod">
          <ac:chgData name="Rauhala Samuli" userId="c7c9d41a-6353-4d5a-8998-d64e4f13aa44" providerId="ADAL" clId="{BAC27D5B-4428-498B-BB6A-C1FC92759361}" dt="2026-03-09T08:52:02.819" v="0" actId="20577"/>
          <ac:spMkLst>
            <pc:docMk/>
            <pc:sldMk cId="2689754601" sldId="281"/>
            <ac:spMk id="5" creationId="{00000000-0000-0000-0000-000000000000}"/>
          </ac:spMkLst>
        </pc:spChg>
        <pc:spChg chg="mod">
          <ac:chgData name="Rauhala Samuli" userId="c7c9d41a-6353-4d5a-8998-d64e4f13aa44" providerId="ADAL" clId="{BAC27D5B-4428-498B-BB6A-C1FC92759361}" dt="2026-03-09T08:53:48.938" v="2" actId="6549"/>
          <ac:spMkLst>
            <pc:docMk/>
            <pc:sldMk cId="2689754601" sldId="281"/>
            <ac:spMk id="6" creationId="{00000000-0000-0000-0000-000000000000}"/>
          </ac:spMkLst>
        </pc:spChg>
      </pc:sldChg>
      <pc:sldChg chg="modSp mod">
        <pc:chgData name="Rauhala Samuli" userId="c7c9d41a-6353-4d5a-8998-d64e4f13aa44" providerId="ADAL" clId="{BAC27D5B-4428-498B-BB6A-C1FC92759361}" dt="2026-03-09T08:55:30.485" v="81" actId="20577"/>
        <pc:sldMkLst>
          <pc:docMk/>
          <pc:sldMk cId="4147846633" sldId="282"/>
        </pc:sldMkLst>
        <pc:spChg chg="mod">
          <ac:chgData name="Rauhala Samuli" userId="c7c9d41a-6353-4d5a-8998-d64e4f13aa44" providerId="ADAL" clId="{BAC27D5B-4428-498B-BB6A-C1FC92759361}" dt="2026-03-09T08:55:30.485" v="81" actId="20577"/>
          <ac:spMkLst>
            <pc:docMk/>
            <pc:sldMk cId="4147846633" sldId="282"/>
            <ac:spMk id="3" creationId="{00000000-0000-0000-0000-000000000000}"/>
          </ac:spMkLst>
        </pc:spChg>
      </pc:sldChg>
      <pc:sldChg chg="del">
        <pc:chgData name="Rauhala Samuli" userId="c7c9d41a-6353-4d5a-8998-d64e4f13aa44" providerId="ADAL" clId="{BAC27D5B-4428-498B-BB6A-C1FC92759361}" dt="2026-03-09T08:57:43.373" v="83" actId="47"/>
        <pc:sldMkLst>
          <pc:docMk/>
          <pc:sldMk cId="873967755" sldId="42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18BBD03-ACD4-40D5-80F1-122845CE3298}" type="datetimeFigureOut">
              <a:rPr lang="fi-FI" smtClean="0"/>
              <a:t>9.3.2026</a:t>
            </a:fld>
            <a:endParaRPr lang="fi-FI"/>
          </a:p>
        </p:txBody>
      </p:sp>
      <p:sp>
        <p:nvSpPr>
          <p:cNvPr id="4" name="Dian kuvan paikkamerkki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9930D91-99B3-443A-AE13-571968A47AF0}" type="slidenum">
              <a:rPr lang="fi-FI" smtClean="0"/>
              <a:t>‹#›</a:t>
            </a:fld>
            <a:endParaRPr lang="fi-FI"/>
          </a:p>
        </p:txBody>
      </p:sp>
    </p:spTree>
    <p:extLst>
      <p:ext uri="{BB962C8B-B14F-4D97-AF65-F5344CB8AC3E}">
        <p14:creationId xmlns:p14="http://schemas.microsoft.com/office/powerpoint/2010/main" val="1087317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79930D91-99B3-443A-AE13-571968A47AF0}" type="slidenum">
              <a:rPr lang="fi-FI" smtClean="0"/>
              <a:t>2</a:t>
            </a:fld>
            <a:endParaRPr lang="fi-FI"/>
          </a:p>
        </p:txBody>
      </p:sp>
    </p:spTree>
    <p:extLst>
      <p:ext uri="{BB962C8B-B14F-4D97-AF65-F5344CB8AC3E}">
        <p14:creationId xmlns:p14="http://schemas.microsoft.com/office/powerpoint/2010/main" val="32229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3" name="Suorakulmio 12"/>
          <p:cNvSpPr/>
          <p:nvPr userDrawn="1"/>
        </p:nvSpPr>
        <p:spPr>
          <a:xfrm>
            <a:off x="5172581" y="44624"/>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8" name="Kuva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
            <a:ext cx="7872656" cy="3501007"/>
          </a:xfrm>
          <a:prstGeom prst="rect">
            <a:avLst/>
          </a:prstGeom>
        </p:spPr>
      </p:pic>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a:t>Muokkaa perustyyl. napsautt.</a:t>
            </a:r>
            <a:endParaRPr lang="fi-FI" dirty="0"/>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9.3.2026</a:t>
            </a:fld>
            <a:endParaRPr lang="fi-FI"/>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10" name="Kuva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38734" y="6135485"/>
            <a:ext cx="2653146" cy="464301"/>
          </a:xfrm>
          <a:prstGeom prst="rect">
            <a:avLst/>
          </a:prstGeom>
        </p:spPr>
      </p:pic>
    </p:spTree>
    <p:extLst>
      <p:ext uri="{BB962C8B-B14F-4D97-AF65-F5344CB8AC3E}">
        <p14:creationId xmlns:p14="http://schemas.microsoft.com/office/powerpoint/2010/main" val="224330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402856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9.3.2026</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55576" y="6128424"/>
            <a:ext cx="2733851" cy="478424"/>
          </a:xfrm>
          <a:prstGeom prst="rect">
            <a:avLst/>
          </a:prstGeom>
        </p:spPr>
      </p:pic>
    </p:spTree>
    <p:extLst>
      <p:ext uri="{BB962C8B-B14F-4D97-AF65-F5344CB8AC3E}">
        <p14:creationId xmlns:p14="http://schemas.microsoft.com/office/powerpoint/2010/main" val="902176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4171510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269366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9.3.2026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271347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9.3.2026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85312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9.3.2026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36540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9.3.2026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41779076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467544" y="4005065"/>
            <a:ext cx="8208912" cy="1080120"/>
          </a:xfrm>
          <a:prstGeom prst="rect">
            <a:avLst/>
          </a:prstGeo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467544" y="5157192"/>
            <a:ext cx="8208912"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9.3.2026</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6138168"/>
            <a:ext cx="2622491" cy="458936"/>
          </a:xfrm>
          <a:prstGeom prst="rect">
            <a:avLst/>
          </a:prstGeom>
        </p:spPr>
      </p:pic>
    </p:spTree>
    <p:extLst>
      <p:ext uri="{BB962C8B-B14F-4D97-AF65-F5344CB8AC3E}">
        <p14:creationId xmlns:p14="http://schemas.microsoft.com/office/powerpoint/2010/main" val="4170996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59435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5035390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39552" y="4653136"/>
            <a:ext cx="7772400" cy="1362075"/>
          </a:xfrm>
          <a:prstGeom prst="rect">
            <a:avLst/>
          </a:prstGeo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539552" y="4005064"/>
            <a:ext cx="7772400" cy="64807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2842898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67544" y="4077072"/>
            <a:ext cx="8229600" cy="1127089"/>
          </a:xfrm>
          <a:prstGeom prst="rect">
            <a:avLst/>
          </a:prstGeom>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9.3.2026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239496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1" name="Suorakulmio 10"/>
          <p:cNvSpPr/>
          <p:nvPr userDrawn="1"/>
        </p:nvSpPr>
        <p:spPr>
          <a:xfrm>
            <a:off x="0" y="5877272"/>
            <a:ext cx="393632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827584" y="3709389"/>
            <a:ext cx="7772400" cy="1470025"/>
          </a:xfrm>
        </p:spPr>
        <p:txBody>
          <a:bodyPr anchor="t" anchorCtr="0">
            <a:normAutofit/>
          </a:bodyPr>
          <a:lstStyle>
            <a:lvl1pPr>
              <a:defRPr sz="4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827584" y="5157192"/>
            <a:ext cx="7776864" cy="792088"/>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4" name="Päivämäärän paikkamerkki 3"/>
          <p:cNvSpPr>
            <a:spLocks noGrp="1"/>
          </p:cNvSpPr>
          <p:nvPr>
            <p:ph type="dt" sz="half" idx="10"/>
          </p:nvPr>
        </p:nvSpPr>
        <p:spPr>
          <a:xfrm>
            <a:off x="6444208" y="6165304"/>
            <a:ext cx="2133600" cy="365125"/>
          </a:xfrm>
        </p:spPr>
        <p:txBody>
          <a:bodyPr/>
          <a:lstStyle>
            <a:lvl1pPr algn="r">
              <a:defRPr b="1" i="0">
                <a:solidFill>
                  <a:schemeClr val="tx1"/>
                </a:solidFill>
              </a:defRPr>
            </a:lvl1pPr>
          </a:lstStyle>
          <a:p>
            <a:fld id="{811619C0-31CC-4B50-A809-72FF9B5DA960}" type="datetimeFigureOut">
              <a:rPr lang="fi-FI" smtClean="0"/>
              <a:pPr/>
              <a:t>9.3.2026</a:t>
            </a:fld>
            <a:endParaRPr lang="fi-FI"/>
          </a:p>
        </p:txBody>
      </p:sp>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32041" y="404664"/>
            <a:ext cx="1728192" cy="599107"/>
          </a:xfrm>
          <a:prstGeom prst="rect">
            <a:avLst/>
          </a:prstGeom>
        </p:spPr>
      </p:pic>
      <p:pic>
        <p:nvPicPr>
          <p:cNvPr id="8" name="Kuva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2024" y="6144875"/>
            <a:ext cx="2545840" cy="445522"/>
          </a:xfrm>
          <a:prstGeom prst="rect">
            <a:avLst/>
          </a:prstGeom>
        </p:spPr>
      </p:pic>
    </p:spTree>
    <p:extLst>
      <p:ext uri="{BB962C8B-B14F-4D97-AF65-F5344CB8AC3E}">
        <p14:creationId xmlns:p14="http://schemas.microsoft.com/office/powerpoint/2010/main" val="31666369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636069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9442471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9.3.2026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4115097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9.3.2026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3263629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9.3.2026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6380201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9.3.2026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963508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811619C0-31CC-4B50-A809-72FF9B5DA960}" type="datetimeFigureOut">
              <a:rPr lang="fi-FI" smtClean="0"/>
              <a:t>9.3.2026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277151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9.3.2026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29205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57200" y="1535113"/>
            <a:ext cx="4040188" cy="639762"/>
          </a:xfrm>
        </p:spPr>
        <p:txBody>
          <a:bodyPr anchor="b"/>
          <a:lstStyle>
            <a:lvl1pPr marL="0" indent="0">
              <a:buNone/>
              <a:defRPr sz="2400" b="1">
                <a:solidFill>
                  <a:srgbClr val="E1006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solidFill>
                  <a:srgbClr val="E1006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811619C0-31CC-4B50-A809-72FF9B5DA960}" type="datetimeFigureOut">
              <a:rPr lang="fi-FI" smtClean="0"/>
              <a:t>9.3.2026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50170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11619C0-31CC-4B50-A809-72FF9B5DA960}" type="datetimeFigureOut">
              <a:rPr lang="fi-FI" smtClean="0"/>
              <a:t>9.3.2026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481516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1619C0-31CC-4B50-A809-72FF9B5DA960}" type="datetimeFigureOut">
              <a:rPr lang="fi-FI" smtClean="0"/>
              <a:t>9.3.2026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889104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9.3.2026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319477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811619C0-31CC-4B50-A809-72FF9B5DA960}" type="datetimeFigureOut">
              <a:rPr lang="fi-FI" smtClean="0"/>
              <a:t>9.3.2026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79B3CEB-7B03-42DD-9E37-8607CA268D6E}" type="slidenum">
              <a:rPr lang="fi-FI" smtClean="0"/>
              <a:t>‹#›</a:t>
            </a:fld>
            <a:endParaRPr lang="fi-FI"/>
          </a:p>
        </p:txBody>
      </p:sp>
    </p:spTree>
    <p:extLst>
      <p:ext uri="{BB962C8B-B14F-4D97-AF65-F5344CB8AC3E}">
        <p14:creationId xmlns:p14="http://schemas.microsoft.com/office/powerpoint/2010/main" val="1533892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image" Target="../media/image3.jpg"/><Relationship Id="rId4" Type="http://schemas.openxmlformats.org/officeDocument/2006/relationships/slideLayout" Target="../slideLayouts/slideLayout14.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3.jp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10" Type="http://schemas.openxmlformats.org/officeDocument/2006/relationships/image" Target="../media/image3.jpg"/><Relationship Id="rId4" Type="http://schemas.openxmlformats.org/officeDocument/2006/relationships/slideLayout" Target="../slideLayouts/slideLayout2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67544" y="908720"/>
            <a:ext cx="8229600" cy="1143000"/>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57200" y="2132857"/>
            <a:ext cx="8229600" cy="3816424"/>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9.3.2026</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pic>
        <p:nvPicPr>
          <p:cNvPr id="7" name="Kuva 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0"/>
            <a:ext cx="2232248" cy="970439"/>
          </a:xfrm>
          <a:prstGeom prst="rect">
            <a:avLst/>
          </a:prstGeom>
        </p:spPr>
      </p:pic>
      <p:pic>
        <p:nvPicPr>
          <p:cNvPr id="9" name="Kuva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308304" y="267552"/>
            <a:ext cx="1351037" cy="435334"/>
          </a:xfrm>
          <a:prstGeom prst="rect">
            <a:avLst/>
          </a:prstGeom>
        </p:spPr>
      </p:pic>
      <p:pic>
        <p:nvPicPr>
          <p:cNvPr id="10" name="Kuva 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23528" y="6295846"/>
            <a:ext cx="2545840" cy="445522"/>
          </a:xfrm>
          <a:prstGeom prst="rect">
            <a:avLst/>
          </a:prstGeom>
        </p:spPr>
      </p:pic>
    </p:spTree>
    <p:extLst>
      <p:ext uri="{BB962C8B-B14F-4D97-AF65-F5344CB8AC3E}">
        <p14:creationId xmlns:p14="http://schemas.microsoft.com/office/powerpoint/2010/main" val="304266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2059" y="573718"/>
            <a:ext cx="8229600" cy="1127089"/>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67544" y="1844824"/>
            <a:ext cx="8219256" cy="4104457"/>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9.3.2026</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sp>
        <p:nvSpPr>
          <p:cNvPr id="10" name="Suorakulmio 9"/>
          <p:cNvSpPr/>
          <p:nvPr/>
        </p:nvSpPr>
        <p:spPr>
          <a:xfrm>
            <a:off x="467544" y="0"/>
            <a:ext cx="8676456" cy="188640"/>
          </a:xfrm>
          <a:prstGeom prst="rect">
            <a:avLst/>
          </a:prstGeom>
          <a:solidFill>
            <a:srgbClr val="E10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Kuva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96336" y="357695"/>
            <a:ext cx="1340839" cy="432048"/>
          </a:xfrm>
          <a:prstGeom prst="rect">
            <a:avLst/>
          </a:prstGeom>
        </p:spPr>
      </p:pic>
      <p:pic>
        <p:nvPicPr>
          <p:cNvPr id="12" name="Kuva 1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280484" y="6237312"/>
            <a:ext cx="2635332" cy="461183"/>
          </a:xfrm>
          <a:prstGeom prst="rect">
            <a:avLst/>
          </a:prstGeom>
        </p:spPr>
      </p:pic>
    </p:spTree>
    <p:extLst>
      <p:ext uri="{BB962C8B-B14F-4D97-AF65-F5344CB8AC3E}">
        <p14:creationId xmlns:p14="http://schemas.microsoft.com/office/powerpoint/2010/main" val="2336602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467544" y="4160293"/>
            <a:ext cx="8219256" cy="1933003"/>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9.3.2026</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sp>
        <p:nvSpPr>
          <p:cNvPr id="10" name="Suorakulmio 9"/>
          <p:cNvSpPr/>
          <p:nvPr/>
        </p:nvSpPr>
        <p:spPr>
          <a:xfrm>
            <a:off x="467544" y="3861048"/>
            <a:ext cx="8676456" cy="94320"/>
          </a:xfrm>
          <a:prstGeom prst="rect">
            <a:avLst/>
          </a:prstGeom>
          <a:solidFill>
            <a:srgbClr val="E100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Kuva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96336" y="357695"/>
            <a:ext cx="1340839" cy="432048"/>
          </a:xfrm>
          <a:prstGeom prst="rect">
            <a:avLst/>
          </a:prstGeom>
        </p:spPr>
      </p:pic>
      <p:pic>
        <p:nvPicPr>
          <p:cNvPr id="9" name="Kuva 8"/>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23528" y="6275630"/>
            <a:ext cx="2545840" cy="445522"/>
          </a:xfrm>
          <a:prstGeom prst="rect">
            <a:avLst/>
          </a:prstGeom>
        </p:spPr>
      </p:pic>
    </p:spTree>
    <p:extLst>
      <p:ext uri="{BB962C8B-B14F-4D97-AF65-F5344CB8AC3E}">
        <p14:creationId xmlns:p14="http://schemas.microsoft.com/office/powerpoint/2010/main" val="19458526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6" r:id="rId4"/>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2059" y="422491"/>
            <a:ext cx="8229600" cy="1143000"/>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457200" y="1700808"/>
            <a:ext cx="8229600" cy="4248473"/>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2987824" y="6304235"/>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619C0-31CC-4B50-A809-72FF9B5DA960}" type="datetimeFigureOut">
              <a:rPr lang="fi-FI" smtClean="0"/>
              <a:t>9.3.2026</a:t>
            </a:fld>
            <a:endParaRPr lang="fi-FI" dirty="0"/>
          </a:p>
        </p:txBody>
      </p:sp>
      <p:sp>
        <p:nvSpPr>
          <p:cNvPr id="5" name="Alatunnisteen paikkamerkki 4"/>
          <p:cNvSpPr>
            <a:spLocks noGrp="1"/>
          </p:cNvSpPr>
          <p:nvPr>
            <p:ph type="ftr" sz="quarter" idx="3"/>
          </p:nvPr>
        </p:nvSpPr>
        <p:spPr>
          <a:xfrm>
            <a:off x="5220072" y="630423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244408" y="6290443"/>
            <a:ext cx="44239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B3CEB-7B03-42DD-9E37-8607CA268D6E}" type="slidenum">
              <a:rPr lang="fi-FI" smtClean="0"/>
              <a:t>‹#›</a:t>
            </a:fld>
            <a:endParaRPr lang="fi-FI"/>
          </a:p>
        </p:txBody>
      </p:sp>
      <p:pic>
        <p:nvPicPr>
          <p:cNvPr id="9" name="Kuva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96336" y="222063"/>
            <a:ext cx="1351037" cy="435334"/>
          </a:xfrm>
          <a:prstGeom prst="rect">
            <a:avLst/>
          </a:prstGeom>
        </p:spPr>
      </p:pic>
      <p:pic>
        <p:nvPicPr>
          <p:cNvPr id="10" name="Kuva 9"/>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23528" y="6241125"/>
            <a:ext cx="2545840" cy="445522"/>
          </a:xfrm>
          <a:prstGeom prst="rect">
            <a:avLst/>
          </a:prstGeom>
        </p:spPr>
      </p:pic>
    </p:spTree>
    <p:extLst>
      <p:ext uri="{BB962C8B-B14F-4D97-AF65-F5344CB8AC3E}">
        <p14:creationId xmlns:p14="http://schemas.microsoft.com/office/powerpoint/2010/main" val="28266168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Lst>
  <p:txStyles>
    <p:titleStyle>
      <a:lvl1pPr algn="l" defTabSz="914400" rtl="0" eaLnBrk="1" latinLnBrk="0" hangingPunct="1">
        <a:spcBef>
          <a:spcPct val="0"/>
        </a:spcBef>
        <a:buNone/>
        <a:defRPr sz="3600" i="0" kern="1200">
          <a:solidFill>
            <a:srgbClr val="E10069"/>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27584" y="3709389"/>
            <a:ext cx="7772400" cy="2527923"/>
          </a:xfrm>
        </p:spPr>
        <p:txBody>
          <a:bodyPr>
            <a:normAutofit/>
          </a:bodyPr>
          <a:lstStyle/>
          <a:p>
            <a:r>
              <a:rPr lang="fi-FI" sz="4400" dirty="0"/>
              <a:t>Kastellin koulun valinnaiset 8. ja 9. luokalle </a:t>
            </a:r>
            <a:endParaRPr lang="fi-FI" sz="4400" b="1" dirty="0">
              <a:solidFill>
                <a:srgbClr val="FF0000"/>
              </a:solidFill>
            </a:endParaRPr>
          </a:p>
        </p:txBody>
      </p:sp>
    </p:spTree>
    <p:extLst>
      <p:ext uri="{BB962C8B-B14F-4D97-AF65-F5344CB8AC3E}">
        <p14:creationId xmlns:p14="http://schemas.microsoft.com/office/powerpoint/2010/main" val="2748468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Käsityön syventävä: </a:t>
            </a:r>
            <a:br>
              <a:rPr lang="fi-FI" dirty="0"/>
            </a:br>
            <a:r>
              <a:rPr lang="fi-FI" dirty="0"/>
              <a:t>Tekninen työ 4 </a:t>
            </a:r>
            <a:r>
              <a:rPr lang="fi-FI" dirty="0" err="1"/>
              <a:t>vvh</a:t>
            </a:r>
            <a:r>
              <a:rPr lang="fi-FI" dirty="0"/>
              <a:t>  </a:t>
            </a:r>
          </a:p>
        </p:txBody>
      </p:sp>
      <p:sp>
        <p:nvSpPr>
          <p:cNvPr id="3" name="Sisällön paikkamerkki 2"/>
          <p:cNvSpPr>
            <a:spLocks noGrp="1"/>
          </p:cNvSpPr>
          <p:nvPr>
            <p:ph idx="1"/>
          </p:nvPr>
        </p:nvSpPr>
        <p:spPr/>
        <p:txBody>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Haluatko ideoida, suunnitella ja valmistaa omia esineitä/tuotteita oman mielenkiintosi mukaan? Käytössä kaikki käsityön materiaalit, koneet ja tekniikat koulun mahdollisuuksien mukaan. </a:t>
            </a:r>
          </a:p>
          <a:p>
            <a:pPr marL="0" indent="0">
              <a:buNone/>
            </a:pPr>
            <a:endParaRPr lang="fi-FI" sz="1400" dirty="0"/>
          </a:p>
          <a:p>
            <a:pPr marL="0" indent="0">
              <a:buNone/>
            </a:pPr>
            <a:r>
              <a:rPr lang="fi-FI" sz="1400" dirty="0"/>
              <a:t>Syvennytään metalli-, puu- ja muovimateriaalien mahdollisuuksiin, konetekniikan perusteisiin sekä elektroniikkaan, automaatioon ja ohjelmointiin mahdollisuuksien mukaan. Tutustutaan teknisten alojen yrityksiin ja teollisuuteen. </a:t>
            </a:r>
            <a:r>
              <a:rPr lang="fi-FI" dirty="0"/>
              <a:t> </a:t>
            </a:r>
          </a:p>
          <a:p>
            <a:pPr marL="0" indent="0">
              <a:buNone/>
            </a:pPr>
            <a:endParaRPr lang="fi-FI" dirty="0"/>
          </a:p>
        </p:txBody>
      </p:sp>
    </p:spTree>
    <p:extLst>
      <p:ext uri="{BB962C8B-B14F-4D97-AF65-F5344CB8AC3E}">
        <p14:creationId xmlns:p14="http://schemas.microsoft.com/office/powerpoint/2010/main" val="1881661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Musiikin syventävä 4vvh</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Valinnaisen musiikin tehtävänä on luoda edellytykset monipuoliseen musiikilliseen toimintaan. Opetuksessa ohjataan oppilasta laajentamaan ja syventämään musiikillista osaamistaan ja vahvistamaan myönteistä suhdetta musiikkiin. Opetus luo pohjaa musiikin elinikäiselle harrastamiselle. </a:t>
            </a:r>
          </a:p>
          <a:p>
            <a:pPr marL="0" indent="0">
              <a:buNone/>
            </a:pPr>
            <a:endParaRPr lang="fi-FI" sz="1400" dirty="0"/>
          </a:p>
          <a:p>
            <a:pPr marL="0" indent="0">
              <a:buNone/>
            </a:pPr>
            <a:endParaRPr lang="fi-FI" sz="1400" dirty="0"/>
          </a:p>
          <a:p>
            <a:pPr marL="0" indent="0">
              <a:buNone/>
            </a:pPr>
            <a:r>
              <a:rPr lang="fi-FI" sz="1400" dirty="0"/>
              <a:t>Valinnaisen musiikin opiskelu on toiminnallista, joten se edistää musiikillisten taitojen kehittymistä ja kykyä toimia yhteistyössä muiden kanssa. Oppilaat saavat tilaisuuksia oman oppimisensa suunnitteluun ja arviointiin. Opetuksen sisällöissä otetaan huomioon oppilaan oma musiikkikulttuuri. </a:t>
            </a:r>
          </a:p>
          <a:p>
            <a:pPr marL="0" indent="0">
              <a:buNone/>
            </a:pPr>
            <a:endParaRPr lang="fi-FI" dirty="0"/>
          </a:p>
        </p:txBody>
      </p:sp>
    </p:spTree>
    <p:extLst>
      <p:ext uri="{BB962C8B-B14F-4D97-AF65-F5344CB8AC3E}">
        <p14:creationId xmlns:p14="http://schemas.microsoft.com/office/powerpoint/2010/main" val="319896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Liikunnan syventävä, </a:t>
            </a:r>
            <a:r>
              <a:rPr lang="fi-FI" sz="2400" dirty="0"/>
              <a:t>Palloilu </a:t>
            </a:r>
            <a:r>
              <a:rPr lang="fi-FI" dirty="0"/>
              <a:t>4vvh</a:t>
            </a:r>
          </a:p>
        </p:txBody>
      </p:sp>
      <p:sp>
        <p:nvSpPr>
          <p:cNvPr id="3" name="Sisällön paikkamerkki 2"/>
          <p:cNvSpPr>
            <a:spLocks noGrp="1"/>
          </p:cNvSpPr>
          <p:nvPr>
            <p:ph idx="1"/>
          </p:nvPr>
        </p:nvSpPr>
        <p:spPr/>
        <p:txBody>
          <a:bodyPr/>
          <a:lstStyle/>
          <a:p>
            <a:pPr marL="0" indent="0">
              <a:buNone/>
            </a:pPr>
            <a:endParaRPr lang="fi-FI" sz="1400" dirty="0"/>
          </a:p>
          <a:p>
            <a:pPr marL="0" indent="0">
              <a:buNone/>
            </a:pPr>
            <a:endParaRPr lang="fi-FI" sz="1400" dirty="0"/>
          </a:p>
          <a:p>
            <a:pPr marL="0" indent="0">
              <a:buNone/>
            </a:pPr>
            <a:endParaRPr lang="fi-FI" sz="1400" dirty="0"/>
          </a:p>
          <a:p>
            <a:pPr marL="0" indent="0">
              <a:buNone/>
            </a:pPr>
            <a:r>
              <a:rPr lang="fi-FI" sz="1400" dirty="0"/>
              <a:t>Valinnaiskurssin tavoitteena on välineenkäsittelytaitojen, motoristen perustaitojen ja havaintomotoristen taitojen vakiinnuttaminen ja monipuolistaminen. Näitä taitoja sovelletaan monipuolisesti erilaisissa oppimisympäristöissä, eri välineillä, eri tilanteissa. Tavoitteena on sosiaalisten taitojen vahvistaminen. Liikkuminen sisältää yhdessä toimimista reilun pelin periaatteiden mukaisesti. Kurssilla perehdytään monipuolisesti eri palloilulajeihin (maalipelit, pallottelupelit, polttopelit ja tarkkuuspelit) ja vahvistetaan oppilaan pelikäsitystä, taktiikkaa ja sääntötietoutta. Sisällöt suunnitellaan yhdessä ryhmän kanssa ja voidaan painottaa joitakin palloilulajeja.</a:t>
            </a:r>
          </a:p>
          <a:p>
            <a:pPr marL="0" indent="0">
              <a:buNone/>
            </a:pPr>
            <a:endParaRPr lang="fi-FI" dirty="0"/>
          </a:p>
        </p:txBody>
      </p:sp>
    </p:spTree>
    <p:extLst>
      <p:ext uri="{BB962C8B-B14F-4D97-AF65-F5344CB8AC3E}">
        <p14:creationId xmlns:p14="http://schemas.microsoft.com/office/powerpoint/2010/main" val="3424533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ctrTitle"/>
          </p:nvPr>
        </p:nvSpPr>
        <p:spPr/>
        <p:txBody>
          <a:bodyPr/>
          <a:lstStyle/>
          <a:p>
            <a:r>
              <a:rPr lang="fi-FI" dirty="0"/>
              <a:t>Lyhyet valinnaiset</a:t>
            </a:r>
          </a:p>
        </p:txBody>
      </p:sp>
      <p:sp>
        <p:nvSpPr>
          <p:cNvPr id="5" name="Alaotsikko 4"/>
          <p:cNvSpPr>
            <a:spLocks noGrp="1"/>
          </p:cNvSpPr>
          <p:nvPr>
            <p:ph type="subTitle" idx="1"/>
          </p:nvPr>
        </p:nvSpPr>
        <p:spPr/>
        <p:txBody>
          <a:bodyPr/>
          <a:lstStyle/>
          <a:p>
            <a:r>
              <a:rPr lang="fi-FI" dirty="0"/>
              <a:t>Oppilaat valitsevat yhden lyhyen valinnan 8.-luokalle </a:t>
            </a:r>
          </a:p>
        </p:txBody>
      </p:sp>
    </p:spTree>
    <p:extLst>
      <p:ext uri="{BB962C8B-B14F-4D97-AF65-F5344CB8AC3E}">
        <p14:creationId xmlns:p14="http://schemas.microsoft.com/office/powerpoint/2010/main" val="251257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pPr lvl="0"/>
            <a:endParaRPr lang="fi-FI" sz="1800" dirty="0"/>
          </a:p>
          <a:p>
            <a:pPr lvl="0"/>
            <a:r>
              <a:rPr lang="fi-FI" sz="1800" dirty="0"/>
              <a:t>Kotitalouden soveltava: Leivonta ja juhlat (xKOS8lk)</a:t>
            </a:r>
          </a:p>
          <a:p>
            <a:r>
              <a:rPr lang="fi-FI" sz="1800" dirty="0"/>
              <a:t>Liikunnan ja terveystiedon soveltava (</a:t>
            </a:r>
            <a:r>
              <a:rPr lang="fi-FI" sz="1800" dirty="0" err="1"/>
              <a:t>xLITT</a:t>
            </a:r>
            <a:r>
              <a:rPr lang="fi-FI" sz="1800" dirty="0"/>
              <a:t>)</a:t>
            </a:r>
          </a:p>
          <a:p>
            <a:r>
              <a:rPr lang="fi-FI" sz="1800" dirty="0"/>
              <a:t>Musiikin soveltava (xMUsov8lk)</a:t>
            </a:r>
          </a:p>
          <a:p>
            <a:r>
              <a:rPr lang="fi-FI" sz="1800" dirty="0"/>
              <a:t>Tieto- ja viestintäteknologian soveltava (</a:t>
            </a:r>
            <a:r>
              <a:rPr lang="fi-FI" sz="1800" dirty="0" err="1"/>
              <a:t>xTVT</a:t>
            </a:r>
            <a:endParaRPr lang="fi-FI" sz="1800" dirty="0"/>
          </a:p>
          <a:p>
            <a:endParaRPr lang="fi-FI" sz="1800" dirty="0"/>
          </a:p>
          <a:p>
            <a:r>
              <a:rPr lang="fi-FI" sz="1800" dirty="0"/>
              <a:t>Kasva urheilijaksi (vain urheiluluokkalaiset, ei Wilman valinnaisainepalkissa)</a:t>
            </a:r>
          </a:p>
          <a:p>
            <a:pPr marL="0" indent="0">
              <a:buNone/>
            </a:pPr>
            <a:endParaRPr lang="fi-FI" sz="1800" dirty="0"/>
          </a:p>
          <a:p>
            <a:pPr marL="0" indent="0">
              <a:buNone/>
            </a:pPr>
            <a:endParaRPr lang="fi-FI" sz="1800" dirty="0"/>
          </a:p>
          <a:p>
            <a:pPr marL="0" indent="0">
              <a:buNone/>
            </a:pPr>
            <a:r>
              <a:rPr lang="fi-FI" sz="1800" dirty="0"/>
              <a:t>- suluissa Wilman valinnaisainepalkissa näkyvät lyhenteet</a:t>
            </a:r>
          </a:p>
          <a:p>
            <a:pPr marL="0" indent="0">
              <a:buNone/>
            </a:pPr>
            <a:endParaRPr lang="fi-FI" sz="1800" dirty="0"/>
          </a:p>
        </p:txBody>
      </p:sp>
    </p:spTree>
    <p:extLst>
      <p:ext uri="{BB962C8B-B14F-4D97-AF65-F5344CB8AC3E}">
        <p14:creationId xmlns:p14="http://schemas.microsoft.com/office/powerpoint/2010/main" val="4147846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Kotitalouden soveltava, </a:t>
            </a:r>
            <a:r>
              <a:rPr lang="fi-FI" sz="2400" dirty="0"/>
              <a:t>Leivonta ja juhlat</a:t>
            </a:r>
            <a:endParaRPr lang="fi-FI" dirty="0"/>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Kurssilla leivotaan ja juhlitaan yhdessä. Juhlien ja leivonnaisten suunnittelussa, toteutuksessa ja arvioinnissa hyödynnetään ja vahvistetaan aiemmin hankittuja kotitaloustaitoja sekä nivotaan käytäntöön koulun muita oppiaineita kuten kemiaa, kuvataidetta ja yhteiskuntaoppia. </a:t>
            </a:r>
          </a:p>
          <a:p>
            <a:pPr marL="0" indent="0">
              <a:buNone/>
            </a:pPr>
            <a:endParaRPr lang="fi-FI" sz="1400" dirty="0"/>
          </a:p>
          <a:p>
            <a:pPr marL="0" indent="0">
              <a:buNone/>
            </a:pPr>
            <a:r>
              <a:rPr lang="fi-FI" sz="1400" dirty="0"/>
              <a:t>Kurssi edistää kädentaitoja ja organisointikykyä sekä kannustaa luovuuteen ja esteettisyyteen. Keskiössä ovat yhteistyö ja yhdessä oppiminen. Juhlakulttuurin ja leivonnan osa-alueet painottuvat oppilaiden mielenkiinnon mukaisesti. Ruoka- ja tapakulttuurin lisäksi voidaan käsitellä juhlapukeutumista, juhlatilan koristelua, juhlien ohjelmasisältöjä, juhlien järjestämistä ammattina jne. </a:t>
            </a:r>
          </a:p>
          <a:p>
            <a:pPr marL="0" indent="0">
              <a:buNone/>
            </a:pPr>
            <a:endParaRPr lang="fi-FI" sz="1400" dirty="0"/>
          </a:p>
          <a:p>
            <a:pPr marL="0" indent="0">
              <a:buNone/>
            </a:pPr>
            <a:r>
              <a:rPr lang="fi-FI" sz="1400" dirty="0"/>
              <a:t>Kurssi voi mahdollistaa yrittäjämäisen toiminnan ja yhteistyön koulun ulkopuolisten tahojen kanssa. </a:t>
            </a:r>
          </a:p>
          <a:p>
            <a:pPr marL="0" indent="0">
              <a:buNone/>
            </a:pPr>
            <a:endParaRPr lang="fi-FI" dirty="0"/>
          </a:p>
        </p:txBody>
      </p:sp>
    </p:spTree>
    <p:extLst>
      <p:ext uri="{BB962C8B-B14F-4D97-AF65-F5344CB8AC3E}">
        <p14:creationId xmlns:p14="http://schemas.microsoft.com/office/powerpoint/2010/main" val="2791247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Musiikin soveltava</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Musiikkiteknologian valinnaisaineessa tutustutaan musiikin tekemiseen ja tuottamiseen tieto- ja viestintäteknologiaa käyttäen. Valinnaisaineen tavoitteena on saada kokemuksia ja harjoitella </a:t>
            </a:r>
            <a:r>
              <a:rPr lang="fi-FI" sz="1400" dirty="0" err="1"/>
              <a:t>tvt:n</a:t>
            </a:r>
            <a:r>
              <a:rPr lang="fi-FI" sz="1400" dirty="0"/>
              <a:t> käyttämistä musiikin tekemisessä. Kurssilla käytetään tieto- ja viestintäteknologiaa luovassa työskentelyssä.  </a:t>
            </a:r>
          </a:p>
          <a:p>
            <a:pPr marL="0" indent="0">
              <a:buNone/>
            </a:pPr>
            <a:endParaRPr lang="fi-FI" sz="1400" dirty="0"/>
          </a:p>
          <a:p>
            <a:pPr marL="0" indent="0">
              <a:buNone/>
            </a:pPr>
            <a:r>
              <a:rPr lang="fi-FI" sz="1400" dirty="0"/>
              <a:t>Musiikin tuottamisen vaiheet tulevat tutuiksi kokeillen ja itse tehden. Oppilaita ohjataan tekemään omia musiikkituotoksia ja biisejä esim. improvisoimalla, säveltämällä, sanoittamalla, sovittamalla, soittamalla ja tallentamalla.</a:t>
            </a:r>
          </a:p>
        </p:txBody>
      </p:sp>
    </p:spTree>
    <p:extLst>
      <p:ext uri="{BB962C8B-B14F-4D97-AF65-F5344CB8AC3E}">
        <p14:creationId xmlns:p14="http://schemas.microsoft.com/office/powerpoint/2010/main" val="2220870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Liikunnan ja terveystiedon soveltava </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endParaRPr lang="fi-FI" sz="1400" dirty="0"/>
          </a:p>
          <a:p>
            <a:pPr marL="0" indent="0">
              <a:buNone/>
            </a:pPr>
            <a:r>
              <a:rPr lang="fi-FI" sz="1400" dirty="0"/>
              <a:t>Valinnaiskurssin tavoitteena on liikunnallisen elämäntavan omaksuminen. Oppilaita ohjataan riittävään päivittäiseen fyysinen aktiivisuuteen sekä oman säännöllisen liikunnan suunnitteluun ja toteuttamiseen. Oppilaita ohjataan omien fyysisten ominaisuuksien sekä aktiivisuuden seuraamiseen, ylläpitämiseen ja kehittämiseen. </a:t>
            </a:r>
          </a:p>
          <a:p>
            <a:pPr marL="0" indent="0">
              <a:buNone/>
            </a:pPr>
            <a:endParaRPr lang="fi-FI" sz="1400" dirty="0"/>
          </a:p>
          <a:p>
            <a:pPr marL="0" indent="0">
              <a:buNone/>
            </a:pPr>
            <a:r>
              <a:rPr lang="fi-FI" sz="1400" dirty="0"/>
              <a:t>Liikunnassa hyödynnetään eri liikuntaympäristöjä sekä tarkoituksenmukaisia liikuntamuotoja. Kurssilla hyödynnetään mahdollisuuksien mukaan liikuntateknologiaa.</a:t>
            </a:r>
          </a:p>
          <a:p>
            <a:pPr marL="0" indent="0">
              <a:buNone/>
            </a:pPr>
            <a:endParaRPr lang="fi-FI" sz="1400" dirty="0"/>
          </a:p>
          <a:p>
            <a:pPr marL="0" indent="0">
              <a:buNone/>
            </a:pPr>
            <a:r>
              <a:rPr lang="fi-FI" sz="1400" dirty="0"/>
              <a:t>Liikunnan kurssi, johon sisältyy fyysisen kunnon ja toimintakyvyn eri osa-alueiden harjoittelu, esim. kuntosaliharjoittelu sekä kestävyyskuntoa kehittävät pelit ja liikuntamuodot.</a:t>
            </a:r>
          </a:p>
          <a:p>
            <a:pPr marL="0" indent="0">
              <a:buNone/>
            </a:pPr>
            <a:endParaRPr lang="fi-FI" dirty="0"/>
          </a:p>
        </p:txBody>
      </p:sp>
    </p:spTree>
    <p:extLst>
      <p:ext uri="{BB962C8B-B14F-4D97-AF65-F5344CB8AC3E}">
        <p14:creationId xmlns:p14="http://schemas.microsoft.com/office/powerpoint/2010/main" val="558186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Tieto- ja viestintäteknologian soveltava 2vvh</a:t>
            </a:r>
          </a:p>
        </p:txBody>
      </p:sp>
      <p:sp>
        <p:nvSpPr>
          <p:cNvPr id="3" name="Sisällön paikkamerkki 2"/>
          <p:cNvSpPr>
            <a:spLocks noGrp="1"/>
          </p:cNvSpPr>
          <p:nvPr>
            <p:ph idx="1"/>
          </p:nvPr>
        </p:nvSpPr>
        <p:spPr/>
        <p:txBody>
          <a:bodyPr>
            <a:normAutofit/>
          </a:bodyPr>
          <a:lstStyle/>
          <a:p>
            <a:pPr marL="0" indent="0">
              <a:buNone/>
            </a:pPr>
            <a:endParaRPr lang="fi-FI" sz="1400" dirty="0"/>
          </a:p>
          <a:p>
            <a:pPr marL="0" indent="0">
              <a:buNone/>
            </a:pPr>
            <a:r>
              <a:rPr lang="fi-FI" sz="1400" dirty="0"/>
              <a:t>Kurssin aikana oppilas syventää osaamistaan perusohjelmien kuten Word, Excel ja Power Pointin käytössä. Oppilas hahmottaa kurssin aikana miten erilaiset pilvipalvelut tukevat työskentelyä ja etenkin oman ryhmän välistä töiden jakamista ja jatkotyöstämistä. Perusvalmiuksien hankittuaan oppilas tekee itsenäisesti tai ryhmässä oman projektin, jossa hän syventyy tarkemmin esimerkiksi musiikin, </a:t>
            </a:r>
            <a:r>
              <a:rPr lang="fi-FI" sz="1400" dirty="0" err="1"/>
              <a:t>multimedian</a:t>
            </a:r>
            <a:r>
              <a:rPr lang="fi-FI" sz="1400" dirty="0"/>
              <a:t>, pelien tai robotiikan hyödyntämiseen. Ymmärrys tieto-ja viestintätekniikan laajasta skaalasta syventyy ja hän pääsee kokeilemaan erilaisia toteutuksia kurssin aikana. </a:t>
            </a:r>
          </a:p>
          <a:p>
            <a:pPr marL="0" indent="0">
              <a:buNone/>
            </a:pPr>
            <a:endParaRPr lang="fi-FI" sz="1400" dirty="0"/>
          </a:p>
          <a:p>
            <a:pPr marL="0" indent="0">
              <a:buNone/>
            </a:pPr>
            <a:r>
              <a:rPr lang="fi-FI" sz="1400" dirty="0"/>
              <a:t>Kurssiin voi sisältyä 3d-tuotekehittelyä yhteistyössä teknisen työn kanssa. Elektroniikka kytkennät sulautetuissa järjestelmissä puolestaan yhdistyvät fysiikan kurssiin. Kurssin aikana tarjotaan mahdollisuuksien mukaan vierailuja paikallisiin alan yrityksiin ja esimerkiksi Oulun Yliopiston </a:t>
            </a:r>
            <a:r>
              <a:rPr lang="fi-FI" sz="1400" dirty="0" err="1"/>
              <a:t>Fablabiin</a:t>
            </a:r>
            <a:r>
              <a:rPr lang="fi-FI" sz="1400" dirty="0"/>
              <a:t>.</a:t>
            </a:r>
          </a:p>
          <a:p>
            <a:pPr marL="0" indent="0">
              <a:buNone/>
            </a:pPr>
            <a:r>
              <a:rPr lang="fi-FI" sz="1400" dirty="0"/>
              <a:t> Oppilas ymmärtää laajat kehitys- ja työllistymisnäkymät, mitä uusi teknologia tuo tullessaan. </a:t>
            </a:r>
          </a:p>
          <a:p>
            <a:pPr marL="0" indent="0">
              <a:buNone/>
            </a:pPr>
            <a:endParaRPr lang="fi-FI" sz="1400" dirty="0"/>
          </a:p>
        </p:txBody>
      </p:sp>
    </p:spTree>
    <p:extLst>
      <p:ext uri="{BB962C8B-B14F-4D97-AF65-F5344CB8AC3E}">
        <p14:creationId xmlns:p14="http://schemas.microsoft.com/office/powerpoint/2010/main" val="4073795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Kasva urheilijaksi</a:t>
            </a:r>
          </a:p>
        </p:txBody>
      </p:sp>
      <p:sp>
        <p:nvSpPr>
          <p:cNvPr id="3" name="Sisällön paikkamerkki 2"/>
          <p:cNvSpPr>
            <a:spLocks noGrp="1"/>
          </p:cNvSpPr>
          <p:nvPr>
            <p:ph idx="1"/>
          </p:nvPr>
        </p:nvSpPr>
        <p:spPr/>
        <p:txBody>
          <a:bodyPr/>
          <a:lstStyle/>
          <a:p>
            <a:pPr marL="0" indent="0">
              <a:buNone/>
            </a:pPr>
            <a:endParaRPr lang="fi-FI" dirty="0"/>
          </a:p>
          <a:p>
            <a:pPr marL="0" indent="0">
              <a:buNone/>
            </a:pPr>
            <a:endParaRPr lang="fi-FI" dirty="0"/>
          </a:p>
          <a:p>
            <a:pPr marL="0" indent="0">
              <a:buNone/>
            </a:pPr>
            <a:r>
              <a:rPr lang="fi-FI" dirty="0"/>
              <a:t>Urheiluluokkalaisten liikunnan soveltava (liikunta ja kotitalous). </a:t>
            </a:r>
          </a:p>
          <a:p>
            <a:pPr marL="0" indent="0">
              <a:buNone/>
            </a:pPr>
            <a:r>
              <a:rPr lang="fi-FI" dirty="0"/>
              <a:t>Kurssi toteutetaan urheiluyläkoulun sisältöjen mukaan liikunnan ja kotitalouden oppitunteina</a:t>
            </a:r>
          </a:p>
          <a:p>
            <a:pPr marL="0" indent="0">
              <a:buNone/>
            </a:pPr>
            <a:endParaRPr lang="fi-FI" dirty="0"/>
          </a:p>
        </p:txBody>
      </p:sp>
    </p:spTree>
    <p:extLst>
      <p:ext uri="{BB962C8B-B14F-4D97-AF65-F5344CB8AC3E}">
        <p14:creationId xmlns:p14="http://schemas.microsoft.com/office/powerpoint/2010/main" val="120283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yöristetty suorakulmio 3"/>
          <p:cNvSpPr/>
          <p:nvPr/>
        </p:nvSpPr>
        <p:spPr>
          <a:xfrm>
            <a:off x="251520" y="844760"/>
            <a:ext cx="2736304" cy="52485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t"/>
          <a:lstStyle/>
          <a:p>
            <a:pPr algn="ctr"/>
            <a:r>
              <a:rPr lang="fi-FI" sz="1100" b="1" dirty="0"/>
              <a:t>TAITAI-AINE</a:t>
            </a:r>
          </a:p>
          <a:p>
            <a:pPr algn="ctr"/>
            <a:endParaRPr lang="fi-FI" sz="1100" dirty="0"/>
          </a:p>
          <a:p>
            <a:pPr algn="ctr"/>
            <a:r>
              <a:rPr lang="fi-FI" sz="1100" dirty="0"/>
              <a:t>Tästä ryhmästä valitaan yksi 8. ja 9. luokalla 2vvh jatkuva oppiaine (yht. 4vvh eli pitkä valinta). </a:t>
            </a:r>
          </a:p>
          <a:p>
            <a:pPr algn="ctr"/>
            <a:endParaRPr lang="fi-FI" sz="1100" dirty="0"/>
          </a:p>
          <a:p>
            <a:pPr algn="ctr"/>
            <a:endParaRPr lang="fi-FI" sz="1100" dirty="0"/>
          </a:p>
          <a:p>
            <a:endParaRPr lang="fi-FI" sz="1000" dirty="0"/>
          </a:p>
          <a:p>
            <a:endParaRPr lang="fi-FI" sz="1000" dirty="0"/>
          </a:p>
          <a:p>
            <a:pPr marL="171450" indent="-171450">
              <a:buFont typeface="Arial" panose="020B0604020202020204" pitchFamily="34" charset="0"/>
              <a:buChar char="•"/>
            </a:pPr>
            <a:r>
              <a:rPr lang="fi-FI" sz="1000" dirty="0"/>
              <a:t>Kuvataide</a:t>
            </a:r>
          </a:p>
          <a:p>
            <a:pPr marL="171450" indent="-171450">
              <a:buFont typeface="Arial" panose="020B0604020202020204" pitchFamily="34" charset="0"/>
              <a:buChar char="•"/>
            </a:pPr>
            <a:r>
              <a:rPr lang="fi-FI" sz="1000" dirty="0"/>
              <a:t>Musiikki</a:t>
            </a:r>
          </a:p>
          <a:p>
            <a:pPr marL="171450" indent="-171450">
              <a:buFont typeface="Arial" panose="020B0604020202020204" pitchFamily="34" charset="0"/>
              <a:buChar char="•"/>
            </a:pPr>
            <a:r>
              <a:rPr lang="fi-FI" sz="1000" dirty="0"/>
              <a:t>Kotitalous</a:t>
            </a:r>
          </a:p>
          <a:p>
            <a:pPr marL="171450" indent="-171450">
              <a:buFont typeface="Arial" panose="020B0604020202020204" pitchFamily="34" charset="0"/>
              <a:buChar char="•"/>
            </a:pPr>
            <a:r>
              <a:rPr lang="fi-FI" sz="1000" dirty="0"/>
              <a:t>Käsityö</a:t>
            </a:r>
          </a:p>
          <a:p>
            <a:pPr marL="171450" indent="-171450">
              <a:buFont typeface="Arial" panose="020B0604020202020204" pitchFamily="34" charset="0"/>
              <a:buChar char="•"/>
            </a:pPr>
            <a:r>
              <a:rPr lang="fi-FI" sz="1000" dirty="0"/>
              <a:t>Liikunta</a:t>
            </a:r>
          </a:p>
          <a:p>
            <a:pPr algn="ctr"/>
            <a:endParaRPr lang="fi-FI" dirty="0"/>
          </a:p>
        </p:txBody>
      </p:sp>
      <p:sp>
        <p:nvSpPr>
          <p:cNvPr id="5" name="Pyöristetty suorakulmio 4"/>
          <p:cNvSpPr/>
          <p:nvPr/>
        </p:nvSpPr>
        <p:spPr>
          <a:xfrm>
            <a:off x="3347864" y="844760"/>
            <a:ext cx="2520280" cy="52485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fi-FI" sz="1100" dirty="0"/>
              <a:t>PITKÄ (SYVENTÄVÄ) VALINTA</a:t>
            </a:r>
          </a:p>
          <a:p>
            <a:pPr algn="ctr"/>
            <a:endParaRPr lang="fi-FI" sz="1100" dirty="0"/>
          </a:p>
          <a:p>
            <a:pPr algn="ctr"/>
            <a:r>
              <a:rPr lang="fi-FI" sz="1100" dirty="0"/>
              <a:t>Tästä ryhmästä valitaan yksi 8. ja 9. luokalla 2vvh jatkuva oppiaine (yht. 4vvh). </a:t>
            </a:r>
          </a:p>
          <a:p>
            <a:pPr algn="ctr"/>
            <a:r>
              <a:rPr lang="fi-FI" sz="1100" dirty="0"/>
              <a:t>A2-kieli kuuluu tähän, joten kielten lukijat eivät valitse. Myöskään urheiluluokkalaiset eivät valitse</a:t>
            </a:r>
          </a:p>
          <a:p>
            <a:pPr algn="ctr"/>
            <a:endParaRPr lang="fi-FI" sz="1100" dirty="0"/>
          </a:p>
          <a:p>
            <a:pPr algn="ctr"/>
            <a:endParaRPr lang="fi-FI" sz="1100" dirty="0"/>
          </a:p>
          <a:p>
            <a:pPr algn="ctr"/>
            <a:endParaRPr lang="fi-FI" sz="1100" dirty="0"/>
          </a:p>
          <a:p>
            <a:pPr marL="171450" indent="-171450">
              <a:buFont typeface="Arial" panose="020B0604020202020204" pitchFamily="34" charset="0"/>
              <a:buChar char="•"/>
            </a:pPr>
            <a:r>
              <a:rPr lang="fi-FI" sz="900" dirty="0"/>
              <a:t>Käsityön syventävä: tekninen työ</a:t>
            </a:r>
          </a:p>
          <a:p>
            <a:pPr marL="171450" lvl="0" indent="-171450">
              <a:buFont typeface="Arial" panose="020B0604020202020204" pitchFamily="34" charset="0"/>
              <a:buChar char="•"/>
            </a:pPr>
            <a:r>
              <a:rPr lang="fi-FI" sz="900" dirty="0"/>
              <a:t>Kuvataiteen syventävä</a:t>
            </a:r>
          </a:p>
          <a:p>
            <a:pPr marL="171450" indent="-171450">
              <a:buFont typeface="Arial" panose="020B0604020202020204" pitchFamily="34" charset="0"/>
              <a:buChar char="•"/>
            </a:pPr>
            <a:r>
              <a:rPr lang="fi-FI" sz="900" dirty="0"/>
              <a:t>Liikunnan syventävä, palloilu</a:t>
            </a:r>
          </a:p>
          <a:p>
            <a:pPr marL="171450" lvl="0" indent="-171450">
              <a:buFont typeface="Arial" panose="020B0604020202020204" pitchFamily="34" charset="0"/>
              <a:buChar char="•"/>
            </a:pPr>
            <a:r>
              <a:rPr lang="fi-FI" sz="900" dirty="0"/>
              <a:t>Musiikin syventävä </a:t>
            </a:r>
          </a:p>
          <a:p>
            <a:pPr algn="ctr"/>
            <a:endParaRPr lang="fi-FI" dirty="0"/>
          </a:p>
          <a:p>
            <a:pPr algn="ctr"/>
            <a:endParaRPr lang="fi-FI" dirty="0"/>
          </a:p>
        </p:txBody>
      </p:sp>
      <p:sp>
        <p:nvSpPr>
          <p:cNvPr id="6" name="Pyöristetty suorakulmio 5"/>
          <p:cNvSpPr/>
          <p:nvPr/>
        </p:nvSpPr>
        <p:spPr>
          <a:xfrm>
            <a:off x="6228184" y="844761"/>
            <a:ext cx="2520280" cy="52565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fi-FI" sz="1100" dirty="0"/>
              <a:t>LYHYT (SOVELTAVA) VALINTA</a:t>
            </a:r>
          </a:p>
          <a:p>
            <a:pPr algn="ctr"/>
            <a:endParaRPr lang="fi-FI" sz="1100" dirty="0"/>
          </a:p>
          <a:p>
            <a:pPr algn="ctr"/>
            <a:r>
              <a:rPr lang="fi-FI" sz="1100" dirty="0"/>
              <a:t>Tästä ryhmästä valitaan yksi 2vvh valinta 8.luokalle. Urheiluluokkalaisilla automaattisesti Kasva urheilijaksi</a:t>
            </a:r>
          </a:p>
          <a:p>
            <a:pPr algn="ctr"/>
            <a:endParaRPr lang="fi-FI" sz="1100" dirty="0"/>
          </a:p>
          <a:p>
            <a:pPr algn="ctr"/>
            <a:endParaRPr lang="fi-FI" sz="1100" dirty="0"/>
          </a:p>
          <a:p>
            <a:pPr algn="ctr"/>
            <a:endParaRPr lang="fi-FI" sz="1100" dirty="0"/>
          </a:p>
          <a:p>
            <a:pPr algn="ctr"/>
            <a:endParaRPr lang="fi-FI" sz="1100" dirty="0"/>
          </a:p>
          <a:p>
            <a:pPr marL="171450" lvl="0" indent="-171450">
              <a:buFont typeface="Arial" panose="020B0604020202020204" pitchFamily="34" charset="0"/>
              <a:buChar char="•"/>
            </a:pPr>
            <a:r>
              <a:rPr lang="fi-FI" sz="900" dirty="0"/>
              <a:t>Kotitalouden soveltava: Leivonta ja juhlat</a:t>
            </a:r>
          </a:p>
          <a:p>
            <a:pPr marL="171450" indent="-171450">
              <a:buFont typeface="Arial" panose="020B0604020202020204" pitchFamily="34" charset="0"/>
              <a:buChar char="•"/>
            </a:pPr>
            <a:r>
              <a:rPr lang="fi-FI" sz="900" dirty="0"/>
              <a:t>Musiikin soveltava</a:t>
            </a:r>
          </a:p>
          <a:p>
            <a:pPr marL="171450" indent="-171450">
              <a:buFont typeface="Arial" panose="020B0604020202020204" pitchFamily="34" charset="0"/>
              <a:buChar char="•"/>
            </a:pPr>
            <a:r>
              <a:rPr lang="fi-FI" sz="900" dirty="0"/>
              <a:t>Liikunnan ja terveystiedon soveltava</a:t>
            </a:r>
          </a:p>
          <a:p>
            <a:pPr marL="171450" indent="-171450">
              <a:buFont typeface="Arial" panose="020B0604020202020204" pitchFamily="34" charset="0"/>
              <a:buChar char="•"/>
            </a:pPr>
            <a:r>
              <a:rPr lang="fi-FI" sz="900" dirty="0"/>
              <a:t>Tieto- ja viestintäteknologian soveltava </a:t>
            </a:r>
          </a:p>
          <a:p>
            <a:pPr marL="171450" indent="-171450">
              <a:buFont typeface="Arial" panose="020B0604020202020204" pitchFamily="34" charset="0"/>
              <a:buChar char="•"/>
            </a:pPr>
            <a:endParaRPr lang="fi-FI" sz="900" dirty="0"/>
          </a:p>
          <a:p>
            <a:r>
              <a:rPr lang="fi-FI" sz="900" dirty="0"/>
              <a:t> </a:t>
            </a:r>
          </a:p>
          <a:p>
            <a:endParaRPr lang="fi-FI" sz="900" dirty="0"/>
          </a:p>
          <a:p>
            <a:pPr algn="ctr"/>
            <a:endParaRPr lang="fi-FI" dirty="0"/>
          </a:p>
        </p:txBody>
      </p:sp>
    </p:spTree>
    <p:extLst>
      <p:ext uri="{BB962C8B-B14F-4D97-AF65-F5344CB8AC3E}">
        <p14:creationId xmlns:p14="http://schemas.microsoft.com/office/powerpoint/2010/main" val="2689754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Valinnaisaineet</a:t>
            </a:r>
          </a:p>
        </p:txBody>
      </p:sp>
      <p:sp>
        <p:nvSpPr>
          <p:cNvPr id="3" name="Sisällön paikkamerkki 2"/>
          <p:cNvSpPr>
            <a:spLocks noGrp="1"/>
          </p:cNvSpPr>
          <p:nvPr>
            <p:ph idx="1"/>
          </p:nvPr>
        </p:nvSpPr>
        <p:spPr/>
        <p:txBody>
          <a:bodyPr>
            <a:normAutofit/>
          </a:bodyPr>
          <a:lstStyle/>
          <a:p>
            <a:r>
              <a:rPr lang="fi-FI" sz="1600" dirty="0"/>
              <a:t>Valinnaisaineita opiskellaan 8.-luokalla kuusi tuntia viikossa ja 9.-luokalla neljä tuntia viikossa</a:t>
            </a:r>
          </a:p>
          <a:p>
            <a:endParaRPr lang="fi-FI" sz="1600" dirty="0"/>
          </a:p>
          <a:p>
            <a:pPr marL="0" indent="0">
              <a:buNone/>
            </a:pPr>
            <a:endParaRPr lang="fi-FI" sz="1600" dirty="0"/>
          </a:p>
          <a:p>
            <a:r>
              <a:rPr lang="fi-FI" sz="1600" dirty="0"/>
              <a:t>Kastellin koulussa oppilas valitsee kaksi pitkää valintaa (joista toinen </a:t>
            </a:r>
            <a:r>
              <a:rPr lang="fi-FI" sz="1600" dirty="0" err="1"/>
              <a:t>taitai</a:t>
            </a:r>
            <a:r>
              <a:rPr lang="fi-FI" sz="1600" dirty="0"/>
              <a:t>-aine) ja yhden lyhyen</a:t>
            </a:r>
          </a:p>
          <a:p>
            <a:pPr lvl="1"/>
            <a:r>
              <a:rPr lang="fi-FI" sz="1600" dirty="0"/>
              <a:t>pitkä valinta = 2 tuntia 8. ja 9. luokalla (=4vvh)</a:t>
            </a:r>
          </a:p>
          <a:p>
            <a:pPr lvl="1"/>
            <a:r>
              <a:rPr lang="fi-FI" sz="1600" dirty="0"/>
              <a:t>lyhyt valinta = 2 tuntia 8. luokalla (=2vvh)</a:t>
            </a:r>
          </a:p>
          <a:p>
            <a:pPr marL="457200" lvl="1" indent="0">
              <a:buNone/>
            </a:pPr>
            <a:endParaRPr lang="fi-FI" sz="1600" dirty="0"/>
          </a:p>
          <a:p>
            <a:pPr marL="457200" lvl="1" indent="0">
              <a:buNone/>
            </a:pPr>
            <a:endParaRPr lang="fi-FI" sz="1600" dirty="0"/>
          </a:p>
          <a:p>
            <a:pPr marL="400050"/>
            <a:r>
              <a:rPr lang="fi-FI" sz="1600" dirty="0"/>
              <a:t>Kaikki valinnat tehdään Wilmassa.</a:t>
            </a:r>
          </a:p>
          <a:p>
            <a:pPr marL="457200" lvl="1" indent="0">
              <a:buNone/>
            </a:pPr>
            <a:endParaRPr lang="fi-FI" dirty="0"/>
          </a:p>
          <a:p>
            <a:pPr marL="457200" lvl="1" indent="0">
              <a:buNone/>
            </a:pPr>
            <a:endParaRPr lang="fi-FI" dirty="0"/>
          </a:p>
          <a:p>
            <a:pPr marL="457200" lvl="1" indent="0">
              <a:buNone/>
            </a:pPr>
            <a:endParaRPr lang="fi-FI" dirty="0"/>
          </a:p>
        </p:txBody>
      </p:sp>
    </p:spTree>
    <p:extLst>
      <p:ext uri="{BB962C8B-B14F-4D97-AF65-F5344CB8AC3E}">
        <p14:creationId xmlns:p14="http://schemas.microsoft.com/office/powerpoint/2010/main" val="683188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a:t>A2-kielen lukijat ja urheiluluokkalaiset</a:t>
            </a:r>
          </a:p>
        </p:txBody>
      </p:sp>
      <p:sp>
        <p:nvSpPr>
          <p:cNvPr id="7" name="Sisällön paikkamerkki 6"/>
          <p:cNvSpPr>
            <a:spLocks noGrp="1"/>
          </p:cNvSpPr>
          <p:nvPr>
            <p:ph idx="1"/>
          </p:nvPr>
        </p:nvSpPr>
        <p:spPr/>
        <p:txBody>
          <a:bodyPr>
            <a:normAutofit/>
          </a:bodyPr>
          <a:lstStyle/>
          <a:p>
            <a:r>
              <a:rPr lang="fi-FI" sz="1800" dirty="0"/>
              <a:t>A2-kieli on yksi pitkistä valinnoista, joten oppilaalle jää valittavaksi yksi pitkä (</a:t>
            </a:r>
            <a:r>
              <a:rPr lang="fi-FI" sz="1800" dirty="0" err="1"/>
              <a:t>taitai</a:t>
            </a:r>
            <a:r>
              <a:rPr lang="fi-FI" sz="1800" dirty="0"/>
              <a:t>) ja yksi lyhyt valinta </a:t>
            </a:r>
          </a:p>
          <a:p>
            <a:endParaRPr lang="fi-FI" sz="1800" dirty="0"/>
          </a:p>
          <a:p>
            <a:endParaRPr lang="fi-FI" sz="1800" dirty="0"/>
          </a:p>
          <a:p>
            <a:r>
              <a:rPr lang="fi-FI" sz="1800" dirty="0"/>
              <a:t>Urheiluluokkalaiset, myös A2-kieltä lukevat, valitsevat Olympiakomitean koordinoiman urheiluyläkoulutoiminnan mukaisesti Kasva urheilijaksi –valinnaiset 8.luokalle. Muuta valinnaisuutta ei ole.</a:t>
            </a:r>
          </a:p>
          <a:p>
            <a:endParaRPr lang="fi-FI" sz="1800" dirty="0"/>
          </a:p>
          <a:p>
            <a:pPr marL="0" indent="0">
              <a:buNone/>
            </a:pPr>
            <a:endParaRPr lang="fi-FI" sz="1800" dirty="0"/>
          </a:p>
        </p:txBody>
      </p:sp>
    </p:spTree>
    <p:extLst>
      <p:ext uri="{BB962C8B-B14F-4D97-AF65-F5344CB8AC3E}">
        <p14:creationId xmlns:p14="http://schemas.microsoft.com/office/powerpoint/2010/main" val="51794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Kolmenlaisia valinnaisia aineita</a:t>
            </a:r>
          </a:p>
        </p:txBody>
      </p:sp>
      <p:sp>
        <p:nvSpPr>
          <p:cNvPr id="3" name="Sisällön paikkamerkki 2"/>
          <p:cNvSpPr>
            <a:spLocks noGrp="1"/>
          </p:cNvSpPr>
          <p:nvPr>
            <p:ph idx="1"/>
          </p:nvPr>
        </p:nvSpPr>
        <p:spPr>
          <a:xfrm>
            <a:off x="467544" y="1916831"/>
            <a:ext cx="8219256" cy="4104457"/>
          </a:xfrm>
        </p:spPr>
        <p:txBody>
          <a:bodyPr>
            <a:normAutofit/>
          </a:bodyPr>
          <a:lstStyle/>
          <a:p>
            <a:pPr marL="0" indent="0">
              <a:buNone/>
            </a:pPr>
            <a:r>
              <a:rPr lang="fi-FI" sz="1200" b="1" dirty="0"/>
              <a:t>  </a:t>
            </a:r>
          </a:p>
          <a:p>
            <a:pPr marL="0" indent="0">
              <a:buNone/>
            </a:pPr>
            <a:r>
              <a:rPr lang="fi-FI" sz="1200" b="1" dirty="0"/>
              <a:t>  1.vaihe 4vvh (valitaan yksi valinnaisaine)</a:t>
            </a:r>
          </a:p>
          <a:p>
            <a:pPr marL="0" indent="0">
              <a:buNone/>
            </a:pPr>
            <a:r>
              <a:rPr lang="fi-FI" sz="1200" b="1" dirty="0"/>
              <a:t>  Taide- ja taitoaineiden (</a:t>
            </a:r>
            <a:r>
              <a:rPr lang="fi-FI" sz="1200" b="1" dirty="0" err="1"/>
              <a:t>taitai</a:t>
            </a:r>
            <a:r>
              <a:rPr lang="fi-FI" sz="1200" b="1" dirty="0"/>
              <a:t>) valinnaiset tunnit </a:t>
            </a:r>
          </a:p>
          <a:p>
            <a:pPr lvl="2"/>
            <a:r>
              <a:rPr lang="fi-FI" sz="800" dirty="0"/>
              <a:t>valitaan yksi taito- ja taideaineista jatkumaan peruskoulun loppuun (musiikki, kuvataide, kotitalous, käsityö ja liikunta). Sen päättöarviointi tapahtuu 9. luokalla.</a:t>
            </a:r>
          </a:p>
          <a:p>
            <a:pPr lvl="2"/>
            <a:r>
              <a:rPr lang="fi-FI" sz="800" dirty="0"/>
              <a:t>A2-kielen lukijat valitsevat</a:t>
            </a:r>
          </a:p>
          <a:p>
            <a:pPr lvl="2"/>
            <a:r>
              <a:rPr lang="fi-FI" sz="800" dirty="0"/>
              <a:t>urheiluluokkalaisilla automaattisesti liikunta</a:t>
            </a:r>
          </a:p>
          <a:p>
            <a:pPr lvl="2"/>
            <a:r>
              <a:rPr lang="fi-FI" sz="800" dirty="0"/>
              <a:t>arvioidaan osana kaikille yhteisten taide- ja taitoaineiden oppimääriä.</a:t>
            </a:r>
          </a:p>
          <a:p>
            <a:pPr lvl="2"/>
            <a:r>
              <a:rPr lang="fi-FI" sz="800" dirty="0"/>
              <a:t>päättöarviointi tehdään 9.-luokalla </a:t>
            </a:r>
          </a:p>
          <a:p>
            <a:pPr lvl="2"/>
            <a:endParaRPr lang="fi-FI" sz="800" dirty="0"/>
          </a:p>
          <a:p>
            <a:pPr marL="114300" indent="0">
              <a:buNone/>
            </a:pPr>
            <a:endParaRPr lang="fi-FI" sz="800" b="1" dirty="0"/>
          </a:p>
          <a:p>
            <a:pPr marL="114300" indent="0">
              <a:buNone/>
            </a:pPr>
            <a:endParaRPr lang="fi-FI" sz="1200" b="1" dirty="0"/>
          </a:p>
          <a:p>
            <a:pPr marL="114300" indent="0">
              <a:buNone/>
            </a:pPr>
            <a:endParaRPr lang="fi-FI" sz="1200" b="1" dirty="0"/>
          </a:p>
          <a:p>
            <a:pPr marL="114300" indent="0">
              <a:buNone/>
            </a:pPr>
            <a:r>
              <a:rPr lang="fi-FI" sz="1200" b="1" dirty="0"/>
              <a:t>2.vaihe 6vvh (kaksi valinnaista)</a:t>
            </a:r>
          </a:p>
          <a:p>
            <a:pPr marL="114300" indent="0">
              <a:buNone/>
            </a:pPr>
            <a:r>
              <a:rPr lang="fi-FI" sz="1200" b="1" dirty="0"/>
              <a:t>Valinnaiset aineet</a:t>
            </a:r>
          </a:p>
          <a:p>
            <a:pPr marL="1085850" lvl="2" indent="-171450"/>
            <a:r>
              <a:rPr lang="fi-FI" sz="800" b="1" dirty="0"/>
              <a:t>valitaan yksi pitkä </a:t>
            </a:r>
            <a:r>
              <a:rPr lang="fi-FI" sz="800" dirty="0"/>
              <a:t>(A2-kielen lukijoilla automaattisesti kyseinen A2-kieli, urheiluluokkalaiset eivät valitse)</a:t>
            </a:r>
          </a:p>
          <a:p>
            <a:pPr marL="1085850" lvl="2" indent="-171450"/>
            <a:r>
              <a:rPr lang="fi-FI" sz="800" b="1" dirty="0"/>
              <a:t>valitaan lisäksi yksi lyhyt </a:t>
            </a:r>
            <a:r>
              <a:rPr lang="fi-FI" sz="800" dirty="0"/>
              <a:t>valinta (urheiluluokkalaisilla automaattisesti Kasva urheilijana)</a:t>
            </a:r>
          </a:p>
          <a:p>
            <a:pPr marL="1085850" lvl="2" indent="-171450"/>
            <a:r>
              <a:rPr lang="fi-FI" sz="800" dirty="0"/>
              <a:t>arvioidaan omina oppiaineinaan numerolla</a:t>
            </a:r>
            <a:r>
              <a:rPr lang="fi-FI" sz="800" b="1" dirty="0"/>
              <a:t>		</a:t>
            </a:r>
          </a:p>
          <a:p>
            <a:pPr marL="114300" indent="0">
              <a:buNone/>
            </a:pPr>
            <a:r>
              <a:rPr lang="fi-FI" sz="1200" b="1" dirty="0"/>
              <a:t> </a:t>
            </a:r>
            <a:r>
              <a:rPr lang="fi-FI" sz="1600" b="1" dirty="0"/>
              <a:t>	</a:t>
            </a:r>
          </a:p>
        </p:txBody>
      </p:sp>
    </p:spTree>
    <p:extLst>
      <p:ext uri="{BB962C8B-B14F-4D97-AF65-F5344CB8AC3E}">
        <p14:creationId xmlns:p14="http://schemas.microsoft.com/office/powerpoint/2010/main" val="3059803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Kastellin koulu taito- ja taideaineet</a:t>
            </a:r>
          </a:p>
        </p:txBody>
      </p:sp>
      <p:sp>
        <p:nvSpPr>
          <p:cNvPr id="3" name="Sisällön paikkamerkki 2"/>
          <p:cNvSpPr>
            <a:spLocks noGrp="1"/>
          </p:cNvSpPr>
          <p:nvPr>
            <p:ph idx="1"/>
          </p:nvPr>
        </p:nvSpPr>
        <p:spPr/>
        <p:txBody>
          <a:bodyPr>
            <a:normAutofit/>
          </a:bodyPr>
          <a:lstStyle/>
          <a:p>
            <a:r>
              <a:rPr lang="fi-FI" sz="2000" dirty="0"/>
              <a:t>Kuvataide (</a:t>
            </a:r>
            <a:r>
              <a:rPr lang="fi-FI" sz="2000" dirty="0" err="1"/>
              <a:t>KUtt</a:t>
            </a:r>
            <a:r>
              <a:rPr lang="fi-FI" sz="2000" dirty="0"/>
              <a:t>)</a:t>
            </a:r>
          </a:p>
          <a:p>
            <a:r>
              <a:rPr lang="fi-FI" sz="2000" dirty="0"/>
              <a:t>Musiikki (</a:t>
            </a:r>
            <a:r>
              <a:rPr lang="fi-FI" sz="2000" dirty="0" err="1"/>
              <a:t>MUtt</a:t>
            </a:r>
            <a:r>
              <a:rPr lang="fi-FI" sz="2000" dirty="0"/>
              <a:t>)</a:t>
            </a:r>
          </a:p>
          <a:p>
            <a:r>
              <a:rPr lang="fi-FI" sz="2000" dirty="0"/>
              <a:t>Kotitalous (</a:t>
            </a:r>
            <a:r>
              <a:rPr lang="fi-FI" sz="2000" dirty="0" err="1"/>
              <a:t>KOtt</a:t>
            </a:r>
            <a:r>
              <a:rPr lang="fi-FI" sz="2000" dirty="0"/>
              <a:t>)</a:t>
            </a:r>
          </a:p>
          <a:p>
            <a:r>
              <a:rPr lang="fi-FI" sz="2000" dirty="0"/>
              <a:t>Käsityö (</a:t>
            </a:r>
            <a:r>
              <a:rPr lang="fi-FI" sz="2000" dirty="0" err="1"/>
              <a:t>KÄStt</a:t>
            </a:r>
            <a:r>
              <a:rPr lang="fi-FI" sz="2000" dirty="0"/>
              <a:t>)</a:t>
            </a:r>
          </a:p>
          <a:p>
            <a:r>
              <a:rPr lang="fi-FI" sz="2000" dirty="0"/>
              <a:t>Liikunta (</a:t>
            </a:r>
            <a:r>
              <a:rPr lang="fi-FI" sz="2000" dirty="0" err="1"/>
              <a:t>LItt</a:t>
            </a:r>
            <a:r>
              <a:rPr lang="fi-FI" sz="2000" dirty="0"/>
              <a:t>)</a:t>
            </a:r>
          </a:p>
          <a:p>
            <a:endParaRPr lang="fi-FI" dirty="0"/>
          </a:p>
          <a:p>
            <a:pPr marL="0" indent="0">
              <a:buNone/>
            </a:pPr>
            <a:endParaRPr lang="fi-FI" sz="1700" dirty="0"/>
          </a:p>
          <a:p>
            <a:pPr marL="0" indent="0">
              <a:buNone/>
            </a:pPr>
            <a:endParaRPr lang="fi-FI" sz="1700" dirty="0"/>
          </a:p>
          <a:p>
            <a:pPr marL="0" indent="0">
              <a:buNone/>
            </a:pPr>
            <a:r>
              <a:rPr lang="fi-FI" sz="1700" dirty="0"/>
              <a:t>- Oppilas valitsee yhden näistä (urheiluluokkalaiset eivät valitse).</a:t>
            </a:r>
          </a:p>
          <a:p>
            <a:pPr marL="0" indent="0">
              <a:buNone/>
            </a:pPr>
            <a:r>
              <a:rPr lang="fi-FI" sz="1700" dirty="0"/>
              <a:t>- suluissa Wilman kurssitarjottimessa näkyvät lyhenteet</a:t>
            </a:r>
          </a:p>
          <a:p>
            <a:endParaRPr lang="fi-FI" dirty="0"/>
          </a:p>
          <a:p>
            <a:endParaRPr lang="fi-FI" dirty="0"/>
          </a:p>
        </p:txBody>
      </p:sp>
    </p:spTree>
    <p:extLst>
      <p:ext uri="{BB962C8B-B14F-4D97-AF65-F5344CB8AC3E}">
        <p14:creationId xmlns:p14="http://schemas.microsoft.com/office/powerpoint/2010/main" val="2032868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ctrTitle"/>
          </p:nvPr>
        </p:nvSpPr>
        <p:spPr/>
        <p:txBody>
          <a:bodyPr/>
          <a:lstStyle/>
          <a:p>
            <a:r>
              <a:rPr lang="fi-FI" dirty="0"/>
              <a:t>Pitkät valinnaiset</a:t>
            </a:r>
          </a:p>
        </p:txBody>
      </p:sp>
      <p:sp>
        <p:nvSpPr>
          <p:cNvPr id="7" name="Alaotsikko 6"/>
          <p:cNvSpPr>
            <a:spLocks noGrp="1"/>
          </p:cNvSpPr>
          <p:nvPr>
            <p:ph type="subTitle" idx="1"/>
          </p:nvPr>
        </p:nvSpPr>
        <p:spPr/>
        <p:txBody>
          <a:bodyPr>
            <a:normAutofit lnSpcReduction="10000"/>
          </a:bodyPr>
          <a:lstStyle/>
          <a:p>
            <a:r>
              <a:rPr lang="fi-FI" dirty="0"/>
              <a:t>Oppilaat valitsevat yhden pitkän valinnan, joka kestää 2 tuntia sekä 8. ja 9. luokalla (yht. 4vvh)</a:t>
            </a:r>
          </a:p>
        </p:txBody>
      </p:sp>
    </p:spTree>
    <p:extLst>
      <p:ext uri="{BB962C8B-B14F-4D97-AF65-F5344CB8AC3E}">
        <p14:creationId xmlns:p14="http://schemas.microsoft.com/office/powerpoint/2010/main" val="3534035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endParaRPr lang="fi-FI"/>
          </a:p>
        </p:txBody>
      </p:sp>
      <p:sp>
        <p:nvSpPr>
          <p:cNvPr id="5" name="Sisällön paikkamerkki 4"/>
          <p:cNvSpPr>
            <a:spLocks noGrp="1"/>
          </p:cNvSpPr>
          <p:nvPr>
            <p:ph idx="1"/>
          </p:nvPr>
        </p:nvSpPr>
        <p:spPr/>
        <p:txBody>
          <a:bodyPr>
            <a:normAutofit/>
          </a:bodyPr>
          <a:lstStyle/>
          <a:p>
            <a:r>
              <a:rPr lang="fi-FI" sz="1400" dirty="0"/>
              <a:t>Käsityön syventävä: tekninen työ (</a:t>
            </a:r>
            <a:r>
              <a:rPr lang="fi-FI" sz="1400" dirty="0" err="1"/>
              <a:t>vKSTN</a:t>
            </a:r>
            <a:r>
              <a:rPr lang="fi-FI" sz="1400" dirty="0"/>
              <a:t>)</a:t>
            </a:r>
          </a:p>
          <a:p>
            <a:r>
              <a:rPr lang="fi-FI" sz="1400" dirty="0"/>
              <a:t>Kuvataiteen syventävä (</a:t>
            </a:r>
            <a:r>
              <a:rPr lang="fi-FI" sz="1400" dirty="0" err="1"/>
              <a:t>vKU</a:t>
            </a:r>
            <a:r>
              <a:rPr lang="fi-FI" sz="1400" dirty="0"/>
              <a:t>)</a:t>
            </a:r>
          </a:p>
          <a:p>
            <a:r>
              <a:rPr lang="fi-FI" sz="1400" dirty="0"/>
              <a:t>Liikunnan syventävä, palloilu (</a:t>
            </a:r>
            <a:r>
              <a:rPr lang="fi-FI" sz="1400" dirty="0" err="1"/>
              <a:t>vLIpa</a:t>
            </a:r>
            <a:r>
              <a:rPr lang="fi-FI" sz="1400" dirty="0"/>
              <a:t>)</a:t>
            </a:r>
          </a:p>
          <a:p>
            <a:pPr lvl="0"/>
            <a:r>
              <a:rPr lang="fi-FI" sz="1400" dirty="0"/>
              <a:t>Musiikin syventävä (</a:t>
            </a:r>
            <a:r>
              <a:rPr lang="fi-FI" sz="1400" dirty="0" err="1"/>
              <a:t>vMU</a:t>
            </a:r>
            <a:r>
              <a:rPr lang="fi-FI" sz="1400" dirty="0"/>
              <a:t>)</a:t>
            </a:r>
          </a:p>
          <a:p>
            <a:pPr marL="0" indent="0">
              <a:buNone/>
            </a:pPr>
            <a:endParaRPr lang="fi-FI" dirty="0"/>
          </a:p>
          <a:p>
            <a:pPr marL="0" indent="0">
              <a:buNone/>
            </a:pPr>
            <a:r>
              <a:rPr lang="fi-FI" sz="1600" dirty="0"/>
              <a:t>- suluissa Wilman valinnaisainepalkissa näkyvät lyhenteet</a:t>
            </a:r>
          </a:p>
        </p:txBody>
      </p:sp>
    </p:spTree>
    <p:extLst>
      <p:ext uri="{BB962C8B-B14F-4D97-AF65-F5344CB8AC3E}">
        <p14:creationId xmlns:p14="http://schemas.microsoft.com/office/powerpoint/2010/main" val="3088814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836712"/>
            <a:ext cx="8229600" cy="1143000"/>
          </a:xfrm>
        </p:spPr>
        <p:txBody>
          <a:bodyPr/>
          <a:lstStyle/>
          <a:p>
            <a:r>
              <a:rPr lang="fi-FI" dirty="0"/>
              <a:t>Kuvataiteen syventävä 4 </a:t>
            </a:r>
            <a:r>
              <a:rPr lang="fi-FI" dirty="0" err="1"/>
              <a:t>vvh</a:t>
            </a:r>
            <a:endParaRPr lang="fi-FI" dirty="0"/>
          </a:p>
        </p:txBody>
      </p:sp>
      <p:sp>
        <p:nvSpPr>
          <p:cNvPr id="3" name="Sisällön paikkamerkki 2"/>
          <p:cNvSpPr>
            <a:spLocks noGrp="1"/>
          </p:cNvSpPr>
          <p:nvPr>
            <p:ph idx="1"/>
          </p:nvPr>
        </p:nvSpPr>
        <p:spPr>
          <a:xfrm>
            <a:off x="395536" y="2060848"/>
            <a:ext cx="8229600" cy="3816350"/>
          </a:xfrm>
        </p:spPr>
        <p:txBody>
          <a:bodyPr/>
          <a:lstStyle/>
          <a:p>
            <a:pPr marL="0" indent="0">
              <a:buNone/>
            </a:pPr>
            <a:r>
              <a:rPr lang="fi-FI" sz="1800" dirty="0"/>
              <a:t>Valinnaisen kuvataiteen tehtävänä on syventää ja laajentaa oppilaan omakohtaista suhdetta kuvataiteessa ja muussa visuaalisessa kulttuurissa. Opetuksessa vahvistetaan oppilaan kuvallisen tuottamisen taitoja sekä kannustetaan häntä toimimaan erilaisissa visuaalisissa ympäristöissä. Opetuksessa kehitetään yhdessä toimimisen taitoja sekä rakennetaan yhteyksiä ajankohtaisiin kuvataiteen ja muun visuaalisen kulttuurin toimintatapoihin ja ilmiöihin.  </a:t>
            </a:r>
          </a:p>
          <a:p>
            <a:pPr marL="0" indent="0">
              <a:buNone/>
            </a:pPr>
            <a:endParaRPr lang="fi-FI" sz="1800" dirty="0"/>
          </a:p>
          <a:p>
            <a:pPr marL="0" indent="0">
              <a:buNone/>
            </a:pPr>
            <a:r>
              <a:rPr lang="fi-FI" sz="1800" dirty="0"/>
              <a:t>Oppilaiden omat kokemukset, mielikuvitus ja kokeileminen luovat perustan valinnaisen kuvataiteen opetukselle. Uusien taitojen ja tekniikkakokeilujen lisäksi tavoitteena on saada oppimisen iloa, onnistumisen hetkiä ja nautintoa.  Sisällöissä huomioidaan oppilaan omia ja ympäristön kuvakulttuureja, taiteen maailmaa sekä koulun omia painotuksia. </a:t>
            </a:r>
          </a:p>
          <a:p>
            <a:pPr marL="0" indent="0">
              <a:buNone/>
            </a:pPr>
            <a:endParaRPr lang="fi-FI" dirty="0"/>
          </a:p>
        </p:txBody>
      </p:sp>
    </p:spTree>
    <p:extLst>
      <p:ext uri="{BB962C8B-B14F-4D97-AF65-F5344CB8AC3E}">
        <p14:creationId xmlns:p14="http://schemas.microsoft.com/office/powerpoint/2010/main" val="36090216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ulu_per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lman grafiikka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uvapohja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ulu, pelkistet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8956169F0A4C204F85FE1A337EFAC951" ma:contentTypeVersion="8" ma:contentTypeDescription="Luo uusi asiakirja." ma:contentTypeScope="" ma:versionID="e64dbe5460fd908eccf01ffa05f7f194">
  <xsd:schema xmlns:xsd="http://www.w3.org/2001/XMLSchema" xmlns:xs="http://www.w3.org/2001/XMLSchema" xmlns:p="http://schemas.microsoft.com/office/2006/metadata/properties" xmlns:ns1="http://schemas.microsoft.com/sharepoint/v3" xmlns:ns3="36d6a6e8-9368-4aa4-a858-a93e92134df6" targetNamespace="http://schemas.microsoft.com/office/2006/metadata/properties" ma:root="true" ma:fieldsID="ae67a2d6c3818c2a4e0a510841ad2ee0" ns1:_="" ns3:_="">
    <xsd:import namespace="http://schemas.microsoft.com/sharepoint/v3"/>
    <xsd:import namespace="36d6a6e8-9368-4aa4-a858-a93e92134df6"/>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Yhtenäisen yhteensopivuuskäytännön ominaisuudet" ma:hidden="true" ma:internalName="_ip_UnifiedCompliancePolicyProperties">
      <xsd:simpleType>
        <xsd:restriction base="dms:Note"/>
      </xsd:simpleType>
    </xsd:element>
    <xsd:element name="_ip_UnifiedCompliancePolicyUIAction" ma:index="9" nillable="true" ma:displayName="Yhtenäisen yhteensopivuuskäytännön käyttöliittymän toimint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d6a6e8-9368-4aa4-a858-a93e92134df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B05F1BD-9D46-4DE4-A926-6A39879C3FFA}">
  <ds:schemaRefs>
    <ds:schemaRef ds:uri="http://schemas.microsoft.com/sharepoint/v3/contenttype/forms"/>
  </ds:schemaRefs>
</ds:datastoreItem>
</file>

<file path=customXml/itemProps2.xml><?xml version="1.0" encoding="utf-8"?>
<ds:datastoreItem xmlns:ds="http://schemas.openxmlformats.org/officeDocument/2006/customXml" ds:itemID="{DB71D78B-9ED0-4823-B2F9-57DC7C67A3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d6a6e8-9368-4aa4-a858-a93e92134d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118FFD-3C4C-4786-BA5A-10A0C6974162}">
  <ds:schemaRefs>
    <ds:schemaRef ds:uri="http://purl.org/dc/dcmitype/"/>
    <ds:schemaRef ds:uri="http://purl.org/dc/terms/"/>
    <ds:schemaRef ds:uri="http://schemas.microsoft.com/sharepoint/v3"/>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36d6a6e8-9368-4aa4-a858-a93e92134df6"/>
    <ds:schemaRef ds:uri="http://www.w3.org/XML/1998/namespace"/>
  </ds:schemaRefs>
</ds:datastoreItem>
</file>

<file path=docMetadata/LabelInfo.xml><?xml version="1.0" encoding="utf-8"?>
<clbl:labelList xmlns:clbl="http://schemas.microsoft.com/office/2020/mipLabelMetadata">
  <clbl:label id="{e7f2b28d-54cf-44b6-aad9-6a2b7fb652a6}" enabled="1" method="Standard" siteId="{5cc89a67-fa29-4356-af5d-f436abc7c21b}" removed="0"/>
</clbl:labelList>
</file>

<file path=docProps/app.xml><?xml version="1.0" encoding="utf-8"?>
<Properties xmlns="http://schemas.openxmlformats.org/officeDocument/2006/extended-properties" xmlns:vt="http://schemas.openxmlformats.org/officeDocument/2006/docPropsVTypes">
  <Template>oulu_perus</Template>
  <TotalTime>49597</TotalTime>
  <Words>1182</Words>
  <Application>Microsoft Office PowerPoint</Application>
  <PresentationFormat>Näytössä katseltava diaesitys (4:3)</PresentationFormat>
  <Paragraphs>161</Paragraphs>
  <Slides>19</Slides>
  <Notes>1</Notes>
  <HiddenSlides>0</HiddenSlides>
  <MMClips>0</MMClips>
  <ScaleCrop>false</ScaleCrop>
  <HeadingPairs>
    <vt:vector size="6" baseType="variant">
      <vt:variant>
        <vt:lpstr>Käytetyt fontit</vt:lpstr>
      </vt:variant>
      <vt:variant>
        <vt:i4>3</vt:i4>
      </vt:variant>
      <vt:variant>
        <vt:lpstr>Teema</vt:lpstr>
      </vt:variant>
      <vt:variant>
        <vt:i4>4</vt:i4>
      </vt:variant>
      <vt:variant>
        <vt:lpstr>Dian otsikot</vt:lpstr>
      </vt:variant>
      <vt:variant>
        <vt:i4>19</vt:i4>
      </vt:variant>
    </vt:vector>
  </HeadingPairs>
  <TitlesOfParts>
    <vt:vector size="26" baseType="lpstr">
      <vt:lpstr>Arial</vt:lpstr>
      <vt:lpstr>Calibri</vt:lpstr>
      <vt:lpstr>Segoe UI</vt:lpstr>
      <vt:lpstr>oulu_perus</vt:lpstr>
      <vt:lpstr>Ilman grafiikkaa</vt:lpstr>
      <vt:lpstr>Kuvapohjat</vt:lpstr>
      <vt:lpstr>Oulu, pelkistetty</vt:lpstr>
      <vt:lpstr>Kastellin koulun valinnaiset 8. ja 9. luokalle </vt:lpstr>
      <vt:lpstr>PowerPoint-esitys</vt:lpstr>
      <vt:lpstr>Valinnaisaineet</vt:lpstr>
      <vt:lpstr>A2-kielen lukijat ja urheiluluokkalaiset</vt:lpstr>
      <vt:lpstr>Kolmenlaisia valinnaisia aineita</vt:lpstr>
      <vt:lpstr>Kastellin koulu taito- ja taideaineet</vt:lpstr>
      <vt:lpstr>Pitkät valinnaiset</vt:lpstr>
      <vt:lpstr>PowerPoint-esitys</vt:lpstr>
      <vt:lpstr>Kuvataiteen syventävä 4 vvh</vt:lpstr>
      <vt:lpstr>Käsityön syventävä:  Tekninen työ 4 vvh  </vt:lpstr>
      <vt:lpstr>Musiikin syventävä 4vvh</vt:lpstr>
      <vt:lpstr>Liikunnan syventävä, Palloilu 4vvh</vt:lpstr>
      <vt:lpstr>Lyhyet valinnaiset</vt:lpstr>
      <vt:lpstr>PowerPoint-esitys</vt:lpstr>
      <vt:lpstr>Kotitalouden soveltava, Leivonta ja juhlat</vt:lpstr>
      <vt:lpstr>Musiikin soveltava</vt:lpstr>
      <vt:lpstr>Liikunnan ja terveystiedon soveltava </vt:lpstr>
      <vt:lpstr>Tieto- ja viestintäteknologian soveltava 2vvh</vt:lpstr>
      <vt:lpstr>Kasva urheilijaksi</vt:lpstr>
    </vt:vector>
  </TitlesOfParts>
  <Manager>Niina.Penttila@ouka.fi</Manager>
  <Company>Oulun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Diasarjamalli - Siku</dc:title>
  <dc:creator>Karppinen Anna</dc:creator>
  <cp:keywords>Powerpoint-malli; PowerPoint; siku</cp:keywords>
  <dc:description/>
  <cp:lastModifiedBy>Rauhala Samuli</cp:lastModifiedBy>
  <cp:revision>56</cp:revision>
  <cp:lastPrinted>2022-11-30T06:50:33Z</cp:lastPrinted>
  <dcterms:created xsi:type="dcterms:W3CDTF">2014-03-31T08:08:32Z</dcterms:created>
  <dcterms:modified xsi:type="dcterms:W3CDTF">2026-03-09T08:57:49Z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0x0101008956169F0A4C204F85FE1A337EFAC951</vt:lpwstr>
  </property>
  <property fmtid="{D5CDD505-2E9C-101B-9397-08002B2CF9AE}" pid="3" name="_dlc_DocIdItemGuid">
    <vt:lpwstr>ab34e173-1c14-4bc3-82f0-9825194261c8</vt:lpwstr>
  </property>
  <property fmtid="{D5CDD505-2E9C-101B-9397-08002B2CF9AE}" pid="4" name="Grafiikan tunnisteet">
    <vt:lpwstr>561;#Diasarjamalli|f3916894-795c-4fd0-9cee-71b587c73c83</vt:lpwstr>
  </property>
  <property fmtid="{D5CDD505-2E9C-101B-9397-08002B2CF9AE}" pid="5" name="TaxKeyword">
    <vt:lpwstr>713;#siku|b658b22b-445e-4909-abc9-a5929e0e1298;#714;#Powerpoint-malli|1ccbe119-f389-43c1-a73f-d036117d62ba;#571;#PowerPoint|86a4911f-fb43-477f-999a-410c4fe346c7</vt:lpwstr>
  </property>
  <property fmtid="{D5CDD505-2E9C-101B-9397-08002B2CF9AE}" pid="6" name="da3a30c74db44b5d8cdb93ba0ef3c7fc">
    <vt:lpwstr/>
  </property>
  <property fmtid="{D5CDD505-2E9C-101B-9397-08002B2CF9AE}" pid="7" name="Pääluokitus">
    <vt:lpwstr/>
  </property>
  <property fmtid="{D5CDD505-2E9C-101B-9397-08002B2CF9AE}" pid="8" name="Mediatyyppi0">
    <vt:lpwstr>712;#Asiakirjapohja|9271797d-0c33-448d-ae66-aa74b23d5757</vt:lpwstr>
  </property>
  <property fmtid="{D5CDD505-2E9C-101B-9397-08002B2CF9AE}" pid="9" name="hdc6e5a9aebf4b9b9165c0e9cdf92f3a">
    <vt:lpwstr/>
  </property>
  <property fmtid="{D5CDD505-2E9C-101B-9397-08002B2CF9AE}" pid="10" name="k13cf926ed97406eb5efaf422603f7ae">
    <vt:lpwstr/>
  </property>
  <property fmtid="{D5CDD505-2E9C-101B-9397-08002B2CF9AE}" pid="11" name="Mediatyyppi">
    <vt:lpwstr/>
  </property>
  <property fmtid="{D5CDD505-2E9C-101B-9397-08002B2CF9AE}" pid="12" name="Kuvakerronta">
    <vt:lpwstr/>
  </property>
  <property fmtid="{D5CDD505-2E9C-101B-9397-08002B2CF9AE}" pid="13" name="Toimialat">
    <vt:lpwstr>204;#Sivistys-ja kulttuuripalvelut|46cf9211-5c78-40bb-a736-a60014ef7a20</vt:lpwstr>
  </property>
  <property fmtid="{D5CDD505-2E9C-101B-9397-08002B2CF9AE}" pid="14" name="MSIP_Label_e7f2b28d-54cf-44b6-aad9-6a2b7fb652a6_Enabled">
    <vt:lpwstr>true</vt:lpwstr>
  </property>
  <property fmtid="{D5CDD505-2E9C-101B-9397-08002B2CF9AE}" pid="15" name="MSIP_Label_e7f2b28d-54cf-44b6-aad9-6a2b7fb652a6_SetDate">
    <vt:lpwstr>2022-02-03T07:54:16Z</vt:lpwstr>
  </property>
  <property fmtid="{D5CDD505-2E9C-101B-9397-08002B2CF9AE}" pid="16" name="MSIP_Label_e7f2b28d-54cf-44b6-aad9-6a2b7fb652a6_Method">
    <vt:lpwstr>Standard</vt:lpwstr>
  </property>
  <property fmtid="{D5CDD505-2E9C-101B-9397-08002B2CF9AE}" pid="17" name="MSIP_Label_e7f2b28d-54cf-44b6-aad9-6a2b7fb652a6_Name">
    <vt:lpwstr>e7f2b28d-54cf-44b6-aad9-6a2b7fb652a6</vt:lpwstr>
  </property>
  <property fmtid="{D5CDD505-2E9C-101B-9397-08002B2CF9AE}" pid="18" name="MSIP_Label_e7f2b28d-54cf-44b6-aad9-6a2b7fb652a6_SiteId">
    <vt:lpwstr>5cc89a67-fa29-4356-af5d-f436abc7c21b</vt:lpwstr>
  </property>
  <property fmtid="{D5CDD505-2E9C-101B-9397-08002B2CF9AE}" pid="19" name="MSIP_Label_e7f2b28d-54cf-44b6-aad9-6a2b7fb652a6_ActionId">
    <vt:lpwstr>d97e52e0-a8ad-4561-9746-e1ca45ffdc03</vt:lpwstr>
  </property>
  <property fmtid="{D5CDD505-2E9C-101B-9397-08002B2CF9AE}" pid="20" name="MSIP_Label_e7f2b28d-54cf-44b6-aad9-6a2b7fb652a6_ContentBits">
    <vt:lpwstr>0</vt:lpwstr>
  </property>
</Properties>
</file>