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21"/>
  </p:notesMasterIdLst>
  <p:handoutMasterIdLst>
    <p:handoutMasterId r:id="rId22"/>
  </p:handoutMasterIdLst>
  <p:sldIdLst>
    <p:sldId id="267" r:id="rId2"/>
    <p:sldId id="268" r:id="rId3"/>
    <p:sldId id="256" r:id="rId4"/>
    <p:sldId id="273" r:id="rId5"/>
    <p:sldId id="288" r:id="rId6"/>
    <p:sldId id="286" r:id="rId7"/>
    <p:sldId id="289" r:id="rId8"/>
    <p:sldId id="285" r:id="rId9"/>
    <p:sldId id="258" r:id="rId10"/>
    <p:sldId id="283" r:id="rId11"/>
    <p:sldId id="271" r:id="rId12"/>
    <p:sldId id="287" r:id="rId13"/>
    <p:sldId id="272" r:id="rId14"/>
    <p:sldId id="270" r:id="rId15"/>
    <p:sldId id="278" r:id="rId16"/>
    <p:sldId id="259" r:id="rId17"/>
    <p:sldId id="261" r:id="rId18"/>
    <p:sldId id="269" r:id="rId19"/>
    <p:sldId id="260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00"/>
    <a:srgbClr val="00CCFF"/>
    <a:srgbClr val="5F5F5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Vaalea tyyli 3 - Korostus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Vaalea tyyli 3 - Korostus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 autoAdjust="0"/>
    <p:restoredTop sz="96270" autoAdjust="0"/>
  </p:normalViewPr>
  <p:slideViewPr>
    <p:cSldViewPr>
      <p:cViewPr varScale="1">
        <p:scale>
          <a:sx n="153" d="100"/>
          <a:sy n="153" d="100"/>
        </p:scale>
        <p:origin x="4572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lin Tomi" userId="31faead8-faaa-469f-acbd-cc7e24b02dcb" providerId="ADAL" clId="{933A0865-9707-4015-8B4A-5A93359F9EC1}"/>
    <pc:docChg chg="delSld">
      <pc:chgData name="Molin Tomi" userId="31faead8-faaa-469f-acbd-cc7e24b02dcb" providerId="ADAL" clId="{933A0865-9707-4015-8B4A-5A93359F9EC1}" dt="2026-05-05T08:33:51.593" v="0" actId="47"/>
      <pc:docMkLst>
        <pc:docMk/>
      </pc:docMkLst>
      <pc:sldChg chg="del">
        <pc:chgData name="Molin Tomi" userId="31faead8-faaa-469f-acbd-cc7e24b02dcb" providerId="ADAL" clId="{933A0865-9707-4015-8B4A-5A93359F9EC1}" dt="2026-05-05T08:33:51.593" v="0" actId="47"/>
        <pc:sldMkLst>
          <pc:docMk/>
          <pc:sldMk cId="3894393936" sldId="277"/>
        </pc:sldMkLst>
      </pc:sldChg>
      <pc:sldChg chg="del">
        <pc:chgData name="Molin Tomi" userId="31faead8-faaa-469f-acbd-cc7e24b02dcb" providerId="ADAL" clId="{933A0865-9707-4015-8B4A-5A93359F9EC1}" dt="2026-05-05T08:33:51.593" v="0" actId="47"/>
        <pc:sldMkLst>
          <pc:docMk/>
          <pc:sldMk cId="3189190161" sldId="279"/>
        </pc:sldMkLst>
      </pc:sldChg>
      <pc:sldChg chg="del">
        <pc:chgData name="Molin Tomi" userId="31faead8-faaa-469f-acbd-cc7e24b02dcb" providerId="ADAL" clId="{933A0865-9707-4015-8B4A-5A93359F9EC1}" dt="2026-05-05T08:33:51.593" v="0" actId="47"/>
        <pc:sldMkLst>
          <pc:docMk/>
          <pc:sldMk cId="1122110068" sldId="281"/>
        </pc:sldMkLst>
      </pc:sldChg>
      <pc:sldChg chg="del">
        <pc:chgData name="Molin Tomi" userId="31faead8-faaa-469f-acbd-cc7e24b02dcb" providerId="ADAL" clId="{933A0865-9707-4015-8B4A-5A93359F9EC1}" dt="2026-05-05T08:33:51.593" v="0" actId="47"/>
        <pc:sldMkLst>
          <pc:docMk/>
          <pc:sldMk cId="2232621716" sldId="28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BA9EE2FC-597F-4936-AC3C-3695EF26A0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5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23FA566B-B89A-479F-A47D-B4BBD5000B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480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Puoliympyrä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fi-FI" sz="1050" noProof="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(Edistynyt taso)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i-FI" sz="1200" b="1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</a:p>
          <a:p>
            <a:pPr marL="0" marR="0" indent="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Voit luoda tässä diassa käytetyt tehosteet toimimalla seuraavasti: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Aloitus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Diat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-ryhmässä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Asettelu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valitse sitten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Tyhjä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Napsauta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Rakenne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Teemat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-ryhmässä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Värit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-kohdan vieressä olevaa nuolta ja valitse sitten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Metro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Lisää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Media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-ryhmässä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Video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valitse sitten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Video tiedostosta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Lisää video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-valintaikkunan vasemmanpuoleisessa ruudussa se asema tai kirjasto, joka sisältää videon.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valintaikkunan oikeanpuoleisessa ruudussa haluamasi video ja valitse sitten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Lisää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Vihje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fi-FI" sz="1200" b="0" i="0" noProof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Saat parhaan tuloksen, kun diassa oleva video on neliön muotoinen, tai muunnat diassa olevan videon neliön muotoiseksi rajaustyökalulla.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Napsauta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Videotyökalujen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Videotyylit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-ryhmässä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Videomuoto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-kohdan oikealla puolella olevaa nuolta ja 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Perusmuodot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Puoliympyrä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(toinen rivi, toinen vaihtoehto vasemmalta).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Vedä ylintä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Keltainen tasaamiskahva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-laskuria myötäpäivään, kunnes tulet alas keskelle -kohtaan, joka on tasattu keskelle alas -koonmuuttokahvalla.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Vedä toista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Keltainen tasaamiskahva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laskuria myötäpäivään, kunnes tulet ylös keskelle -kohtaan, joka on tasattu keskelle ylös -koonmuuttokahvalla, luoden puoliympyrän.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video, 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Aloitus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Piirustus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-ryhmässä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Järjestä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 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Tasaa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valitse sitten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Tasaa keskikohdat vaakasuunnassa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Kun video on edelleen valittuna 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avaa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video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 napsauttamalla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Videotyökalujen</a:t>
            </a:r>
            <a:r>
              <a:rPr lang="fi-FI" sz="1200" b="0" i="0" noProof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Videotyylit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-ryhmän oikeassa alakulmassa olevaa nuolta.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video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-valintaikkunan vasemmanpuoleisessa ruudussa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Sijainti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 määritä oikeanpuoleisen ruudun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Sijainti diassa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Vaakasuunta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-ominaisuudeksi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-3,43”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Vasemmasta yläkulmasta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video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-valintaikkunan vasemmanpuoleisessa ruudussa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Varjostus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kirjoita oikeanpuoleisen ruudun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Varjostus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-kohdassa seuraaviin kohtiin: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Väri: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Musta, teksti 1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(Teeman värit -kohta, ensimmäinen rivi, toinen vaihtoehto vasemmalta)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Läpinäkyvyys: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14%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Koko: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100%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Pehmennys: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20 pt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Kulma: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0°astetta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Etäisyys: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3 pt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vielä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video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-valintaikkunan vasemmanpuoleisessa ruudussa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Kolmiulotteinen muotoilu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Napsauta oikeanpuoleisen ruudun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Kolmiulotteisen muotoilun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Viisto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Ylhäällä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-kohdan oikealla puolella olevaa nuolta, 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Viisto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Ympyrä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(ensimmäinen rivi, ensimmäinen vaihtoehto),</a:t>
            </a:r>
            <a:r>
              <a:rPr lang="fi-FI" sz="1200" b="0" i="0" baseline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sulje sitten </a:t>
            </a:r>
            <a:r>
              <a:rPr lang="fi-FI" sz="1200" b="1" i="0" baseline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video</a:t>
            </a:r>
            <a:r>
              <a:rPr lang="fi-FI" sz="1200" b="0" i="0" baseline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video ja 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Animaatiot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Ajoitus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-ryhmässä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Aloita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-kohdan oikealla puolella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Edellisen kanssa.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Videotyökalujen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Toisto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Videoasetukset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-ryhmässä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Toista, kunnes lopetetaan.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Voit luoda tässä diassa käytetyt muototehosteet toimimalla seuraavasti: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Aloitus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Piirustus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-ryhmässä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Muodot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valitse sitten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Perusmuodot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Kaari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(kolmas rivi, kahdestoista vaihtoehto vasemmalta).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Piirrä kaari napsauttamalla diaa ja vetämällä hiiren osoitinta.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Luo puoliympyrä vetämällä oikeaa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Keltaista tasaamiskahvaa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alas keskelle.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kaari.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Piirtotyökalujen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Koko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-ryhmässä seuraavat toimet: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Kirjoita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Muodon korkeus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-ruutuun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6,75”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Kirjoita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Muodon leveys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-ruutuun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10”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Kun kaari on edelleen valittuna.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Aloitus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Piirustus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-ryhmässä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Järjestä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 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Tasaa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Tasaa keskikohdat vaakasuunnassa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Avaa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muotoa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 napsauttamalla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Piirtotyökalujen</a:t>
            </a:r>
            <a:r>
              <a:rPr lang="fi-FI" sz="1200" b="0" i="0" noProof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Koko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-ryhmän oikeassa alakulmassa olevaa nuolta.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muotoa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-valintaikkunan vasemmanpuoleisessa ruudussa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Sijainti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määritä oikeanpuoleisen ruudun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Sijainti ja koko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Vaakasuunta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-ominaisuudeksi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-5,01”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myös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muotoa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-valintaikkunan vasemmanpuoleisessa ruudussa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Viivan väri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 valitse oikeanpuoleisen ruudun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Viivan väri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Kiinteä viiva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toimi sitten seuraavasti: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Napsauta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Väri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-kohdan vieressä olevaa painiketta ja valitse sitten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Teeman värit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Valkoinen, tausta 1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(ensimmäinen rivi, toinen vaihtoehto vasemmalta).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Kirjoita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Läpinäkyvyys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-ruutuun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50%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muotoa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-valintaikkunan vasemmanpuoleisessa ruudussa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Viivan tyyli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Määritä oikeanpuoleisen ruudun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Viivan tyyli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-kohdassa </a:t>
            </a:r>
            <a:r>
              <a:rPr lang="fi-FI" sz="1200" b="1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Leveys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-ominaisuudeksi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1.5 pt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Sulje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muotoa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kaari.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Napsauta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Aloitus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Leikepöytä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-ryhmässä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Kopioi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-kohdan oikealla puolella olevaa nuolta ja valitse sitten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Monista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toinen kaari.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Avaa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muotoa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 napsauttamalla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Piirtotyökalujen</a:t>
            </a:r>
            <a:r>
              <a:rPr lang="fi-FI" sz="1200" b="0" i="0" noProof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Koko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-ryhmän oikeassa alakulmassa olevaa nuolta.</a:t>
            </a:r>
          </a:p>
          <a:p>
            <a:pPr marL="347472" marR="0" indent="-347472" algn="l" defTabSz="914400"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-valintaikkunan vasemmanpuoleisessa ruudussa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Koko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määritä oikeanpuoleisen ruudun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Koko ja kierto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Korkeus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-ominaisuudeksi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7”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Leveys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-ominaisuudeksi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9,5”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muotoa 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-valintaikkunan vasemmanpuoleisessa ruudussa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Sijainti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määritä oikeanpuoleisen ruudun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Sijainti ja koko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Vaakasuunta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-ominaisuudeksi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-4,75” 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Pystysuunta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-ominaisuudeksi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,05”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muotoa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-valintaikkunan vasemmanpuoleisessa ruudussa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Viivan väri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 valitse oikeanpuoleisen ruudun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Viivan väri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Liukuväriviiva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toimi sitten seuraavasti: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Tyyppi: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Lineaarinen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Suunta: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Lineaarinen alas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(ensimmäinen rivi, toinen vaihtoehto vasemmalta).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Liukuvärin rajat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-kohdassa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Lisää liukuvärin raja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tai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Poista liukuvärin raja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 kunnes liukusäätimessä näkyy kaksi rajaa.</a:t>
            </a:r>
            <a:r>
              <a:rPr lang="fi-FI" sz="1200" b="0" i="0" noProof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Mukauta liukuvärin rajat seuraavasti: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liukusäätimen ensimmäinen raja ja toimi sitten seuraavasti: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Kirjoita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Sijainti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-ruutuun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0%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Napsauta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Väri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-kohdan vieressä olevaa painiketta ja valitse sitten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Teeman värit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Siniharmaa, teksti 2, 80% vaaleampi 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(toinen rivi, neljäs vaihtoehto vasemmalta).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Kirjoita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Läpinäkyvyys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-ruutuun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70%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sitten toinen raja ja toimi seuraavasti: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Kirjoita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Sijainti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-ruutuun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100%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Napsauta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Väri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-kohdan vieressä olevaa painiketta ja valitse sitten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Teeman värit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Talvio, korostus 5, 80% vaaleampi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(toinen rivi, yhdeksäs vaihtoehto vasemmalta).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Kirjoita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Läpinäkyvyys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-ruutuun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90%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myös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muotoa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-valintaikkunan vasemmanpuoleisessa ruudussa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Viivan tyyli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Määritä oikeanpuoleisen ruudun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Viivan tyyli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-kohdassa 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Leveys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-ominaisuudeksi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4,5 pt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b="0" i="0" noProof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Sulje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muotoa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Voit luoda tässä diassa käytetyt tekstitehosteet toimimalla seuraavasti: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Lisää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Teksti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-ryhmässä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Tekstiruutu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piirrä sitten tekstiruutu napsauttamalla diaa ja vetämällä hiiren osoitinta.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Kun tekstiruutu on edelleen valittuna, kirjoita haluttu otsikon teksti (“Otsikko”).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teksti.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Aloitus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Fontti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-ryhmässä seuraavat toimet: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Calibri (Otsikot)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fonttiluettelosta.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Napsauta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Lihavointi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-kuvaketta.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Kirjoita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Fontin koko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-ruutuun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36 pt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myös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Aloitus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Kappale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-ryhmässä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Keskitä teksti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-kuvake.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tekstiruutu.</a:t>
            </a:r>
            <a:r>
              <a:rPr lang="fi-FI" sz="1200" b="0" i="0" noProof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Avaa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Tekstitehosteiden muotoileminen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 napsauttamalla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Piirtotyökalujen</a:t>
            </a:r>
            <a:r>
              <a:rPr lang="fi-FI" sz="1200" b="0" i="0" noProof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WordArt-tyylit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-ryhmän oikeassa alakulmassa olevaa nuolta.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Tekstitehosteiden muotoileminen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-ruudun vasemmanpuoleisessa ruudussa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Heijastus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 napsauta oikeanpuoleisen ruudun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Heijastus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Esiasetukset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-kohdan oikealla puolella olevaa nuolta ja 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Heijastusvariaatiot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Puoliheijastus 4 pt,  siirtymä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(toinen rivi, toinen vaihtoehto vasemmalta).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Sulje</a:t>
            </a:r>
            <a:r>
              <a:rPr lang="fi-FI" sz="1200" b="0" i="0" baseline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baseline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Tekstitehosteiden muotoileminen</a:t>
            </a:r>
            <a:r>
              <a:rPr lang="fi-FI" sz="1200" b="0" i="0" baseline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Avaa myös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muotoa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 napsauttamalla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Piirtotyökalujen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Koko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-ryhmän oikeassa alakulmassa olevaa nuolta.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muotoa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-valintaikkunan vasemmapuoleisessa ruudussa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Sijainti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tee oikeanpuoleisen ruudun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Sijainti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-kohdassa seuraavat toimet: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Kirjoita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Vaakasuunta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-ruutuun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4,57” Vasemmasta yläkulmasta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Kirjoita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Pystysuunta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-ruutuun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0,33”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Vasemmasta yläkulmasta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Sulje</a:t>
            </a:r>
            <a:r>
              <a:rPr lang="fi-FI" sz="1200" b="0" i="0" baseline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baseline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muotoa</a:t>
            </a:r>
            <a:r>
              <a:rPr lang="fi-FI" sz="1200" b="0" i="0" baseline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Lisää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Teksti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-ryhmässä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Tekstiruutu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piirrä sitten tekstiruutu napsauttamalla diaa ja vetämällä hiiren osoitinta.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Kun tekstiruutu on edelleen valittuna, kirjoita haluttu kopioleipäteksti.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teksti.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Aloitus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Fontti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-ryhmässä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Calibri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Fontti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luettelosta ja valitse sitten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28 pt</a:t>
            </a:r>
            <a:r>
              <a:rPr lang="fi-FI" sz="1200" b="1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Fonttikoko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luettelosta.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Avaa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muotoa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 napsauttamalla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Piirtotyökalujen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Koko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-ryhmässä oikeassa alakulmassa olevaa nuolta, valitse vasemmanpuoleisessa ruudussa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Sijainti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tee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Sijainti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-ruudussa seuraavat toimet: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Kirjoita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Vaakasuunta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-ruutuun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5” Vasemmasta yläkulmasta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Kirjoita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Pystysuunta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-ruutuun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1,9” Vasemmasta yläkulmasta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Sulje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muotoa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Voit luoda tässä diassa käytetyn taustan toimimalla seuraavasti: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Napsauta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Rakenne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Tausta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-ryhmän oikeassa alakulmassa olevaa nuolta ja avaa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tausta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Muotoile tausta -valintaikkunan vasemmanpuoleisessa ruudussa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Täytä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vasemmanpuoleisen ruudun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Täytä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Liukuvärjäystäyttö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toimi sitten seuraavasti: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Tyyppi: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Lineaarinen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Suunta: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Lineaarinen ylös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(toinen rivi, toinen vaihtoehto vasemmalta).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Kulma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270 astetta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Liukuvärin rajat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-kohdassa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Lisää liukuvärin raja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tai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Poista liukuvärin raja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 kunnes liukusäätimessä näkyy neljä rajaa.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liukusäätimen ensimmäinen raja ja toimi sitten seuraavasti: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Kirjoita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Sijainti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-ruutuun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0%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Napsauta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Väri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-kohdan vieressä olevaa painiketta ja valitse sitten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Teeman värit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Siniharmaa, teksti 2, 80% vaaleampi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(toinen rivi, neljäs vaihtoehto vasemmalta).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sitten toinen raja ja toimi seuraavasti: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Kirjoita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Sijainti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-ruutuun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30%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Napsauta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Väri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-kohdan vieressä olevaa painiketta ja valitse sitten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Teeman värit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Valkoinen, tausta 1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(ensimmäinen rivi, toinen vaihtoehto vasemmalta).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sitten liukusäätimen kolmas raja ja toimi seuraavasti: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Kirjoita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Sijainti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-ruutuun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70%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Napsauta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Väri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-kohdan vieressä olevaa painiketta ja valitse sitten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Teeman värit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Valkoinen, tausta 1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(ensimmäinen rivi, toinen vaihtoehto vasemmalta).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sitten liukusäätimen neljäs raja ja toimi seuraavasti: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Kirjoita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Sijainti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-ruutuun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100%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Napsauta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Väri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-kohdan vieressä olevaa painiketta ja valitse sitten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Teeman värit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Siniharmaa, teksti 2, 60% vaaleampi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(kolmas rivi, neljäs vaihtoehto vasemmalta).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Sulje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tausta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-valintaikkuna.</a:t>
            </a:r>
          </a:p>
          <a:p>
            <a:pPr marL="0" algn="l" defTabSz="914400">
              <a:buNone/>
            </a:pPr>
            <a:endParaRPr lang="fi-FI" sz="1200" noProof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Rentoudu järvellä -videomalli</a:t>
            </a:r>
          </a:p>
          <a:p>
            <a:pPr marL="0" marR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(Perustaso)</a:t>
            </a:r>
          </a:p>
          <a:p>
            <a:pPr marL="0" marR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</a:p>
          <a:p>
            <a:pPr marL="0" marR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Voit luoda tässä diassa käytetyt tehosteet toimimalla seuraavasti: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Aloitus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Diat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-ryhmässä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Asettelu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valitse sitten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Tyhjä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Lisää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Media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-ryhmässä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Video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valitse sitten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Video tiedostosta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Lisää video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-valintaikkunan vasemmanpuoleisessa ruudussa se asema tai kirjasto, joka sisältää videon.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valintaikkunan oikeanpuoleisessa ruudussa haluamasi video ja valitse sitten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Lisää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Avaa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video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 napsauttamalla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Videotyökalut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-valikon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Videotyylit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-ryhmän oikeassa alakulmassa olevaa nuolta.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video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-valintaikkunan vasemmanpuoleisessa ruudussa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Koko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poista sitten oikeanpuoleisen ruudun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Skaalaus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-kohdassa </a:t>
            </a:r>
            <a:r>
              <a:rPr lang="fi-FI" sz="1200" b="0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valinta </a:t>
            </a:r>
            <a:r>
              <a:rPr lang="fi-FI" sz="1200" b="1" i="0" noProof="0" dirty="0"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Lukitse sivusuhde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Määritä oikeanpuoleisen ruudun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Koko ja kierto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Korkeus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-ominaisuudeksi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7,5”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Leveys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-ominaisuudeksi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10”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video.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Napsauta myös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Animaatiot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Ajoitus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-ryhmässä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Aloita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-kohdan oikealla puolella olevaa nuolta ja 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Edellisen kanssa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Kun video on edelleen valittuna, 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Videotyökalut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-valikon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Toisto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Videoasetukset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-ryhmässä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Toista, kunnes lopetetaan.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endParaRPr lang="fi-FI" sz="1200" noProof="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Voit luoda tässä diassa käytetyt tekstitehosteet toimimalla seuraavasti: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Lisää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Teksti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-ryhmässä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Tekstiruutu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piirrä sitten tekstiruutu napsauttamalla diaa ja vetämällä hiiren osoitinta.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teksti.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Aloitus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Fontti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-ryhmässä seuraavat toimet: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Verdana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fonttiluettelosta.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Napsauta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Lihavointi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-kuvaketta.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Kirjoita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Fontin koko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-ruutuun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88 pt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myös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Aloitus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Kappale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-ryhmässä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Keskitä teksti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-kuvake.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Kun teksti on edelleen valittuna, avaa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muotoa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 napsauttamalla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Piirtotyökalut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-valikon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Koko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-ryhmän oikeassa alakulmassa olevaa nuolta.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 muotoa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-valintaikkunan vasemmanpuoleisessa ruudussa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Sijainti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määritä oikeanpuoleisen ruudun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Sijainti ja koko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Vaakasuunta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-ominaisuudeksi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0”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Pystysuunta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-ominaisuudeksi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2,27”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Kun teksti on edelleen valittuna, avaa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Tekstitehosteiden muotoileminen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 napsauttamalla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Piirtotyökalut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-valikon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Muotoile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WordArt-tyylit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-ryhmän oikeassa alakulmassa olevaa nuolta.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Tekstitehosteiden muotoileminen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-valintaikkunan vasemmanpuoleisessa ruudussa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Tekstitäyttö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valitse oikeanpuoleisen ruudun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Tekstitäyttö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Tasainen täyttö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fi-FI" sz="1200" b="1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Napsauta sitten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Täyttöväri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Väri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-kohdan oikealla puolella olevaa nuolta ja 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Lisää värejä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Värit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-valintaikkunassa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Mukautettu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-välilehti ja toimi seuraavasti: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Värijärjestelmä: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RGB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Pun: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Vihr: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176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Sin: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240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Sulje Värit-valintaikkuna valitsemalla OK.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Määritä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Tekstitehosteiden muotoileminen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-valintaikkunan oikeanpuoleisen ruudun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Tekstitäyttö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Täyttöväri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Läpinäkyvyys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-ominaisuudeksi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40%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myös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Tekstitehosteiden muotoileminen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-valintaikkunan oikeanpuoleisessa ruudussa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Heijastus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tee oikeanpuoleisen ruudun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Heijastus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-kohdassa seuraavat toimet: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Läpinäkyvyys :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Koko: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50%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Etäisyys: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0,3 pt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Pehmennys:</a:t>
            </a:r>
            <a:r>
              <a:rPr lang="fi-FI" sz="1200" b="0" i="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4 pt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Tekstitehosteiden muotoileminen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-valintaikkunan vasemmapuoleisessa ruudussa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Kolmiulotteinen muotoilu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tee oikeanpuoleisen ruudun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Kolmiulotteinen muotoilu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-kohdassa seuraavat toimet: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Napsauta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Viisto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Ylä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-kohdan oikealla puolella olevaa nuolta, 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Kulmakerroin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(toinen rivi, neljäs vaihtoehto vasemmalta) ja määritä sitten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Leveys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-ominaisuudeksi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5 pt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Korkeus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-ominaisuudeksi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5 pt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Määritä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Syvyys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Syvyys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-ominaisuudeksi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5 pt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Kuvio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 napsauta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Väri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-kohdan oikealle puolella olevaa nuolta, 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Teeman värit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Tummansininen, teksti 2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(ensimmäinen rivi, neljäs vaihtoehto vasemmalta) ja kirjoita sitten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Koko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-ominaisuudeksi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0,5 pt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Napsauta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Pinta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Materiaali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-kohdan oikealla puolella olevaa nuolta, 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Läpikuultava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Puuteri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(ensimmäinen vaihtoehto vasemmalta), napsauta sitten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Valaistus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-kohdan oikealla puolella olevaa nuolta ja 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Neutraali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Kolmipiste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(ensimmäinen vaihtoehto vasemmalta)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Tekstitehosteiden muotoileminen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-valintaikkunan vasemmanpuoleisessa ruudussa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Kolmiulotteinen kierto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 napsauta oikeanpuoleisen ruudun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Kolmiulotteinen kierto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Esiasetukset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-kohdan oikealla puolella olevaa nuolta ja 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Perspektiivi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-kohdassa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Perspektiivi - edusta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(ensimmäinen vaihtoehto vasemmalta).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Sulje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Tekstitehosteiden muotoileminen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-valintaikkuna.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endParaRPr lang="fi-FI" sz="1200" noProof="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Voit luoda tässä diassa käytetyt animaatiotehosteet toimimalla seuraavasti: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Valitse tekstiruutu ja 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Animaatiot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Animaatio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-ryhmässä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Kellutus sisään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(Sisäätulo-kohta, ensimmäinen rivi, neljäs vaihtoehto vasemmalta).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Napsauta myös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Animaatiot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-välilehden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Ajoitus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-ryhmässä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Aloita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-kohdan oikealla puolella olevaa nuolta, valitse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Edellisen kanssa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määritä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Kesto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-ominaisuudeksi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4,00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ja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Viive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-ominaisuudeksi </a:t>
            </a:r>
            <a:r>
              <a:rPr lang="fi-FI" sz="1200" b="1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1,00</a:t>
            </a:r>
            <a:r>
              <a:rPr lang="fi-FI" sz="1200" b="0" i="0" noProof="0" dirty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0" marR="0" algn="l" defTabSz="914400">
              <a:spcBef>
                <a:spcPts val="0"/>
              </a:spcBef>
              <a:spcAft>
                <a:spcPts val="1000"/>
              </a:spcAft>
              <a:buNone/>
            </a:pPr>
            <a:endParaRPr lang="fi-FI" sz="1200" noProof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54B371A9-57F5-439D-A04F-5C8EEFD2CF23}" type="slidenum">
              <a:rPr lang="en-US" sz="1200" b="0" i="0">
                <a:latin typeface="Calibri"/>
                <a:ea typeface="+mn-ea"/>
                <a:cs typeface="+mn-cs"/>
              </a:rPr>
              <a:t>2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599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11" descr="scifair_fr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4763"/>
            <a:ext cx="9163050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685800"/>
            <a:ext cx="6477000" cy="1752600"/>
          </a:xfrm>
        </p:spPr>
        <p:txBody>
          <a:bodyPr/>
          <a:lstStyle>
            <a:lvl1pPr algn="r">
              <a:defRPr sz="4400"/>
            </a:lvl1pPr>
          </a:lstStyle>
          <a:p>
            <a:pPr lvl="0"/>
            <a:r>
              <a:rPr lang="fi-FI" noProof="0"/>
              <a:t>Muokkaa perustyyl. napsautt.</a:t>
            </a:r>
            <a:endParaRPr lang="en-US" noProof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2133600"/>
            <a:ext cx="6477000" cy="1981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400" i="1"/>
            </a:lvl1pPr>
          </a:lstStyle>
          <a:p>
            <a:pPr lvl="0"/>
            <a:r>
              <a:rPr lang="fi-FI" noProof="0"/>
              <a:t>Muokkaa alaotsikon perustyyliä napsautt.</a:t>
            </a:r>
            <a:endParaRPr lang="en-US" noProof="0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86600" y="6248400"/>
            <a:ext cx="1524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10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09800" y="6248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fld id="{16176DC5-8B74-46AB-8BE1-6747B7D5DD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5C2FD-2C47-489C-93AC-E909B136B2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0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858000" y="838200"/>
            <a:ext cx="2286000" cy="518160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0" y="838200"/>
            <a:ext cx="6705600" cy="51816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F63068-D680-40BD-BA51-D5CACBACDA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21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A323AC-D356-48C4-A954-914FB3112B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52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C2E7EA-4BCD-410E-BD68-FDBDCC2F80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08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0" y="2667000"/>
            <a:ext cx="4419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0" y="2667000"/>
            <a:ext cx="4419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B9FD8-579C-4905-9571-66CDA40969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9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50085-0EAD-420B-80CD-4A531F2179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70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44FE7-AD15-4CAC-9A13-759E4321B6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76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BEBE4-AD7F-4BE2-80E0-564D408D03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62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BF7DB-FFE8-41C2-9255-BFDE60BC04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67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50C7FE-CAC8-4D5E-B37D-8EDC813B1B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22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3" name="Picture 13" descr="scifair_INSID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4763"/>
            <a:ext cx="9163050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8382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Muokkaa otsikon perustyyliä napsauttamalla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66700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FD1646EE-1442-448E-8676-5E5FC33E5D9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1114425" y="1609725"/>
            <a:ext cx="6934200" cy="1905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700">
          <a:solidFill>
            <a:schemeClr val="tx2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600">
          <a:solidFill>
            <a:schemeClr val="tx2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500">
          <a:solidFill>
            <a:schemeClr val="tx2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 action="ppaction://noaction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139440" y="0"/>
            <a:ext cx="6858000" cy="685800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Arc 7"/>
          <p:cNvSpPr/>
          <p:nvPr/>
        </p:nvSpPr>
        <p:spPr>
          <a:xfrm>
            <a:off x="-4584810" y="342900"/>
            <a:ext cx="9144000" cy="6172200"/>
          </a:xfrm>
          <a:prstGeom prst="arc">
            <a:avLst>
              <a:gd name="adj1" fmla="val 16200000"/>
              <a:gd name="adj2" fmla="val 5392005"/>
            </a:avLst>
          </a:prstGeom>
          <a:noFill/>
          <a:ln w="2540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Arc 8"/>
          <p:cNvSpPr/>
          <p:nvPr/>
        </p:nvSpPr>
        <p:spPr>
          <a:xfrm>
            <a:off x="-4343400" y="45720"/>
            <a:ext cx="8686800" cy="6400800"/>
          </a:xfrm>
          <a:prstGeom prst="arc">
            <a:avLst>
              <a:gd name="adj1" fmla="val 16200000"/>
              <a:gd name="adj2" fmla="val 5392005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1999" y="1734021"/>
            <a:ext cx="4449337" cy="4170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>
              <a:spcBef>
                <a:spcPts val="2400"/>
              </a:spcBef>
              <a:buNone/>
            </a:pPr>
            <a:endParaRPr lang="fi-FI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 defTabSz="914400">
              <a:spcBef>
                <a:spcPts val="2400"/>
              </a:spcBef>
              <a:buNone/>
            </a:pPr>
            <a:endParaRPr lang="fi-FI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 defTabSz="914400">
              <a:spcBef>
                <a:spcPts val="2400"/>
              </a:spcBef>
              <a:buNone/>
            </a:pPr>
            <a:endParaRPr lang="fi-FI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 defTabSz="914400">
              <a:spcBef>
                <a:spcPts val="2400"/>
              </a:spcBef>
              <a:buNone/>
            </a:pPr>
            <a:r>
              <a:rPr lang="fi-FI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KIIMINKIJOEN KOULU</a:t>
            </a:r>
            <a:endParaRPr lang="fi-FI" sz="3200" b="0" i="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 defTabSz="914400">
              <a:spcBef>
                <a:spcPts val="2400"/>
              </a:spcBef>
              <a:buNone/>
            </a:pPr>
            <a:r>
              <a:rPr lang="fi-FI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5.5.2026</a:t>
            </a:r>
            <a:endParaRPr lang="fi-FI" sz="3200" b="0" i="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 defTabSz="914400">
              <a:spcBef>
                <a:spcPts val="2400"/>
              </a:spcBef>
              <a:buNone/>
            </a:pPr>
            <a:endParaRPr lang="fi-FI" sz="3200" b="0" i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1707" y="301086"/>
            <a:ext cx="488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None/>
            </a:pPr>
            <a:r>
              <a:rPr lang="fi-FI" sz="3600" b="1" dirty="0">
                <a:effectLst>
                  <a:reflection blurRad="6350" stA="60000" endA="900" endPos="60000" dist="60007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TUTUSTUMISPÄIVÄ</a:t>
            </a:r>
            <a:endParaRPr lang="fi-FI" sz="3600" b="1" i="0" dirty="0">
              <a:effectLst>
                <a:reflection blurRad="6350" stA="60000" endA="900" endPos="60000" dist="60007" dir="5400000" sy="-100000" algn="bl" rotWithShape="0"/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140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A26745-982D-47AE-BB5B-1BF6E97E9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OPPILAS OSAA KOULUUN TULLESSA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2C252A-2958-4D7A-AC4F-85E79A08DD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988840"/>
            <a:ext cx="8991600" cy="468052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i-FI" altLang="fi-FI" sz="2000" dirty="0"/>
              <a:t>Oma nimi ja osoite 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sz="2000" dirty="0"/>
              <a:t>Turvallinen reitti kouluun </a:t>
            </a:r>
          </a:p>
          <a:p>
            <a:pPr eaLnBrk="1" hangingPunct="1">
              <a:lnSpc>
                <a:spcPct val="90000"/>
              </a:lnSpc>
            </a:pPr>
            <a:endParaRPr lang="fi-FI" altLang="fi-FI" sz="2000" dirty="0"/>
          </a:p>
          <a:p>
            <a:pPr eaLnBrk="1" hangingPunct="1">
              <a:lnSpc>
                <a:spcPct val="90000"/>
              </a:lnSpc>
            </a:pPr>
            <a:r>
              <a:rPr lang="fi-FI" altLang="fi-FI" sz="2000" dirty="0"/>
              <a:t>Pukeutuminen ja riisuminen monta kertaa päivässä 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sz="2000" dirty="0"/>
              <a:t>Kengännauhojen sitominen ( luistimet, monot )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sz="2000" dirty="0"/>
              <a:t>Omien vaatteiden ja kenkien laitto paikoilleen naulakkoon 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sz="2000" dirty="0"/>
              <a:t>Omista tavaroista huolehtiminen 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sz="2000" dirty="0"/>
              <a:t>Pienten asioiden muistaminen ja toimittaminen </a:t>
            </a:r>
          </a:p>
          <a:p>
            <a:pPr eaLnBrk="1" hangingPunct="1">
              <a:lnSpc>
                <a:spcPct val="90000"/>
              </a:lnSpc>
            </a:pPr>
            <a:endParaRPr lang="fi-FI" altLang="fi-FI" sz="2000" dirty="0"/>
          </a:p>
          <a:p>
            <a:pPr eaLnBrk="1" hangingPunct="1">
              <a:lnSpc>
                <a:spcPct val="90000"/>
              </a:lnSpc>
            </a:pPr>
            <a:r>
              <a:rPr lang="fi-FI" altLang="fi-FI" sz="2000" dirty="0"/>
              <a:t>Oman vuoron odottaminen rauhallisesti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sz="2000" dirty="0"/>
              <a:t>Ohjeiden kuunteleminen ja niiden mukaan toimiminen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sz="2000" dirty="0"/>
              <a:t>Toisten huomioiminen</a:t>
            </a:r>
          </a:p>
        </p:txBody>
      </p:sp>
    </p:spTree>
    <p:extLst>
      <p:ext uri="{BB962C8B-B14F-4D97-AF65-F5344CB8AC3E}">
        <p14:creationId xmlns:p14="http://schemas.microsoft.com/office/powerpoint/2010/main" val="710014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819150"/>
            <a:ext cx="8458200" cy="9906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OPISKELUHUOLTO</a:t>
            </a:r>
            <a:r>
              <a:rPr lang="en-US" dirty="0"/>
              <a:t> 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619672" y="1916832"/>
            <a:ext cx="6096000" cy="4267200"/>
          </a:xfrm>
        </p:spPr>
        <p:txBody>
          <a:bodyPr/>
          <a:lstStyle/>
          <a:p>
            <a:pPr algn="l"/>
            <a:r>
              <a:rPr lang="en-US" sz="3200" dirty="0" err="1"/>
              <a:t>Opiskeluhuolto</a:t>
            </a:r>
            <a:r>
              <a:rPr lang="en-US" sz="3200" dirty="0"/>
              <a:t> </a:t>
            </a:r>
            <a:r>
              <a:rPr lang="en-US" sz="3200" dirty="0" err="1"/>
              <a:t>kuuluu</a:t>
            </a:r>
            <a:r>
              <a:rPr lang="en-US" sz="3200" dirty="0"/>
              <a:t> </a:t>
            </a:r>
            <a:r>
              <a:rPr lang="en-US" sz="3200" dirty="0" err="1"/>
              <a:t>kaikille</a:t>
            </a:r>
            <a:r>
              <a:rPr lang="en-US" sz="3200" dirty="0"/>
              <a:t> </a:t>
            </a:r>
            <a:r>
              <a:rPr lang="en-US" sz="3200" dirty="0" err="1"/>
              <a:t>oppilaille</a:t>
            </a:r>
            <a:r>
              <a:rPr lang="en-US" sz="3200" dirty="0"/>
              <a:t> </a:t>
            </a:r>
          </a:p>
          <a:p>
            <a:pPr algn="l"/>
            <a:r>
              <a:rPr lang="en-US" sz="3200" dirty="0" err="1"/>
              <a:t>Opiskeluhuolto</a:t>
            </a:r>
            <a:r>
              <a:rPr lang="en-US" sz="3200" dirty="0"/>
              <a:t> on </a:t>
            </a:r>
            <a:r>
              <a:rPr lang="en-US" sz="3200" dirty="0" err="1"/>
              <a:t>sekä</a:t>
            </a:r>
            <a:r>
              <a:rPr lang="en-US" sz="3200" dirty="0"/>
              <a:t> </a:t>
            </a:r>
            <a:r>
              <a:rPr lang="en-US" sz="3200" dirty="0" err="1"/>
              <a:t>yhteisöllistä</a:t>
            </a:r>
            <a:r>
              <a:rPr lang="en-US" sz="3200" dirty="0"/>
              <a:t> </a:t>
            </a:r>
            <a:r>
              <a:rPr lang="en-US" sz="3200" dirty="0" err="1"/>
              <a:t>että</a:t>
            </a:r>
            <a:r>
              <a:rPr lang="en-US" sz="3200" dirty="0"/>
              <a:t> </a:t>
            </a:r>
            <a:r>
              <a:rPr lang="en-US" sz="3200" dirty="0" err="1"/>
              <a:t>yksilöllistä</a:t>
            </a:r>
            <a:endParaRPr lang="en-US" sz="3200" dirty="0"/>
          </a:p>
          <a:p>
            <a:pPr algn="l"/>
            <a:r>
              <a:rPr lang="en-US" sz="3200" dirty="0" err="1"/>
              <a:t>Kaikki</a:t>
            </a:r>
            <a:r>
              <a:rPr lang="en-US" sz="3200" dirty="0"/>
              <a:t> koulun </a:t>
            </a:r>
            <a:r>
              <a:rPr lang="en-US" sz="3200" dirty="0" err="1"/>
              <a:t>toimijat</a:t>
            </a:r>
            <a:r>
              <a:rPr lang="en-US" sz="3200" dirty="0"/>
              <a:t> </a:t>
            </a:r>
            <a:r>
              <a:rPr lang="en-US" sz="3200" dirty="0" err="1"/>
              <a:t>toteuttavat</a:t>
            </a:r>
            <a:r>
              <a:rPr lang="en-US" sz="3200" dirty="0"/>
              <a:t> </a:t>
            </a:r>
            <a:r>
              <a:rPr lang="en-US" sz="3200" dirty="0" err="1"/>
              <a:t>opiskeluhuoltoa</a:t>
            </a:r>
            <a:endParaRPr lang="en-US" sz="3200" dirty="0"/>
          </a:p>
          <a:p>
            <a:pPr algn="l"/>
            <a:r>
              <a:rPr lang="en-US" sz="3200" dirty="0" err="1"/>
              <a:t>Opiskeluhuolto</a:t>
            </a:r>
            <a:r>
              <a:rPr lang="en-US" sz="3200" dirty="0"/>
              <a:t> </a:t>
            </a:r>
            <a:r>
              <a:rPr lang="en-US" sz="3200" dirty="0" err="1"/>
              <a:t>perustuu</a:t>
            </a:r>
            <a:r>
              <a:rPr lang="en-US" sz="3200" dirty="0"/>
              <a:t> </a:t>
            </a:r>
            <a:r>
              <a:rPr lang="en-US" sz="3200" dirty="0" err="1"/>
              <a:t>yhteistyölle</a:t>
            </a:r>
            <a:r>
              <a:rPr lang="en-US" sz="3200" dirty="0"/>
              <a:t> </a:t>
            </a:r>
            <a:r>
              <a:rPr lang="en-US" sz="3200" dirty="0" err="1"/>
              <a:t>huoltajien</a:t>
            </a:r>
            <a:r>
              <a:rPr lang="en-US" sz="3200" dirty="0"/>
              <a:t> </a:t>
            </a:r>
            <a:r>
              <a:rPr lang="en-US" sz="3200" dirty="0" err="1"/>
              <a:t>kanssa</a:t>
            </a:r>
            <a:r>
              <a:rPr lang="en-US" sz="3200" dirty="0"/>
              <a:t> </a:t>
            </a:r>
          </a:p>
          <a:p>
            <a:pPr algn="l"/>
            <a:endParaRPr lang="en-US" sz="3200" dirty="0"/>
          </a:p>
          <a:p>
            <a:pPr algn="l"/>
            <a:endParaRPr lang="en-US" sz="800" dirty="0"/>
          </a:p>
          <a:p>
            <a:pPr algn="l"/>
            <a:endParaRPr lang="en-US" dirty="0"/>
          </a:p>
          <a:p>
            <a:pPr algn="l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72263337"/>
      </p:ext>
    </p:extLst>
  </p:cSld>
  <p:clrMapOvr>
    <a:masterClrMapping/>
  </p:clrMapOvr>
  <p:transition>
    <p:check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587A62-08F2-05BA-D39F-A0A1A1057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Terveydenhoitajan asioita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B1FFD8-A351-B077-F950-26C3D74BA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5940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819150"/>
            <a:ext cx="8458200" cy="990600"/>
          </a:xfrm>
        </p:spPr>
        <p:txBody>
          <a:bodyPr/>
          <a:lstStyle/>
          <a:p>
            <a:r>
              <a:rPr lang="en-US" dirty="0"/>
              <a:t>OPPIMISEN TUKI 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827584" y="1772816"/>
            <a:ext cx="7560840" cy="4267200"/>
          </a:xfrm>
        </p:spPr>
        <p:txBody>
          <a:bodyPr/>
          <a:lstStyle/>
          <a:p>
            <a:pPr algn="l"/>
            <a:r>
              <a:rPr lang="fi-FI" sz="2000" dirty="0"/>
              <a:t>Oppimisen tuki on muuttunut 1.8.2025 alkaen uuden lain myötä. </a:t>
            </a:r>
            <a:endParaRPr lang="en-US" sz="2000" dirty="0"/>
          </a:p>
          <a:p>
            <a:pPr algn="l"/>
            <a:r>
              <a:rPr lang="fi-FI" sz="2000" dirty="0"/>
              <a:t>Oppilas saa jatkossa ryhmäkohtaista tai oppilaskohtaista tukea.</a:t>
            </a:r>
          </a:p>
          <a:p>
            <a:pPr lvl="1" algn="l"/>
            <a:r>
              <a:rPr lang="fi-FI" sz="1800" u="sng" dirty="0"/>
              <a:t>Ryhmäkohtaiset tukimuodot</a:t>
            </a:r>
            <a:r>
              <a:rPr lang="fi-FI" sz="1800" dirty="0"/>
              <a:t>: yleinen tukiopetus, opetuskielen tukiopetus ja erityisopettajan opetus muun opetuksen yhteydessä.</a:t>
            </a:r>
          </a:p>
          <a:p>
            <a:pPr lvl="1" algn="l"/>
            <a:r>
              <a:rPr lang="fi-FI" sz="2000" u="sng" dirty="0"/>
              <a:t>Oppilaskohtaiset tukimuodot</a:t>
            </a:r>
            <a:r>
              <a:rPr lang="fi-FI" sz="2000" dirty="0"/>
              <a:t>: säännöllinen erityisopettajan antama opetus osittain tai kokonaan pienryhmässä</a:t>
            </a:r>
          </a:p>
          <a:p>
            <a:pPr algn="l"/>
            <a:r>
              <a:rPr lang="fi-FI" sz="2000" dirty="0"/>
              <a:t>Oppilaskohtaisista tukimuodoista sovitaan aina yhteistyössä huoltajien kanssa. </a:t>
            </a:r>
          </a:p>
          <a:p>
            <a:pPr algn="l"/>
            <a:r>
              <a:rPr lang="fi-FI" sz="2000" dirty="0"/>
              <a:t>Erityisopettajat toimivat luokissa samanaikaisopettajina luokanopettajan kanssa tai ottavat pienemmän ryhmän opiskelemaan omaan tilaansa. </a:t>
            </a:r>
          </a:p>
          <a:p>
            <a:pPr algn="l"/>
            <a:r>
              <a:rPr lang="fi-FI" sz="2000" dirty="0"/>
              <a:t>Erityisopettajat tekevät erilaisia testejä (lukeminen, kirjoittaminen, matematiikka), jotta tuen tarpeet saadaan selville mahdollisimman hyvin. </a:t>
            </a:r>
          </a:p>
          <a:p>
            <a:pPr algn="l"/>
            <a:endParaRPr lang="en-US" sz="800" dirty="0"/>
          </a:p>
          <a:p>
            <a:pPr algn="l"/>
            <a:endParaRPr lang="en-US" dirty="0"/>
          </a:p>
          <a:p>
            <a:pPr algn="l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18257526"/>
      </p:ext>
    </p:extLst>
  </p:cSld>
  <p:clrMapOvr>
    <a:masterClrMapping/>
  </p:clrMapOvr>
  <p:transition>
    <p:check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KÄYTÄNNÖISTÄ JA TYÖTAVOISTA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2362200"/>
            <a:ext cx="8991600" cy="3352800"/>
          </a:xfrm>
        </p:spPr>
        <p:txBody>
          <a:bodyPr/>
          <a:lstStyle/>
          <a:p>
            <a:r>
              <a:rPr lang="en-US" dirty="0" err="1"/>
              <a:t>Ekaluokkien</a:t>
            </a:r>
            <a:r>
              <a:rPr lang="en-US" dirty="0"/>
              <a:t> </a:t>
            </a:r>
            <a:r>
              <a:rPr lang="en-US" dirty="0" err="1"/>
              <a:t>vanhempainillat</a:t>
            </a:r>
            <a:r>
              <a:rPr lang="en-US" dirty="0"/>
              <a:t> </a:t>
            </a:r>
            <a:r>
              <a:rPr lang="en-US" dirty="0" err="1"/>
              <a:t>elo</a:t>
            </a:r>
            <a:r>
              <a:rPr lang="en-US" dirty="0"/>
              <a:t>- </a:t>
            </a:r>
            <a:r>
              <a:rPr lang="en-US" dirty="0" err="1"/>
              <a:t>syyskuussa</a:t>
            </a:r>
            <a:r>
              <a:rPr lang="en-US" dirty="0"/>
              <a:t> 2026</a:t>
            </a:r>
          </a:p>
          <a:p>
            <a:r>
              <a:rPr lang="en-US" dirty="0" err="1"/>
              <a:t>Oppimiskeskustelut</a:t>
            </a:r>
            <a:r>
              <a:rPr lang="en-US" dirty="0"/>
              <a:t> </a:t>
            </a:r>
            <a:r>
              <a:rPr lang="en-US" dirty="0" err="1"/>
              <a:t>lukuvuoden</a:t>
            </a:r>
            <a:r>
              <a:rPr lang="en-US" dirty="0"/>
              <a:t> </a:t>
            </a:r>
            <a:r>
              <a:rPr lang="en-US" dirty="0" err="1"/>
              <a:t>aikana</a:t>
            </a:r>
            <a:endParaRPr lang="en-US" dirty="0"/>
          </a:p>
          <a:p>
            <a:r>
              <a:rPr lang="en-US" dirty="0" err="1"/>
              <a:t>Todistus</a:t>
            </a:r>
            <a:r>
              <a:rPr lang="en-US" dirty="0"/>
              <a:t> </a:t>
            </a:r>
            <a:r>
              <a:rPr lang="en-US" dirty="0" err="1"/>
              <a:t>lukuvuoden</a:t>
            </a:r>
            <a:r>
              <a:rPr lang="en-US" dirty="0"/>
              <a:t> </a:t>
            </a:r>
            <a:r>
              <a:rPr lang="en-US" dirty="0" err="1"/>
              <a:t>päättyessä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Luokka</a:t>
            </a:r>
            <a:r>
              <a:rPr lang="en-US" dirty="0"/>
              <a:t>- ja </a:t>
            </a:r>
            <a:r>
              <a:rPr lang="en-US" dirty="0" err="1"/>
              <a:t>tiimiparit</a:t>
            </a:r>
            <a:endParaRPr lang="en-US" dirty="0"/>
          </a:p>
          <a:p>
            <a:r>
              <a:rPr lang="en-US" dirty="0" err="1"/>
              <a:t>Opetusryhmät</a:t>
            </a:r>
            <a:r>
              <a:rPr lang="en-US" dirty="0"/>
              <a:t> </a:t>
            </a:r>
            <a:r>
              <a:rPr lang="en-US" dirty="0" err="1"/>
              <a:t>muodostettu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tästä</a:t>
            </a:r>
            <a:r>
              <a:rPr lang="en-US" dirty="0"/>
              <a:t> </a:t>
            </a:r>
            <a:r>
              <a:rPr lang="en-US" dirty="0" err="1"/>
              <a:t>näkökulmasta</a:t>
            </a:r>
            <a:endParaRPr lang="en-US" dirty="0"/>
          </a:p>
          <a:p>
            <a:r>
              <a:rPr lang="en-US" dirty="0" err="1"/>
              <a:t>Jokainen</a:t>
            </a:r>
            <a:r>
              <a:rPr lang="en-US" dirty="0"/>
              <a:t> </a:t>
            </a:r>
            <a:r>
              <a:rPr lang="en-US" dirty="0" err="1"/>
              <a:t>opettaja</a:t>
            </a:r>
            <a:r>
              <a:rPr lang="en-US" dirty="0"/>
              <a:t> </a:t>
            </a:r>
            <a:r>
              <a:rPr lang="en-US" dirty="0" err="1"/>
              <a:t>toteuttaa</a:t>
            </a:r>
            <a:r>
              <a:rPr lang="en-US" dirty="0"/>
              <a:t> </a:t>
            </a:r>
            <a:r>
              <a:rPr lang="en-US" dirty="0" err="1"/>
              <a:t>opetusta</a:t>
            </a:r>
            <a:r>
              <a:rPr lang="en-US" dirty="0"/>
              <a:t> </a:t>
            </a:r>
            <a:r>
              <a:rPr lang="en-US" dirty="0" err="1"/>
              <a:t>omalla</a:t>
            </a:r>
            <a:r>
              <a:rPr lang="en-US" dirty="0"/>
              <a:t> </a:t>
            </a:r>
            <a:r>
              <a:rPr lang="en-US" dirty="0" err="1"/>
              <a:t>tyylillään</a:t>
            </a:r>
            <a:r>
              <a:rPr lang="en-US" dirty="0"/>
              <a:t>, </a:t>
            </a:r>
            <a:r>
              <a:rPr lang="en-US" dirty="0" err="1"/>
              <a:t>mutta</a:t>
            </a:r>
            <a:r>
              <a:rPr lang="en-US" dirty="0"/>
              <a:t> </a:t>
            </a:r>
            <a:r>
              <a:rPr lang="en-US" dirty="0" err="1"/>
              <a:t>paljon</a:t>
            </a:r>
            <a:r>
              <a:rPr lang="en-US" dirty="0"/>
              <a:t> on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yhteisiä</a:t>
            </a:r>
            <a:r>
              <a:rPr lang="en-US" dirty="0"/>
              <a:t> </a:t>
            </a:r>
            <a:r>
              <a:rPr lang="en-US" dirty="0" err="1"/>
              <a:t>toimintatapoja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Opetussuunnitelman</a:t>
            </a:r>
            <a:r>
              <a:rPr lang="en-US" dirty="0"/>
              <a:t> </a:t>
            </a:r>
            <a:r>
              <a:rPr lang="en-US" dirty="0" err="1"/>
              <a:t>uudistukset</a:t>
            </a:r>
            <a:r>
              <a:rPr lang="en-US" dirty="0"/>
              <a:t> (2025 ja 2026)</a:t>
            </a:r>
          </a:p>
        </p:txBody>
      </p:sp>
    </p:spTree>
    <p:extLst>
      <p:ext uri="{BB962C8B-B14F-4D97-AF65-F5344CB8AC3E}">
        <p14:creationId xmlns:p14="http://schemas.microsoft.com/office/powerpoint/2010/main" val="1575629553"/>
      </p:ext>
    </p:extLst>
  </p:cSld>
  <p:clrMapOvr>
    <a:masterClrMapping/>
  </p:clrMapOvr>
  <p:transition>
    <p:check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Kieliohjelma 2019 alkaen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2276872"/>
            <a:ext cx="8991600" cy="3352800"/>
          </a:xfrm>
        </p:spPr>
        <p:txBody>
          <a:bodyPr/>
          <a:lstStyle/>
          <a:p>
            <a:r>
              <a:rPr lang="fi-FI" dirty="0"/>
              <a:t>A1-kieltä opiskellaan koko peruskoulun ajan</a:t>
            </a:r>
          </a:p>
          <a:p>
            <a:r>
              <a:rPr lang="fi-FI" dirty="0"/>
              <a:t>Keväällä tehty kielivalinta</a:t>
            </a:r>
          </a:p>
          <a:p>
            <a:r>
              <a:rPr lang="fi-FI" dirty="0"/>
              <a:t>Englannin kieli kaikilla</a:t>
            </a:r>
          </a:p>
          <a:p>
            <a:r>
              <a:rPr lang="fi-FI" dirty="0"/>
              <a:t>1.-2.lk 1vvt</a:t>
            </a:r>
          </a:p>
          <a:p>
            <a:r>
              <a:rPr lang="fi-FI" dirty="0"/>
              <a:t>3.lk lähtien 2 </a:t>
            </a:r>
            <a:r>
              <a:rPr lang="fi-FI" dirty="0" err="1"/>
              <a:t>vvt</a:t>
            </a:r>
            <a:endParaRPr lang="fi-FI" dirty="0"/>
          </a:p>
          <a:p>
            <a:r>
              <a:rPr lang="fi-FI" dirty="0"/>
              <a:t>5.lk ja 9.lk 3 </a:t>
            </a:r>
            <a:r>
              <a:rPr lang="fi-FI" dirty="0" err="1"/>
              <a:t>vvt</a:t>
            </a:r>
            <a:endParaRPr lang="fi-FI" dirty="0"/>
          </a:p>
          <a:p>
            <a:endParaRPr lang="fi-FI" dirty="0"/>
          </a:p>
          <a:p>
            <a:r>
              <a:rPr lang="fi-FI" dirty="0"/>
              <a:t>A2-kieli 4.lk (vapaaehtoinen)</a:t>
            </a:r>
          </a:p>
          <a:p>
            <a:r>
              <a:rPr lang="fi-FI" dirty="0"/>
              <a:t>2 </a:t>
            </a:r>
            <a:r>
              <a:rPr lang="fi-FI" dirty="0" err="1"/>
              <a:t>vvt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B1-kieli 6.lk (ruotsin kieli, pakollinen)</a:t>
            </a:r>
          </a:p>
          <a:p>
            <a:r>
              <a:rPr lang="fi-FI" dirty="0"/>
              <a:t>2 </a:t>
            </a:r>
            <a:r>
              <a:rPr lang="fi-FI" dirty="0" err="1"/>
              <a:t>vvt</a:t>
            </a:r>
            <a:r>
              <a:rPr lang="fi-FI" dirty="0"/>
              <a:t> (9.lk 1 </a:t>
            </a:r>
            <a:r>
              <a:rPr lang="fi-FI" dirty="0" err="1"/>
              <a:t>vvt</a:t>
            </a:r>
            <a:r>
              <a:rPr lang="fi-FI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71881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1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KOULUKULJETUKSISTA </a:t>
            </a:r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09600" y="1700808"/>
            <a:ext cx="7850832" cy="469999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/>
              <a:t> 	  </a:t>
            </a:r>
            <a:r>
              <a:rPr lang="en-US" dirty="0" err="1"/>
              <a:t>Oppilaille</a:t>
            </a:r>
            <a:r>
              <a:rPr lang="en-US" dirty="0"/>
              <a:t>, </a:t>
            </a:r>
            <a:r>
              <a:rPr lang="en-US" dirty="0" err="1"/>
              <a:t>joilla</a:t>
            </a:r>
            <a:r>
              <a:rPr lang="en-US" dirty="0"/>
              <a:t> </a:t>
            </a:r>
            <a:r>
              <a:rPr lang="en-US" dirty="0" err="1"/>
              <a:t>koulumatka</a:t>
            </a:r>
            <a:r>
              <a:rPr lang="en-US" dirty="0"/>
              <a:t> on </a:t>
            </a:r>
            <a:r>
              <a:rPr lang="en-US" dirty="0" err="1"/>
              <a:t>yli</a:t>
            </a:r>
            <a:r>
              <a:rPr lang="en-US" dirty="0"/>
              <a:t> 5 </a:t>
            </a:r>
            <a:r>
              <a:rPr lang="en-US" dirty="0" err="1"/>
              <a:t>kilometriä</a:t>
            </a:r>
            <a:r>
              <a:rPr lang="en-US" dirty="0"/>
              <a:t> tai </a:t>
            </a:r>
            <a:r>
              <a:rPr lang="en-US" dirty="0" err="1"/>
              <a:t>koulureitti</a:t>
            </a:r>
            <a:r>
              <a:rPr lang="en-US" dirty="0"/>
              <a:t> </a:t>
            </a:r>
            <a:r>
              <a:rPr lang="en-US" dirty="0" err="1"/>
              <a:t>katsotaan</a:t>
            </a:r>
            <a:r>
              <a:rPr lang="en-US" dirty="0"/>
              <a:t> </a:t>
            </a:r>
            <a:r>
              <a:rPr lang="en-US" dirty="0" err="1"/>
              <a:t>lapsen</a:t>
            </a:r>
            <a:r>
              <a:rPr lang="en-US" dirty="0"/>
              <a:t> </a:t>
            </a:r>
            <a:r>
              <a:rPr lang="en-US" dirty="0" err="1"/>
              <a:t>ikä</a:t>
            </a:r>
            <a:r>
              <a:rPr lang="en-US" dirty="0"/>
              <a:t>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muut</a:t>
            </a:r>
            <a:r>
              <a:rPr lang="en-US" dirty="0"/>
              <a:t> </a:t>
            </a:r>
            <a:r>
              <a:rPr lang="en-US" dirty="0" err="1"/>
              <a:t>olosuhteet</a:t>
            </a:r>
            <a:r>
              <a:rPr lang="en-US" dirty="0"/>
              <a:t> </a:t>
            </a:r>
            <a:r>
              <a:rPr lang="en-US" dirty="0" err="1"/>
              <a:t>huomioiden</a:t>
            </a:r>
            <a:r>
              <a:rPr lang="en-US" dirty="0"/>
              <a:t> </a:t>
            </a:r>
            <a:r>
              <a:rPr lang="en-US" dirty="0" err="1"/>
              <a:t>liian</a:t>
            </a:r>
            <a:r>
              <a:rPr lang="en-US" dirty="0"/>
              <a:t> </a:t>
            </a:r>
            <a:r>
              <a:rPr lang="en-US" dirty="0" err="1"/>
              <a:t>vaaralliseksi</a:t>
            </a:r>
            <a:r>
              <a:rPr lang="en-US" dirty="0"/>
              <a:t> tai </a:t>
            </a:r>
            <a:r>
              <a:rPr lang="en-US" dirty="0" err="1"/>
              <a:t>rasittavaksi</a:t>
            </a:r>
            <a:r>
              <a:rPr lang="en-US" dirty="0"/>
              <a:t>, </a:t>
            </a:r>
            <a:r>
              <a:rPr lang="en-US" dirty="0" err="1"/>
              <a:t>tulee</a:t>
            </a:r>
            <a:r>
              <a:rPr lang="en-US" dirty="0"/>
              <a:t> </a:t>
            </a:r>
            <a:r>
              <a:rPr lang="en-US" dirty="0" err="1"/>
              <a:t>järjestää</a:t>
            </a:r>
            <a:r>
              <a:rPr lang="en-US" dirty="0"/>
              <a:t> </a:t>
            </a:r>
            <a:r>
              <a:rPr lang="en-US" dirty="0" err="1"/>
              <a:t>maksuton</a:t>
            </a:r>
            <a:r>
              <a:rPr lang="en-US" dirty="0"/>
              <a:t> </a:t>
            </a:r>
            <a:r>
              <a:rPr lang="en-US" dirty="0" err="1"/>
              <a:t>koulukuljetus</a:t>
            </a:r>
            <a:r>
              <a:rPr lang="en-US" dirty="0"/>
              <a:t>.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1900" dirty="0" err="1"/>
              <a:t>Koulureitin</a:t>
            </a:r>
            <a:r>
              <a:rPr lang="en-US" sz="1900" dirty="0"/>
              <a:t> </a:t>
            </a:r>
            <a:r>
              <a:rPr lang="en-US" sz="1900" dirty="0" err="1"/>
              <a:t>vaarallisuuden</a:t>
            </a:r>
            <a:r>
              <a:rPr lang="en-US" sz="1900" dirty="0"/>
              <a:t> </a:t>
            </a:r>
            <a:r>
              <a:rPr lang="en-US" sz="1900" dirty="0" err="1"/>
              <a:t>arvioinnissa</a:t>
            </a:r>
            <a:r>
              <a:rPr lang="en-US" sz="1900" dirty="0"/>
              <a:t> </a:t>
            </a:r>
            <a:r>
              <a:rPr lang="en-US" sz="1900" dirty="0" err="1"/>
              <a:t>käytetään</a:t>
            </a:r>
            <a:r>
              <a:rPr lang="en-US" sz="1900" dirty="0"/>
              <a:t> </a:t>
            </a:r>
            <a:r>
              <a:rPr lang="en-US" sz="1900" dirty="0" err="1"/>
              <a:t>Koululiitu</a:t>
            </a:r>
            <a:r>
              <a:rPr lang="en-US" sz="1900" dirty="0"/>
              <a:t> – </a:t>
            </a:r>
            <a:r>
              <a:rPr lang="en-US" sz="1900" dirty="0" err="1"/>
              <a:t>menetelmää</a:t>
            </a:r>
            <a:r>
              <a:rPr lang="en-US" sz="1900" dirty="0"/>
              <a:t>, </a:t>
            </a:r>
            <a:r>
              <a:rPr lang="en-US" sz="1900" dirty="0" err="1"/>
              <a:t>jonka</a:t>
            </a:r>
            <a:r>
              <a:rPr lang="en-US" sz="1900" dirty="0"/>
              <a:t> </a:t>
            </a:r>
            <a:r>
              <a:rPr lang="en-US" sz="1900" dirty="0" err="1"/>
              <a:t>tekee</a:t>
            </a:r>
            <a:r>
              <a:rPr lang="en-US" sz="1900" dirty="0"/>
              <a:t> </a:t>
            </a:r>
            <a:r>
              <a:rPr lang="en-US" sz="1900" dirty="0" err="1"/>
              <a:t>ulkopuolinen</a:t>
            </a:r>
            <a:r>
              <a:rPr lang="en-US" sz="1900" dirty="0"/>
              <a:t> </a:t>
            </a:r>
            <a:r>
              <a:rPr lang="en-US" sz="1900" dirty="0" err="1"/>
              <a:t>asiantuntijataho</a:t>
            </a:r>
            <a:r>
              <a:rPr lang="en-US" sz="1900" dirty="0"/>
              <a:t> (</a:t>
            </a:r>
            <a:r>
              <a:rPr lang="en-US" sz="1900" dirty="0" err="1"/>
              <a:t>Ramboll</a:t>
            </a:r>
            <a:r>
              <a:rPr lang="en-US" sz="1900" dirty="0"/>
              <a:t>).</a:t>
            </a:r>
          </a:p>
          <a:p>
            <a:pPr marL="457200" lvl="1" indent="0">
              <a:buNone/>
            </a:pPr>
            <a:endParaRPr lang="en-US" sz="1900" dirty="0"/>
          </a:p>
          <a:p>
            <a:pPr marL="457200" lvl="1" indent="0">
              <a:buNone/>
            </a:pPr>
            <a:r>
              <a:rPr lang="en-US" sz="1900" dirty="0" err="1"/>
              <a:t>Hakemusta</a:t>
            </a:r>
            <a:r>
              <a:rPr lang="en-US" sz="1900" dirty="0"/>
              <a:t> </a:t>
            </a:r>
            <a:r>
              <a:rPr lang="en-US" sz="1900" dirty="0" err="1"/>
              <a:t>maksuttomasta</a:t>
            </a:r>
            <a:r>
              <a:rPr lang="en-US" sz="1900" dirty="0"/>
              <a:t> </a:t>
            </a:r>
            <a:r>
              <a:rPr lang="en-US" sz="1900" dirty="0" err="1"/>
              <a:t>koulukuljetuksesta</a:t>
            </a:r>
            <a:r>
              <a:rPr lang="en-US" sz="1900" dirty="0"/>
              <a:t> </a:t>
            </a:r>
            <a:r>
              <a:rPr lang="en-US" sz="1900" dirty="0" err="1"/>
              <a:t>ei</a:t>
            </a:r>
            <a:r>
              <a:rPr lang="en-US" sz="1900" dirty="0"/>
              <a:t> </a:t>
            </a:r>
            <a:r>
              <a:rPr lang="en-US" sz="1900" dirty="0" err="1"/>
              <a:t>tarvita</a:t>
            </a:r>
            <a:r>
              <a:rPr lang="en-US" sz="1900" dirty="0"/>
              <a:t>, </a:t>
            </a:r>
            <a:r>
              <a:rPr lang="en-US" sz="1900" dirty="0" err="1"/>
              <a:t>jos</a:t>
            </a:r>
            <a:r>
              <a:rPr lang="en-US" sz="1900" dirty="0"/>
              <a:t> </a:t>
            </a:r>
            <a:r>
              <a:rPr lang="en-US" sz="1900" dirty="0" err="1"/>
              <a:t>matka</a:t>
            </a:r>
            <a:r>
              <a:rPr lang="en-US" sz="1900" dirty="0"/>
              <a:t> on </a:t>
            </a:r>
            <a:r>
              <a:rPr lang="en-US" sz="1900" dirty="0" err="1"/>
              <a:t>yli</a:t>
            </a:r>
            <a:r>
              <a:rPr lang="en-US" sz="1900" dirty="0"/>
              <a:t> 5 km tai </a:t>
            </a:r>
            <a:r>
              <a:rPr lang="en-US" sz="1900" dirty="0" err="1"/>
              <a:t>Koululiitu</a:t>
            </a:r>
            <a:r>
              <a:rPr lang="en-US" sz="1900" dirty="0"/>
              <a:t>- </a:t>
            </a:r>
            <a:r>
              <a:rPr lang="en-US" sz="1900" dirty="0" err="1"/>
              <a:t>arvioinnissa</a:t>
            </a:r>
            <a:r>
              <a:rPr lang="en-US" sz="1900" dirty="0"/>
              <a:t> </a:t>
            </a:r>
            <a:r>
              <a:rPr lang="en-US" sz="1900" dirty="0" err="1"/>
              <a:t>matka</a:t>
            </a:r>
            <a:r>
              <a:rPr lang="en-US" sz="1900" dirty="0"/>
              <a:t> tai </a:t>
            </a:r>
            <a:r>
              <a:rPr lang="en-US" sz="1900" dirty="0" err="1"/>
              <a:t>sen</a:t>
            </a:r>
            <a:r>
              <a:rPr lang="en-US" sz="1900" dirty="0"/>
              <a:t> </a:t>
            </a:r>
            <a:r>
              <a:rPr lang="en-US" sz="1900" dirty="0" err="1"/>
              <a:t>osa</a:t>
            </a:r>
            <a:r>
              <a:rPr lang="en-US" sz="1900" dirty="0"/>
              <a:t> </a:t>
            </a:r>
            <a:r>
              <a:rPr lang="en-US" sz="1900" dirty="0" err="1"/>
              <a:t>arvioidaan</a:t>
            </a:r>
            <a:r>
              <a:rPr lang="en-US" sz="1900" dirty="0"/>
              <a:t> </a:t>
            </a:r>
            <a:r>
              <a:rPr lang="en-US" sz="1900" dirty="0" err="1"/>
              <a:t>oppilaalle</a:t>
            </a:r>
            <a:r>
              <a:rPr lang="en-US" sz="1900" dirty="0"/>
              <a:t> </a:t>
            </a:r>
            <a:r>
              <a:rPr lang="en-US" sz="1900" dirty="0" err="1"/>
              <a:t>liian</a:t>
            </a:r>
            <a:r>
              <a:rPr lang="en-US" sz="1900" dirty="0"/>
              <a:t> </a:t>
            </a:r>
            <a:r>
              <a:rPr lang="en-US" sz="1900" dirty="0" err="1"/>
              <a:t>vaaralliseksi</a:t>
            </a:r>
            <a:r>
              <a:rPr lang="en-US" sz="1900" dirty="0"/>
              <a:t>.</a:t>
            </a:r>
          </a:p>
          <a:p>
            <a:pPr marL="457200" lvl="1" indent="0">
              <a:buNone/>
            </a:pPr>
            <a:endParaRPr lang="en-US" sz="1900" dirty="0"/>
          </a:p>
          <a:p>
            <a:pPr marL="457200" lvl="1" indent="0">
              <a:buNone/>
            </a:pPr>
            <a:r>
              <a:rPr lang="en-US" sz="1900" dirty="0" err="1"/>
              <a:t>Harkinnanvaraiset</a:t>
            </a:r>
            <a:r>
              <a:rPr lang="en-US" sz="1900" dirty="0"/>
              <a:t> </a:t>
            </a:r>
            <a:r>
              <a:rPr lang="en-US" sz="1900"/>
              <a:t>(15.5.2026) </a:t>
            </a:r>
            <a:r>
              <a:rPr lang="en-US" sz="1900" dirty="0" err="1"/>
              <a:t>koulukuljetusetuudet</a:t>
            </a:r>
            <a:r>
              <a:rPr lang="en-US" sz="1900" dirty="0"/>
              <a:t> </a:t>
            </a:r>
            <a:r>
              <a:rPr lang="en-US" sz="1900" dirty="0" err="1"/>
              <a:t>päättää</a:t>
            </a:r>
            <a:r>
              <a:rPr lang="en-US" sz="1900" dirty="0"/>
              <a:t> </a:t>
            </a:r>
            <a:r>
              <a:rPr lang="en-US" sz="1900" dirty="0" err="1"/>
              <a:t>aluepäällikkö</a:t>
            </a:r>
            <a:r>
              <a:rPr lang="en-US" sz="1900" dirty="0"/>
              <a:t>.</a:t>
            </a:r>
          </a:p>
          <a:p>
            <a:pPr marL="457200" lvl="1" indent="0">
              <a:buNone/>
            </a:pPr>
            <a:r>
              <a:rPr lang="en-US" sz="1900" dirty="0" err="1"/>
              <a:t>Hakemus</a:t>
            </a:r>
            <a:r>
              <a:rPr lang="en-US" sz="1900" dirty="0"/>
              <a:t> </a:t>
            </a:r>
            <a:r>
              <a:rPr lang="en-US" sz="1900" dirty="0" err="1"/>
              <a:t>osoitetaan</a:t>
            </a:r>
            <a:r>
              <a:rPr lang="en-US" sz="1900" dirty="0"/>
              <a:t> </a:t>
            </a:r>
            <a:r>
              <a:rPr lang="en-US" sz="1900" dirty="0" err="1"/>
              <a:t>koululle</a:t>
            </a:r>
            <a:r>
              <a:rPr lang="en-US" sz="1900" dirty="0"/>
              <a:t> (</a:t>
            </a:r>
            <a:r>
              <a:rPr lang="en-US" sz="1900" dirty="0" err="1"/>
              <a:t>rehtorille</a:t>
            </a:r>
            <a:r>
              <a:rPr lang="en-US" sz="1900" dirty="0"/>
              <a:t>).</a:t>
            </a:r>
          </a:p>
          <a:p>
            <a:pPr marL="457200" lvl="1" indent="0">
              <a:buNone/>
            </a:pPr>
            <a:endParaRPr lang="en-US" sz="1900" dirty="0"/>
          </a:p>
          <a:p>
            <a:pPr marL="457200" lvl="1" indent="0">
              <a:buNone/>
            </a:pPr>
            <a:r>
              <a:rPr lang="en-US" sz="1900" dirty="0" err="1"/>
              <a:t>Tietoa</a:t>
            </a:r>
            <a:r>
              <a:rPr lang="en-US" sz="1900" dirty="0"/>
              <a:t> </a:t>
            </a:r>
            <a:r>
              <a:rPr lang="en-US" sz="1900" dirty="0" err="1"/>
              <a:t>koulukuljetuksista</a:t>
            </a:r>
            <a:r>
              <a:rPr lang="en-US" sz="1900" dirty="0"/>
              <a:t> ouka.fi-</a:t>
            </a:r>
            <a:r>
              <a:rPr lang="en-US" sz="1900" dirty="0" err="1"/>
              <a:t>sivustolta</a:t>
            </a:r>
            <a:endParaRPr lang="en-US" sz="1900" dirty="0"/>
          </a:p>
        </p:txBody>
      </p:sp>
      <p:pic>
        <p:nvPicPr>
          <p:cNvPr id="1026" name="Picture 2" descr="Näytä lähdekuva">
            <a:extLst>
              <a:ext uri="{FF2B5EF4-FFF2-40B4-BE49-F238E27FC236}">
                <a16:creationId xmlns:a16="http://schemas.microsoft.com/office/drawing/2014/main" id="{7E2C57B9-FEE5-4AF2-B755-67CB2758A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1656184" cy="142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819150"/>
            <a:ext cx="8458200" cy="990600"/>
          </a:xfrm>
        </p:spPr>
        <p:txBody>
          <a:bodyPr/>
          <a:lstStyle/>
          <a:p>
            <a:r>
              <a:rPr lang="en-US" dirty="0"/>
              <a:t>YHTEISTYÖ 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626747" y="1916832"/>
            <a:ext cx="6096000" cy="4267200"/>
          </a:xfrm>
        </p:spPr>
        <p:txBody>
          <a:bodyPr/>
          <a:lstStyle/>
          <a:p>
            <a:pPr algn="l"/>
            <a:r>
              <a:rPr lang="en-US" sz="3200" dirty="0" err="1"/>
              <a:t>Huoltajien</a:t>
            </a:r>
            <a:r>
              <a:rPr lang="en-US" sz="3200" dirty="0"/>
              <a:t> </a:t>
            </a:r>
            <a:r>
              <a:rPr lang="en-US" sz="3200" dirty="0" err="1"/>
              <a:t>yhteystiedot</a:t>
            </a:r>
            <a:r>
              <a:rPr lang="en-US" sz="3200" dirty="0"/>
              <a:t> </a:t>
            </a:r>
            <a:r>
              <a:rPr lang="en-US" sz="3200" dirty="0" err="1"/>
              <a:t>tulisi</a:t>
            </a:r>
            <a:r>
              <a:rPr lang="en-US" sz="3200" dirty="0"/>
              <a:t> olla </a:t>
            </a:r>
            <a:r>
              <a:rPr lang="en-US" sz="3200" dirty="0" err="1"/>
              <a:t>ajan</a:t>
            </a:r>
            <a:r>
              <a:rPr lang="en-US" sz="3200" dirty="0"/>
              <a:t> </a:t>
            </a:r>
            <a:r>
              <a:rPr lang="en-US" sz="3200" dirty="0" err="1"/>
              <a:t>tasalla</a:t>
            </a:r>
            <a:r>
              <a:rPr lang="en-US" sz="3200" dirty="0"/>
              <a:t>! (</a:t>
            </a:r>
            <a:r>
              <a:rPr lang="en-US" sz="3200" dirty="0" err="1"/>
              <a:t>Wilman</a:t>
            </a:r>
            <a:r>
              <a:rPr lang="en-US" sz="3200" dirty="0"/>
              <a:t> </a:t>
            </a:r>
            <a:r>
              <a:rPr lang="en-US" sz="3200" dirty="0" err="1"/>
              <a:t>lomakkeet</a:t>
            </a:r>
            <a:r>
              <a:rPr lang="en-US" sz="3200" dirty="0"/>
              <a:t>)</a:t>
            </a:r>
          </a:p>
          <a:p>
            <a:pPr algn="l"/>
            <a:r>
              <a:rPr lang="en-US" sz="3200" dirty="0" err="1"/>
              <a:t>Lapsen</a:t>
            </a:r>
            <a:r>
              <a:rPr lang="en-US" sz="3200" dirty="0"/>
              <a:t> </a:t>
            </a:r>
            <a:r>
              <a:rPr lang="en-US" sz="3200" dirty="0" err="1"/>
              <a:t>tilanteesta</a:t>
            </a:r>
            <a:r>
              <a:rPr lang="en-US" sz="3200" dirty="0"/>
              <a:t> </a:t>
            </a:r>
            <a:r>
              <a:rPr lang="en-US" sz="3200" dirty="0" err="1"/>
              <a:t>tiedottaminen</a:t>
            </a:r>
            <a:r>
              <a:rPr lang="en-US" sz="3200" dirty="0"/>
              <a:t> </a:t>
            </a:r>
            <a:r>
              <a:rPr lang="en-US" sz="3200" dirty="0" err="1"/>
              <a:t>opettajalle</a:t>
            </a:r>
            <a:r>
              <a:rPr lang="en-US" sz="3200" dirty="0"/>
              <a:t> </a:t>
            </a:r>
          </a:p>
          <a:p>
            <a:pPr algn="l"/>
            <a:r>
              <a:rPr lang="en-US" sz="3200" dirty="0" err="1"/>
              <a:t>Allergiat</a:t>
            </a:r>
            <a:r>
              <a:rPr lang="en-US" sz="3200" dirty="0"/>
              <a:t> ja </a:t>
            </a:r>
            <a:r>
              <a:rPr lang="en-US" sz="3200" dirty="0" err="1"/>
              <a:t>lapsen</a:t>
            </a:r>
            <a:r>
              <a:rPr lang="en-US" sz="3200" dirty="0"/>
              <a:t> </a:t>
            </a:r>
            <a:r>
              <a:rPr lang="en-US" sz="3200" dirty="0" err="1"/>
              <a:t>perussairaudet</a:t>
            </a:r>
            <a:endParaRPr lang="en-US" sz="3200" dirty="0"/>
          </a:p>
          <a:p>
            <a:pPr algn="l"/>
            <a:r>
              <a:rPr lang="en-US" sz="3200" dirty="0" err="1"/>
              <a:t>Katsomusainevalinta</a:t>
            </a:r>
            <a:r>
              <a:rPr lang="en-US" sz="3200" dirty="0"/>
              <a:t> </a:t>
            </a:r>
          </a:p>
          <a:p>
            <a:pPr algn="l"/>
            <a:r>
              <a:rPr lang="en-US" sz="3200" dirty="0" err="1"/>
              <a:t>Tiivis</a:t>
            </a:r>
            <a:r>
              <a:rPr lang="en-US" sz="3200" dirty="0"/>
              <a:t> </a:t>
            </a:r>
            <a:r>
              <a:rPr lang="en-US" sz="3200" dirty="0" err="1"/>
              <a:t>yhteydenpito</a:t>
            </a:r>
            <a:r>
              <a:rPr lang="en-US" sz="3200" dirty="0"/>
              <a:t> </a:t>
            </a:r>
            <a:r>
              <a:rPr lang="en-US" sz="3200" dirty="0" err="1"/>
              <a:t>ja</a:t>
            </a:r>
            <a:r>
              <a:rPr lang="en-US" sz="3200" dirty="0"/>
              <a:t> </a:t>
            </a:r>
            <a:r>
              <a:rPr lang="en-US" sz="3200" dirty="0" err="1"/>
              <a:t>toimiva</a:t>
            </a:r>
            <a:r>
              <a:rPr lang="en-US" sz="3200" dirty="0"/>
              <a:t> </a:t>
            </a:r>
            <a:r>
              <a:rPr lang="en-US" sz="3200" dirty="0" err="1"/>
              <a:t>vuorovaikutus</a:t>
            </a:r>
            <a:r>
              <a:rPr lang="en-US" sz="3200" dirty="0"/>
              <a:t> </a:t>
            </a:r>
          </a:p>
          <a:p>
            <a:pPr algn="l"/>
            <a:endParaRPr lang="en-US" sz="800" dirty="0"/>
          </a:p>
          <a:p>
            <a:pPr algn="l"/>
            <a:endParaRPr lang="en-US" dirty="0"/>
          </a:p>
          <a:p>
            <a:pPr algn="l"/>
            <a:endParaRPr lang="en-US" sz="800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88640"/>
            <a:ext cx="2448272" cy="1377153"/>
          </a:xfrm>
          <a:prstGeom prst="rect">
            <a:avLst/>
          </a:prstGeom>
        </p:spPr>
      </p:pic>
    </p:spTree>
  </p:cSld>
  <p:clrMapOvr>
    <a:masterClrMapping/>
  </p:clrMapOvr>
  <p:transition>
    <p:check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819150"/>
            <a:ext cx="8458200" cy="990600"/>
          </a:xfrm>
        </p:spPr>
        <p:txBody>
          <a:bodyPr/>
          <a:lstStyle/>
          <a:p>
            <a:r>
              <a:rPr lang="en-US" dirty="0"/>
              <a:t>YHTEISTYÖ 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600200" y="2362200"/>
            <a:ext cx="6096000" cy="4267200"/>
          </a:xfrm>
        </p:spPr>
        <p:txBody>
          <a:bodyPr/>
          <a:lstStyle/>
          <a:p>
            <a:pPr algn="l"/>
            <a:r>
              <a:rPr lang="en-US" sz="3200" dirty="0" err="1"/>
              <a:t>Koulussa</a:t>
            </a:r>
            <a:r>
              <a:rPr lang="en-US" sz="3200" dirty="0"/>
              <a:t> </a:t>
            </a:r>
            <a:r>
              <a:rPr lang="en-US" sz="3200" dirty="0" err="1"/>
              <a:t>oppilaita</a:t>
            </a:r>
            <a:r>
              <a:rPr lang="en-US" sz="3200" dirty="0"/>
              <a:t> </a:t>
            </a:r>
            <a:r>
              <a:rPr lang="en-US" sz="3200" dirty="0" err="1"/>
              <a:t>laajalta</a:t>
            </a:r>
            <a:r>
              <a:rPr lang="en-US" sz="3200" dirty="0"/>
              <a:t> </a:t>
            </a:r>
            <a:r>
              <a:rPr lang="en-US" sz="3200" dirty="0" err="1"/>
              <a:t>alueelta</a:t>
            </a:r>
            <a:r>
              <a:rPr lang="en-US" sz="3200" dirty="0"/>
              <a:t> </a:t>
            </a:r>
            <a:r>
              <a:rPr lang="en-US" sz="3200" dirty="0" err="1"/>
              <a:t>ja</a:t>
            </a:r>
            <a:r>
              <a:rPr lang="en-US" sz="3200" dirty="0"/>
              <a:t> </a:t>
            </a:r>
            <a:r>
              <a:rPr lang="en-US" sz="3200" dirty="0" err="1"/>
              <a:t>erilaisista</a:t>
            </a:r>
            <a:r>
              <a:rPr lang="en-US" sz="3200" dirty="0"/>
              <a:t> </a:t>
            </a:r>
            <a:r>
              <a:rPr lang="en-US" sz="3200" dirty="0" err="1"/>
              <a:t>perheistä</a:t>
            </a:r>
            <a:r>
              <a:rPr lang="en-US" sz="3200" dirty="0"/>
              <a:t> – </a:t>
            </a:r>
            <a:r>
              <a:rPr lang="en-US" sz="3200" dirty="0" err="1"/>
              <a:t>jokainen</a:t>
            </a:r>
            <a:r>
              <a:rPr lang="en-US" sz="3200" dirty="0"/>
              <a:t> on </a:t>
            </a:r>
            <a:r>
              <a:rPr lang="en-US" sz="3200" dirty="0" err="1"/>
              <a:t>yhtä</a:t>
            </a:r>
            <a:r>
              <a:rPr lang="en-US" sz="3200" dirty="0"/>
              <a:t> </a:t>
            </a:r>
            <a:r>
              <a:rPr lang="en-US" sz="3200" dirty="0" err="1"/>
              <a:t>tärkeä</a:t>
            </a:r>
            <a:endParaRPr lang="en-US" sz="3200" dirty="0"/>
          </a:p>
          <a:p>
            <a:pPr algn="l"/>
            <a:r>
              <a:rPr lang="en-US" sz="3200" dirty="0" err="1"/>
              <a:t>Hyvinvoinnin</a:t>
            </a:r>
            <a:r>
              <a:rPr lang="en-US" sz="3200" dirty="0"/>
              <a:t> </a:t>
            </a:r>
            <a:r>
              <a:rPr lang="en-US" sz="3200" dirty="0" err="1"/>
              <a:t>merkitys</a:t>
            </a:r>
            <a:r>
              <a:rPr lang="en-US" sz="3200" dirty="0"/>
              <a:t> </a:t>
            </a:r>
            <a:r>
              <a:rPr lang="en-US" sz="3200" dirty="0" err="1"/>
              <a:t>oppimiselle</a:t>
            </a:r>
            <a:r>
              <a:rPr lang="en-US" sz="3200" dirty="0"/>
              <a:t> on </a:t>
            </a:r>
            <a:r>
              <a:rPr lang="en-US" sz="3200" dirty="0" err="1"/>
              <a:t>avaintekijä</a:t>
            </a:r>
            <a:endParaRPr lang="en-US" sz="3200" dirty="0"/>
          </a:p>
          <a:p>
            <a:pPr algn="l"/>
            <a:r>
              <a:rPr lang="en-US" sz="3200" dirty="0" err="1"/>
              <a:t>Kodin</a:t>
            </a:r>
            <a:r>
              <a:rPr lang="en-US" sz="3200" dirty="0"/>
              <a:t> </a:t>
            </a:r>
            <a:r>
              <a:rPr lang="en-US" sz="3200" dirty="0" err="1"/>
              <a:t>merkitys</a:t>
            </a:r>
            <a:r>
              <a:rPr lang="en-US" sz="3200" dirty="0"/>
              <a:t> </a:t>
            </a:r>
            <a:r>
              <a:rPr lang="en-US" sz="3200" dirty="0" err="1"/>
              <a:t>oppilaan</a:t>
            </a:r>
            <a:r>
              <a:rPr lang="en-US" sz="3200" dirty="0"/>
              <a:t> </a:t>
            </a:r>
            <a:r>
              <a:rPr lang="en-US" sz="3200" dirty="0" err="1"/>
              <a:t>oppimiselle</a:t>
            </a:r>
            <a:r>
              <a:rPr lang="en-US" sz="3200" dirty="0"/>
              <a:t> on </a:t>
            </a:r>
            <a:r>
              <a:rPr lang="en-US" sz="3200" dirty="0" err="1"/>
              <a:t>korvaamaton</a:t>
            </a:r>
            <a:endParaRPr lang="en-US" sz="3200" dirty="0"/>
          </a:p>
          <a:p>
            <a:pPr algn="l"/>
            <a:endParaRPr lang="en-US" sz="800" dirty="0"/>
          </a:p>
          <a:p>
            <a:pPr algn="l"/>
            <a:endParaRPr lang="en-US" dirty="0"/>
          </a:p>
          <a:p>
            <a:pPr algn="l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26076404"/>
      </p:ext>
    </p:extLst>
  </p:cSld>
  <p:clrMapOvr>
    <a:masterClrMapping/>
  </p:clrMapOvr>
  <p:transition>
    <p:check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LOPUKSI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02170" y="2060848"/>
            <a:ext cx="7010400" cy="3352800"/>
          </a:xfrm>
        </p:spPr>
        <p:txBody>
          <a:bodyPr/>
          <a:lstStyle/>
          <a:p>
            <a:pPr marL="68263" indent="-3175">
              <a:buNone/>
            </a:pPr>
            <a:r>
              <a:rPr lang="fi-FI" dirty="0"/>
              <a:t>”Sinä päivänä, </a:t>
            </a:r>
          </a:p>
          <a:p>
            <a:pPr marL="68263" indent="-3175">
              <a:buNone/>
            </a:pPr>
            <a:r>
              <a:rPr lang="fi-FI" dirty="0"/>
              <a:t>kun lapsesi on lähdössä, </a:t>
            </a:r>
          </a:p>
          <a:p>
            <a:pPr marL="68263" indent="-3175">
              <a:buNone/>
            </a:pPr>
            <a:r>
              <a:rPr lang="fi-FI" dirty="0"/>
              <a:t>kun pesän risukasan reuna vähän huojahtelee </a:t>
            </a:r>
          </a:p>
          <a:p>
            <a:pPr marL="68263" indent="-3175">
              <a:buNone/>
            </a:pPr>
            <a:r>
              <a:rPr lang="fi-FI" dirty="0"/>
              <a:t>sen siinä tepastellessa ja oikoessa lentimiään, </a:t>
            </a:r>
          </a:p>
          <a:p>
            <a:pPr marL="68263" indent="-3175">
              <a:buNone/>
            </a:pPr>
            <a:r>
              <a:rPr lang="fi-FI" dirty="0"/>
              <a:t>katso ettet sano: jää kotiin, et sinä vielä osaa mitään.</a:t>
            </a:r>
          </a:p>
          <a:p>
            <a:pPr marL="68263" indent="-3175">
              <a:buNone/>
            </a:pPr>
            <a:r>
              <a:rPr lang="fi-FI" dirty="0"/>
              <a:t>Sinä päivänä muista – lähdön ja rohkaisun hetki, </a:t>
            </a:r>
          </a:p>
          <a:p>
            <a:pPr marL="68263" indent="-3175">
              <a:buNone/>
            </a:pPr>
            <a:r>
              <a:rPr lang="fi-FI" dirty="0"/>
              <a:t>hetki joka ei toistu.” </a:t>
            </a:r>
          </a:p>
          <a:p>
            <a:pPr marL="68263" indent="-3175">
              <a:buNone/>
            </a:pPr>
            <a:endParaRPr lang="fi-FI" dirty="0"/>
          </a:p>
          <a:p>
            <a:pPr marL="68263" indent="-3175">
              <a:buNone/>
            </a:pPr>
            <a:endParaRPr lang="fi-FI" dirty="0"/>
          </a:p>
          <a:p>
            <a:pPr marL="68263" indent="-3175">
              <a:buNone/>
            </a:pPr>
            <a:r>
              <a:rPr lang="fi-FI" dirty="0"/>
              <a:t>(Veikko </a:t>
            </a:r>
            <a:r>
              <a:rPr lang="fi-FI" dirty="0" err="1"/>
              <a:t>Polameri</a:t>
            </a:r>
            <a:r>
              <a:rPr lang="fi-FI" dirty="0"/>
              <a:t>)</a:t>
            </a:r>
          </a:p>
          <a:p>
            <a:pPr marL="68263" indent="-3175"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56992"/>
            <a:ext cx="1822702" cy="3240360"/>
          </a:xfrm>
          <a:prstGeom prst="rect">
            <a:avLst/>
          </a:prstGeom>
        </p:spPr>
      </p:pic>
    </p:spTree>
  </p:cSld>
  <p:clrMapOvr>
    <a:masterClrMapping/>
  </p:clrMapOvr>
  <p:transition>
    <p:check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ir at Lake (seamless loop)_v2.wmv">
            <a:hlinkClick r:id="" action="ppaction://noaction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5277" cy="68589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-13991" y="1340768"/>
            <a:ext cx="6798365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  <a:sp3d extrusionH="355600" contourW="6350" prstMaterial="powder">
              <a:bevelT w="63500" h="63500" prst="slope"/>
              <a:contourClr>
                <a:schemeClr val="tx2"/>
              </a:contourClr>
            </a:sp3d>
          </a:bodyPr>
          <a:lstStyle/>
          <a:p>
            <a:pPr algn="ctr" defTabSz="914400">
              <a:buNone/>
            </a:pPr>
            <a:r>
              <a:rPr lang="fi-FI" sz="6600" b="1" cap="all" spc="300" dirty="0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TERVETULOA!</a:t>
            </a:r>
            <a:endParaRPr lang="fi-FI" sz="6600" b="1" i="0" cap="all" spc="300" dirty="0"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ekstiruutu 1"/>
          <p:cNvSpPr txBox="1"/>
          <p:nvPr/>
        </p:nvSpPr>
        <p:spPr>
          <a:xfrm>
            <a:off x="23079" y="2448764"/>
            <a:ext cx="6934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>
                <a:solidFill>
                  <a:schemeClr val="bg1"/>
                </a:solidFill>
                <a:latin typeface="Bell MT" panose="02020503060305020303" pitchFamily="18" charset="0"/>
              </a:rPr>
              <a:t>Opetusryhmät</a:t>
            </a:r>
          </a:p>
          <a:p>
            <a:r>
              <a:rPr lang="fi-FI" sz="4000" dirty="0">
                <a:solidFill>
                  <a:schemeClr val="bg1"/>
                </a:solidFill>
                <a:latin typeface="Bell MT" panose="02020503060305020303" pitchFamily="18" charset="0"/>
              </a:rPr>
              <a:t>Koulun esittelyä</a:t>
            </a:r>
          </a:p>
          <a:p>
            <a:r>
              <a:rPr lang="fi-FI" sz="4000" dirty="0">
                <a:solidFill>
                  <a:schemeClr val="bg1"/>
                </a:solidFill>
                <a:latin typeface="Bell MT" panose="02020503060305020303" pitchFamily="18" charset="0"/>
              </a:rPr>
              <a:t>Koulunkäynnin aloitus</a:t>
            </a:r>
          </a:p>
          <a:p>
            <a:r>
              <a:rPr lang="fi-FI" sz="4000" dirty="0">
                <a:solidFill>
                  <a:schemeClr val="bg1"/>
                </a:solidFill>
                <a:latin typeface="Bell MT" panose="02020503060305020303" pitchFamily="18" charset="0"/>
              </a:rPr>
              <a:t>Oppimisen tuki</a:t>
            </a:r>
          </a:p>
          <a:p>
            <a:r>
              <a:rPr lang="fi-FI" sz="4000" dirty="0">
                <a:solidFill>
                  <a:schemeClr val="bg1"/>
                </a:solidFill>
                <a:latin typeface="Bell MT" panose="02020503060305020303" pitchFamily="18" charset="0"/>
              </a:rPr>
              <a:t>Terveydenhoitajan asioita</a:t>
            </a:r>
          </a:p>
          <a:p>
            <a:r>
              <a:rPr lang="fi-FI" sz="4000" dirty="0">
                <a:solidFill>
                  <a:schemeClr val="bg1"/>
                </a:solidFill>
                <a:latin typeface="Bell MT" panose="02020503060305020303" pitchFamily="18" charset="0"/>
              </a:rPr>
              <a:t>Muita toimijoita</a:t>
            </a:r>
          </a:p>
          <a:p>
            <a:r>
              <a:rPr lang="fi-FI" sz="4000" dirty="0">
                <a:solidFill>
                  <a:schemeClr val="bg1"/>
                </a:solidFill>
                <a:latin typeface="Bell MT" panose="02020503060305020303" pitchFamily="18" charset="0"/>
              </a:rPr>
              <a:t>Kysymyksiä ja vastauksia</a:t>
            </a:r>
          </a:p>
        </p:txBody>
      </p:sp>
    </p:spTree>
    <p:extLst>
      <p:ext uri="{BB962C8B-B14F-4D97-AF65-F5344CB8AC3E}">
        <p14:creationId xmlns:p14="http://schemas.microsoft.com/office/powerpoint/2010/main" val="329763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7504" y="116632"/>
            <a:ext cx="7924800" cy="1752600"/>
          </a:xfrm>
        </p:spPr>
        <p:txBody>
          <a:bodyPr/>
          <a:lstStyle/>
          <a:p>
            <a:r>
              <a:rPr lang="en-US" sz="3500" dirty="0"/>
              <a:t>KIIMINKIJOEN KOULU 2026-2027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23528" y="1609329"/>
            <a:ext cx="8064896" cy="3379440"/>
          </a:xfrm>
        </p:spPr>
        <p:txBody>
          <a:bodyPr/>
          <a:lstStyle/>
          <a:p>
            <a:r>
              <a:rPr lang="en-US" sz="2800" dirty="0"/>
              <a:t>OPPILAITA PERUSOPETUKSESSA 370</a:t>
            </a:r>
          </a:p>
          <a:p>
            <a:r>
              <a:rPr lang="en-US" sz="1800" dirty="0"/>
              <a:t>(2021-2022 </a:t>
            </a:r>
            <a:r>
              <a:rPr lang="en-US" sz="1800" dirty="0" err="1"/>
              <a:t>oppilaita</a:t>
            </a:r>
            <a:r>
              <a:rPr lang="en-US" sz="1800" dirty="0"/>
              <a:t> 504)</a:t>
            </a:r>
            <a:endParaRPr lang="en-US" sz="2800" dirty="0"/>
          </a:p>
          <a:p>
            <a:r>
              <a:rPr lang="en-US" sz="2800" dirty="0" err="1"/>
              <a:t>Koulutulokkaita</a:t>
            </a:r>
            <a:r>
              <a:rPr lang="en-US" sz="2800" dirty="0"/>
              <a:t> 69</a:t>
            </a:r>
          </a:p>
          <a:p>
            <a:r>
              <a:rPr lang="en-US" sz="2800" dirty="0" err="1"/>
              <a:t>Opetuksen</a:t>
            </a:r>
            <a:r>
              <a:rPr lang="en-US" sz="2800" dirty="0"/>
              <a:t> </a:t>
            </a:r>
            <a:r>
              <a:rPr lang="en-US" sz="2800" dirty="0" err="1"/>
              <a:t>henkilökuntaa</a:t>
            </a:r>
            <a:r>
              <a:rPr lang="en-US" sz="2800" dirty="0"/>
              <a:t> 41</a:t>
            </a:r>
          </a:p>
          <a:p>
            <a:r>
              <a:rPr lang="en-US" sz="2800" dirty="0" err="1"/>
              <a:t>Oppilaita</a:t>
            </a:r>
            <a:r>
              <a:rPr lang="en-US" sz="2800" dirty="0"/>
              <a:t> </a:t>
            </a:r>
            <a:r>
              <a:rPr lang="en-US" sz="2800" dirty="0" err="1"/>
              <a:t>maksuttoman</a:t>
            </a:r>
            <a:r>
              <a:rPr lang="en-US" sz="2800" dirty="0"/>
              <a:t> </a:t>
            </a:r>
            <a:r>
              <a:rPr lang="en-US" sz="2800" dirty="0" err="1"/>
              <a:t>koulukuljetuksen</a:t>
            </a:r>
            <a:r>
              <a:rPr lang="en-US" sz="2800" dirty="0"/>
              <a:t> </a:t>
            </a:r>
            <a:r>
              <a:rPr lang="en-US" sz="2800" dirty="0" err="1"/>
              <a:t>piirissä</a:t>
            </a:r>
            <a:r>
              <a:rPr lang="en-US" sz="2800" dirty="0"/>
              <a:t> n.110</a:t>
            </a:r>
          </a:p>
          <a:p>
            <a:r>
              <a:rPr lang="en-US" sz="2800" dirty="0" err="1"/>
              <a:t>Perusopetusryhmiä</a:t>
            </a:r>
            <a:r>
              <a:rPr lang="en-US" sz="2800" dirty="0"/>
              <a:t> 19</a:t>
            </a:r>
          </a:p>
          <a:p>
            <a:r>
              <a:rPr lang="en-US" sz="2800" dirty="0" err="1"/>
              <a:t>Erityisryhmiä</a:t>
            </a:r>
            <a:r>
              <a:rPr lang="en-US" sz="2800" dirty="0"/>
              <a:t> 3</a:t>
            </a:r>
          </a:p>
          <a:p>
            <a:r>
              <a:rPr lang="en-US" sz="2800" dirty="0" err="1"/>
              <a:t>Laaja-alaisia</a:t>
            </a:r>
            <a:r>
              <a:rPr lang="en-US" sz="2800" dirty="0"/>
              <a:t> </a:t>
            </a:r>
            <a:r>
              <a:rPr lang="en-US" sz="2800" dirty="0" err="1"/>
              <a:t>erityisopettajia</a:t>
            </a:r>
            <a:r>
              <a:rPr lang="en-US" sz="2800" dirty="0"/>
              <a:t> 3</a:t>
            </a:r>
          </a:p>
          <a:p>
            <a:r>
              <a:rPr lang="en-US" sz="2800" dirty="0" err="1"/>
              <a:t>Koulusihteeri</a:t>
            </a:r>
            <a:r>
              <a:rPr lang="en-US" sz="2800" dirty="0"/>
              <a:t> ja </a:t>
            </a:r>
            <a:r>
              <a:rPr lang="en-US" sz="2800" dirty="0" err="1"/>
              <a:t>apulaisjohtaja</a:t>
            </a:r>
            <a:endParaRPr lang="en-US" sz="2800" dirty="0"/>
          </a:p>
          <a:p>
            <a:r>
              <a:rPr lang="en-US" sz="2800" dirty="0" err="1"/>
              <a:t>Terveydenhoitaja</a:t>
            </a:r>
            <a:r>
              <a:rPr lang="en-US" sz="2800" dirty="0"/>
              <a:t>, </a:t>
            </a:r>
            <a:r>
              <a:rPr lang="en-US" sz="2800" dirty="0" err="1"/>
              <a:t>koulupsykologi</a:t>
            </a:r>
            <a:r>
              <a:rPr lang="en-US" sz="2800" dirty="0"/>
              <a:t> ja </a:t>
            </a:r>
            <a:r>
              <a:rPr lang="en-US" sz="2800" dirty="0" err="1"/>
              <a:t>koulukuraattori</a:t>
            </a:r>
            <a:endParaRPr lang="en-US" sz="2800" dirty="0"/>
          </a:p>
          <a:p>
            <a:endParaRPr lang="en-US" sz="15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  <p:bldP spid="410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63575"/>
            <a:ext cx="9144000" cy="1298575"/>
          </a:xfrm>
        </p:spPr>
        <p:txBody>
          <a:bodyPr/>
          <a:lstStyle/>
          <a:p>
            <a:r>
              <a:rPr lang="en-US" dirty="0"/>
              <a:t>KOULUN ESITTELYÄ 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2362200"/>
            <a:ext cx="9144000" cy="3657600"/>
          </a:xfrm>
        </p:spPr>
        <p:txBody>
          <a:bodyPr/>
          <a:lstStyle/>
          <a:p>
            <a:r>
              <a:rPr lang="en-US" dirty="0" err="1"/>
              <a:t>Hyvinvointikoulu</a:t>
            </a:r>
            <a:r>
              <a:rPr lang="en-US" dirty="0"/>
              <a:t>, </a:t>
            </a:r>
            <a:r>
              <a:rPr lang="en-US" dirty="0" err="1"/>
              <a:t>hyvinvointiviikot</a:t>
            </a:r>
            <a:endParaRPr lang="en-US" dirty="0"/>
          </a:p>
          <a:p>
            <a:r>
              <a:rPr lang="en-US" dirty="0" err="1"/>
              <a:t>Tunne</a:t>
            </a:r>
            <a:r>
              <a:rPr lang="en-US" dirty="0"/>
              <a:t>- ja </a:t>
            </a:r>
            <a:r>
              <a:rPr lang="en-US" dirty="0" err="1"/>
              <a:t>turvataitokasvatus</a:t>
            </a:r>
            <a:endParaRPr lang="en-US" dirty="0"/>
          </a:p>
          <a:p>
            <a:r>
              <a:rPr lang="en-US" dirty="0"/>
              <a:t>STEAM-</a:t>
            </a:r>
            <a:r>
              <a:rPr lang="en-US" dirty="0" err="1"/>
              <a:t>koulu</a:t>
            </a:r>
            <a:endParaRPr lang="en-US" dirty="0"/>
          </a:p>
          <a:p>
            <a:r>
              <a:rPr lang="en-US" dirty="0" err="1"/>
              <a:t>Aktiivinen</a:t>
            </a:r>
            <a:r>
              <a:rPr lang="en-US" dirty="0"/>
              <a:t> </a:t>
            </a:r>
            <a:r>
              <a:rPr lang="en-US" dirty="0" err="1"/>
              <a:t>oppilaskuntatoiminta</a:t>
            </a:r>
            <a:endParaRPr lang="en-US" dirty="0"/>
          </a:p>
          <a:p>
            <a:r>
              <a:rPr lang="en-US" dirty="0" err="1"/>
              <a:t>Paljon</a:t>
            </a:r>
            <a:r>
              <a:rPr lang="en-US" dirty="0"/>
              <a:t> </a:t>
            </a:r>
            <a:r>
              <a:rPr lang="en-US" dirty="0" err="1"/>
              <a:t>erilaisia</a:t>
            </a:r>
            <a:r>
              <a:rPr lang="en-US" dirty="0"/>
              <a:t> </a:t>
            </a:r>
            <a:r>
              <a:rPr lang="en-US" dirty="0" err="1"/>
              <a:t>tapahtumia</a:t>
            </a:r>
            <a:r>
              <a:rPr lang="en-US" dirty="0"/>
              <a:t> ja </a:t>
            </a:r>
            <a:r>
              <a:rPr lang="en-US" dirty="0" err="1"/>
              <a:t>teemoja</a:t>
            </a:r>
            <a:endParaRPr lang="en-US" dirty="0"/>
          </a:p>
          <a:p>
            <a:r>
              <a:rPr lang="en-US" dirty="0"/>
              <a:t>Koulun </a:t>
            </a:r>
            <a:r>
              <a:rPr lang="en-US" dirty="0" err="1"/>
              <a:t>kerhotoiminta</a:t>
            </a:r>
            <a:endParaRPr lang="en-US" dirty="0"/>
          </a:p>
          <a:p>
            <a:r>
              <a:rPr lang="en-US" dirty="0" err="1"/>
              <a:t>Oppimiskeskustelut</a:t>
            </a:r>
            <a:endParaRPr lang="en-US" dirty="0"/>
          </a:p>
          <a:p>
            <a:r>
              <a:rPr lang="en-US" dirty="0" err="1"/>
              <a:t>Koululla</a:t>
            </a:r>
            <a:r>
              <a:rPr lang="en-US" dirty="0"/>
              <a:t> </a:t>
            </a:r>
            <a:r>
              <a:rPr lang="en-US" dirty="0" err="1"/>
              <a:t>toimii</a:t>
            </a:r>
            <a:r>
              <a:rPr lang="en-US" dirty="0"/>
              <a:t> </a:t>
            </a:r>
            <a:r>
              <a:rPr lang="en-US" dirty="0" err="1"/>
              <a:t>vanhempainyhdistys</a:t>
            </a:r>
            <a:r>
              <a:rPr lang="en-US" dirty="0"/>
              <a:t> – </a:t>
            </a:r>
            <a:r>
              <a:rPr lang="en-US" dirty="0" err="1"/>
              <a:t>lähde</a:t>
            </a:r>
            <a:r>
              <a:rPr lang="en-US" dirty="0"/>
              <a:t> </a:t>
            </a:r>
            <a:r>
              <a:rPr lang="en-US" dirty="0" err="1"/>
              <a:t>mukaan</a:t>
            </a:r>
            <a:r>
              <a:rPr lang="en-US" dirty="0"/>
              <a:t>!</a:t>
            </a:r>
          </a:p>
          <a:p>
            <a:r>
              <a:rPr lang="en-US" dirty="0" err="1"/>
              <a:t>Yhteisöllinen</a:t>
            </a:r>
            <a:r>
              <a:rPr lang="en-US" dirty="0"/>
              <a:t> </a:t>
            </a:r>
            <a:r>
              <a:rPr lang="en-US" dirty="0" err="1"/>
              <a:t>opiskelijahuolto</a:t>
            </a:r>
            <a:r>
              <a:rPr lang="en-US" dirty="0"/>
              <a:t> </a:t>
            </a:r>
            <a:r>
              <a:rPr lang="en-US" dirty="0" err="1"/>
              <a:t>kutsuu</a:t>
            </a:r>
            <a:r>
              <a:rPr lang="en-US" dirty="0"/>
              <a:t> </a:t>
            </a:r>
            <a:r>
              <a:rPr lang="en-US" dirty="0" err="1"/>
              <a:t>mukaan</a:t>
            </a:r>
            <a:r>
              <a:rPr lang="en-US" dirty="0"/>
              <a:t> </a:t>
            </a:r>
            <a:r>
              <a:rPr lang="en-US" dirty="0" err="1"/>
              <a:t>huoltajia</a:t>
            </a:r>
            <a:endParaRPr lang="en-US" dirty="0"/>
          </a:p>
          <a:p>
            <a:r>
              <a:rPr lang="en-US" dirty="0"/>
              <a:t>IP-</a:t>
            </a:r>
            <a:r>
              <a:rPr lang="en-US" dirty="0" err="1"/>
              <a:t>kerho</a:t>
            </a:r>
            <a:r>
              <a:rPr lang="en-US" dirty="0"/>
              <a:t> </a:t>
            </a:r>
            <a:r>
              <a:rPr lang="en-US" dirty="0" err="1"/>
              <a:t>toimii</a:t>
            </a:r>
            <a:r>
              <a:rPr lang="en-US" dirty="0"/>
              <a:t> 1-2. -</a:t>
            </a:r>
            <a:r>
              <a:rPr lang="en-US" dirty="0" err="1"/>
              <a:t>luokan</a:t>
            </a:r>
            <a:r>
              <a:rPr lang="en-US" dirty="0"/>
              <a:t> </a:t>
            </a:r>
            <a:r>
              <a:rPr lang="en-US" dirty="0" err="1"/>
              <a:t>oppilaille</a:t>
            </a:r>
            <a:endParaRPr lang="en-US" dirty="0"/>
          </a:p>
          <a:p>
            <a:r>
              <a:rPr lang="en-US" dirty="0" err="1"/>
              <a:t>Aamupäiväkerho</a:t>
            </a:r>
            <a:r>
              <a:rPr lang="en-US" dirty="0"/>
              <a:t> </a:t>
            </a:r>
            <a:r>
              <a:rPr lang="en-US" dirty="0" err="1"/>
              <a:t>toimii</a:t>
            </a:r>
            <a:r>
              <a:rPr lang="en-US" dirty="0"/>
              <a:t> 1.-luokan </a:t>
            </a:r>
            <a:r>
              <a:rPr lang="en-US" dirty="0" err="1"/>
              <a:t>oppilaille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60879"/>
      </p:ext>
    </p:extLst>
  </p:cSld>
  <p:clrMapOvr>
    <a:masterClrMapping/>
  </p:clrMapOvr>
  <p:transition>
    <p:check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1D9AF2-2CDB-EFA1-7D3D-B74AF8A6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Harrastamisen aarrearkku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C848C3-D969-D76A-8A18-EE3E66DBC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Erilliset </a:t>
            </a:r>
            <a:r>
              <a:rPr lang="fi-FI" dirty="0"/>
              <a:t>diat</a:t>
            </a:r>
          </a:p>
        </p:txBody>
      </p:sp>
    </p:spTree>
    <p:extLst>
      <p:ext uri="{BB962C8B-B14F-4D97-AF65-F5344CB8AC3E}">
        <p14:creationId xmlns:p14="http://schemas.microsoft.com/office/powerpoint/2010/main" val="3522567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3301CF-924D-6FDE-8CBC-A06B181A6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914400"/>
          </a:xfrm>
        </p:spPr>
        <p:txBody>
          <a:bodyPr/>
          <a:lstStyle/>
          <a:p>
            <a:r>
              <a:rPr lang="fi-FI" dirty="0"/>
              <a:t>AP/IP-toiminta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07C995-3E69-5405-88C7-0C2F70E74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8" y="1556792"/>
            <a:ext cx="8991600" cy="3352800"/>
          </a:xfrm>
        </p:spPr>
        <p:txBody>
          <a:bodyPr/>
          <a:lstStyle/>
          <a:p>
            <a:pPr marL="0" indent="0">
              <a:buNone/>
            </a:pPr>
            <a:r>
              <a:rPr lang="fi-FI" sz="2400" b="1" u="sng" dirty="0"/>
              <a:t>IP</a:t>
            </a:r>
          </a:p>
          <a:p>
            <a:r>
              <a:rPr lang="fi-FI" dirty="0"/>
              <a:t>Koulun päärakennuksen pohjakerroksessa</a:t>
            </a:r>
          </a:p>
          <a:p>
            <a:r>
              <a:rPr lang="fi-FI" dirty="0"/>
              <a:t>Koulupäivinä (ma-pe)</a:t>
            </a:r>
          </a:p>
          <a:p>
            <a:r>
              <a:rPr lang="fi-FI" dirty="0"/>
              <a:t>Toiminta-aika klo 12.00-16.30</a:t>
            </a:r>
          </a:p>
          <a:p>
            <a:r>
              <a:rPr lang="fi-FI" dirty="0"/>
              <a:t>Koulun loma-aikoina ei ole toimintaa</a:t>
            </a:r>
          </a:p>
          <a:p>
            <a:r>
              <a:rPr lang="fi-FI" dirty="0"/>
              <a:t>Tarjoaa monipuoliset mahdollisuudet osallistua ohjattuun ja valvottuun toimintaan turvallisessa ja virikkeellisessä ympäristössä koulupäivän jälkeen</a:t>
            </a:r>
          </a:p>
          <a:p>
            <a:r>
              <a:rPr lang="fi-FI" dirty="0"/>
              <a:t>Mahdollisuus leikkiin, askarteluun, liikuntaan, ulkoiluun, retkeilyyn yms.</a:t>
            </a:r>
          </a:p>
          <a:p>
            <a:r>
              <a:rPr lang="fi-FI" dirty="0"/>
              <a:t>Kuukausimaksuun sisältyy välipala, vakuutus ja askartelu- yms. Tarvikkeet</a:t>
            </a:r>
          </a:p>
          <a:p>
            <a:r>
              <a:rPr lang="fi-FI" b="1" dirty="0"/>
              <a:t>Tutustumispäivä ti 11.8.2026 klo 14-16</a:t>
            </a:r>
          </a:p>
          <a:p>
            <a:pPr marL="0" indent="0">
              <a:buNone/>
            </a:pPr>
            <a:r>
              <a:rPr lang="fi-FI" sz="2400" b="1" u="sng" dirty="0"/>
              <a:t>AP</a:t>
            </a:r>
          </a:p>
          <a:p>
            <a:r>
              <a:rPr lang="fi-FI" dirty="0"/>
              <a:t>Toiminta-aika klo 8.00-9.45</a:t>
            </a:r>
          </a:p>
          <a:p>
            <a:r>
              <a:rPr lang="fi-FI" dirty="0"/>
              <a:t>Käynnistyy ensimmäisellä kokonaisella kouluviikolla</a:t>
            </a:r>
          </a:p>
          <a:p>
            <a:r>
              <a:rPr lang="fi-FI" dirty="0"/>
              <a:t>Ilmoittautuminen ko. viikon aikana</a:t>
            </a:r>
          </a:p>
          <a:p>
            <a:r>
              <a:rPr lang="fi-FI" dirty="0"/>
              <a:t>Maksutonta</a:t>
            </a:r>
          </a:p>
        </p:txBody>
      </p:sp>
    </p:spTree>
    <p:extLst>
      <p:ext uri="{BB962C8B-B14F-4D97-AF65-F5344CB8AC3E}">
        <p14:creationId xmlns:p14="http://schemas.microsoft.com/office/powerpoint/2010/main" val="3326207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BA4C94E-BAA4-3489-11D0-3C6FCE60C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Nuorisopalvelut + SRK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B97729-A186-AE0B-9E48-172754D94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Avoinna ma-pe klo 12-16</a:t>
            </a:r>
          </a:p>
          <a:p>
            <a:r>
              <a:rPr lang="fi-FI" dirty="0"/>
              <a:t>Osoite: Kirjastokuja 1</a:t>
            </a:r>
          </a:p>
          <a:p>
            <a:r>
              <a:rPr lang="fi-FI" dirty="0"/>
              <a:t>Puh: 044-4993368</a:t>
            </a:r>
          </a:p>
          <a:p>
            <a:r>
              <a:rPr lang="fi-FI" dirty="0"/>
              <a:t>IG: </a:t>
            </a:r>
            <a:r>
              <a:rPr lang="fi-FI" dirty="0" err="1"/>
              <a:t>nuorisotalo_syke</a:t>
            </a:r>
            <a:r>
              <a:rPr lang="fi-FI" dirty="0"/>
              <a:t> 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21888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3BBC14-5E05-2A24-F148-6CE6AECFA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914400"/>
          </a:xfrm>
        </p:spPr>
        <p:txBody>
          <a:bodyPr wrap="square" anchor="ctr">
            <a:normAutofit/>
          </a:bodyPr>
          <a:lstStyle/>
          <a:p>
            <a:r>
              <a:rPr lang="fi-FI" dirty="0"/>
              <a:t>KIIMINKIJOEN UUSI KOULU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302093F-DD25-45CC-C856-E346DF71D1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667000"/>
            <a:ext cx="4419600" cy="3714328"/>
          </a:xfrm>
        </p:spPr>
        <p:txBody>
          <a:bodyPr wrap="square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fi-FI" sz="2000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sz="2000" u="sng" dirty="0"/>
              <a:t>Aikataulua:</a:t>
            </a:r>
          </a:p>
          <a:p>
            <a:pPr>
              <a:lnSpc>
                <a:spcPct val="90000"/>
              </a:lnSpc>
            </a:pPr>
            <a:endParaRPr lang="fi-FI" sz="2000" u="sng" dirty="0"/>
          </a:p>
          <a:p>
            <a:pPr lvl="1">
              <a:lnSpc>
                <a:spcPct val="90000"/>
              </a:lnSpc>
            </a:pPr>
            <a:r>
              <a:rPr lang="fi-FI" sz="2000" dirty="0"/>
              <a:t>Rakentaminen alkanut 4/26</a:t>
            </a:r>
          </a:p>
          <a:p>
            <a:pPr lvl="1">
              <a:lnSpc>
                <a:spcPct val="90000"/>
              </a:lnSpc>
            </a:pPr>
            <a:r>
              <a:rPr lang="fi-FI" sz="2000" dirty="0"/>
              <a:t>Rakentaminen valmista 10/27</a:t>
            </a:r>
          </a:p>
          <a:p>
            <a:pPr lvl="1">
              <a:lnSpc>
                <a:spcPct val="90000"/>
              </a:lnSpc>
            </a:pPr>
            <a:r>
              <a:rPr lang="fi-FI" sz="2000" dirty="0"/>
              <a:t>Luovutus 11/27</a:t>
            </a:r>
          </a:p>
          <a:p>
            <a:pPr lvl="1">
              <a:lnSpc>
                <a:spcPct val="90000"/>
              </a:lnSpc>
            </a:pPr>
            <a:r>
              <a:rPr lang="fi-FI" sz="2000" dirty="0"/>
              <a:t>Muutto 1/28</a:t>
            </a:r>
          </a:p>
        </p:txBody>
      </p:sp>
      <p:pic>
        <p:nvPicPr>
          <p:cNvPr id="5" name="Kuva 4" descr="Kuva, joka sisältää kohteen kartta, Urbaani muotoilu, Suunnitelma, teksti&#10;&#10;Tekoälyn generoima sisältö voi olla virheellistä.">
            <a:extLst>
              <a:ext uri="{FF2B5EF4-FFF2-40B4-BE49-F238E27FC236}">
                <a16:creationId xmlns:a16="http://schemas.microsoft.com/office/drawing/2014/main" id="{7DCE2E2B-B68F-FE8B-E56E-23C60BE8CB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 r="13577" b="1"/>
          <a:stretch/>
        </p:blipFill>
        <p:spPr>
          <a:xfrm>
            <a:off x="4572000" y="2667000"/>
            <a:ext cx="4419600" cy="335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6877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LUKUVUODEN ALOITUKSESTA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1520" y="1965648"/>
            <a:ext cx="8740080" cy="3352800"/>
          </a:xfrm>
        </p:spPr>
        <p:txBody>
          <a:bodyPr/>
          <a:lstStyle/>
          <a:p>
            <a:r>
              <a:rPr lang="en-US" dirty="0" err="1"/>
              <a:t>Lukuvuosi</a:t>
            </a:r>
            <a:r>
              <a:rPr lang="en-US" dirty="0"/>
              <a:t> </a:t>
            </a:r>
            <a:r>
              <a:rPr lang="en-US" dirty="0" err="1"/>
              <a:t>alkaa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12.8.2026 </a:t>
            </a:r>
            <a:r>
              <a:rPr lang="en-US" dirty="0" err="1"/>
              <a:t>klo</a:t>
            </a:r>
            <a:r>
              <a:rPr lang="en-US" dirty="0"/>
              <a:t> 9.00.</a:t>
            </a:r>
          </a:p>
          <a:p>
            <a:r>
              <a:rPr lang="en-US" dirty="0" err="1"/>
              <a:t>Ensimmäiset</a:t>
            </a:r>
            <a:r>
              <a:rPr lang="en-US" dirty="0"/>
              <a:t> </a:t>
            </a:r>
            <a:r>
              <a:rPr lang="en-US" dirty="0" err="1"/>
              <a:t>päivät</a:t>
            </a:r>
            <a:r>
              <a:rPr lang="en-US" dirty="0"/>
              <a:t> </a:t>
            </a:r>
            <a:r>
              <a:rPr lang="en-US" dirty="0" err="1"/>
              <a:t>tärkeitä</a:t>
            </a:r>
            <a:r>
              <a:rPr lang="en-US" dirty="0"/>
              <a:t> </a:t>
            </a:r>
            <a:r>
              <a:rPr lang="en-US" dirty="0" err="1"/>
              <a:t>erityisesti</a:t>
            </a:r>
            <a:r>
              <a:rPr lang="en-US" dirty="0"/>
              <a:t> </a:t>
            </a:r>
            <a:r>
              <a:rPr lang="en-US" dirty="0" err="1"/>
              <a:t>turvallisuuden</a:t>
            </a:r>
            <a:r>
              <a:rPr lang="en-US" dirty="0"/>
              <a:t>(</a:t>
            </a:r>
            <a:r>
              <a:rPr lang="en-US" dirty="0" err="1"/>
              <a:t>tunteen</a:t>
            </a:r>
            <a:r>
              <a:rPr lang="en-US" dirty="0"/>
              <a:t>) </a:t>
            </a:r>
            <a:r>
              <a:rPr lang="en-US" dirty="0" err="1"/>
              <a:t>näkökulmasta</a:t>
            </a:r>
            <a:endParaRPr lang="en-US" dirty="0"/>
          </a:p>
          <a:p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Erityisryhmäoppilaat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aluksi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kotiluokissa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Wilma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koulun</a:t>
            </a:r>
            <a:r>
              <a:rPr lang="en-US" dirty="0"/>
              <a:t> </a:t>
            </a:r>
            <a:r>
              <a:rPr lang="en-US" dirty="0" err="1"/>
              <a:t>kotisivut</a:t>
            </a:r>
            <a:r>
              <a:rPr lang="en-US" dirty="0"/>
              <a:t> </a:t>
            </a:r>
            <a:r>
              <a:rPr lang="en-US" dirty="0" err="1"/>
              <a:t>tiedotuskanavia</a:t>
            </a:r>
            <a:endParaRPr lang="en-US" dirty="0"/>
          </a:p>
          <a:p>
            <a:r>
              <a:rPr lang="en-US" dirty="0" err="1"/>
              <a:t>Jokaisella</a:t>
            </a:r>
            <a:r>
              <a:rPr lang="en-US" dirty="0"/>
              <a:t> </a:t>
            </a:r>
            <a:r>
              <a:rPr lang="en-US" dirty="0" err="1"/>
              <a:t>opettajalla</a:t>
            </a:r>
            <a:r>
              <a:rPr lang="en-US" dirty="0"/>
              <a:t> </a:t>
            </a:r>
            <a:r>
              <a:rPr lang="en-US" dirty="0" err="1"/>
              <a:t>henkilökohtainen</a:t>
            </a:r>
            <a:r>
              <a:rPr lang="en-US" dirty="0"/>
              <a:t> </a:t>
            </a:r>
            <a:r>
              <a:rPr lang="en-US" dirty="0" err="1"/>
              <a:t>työpuhelin</a:t>
            </a:r>
            <a:endParaRPr lang="en-US" dirty="0"/>
          </a:p>
          <a:p>
            <a:r>
              <a:rPr lang="en-US" dirty="0" err="1"/>
              <a:t>Yhteydenotot</a:t>
            </a:r>
            <a:r>
              <a:rPr lang="en-US" dirty="0"/>
              <a:t> </a:t>
            </a:r>
            <a:r>
              <a:rPr lang="en-US" dirty="0" err="1"/>
              <a:t>pääasiassa</a:t>
            </a:r>
            <a:r>
              <a:rPr lang="en-US" dirty="0"/>
              <a:t> </a:t>
            </a:r>
            <a:r>
              <a:rPr lang="en-US" dirty="0" err="1"/>
              <a:t>virka-aikana</a:t>
            </a:r>
            <a:endParaRPr lang="en-US" dirty="0"/>
          </a:p>
          <a:p>
            <a:r>
              <a:rPr lang="en-US" dirty="0" err="1"/>
              <a:t>Lapsilla</a:t>
            </a:r>
            <a:r>
              <a:rPr lang="en-US" dirty="0"/>
              <a:t> </a:t>
            </a:r>
            <a:r>
              <a:rPr lang="en-US" dirty="0" err="1"/>
              <a:t>kännykän</a:t>
            </a:r>
            <a:r>
              <a:rPr lang="en-US" dirty="0"/>
              <a:t> </a:t>
            </a:r>
            <a:r>
              <a:rPr lang="en-US" dirty="0" err="1"/>
              <a:t>käyttö</a:t>
            </a:r>
            <a:r>
              <a:rPr lang="en-US" dirty="0"/>
              <a:t> </a:t>
            </a:r>
            <a:r>
              <a:rPr lang="en-US" dirty="0" err="1"/>
              <a:t>kielletty</a:t>
            </a:r>
            <a:r>
              <a:rPr lang="en-US" dirty="0"/>
              <a:t> koulun </a:t>
            </a:r>
            <a:r>
              <a:rPr lang="en-US" dirty="0" err="1"/>
              <a:t>alueella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Koulun</a:t>
            </a:r>
            <a:r>
              <a:rPr lang="en-US" dirty="0"/>
              <a:t> </a:t>
            </a:r>
            <a:r>
              <a:rPr lang="en-US" dirty="0" err="1"/>
              <a:t>järjestyssäännöt</a:t>
            </a:r>
            <a:r>
              <a:rPr lang="en-US" dirty="0"/>
              <a:t>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toimintatavat</a:t>
            </a:r>
            <a:r>
              <a:rPr lang="en-US" dirty="0"/>
              <a:t> </a:t>
            </a:r>
            <a:r>
              <a:rPr lang="en-US" dirty="0" err="1"/>
              <a:t>tutuiksi</a:t>
            </a:r>
            <a:endParaRPr lang="en-US" dirty="0"/>
          </a:p>
          <a:p>
            <a:r>
              <a:rPr lang="en-US" dirty="0" err="1"/>
              <a:t>Työjärjestykset</a:t>
            </a:r>
            <a:r>
              <a:rPr lang="en-US" dirty="0"/>
              <a:t>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poissaolot</a:t>
            </a:r>
            <a:r>
              <a:rPr lang="en-US" dirty="0"/>
              <a:t> </a:t>
            </a:r>
            <a:r>
              <a:rPr lang="en-US" dirty="0" err="1"/>
              <a:t>Wilmassa</a:t>
            </a:r>
            <a:endParaRPr lang="en-US" dirty="0"/>
          </a:p>
          <a:p>
            <a:r>
              <a:rPr lang="en-US" dirty="0" err="1"/>
              <a:t>Kuljetusaikataulut</a:t>
            </a:r>
            <a:r>
              <a:rPr lang="en-US" dirty="0"/>
              <a:t> </a:t>
            </a:r>
            <a:r>
              <a:rPr lang="en-US" dirty="0" err="1"/>
              <a:t>koulun</a:t>
            </a:r>
            <a:r>
              <a:rPr lang="en-US" dirty="0"/>
              <a:t> </a:t>
            </a:r>
            <a:r>
              <a:rPr lang="en-US" dirty="0" err="1"/>
              <a:t>kotisivuilta</a:t>
            </a:r>
            <a:endParaRPr lang="en-US" dirty="0"/>
          </a:p>
          <a:p>
            <a:r>
              <a:rPr lang="en-US" dirty="0" err="1"/>
              <a:t>Kouluruokailu</a:t>
            </a:r>
            <a:endParaRPr lang="en-US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68960"/>
            <a:ext cx="1687116" cy="2249488"/>
          </a:xfrm>
          <a:prstGeom prst="rect">
            <a:avLst/>
          </a:prstGeom>
        </p:spPr>
      </p:pic>
    </p:spTree>
  </p:cSld>
  <p:clrMapOvr>
    <a:masterClrMapping/>
  </p:clrMapOvr>
  <p:transition>
    <p:checker/>
  </p:transition>
</p:sld>
</file>

<file path=ppt/theme/theme1.xml><?xml version="1.0" encoding="utf-8"?>
<a:theme xmlns:a="http://schemas.openxmlformats.org/drawingml/2006/main" name="Presentation for science fair project">
  <a:themeElements>
    <a:clrScheme name="Echo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Echo">
      <a:majorFont>
        <a:latin typeface="Verdan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E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e7f2b28d-54cf-44b6-aad9-6a2b7fb652a6}" enabled="1" method="Standard" siteId="{5cc89a67-fa29-4356-af5d-f436abc7c21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Presentation for science fair project</Template>
  <TotalTime>2009</TotalTime>
  <Words>2618</Words>
  <Application>Microsoft Office PowerPoint</Application>
  <PresentationFormat>Näytössä katseltava diaesitys (4:3)</PresentationFormat>
  <Paragraphs>318</Paragraphs>
  <Slides>19</Slides>
  <Notes>2</Notes>
  <HiddenSlides>0</HiddenSlides>
  <MMClips>2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8" baseType="lpstr">
      <vt:lpstr>Arial</vt:lpstr>
      <vt:lpstr>Bell MT</vt:lpstr>
      <vt:lpstr>Calibri</vt:lpstr>
      <vt:lpstr>Symbol</vt:lpstr>
      <vt:lpstr>Tahoma</vt:lpstr>
      <vt:lpstr>Times New Roman</vt:lpstr>
      <vt:lpstr>Verdana</vt:lpstr>
      <vt:lpstr>Wingdings</vt:lpstr>
      <vt:lpstr>Presentation for science fair project</vt:lpstr>
      <vt:lpstr>PowerPoint-esitys</vt:lpstr>
      <vt:lpstr>PowerPoint-esitys</vt:lpstr>
      <vt:lpstr>KIIMINKIJOEN KOULU 2026-2027</vt:lpstr>
      <vt:lpstr>KOULUN ESITTELYÄ </vt:lpstr>
      <vt:lpstr>Harrastamisen aarrearkku</vt:lpstr>
      <vt:lpstr>AP/IP-toiminta</vt:lpstr>
      <vt:lpstr>Nuorisopalvelut + SRK</vt:lpstr>
      <vt:lpstr>KIIMINKIJOEN UUSI KOULU</vt:lpstr>
      <vt:lpstr>LUKUVUODEN ALOITUKSESTA</vt:lpstr>
      <vt:lpstr>OPPILAS OSAA KOULUUN TULLESSA</vt:lpstr>
      <vt:lpstr>OPISKELUHUOLTO </vt:lpstr>
      <vt:lpstr>Terveydenhoitajan asioita</vt:lpstr>
      <vt:lpstr>OPPIMISEN TUKI </vt:lpstr>
      <vt:lpstr>KÄYTÄNNÖISTÄ JA TYÖTAVOISTA</vt:lpstr>
      <vt:lpstr>Kieliohjelma 2019 alkaen</vt:lpstr>
      <vt:lpstr>KOULUKULJETUKSISTA </vt:lpstr>
      <vt:lpstr>YHTEISTYÖ </vt:lpstr>
      <vt:lpstr>YHTEISTYÖ </vt:lpstr>
      <vt:lpstr>LOPUKSI</vt:lpstr>
    </vt:vector>
  </TitlesOfParts>
  <Company>Oulun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KIIMINKIJOEN KOULU 2015-2016</dc:title>
  <dc:creator>Lukkari Tuomo</dc:creator>
  <cp:lastModifiedBy>Molin Tomi</cp:lastModifiedBy>
  <cp:revision>56</cp:revision>
  <dcterms:created xsi:type="dcterms:W3CDTF">2015-05-04T10:31:09Z</dcterms:created>
  <dcterms:modified xsi:type="dcterms:W3CDTF">2026-05-05T08:33:59Z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TC010183731035</vt:lpwstr>
  </property>
  <property fmtid="{D5CDD505-2E9C-101B-9397-08002B2CF9AE}" pid="3" name="MSIP_Label_cb8ef749-f464-4495-9b41-5047bcb17145_Enabled">
    <vt:lpwstr>True</vt:lpwstr>
  </property>
  <property fmtid="{D5CDD505-2E9C-101B-9397-08002B2CF9AE}" pid="4" name="MSIP_Label_cb8ef749-f464-4495-9b41-5047bcb17145_SiteId">
    <vt:lpwstr>5cc89a67-fa29-4356-af5d-f436abc7c21b</vt:lpwstr>
  </property>
  <property fmtid="{D5CDD505-2E9C-101B-9397-08002B2CF9AE}" pid="5" name="MSIP_Label_cb8ef749-f464-4495-9b41-5047bcb17145_Owner">
    <vt:lpwstr>svc-aip-scanner@oulunkaupunki.fi</vt:lpwstr>
  </property>
  <property fmtid="{D5CDD505-2E9C-101B-9397-08002B2CF9AE}" pid="6" name="MSIP_Label_cb8ef749-f464-4495-9b41-5047bcb17145_SetDate">
    <vt:lpwstr>2020-02-21T17:44:52.0446020Z</vt:lpwstr>
  </property>
  <property fmtid="{D5CDD505-2E9C-101B-9397-08002B2CF9AE}" pid="7" name="MSIP_Label_cb8ef749-f464-4495-9b41-5047bcb17145_Name">
    <vt:lpwstr>Other document</vt:lpwstr>
  </property>
  <property fmtid="{D5CDD505-2E9C-101B-9397-08002B2CF9AE}" pid="8" name="MSIP_Label_cb8ef749-f464-4495-9b41-5047bcb17145_Application">
    <vt:lpwstr>Microsoft Azure Information Protection</vt:lpwstr>
  </property>
  <property fmtid="{D5CDD505-2E9C-101B-9397-08002B2CF9AE}" pid="9" name="MSIP_Label_cb8ef749-f464-4495-9b41-5047bcb17145_ActionId">
    <vt:lpwstr>5f1c115e-4271-45f2-aa22-69fb8be37a94</vt:lpwstr>
  </property>
  <property fmtid="{D5CDD505-2E9C-101B-9397-08002B2CF9AE}" pid="10" name="MSIP_Label_cb8ef749-f464-4495-9b41-5047bcb17145_Extended_MSFT_Method">
    <vt:lpwstr>Automatic</vt:lpwstr>
  </property>
  <property fmtid="{D5CDD505-2E9C-101B-9397-08002B2CF9AE}" pid="11" name="MSIP_Label_e7f2b28d-54cf-44b6-aad9-6a2b7fb652a6_Enabled">
    <vt:lpwstr>True</vt:lpwstr>
  </property>
  <property fmtid="{D5CDD505-2E9C-101B-9397-08002B2CF9AE}" pid="12" name="MSIP_Label_e7f2b28d-54cf-44b6-aad9-6a2b7fb652a6_SiteId">
    <vt:lpwstr>5cc89a67-fa29-4356-af5d-f436abc7c21b</vt:lpwstr>
  </property>
  <property fmtid="{D5CDD505-2E9C-101B-9397-08002B2CF9AE}" pid="13" name="MSIP_Label_e7f2b28d-54cf-44b6-aad9-6a2b7fb652a6_Owner">
    <vt:lpwstr>svc-aip-scanner@oulunkaupunki.fi</vt:lpwstr>
  </property>
  <property fmtid="{D5CDD505-2E9C-101B-9397-08002B2CF9AE}" pid="14" name="MSIP_Label_e7f2b28d-54cf-44b6-aad9-6a2b7fb652a6_SetDate">
    <vt:lpwstr>2020-02-21T17:44:52.0446020Z</vt:lpwstr>
  </property>
  <property fmtid="{D5CDD505-2E9C-101B-9397-08002B2CF9AE}" pid="15" name="MSIP_Label_e7f2b28d-54cf-44b6-aad9-6a2b7fb652a6_Name">
    <vt:lpwstr>Internal</vt:lpwstr>
  </property>
  <property fmtid="{D5CDD505-2E9C-101B-9397-08002B2CF9AE}" pid="16" name="MSIP_Label_e7f2b28d-54cf-44b6-aad9-6a2b7fb652a6_Application">
    <vt:lpwstr>Microsoft Azure Information Protection</vt:lpwstr>
  </property>
  <property fmtid="{D5CDD505-2E9C-101B-9397-08002B2CF9AE}" pid="17" name="MSIP_Label_e7f2b28d-54cf-44b6-aad9-6a2b7fb652a6_ActionId">
    <vt:lpwstr>5f1c115e-4271-45f2-aa22-69fb8be37a94</vt:lpwstr>
  </property>
  <property fmtid="{D5CDD505-2E9C-101B-9397-08002B2CF9AE}" pid="18" name="MSIP_Label_e7f2b28d-54cf-44b6-aad9-6a2b7fb652a6_Parent">
    <vt:lpwstr>cb8ef749-f464-4495-9b41-5047bcb17145</vt:lpwstr>
  </property>
  <property fmtid="{D5CDD505-2E9C-101B-9397-08002B2CF9AE}" pid="19" name="MSIP_Label_e7f2b28d-54cf-44b6-aad9-6a2b7fb652a6_Extended_MSFT_Method">
    <vt:lpwstr>Automatic</vt:lpwstr>
  </property>
  <property fmtid="{D5CDD505-2E9C-101B-9397-08002B2CF9AE}" pid="20" name="Sensitivity">
    <vt:lpwstr>Other document Internal</vt:lpwstr>
  </property>
</Properties>
</file>