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2" r:id="rId6"/>
    <p:sldId id="263" r:id="rId7"/>
    <p:sldId id="264" r:id="rId8"/>
    <p:sldId id="265" r:id="rId9"/>
    <p:sldId id="266" r:id="rId10"/>
    <p:sldId id="267" r:id="rId11"/>
    <p:sldId id="296" r:id="rId12"/>
    <p:sldId id="300" r:id="rId13"/>
    <p:sldId id="301" r:id="rId14"/>
    <p:sldId id="302" r:id="rId15"/>
    <p:sldId id="269" r:id="rId16"/>
    <p:sldId id="270" r:id="rId17"/>
    <p:sldId id="268" r:id="rId18"/>
    <p:sldId id="271" r:id="rId19"/>
    <p:sldId id="272" r:id="rId20"/>
    <p:sldId id="273" r:id="rId21"/>
    <p:sldId id="274" r:id="rId22"/>
    <p:sldId id="275" r:id="rId23"/>
    <p:sldId id="286" r:id="rId24"/>
    <p:sldId id="276" r:id="rId25"/>
    <p:sldId id="287" r:id="rId26"/>
    <p:sldId id="298" r:id="rId27"/>
    <p:sldId id="278" r:id="rId28"/>
    <p:sldId id="291" r:id="rId29"/>
    <p:sldId id="293" r:id="rId30"/>
    <p:sldId id="280" r:id="rId31"/>
    <p:sldId id="284" r:id="rId32"/>
    <p:sldId id="292" r:id="rId33"/>
    <p:sldId id="295" r:id="rId34"/>
    <p:sldId id="285" r:id="rId35"/>
    <p:sldId id="288" r:id="rId36"/>
    <p:sldId id="289" r:id="rId37"/>
    <p:sldId id="290" r:id="rId38"/>
  </p:sldIdLst>
  <p:sldSz cx="18288000" cy="10287000"/>
  <p:notesSz cx="6858000" cy="9144000"/>
  <p:embeddedFontLst>
    <p:embeddedFont>
      <p:font typeface="Adirek Sans SemiBold" panose="020B0604020202020204" charset="-34"/>
      <p:regular r:id="rId39"/>
    </p:embeddedFont>
    <p:embeddedFont>
      <p:font typeface="Ballpoint" panose="020B0604020202020204" charset="0"/>
      <p:regular r:id="rId40"/>
    </p:embeddedFont>
    <p:embeddedFont>
      <p:font typeface="Lava Pro Grunge" panose="020B0604020202020204"/>
      <p:regular r:id="rId41"/>
    </p:embeddedFont>
    <p:embeddedFont>
      <p:font typeface="Tall"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1155F-94F6-6DA4-B3E4-144B0A0F7EA5}" v="71" dt="2026-05-07T09:58:46.144"/>
    <p1510:client id="{52C504D2-F0F3-C977-3840-4E18F9B1C151}" v="2" dt="2026-05-07T09:22:53.635"/>
    <p1510:client id="{71884E18-8C1C-CD81-1D86-8CE954D7CA91}" v="25" dt="2026-05-06T12:25:10.529"/>
    <p1510:client id="{845C452F-4121-1545-C659-52C11814F4C6}" v="3006" dt="2026-05-05T11:07:20.895"/>
    <p1510:client id="{934FBFA7-D03C-E22B-DFC5-A7AD667B3FFD}" v="1781" dt="2026-05-05T12:31:35.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tLlxFP-rOyU"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412755" cy="5330603"/>
          </a:xfrm>
          <a:custGeom>
            <a:avLst/>
            <a:gdLst/>
            <a:ahLst/>
            <a:cxnLst/>
            <a:rect l="l" t="t" r="r" b="b"/>
            <a:pathLst>
              <a:path w="6412755" h="5330603">
                <a:moveTo>
                  <a:pt x="0" y="0"/>
                </a:moveTo>
                <a:lnTo>
                  <a:pt x="6412755" y="0"/>
                </a:lnTo>
                <a:lnTo>
                  <a:pt x="6412755" y="5330603"/>
                </a:lnTo>
                <a:lnTo>
                  <a:pt x="0" y="5330603"/>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rot="-407950">
            <a:off x="846472" y="2639364"/>
            <a:ext cx="16127746" cy="5774055"/>
          </a:xfrm>
          <a:prstGeom prst="rect">
            <a:avLst/>
          </a:prstGeom>
        </p:spPr>
        <p:txBody>
          <a:bodyPr lIns="0" tIns="0" rIns="0" bIns="0" rtlCol="0" anchor="t">
            <a:spAutoFit/>
          </a:bodyPr>
          <a:lstStyle/>
          <a:p>
            <a:pPr algn="ctr">
              <a:lnSpc>
                <a:spcPts val="46620"/>
              </a:lnSpc>
              <a:spcBef>
                <a:spcPct val="0"/>
              </a:spcBef>
            </a:pPr>
            <a:r>
              <a:rPr lang="en-US" sz="33300">
                <a:solidFill>
                  <a:srgbClr val="000000"/>
                </a:solidFill>
                <a:latin typeface="Tall"/>
                <a:ea typeface="Tall"/>
                <a:cs typeface="Tall"/>
                <a:sym typeface="Tall"/>
              </a:rPr>
              <a:t>seiskalle iltaan!</a:t>
            </a:r>
          </a:p>
        </p:txBody>
      </p:sp>
      <p:sp>
        <p:nvSpPr>
          <p:cNvPr id="4" name="Freeform 4"/>
          <p:cNvSpPr/>
          <p:nvPr/>
        </p:nvSpPr>
        <p:spPr>
          <a:xfrm rot="-10800000">
            <a:off x="11875245" y="4956397"/>
            <a:ext cx="6412755" cy="5330603"/>
          </a:xfrm>
          <a:custGeom>
            <a:avLst/>
            <a:gdLst/>
            <a:ahLst/>
            <a:cxnLst/>
            <a:rect l="l" t="t" r="r" b="b"/>
            <a:pathLst>
              <a:path w="6412755" h="5330603">
                <a:moveTo>
                  <a:pt x="0" y="0"/>
                </a:moveTo>
                <a:lnTo>
                  <a:pt x="6412755" y="0"/>
                </a:lnTo>
                <a:lnTo>
                  <a:pt x="6412755" y="5330603"/>
                </a:lnTo>
                <a:lnTo>
                  <a:pt x="0" y="5330603"/>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5" name="Freeform 5"/>
          <p:cNvSpPr/>
          <p:nvPr/>
        </p:nvSpPr>
        <p:spPr>
          <a:xfrm>
            <a:off x="1914623" y="8826266"/>
            <a:ext cx="2583509" cy="1460734"/>
          </a:xfrm>
          <a:custGeom>
            <a:avLst/>
            <a:gdLst/>
            <a:ahLst/>
            <a:cxnLst/>
            <a:rect l="l" t="t" r="r" b="b"/>
            <a:pathLst>
              <a:path w="2583509" h="1460734">
                <a:moveTo>
                  <a:pt x="0" y="0"/>
                </a:moveTo>
                <a:lnTo>
                  <a:pt x="2583509" y="0"/>
                </a:lnTo>
                <a:lnTo>
                  <a:pt x="2583509" y="1460734"/>
                </a:lnTo>
                <a:lnTo>
                  <a:pt x="0" y="1460734"/>
                </a:lnTo>
                <a:lnTo>
                  <a:pt x="0" y="0"/>
                </a:lnTo>
                <a:close/>
              </a:path>
            </a:pathLst>
          </a:custGeom>
          <a:blipFill>
            <a:blip r:embed="rId3"/>
            <a:stretch>
              <a:fillRect/>
            </a:stretch>
          </a:blipFill>
        </p:spPr>
      </p:sp>
      <p:sp>
        <p:nvSpPr>
          <p:cNvPr id="6" name="Freeform 6"/>
          <p:cNvSpPr/>
          <p:nvPr/>
        </p:nvSpPr>
        <p:spPr>
          <a:xfrm>
            <a:off x="6232003" y="9258300"/>
            <a:ext cx="4411624" cy="767669"/>
          </a:xfrm>
          <a:custGeom>
            <a:avLst/>
            <a:gdLst/>
            <a:ahLst/>
            <a:cxnLst/>
            <a:rect l="l" t="t" r="r" b="b"/>
            <a:pathLst>
              <a:path w="4411624" h="767669">
                <a:moveTo>
                  <a:pt x="0" y="0"/>
                </a:moveTo>
                <a:lnTo>
                  <a:pt x="4411624" y="0"/>
                </a:lnTo>
                <a:lnTo>
                  <a:pt x="4411624" y="767669"/>
                </a:lnTo>
                <a:lnTo>
                  <a:pt x="0" y="767669"/>
                </a:lnTo>
                <a:lnTo>
                  <a:pt x="0" y="0"/>
                </a:lnTo>
                <a:close/>
              </a:path>
            </a:pathLst>
          </a:custGeom>
          <a:blipFill>
            <a:blip r:embed="rId4"/>
            <a:stretch>
              <a:fillRect/>
            </a:stretch>
          </a:blipFill>
        </p:spPr>
      </p:sp>
      <p:sp>
        <p:nvSpPr>
          <p:cNvPr id="7" name="Freeform 7"/>
          <p:cNvSpPr/>
          <p:nvPr/>
        </p:nvSpPr>
        <p:spPr>
          <a:xfrm>
            <a:off x="644835" y="8669620"/>
            <a:ext cx="1356349" cy="1356349"/>
          </a:xfrm>
          <a:custGeom>
            <a:avLst/>
            <a:gdLst/>
            <a:ahLst/>
            <a:cxnLst/>
            <a:rect l="l" t="t" r="r" b="b"/>
            <a:pathLst>
              <a:path w="1356349" h="1356349">
                <a:moveTo>
                  <a:pt x="0" y="0"/>
                </a:moveTo>
                <a:lnTo>
                  <a:pt x="1356349" y="0"/>
                </a:lnTo>
                <a:lnTo>
                  <a:pt x="1356349" y="1356349"/>
                </a:lnTo>
                <a:lnTo>
                  <a:pt x="0" y="1356349"/>
                </a:lnTo>
                <a:lnTo>
                  <a:pt x="0" y="0"/>
                </a:lnTo>
                <a:close/>
              </a:path>
            </a:pathLst>
          </a:custGeom>
          <a:blipFill>
            <a:blip r:embed="rId5"/>
            <a:stretch>
              <a:fillRect/>
            </a:stretch>
          </a:blipFill>
        </p:spPr>
      </p:sp>
      <p:sp>
        <p:nvSpPr>
          <p:cNvPr id="8" name="TextBox 8"/>
          <p:cNvSpPr txBox="1"/>
          <p:nvPr/>
        </p:nvSpPr>
        <p:spPr>
          <a:xfrm rot="-407950">
            <a:off x="3175000" y="162250"/>
            <a:ext cx="10472629" cy="3739387"/>
          </a:xfrm>
          <a:prstGeom prst="rect">
            <a:avLst/>
          </a:prstGeom>
        </p:spPr>
        <p:txBody>
          <a:bodyPr lIns="0" tIns="0" rIns="0" bIns="0" rtlCol="0" anchor="t">
            <a:spAutoFit/>
          </a:bodyPr>
          <a:lstStyle/>
          <a:p>
            <a:pPr algn="ctr">
              <a:lnSpc>
                <a:spcPts val="30272"/>
              </a:lnSpc>
              <a:spcBef>
                <a:spcPct val="0"/>
              </a:spcBef>
            </a:pPr>
            <a:r>
              <a:rPr lang="en-US" sz="21623">
                <a:solidFill>
                  <a:srgbClr val="000000"/>
                </a:solidFill>
                <a:latin typeface="Tall"/>
                <a:ea typeface="Tall"/>
                <a:cs typeface="Tall"/>
                <a:sym typeface="Tall"/>
              </a:rPr>
              <a:t>tervetuloa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714495" y="2945201"/>
            <a:ext cx="15444189" cy="6863344"/>
          </a:xfrm>
          <a:prstGeom prst="rect">
            <a:avLst/>
          </a:prstGeom>
        </p:spPr>
        <p:txBody>
          <a:bodyPr lIns="0" tIns="0" rIns="0" bIns="0" rtlCol="0" anchor="t">
            <a:spAutoFit/>
          </a:bodyPr>
          <a:lstStyle/>
          <a:p>
            <a:pPr algn="ctr">
              <a:lnSpc>
                <a:spcPts val="6943"/>
              </a:lnSpc>
            </a:pPr>
            <a:r>
              <a:rPr lang="en-US" sz="4959">
                <a:solidFill>
                  <a:srgbClr val="222222"/>
                </a:solidFill>
                <a:latin typeface="Ballpoint"/>
                <a:ea typeface="Ballpoint"/>
                <a:cs typeface="Ballpoint"/>
                <a:sym typeface="Ballpoint"/>
              </a:rPr>
              <a:t>KENEN KANSSA ITSE RIITELIT MURROSIÄSSÄ ENITEN?</a:t>
            </a:r>
          </a:p>
          <a:p>
            <a:pPr algn="ctr">
              <a:lnSpc>
                <a:spcPts val="6943"/>
              </a:lnSpc>
            </a:pPr>
            <a:r>
              <a:rPr lang="en-US" sz="4959">
                <a:solidFill>
                  <a:srgbClr val="222222"/>
                </a:solidFill>
                <a:latin typeface="Ballpoint"/>
                <a:ea typeface="Ballpoint"/>
                <a:cs typeface="Ballpoint"/>
                <a:sym typeface="Ballpoint"/>
              </a:rPr>
              <a:t>MITEN SINUN KUOHUNTAASI VASTATTIIN?</a:t>
            </a:r>
          </a:p>
          <a:p>
            <a:pPr algn="ctr">
              <a:lnSpc>
                <a:spcPts val="6943"/>
              </a:lnSpc>
            </a:pPr>
            <a:r>
              <a:rPr lang="en-US" sz="4959">
                <a:solidFill>
                  <a:srgbClr val="222222"/>
                </a:solidFill>
                <a:latin typeface="Ballpoint"/>
                <a:ea typeface="Ballpoint"/>
                <a:cs typeface="Ballpoint"/>
                <a:sym typeface="Ballpoint"/>
              </a:rPr>
              <a:t>MITEN SINUA RAJOITETTIIN? </a:t>
            </a:r>
          </a:p>
          <a:p>
            <a:pPr algn="ctr">
              <a:lnSpc>
                <a:spcPts val="6943"/>
              </a:lnSpc>
            </a:pPr>
            <a:r>
              <a:rPr lang="en-US" sz="4959">
                <a:solidFill>
                  <a:srgbClr val="222222"/>
                </a:solidFill>
                <a:latin typeface="Ballpoint"/>
                <a:ea typeface="Ballpoint"/>
                <a:cs typeface="Ballpoint"/>
                <a:sym typeface="Ballpoint"/>
              </a:rPr>
              <a:t>MITEN VANHEMPASI KESTI KIUKUN PUUSKASI?</a:t>
            </a:r>
          </a:p>
          <a:p>
            <a:pPr algn="ctr">
              <a:lnSpc>
                <a:spcPts val="6943"/>
              </a:lnSpc>
            </a:pPr>
            <a:r>
              <a:rPr lang="en-US" sz="4959">
                <a:solidFill>
                  <a:srgbClr val="222222"/>
                </a:solidFill>
                <a:latin typeface="Ballpoint"/>
                <a:ea typeface="Ballpoint"/>
                <a:cs typeface="Ballpoint"/>
                <a:sym typeface="Ballpoint"/>
              </a:rPr>
              <a:t>MUISTATKO, MITEN VANHEMPASI LOHDUTTIVAT SINUA?</a:t>
            </a:r>
          </a:p>
          <a:p>
            <a:pPr algn="ctr">
              <a:lnSpc>
                <a:spcPts val="6943"/>
              </a:lnSpc>
            </a:pPr>
            <a:r>
              <a:rPr lang="en-US" sz="4959">
                <a:solidFill>
                  <a:srgbClr val="222222"/>
                </a:solidFill>
                <a:latin typeface="Ballpoint"/>
                <a:ea typeface="Ballpoint"/>
                <a:cs typeface="Ballpoint"/>
                <a:sym typeface="Ballpoint"/>
              </a:rPr>
              <a:t>MITÄ OLISIT KAIVANNUT?</a:t>
            </a:r>
          </a:p>
          <a:p>
            <a:pPr algn="ctr">
              <a:lnSpc>
                <a:spcPts val="6943"/>
              </a:lnSpc>
            </a:pPr>
            <a:r>
              <a:rPr lang="en-US" sz="4959">
                <a:solidFill>
                  <a:srgbClr val="222222"/>
                </a:solidFill>
                <a:latin typeface="Ballpoint"/>
                <a:ea typeface="Ballpoint"/>
                <a:cs typeface="Ballpoint"/>
                <a:sym typeface="Ballpoint"/>
              </a:rPr>
              <a:t>KUKA MUU SINUA ON KASVATTANUT MURROSIÄSSÄ?</a:t>
            </a:r>
          </a:p>
          <a:p>
            <a:pPr algn="ctr">
              <a:lnSpc>
                <a:spcPts val="5067"/>
              </a:lnSpc>
              <a:spcBef>
                <a:spcPct val="0"/>
              </a:spcBef>
            </a:pPr>
            <a:endParaRPr lang="en-US" sz="4959">
              <a:solidFill>
                <a:srgbClr val="222222"/>
              </a:solidFill>
              <a:latin typeface="Ballpoint"/>
              <a:ea typeface="Ballpoint"/>
              <a:cs typeface="Ballpoint"/>
              <a:sym typeface="Ballpoint"/>
            </a:endParaRPr>
          </a:p>
        </p:txBody>
      </p:sp>
      <p:sp>
        <p:nvSpPr>
          <p:cNvPr id="7" name="Freeform 7"/>
          <p:cNvSpPr/>
          <p:nvPr/>
        </p:nvSpPr>
        <p:spPr>
          <a:xfrm rot="-746224">
            <a:off x="423379" y="3868968"/>
            <a:ext cx="4702768" cy="4444116"/>
          </a:xfrm>
          <a:custGeom>
            <a:avLst/>
            <a:gdLst/>
            <a:ahLst/>
            <a:cxnLst/>
            <a:rect l="l" t="t" r="r" b="b"/>
            <a:pathLst>
              <a:path w="4702768" h="4444116">
                <a:moveTo>
                  <a:pt x="0" y="0"/>
                </a:moveTo>
                <a:lnTo>
                  <a:pt x="4702768" y="0"/>
                </a:lnTo>
                <a:lnTo>
                  <a:pt x="4702768" y="4444116"/>
                </a:lnTo>
                <a:lnTo>
                  <a:pt x="0" y="4444116"/>
                </a:lnTo>
                <a:lnTo>
                  <a:pt x="0" y="0"/>
                </a:lnTo>
                <a:close/>
              </a:path>
            </a:pathLst>
          </a:custGeom>
          <a:blipFill>
            <a:blip r:embed="rId3"/>
            <a:stretch>
              <a:fillRect/>
            </a:stretch>
          </a:blipFill>
        </p:spPr>
      </p:sp>
      <p:sp>
        <p:nvSpPr>
          <p:cNvPr id="8" name="Freeform 8"/>
          <p:cNvSpPr/>
          <p:nvPr/>
        </p:nvSpPr>
        <p:spPr>
          <a:xfrm rot="1432266">
            <a:off x="15054107" y="3758891"/>
            <a:ext cx="2908127" cy="2224717"/>
          </a:xfrm>
          <a:custGeom>
            <a:avLst/>
            <a:gdLst/>
            <a:ahLst/>
            <a:cxnLst/>
            <a:rect l="l" t="t" r="r" b="b"/>
            <a:pathLst>
              <a:path w="2908127" h="2224717">
                <a:moveTo>
                  <a:pt x="0" y="0"/>
                </a:moveTo>
                <a:lnTo>
                  <a:pt x="2908127" y="0"/>
                </a:lnTo>
                <a:lnTo>
                  <a:pt x="2908127" y="2224717"/>
                </a:lnTo>
                <a:lnTo>
                  <a:pt x="0" y="2224717"/>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827799" y="749243"/>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muistellaan hetki omaa nuoruutta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62C1022-65F9-2B2B-0253-867045D48D6C}"/>
              </a:ext>
            </a:extLst>
          </p:cNvPr>
          <p:cNvSpPr/>
          <p:nvPr/>
        </p:nvSpPr>
        <p:spPr>
          <a:xfrm rot="16200000">
            <a:off x="4097546" y="-4133642"/>
            <a:ext cx="10445000" cy="18626018"/>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6" name="Group 3">
            <a:extLst>
              <a:ext uri="{FF2B5EF4-FFF2-40B4-BE49-F238E27FC236}">
                <a16:creationId xmlns:a16="http://schemas.microsoft.com/office/drawing/2014/main" id="{6897911C-04EA-E3ED-F433-6A558E6D1F9B}"/>
              </a:ext>
            </a:extLst>
          </p:cNvPr>
          <p:cNvGrpSpPr/>
          <p:nvPr/>
        </p:nvGrpSpPr>
        <p:grpSpPr>
          <a:xfrm>
            <a:off x="1139793" y="157401"/>
            <a:ext cx="16387568" cy="3592678"/>
            <a:chOff x="-56194" y="-417437"/>
            <a:chExt cx="4316067" cy="946219"/>
          </a:xfrm>
        </p:grpSpPr>
        <p:sp>
          <p:nvSpPr>
            <p:cNvPr id="4" name="Freeform 4">
              <a:extLst>
                <a:ext uri="{FF2B5EF4-FFF2-40B4-BE49-F238E27FC236}">
                  <a16:creationId xmlns:a16="http://schemas.microsoft.com/office/drawing/2014/main" id="{C8979D94-217C-CB34-A416-01337366B7BA}"/>
                </a:ext>
              </a:extLst>
            </p:cNvPr>
            <p:cNvSpPr/>
            <p:nvPr/>
          </p:nvSpPr>
          <p:spPr>
            <a:xfrm>
              <a:off x="-56194" y="-417437"/>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a:extLst>
                <a:ext uri="{FF2B5EF4-FFF2-40B4-BE49-F238E27FC236}">
                  <a16:creationId xmlns:a16="http://schemas.microsoft.com/office/drawing/2014/main" id="{546FAAE8-0B52-80E3-330C-F7B5639068AD}"/>
                </a:ext>
              </a:extLst>
            </p:cNvPr>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11" name="TextBox 9">
            <a:extLst>
              <a:ext uri="{FF2B5EF4-FFF2-40B4-BE49-F238E27FC236}">
                <a16:creationId xmlns:a16="http://schemas.microsoft.com/office/drawing/2014/main" id="{0711F39A-22D5-AB4F-676C-3A61E8FBA6AA}"/>
              </a:ext>
            </a:extLst>
          </p:cNvPr>
          <p:cNvSpPr txBox="1"/>
          <p:nvPr/>
        </p:nvSpPr>
        <p:spPr>
          <a:xfrm>
            <a:off x="1834331" y="4279"/>
            <a:ext cx="15378736" cy="2251351"/>
          </a:xfrm>
          <a:prstGeom prst="rect">
            <a:avLst/>
          </a:prstGeom>
        </p:spPr>
        <p:txBody>
          <a:bodyPr wrap="square" lIns="0" tIns="0" rIns="0" bIns="0" rtlCol="0" anchor="t">
            <a:spAutoFit/>
          </a:bodyPr>
          <a:lstStyle/>
          <a:p>
            <a:pPr algn="ctr">
              <a:lnSpc>
                <a:spcPts val="17879"/>
              </a:lnSpc>
              <a:spcBef>
                <a:spcPct val="0"/>
              </a:spcBef>
            </a:pPr>
            <a:r>
              <a:rPr lang="en-US" sz="12750" spc="1187">
                <a:solidFill>
                  <a:srgbClr val="222222"/>
                </a:solidFill>
                <a:latin typeface="Tall"/>
                <a:ea typeface="Tall"/>
                <a:cs typeface="Tall"/>
                <a:sym typeface="Tall"/>
              </a:rPr>
              <a:t>6.LUOKKALAISTEN HAASTATTELUT</a:t>
            </a:r>
            <a:endParaRPr lang="en-US" sz="12750" spc="1187">
              <a:solidFill>
                <a:srgbClr val="222222"/>
              </a:solidFill>
              <a:latin typeface="Tall"/>
              <a:ea typeface="Tall"/>
              <a:cs typeface="Tall"/>
            </a:endParaRPr>
          </a:p>
        </p:txBody>
      </p:sp>
      <p:sp>
        <p:nvSpPr>
          <p:cNvPr id="15" name="TextBox 6">
            <a:extLst>
              <a:ext uri="{FF2B5EF4-FFF2-40B4-BE49-F238E27FC236}">
                <a16:creationId xmlns:a16="http://schemas.microsoft.com/office/drawing/2014/main" id="{A69FBB31-8C6D-5798-3480-29B37E7EBE4D}"/>
              </a:ext>
            </a:extLst>
          </p:cNvPr>
          <p:cNvSpPr txBox="1"/>
          <p:nvPr/>
        </p:nvSpPr>
        <p:spPr>
          <a:xfrm>
            <a:off x="412903" y="2569730"/>
            <a:ext cx="17833928" cy="9359614"/>
          </a:xfrm>
          <a:prstGeom prst="rect">
            <a:avLst/>
          </a:prstGeom>
        </p:spPr>
        <p:txBody>
          <a:bodyPr wrap="square" lIns="0" tIns="0" rIns="0" bIns="0" rtlCol="0" anchor="t">
            <a:spAutoFit/>
          </a:bodyPr>
          <a:lstStyle/>
          <a:p>
            <a:pPr algn="ctr">
              <a:lnSpc>
                <a:spcPts val="6735"/>
              </a:lnSpc>
            </a:pPr>
            <a:r>
              <a:rPr lang="en-US" sz="4800" spc="447">
                <a:solidFill>
                  <a:srgbClr val="222222"/>
                </a:solidFill>
                <a:latin typeface="Ballpoint"/>
                <a:ea typeface="Ballpoint"/>
                <a:cs typeface="Ballpoint"/>
              </a:rPr>
              <a:t>2 LUOKKAA, 59 OPPILASTA</a:t>
            </a:r>
          </a:p>
          <a:p>
            <a:pPr algn="ctr">
              <a:lnSpc>
                <a:spcPts val="6734"/>
              </a:lnSpc>
            </a:pPr>
            <a:r>
              <a:rPr lang="en-US" sz="4800" spc="447">
                <a:solidFill>
                  <a:srgbClr val="222222"/>
                </a:solidFill>
                <a:latin typeface="Ballpoint"/>
                <a:ea typeface="Ballpoint"/>
                <a:cs typeface="Ballpoint"/>
              </a:rPr>
              <a:t>VAPAAEHTOINEN, ANONOYYMI KESKUSTELU</a:t>
            </a:r>
          </a:p>
          <a:p>
            <a:pPr algn="ctr">
              <a:lnSpc>
                <a:spcPts val="6734"/>
              </a:lnSpc>
            </a:pPr>
            <a:r>
              <a:rPr lang="en-US" sz="4800" spc="447">
                <a:solidFill>
                  <a:srgbClr val="222222"/>
                </a:solidFill>
                <a:latin typeface="Ballpoint"/>
                <a:ea typeface="Ballpoint"/>
                <a:cs typeface="Ballpoint"/>
              </a:rPr>
              <a:t>YKSI TYÖNTEKIJÄ KOHTASI YHDEN NUOREN KERRALLAAN</a:t>
            </a:r>
          </a:p>
          <a:p>
            <a:pPr algn="ctr">
              <a:lnSpc>
                <a:spcPts val="6734"/>
              </a:lnSpc>
            </a:pPr>
            <a:r>
              <a:rPr lang="en-US" sz="4800" spc="447">
                <a:solidFill>
                  <a:srgbClr val="222222"/>
                </a:solidFill>
                <a:latin typeface="Ballpoint"/>
                <a:ea typeface="Ballpoint"/>
                <a:cs typeface="Ballpoint"/>
              </a:rPr>
              <a:t>KESKUSTELUISTA KIRJATTIIN YLÖS USEASTI TOISTUVIA ILMIÖITÄ ANONYYMISTI</a:t>
            </a:r>
          </a:p>
          <a:p>
            <a:pPr algn="ctr">
              <a:lnSpc>
                <a:spcPts val="6734"/>
              </a:lnSpc>
            </a:pPr>
            <a:r>
              <a:rPr lang="en-US" sz="4800" spc="447">
                <a:solidFill>
                  <a:srgbClr val="222222"/>
                </a:solidFill>
                <a:latin typeface="Ballpoint"/>
                <a:ea typeface="Ballpoint"/>
                <a:cs typeface="Ballpoint"/>
              </a:rPr>
              <a:t>KOONNIT TOIMITETTU KOULULLE JA LUOKANVALVOJILLE</a:t>
            </a:r>
          </a:p>
          <a:p>
            <a:pPr algn="ctr">
              <a:lnSpc>
                <a:spcPts val="6734"/>
              </a:lnSpc>
            </a:pPr>
            <a:r>
              <a:rPr lang="en-US" sz="4800" spc="447">
                <a:solidFill>
                  <a:srgbClr val="222222"/>
                </a:solidFill>
                <a:latin typeface="Ballpoint"/>
                <a:ea typeface="Ballpoint"/>
                <a:cs typeface="Ballpoint"/>
              </a:rPr>
              <a:t>KESKUSTELUISSA PUHUTTIIN KOULUSTA, VAPAA-AJASTA, TERVEYSASIOISTA JA YLÄKOULUUN SIIRTYMISESTÄ</a:t>
            </a:r>
          </a:p>
          <a:p>
            <a:pPr algn="ctr">
              <a:lnSpc>
                <a:spcPts val="6734"/>
              </a:lnSpc>
            </a:pPr>
            <a:r>
              <a:rPr lang="en-US" sz="4800" spc="447">
                <a:solidFill>
                  <a:srgbClr val="222222"/>
                </a:solidFill>
                <a:latin typeface="Ballpoint"/>
                <a:ea typeface="Ballpoint"/>
                <a:cs typeface="Ballpoint"/>
              </a:rPr>
              <a:t>MIKÄLI HUOLI HERÄSI, NUORI OHJATTIIN ESIM. KURAATTORILLE JUTTELEMAAN</a:t>
            </a:r>
          </a:p>
          <a:p>
            <a:pPr algn="ctr">
              <a:lnSpc>
                <a:spcPts val="6734"/>
              </a:lnSpc>
            </a:pPr>
            <a:endParaRPr lang="en-US" sz="4800" spc="447">
              <a:solidFill>
                <a:srgbClr val="222222"/>
              </a:solidFill>
              <a:latin typeface="Ballpoint"/>
              <a:ea typeface="Ballpoint"/>
              <a:cs typeface="Ballpoint"/>
            </a:endParaRPr>
          </a:p>
          <a:p>
            <a:pPr algn="ctr">
              <a:lnSpc>
                <a:spcPts val="6734"/>
              </a:lnSpc>
            </a:pPr>
            <a:endParaRPr lang="en-US" sz="4800" spc="447">
              <a:solidFill>
                <a:srgbClr val="222222"/>
              </a:solidFill>
              <a:latin typeface="Ballpoint"/>
              <a:ea typeface="Ballpoint"/>
              <a:cs typeface="Ballpoint"/>
            </a:endParaRPr>
          </a:p>
          <a:p>
            <a:pPr algn="ctr">
              <a:lnSpc>
                <a:spcPts val="6734"/>
              </a:lnSpc>
            </a:pPr>
            <a:endParaRPr lang="en-US" sz="4800" spc="447">
              <a:solidFill>
                <a:srgbClr val="222222"/>
              </a:solidFill>
              <a:latin typeface="Ballpoint"/>
              <a:ea typeface="Ballpoint"/>
              <a:cs typeface="Ballpoint"/>
            </a:endParaRPr>
          </a:p>
        </p:txBody>
      </p:sp>
      <p:sp>
        <p:nvSpPr>
          <p:cNvPr id="19" name="Freeform 8">
            <a:extLst>
              <a:ext uri="{FF2B5EF4-FFF2-40B4-BE49-F238E27FC236}">
                <a16:creationId xmlns:a16="http://schemas.microsoft.com/office/drawing/2014/main" id="{2F861848-AE4F-81D3-53FE-6162A41A1FAF}"/>
              </a:ext>
            </a:extLst>
          </p:cNvPr>
          <p:cNvSpPr/>
          <p:nvPr/>
        </p:nvSpPr>
        <p:spPr>
          <a:xfrm>
            <a:off x="15161100" y="2256761"/>
            <a:ext cx="2981372" cy="2646042"/>
          </a:xfrm>
          <a:custGeom>
            <a:avLst/>
            <a:gdLst/>
            <a:ahLst/>
            <a:cxnLst/>
            <a:rect l="l" t="t" r="r" b="b"/>
            <a:pathLst>
              <a:path w="2734677" h="2630262">
                <a:moveTo>
                  <a:pt x="0" y="0"/>
                </a:moveTo>
                <a:lnTo>
                  <a:pt x="2734676" y="0"/>
                </a:lnTo>
                <a:lnTo>
                  <a:pt x="2734676" y="2630261"/>
                </a:lnTo>
                <a:lnTo>
                  <a:pt x="0" y="2630261"/>
                </a:lnTo>
                <a:lnTo>
                  <a:pt x="0" y="0"/>
                </a:lnTo>
                <a:close/>
              </a:path>
            </a:pathLst>
          </a:custGeom>
          <a:blipFill>
            <a:blip>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98361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24420-6979-E4E9-19E5-2B68BB17805E}"/>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42879623-1B17-A184-149F-297FC074540D}"/>
              </a:ext>
            </a:extLst>
          </p:cNvPr>
          <p:cNvSpPr/>
          <p:nvPr/>
        </p:nvSpPr>
        <p:spPr>
          <a:xfrm rot="16200000">
            <a:off x="3982657" y="-4053136"/>
            <a:ext cx="10334540" cy="18351972"/>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6" name="Group 3">
            <a:extLst>
              <a:ext uri="{FF2B5EF4-FFF2-40B4-BE49-F238E27FC236}">
                <a16:creationId xmlns:a16="http://schemas.microsoft.com/office/drawing/2014/main" id="{FD2AD88A-BE02-AFCA-91D2-F4E1FBC6EAF2}"/>
              </a:ext>
            </a:extLst>
          </p:cNvPr>
          <p:cNvGrpSpPr/>
          <p:nvPr/>
        </p:nvGrpSpPr>
        <p:grpSpPr>
          <a:xfrm>
            <a:off x="1070098" y="241034"/>
            <a:ext cx="16387568" cy="3286020"/>
            <a:chOff x="-56194" y="-417437"/>
            <a:chExt cx="4316067" cy="946219"/>
          </a:xfrm>
        </p:grpSpPr>
        <p:sp>
          <p:nvSpPr>
            <p:cNvPr id="4" name="Freeform 4">
              <a:extLst>
                <a:ext uri="{FF2B5EF4-FFF2-40B4-BE49-F238E27FC236}">
                  <a16:creationId xmlns:a16="http://schemas.microsoft.com/office/drawing/2014/main" id="{E2203832-7905-80EC-F0D4-C96B0BF3635F}"/>
                </a:ext>
              </a:extLst>
            </p:cNvPr>
            <p:cNvSpPr/>
            <p:nvPr/>
          </p:nvSpPr>
          <p:spPr>
            <a:xfrm>
              <a:off x="-56194" y="-417437"/>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a:extLst>
                <a:ext uri="{FF2B5EF4-FFF2-40B4-BE49-F238E27FC236}">
                  <a16:creationId xmlns:a16="http://schemas.microsoft.com/office/drawing/2014/main" id="{AF494229-BB17-1BE8-0650-BE4064303F24}"/>
                </a:ext>
              </a:extLst>
            </p:cNvPr>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11" name="TextBox 9">
            <a:extLst>
              <a:ext uri="{FF2B5EF4-FFF2-40B4-BE49-F238E27FC236}">
                <a16:creationId xmlns:a16="http://schemas.microsoft.com/office/drawing/2014/main" id="{21D0DA9E-D985-BFA5-2FA6-50939B33487B}"/>
              </a:ext>
            </a:extLst>
          </p:cNvPr>
          <p:cNvSpPr txBox="1"/>
          <p:nvPr/>
        </p:nvSpPr>
        <p:spPr>
          <a:xfrm>
            <a:off x="1193136" y="4279"/>
            <a:ext cx="16131443" cy="2223473"/>
          </a:xfrm>
          <a:prstGeom prst="rect">
            <a:avLst/>
          </a:prstGeom>
        </p:spPr>
        <p:txBody>
          <a:bodyPr wrap="square" lIns="0" tIns="0" rIns="0" bIns="0" rtlCol="0" anchor="t">
            <a:spAutoFit/>
          </a:bodyPr>
          <a:lstStyle/>
          <a:p>
            <a:pPr algn="ctr">
              <a:lnSpc>
                <a:spcPts val="17879"/>
              </a:lnSpc>
              <a:spcBef>
                <a:spcPct val="0"/>
              </a:spcBef>
            </a:pPr>
            <a:r>
              <a:rPr lang="en-US" sz="12750" spc="1187">
                <a:solidFill>
                  <a:srgbClr val="222222"/>
                </a:solidFill>
                <a:latin typeface="Tall"/>
                <a:ea typeface="Tall"/>
                <a:cs typeface="Tall"/>
                <a:sym typeface="Tall"/>
              </a:rPr>
              <a:t>HAASTATTELUJEN KOONTI</a:t>
            </a:r>
            <a:endParaRPr lang="en-US" sz="12750" spc="1187">
              <a:solidFill>
                <a:srgbClr val="222222"/>
              </a:solidFill>
              <a:latin typeface="Tall"/>
              <a:ea typeface="Tall"/>
              <a:cs typeface="Tall"/>
            </a:endParaRPr>
          </a:p>
        </p:txBody>
      </p:sp>
      <p:sp>
        <p:nvSpPr>
          <p:cNvPr id="15" name="TextBox 6">
            <a:extLst>
              <a:ext uri="{FF2B5EF4-FFF2-40B4-BE49-F238E27FC236}">
                <a16:creationId xmlns:a16="http://schemas.microsoft.com/office/drawing/2014/main" id="{16AD7507-75EB-F1E8-B29D-BD52A711EE9E}"/>
              </a:ext>
            </a:extLst>
          </p:cNvPr>
          <p:cNvSpPr txBox="1"/>
          <p:nvPr/>
        </p:nvSpPr>
        <p:spPr>
          <a:xfrm>
            <a:off x="91029" y="2578643"/>
            <a:ext cx="18124926" cy="12689474"/>
          </a:xfrm>
          <a:prstGeom prst="rect">
            <a:avLst/>
          </a:prstGeom>
        </p:spPr>
        <p:txBody>
          <a:bodyPr wrap="square" lIns="0" tIns="0" rIns="0" bIns="0" rtlCol="0" anchor="t">
            <a:spAutoFit/>
          </a:bodyPr>
          <a:lstStyle/>
          <a:p>
            <a:pPr algn="ctr">
              <a:lnSpc>
                <a:spcPts val="6734"/>
              </a:lnSpc>
            </a:pPr>
            <a:r>
              <a:rPr lang="en-US" sz="3600" spc="447">
                <a:solidFill>
                  <a:srgbClr val="222222"/>
                </a:solidFill>
                <a:latin typeface="Ballpoint"/>
              </a:rPr>
              <a:t>ARJESSA MENEE MUKAVASTI: YÖUNISTA, RUOKAILUISTA JA LIIKUNNASTA HUOLEHDITAAN HYVIN</a:t>
            </a:r>
            <a:endParaRPr lang="fi-FI" sz="3600">
              <a:solidFill>
                <a:srgbClr val="000000"/>
              </a:solidFill>
              <a:latin typeface="Calibri"/>
              <a:ea typeface="Calibri"/>
              <a:cs typeface="Calibri"/>
            </a:endParaRPr>
          </a:p>
          <a:p>
            <a:pPr algn="ctr">
              <a:lnSpc>
                <a:spcPts val="6734"/>
              </a:lnSpc>
            </a:pPr>
            <a:r>
              <a:rPr lang="en-US" sz="3600" spc="447">
                <a:solidFill>
                  <a:srgbClr val="222222"/>
                </a:solidFill>
                <a:latin typeface="Ballpoint"/>
              </a:rPr>
              <a:t>KOULUSSA VIIHDYTÄÄN JA LUOKASTA PIDETÄÄN. MUUTAMAT KOKI LUOKAN MELUISAKSI</a:t>
            </a:r>
          </a:p>
          <a:p>
            <a:pPr algn="ctr">
              <a:lnSpc>
                <a:spcPts val="6734"/>
              </a:lnSpc>
            </a:pPr>
            <a:r>
              <a:rPr lang="en-US" sz="3600" spc="447">
                <a:solidFill>
                  <a:srgbClr val="222222"/>
                </a:solidFill>
                <a:latin typeface="Ballpoint"/>
              </a:rPr>
              <a:t>AKUUTTEJA KIUSAAMISTILANTEITA EI NOUSSUT</a:t>
            </a:r>
          </a:p>
          <a:p>
            <a:pPr algn="ctr">
              <a:lnSpc>
                <a:spcPts val="6734"/>
              </a:lnSpc>
            </a:pPr>
            <a:r>
              <a:rPr lang="en-US" sz="3600" spc="447">
                <a:solidFill>
                  <a:srgbClr val="222222"/>
                </a:solidFill>
                <a:latin typeface="Ballpoint"/>
              </a:rPr>
              <a:t>MONELTA LÖYTYY KIVOJA HARRASTUKSIA KOTOA JA KODIN ULKOPUOLELTA. OSA HAAVEILI UUDEN HARRASTUKSEN ALOITTAMISESTA</a:t>
            </a:r>
            <a:endParaRPr lang="en-US" sz="3600" spc="447">
              <a:solidFill>
                <a:srgbClr val="222222"/>
              </a:solidFill>
              <a:latin typeface="Ballpoint"/>
              <a:ea typeface="Calibri"/>
              <a:cs typeface="Calibri"/>
            </a:endParaRPr>
          </a:p>
          <a:p>
            <a:pPr algn="ctr">
              <a:lnSpc>
                <a:spcPts val="6734"/>
              </a:lnSpc>
            </a:pPr>
            <a:r>
              <a:rPr lang="en-US" sz="3600" spc="447">
                <a:solidFill>
                  <a:srgbClr val="222222"/>
                </a:solidFill>
                <a:latin typeface="Ballpoint"/>
                <a:ea typeface="Ballpoint"/>
                <a:cs typeface="Ballpoint"/>
              </a:rPr>
              <a:t>MONI TYKKÄÄ PELAAMISESTA. RUUTUAJOISTA HUOLEHDITTIIN HYVIN, OSALLA PELIEN IKÄRAJAT EIVÄT OLE KOTOA KÄYTÖSSÄ.</a:t>
            </a:r>
          </a:p>
          <a:p>
            <a:pPr algn="ctr">
              <a:lnSpc>
                <a:spcPts val="6734"/>
              </a:lnSpc>
            </a:pPr>
            <a:r>
              <a:rPr lang="en-US" sz="3600" spc="447">
                <a:solidFill>
                  <a:srgbClr val="222222"/>
                </a:solidFill>
                <a:latin typeface="Ballpoint"/>
                <a:ea typeface="Ballpoint"/>
                <a:cs typeface="Ballpoint"/>
              </a:rPr>
              <a:t>PERHE JA KAVERIT OVAT TÄRKEITÄ</a:t>
            </a:r>
          </a:p>
          <a:p>
            <a:pPr algn="ctr">
              <a:lnSpc>
                <a:spcPts val="6734"/>
              </a:lnSpc>
            </a:pPr>
            <a:endParaRPr lang="en-US" sz="3600" spc="447">
              <a:solidFill>
                <a:srgbClr val="222222"/>
              </a:solidFill>
              <a:latin typeface="Ballpoint"/>
              <a:ea typeface="Ballpoint"/>
              <a:cs typeface="Ballpoint"/>
            </a:endParaRPr>
          </a:p>
          <a:p>
            <a:pPr algn="ctr">
              <a:lnSpc>
                <a:spcPts val="6734"/>
              </a:lnSpc>
            </a:pPr>
            <a:endParaRPr lang="en-US" sz="3600" spc="447">
              <a:solidFill>
                <a:srgbClr val="222222"/>
              </a:solidFill>
              <a:latin typeface="Ballpoint"/>
              <a:ea typeface="Ballpoint"/>
              <a:cs typeface="Ballpoint"/>
            </a:endParaRPr>
          </a:p>
          <a:p>
            <a:pPr algn="ctr">
              <a:lnSpc>
                <a:spcPts val="6734"/>
              </a:lnSpc>
            </a:pPr>
            <a:endParaRPr lang="en-US" sz="3600" spc="447">
              <a:solidFill>
                <a:srgbClr val="222222"/>
              </a:solidFill>
              <a:latin typeface="Ballpoint"/>
              <a:ea typeface="Ballpoint"/>
              <a:cs typeface="Ballpoint"/>
            </a:endParaRPr>
          </a:p>
          <a:p>
            <a:pPr algn="ctr">
              <a:lnSpc>
                <a:spcPts val="6734"/>
              </a:lnSpc>
            </a:pPr>
            <a:endParaRPr lang="en-US" sz="3600" spc="447">
              <a:solidFill>
                <a:srgbClr val="222222"/>
              </a:solidFill>
              <a:latin typeface="Ballpoint"/>
              <a:ea typeface="Ballpoint"/>
              <a:cs typeface="Ballpoint"/>
            </a:endParaRPr>
          </a:p>
          <a:p>
            <a:pPr algn="ctr">
              <a:lnSpc>
                <a:spcPts val="6734"/>
              </a:lnSpc>
            </a:pPr>
            <a:endParaRPr lang="en-US" sz="3600" spc="447">
              <a:solidFill>
                <a:srgbClr val="222222"/>
              </a:solidFill>
              <a:latin typeface="Ballpoint"/>
              <a:ea typeface="Ballpoint"/>
              <a:cs typeface="Ballpoint"/>
            </a:endParaRPr>
          </a:p>
          <a:p>
            <a:pPr algn="ctr">
              <a:lnSpc>
                <a:spcPts val="6734"/>
              </a:lnSpc>
            </a:pPr>
            <a:endParaRPr lang="en-US" sz="3600" spc="447">
              <a:solidFill>
                <a:srgbClr val="222222"/>
              </a:solidFill>
              <a:latin typeface="Ballpoint"/>
              <a:ea typeface="Ballpoint"/>
              <a:cs typeface="Ballpoint"/>
            </a:endParaRPr>
          </a:p>
          <a:p>
            <a:pPr algn="ctr">
              <a:lnSpc>
                <a:spcPts val="6734"/>
              </a:lnSpc>
            </a:pPr>
            <a:endParaRPr lang="en-US" sz="3600" spc="447">
              <a:solidFill>
                <a:srgbClr val="222222"/>
              </a:solidFill>
              <a:latin typeface="Ballpoint"/>
              <a:ea typeface="Ballpoint"/>
              <a:cs typeface="Ballpoint"/>
            </a:endParaRPr>
          </a:p>
        </p:txBody>
      </p:sp>
    </p:spTree>
    <p:extLst>
      <p:ext uri="{BB962C8B-B14F-4D97-AF65-F5344CB8AC3E}">
        <p14:creationId xmlns:p14="http://schemas.microsoft.com/office/powerpoint/2010/main" val="21246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DDBB2-E6CA-FFDE-5518-033E0230717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38795EFA-697F-AA72-F6DD-7E0024A67CA8}"/>
              </a:ext>
            </a:extLst>
          </p:cNvPr>
          <p:cNvSpPr/>
          <p:nvPr/>
        </p:nvSpPr>
        <p:spPr>
          <a:xfrm rot="16200000">
            <a:off x="4000499" y="-4036595"/>
            <a:ext cx="10250906" cy="18324094"/>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6" name="Group 3">
            <a:extLst>
              <a:ext uri="{FF2B5EF4-FFF2-40B4-BE49-F238E27FC236}">
                <a16:creationId xmlns:a16="http://schemas.microsoft.com/office/drawing/2014/main" id="{F4DC429A-06D5-5C94-1F37-B2E58DE27343}"/>
              </a:ext>
            </a:extLst>
          </p:cNvPr>
          <p:cNvGrpSpPr/>
          <p:nvPr/>
        </p:nvGrpSpPr>
        <p:grpSpPr>
          <a:xfrm>
            <a:off x="1237366" y="491938"/>
            <a:ext cx="16387568" cy="3592678"/>
            <a:chOff x="-56194" y="-417437"/>
            <a:chExt cx="4316067" cy="946219"/>
          </a:xfrm>
        </p:grpSpPr>
        <p:sp>
          <p:nvSpPr>
            <p:cNvPr id="4" name="Freeform 4">
              <a:extLst>
                <a:ext uri="{FF2B5EF4-FFF2-40B4-BE49-F238E27FC236}">
                  <a16:creationId xmlns:a16="http://schemas.microsoft.com/office/drawing/2014/main" id="{CF9B5D3C-C981-884C-CB13-EE7D163AFC0B}"/>
                </a:ext>
              </a:extLst>
            </p:cNvPr>
            <p:cNvSpPr/>
            <p:nvPr/>
          </p:nvSpPr>
          <p:spPr>
            <a:xfrm>
              <a:off x="-56194" y="-417437"/>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a:extLst>
                <a:ext uri="{FF2B5EF4-FFF2-40B4-BE49-F238E27FC236}">
                  <a16:creationId xmlns:a16="http://schemas.microsoft.com/office/drawing/2014/main" id="{4A04953D-F2C7-445B-8FE4-4E386BEAAADB}"/>
                </a:ext>
              </a:extLst>
            </p:cNvPr>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11" name="TextBox 9">
            <a:extLst>
              <a:ext uri="{FF2B5EF4-FFF2-40B4-BE49-F238E27FC236}">
                <a16:creationId xmlns:a16="http://schemas.microsoft.com/office/drawing/2014/main" id="{D61E57AD-CE30-ABCB-6371-4A683AF7EEE6}"/>
              </a:ext>
            </a:extLst>
          </p:cNvPr>
          <p:cNvSpPr txBox="1"/>
          <p:nvPr/>
        </p:nvSpPr>
        <p:spPr>
          <a:xfrm>
            <a:off x="1067685" y="492145"/>
            <a:ext cx="16131443" cy="2223473"/>
          </a:xfrm>
          <a:prstGeom prst="rect">
            <a:avLst/>
          </a:prstGeom>
        </p:spPr>
        <p:txBody>
          <a:bodyPr wrap="square" lIns="0" tIns="0" rIns="0" bIns="0" rtlCol="0" anchor="t">
            <a:spAutoFit/>
          </a:bodyPr>
          <a:lstStyle/>
          <a:p>
            <a:pPr algn="ctr">
              <a:lnSpc>
                <a:spcPts val="17879"/>
              </a:lnSpc>
              <a:spcBef>
                <a:spcPct val="0"/>
              </a:spcBef>
            </a:pPr>
            <a:r>
              <a:rPr lang="en-US" sz="12750" spc="1187">
                <a:solidFill>
                  <a:srgbClr val="222222"/>
                </a:solidFill>
                <a:latin typeface="Tall"/>
                <a:ea typeface="Tall"/>
                <a:cs typeface="Tall"/>
              </a:rPr>
              <a:t>MIKÄ 7.LUOKASSA JÄNNITTÄÄ?</a:t>
            </a:r>
          </a:p>
        </p:txBody>
      </p:sp>
      <p:sp>
        <p:nvSpPr>
          <p:cNvPr id="15" name="TextBox 6">
            <a:extLst>
              <a:ext uri="{FF2B5EF4-FFF2-40B4-BE49-F238E27FC236}">
                <a16:creationId xmlns:a16="http://schemas.microsoft.com/office/drawing/2014/main" id="{17DDA057-21DB-BADB-BCC0-F8105F4A6A50}"/>
              </a:ext>
            </a:extLst>
          </p:cNvPr>
          <p:cNvSpPr txBox="1"/>
          <p:nvPr/>
        </p:nvSpPr>
        <p:spPr>
          <a:xfrm>
            <a:off x="-41299" y="3091785"/>
            <a:ext cx="18547186" cy="6751207"/>
          </a:xfrm>
          <a:prstGeom prst="rect">
            <a:avLst/>
          </a:prstGeom>
        </p:spPr>
        <p:txBody>
          <a:bodyPr wrap="square" lIns="0" tIns="0" rIns="0" bIns="0" rtlCol="0" anchor="t">
            <a:spAutoFit/>
          </a:bodyPr>
          <a:lstStyle/>
          <a:p>
            <a:pPr algn="ctr">
              <a:lnSpc>
                <a:spcPts val="6735"/>
              </a:lnSpc>
            </a:pPr>
            <a:r>
              <a:rPr lang="en-US" sz="3600" spc="447">
                <a:solidFill>
                  <a:srgbClr val="222222"/>
                </a:solidFill>
                <a:latin typeface="Ballpoint"/>
                <a:ea typeface="Ballpoint"/>
                <a:cs typeface="Ballpoint"/>
              </a:rPr>
              <a:t>LUOKKAJAOT: KETÄ UUTEEN LUOKKAAN TULEE, PÄÄSEKÖ KAVERIN KANSSA SAMALLE LUOKALLE?</a:t>
            </a:r>
          </a:p>
          <a:p>
            <a:pPr algn="ctr">
              <a:lnSpc>
                <a:spcPts val="6734"/>
              </a:lnSpc>
            </a:pPr>
            <a:r>
              <a:rPr lang="en-US" sz="3600" spc="447">
                <a:solidFill>
                  <a:srgbClr val="222222"/>
                </a:solidFill>
                <a:latin typeface="Ballpoint"/>
                <a:ea typeface="Ballpoint"/>
                <a:cs typeface="Ballpoint"/>
              </a:rPr>
              <a:t>UUDET OPPIAINEET JA NIISSÄ PÄRJÄÄMINEN</a:t>
            </a:r>
          </a:p>
          <a:p>
            <a:pPr algn="ctr">
              <a:lnSpc>
                <a:spcPts val="6734"/>
              </a:lnSpc>
            </a:pPr>
            <a:r>
              <a:rPr lang="en-US" sz="3600" spc="447">
                <a:solidFill>
                  <a:srgbClr val="222222"/>
                </a:solidFill>
                <a:latin typeface="Ballpoint"/>
                <a:ea typeface="Ballpoint"/>
                <a:cs typeface="Ballpoint"/>
              </a:rPr>
              <a:t>UUDET OPETTAJAT JA HEIDÄN VAIHTUMINEN TUNTIEN VÄLILLÄ</a:t>
            </a:r>
          </a:p>
          <a:p>
            <a:pPr algn="ctr">
              <a:lnSpc>
                <a:spcPts val="6734"/>
              </a:lnSpc>
            </a:pPr>
            <a:r>
              <a:rPr lang="en-US" sz="3600" spc="447">
                <a:solidFill>
                  <a:srgbClr val="222222"/>
                </a:solidFill>
                <a:latin typeface="Ballpoint"/>
                <a:ea typeface="Ballpoint"/>
                <a:cs typeface="Ballpoint"/>
              </a:rPr>
              <a:t>PIDEMMÄT KOULUPÄIVÄT JA VAIKUTUS VAPAA-AIKAAN: JÄÄKÖ KOULUJUTTUJEN JÄLKEEN AIKAA KAVEREILLE JA HARRASTUKSILLE?</a:t>
            </a:r>
          </a:p>
          <a:p>
            <a:pPr algn="ctr">
              <a:lnSpc>
                <a:spcPts val="6734"/>
              </a:lnSpc>
            </a:pPr>
            <a:r>
              <a:rPr lang="en-US" sz="3600" spc="447">
                <a:solidFill>
                  <a:srgbClr val="222222"/>
                </a:solidFill>
                <a:latin typeface="Ballpoint"/>
                <a:ea typeface="Ballpoint"/>
                <a:cs typeface="Ballpoint"/>
              </a:rPr>
              <a:t>TOIMIIKO OMAN LOKERON LUKKO</a:t>
            </a:r>
          </a:p>
          <a:p>
            <a:pPr algn="ctr">
              <a:lnSpc>
                <a:spcPts val="6734"/>
              </a:lnSpc>
            </a:pPr>
            <a:endParaRPr lang="en-US" sz="3600" spc="447">
              <a:solidFill>
                <a:srgbClr val="222222"/>
              </a:solidFill>
              <a:latin typeface="Ballpoint"/>
              <a:ea typeface="Ballpoint"/>
              <a:cs typeface="Ballpoint"/>
            </a:endParaRPr>
          </a:p>
          <a:p>
            <a:pPr algn="ctr">
              <a:lnSpc>
                <a:spcPts val="6734"/>
              </a:lnSpc>
            </a:pPr>
            <a:endParaRPr lang="en-US" sz="3600" spc="447">
              <a:solidFill>
                <a:srgbClr val="222222"/>
              </a:solidFill>
              <a:latin typeface="Ballpoint"/>
              <a:ea typeface="Ballpoint"/>
              <a:cs typeface="Ballpoint"/>
            </a:endParaRPr>
          </a:p>
        </p:txBody>
      </p:sp>
      <p:sp>
        <p:nvSpPr>
          <p:cNvPr id="7" name="Freeform 8">
            <a:extLst>
              <a:ext uri="{FF2B5EF4-FFF2-40B4-BE49-F238E27FC236}">
                <a16:creationId xmlns:a16="http://schemas.microsoft.com/office/drawing/2014/main" id="{2BEED6AB-BF5B-7192-03FA-01E8A2BD98C0}"/>
              </a:ext>
            </a:extLst>
          </p:cNvPr>
          <p:cNvSpPr/>
          <p:nvPr/>
        </p:nvSpPr>
        <p:spPr>
          <a:xfrm rot="20801938">
            <a:off x="261777" y="6914908"/>
            <a:ext cx="2728232" cy="3009267"/>
          </a:xfrm>
          <a:custGeom>
            <a:avLst/>
            <a:gdLst/>
            <a:ahLst/>
            <a:cxnLst/>
            <a:rect l="l" t="t" r="r" b="b"/>
            <a:pathLst>
              <a:path w="3034890" h="3775913">
                <a:moveTo>
                  <a:pt x="0" y="0"/>
                </a:moveTo>
                <a:lnTo>
                  <a:pt x="3034890" y="0"/>
                </a:lnTo>
                <a:lnTo>
                  <a:pt x="3034890" y="3775913"/>
                </a:lnTo>
                <a:lnTo>
                  <a:pt x="0" y="3775913"/>
                </a:lnTo>
                <a:lnTo>
                  <a:pt x="0" y="0"/>
                </a:lnTo>
                <a:close/>
              </a:path>
            </a:pathLst>
          </a:custGeom>
          <a:blipFill>
            <a:blip>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161649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02163-5C71-1F1C-4212-8E3FF75BAB5C}"/>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C23D3B3E-6E12-0892-63A6-C1A05FD90171}"/>
              </a:ext>
            </a:extLst>
          </p:cNvPr>
          <p:cNvSpPr/>
          <p:nvPr/>
        </p:nvSpPr>
        <p:spPr>
          <a:xfrm rot="16200000">
            <a:off x="4000499" y="-4036595"/>
            <a:ext cx="10250906" cy="18324094"/>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5" name="TextBox 5">
            <a:extLst>
              <a:ext uri="{FF2B5EF4-FFF2-40B4-BE49-F238E27FC236}">
                <a16:creationId xmlns:a16="http://schemas.microsoft.com/office/drawing/2014/main" id="{C62D6A22-E3E8-4C4F-213F-20D65EA69A11}"/>
              </a:ext>
            </a:extLst>
          </p:cNvPr>
          <p:cNvSpPr txBox="1"/>
          <p:nvPr/>
        </p:nvSpPr>
        <p:spPr>
          <a:xfrm>
            <a:off x="1450728" y="1823738"/>
            <a:ext cx="16174206" cy="2260878"/>
          </a:xfrm>
          <a:prstGeom prst="rect">
            <a:avLst/>
          </a:prstGeom>
        </p:spPr>
        <p:txBody>
          <a:bodyPr lIns="50800" tIns="50800" rIns="50800" bIns="50800" rtlCol="0" anchor="ctr"/>
          <a:lstStyle/>
          <a:p>
            <a:pPr algn="ctr">
              <a:lnSpc>
                <a:spcPts val="2800"/>
              </a:lnSpc>
            </a:pPr>
            <a:endParaRPr/>
          </a:p>
        </p:txBody>
      </p:sp>
      <p:sp>
        <p:nvSpPr>
          <p:cNvPr id="15" name="TextBox 6">
            <a:extLst>
              <a:ext uri="{FF2B5EF4-FFF2-40B4-BE49-F238E27FC236}">
                <a16:creationId xmlns:a16="http://schemas.microsoft.com/office/drawing/2014/main" id="{956ED486-0D8D-BEF9-E2EB-877F6081A081}"/>
              </a:ext>
            </a:extLst>
          </p:cNvPr>
          <p:cNvSpPr txBox="1"/>
          <p:nvPr/>
        </p:nvSpPr>
        <p:spPr>
          <a:xfrm>
            <a:off x="251421" y="2952395"/>
            <a:ext cx="18045382" cy="9375002"/>
          </a:xfrm>
          <a:prstGeom prst="rect">
            <a:avLst/>
          </a:prstGeom>
        </p:spPr>
        <p:txBody>
          <a:bodyPr wrap="square" lIns="0" tIns="0" rIns="0" bIns="0" rtlCol="0" anchor="t">
            <a:spAutoFit/>
          </a:bodyPr>
          <a:lstStyle/>
          <a:p>
            <a:pPr algn="ctr">
              <a:lnSpc>
                <a:spcPts val="6735"/>
              </a:lnSpc>
            </a:pPr>
            <a:r>
              <a:rPr lang="en-US" sz="5400" spc="447">
                <a:solidFill>
                  <a:srgbClr val="222222"/>
                </a:solidFill>
                <a:latin typeface="Ballpoint"/>
                <a:ea typeface="Ballpoint"/>
                <a:cs typeface="Ballpoint"/>
              </a:rPr>
              <a:t>UUSIA KAVEREITA JA VANHOJA TUTTUJA OULUNLAHDEN KOULUSTA</a:t>
            </a:r>
          </a:p>
          <a:p>
            <a:pPr algn="ctr">
              <a:lnSpc>
                <a:spcPts val="6734"/>
              </a:lnSpc>
            </a:pPr>
            <a:endParaRPr lang="en-US" sz="5400" spc="447">
              <a:solidFill>
                <a:srgbClr val="222222"/>
              </a:solidFill>
              <a:latin typeface="Ballpoint"/>
              <a:ea typeface="Ballpoint"/>
              <a:cs typeface="Ballpoint"/>
            </a:endParaRPr>
          </a:p>
          <a:p>
            <a:pPr algn="ctr">
              <a:lnSpc>
                <a:spcPts val="6734"/>
              </a:lnSpc>
            </a:pPr>
            <a:r>
              <a:rPr lang="en-US" sz="5400" spc="447">
                <a:solidFill>
                  <a:srgbClr val="222222"/>
                </a:solidFill>
                <a:latin typeface="Ballpoint"/>
                <a:ea typeface="Ballpoint"/>
                <a:cs typeface="Ballpoint"/>
              </a:rPr>
              <a:t>SISÄVÄLITUNTEJA JA NIIDEN AKTIVITEETTEJA (PELEJÄ, PINGISTÄ, VÄLITUNTITOIMINTAA)</a:t>
            </a:r>
          </a:p>
          <a:p>
            <a:pPr algn="ctr">
              <a:lnSpc>
                <a:spcPts val="6734"/>
              </a:lnSpc>
            </a:pPr>
            <a:endParaRPr lang="en-US" sz="5400" spc="447">
              <a:solidFill>
                <a:srgbClr val="222222"/>
              </a:solidFill>
              <a:latin typeface="Ballpoint"/>
              <a:ea typeface="Ballpoint"/>
              <a:cs typeface="Ballpoint"/>
            </a:endParaRPr>
          </a:p>
          <a:p>
            <a:pPr algn="ctr">
              <a:lnSpc>
                <a:spcPts val="6734"/>
              </a:lnSpc>
            </a:pPr>
            <a:r>
              <a:rPr lang="en-US" sz="5400" spc="447">
                <a:solidFill>
                  <a:srgbClr val="222222"/>
                </a:solidFill>
                <a:latin typeface="Ballpoint"/>
                <a:ea typeface="Ballpoint"/>
                <a:cs typeface="Ballpoint"/>
              </a:rPr>
              <a:t>OMIA LOKEROITA</a:t>
            </a:r>
          </a:p>
          <a:p>
            <a:pPr algn="ctr">
              <a:lnSpc>
                <a:spcPts val="6734"/>
              </a:lnSpc>
            </a:pPr>
            <a:endParaRPr lang="en-US" sz="5400" spc="447">
              <a:solidFill>
                <a:srgbClr val="222222"/>
              </a:solidFill>
              <a:latin typeface="Ballpoint"/>
              <a:ea typeface="Ballpoint"/>
              <a:cs typeface="Ballpoint"/>
            </a:endParaRPr>
          </a:p>
          <a:p>
            <a:pPr algn="ctr">
              <a:lnSpc>
                <a:spcPts val="6734"/>
              </a:lnSpc>
            </a:pPr>
            <a:r>
              <a:rPr lang="en-US" sz="5400" spc="447">
                <a:solidFill>
                  <a:srgbClr val="222222"/>
                </a:solidFill>
                <a:latin typeface="Ballpoint"/>
                <a:ea typeface="Ballpoint"/>
                <a:cs typeface="Ballpoint"/>
              </a:rPr>
              <a:t>2.KERROKSESSA OLEVIA LUOKKIA</a:t>
            </a:r>
          </a:p>
          <a:p>
            <a:pPr algn="ctr">
              <a:lnSpc>
                <a:spcPts val="6734"/>
              </a:lnSpc>
            </a:pPr>
            <a:endParaRPr lang="en-US" sz="5400" spc="447">
              <a:solidFill>
                <a:srgbClr val="222222"/>
              </a:solidFill>
              <a:latin typeface="Ballpoint"/>
              <a:ea typeface="Ballpoint"/>
              <a:cs typeface="Ballpoint"/>
            </a:endParaRPr>
          </a:p>
          <a:p>
            <a:pPr algn="ctr">
              <a:lnSpc>
                <a:spcPts val="6734"/>
              </a:lnSpc>
            </a:pPr>
            <a:endParaRPr lang="en-US" sz="5400" spc="447">
              <a:solidFill>
                <a:srgbClr val="222222"/>
              </a:solidFill>
              <a:latin typeface="Ballpoint"/>
              <a:ea typeface="Ballpoint"/>
              <a:cs typeface="Ballpoint"/>
            </a:endParaRPr>
          </a:p>
          <a:p>
            <a:pPr algn="ctr">
              <a:lnSpc>
                <a:spcPts val="6734"/>
              </a:lnSpc>
            </a:pPr>
            <a:endParaRPr lang="en-US" sz="5400" spc="447">
              <a:solidFill>
                <a:srgbClr val="222222"/>
              </a:solidFill>
              <a:latin typeface="Ballpoint"/>
              <a:ea typeface="Ballpoint"/>
              <a:cs typeface="Ballpoint"/>
            </a:endParaRPr>
          </a:p>
        </p:txBody>
      </p:sp>
      <p:grpSp>
        <p:nvGrpSpPr>
          <p:cNvPr id="9" name="Group 3">
            <a:extLst>
              <a:ext uri="{FF2B5EF4-FFF2-40B4-BE49-F238E27FC236}">
                <a16:creationId xmlns:a16="http://schemas.microsoft.com/office/drawing/2014/main" id="{98857799-57BD-A22E-C06F-9144CC7D445C}"/>
              </a:ext>
            </a:extLst>
          </p:cNvPr>
          <p:cNvGrpSpPr/>
          <p:nvPr/>
        </p:nvGrpSpPr>
        <p:grpSpPr>
          <a:xfrm>
            <a:off x="1446452" y="485592"/>
            <a:ext cx="16178482" cy="2260879"/>
            <a:chOff x="-1126" y="-66675"/>
            <a:chExt cx="4260999" cy="595457"/>
          </a:xfrm>
        </p:grpSpPr>
        <p:sp>
          <p:nvSpPr>
            <p:cNvPr id="7" name="Freeform 4">
              <a:extLst>
                <a:ext uri="{FF2B5EF4-FFF2-40B4-BE49-F238E27FC236}">
                  <a16:creationId xmlns:a16="http://schemas.microsoft.com/office/drawing/2014/main" id="{A8505E90-93AA-34D2-78BE-27B95F999B16}"/>
                </a:ext>
              </a:extLst>
            </p:cNvPr>
            <p:cNvSpPr/>
            <p:nvPr/>
          </p:nvSpPr>
          <p:spPr>
            <a:xfrm>
              <a:off x="-1126" y="-65004"/>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8" name="TextBox 5">
              <a:extLst>
                <a:ext uri="{FF2B5EF4-FFF2-40B4-BE49-F238E27FC236}">
                  <a16:creationId xmlns:a16="http://schemas.microsoft.com/office/drawing/2014/main" id="{213A1A6F-8EFD-C566-C3D0-16E2F9FC2858}"/>
                </a:ext>
              </a:extLst>
            </p:cNvPr>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11" name="TextBox 9">
            <a:extLst>
              <a:ext uri="{FF2B5EF4-FFF2-40B4-BE49-F238E27FC236}">
                <a16:creationId xmlns:a16="http://schemas.microsoft.com/office/drawing/2014/main" id="{DE705AA9-64B0-8AB0-7D22-5C7633720119}"/>
              </a:ext>
            </a:extLst>
          </p:cNvPr>
          <p:cNvSpPr txBox="1"/>
          <p:nvPr/>
        </p:nvSpPr>
        <p:spPr>
          <a:xfrm>
            <a:off x="1207075" y="492145"/>
            <a:ext cx="16131443" cy="2223473"/>
          </a:xfrm>
          <a:prstGeom prst="rect">
            <a:avLst/>
          </a:prstGeom>
        </p:spPr>
        <p:txBody>
          <a:bodyPr wrap="square" lIns="0" tIns="0" rIns="0" bIns="0" rtlCol="0" anchor="t">
            <a:spAutoFit/>
          </a:bodyPr>
          <a:lstStyle/>
          <a:p>
            <a:pPr algn="ctr">
              <a:lnSpc>
                <a:spcPts val="17879"/>
              </a:lnSpc>
              <a:spcBef>
                <a:spcPct val="0"/>
              </a:spcBef>
            </a:pPr>
            <a:r>
              <a:rPr lang="en-US" sz="12750" spc="1187">
                <a:solidFill>
                  <a:srgbClr val="222222"/>
                </a:solidFill>
                <a:latin typeface="Tall"/>
                <a:ea typeface="Tall"/>
                <a:cs typeface="Tall"/>
              </a:rPr>
              <a:t>MITÄ ODOTETAAN INNOLLA?</a:t>
            </a:r>
          </a:p>
        </p:txBody>
      </p:sp>
      <p:sp>
        <p:nvSpPr>
          <p:cNvPr id="12" name="Freeform 4">
            <a:extLst>
              <a:ext uri="{FF2B5EF4-FFF2-40B4-BE49-F238E27FC236}">
                <a16:creationId xmlns:a16="http://schemas.microsoft.com/office/drawing/2014/main" id="{B26D9AF5-9BB1-45E5-6448-A6BF78CFBA92}"/>
              </a:ext>
            </a:extLst>
          </p:cNvPr>
          <p:cNvSpPr/>
          <p:nvPr/>
        </p:nvSpPr>
        <p:spPr>
          <a:xfrm>
            <a:off x="13761242" y="5891217"/>
            <a:ext cx="4011930" cy="4114800"/>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811054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3427966" y="1211900"/>
            <a:ext cx="14641118" cy="2007720"/>
            <a:chOff x="0" y="0"/>
            <a:chExt cx="3856097" cy="528782"/>
          </a:xfrm>
        </p:grpSpPr>
        <p:sp>
          <p:nvSpPr>
            <p:cNvPr id="4" name="Freeform 4"/>
            <p:cNvSpPr/>
            <p:nvPr/>
          </p:nvSpPr>
          <p:spPr>
            <a:xfrm>
              <a:off x="0" y="0"/>
              <a:ext cx="3856097" cy="528782"/>
            </a:xfrm>
            <a:custGeom>
              <a:avLst/>
              <a:gdLst/>
              <a:ahLst/>
              <a:cxnLst/>
              <a:rect l="l" t="t" r="r" b="b"/>
              <a:pathLst>
                <a:path w="3856097" h="528782">
                  <a:moveTo>
                    <a:pt x="0" y="0"/>
                  </a:moveTo>
                  <a:lnTo>
                    <a:pt x="3856097" y="0"/>
                  </a:lnTo>
                  <a:lnTo>
                    <a:pt x="3856097" y="528782"/>
                  </a:lnTo>
                  <a:lnTo>
                    <a:pt x="0" y="528782"/>
                  </a:lnTo>
                  <a:close/>
                </a:path>
              </a:pathLst>
            </a:custGeom>
            <a:solidFill>
              <a:srgbClr val="B3CFD8">
                <a:alpha val="38824"/>
              </a:srgbClr>
            </a:solidFill>
          </p:spPr>
        </p:sp>
        <p:sp>
          <p:nvSpPr>
            <p:cNvPr id="5" name="TextBox 5"/>
            <p:cNvSpPr txBox="1"/>
            <p:nvPr/>
          </p:nvSpPr>
          <p:spPr>
            <a:xfrm>
              <a:off x="0" y="-66675"/>
              <a:ext cx="3856097" cy="595457"/>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330017" y="642409"/>
            <a:ext cx="3637805" cy="3146701"/>
          </a:xfrm>
          <a:custGeom>
            <a:avLst/>
            <a:gdLst/>
            <a:ahLst/>
            <a:cxnLst/>
            <a:rect l="l" t="t" r="r" b="b"/>
            <a:pathLst>
              <a:path w="3637805" h="3146701">
                <a:moveTo>
                  <a:pt x="0" y="0"/>
                </a:moveTo>
                <a:lnTo>
                  <a:pt x="3637805" y="0"/>
                </a:lnTo>
                <a:lnTo>
                  <a:pt x="3637805" y="3146702"/>
                </a:lnTo>
                <a:lnTo>
                  <a:pt x="0" y="314670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Freeform 7"/>
          <p:cNvSpPr/>
          <p:nvPr/>
        </p:nvSpPr>
        <p:spPr>
          <a:xfrm>
            <a:off x="0" y="3789111"/>
            <a:ext cx="18288000" cy="6497889"/>
          </a:xfrm>
          <a:custGeom>
            <a:avLst/>
            <a:gdLst/>
            <a:ahLst/>
            <a:cxnLst/>
            <a:rect l="l" t="t" r="r" b="b"/>
            <a:pathLst>
              <a:path w="18288000" h="6497889">
                <a:moveTo>
                  <a:pt x="0" y="0"/>
                </a:moveTo>
                <a:lnTo>
                  <a:pt x="18288000" y="0"/>
                </a:lnTo>
                <a:lnTo>
                  <a:pt x="18288000" y="6497889"/>
                </a:lnTo>
                <a:lnTo>
                  <a:pt x="0" y="6497889"/>
                </a:lnTo>
                <a:lnTo>
                  <a:pt x="0" y="0"/>
                </a:lnTo>
                <a:close/>
              </a:path>
            </a:pathLst>
          </a:custGeom>
          <a:blipFill>
            <a:blip r:embed="rId4"/>
            <a:stretch>
              <a:fillRect t="-12929"/>
            </a:stretch>
          </a:blipFill>
        </p:spPr>
      </p:sp>
      <p:sp>
        <p:nvSpPr>
          <p:cNvPr id="8" name="TextBox 8"/>
          <p:cNvSpPr txBox="1"/>
          <p:nvPr/>
        </p:nvSpPr>
        <p:spPr>
          <a:xfrm>
            <a:off x="4875470" y="1362527"/>
            <a:ext cx="10936325"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mistä nuori saa päättää? (mll)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4369820" y="598616"/>
            <a:ext cx="13209765" cy="2007720"/>
            <a:chOff x="0" y="0"/>
            <a:chExt cx="3479115" cy="528782"/>
          </a:xfrm>
        </p:grpSpPr>
        <p:sp>
          <p:nvSpPr>
            <p:cNvPr id="4" name="Freeform 4"/>
            <p:cNvSpPr/>
            <p:nvPr/>
          </p:nvSpPr>
          <p:spPr>
            <a:xfrm>
              <a:off x="0" y="0"/>
              <a:ext cx="3479115" cy="528782"/>
            </a:xfrm>
            <a:custGeom>
              <a:avLst/>
              <a:gdLst/>
              <a:ahLst/>
              <a:cxnLst/>
              <a:rect l="l" t="t" r="r" b="b"/>
              <a:pathLst>
                <a:path w="3479115" h="528782">
                  <a:moveTo>
                    <a:pt x="0" y="0"/>
                  </a:moveTo>
                  <a:lnTo>
                    <a:pt x="3479115" y="0"/>
                  </a:lnTo>
                  <a:lnTo>
                    <a:pt x="3479115" y="528782"/>
                  </a:lnTo>
                  <a:lnTo>
                    <a:pt x="0" y="528782"/>
                  </a:lnTo>
                  <a:close/>
                </a:path>
              </a:pathLst>
            </a:custGeom>
            <a:solidFill>
              <a:srgbClr val="B3CFD8">
                <a:alpha val="38824"/>
              </a:srgbClr>
            </a:solidFill>
          </p:spPr>
        </p:sp>
        <p:sp>
          <p:nvSpPr>
            <p:cNvPr id="5" name="TextBox 5"/>
            <p:cNvSpPr txBox="1"/>
            <p:nvPr/>
          </p:nvSpPr>
          <p:spPr>
            <a:xfrm>
              <a:off x="0" y="-66675"/>
              <a:ext cx="3479115" cy="595457"/>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559947" y="3098927"/>
            <a:ext cx="17168107" cy="6159373"/>
          </a:xfrm>
          <a:custGeom>
            <a:avLst/>
            <a:gdLst/>
            <a:ahLst/>
            <a:cxnLst/>
            <a:rect l="l" t="t" r="r" b="b"/>
            <a:pathLst>
              <a:path w="17168107" h="6159373">
                <a:moveTo>
                  <a:pt x="0" y="0"/>
                </a:moveTo>
                <a:lnTo>
                  <a:pt x="17168106" y="0"/>
                </a:lnTo>
                <a:lnTo>
                  <a:pt x="17168106" y="6159373"/>
                </a:lnTo>
                <a:lnTo>
                  <a:pt x="0" y="6159373"/>
                </a:lnTo>
                <a:lnTo>
                  <a:pt x="0" y="0"/>
                </a:lnTo>
                <a:close/>
              </a:path>
            </a:pathLst>
          </a:custGeom>
          <a:blipFill>
            <a:blip r:embed="rId3"/>
            <a:stretch>
              <a:fillRect b="-691"/>
            </a:stretch>
          </a:blipFill>
        </p:spPr>
      </p:sp>
      <p:sp>
        <p:nvSpPr>
          <p:cNvPr id="7" name="Freeform 7"/>
          <p:cNvSpPr/>
          <p:nvPr/>
        </p:nvSpPr>
        <p:spPr>
          <a:xfrm>
            <a:off x="331840" y="516642"/>
            <a:ext cx="3662692" cy="3516184"/>
          </a:xfrm>
          <a:custGeom>
            <a:avLst/>
            <a:gdLst/>
            <a:ahLst/>
            <a:cxnLst/>
            <a:rect l="l" t="t" r="r" b="b"/>
            <a:pathLst>
              <a:path w="3662692" h="3516184">
                <a:moveTo>
                  <a:pt x="0" y="0"/>
                </a:moveTo>
                <a:lnTo>
                  <a:pt x="3662692" y="0"/>
                </a:lnTo>
                <a:lnTo>
                  <a:pt x="3662692" y="3516184"/>
                </a:lnTo>
                <a:lnTo>
                  <a:pt x="0" y="3516184"/>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147438" y="847725"/>
            <a:ext cx="11412479" cy="1525491"/>
          </a:xfrm>
          <a:prstGeom prst="rect">
            <a:avLst/>
          </a:prstGeom>
        </p:spPr>
        <p:txBody>
          <a:bodyPr lIns="0" tIns="0" rIns="0" bIns="0" rtlCol="0" anchor="t">
            <a:spAutoFit/>
          </a:bodyPr>
          <a:lstStyle/>
          <a:p>
            <a:pPr algn="ctr">
              <a:lnSpc>
                <a:spcPts val="12397"/>
              </a:lnSpc>
              <a:spcBef>
                <a:spcPct val="0"/>
              </a:spcBef>
            </a:pPr>
            <a:r>
              <a:rPr lang="en-US" sz="8850" spc="823">
                <a:solidFill>
                  <a:srgbClr val="222222"/>
                </a:solidFill>
                <a:latin typeface="Tall"/>
                <a:ea typeface="Tall"/>
                <a:cs typeface="Tall"/>
                <a:sym typeface="Tall"/>
              </a:rPr>
              <a:t>MISTÄ SOVITAAN YHDESSÄ? (</a:t>
            </a:r>
            <a:r>
              <a:rPr lang="en-US" sz="8850" spc="823" err="1">
                <a:solidFill>
                  <a:srgbClr val="222222"/>
                </a:solidFill>
                <a:latin typeface="Tall"/>
                <a:ea typeface="Tall"/>
                <a:cs typeface="Tall"/>
                <a:sym typeface="Tall"/>
              </a:rPr>
              <a:t>mll</a:t>
            </a:r>
            <a:r>
              <a:rPr lang="en-US" sz="8850" spc="823">
                <a:solidFill>
                  <a:srgbClr val="222222"/>
                </a:solidFill>
                <a:latin typeface="Tall"/>
                <a:ea typeface="Tall"/>
                <a:cs typeface="Tall"/>
                <a:sym typeface="Tall"/>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0" y="0"/>
            <a:ext cx="4621227" cy="3621886"/>
          </a:xfrm>
          <a:custGeom>
            <a:avLst/>
            <a:gdLst/>
            <a:ahLst/>
            <a:cxnLst/>
            <a:rect l="l" t="t" r="r" b="b"/>
            <a:pathLst>
              <a:path w="4621227" h="3621886">
                <a:moveTo>
                  <a:pt x="0" y="0"/>
                </a:moveTo>
                <a:lnTo>
                  <a:pt x="4621227" y="0"/>
                </a:lnTo>
                <a:lnTo>
                  <a:pt x="4621227" y="3621886"/>
                </a:lnTo>
                <a:lnTo>
                  <a:pt x="0" y="3621886"/>
                </a:lnTo>
                <a:lnTo>
                  <a:pt x="0" y="0"/>
                </a:lnTo>
                <a:close/>
              </a:path>
            </a:pathLst>
          </a:custGeom>
          <a:blipFill>
            <a:blip r:embed="rId3"/>
            <a:stretch>
              <a:fillRect/>
            </a:stretch>
          </a:blipFill>
        </p:spPr>
      </p:sp>
      <p:sp>
        <p:nvSpPr>
          <p:cNvPr id="7" name="Freeform 7"/>
          <p:cNvSpPr/>
          <p:nvPr/>
        </p:nvSpPr>
        <p:spPr>
          <a:xfrm>
            <a:off x="1028700" y="3222820"/>
            <a:ext cx="16741927" cy="6654916"/>
          </a:xfrm>
          <a:custGeom>
            <a:avLst/>
            <a:gdLst/>
            <a:ahLst/>
            <a:cxnLst/>
            <a:rect l="l" t="t" r="r" b="b"/>
            <a:pathLst>
              <a:path w="16741927" h="6654916">
                <a:moveTo>
                  <a:pt x="0" y="0"/>
                </a:moveTo>
                <a:lnTo>
                  <a:pt x="16741927" y="0"/>
                </a:lnTo>
                <a:lnTo>
                  <a:pt x="16741927" y="6654915"/>
                </a:lnTo>
                <a:lnTo>
                  <a:pt x="0" y="6654915"/>
                </a:lnTo>
                <a:lnTo>
                  <a:pt x="0" y="0"/>
                </a:lnTo>
                <a:close/>
              </a:path>
            </a:pathLst>
          </a:custGeom>
          <a:blipFill>
            <a:blip r:embed="rId4"/>
            <a:stretch>
              <a:fillRect/>
            </a:stretch>
          </a:blipFill>
        </p:spPr>
      </p:sp>
      <p:sp>
        <p:nvSpPr>
          <p:cNvPr id="8" name="TextBox 8"/>
          <p:cNvSpPr txBox="1"/>
          <p:nvPr/>
        </p:nvSpPr>
        <p:spPr>
          <a:xfrm>
            <a:off x="4752296" y="847725"/>
            <a:ext cx="12814202" cy="1533112"/>
          </a:xfrm>
          <a:prstGeom prst="rect">
            <a:avLst/>
          </a:prstGeom>
        </p:spPr>
        <p:txBody>
          <a:bodyPr wrap="square" lIns="0" tIns="0" rIns="0" bIns="0" rtlCol="0" anchor="t">
            <a:spAutoFit/>
          </a:bodyPr>
          <a:lstStyle/>
          <a:p>
            <a:pPr algn="ctr">
              <a:lnSpc>
                <a:spcPts val="12397"/>
              </a:lnSpc>
              <a:spcBef>
                <a:spcPct val="0"/>
              </a:spcBef>
            </a:pPr>
            <a:r>
              <a:rPr lang="en-US" sz="8850" spc="823">
                <a:solidFill>
                  <a:srgbClr val="222222"/>
                </a:solidFill>
                <a:latin typeface="Tall"/>
                <a:ea typeface="Tall"/>
                <a:cs typeface="Tall"/>
                <a:sym typeface="Tall"/>
              </a:rPr>
              <a:t>MISTÄ VANHEMMAT PÄÄTTÄVÄT? (</a:t>
            </a:r>
            <a:r>
              <a:rPr lang="en-US" sz="8850" spc="823" err="1">
                <a:solidFill>
                  <a:srgbClr val="222222"/>
                </a:solidFill>
                <a:latin typeface="Tall"/>
                <a:ea typeface="Tall"/>
                <a:cs typeface="Tall"/>
                <a:sym typeface="Tall"/>
              </a:rPr>
              <a:t>mll</a:t>
            </a:r>
            <a:r>
              <a:rPr lang="en-US" sz="8850" spc="823">
                <a:solidFill>
                  <a:srgbClr val="222222"/>
                </a:solidFill>
                <a:latin typeface="Tall"/>
                <a:ea typeface="Tall"/>
                <a:cs typeface="Tall"/>
                <a:sym typeface="Tal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3" name="Freeform 3"/>
          <p:cNvSpPr/>
          <p:nvPr/>
        </p:nvSpPr>
        <p:spPr>
          <a:xfrm>
            <a:off x="347793" y="0"/>
            <a:ext cx="11977037" cy="10285280"/>
          </a:xfrm>
          <a:custGeom>
            <a:avLst/>
            <a:gdLst/>
            <a:ahLst/>
            <a:cxnLst/>
            <a:rect l="l" t="t" r="r" b="b"/>
            <a:pathLst>
              <a:path w="11977037" h="10285280">
                <a:moveTo>
                  <a:pt x="0" y="0"/>
                </a:moveTo>
                <a:lnTo>
                  <a:pt x="11977037" y="0"/>
                </a:lnTo>
                <a:lnTo>
                  <a:pt x="11977037" y="10285280"/>
                </a:lnTo>
                <a:lnTo>
                  <a:pt x="0" y="10285280"/>
                </a:lnTo>
                <a:lnTo>
                  <a:pt x="0" y="0"/>
                </a:lnTo>
                <a:close/>
              </a:path>
            </a:pathLst>
          </a:custGeom>
          <a:blipFill>
            <a:blip r:embed="rId3"/>
            <a:stretch>
              <a:fillRect/>
            </a:stretch>
          </a:blipFill>
        </p:spPr>
      </p:sp>
      <p:sp>
        <p:nvSpPr>
          <p:cNvPr id="4" name="Freeform 4"/>
          <p:cNvSpPr/>
          <p:nvPr/>
        </p:nvSpPr>
        <p:spPr>
          <a:xfrm>
            <a:off x="11267840" y="2474948"/>
            <a:ext cx="6788049" cy="5337104"/>
          </a:xfrm>
          <a:custGeom>
            <a:avLst/>
            <a:gdLst/>
            <a:ahLst/>
            <a:cxnLst/>
            <a:rect l="l" t="t" r="r" b="b"/>
            <a:pathLst>
              <a:path w="6788049" h="5337104">
                <a:moveTo>
                  <a:pt x="0" y="0"/>
                </a:moveTo>
                <a:lnTo>
                  <a:pt x="6788049" y="0"/>
                </a:lnTo>
                <a:lnTo>
                  <a:pt x="6788049" y="5337104"/>
                </a:lnTo>
                <a:lnTo>
                  <a:pt x="0" y="533710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3" name="Freeform 3"/>
          <p:cNvSpPr/>
          <p:nvPr/>
        </p:nvSpPr>
        <p:spPr>
          <a:xfrm>
            <a:off x="435019" y="4775432"/>
            <a:ext cx="5174401" cy="5148529"/>
          </a:xfrm>
          <a:custGeom>
            <a:avLst/>
            <a:gdLst/>
            <a:ahLst/>
            <a:cxnLst/>
            <a:rect l="l" t="t" r="r" b="b"/>
            <a:pathLst>
              <a:path w="5174401" h="5148529">
                <a:moveTo>
                  <a:pt x="0" y="0"/>
                </a:moveTo>
                <a:lnTo>
                  <a:pt x="5174401" y="0"/>
                </a:lnTo>
                <a:lnTo>
                  <a:pt x="5174401" y="5148529"/>
                </a:lnTo>
                <a:lnTo>
                  <a:pt x="0" y="514852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5849356" y="431717"/>
            <a:ext cx="12159440" cy="9423566"/>
          </a:xfrm>
          <a:custGeom>
            <a:avLst/>
            <a:gdLst/>
            <a:ahLst/>
            <a:cxnLst/>
            <a:rect l="l" t="t" r="r" b="b"/>
            <a:pathLst>
              <a:path w="12159440" h="9423566">
                <a:moveTo>
                  <a:pt x="0" y="0"/>
                </a:moveTo>
                <a:lnTo>
                  <a:pt x="12159439" y="0"/>
                </a:lnTo>
                <a:lnTo>
                  <a:pt x="12159439" y="9423566"/>
                </a:lnTo>
                <a:lnTo>
                  <a:pt x="0" y="9423566"/>
                </a:lnTo>
                <a:lnTo>
                  <a:pt x="0" y="0"/>
                </a:lnTo>
                <a:close/>
              </a:path>
            </a:pathLst>
          </a:custGeom>
          <a:blipFill>
            <a:blip r:embed="rId4"/>
            <a:stretch>
              <a:fillRect/>
            </a:stretch>
          </a:blipFill>
        </p:spPr>
      </p:sp>
      <p:sp>
        <p:nvSpPr>
          <p:cNvPr id="5" name="Freeform 5"/>
          <p:cNvSpPr/>
          <p:nvPr/>
        </p:nvSpPr>
        <p:spPr>
          <a:xfrm>
            <a:off x="5589785" y="98061"/>
            <a:ext cx="12678580" cy="9825900"/>
          </a:xfrm>
          <a:custGeom>
            <a:avLst/>
            <a:gdLst/>
            <a:ahLst/>
            <a:cxnLst/>
            <a:rect l="l" t="t" r="r" b="b"/>
            <a:pathLst>
              <a:path w="12678580" h="9825900">
                <a:moveTo>
                  <a:pt x="0" y="0"/>
                </a:moveTo>
                <a:lnTo>
                  <a:pt x="12678581" y="0"/>
                </a:lnTo>
                <a:lnTo>
                  <a:pt x="12678581" y="9825900"/>
                </a:lnTo>
                <a:lnTo>
                  <a:pt x="0" y="9825900"/>
                </a:lnTo>
                <a:lnTo>
                  <a:pt x="0" y="0"/>
                </a:lnTo>
                <a:close/>
              </a:path>
            </a:pathLst>
          </a:custGeom>
          <a:blipFill>
            <a:blip r:embed="rId4"/>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293868" y="626494"/>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384381" y="2742894"/>
            <a:ext cx="16076799" cy="7784042"/>
          </a:xfrm>
          <a:prstGeom prst="rect">
            <a:avLst/>
          </a:prstGeom>
        </p:spPr>
        <p:txBody>
          <a:bodyPr wrap="square" lIns="0" tIns="0" rIns="0" bIns="0" rtlCol="0" anchor="t">
            <a:spAutoFit/>
          </a:bodyPr>
          <a:lstStyle/>
          <a:p>
            <a:pPr algn="ctr">
              <a:lnSpc>
                <a:spcPts val="7552"/>
              </a:lnSpc>
            </a:pPr>
            <a:r>
              <a:rPr lang="en-US" sz="5350" spc="501">
                <a:solidFill>
                  <a:srgbClr val="222222"/>
                </a:solidFill>
                <a:latin typeface="Ballpoint"/>
                <a:ea typeface="Ballpoint"/>
                <a:cs typeface="Ballpoint"/>
                <a:sym typeface="Ballpoint"/>
              </a:rPr>
              <a:t>TERVETULOA ILTAAN!</a:t>
            </a:r>
          </a:p>
          <a:p>
            <a:pPr algn="ctr">
              <a:lnSpc>
                <a:spcPts val="7552"/>
              </a:lnSpc>
            </a:pPr>
            <a:r>
              <a:rPr lang="en-US" sz="5394" spc="501">
                <a:solidFill>
                  <a:srgbClr val="222222"/>
                </a:solidFill>
                <a:latin typeface="Ballpoint"/>
                <a:ea typeface="Ballpoint"/>
                <a:cs typeface="Ballpoint"/>
                <a:sym typeface="Ballpoint"/>
              </a:rPr>
              <a:t>NUORISOPALVELUIDEN ESITTELY </a:t>
            </a:r>
          </a:p>
          <a:p>
            <a:pPr algn="ctr">
              <a:lnSpc>
                <a:spcPts val="7552"/>
              </a:lnSpc>
            </a:pPr>
            <a:r>
              <a:rPr lang="en-US" sz="5394" spc="501">
                <a:solidFill>
                  <a:srgbClr val="222222"/>
                </a:solidFill>
                <a:latin typeface="Ballpoint"/>
                <a:ea typeface="Ballpoint"/>
                <a:cs typeface="Ballpoint"/>
                <a:sym typeface="Ballpoint"/>
              </a:rPr>
              <a:t>RYHMIIN JAKO: </a:t>
            </a:r>
          </a:p>
          <a:p>
            <a:pPr algn="ctr">
              <a:lnSpc>
                <a:spcPts val="7552"/>
              </a:lnSpc>
            </a:pPr>
            <a:r>
              <a:rPr lang="en-US" sz="5394" spc="501">
                <a:solidFill>
                  <a:srgbClr val="222222"/>
                </a:solidFill>
                <a:latin typeface="Ballpoint"/>
                <a:ea typeface="Ballpoint"/>
                <a:cs typeface="Ballpoint"/>
                <a:sym typeface="Ballpoint"/>
              </a:rPr>
              <a:t>–HUOLTAJAT JA NUORISO-OHJAAJAT (1H)</a:t>
            </a:r>
          </a:p>
          <a:p>
            <a:pPr algn="ctr">
              <a:lnSpc>
                <a:spcPts val="7552"/>
              </a:lnSpc>
            </a:pPr>
            <a:r>
              <a:rPr lang="en-US" sz="5394" spc="501">
                <a:solidFill>
                  <a:srgbClr val="222222"/>
                </a:solidFill>
                <a:latin typeface="Ballpoint"/>
                <a:ea typeface="Ballpoint"/>
                <a:cs typeface="Ballpoint"/>
                <a:sym typeface="Ballpoint"/>
              </a:rPr>
              <a:t>–OPPILAAT JA NUORISO-OHJAAJAT(1H)</a:t>
            </a:r>
          </a:p>
          <a:p>
            <a:pPr algn="ctr">
              <a:lnSpc>
                <a:spcPts val="7552"/>
              </a:lnSpc>
            </a:pPr>
            <a:r>
              <a:rPr lang="en-US" sz="5350" spc="501">
                <a:solidFill>
                  <a:srgbClr val="222222"/>
                </a:solidFill>
                <a:latin typeface="Ballpoint"/>
                <a:ea typeface="Ballpoint"/>
                <a:cs typeface="Ballpoint"/>
                <a:sym typeface="Ballpoint"/>
              </a:rPr>
              <a:t>RYHMIEN TERVEISET </a:t>
            </a:r>
            <a:endParaRPr lang="en-US" sz="5350" spc="501">
              <a:solidFill>
                <a:srgbClr val="222222"/>
              </a:solidFill>
              <a:latin typeface="Ballpoint"/>
              <a:ea typeface="Ballpoint"/>
              <a:cs typeface="Ballpoint"/>
            </a:endParaRPr>
          </a:p>
          <a:p>
            <a:pPr algn="ctr">
              <a:lnSpc>
                <a:spcPts val="7552"/>
              </a:lnSpc>
            </a:pPr>
            <a:r>
              <a:rPr lang="en-US" sz="5350" spc="501">
                <a:solidFill>
                  <a:srgbClr val="222222"/>
                </a:solidFill>
                <a:latin typeface="Ballpoint"/>
                <a:ea typeface="Ballpoint"/>
                <a:cs typeface="Ballpoint"/>
                <a:sym typeface="Ballpoint"/>
              </a:rPr>
              <a:t>TILAISUUDEN PÄÄTTÄMINEN </a:t>
            </a:r>
            <a:r>
              <a:rPr lang="en-US" sz="5400" spc="501">
                <a:solidFill>
                  <a:srgbClr val="222222"/>
                </a:solidFill>
                <a:latin typeface="Ballpoint"/>
                <a:ea typeface="Ballpoint"/>
                <a:cs typeface="Ballpoint"/>
                <a:sym typeface="Ballpoint"/>
              </a:rPr>
              <a:t>N.KLO 19.30</a:t>
            </a:r>
            <a:endParaRPr lang="en-US" sz="5350" spc="501">
              <a:solidFill>
                <a:srgbClr val="222222"/>
              </a:solidFill>
              <a:latin typeface="Ballpoint"/>
              <a:ea typeface="Ballpoint"/>
              <a:cs typeface="Ballpoint"/>
            </a:endParaRPr>
          </a:p>
          <a:p>
            <a:pPr marL="0" lvl="0" indent="0" algn="ctr">
              <a:lnSpc>
                <a:spcPts val="7552"/>
              </a:lnSpc>
              <a:spcBef>
                <a:spcPct val="0"/>
              </a:spcBef>
            </a:pPr>
            <a:endParaRPr lang="en-US" sz="5394" spc="501">
              <a:solidFill>
                <a:srgbClr val="222222"/>
              </a:solidFill>
              <a:latin typeface="Ballpoint"/>
              <a:ea typeface="Ballpoint"/>
              <a:cs typeface="Ballpoint"/>
              <a:sym typeface="Ballpoint"/>
            </a:endParaRPr>
          </a:p>
        </p:txBody>
      </p:sp>
      <p:sp>
        <p:nvSpPr>
          <p:cNvPr id="7" name="Freeform 7"/>
          <p:cNvSpPr/>
          <p:nvPr/>
        </p:nvSpPr>
        <p:spPr>
          <a:xfrm rot="-820529">
            <a:off x="392652" y="5471742"/>
            <a:ext cx="3314783" cy="4487016"/>
          </a:xfrm>
          <a:custGeom>
            <a:avLst/>
            <a:gdLst/>
            <a:ahLst/>
            <a:cxnLst/>
            <a:rect l="l" t="t" r="r" b="b"/>
            <a:pathLst>
              <a:path w="3314783" h="4487016">
                <a:moveTo>
                  <a:pt x="0" y="0"/>
                </a:moveTo>
                <a:lnTo>
                  <a:pt x="3314783" y="0"/>
                </a:lnTo>
                <a:lnTo>
                  <a:pt x="3314783" y="4487016"/>
                </a:lnTo>
                <a:lnTo>
                  <a:pt x="0" y="4487016"/>
                </a:lnTo>
                <a:lnTo>
                  <a:pt x="0" y="0"/>
                </a:lnTo>
                <a:close/>
              </a:path>
            </a:pathLst>
          </a:custGeom>
          <a:blipFill>
            <a:blip r:embed="rId3"/>
            <a:stretch>
              <a:fillRect/>
            </a:stretch>
          </a:blipFill>
        </p:spPr>
      </p:sp>
      <p:sp>
        <p:nvSpPr>
          <p:cNvPr id="8" name="TextBox 8"/>
          <p:cNvSpPr txBox="1"/>
          <p:nvPr/>
        </p:nvSpPr>
        <p:spPr>
          <a:xfrm>
            <a:off x="2050043" y="521730"/>
            <a:ext cx="14647216" cy="2205631"/>
          </a:xfrm>
          <a:prstGeom prst="rect">
            <a:avLst/>
          </a:prstGeom>
        </p:spPr>
        <p:txBody>
          <a:bodyPr lIns="0" tIns="0" rIns="0" bIns="0" rtlCol="0" anchor="t">
            <a:spAutoFit/>
          </a:bodyPr>
          <a:lstStyle/>
          <a:p>
            <a:pPr marL="0" lvl="0" indent="0" algn="ctr">
              <a:lnSpc>
                <a:spcPts val="17879"/>
              </a:lnSpc>
              <a:spcBef>
                <a:spcPct val="0"/>
              </a:spcBef>
            </a:pPr>
            <a:r>
              <a:rPr lang="en-US" sz="12750" spc="1187">
                <a:solidFill>
                  <a:srgbClr val="222222"/>
                </a:solidFill>
                <a:latin typeface="Tall"/>
                <a:ea typeface="Tall"/>
                <a:cs typeface="Tall"/>
                <a:sym typeface="Tall"/>
              </a:rPr>
              <a:t>ILLAN KULKU KLO 17.30-19.30</a:t>
            </a:r>
            <a:endParaRPr lang="en-US" sz="12770" spc="1187">
              <a:solidFill>
                <a:srgbClr val="222222"/>
              </a:solidFill>
              <a:latin typeface="Tall"/>
              <a:ea typeface="Tall"/>
              <a:cs typeface="Tall"/>
              <a:sym typeface="Ta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3" name="Freeform 3"/>
          <p:cNvSpPr/>
          <p:nvPr/>
        </p:nvSpPr>
        <p:spPr>
          <a:xfrm>
            <a:off x="921759" y="326512"/>
            <a:ext cx="16123722" cy="9633976"/>
          </a:xfrm>
          <a:custGeom>
            <a:avLst/>
            <a:gdLst/>
            <a:ahLst/>
            <a:cxnLst/>
            <a:rect l="l" t="t" r="r" b="b"/>
            <a:pathLst>
              <a:path w="16123722" h="9633976">
                <a:moveTo>
                  <a:pt x="0" y="0"/>
                </a:moveTo>
                <a:lnTo>
                  <a:pt x="16123723" y="0"/>
                </a:lnTo>
                <a:lnTo>
                  <a:pt x="16123723" y="9633976"/>
                </a:lnTo>
                <a:lnTo>
                  <a:pt x="0" y="9633976"/>
                </a:lnTo>
                <a:lnTo>
                  <a:pt x="0" y="0"/>
                </a:lnTo>
                <a:close/>
              </a:path>
            </a:pathLst>
          </a:custGeom>
          <a:blipFill>
            <a:blip r:embed="rId3"/>
            <a:stretch>
              <a:fillRect r="-844"/>
            </a:stretch>
          </a:blipFill>
        </p:spPr>
      </p:sp>
      <p:sp>
        <p:nvSpPr>
          <p:cNvPr id="4" name="Freeform 4"/>
          <p:cNvSpPr/>
          <p:nvPr/>
        </p:nvSpPr>
        <p:spPr>
          <a:xfrm>
            <a:off x="14081840" y="468936"/>
            <a:ext cx="4011930" cy="4114800"/>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3" name="Freeform 3"/>
          <p:cNvSpPr/>
          <p:nvPr/>
        </p:nvSpPr>
        <p:spPr>
          <a:xfrm>
            <a:off x="438715" y="0"/>
            <a:ext cx="12641475" cy="10287000"/>
          </a:xfrm>
          <a:custGeom>
            <a:avLst/>
            <a:gdLst/>
            <a:ahLst/>
            <a:cxnLst/>
            <a:rect l="l" t="t" r="r" b="b"/>
            <a:pathLst>
              <a:path w="12641475" h="10287000">
                <a:moveTo>
                  <a:pt x="0" y="0"/>
                </a:moveTo>
                <a:lnTo>
                  <a:pt x="12641475" y="0"/>
                </a:lnTo>
                <a:lnTo>
                  <a:pt x="12641475" y="10287000"/>
                </a:lnTo>
                <a:lnTo>
                  <a:pt x="0" y="10287000"/>
                </a:lnTo>
                <a:lnTo>
                  <a:pt x="0" y="0"/>
                </a:lnTo>
                <a:close/>
              </a:path>
            </a:pathLst>
          </a:custGeom>
          <a:blipFill>
            <a:blip r:embed="rId3"/>
            <a:stretch>
              <a:fillRect/>
            </a:stretch>
          </a:blipFill>
        </p:spPr>
      </p:sp>
      <p:sp>
        <p:nvSpPr>
          <p:cNvPr id="4" name="Freeform 4"/>
          <p:cNvSpPr/>
          <p:nvPr/>
        </p:nvSpPr>
        <p:spPr>
          <a:xfrm>
            <a:off x="14985012" y="7055768"/>
            <a:ext cx="3170646" cy="3231232"/>
          </a:xfrm>
          <a:custGeom>
            <a:avLst/>
            <a:gdLst/>
            <a:ahLst/>
            <a:cxnLst/>
            <a:rect l="l" t="t" r="r" b="b"/>
            <a:pathLst>
              <a:path w="3170646" h="3231232">
                <a:moveTo>
                  <a:pt x="0" y="0"/>
                </a:moveTo>
                <a:lnTo>
                  <a:pt x="3170646" y="0"/>
                </a:lnTo>
                <a:lnTo>
                  <a:pt x="3170646" y="3231232"/>
                </a:lnTo>
                <a:lnTo>
                  <a:pt x="0" y="3231232"/>
                </a:lnTo>
                <a:lnTo>
                  <a:pt x="0" y="0"/>
                </a:lnTo>
                <a:close/>
              </a:path>
            </a:pathLst>
          </a:custGeom>
          <a:blipFill>
            <a:blip r:embed="rId4"/>
            <a:stretch>
              <a:fillRect/>
            </a:stretch>
          </a:blipFill>
        </p:spPr>
      </p:sp>
      <p:sp>
        <p:nvSpPr>
          <p:cNvPr id="5" name="Freeform 5"/>
          <p:cNvSpPr/>
          <p:nvPr/>
        </p:nvSpPr>
        <p:spPr>
          <a:xfrm rot="-647445">
            <a:off x="13340674" y="4327310"/>
            <a:ext cx="3288676" cy="1632379"/>
          </a:xfrm>
          <a:custGeom>
            <a:avLst/>
            <a:gdLst/>
            <a:ahLst/>
            <a:cxnLst/>
            <a:rect l="l" t="t" r="r" b="b"/>
            <a:pathLst>
              <a:path w="3288676" h="1632379">
                <a:moveTo>
                  <a:pt x="0" y="0"/>
                </a:moveTo>
                <a:lnTo>
                  <a:pt x="3288675" y="0"/>
                </a:lnTo>
                <a:lnTo>
                  <a:pt x="3288675" y="1632380"/>
                </a:lnTo>
                <a:lnTo>
                  <a:pt x="0" y="163238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6" name="Freeform 6"/>
          <p:cNvSpPr/>
          <p:nvPr/>
        </p:nvSpPr>
        <p:spPr>
          <a:xfrm rot="1467851">
            <a:off x="13770698" y="671384"/>
            <a:ext cx="4346045" cy="2227348"/>
          </a:xfrm>
          <a:custGeom>
            <a:avLst/>
            <a:gdLst/>
            <a:ahLst/>
            <a:cxnLst/>
            <a:rect l="l" t="t" r="r" b="b"/>
            <a:pathLst>
              <a:path w="4346045" h="2227348">
                <a:moveTo>
                  <a:pt x="0" y="0"/>
                </a:moveTo>
                <a:lnTo>
                  <a:pt x="4346045" y="0"/>
                </a:lnTo>
                <a:lnTo>
                  <a:pt x="4346045" y="2227349"/>
                </a:lnTo>
                <a:lnTo>
                  <a:pt x="0" y="2227349"/>
                </a:lnTo>
                <a:lnTo>
                  <a:pt x="0" y="0"/>
                </a:lnTo>
                <a:close/>
              </a:path>
            </a:pathLst>
          </a:custGeom>
          <a:blipFill>
            <a:blip>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200000">
            <a:off x="4022066" y="-4006826"/>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056578" y="755229"/>
            <a:ext cx="16174206" cy="1764371"/>
            <a:chOff x="0" y="0"/>
            <a:chExt cx="4259873" cy="464690"/>
          </a:xfrm>
        </p:grpSpPr>
        <p:sp>
          <p:nvSpPr>
            <p:cNvPr id="4" name="Freeform 4"/>
            <p:cNvSpPr/>
            <p:nvPr/>
          </p:nvSpPr>
          <p:spPr>
            <a:xfrm>
              <a:off x="0" y="0"/>
              <a:ext cx="4259873" cy="464690"/>
            </a:xfrm>
            <a:custGeom>
              <a:avLst/>
              <a:gdLst/>
              <a:ahLst/>
              <a:cxnLst/>
              <a:rect l="l" t="t" r="r" b="b"/>
              <a:pathLst>
                <a:path w="4259873" h="464690">
                  <a:moveTo>
                    <a:pt x="0" y="0"/>
                  </a:moveTo>
                  <a:lnTo>
                    <a:pt x="4259873" y="0"/>
                  </a:lnTo>
                  <a:lnTo>
                    <a:pt x="4259873" y="464690"/>
                  </a:lnTo>
                  <a:lnTo>
                    <a:pt x="0" y="464690"/>
                  </a:lnTo>
                  <a:close/>
                </a:path>
              </a:pathLst>
            </a:custGeom>
            <a:solidFill>
              <a:srgbClr val="B3CFD8">
                <a:alpha val="38824"/>
              </a:srgbClr>
            </a:solidFill>
          </p:spPr>
        </p:sp>
        <p:sp>
          <p:nvSpPr>
            <p:cNvPr id="5" name="TextBox 5"/>
            <p:cNvSpPr txBox="1"/>
            <p:nvPr/>
          </p:nvSpPr>
          <p:spPr>
            <a:xfrm>
              <a:off x="0" y="-66675"/>
              <a:ext cx="4259873" cy="531365"/>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818052" y="3567363"/>
            <a:ext cx="17098927" cy="6100068"/>
          </a:xfrm>
          <a:prstGeom prst="rect">
            <a:avLst/>
          </a:prstGeom>
        </p:spPr>
        <p:txBody>
          <a:bodyPr wrap="square" lIns="0" tIns="0" rIns="0" bIns="0" rtlCol="0" anchor="t">
            <a:spAutoFit/>
          </a:bodyPr>
          <a:lstStyle/>
          <a:p>
            <a:pPr algn="ctr">
              <a:lnSpc>
                <a:spcPts val="3972"/>
              </a:lnSpc>
            </a:pPr>
            <a:r>
              <a:rPr lang="en-US" sz="3600" spc="85">
                <a:solidFill>
                  <a:srgbClr val="222222"/>
                </a:solidFill>
                <a:latin typeface="Ballpoint"/>
                <a:ea typeface="Ballpoint"/>
                <a:cs typeface="Ballpoint"/>
                <a:sym typeface="Ballpoint"/>
              </a:rPr>
              <a:t>IKÄTOVERIT TOIMIVAT TÄRKEINÄ PEILIPINTOINA NUORELLE JA TARJOAVAT KORVAAMATONTA VERTAISTUKEA. MIKÄÄN EI TEE NUOREN ITSELUOTTAMUKSELLE PAREMPAA KUIN AIDOT YSTÄVÄT.</a:t>
            </a:r>
            <a:endParaRPr lang="en-US" sz="3600" spc="85">
              <a:solidFill>
                <a:srgbClr val="222222"/>
              </a:solidFill>
              <a:latin typeface="Ballpoint"/>
              <a:ea typeface="Ballpoint"/>
              <a:cs typeface="Ballpoint"/>
            </a:endParaRPr>
          </a:p>
          <a:p>
            <a:pPr algn="ctr">
              <a:lnSpc>
                <a:spcPts val="3972"/>
              </a:lnSpc>
            </a:pPr>
            <a:endParaRPr lang="en-US" sz="3600" spc="85">
              <a:solidFill>
                <a:srgbClr val="222222"/>
              </a:solidFill>
              <a:latin typeface="Ballpoint"/>
              <a:ea typeface="Ballpoint"/>
              <a:cs typeface="Ballpoint"/>
            </a:endParaRPr>
          </a:p>
          <a:p>
            <a:pPr algn="ctr">
              <a:lnSpc>
                <a:spcPts val="3972"/>
              </a:lnSpc>
            </a:pPr>
            <a:r>
              <a:rPr lang="en-US" sz="3600" spc="85">
                <a:solidFill>
                  <a:srgbClr val="222222"/>
                </a:solidFill>
                <a:latin typeface="Ballpoint"/>
                <a:ea typeface="Ballpoint"/>
                <a:cs typeface="Ballpoint"/>
                <a:sym typeface="Ballpoint"/>
              </a:rPr>
              <a:t>YSTÄVIEN KANSSA NUORI OPPII, KENEN KANSSA HÄN VIIHTYY JA MILLAISTEN IHMISTEN KANSSA HÄN TULEE PARHAITEN TOIMEEN. YSTÄVYYSSUHTEISSA OPITUT IHMISSUHDETAIDOT OVAT POHJANA MYÖHEMMILLE PARISUHTEILLE.</a:t>
            </a:r>
            <a:endParaRPr lang="en-US" sz="3600" spc="85">
              <a:solidFill>
                <a:srgbClr val="222222"/>
              </a:solidFill>
              <a:latin typeface="Ballpoint"/>
              <a:ea typeface="Ballpoint"/>
              <a:cs typeface="Ballpoint"/>
            </a:endParaRPr>
          </a:p>
          <a:p>
            <a:pPr algn="ctr">
              <a:lnSpc>
                <a:spcPts val="3972"/>
              </a:lnSpc>
            </a:pPr>
            <a:endParaRPr lang="en-US" sz="3600" spc="85">
              <a:solidFill>
                <a:srgbClr val="222222"/>
              </a:solidFill>
              <a:latin typeface="Ballpoint"/>
              <a:ea typeface="Ballpoint"/>
              <a:cs typeface="Ballpoint"/>
            </a:endParaRPr>
          </a:p>
          <a:p>
            <a:pPr algn="ctr">
              <a:lnSpc>
                <a:spcPts val="3972"/>
              </a:lnSpc>
            </a:pPr>
            <a:r>
              <a:rPr lang="en-US" sz="3600" spc="85">
                <a:solidFill>
                  <a:srgbClr val="222222"/>
                </a:solidFill>
                <a:latin typeface="Ballpoint"/>
                <a:ea typeface="Ballpoint"/>
                <a:cs typeface="Ballpoint"/>
                <a:sym typeface="Ballpoint"/>
              </a:rPr>
              <a:t> VAIKKA KAVEREIDEN ROOLI KASVAA NUOREN ELÄMÄSSÄ, NUORI KAIPAA MYÖS VANHEMPIENSA SAATAVILLA OLOA, VAIKKA OLISI SULKEUTUNEENA OMAAN HUONEESEENSA.</a:t>
            </a:r>
            <a:endParaRPr lang="en-US" sz="3600" spc="85">
              <a:solidFill>
                <a:srgbClr val="222222"/>
              </a:solidFill>
              <a:latin typeface="Ballpoint"/>
              <a:ea typeface="Ballpoint"/>
              <a:cs typeface="Ballpoint"/>
            </a:endParaRPr>
          </a:p>
          <a:p>
            <a:pPr algn="ctr">
              <a:lnSpc>
                <a:spcPts val="3972"/>
              </a:lnSpc>
            </a:pPr>
            <a:endParaRPr lang="en-US" sz="3600" spc="85">
              <a:solidFill>
                <a:srgbClr val="222222"/>
              </a:solidFill>
              <a:latin typeface="Ballpoint"/>
              <a:ea typeface="Ballpoint"/>
              <a:cs typeface="Ballpoint"/>
            </a:endParaRPr>
          </a:p>
          <a:p>
            <a:pPr algn="ctr">
              <a:lnSpc>
                <a:spcPts val="3972"/>
              </a:lnSpc>
            </a:pPr>
            <a:r>
              <a:rPr lang="en-US" sz="3600" spc="85">
                <a:solidFill>
                  <a:srgbClr val="222222"/>
                </a:solidFill>
                <a:latin typeface="Ballpoint"/>
                <a:ea typeface="Ballpoint"/>
                <a:cs typeface="Ballpoint"/>
                <a:sym typeface="Ballpoint"/>
              </a:rPr>
              <a:t>NUORI TARVITSEE PELKÄSTÄÄN PERHEELLE RAUHOITETTUA AIKAA. HYVÄ KEINO VOI OLLA ESIMERKIKSI TIETTYJEN ILTOJEN PYHITTÄMINEN SOVITUSTI PERHEEN YHTEISELLE AJALLE.</a:t>
            </a:r>
            <a:endParaRPr lang="en-US" sz="3600" spc="85">
              <a:solidFill>
                <a:srgbClr val="222222"/>
              </a:solidFill>
              <a:latin typeface="Ballpoint"/>
              <a:ea typeface="Ballpoint"/>
              <a:cs typeface="Ballpoint"/>
            </a:endParaRPr>
          </a:p>
          <a:p>
            <a:pPr algn="ctr">
              <a:lnSpc>
                <a:spcPts val="3972"/>
              </a:lnSpc>
              <a:spcBef>
                <a:spcPct val="0"/>
              </a:spcBef>
            </a:pPr>
            <a:endParaRPr lang="en-US" sz="3600" spc="85">
              <a:solidFill>
                <a:srgbClr val="222222"/>
              </a:solidFill>
              <a:latin typeface="Ballpoint"/>
              <a:ea typeface="Ballpoint"/>
              <a:cs typeface="Ballpoint"/>
            </a:endParaRPr>
          </a:p>
        </p:txBody>
      </p:sp>
      <p:sp>
        <p:nvSpPr>
          <p:cNvPr id="7" name="Freeform 7"/>
          <p:cNvSpPr/>
          <p:nvPr/>
        </p:nvSpPr>
        <p:spPr>
          <a:xfrm>
            <a:off x="480673" y="0"/>
            <a:ext cx="3124905" cy="2749916"/>
          </a:xfrm>
          <a:custGeom>
            <a:avLst/>
            <a:gdLst/>
            <a:ahLst/>
            <a:cxnLst/>
            <a:rect l="l" t="t" r="r" b="b"/>
            <a:pathLst>
              <a:path w="3124905" h="2749916">
                <a:moveTo>
                  <a:pt x="0" y="0"/>
                </a:moveTo>
                <a:lnTo>
                  <a:pt x="3124904" y="0"/>
                </a:lnTo>
                <a:lnTo>
                  <a:pt x="3124904" y="2749916"/>
                </a:lnTo>
                <a:lnTo>
                  <a:pt x="0" y="274991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8" name="Freeform 8"/>
          <p:cNvSpPr/>
          <p:nvPr/>
        </p:nvSpPr>
        <p:spPr>
          <a:xfrm>
            <a:off x="13456774" y="57532"/>
            <a:ext cx="4466207" cy="2517824"/>
          </a:xfrm>
          <a:custGeom>
            <a:avLst/>
            <a:gdLst/>
            <a:ahLst/>
            <a:cxnLst/>
            <a:rect l="l" t="t" r="r" b="b"/>
            <a:pathLst>
              <a:path w="4466207" h="2517824">
                <a:moveTo>
                  <a:pt x="0" y="0"/>
                </a:moveTo>
                <a:lnTo>
                  <a:pt x="4466207" y="0"/>
                </a:lnTo>
                <a:lnTo>
                  <a:pt x="4466207" y="2517824"/>
                </a:lnTo>
                <a:lnTo>
                  <a:pt x="0" y="2517824"/>
                </a:lnTo>
                <a:lnTo>
                  <a:pt x="0" y="0"/>
                </a:lnTo>
                <a:close/>
              </a:path>
            </a:pathLst>
          </a:custGeom>
          <a:blipFill>
            <a:blip r:embed="rId4"/>
            <a:stretch>
              <a:fillRect/>
            </a:stretch>
          </a:blipFill>
        </p:spPr>
      </p:sp>
      <p:sp>
        <p:nvSpPr>
          <p:cNvPr id="9" name="TextBox 9"/>
          <p:cNvSpPr txBox="1"/>
          <p:nvPr/>
        </p:nvSpPr>
        <p:spPr>
          <a:xfrm>
            <a:off x="2290287" y="544285"/>
            <a:ext cx="12014615" cy="2205631"/>
          </a:xfrm>
          <a:prstGeom prst="rect">
            <a:avLst/>
          </a:prstGeom>
        </p:spPr>
        <p:txBody>
          <a:bodyPr lIns="0" tIns="0" rIns="0" bIns="0" rtlCol="0" anchor="t">
            <a:spAutoFit/>
          </a:bodyPr>
          <a:lstStyle/>
          <a:p>
            <a:pPr marL="0" lvl="0" indent="0" algn="ctr">
              <a:lnSpc>
                <a:spcPts val="17879"/>
              </a:lnSpc>
              <a:spcBef>
                <a:spcPct val="0"/>
              </a:spcBef>
            </a:pPr>
            <a:r>
              <a:rPr lang="en-US" sz="12770" spc="1187">
                <a:solidFill>
                  <a:srgbClr val="222222"/>
                </a:solidFill>
                <a:latin typeface="Tall"/>
                <a:ea typeface="Tall"/>
                <a:cs typeface="Tall"/>
                <a:sym typeface="Tall"/>
              </a:rPr>
              <a:t>kaverit ja perhe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085094" y="1107344"/>
            <a:ext cx="16174206" cy="1344516"/>
            <a:chOff x="0" y="0"/>
            <a:chExt cx="4259873" cy="354111"/>
          </a:xfrm>
        </p:grpSpPr>
        <p:sp>
          <p:nvSpPr>
            <p:cNvPr id="4" name="Freeform 4"/>
            <p:cNvSpPr/>
            <p:nvPr/>
          </p:nvSpPr>
          <p:spPr>
            <a:xfrm>
              <a:off x="0" y="0"/>
              <a:ext cx="4259873" cy="354111"/>
            </a:xfrm>
            <a:custGeom>
              <a:avLst/>
              <a:gdLst/>
              <a:ahLst/>
              <a:cxnLst/>
              <a:rect l="l" t="t" r="r" b="b"/>
              <a:pathLst>
                <a:path w="4259873" h="354111">
                  <a:moveTo>
                    <a:pt x="0" y="0"/>
                  </a:moveTo>
                  <a:lnTo>
                    <a:pt x="4259873" y="0"/>
                  </a:lnTo>
                  <a:lnTo>
                    <a:pt x="4259873" y="354111"/>
                  </a:lnTo>
                  <a:lnTo>
                    <a:pt x="0" y="354111"/>
                  </a:lnTo>
                  <a:close/>
                </a:path>
              </a:pathLst>
            </a:custGeom>
            <a:solidFill>
              <a:srgbClr val="B3CFD8">
                <a:alpha val="38824"/>
              </a:srgbClr>
            </a:solidFill>
          </p:spPr>
        </p:sp>
        <p:sp>
          <p:nvSpPr>
            <p:cNvPr id="5" name="TextBox 5"/>
            <p:cNvSpPr txBox="1"/>
            <p:nvPr/>
          </p:nvSpPr>
          <p:spPr>
            <a:xfrm>
              <a:off x="0" y="-66675"/>
              <a:ext cx="4259873" cy="420786"/>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126459" y="106544"/>
            <a:ext cx="3622260" cy="3081274"/>
          </a:xfrm>
          <a:custGeom>
            <a:avLst/>
            <a:gdLst/>
            <a:ahLst/>
            <a:cxnLst/>
            <a:rect l="l" t="t" r="r" b="b"/>
            <a:pathLst>
              <a:path w="3775589" h="3346115">
                <a:moveTo>
                  <a:pt x="0" y="0"/>
                </a:moveTo>
                <a:lnTo>
                  <a:pt x="3775589" y="0"/>
                </a:lnTo>
                <a:lnTo>
                  <a:pt x="3775589" y="3346115"/>
                </a:lnTo>
                <a:lnTo>
                  <a:pt x="0" y="3346115"/>
                </a:lnTo>
                <a:lnTo>
                  <a:pt x="0" y="0"/>
                </a:lnTo>
                <a:close/>
              </a:path>
            </a:pathLst>
          </a:custGeom>
          <a:blipFill>
            <a:blip r:embed="rId3"/>
            <a:stretch>
              <a:fillRect/>
            </a:stretch>
          </a:blipFill>
        </p:spPr>
      </p:sp>
      <p:sp>
        <p:nvSpPr>
          <p:cNvPr id="7" name="TextBox 7"/>
          <p:cNvSpPr txBox="1"/>
          <p:nvPr/>
        </p:nvSpPr>
        <p:spPr>
          <a:xfrm>
            <a:off x="455393" y="3513983"/>
            <a:ext cx="17829360" cy="6772367"/>
          </a:xfrm>
          <a:prstGeom prst="rect">
            <a:avLst/>
          </a:prstGeom>
        </p:spPr>
        <p:txBody>
          <a:bodyPr wrap="square" lIns="0" tIns="0" rIns="0" bIns="0" rtlCol="0" anchor="t">
            <a:spAutoFit/>
          </a:bodyPr>
          <a:lstStyle/>
          <a:p>
            <a:pPr algn="ctr">
              <a:lnSpc>
                <a:spcPts val="3810"/>
              </a:lnSpc>
            </a:pPr>
            <a:r>
              <a:rPr lang="en-US" sz="2800" spc="253">
                <a:solidFill>
                  <a:srgbClr val="000000"/>
                </a:solidFill>
                <a:latin typeface="Ballpoint"/>
                <a:ea typeface="Ballpoint"/>
                <a:cs typeface="Ballpoint"/>
                <a:sym typeface="Ballpoint"/>
              </a:rPr>
              <a:t>KOHTELE NUORTA KUNNIOITTAVASTI JA HYVIN, NIIN HÄN KOKEE OLEVANSA HYVÄN KOHTELUN ARVOINEN. KUUNTELE KIIREETTÖMÄSTI.</a:t>
            </a:r>
            <a:endParaRPr lang="en-US" sz="2800" spc="253">
              <a:solidFill>
                <a:srgbClr val="000000"/>
              </a:solidFill>
              <a:latin typeface="Ballpoint"/>
              <a:ea typeface="Ballpoint"/>
              <a:cs typeface="Ballpoint"/>
            </a:endParaRPr>
          </a:p>
          <a:p>
            <a:pPr algn="ctr">
              <a:lnSpc>
                <a:spcPts val="3810"/>
              </a:lnSpc>
            </a:pPr>
            <a:endParaRPr lang="en-US" sz="2800" spc="253">
              <a:solidFill>
                <a:srgbClr val="000000"/>
              </a:solidFill>
              <a:latin typeface="Ballpoint"/>
              <a:ea typeface="Ballpoint"/>
              <a:cs typeface="Ballpoint"/>
            </a:endParaRPr>
          </a:p>
          <a:p>
            <a:pPr algn="ctr">
              <a:lnSpc>
                <a:spcPts val="3810"/>
              </a:lnSpc>
            </a:pPr>
            <a:r>
              <a:rPr lang="en-US" sz="2800" spc="253">
                <a:solidFill>
                  <a:srgbClr val="000000"/>
                </a:solidFill>
                <a:latin typeface="Ballpoint"/>
                <a:ea typeface="Ballpoint"/>
                <a:cs typeface="Ballpoint"/>
                <a:sym typeface="Ballpoint"/>
              </a:rPr>
              <a:t>OPETA NUORELLE </a:t>
            </a:r>
            <a:r>
              <a:rPr lang="en-US" sz="2800" u="sng" spc="253">
                <a:solidFill>
                  <a:srgbClr val="000000"/>
                </a:solidFill>
                <a:latin typeface="Ballpoint"/>
                <a:ea typeface="Ballpoint"/>
                <a:cs typeface="Ballpoint"/>
                <a:sym typeface="Ballpoint"/>
              </a:rPr>
              <a:t>TURVAOHJEET:</a:t>
            </a:r>
            <a:r>
              <a:rPr lang="en-US" sz="2800" spc="253">
                <a:solidFill>
                  <a:srgbClr val="000000"/>
                </a:solidFill>
                <a:latin typeface="Ballpoint"/>
                <a:ea typeface="Ballpoint"/>
                <a:cs typeface="Ballpoint"/>
                <a:sym typeface="Ballpoint"/>
              </a:rPr>
              <a:t> SANO EI, POISTU TILANTEESTA JA KERRO TURVALLISELLE AIKUISELLE.</a:t>
            </a:r>
            <a:endParaRPr lang="en-US" sz="2800" spc="253">
              <a:solidFill>
                <a:srgbClr val="000000"/>
              </a:solidFill>
              <a:latin typeface="Ballpoint"/>
              <a:ea typeface="Ballpoint"/>
              <a:cs typeface="Ballpoint"/>
            </a:endParaRPr>
          </a:p>
          <a:p>
            <a:pPr algn="ctr">
              <a:lnSpc>
                <a:spcPts val="3810"/>
              </a:lnSpc>
            </a:pPr>
            <a:endParaRPr lang="en-US" sz="2800" spc="253">
              <a:solidFill>
                <a:srgbClr val="000000"/>
              </a:solidFill>
              <a:latin typeface="Ballpoint"/>
              <a:ea typeface="Ballpoint"/>
              <a:cs typeface="Ballpoint"/>
            </a:endParaRPr>
          </a:p>
          <a:p>
            <a:pPr algn="ctr">
              <a:lnSpc>
                <a:spcPts val="3810"/>
              </a:lnSpc>
            </a:pPr>
            <a:r>
              <a:rPr lang="en-US" sz="2800" spc="253">
                <a:solidFill>
                  <a:srgbClr val="000000"/>
                </a:solidFill>
                <a:latin typeface="Ballpoint"/>
                <a:ea typeface="Ballpoint"/>
                <a:cs typeface="Ballpoint"/>
                <a:sym typeface="Ballpoint"/>
              </a:rPr>
              <a:t>KERRO, ETTÄ HALAUKSET JA SUUKOT EIVÄT VOI OLLA SALAISUUKSIA. AHDISTELUUN JA HOUKUTTELUUN LIITTYY USEIN SALAISUUKSIEN VYYHTI.</a:t>
            </a:r>
            <a:endParaRPr lang="en-US" sz="2800" spc="253">
              <a:solidFill>
                <a:srgbClr val="000000"/>
              </a:solidFill>
              <a:latin typeface="Ballpoint"/>
              <a:ea typeface="Ballpoint"/>
              <a:cs typeface="Ballpoint"/>
            </a:endParaRPr>
          </a:p>
          <a:p>
            <a:pPr algn="ctr">
              <a:lnSpc>
                <a:spcPts val="3810"/>
              </a:lnSpc>
            </a:pPr>
            <a:endParaRPr lang="en-US" sz="2800" spc="253">
              <a:solidFill>
                <a:srgbClr val="000000"/>
              </a:solidFill>
              <a:latin typeface="Ballpoint"/>
              <a:ea typeface="Ballpoint"/>
              <a:cs typeface="Ballpoint"/>
            </a:endParaRPr>
          </a:p>
          <a:p>
            <a:pPr algn="ctr">
              <a:lnSpc>
                <a:spcPts val="3810"/>
              </a:lnSpc>
            </a:pPr>
            <a:r>
              <a:rPr lang="en-US" sz="2800" spc="253">
                <a:solidFill>
                  <a:srgbClr val="000000"/>
                </a:solidFill>
                <a:latin typeface="Ballpoint"/>
                <a:ea typeface="Ballpoint"/>
                <a:cs typeface="Ballpoint"/>
                <a:sym typeface="Ballpoint"/>
              </a:rPr>
              <a:t>TUNNISTAKAA YHDESSÄ TUNTEITA JA HARJOITELKAA KAVERITAITOJA.</a:t>
            </a:r>
            <a:endParaRPr lang="en-US" sz="2800" spc="253">
              <a:solidFill>
                <a:srgbClr val="000000"/>
              </a:solidFill>
              <a:latin typeface="Ballpoint"/>
              <a:ea typeface="Ballpoint"/>
              <a:cs typeface="Ballpoint"/>
            </a:endParaRPr>
          </a:p>
          <a:p>
            <a:pPr algn="ctr">
              <a:lnSpc>
                <a:spcPts val="3810"/>
              </a:lnSpc>
            </a:pPr>
            <a:r>
              <a:rPr lang="en-US" sz="2800" spc="253">
                <a:solidFill>
                  <a:srgbClr val="000000"/>
                </a:solidFill>
                <a:latin typeface="Ballpoint"/>
                <a:ea typeface="Ballpoint"/>
                <a:cs typeface="Ballpoint"/>
                <a:sym typeface="Ballpoint"/>
              </a:rPr>
              <a:t> </a:t>
            </a:r>
            <a:endParaRPr lang="en-US" sz="2800" spc="253">
              <a:solidFill>
                <a:srgbClr val="000000"/>
              </a:solidFill>
              <a:latin typeface="Ballpoint"/>
              <a:ea typeface="Ballpoint"/>
              <a:cs typeface="Ballpoint"/>
            </a:endParaRPr>
          </a:p>
          <a:p>
            <a:pPr algn="ctr">
              <a:lnSpc>
                <a:spcPts val="3810"/>
              </a:lnSpc>
            </a:pPr>
            <a:r>
              <a:rPr lang="en-US" sz="2800" spc="253">
                <a:solidFill>
                  <a:srgbClr val="000000"/>
                </a:solidFill>
                <a:latin typeface="Ballpoint"/>
                <a:ea typeface="Ballpoint"/>
                <a:cs typeface="Ballpoint"/>
                <a:sym typeface="Ballpoint"/>
              </a:rPr>
              <a:t>”MITÄ TEKISIT JOS?” –KYSYMYKSET, JOIDEN AVULLA NUORI VOI POHTIA ETUKÄTEEN TOIMIMISTA ERILAISISSA TILANTEISSA.</a:t>
            </a:r>
            <a:endParaRPr lang="en-US" sz="2800" spc="253">
              <a:solidFill>
                <a:srgbClr val="000000"/>
              </a:solidFill>
              <a:latin typeface="Ballpoint"/>
              <a:ea typeface="Ballpoint"/>
              <a:cs typeface="Ballpoint"/>
            </a:endParaRPr>
          </a:p>
          <a:p>
            <a:pPr algn="ctr">
              <a:lnSpc>
                <a:spcPts val="3810"/>
              </a:lnSpc>
            </a:pPr>
            <a:endParaRPr lang="en-US" sz="2800" spc="253">
              <a:solidFill>
                <a:srgbClr val="000000"/>
              </a:solidFill>
              <a:latin typeface="Ballpoint"/>
              <a:ea typeface="Ballpoint"/>
              <a:cs typeface="Ballpoint"/>
            </a:endParaRPr>
          </a:p>
          <a:p>
            <a:pPr algn="ctr">
              <a:lnSpc>
                <a:spcPts val="3810"/>
              </a:lnSpc>
            </a:pPr>
            <a:r>
              <a:rPr lang="en-US" sz="2800" spc="253">
                <a:solidFill>
                  <a:srgbClr val="000000"/>
                </a:solidFill>
                <a:latin typeface="Ballpoint"/>
                <a:ea typeface="Ballpoint"/>
                <a:cs typeface="Ballpoint"/>
                <a:sym typeface="Ballpoint"/>
              </a:rPr>
              <a:t>MIETTIKÄÄ YHDESSÄ NUOREN TURVALLISET AIKUISET.</a:t>
            </a:r>
            <a:endParaRPr lang="en-US" sz="2800" spc="253">
              <a:solidFill>
                <a:srgbClr val="000000"/>
              </a:solidFill>
              <a:latin typeface="Ballpoint"/>
              <a:ea typeface="Ballpoint"/>
              <a:cs typeface="Ballpoint"/>
            </a:endParaRPr>
          </a:p>
          <a:p>
            <a:pPr algn="ctr">
              <a:lnSpc>
                <a:spcPts val="3810"/>
              </a:lnSpc>
            </a:pPr>
            <a:r>
              <a:rPr lang="en-US" sz="2800" spc="253">
                <a:solidFill>
                  <a:srgbClr val="000000"/>
                </a:solidFill>
                <a:latin typeface="Ballpoint"/>
                <a:ea typeface="Ballpoint"/>
                <a:cs typeface="Ballpoint"/>
                <a:sym typeface="Ballpoint"/>
              </a:rPr>
              <a:t>AVOIN SUHDE NUOREEN ON PARAS TURVATAITO !</a:t>
            </a:r>
            <a:endParaRPr lang="en-US" sz="2800" spc="253">
              <a:solidFill>
                <a:srgbClr val="000000"/>
              </a:solidFill>
              <a:latin typeface="Ballpoint"/>
              <a:ea typeface="Ballpoint"/>
              <a:cs typeface="Ballpoint"/>
            </a:endParaRPr>
          </a:p>
          <a:p>
            <a:pPr algn="ctr">
              <a:lnSpc>
                <a:spcPts val="3810"/>
              </a:lnSpc>
              <a:spcBef>
                <a:spcPct val="0"/>
              </a:spcBef>
            </a:pPr>
            <a:endParaRPr lang="en-US" sz="2800" spc="253">
              <a:solidFill>
                <a:srgbClr val="000000"/>
              </a:solidFill>
              <a:latin typeface="Ballpoint"/>
              <a:ea typeface="Ballpoint"/>
              <a:cs typeface="Ballpoint"/>
            </a:endParaRPr>
          </a:p>
        </p:txBody>
      </p:sp>
      <p:sp>
        <p:nvSpPr>
          <p:cNvPr id="8" name="TextBox 8"/>
          <p:cNvSpPr txBox="1"/>
          <p:nvPr/>
        </p:nvSpPr>
        <p:spPr>
          <a:xfrm>
            <a:off x="1605293" y="1025645"/>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turvataidoilla turvaa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2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634457" y="616513"/>
            <a:ext cx="16174206" cy="1565266"/>
            <a:chOff x="0" y="0"/>
            <a:chExt cx="4259873" cy="412251"/>
          </a:xfrm>
        </p:grpSpPr>
        <p:sp>
          <p:nvSpPr>
            <p:cNvPr id="4" name="Freeform 4"/>
            <p:cNvSpPr/>
            <p:nvPr/>
          </p:nvSpPr>
          <p:spPr>
            <a:xfrm>
              <a:off x="0" y="0"/>
              <a:ext cx="4259873" cy="412251"/>
            </a:xfrm>
            <a:custGeom>
              <a:avLst/>
              <a:gdLst/>
              <a:ahLst/>
              <a:cxnLst/>
              <a:rect l="l" t="t" r="r" b="b"/>
              <a:pathLst>
                <a:path w="4259873" h="412251">
                  <a:moveTo>
                    <a:pt x="0" y="0"/>
                  </a:moveTo>
                  <a:lnTo>
                    <a:pt x="4259873" y="0"/>
                  </a:lnTo>
                  <a:lnTo>
                    <a:pt x="4259873" y="412251"/>
                  </a:lnTo>
                  <a:lnTo>
                    <a:pt x="0" y="412251"/>
                  </a:lnTo>
                  <a:close/>
                </a:path>
              </a:pathLst>
            </a:custGeom>
            <a:solidFill>
              <a:srgbClr val="B3CFD8">
                <a:alpha val="38824"/>
              </a:srgbClr>
            </a:solidFill>
          </p:spPr>
        </p:sp>
        <p:sp>
          <p:nvSpPr>
            <p:cNvPr id="5" name="TextBox 5"/>
            <p:cNvSpPr txBox="1"/>
            <p:nvPr/>
          </p:nvSpPr>
          <p:spPr>
            <a:xfrm>
              <a:off x="0" y="-66675"/>
              <a:ext cx="4259873" cy="478926"/>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78243" y="2896531"/>
            <a:ext cx="17973155" cy="6582097"/>
          </a:xfrm>
          <a:prstGeom prst="rect">
            <a:avLst/>
          </a:prstGeom>
        </p:spPr>
        <p:txBody>
          <a:bodyPr wrap="square" lIns="0" tIns="0" rIns="0" bIns="0" rtlCol="0" anchor="t">
            <a:spAutoFit/>
          </a:bodyPr>
          <a:lstStyle/>
          <a:p>
            <a:pPr algn="ctr">
              <a:lnSpc>
                <a:spcPts val="3694"/>
              </a:lnSpc>
            </a:pPr>
            <a:r>
              <a:rPr lang="en-US" sz="2800" spc="79">
                <a:solidFill>
                  <a:srgbClr val="222222"/>
                </a:solidFill>
                <a:latin typeface="Ballpoint"/>
                <a:ea typeface="Ballpoint"/>
                <a:cs typeface="Ballpoint"/>
                <a:sym typeface="Ballpoint"/>
              </a:rPr>
              <a:t>NUORTEN VÄLILLÄ ON PALJON VITSAILUA, NAHISTELUA JA HÄRNÄÄMISTÄ. NUORTA VOI HOKSAUTTAA VITSIN JA KIUSAAMISEN RAJASTA. KAIKISSA NUORTEN VÄLISISSÄ ERIMIELISYYKSISSÄ EI AINA OLE KYSE VAKAVASTA KOULUKIUSAAMISESTA.</a:t>
            </a:r>
            <a:endParaRPr lang="en-US" sz="2800" spc="79">
              <a:solidFill>
                <a:srgbClr val="222222"/>
              </a:solidFill>
              <a:latin typeface="Ballpoint"/>
              <a:ea typeface="Ballpoint"/>
              <a:cs typeface="Ballpoint"/>
            </a:endParaRPr>
          </a:p>
          <a:p>
            <a:pPr algn="ctr">
              <a:lnSpc>
                <a:spcPts val="3694"/>
              </a:lnSpc>
            </a:pPr>
            <a:endParaRPr lang="en-US" sz="2800" spc="79">
              <a:solidFill>
                <a:srgbClr val="222222"/>
              </a:solidFill>
              <a:latin typeface="Ballpoint"/>
              <a:ea typeface="Ballpoint"/>
              <a:cs typeface="Ballpoint"/>
            </a:endParaRPr>
          </a:p>
          <a:p>
            <a:pPr algn="ctr">
              <a:lnSpc>
                <a:spcPts val="3694"/>
              </a:lnSpc>
            </a:pPr>
            <a:r>
              <a:rPr lang="en-US" sz="2800" spc="79">
                <a:solidFill>
                  <a:srgbClr val="222222"/>
                </a:solidFill>
                <a:latin typeface="Ballpoint"/>
                <a:ea typeface="Ballpoint"/>
                <a:cs typeface="Ballpoint"/>
                <a:sym typeface="Ballpoint"/>
              </a:rPr>
              <a:t>KIUSAAMISESTA ON HVÄ KESKUSTELLA VAIKKA ASIA EI OLISI TEIDÄN PERHEESSÄ AJANKOHTAINEN</a:t>
            </a:r>
            <a:endParaRPr lang="en-US" sz="2800" spc="79">
              <a:solidFill>
                <a:srgbClr val="222222"/>
              </a:solidFill>
              <a:latin typeface="Ballpoint"/>
              <a:ea typeface="Ballpoint"/>
              <a:cs typeface="Ballpoint"/>
            </a:endParaRPr>
          </a:p>
          <a:p>
            <a:pPr algn="ctr">
              <a:lnSpc>
                <a:spcPts val="3694"/>
              </a:lnSpc>
            </a:pPr>
            <a:endParaRPr lang="en-US" sz="2800" spc="79">
              <a:solidFill>
                <a:srgbClr val="222222"/>
              </a:solidFill>
              <a:latin typeface="Ballpoint"/>
              <a:ea typeface="Ballpoint"/>
              <a:cs typeface="Ballpoint"/>
            </a:endParaRPr>
          </a:p>
          <a:p>
            <a:pPr algn="ctr">
              <a:lnSpc>
                <a:spcPts val="3694"/>
              </a:lnSpc>
            </a:pPr>
            <a:r>
              <a:rPr lang="en-US" sz="2800" spc="79">
                <a:solidFill>
                  <a:srgbClr val="222222"/>
                </a:solidFill>
                <a:latin typeface="Ballpoint"/>
                <a:ea typeface="Ballpoint"/>
                <a:cs typeface="Ballpoint"/>
                <a:sym typeface="Ballpoint"/>
              </a:rPr>
              <a:t> KIUSAAMSIEN LOPPUMINEN VAATII AIKUISTEN YHTEISTYÖTÄ: OLKAA SIIS HERKÄLLÄ KORVALLA KOULUSTA TULEVIIN VIESTEIHIN. </a:t>
            </a:r>
            <a:endParaRPr lang="en-US" sz="2800" spc="79">
              <a:solidFill>
                <a:srgbClr val="222222"/>
              </a:solidFill>
              <a:latin typeface="Ballpoint"/>
              <a:ea typeface="Ballpoint"/>
              <a:cs typeface="Ballpoint"/>
            </a:endParaRPr>
          </a:p>
          <a:p>
            <a:pPr algn="ctr">
              <a:lnSpc>
                <a:spcPts val="3694"/>
              </a:lnSpc>
            </a:pPr>
            <a:endParaRPr lang="en-US" sz="2800" spc="79">
              <a:solidFill>
                <a:srgbClr val="222222"/>
              </a:solidFill>
              <a:latin typeface="Ballpoint"/>
              <a:ea typeface="Ballpoint"/>
              <a:cs typeface="Ballpoint"/>
            </a:endParaRPr>
          </a:p>
          <a:p>
            <a:pPr algn="ctr">
              <a:lnSpc>
                <a:spcPts val="3694"/>
              </a:lnSpc>
            </a:pPr>
            <a:r>
              <a:rPr lang="en-US" sz="2800" spc="79">
                <a:solidFill>
                  <a:srgbClr val="222222"/>
                </a:solidFill>
                <a:latin typeface="Ballpoint"/>
                <a:ea typeface="Ballpoint"/>
                <a:cs typeface="Ballpoint"/>
                <a:sym typeface="Ballpoint"/>
              </a:rPr>
              <a:t>NUOREN PUHEILLE EI KANNATA OLLA LIIAN SINISILMÄINEN: NUORI EI AINA KERRO TÄYTTÄ TOTUUTTA JA TAUSTALLA VOI OLLA ASIOITA, JOISTA AIKUISET EIVÄT TIEDÄ. NUORI VOI MYÖS  OMALLA TOIMINNALLAAN SUOJELLA JOTAKIN KAVERIAAN TAI JOPA KIUSAAJAA.</a:t>
            </a:r>
            <a:endParaRPr lang="en-US" sz="2800" spc="79">
              <a:solidFill>
                <a:srgbClr val="222222"/>
              </a:solidFill>
              <a:latin typeface="Ballpoint"/>
              <a:ea typeface="Ballpoint"/>
              <a:cs typeface="Ballpoint"/>
            </a:endParaRPr>
          </a:p>
          <a:p>
            <a:pPr algn="ctr">
              <a:lnSpc>
                <a:spcPts val="3694"/>
              </a:lnSpc>
            </a:pPr>
            <a:endParaRPr lang="en-US" sz="2800" spc="79">
              <a:solidFill>
                <a:srgbClr val="222222"/>
              </a:solidFill>
              <a:latin typeface="Ballpoint"/>
              <a:ea typeface="Ballpoint"/>
              <a:cs typeface="Ballpoint"/>
            </a:endParaRPr>
          </a:p>
          <a:p>
            <a:pPr algn="ctr">
              <a:lnSpc>
                <a:spcPts val="3694"/>
              </a:lnSpc>
            </a:pPr>
            <a:r>
              <a:rPr lang="en-US" sz="2800" spc="79">
                <a:solidFill>
                  <a:srgbClr val="222222"/>
                </a:solidFill>
                <a:latin typeface="Ballpoint"/>
                <a:ea typeface="Ballpoint"/>
                <a:cs typeface="Ballpoint"/>
                <a:sym typeface="Ballpoint"/>
              </a:rPr>
              <a:t>JOS HUOMAAT LAPSESI OLEMUKSESSA JOTAIN POIKKEAVAA, KYSY ASIASTA. ÄLÄ TUOMITSE, VAAN PYRI KUUNTELEMAAN. KANNUSTA LASTASI KERTOMAAN OMISTA KOKEMUKSISTAAN. VARAUDU MYÖS SIIHEN, ETTÄ LAPSI EI VÄLTTÄMÄTTÄ HALUA KERTOA KIUSAAMISESTA</a:t>
            </a:r>
            <a:endParaRPr lang="en-US" sz="2800" spc="79">
              <a:solidFill>
                <a:srgbClr val="222222"/>
              </a:solidFill>
              <a:latin typeface="Ballpoint"/>
              <a:ea typeface="Ballpoint"/>
              <a:cs typeface="Ballpoint"/>
            </a:endParaRPr>
          </a:p>
          <a:p>
            <a:pPr algn="ctr">
              <a:lnSpc>
                <a:spcPts val="3694"/>
              </a:lnSpc>
            </a:pPr>
            <a:endParaRPr lang="en-US" sz="2800" spc="79">
              <a:solidFill>
                <a:srgbClr val="222222"/>
              </a:solidFill>
              <a:latin typeface="Ballpoint"/>
              <a:ea typeface="Ballpoint"/>
              <a:cs typeface="Ballpoint"/>
            </a:endParaRPr>
          </a:p>
          <a:p>
            <a:pPr algn="ctr">
              <a:lnSpc>
                <a:spcPts val="3694"/>
              </a:lnSpc>
              <a:spcBef>
                <a:spcPct val="0"/>
              </a:spcBef>
            </a:pPr>
            <a:r>
              <a:rPr lang="en-US" sz="2800" u="sng" spc="79">
                <a:solidFill>
                  <a:srgbClr val="222222"/>
                </a:solidFill>
                <a:latin typeface="Ballpoint"/>
                <a:ea typeface="Ballpoint"/>
                <a:cs typeface="Ballpoint"/>
                <a:sym typeface="Ballpoint"/>
              </a:rPr>
              <a:t>KIUSAAMINEN ON AINA AIKUISEN VASTUULLA OLEVA ASIA:</a:t>
            </a:r>
            <a:r>
              <a:rPr lang="en-US" sz="2800" spc="79">
                <a:solidFill>
                  <a:srgbClr val="222222"/>
                </a:solidFill>
                <a:latin typeface="Ballpoint"/>
                <a:ea typeface="Ballpoint"/>
                <a:cs typeface="Ballpoint"/>
                <a:sym typeface="Ballpoint"/>
              </a:rPr>
              <a:t> VANHEMMAN TULEE REAGOIDA TILANTEESEEN JA SEURATA, ETTÄ KIUSAAMINEN TODELLA LOPPUU.</a:t>
            </a:r>
            <a:endParaRPr lang="en-US" sz="2800" spc="79">
              <a:solidFill>
                <a:srgbClr val="222222"/>
              </a:solidFill>
              <a:latin typeface="Ballpoint"/>
              <a:ea typeface="Ballpoint"/>
              <a:cs typeface="Ballpoint"/>
            </a:endParaRPr>
          </a:p>
        </p:txBody>
      </p:sp>
      <p:sp>
        <p:nvSpPr>
          <p:cNvPr id="7" name="Freeform 7"/>
          <p:cNvSpPr/>
          <p:nvPr/>
        </p:nvSpPr>
        <p:spPr>
          <a:xfrm>
            <a:off x="15531941" y="-97573"/>
            <a:ext cx="2759027" cy="2993374"/>
          </a:xfrm>
          <a:custGeom>
            <a:avLst/>
            <a:gdLst/>
            <a:ahLst/>
            <a:cxnLst/>
            <a:rect l="l" t="t" r="r" b="b"/>
            <a:pathLst>
              <a:path w="3023868" h="3397605">
                <a:moveTo>
                  <a:pt x="0" y="0"/>
                </a:moveTo>
                <a:lnTo>
                  <a:pt x="3023869" y="0"/>
                </a:lnTo>
                <a:lnTo>
                  <a:pt x="3023869" y="3397605"/>
                </a:lnTo>
                <a:lnTo>
                  <a:pt x="0" y="3397605"/>
                </a:lnTo>
                <a:lnTo>
                  <a:pt x="0" y="0"/>
                </a:lnTo>
                <a:close/>
              </a:path>
            </a:pathLst>
          </a:custGeom>
          <a:blipFill>
            <a:blip r:embed="rId3"/>
            <a:stretch>
              <a:fillRect/>
            </a:stretch>
          </a:blipFill>
        </p:spPr>
      </p:sp>
      <p:sp>
        <p:nvSpPr>
          <p:cNvPr id="8" name="TextBox 8"/>
          <p:cNvSpPr txBox="1"/>
          <p:nvPr/>
        </p:nvSpPr>
        <p:spPr>
          <a:xfrm>
            <a:off x="5113034" y="294057"/>
            <a:ext cx="8054654" cy="2205631"/>
          </a:xfrm>
          <a:prstGeom prst="rect">
            <a:avLst/>
          </a:prstGeom>
        </p:spPr>
        <p:txBody>
          <a:bodyPr lIns="0" tIns="0" rIns="0" bIns="0" rtlCol="0" anchor="t">
            <a:spAutoFit/>
          </a:bodyPr>
          <a:lstStyle/>
          <a:p>
            <a:pPr marL="0" lvl="0" indent="0" algn="ctr">
              <a:lnSpc>
                <a:spcPts val="17879"/>
              </a:lnSpc>
              <a:spcBef>
                <a:spcPct val="0"/>
              </a:spcBef>
            </a:pPr>
            <a:r>
              <a:rPr lang="en-US" sz="12770" spc="1187">
                <a:solidFill>
                  <a:srgbClr val="222222"/>
                </a:solidFill>
                <a:latin typeface="Tall"/>
                <a:ea typeface="Tall"/>
                <a:cs typeface="Tall"/>
                <a:sym typeface="Tall"/>
              </a:rPr>
              <a:t>kiusaaminen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254098"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464728" y="598616"/>
            <a:ext cx="6467984" cy="6177979"/>
          </a:xfrm>
          <a:custGeom>
            <a:avLst/>
            <a:gdLst/>
            <a:ahLst/>
            <a:cxnLst/>
            <a:rect l="l" t="t" r="r" b="b"/>
            <a:pathLst>
              <a:path w="6467984" h="6177979">
                <a:moveTo>
                  <a:pt x="0" y="0"/>
                </a:moveTo>
                <a:lnTo>
                  <a:pt x="6467983" y="0"/>
                </a:lnTo>
                <a:lnTo>
                  <a:pt x="6467983" y="6177979"/>
                </a:lnTo>
                <a:lnTo>
                  <a:pt x="0" y="6177979"/>
                </a:lnTo>
                <a:lnTo>
                  <a:pt x="0" y="0"/>
                </a:lnTo>
                <a:close/>
              </a:path>
            </a:pathLst>
          </a:custGeom>
          <a:blipFill>
            <a:blip r:embed="rId3"/>
            <a:stretch>
              <a:fillRect/>
            </a:stretch>
          </a:blipFill>
        </p:spPr>
      </p:sp>
      <p:sp>
        <p:nvSpPr>
          <p:cNvPr id="7" name="TextBox 7"/>
          <p:cNvSpPr txBox="1"/>
          <p:nvPr/>
        </p:nvSpPr>
        <p:spPr>
          <a:xfrm>
            <a:off x="6932711" y="473045"/>
            <a:ext cx="10326589" cy="2011213"/>
          </a:xfrm>
          <a:prstGeom prst="rect">
            <a:avLst/>
          </a:prstGeom>
        </p:spPr>
        <p:txBody>
          <a:bodyPr lIns="0" tIns="0" rIns="0" bIns="0" rtlCol="0" anchor="t">
            <a:spAutoFit/>
          </a:bodyPr>
          <a:lstStyle/>
          <a:p>
            <a:pPr marL="0" lvl="0" indent="0" algn="ctr">
              <a:lnSpc>
                <a:spcPts val="16261"/>
              </a:lnSpc>
              <a:spcBef>
                <a:spcPct val="0"/>
              </a:spcBef>
            </a:pPr>
            <a:r>
              <a:rPr lang="en-US" sz="11615" spc="1080">
                <a:solidFill>
                  <a:srgbClr val="222222"/>
                </a:solidFill>
                <a:latin typeface="Tall"/>
                <a:ea typeface="Tall"/>
                <a:cs typeface="Tall"/>
                <a:sym typeface="Tall"/>
              </a:rPr>
              <a:t>nuortenoulu.fi</a:t>
            </a:r>
          </a:p>
        </p:txBody>
      </p:sp>
      <p:sp>
        <p:nvSpPr>
          <p:cNvPr id="8" name="TextBox 8"/>
          <p:cNvSpPr txBox="1"/>
          <p:nvPr/>
        </p:nvSpPr>
        <p:spPr>
          <a:xfrm>
            <a:off x="-258600" y="6832626"/>
            <a:ext cx="7914639" cy="3295344"/>
          </a:xfrm>
          <a:prstGeom prst="rect">
            <a:avLst/>
          </a:prstGeom>
        </p:spPr>
        <p:txBody>
          <a:bodyPr lIns="0" tIns="0" rIns="0" bIns="0" rtlCol="0" anchor="t">
            <a:spAutoFit/>
          </a:bodyPr>
          <a:lstStyle/>
          <a:p>
            <a:pPr algn="ctr">
              <a:lnSpc>
                <a:spcPts val="3691"/>
              </a:lnSpc>
              <a:spcBef>
                <a:spcPct val="0"/>
              </a:spcBef>
            </a:pPr>
            <a:r>
              <a:rPr lang="en-US" sz="2637" spc="245">
                <a:solidFill>
                  <a:srgbClr val="222222"/>
                </a:solidFill>
                <a:latin typeface="Ballpoint"/>
                <a:ea typeface="Ballpoint"/>
                <a:cs typeface="Ballpoint"/>
                <a:sym typeface="Ballpoint"/>
              </a:rPr>
              <a:t>KUINKA PUHUA PÄIHTEISTÄ ALAIKÄISEN KANSSA?</a:t>
            </a:r>
          </a:p>
          <a:p>
            <a:pPr algn="ctr">
              <a:lnSpc>
                <a:spcPts val="3691"/>
              </a:lnSpc>
              <a:spcBef>
                <a:spcPct val="0"/>
              </a:spcBef>
            </a:pPr>
            <a:r>
              <a:rPr lang="en-US" sz="2637" spc="245">
                <a:solidFill>
                  <a:srgbClr val="222222"/>
                </a:solidFill>
                <a:latin typeface="Ballpoint"/>
                <a:ea typeface="Ballpoint"/>
                <a:cs typeface="Ballpoint"/>
                <a:sym typeface="Ballpoint"/>
              </a:rPr>
              <a:t>MISTÄ NUOREN LUOTTAMUS VANHEMPAAN RAKENTUU?</a:t>
            </a:r>
          </a:p>
          <a:p>
            <a:pPr algn="ctr">
              <a:lnSpc>
                <a:spcPts val="3691"/>
              </a:lnSpc>
              <a:spcBef>
                <a:spcPct val="0"/>
              </a:spcBef>
            </a:pPr>
            <a:r>
              <a:rPr lang="en-US" sz="2637" spc="245">
                <a:solidFill>
                  <a:srgbClr val="222222"/>
                </a:solidFill>
                <a:latin typeface="Ballpoint"/>
                <a:ea typeface="Ballpoint"/>
                <a:cs typeface="Ballpoint"/>
                <a:sym typeface="Ballpoint"/>
              </a:rPr>
              <a:t>KUINKA PERHEEN MYÖNTEISTÄ VUOROVAIKUTUSTA VOI VAHVISTAA?</a:t>
            </a:r>
          </a:p>
          <a:p>
            <a:pPr algn="ctr">
              <a:lnSpc>
                <a:spcPts val="3691"/>
              </a:lnSpc>
              <a:spcBef>
                <a:spcPct val="0"/>
              </a:spcBef>
            </a:pPr>
            <a:r>
              <a:rPr lang="en-US" sz="2637" spc="245">
                <a:solidFill>
                  <a:srgbClr val="222222"/>
                </a:solidFill>
                <a:latin typeface="Ballpoint"/>
                <a:ea typeface="Ballpoint"/>
                <a:cs typeface="Ballpoint"/>
                <a:sym typeface="Ballpoint"/>
              </a:rPr>
              <a:t>MITEN VANHEMPI VOI VAHVISTAA NUOREN ITSETUNTOA?</a:t>
            </a:r>
          </a:p>
          <a:p>
            <a:pPr algn="ctr">
              <a:lnSpc>
                <a:spcPts val="3691"/>
              </a:lnSpc>
              <a:spcBef>
                <a:spcPct val="0"/>
              </a:spcBef>
            </a:pPr>
            <a:r>
              <a:rPr lang="en-US" sz="2637" spc="245">
                <a:solidFill>
                  <a:srgbClr val="222222"/>
                </a:solidFill>
                <a:latin typeface="Ballpoint"/>
                <a:ea typeface="Ballpoint"/>
                <a:cs typeface="Ballpoint"/>
                <a:sym typeface="Ballpoint"/>
              </a:rPr>
              <a:t>VINKKILISTOJA &amp; TEHTÄVIÄ</a:t>
            </a:r>
          </a:p>
          <a:p>
            <a:pPr algn="ctr">
              <a:lnSpc>
                <a:spcPts val="3691"/>
              </a:lnSpc>
              <a:spcBef>
                <a:spcPct val="0"/>
              </a:spcBef>
            </a:pPr>
            <a:r>
              <a:rPr lang="en-US" sz="2637" spc="245">
                <a:solidFill>
                  <a:srgbClr val="222222"/>
                </a:solidFill>
                <a:latin typeface="Ballpoint"/>
                <a:ea typeface="Ballpoint"/>
                <a:cs typeface="Ballpoint"/>
                <a:sym typeface="Ballpoint"/>
              </a:rPr>
              <a:t>LINKKEJÄ JA TAHOJA</a:t>
            </a:r>
          </a:p>
        </p:txBody>
      </p:sp>
      <p:sp>
        <p:nvSpPr>
          <p:cNvPr id="9" name="Freeform 9"/>
          <p:cNvSpPr/>
          <p:nvPr/>
        </p:nvSpPr>
        <p:spPr>
          <a:xfrm>
            <a:off x="7328548" y="2986305"/>
            <a:ext cx="10099757" cy="5187103"/>
          </a:xfrm>
          <a:custGeom>
            <a:avLst/>
            <a:gdLst/>
            <a:ahLst/>
            <a:cxnLst/>
            <a:rect l="l" t="t" r="r" b="b"/>
            <a:pathLst>
              <a:path w="10099757" h="5187103">
                <a:moveTo>
                  <a:pt x="0" y="0"/>
                </a:moveTo>
                <a:lnTo>
                  <a:pt x="10099756" y="0"/>
                </a:lnTo>
                <a:lnTo>
                  <a:pt x="10099756" y="5187104"/>
                </a:lnTo>
                <a:lnTo>
                  <a:pt x="0" y="5187104"/>
                </a:lnTo>
                <a:lnTo>
                  <a:pt x="0" y="0"/>
                </a:lnTo>
                <a:close/>
              </a:path>
            </a:pathLst>
          </a:custGeom>
          <a:blipFill>
            <a:blip r:embed="rId4"/>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5451191-41DB-25B7-E881-AA2AC55A818F}"/>
              </a:ext>
            </a:extLst>
          </p:cNvPr>
          <p:cNvSpPr/>
          <p:nvPr/>
        </p:nvSpPr>
        <p:spPr>
          <a:xfrm rot="16200000">
            <a:off x="4000500" y="-398526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8" name="Tekstiruutu 7">
            <a:extLst>
              <a:ext uri="{FF2B5EF4-FFF2-40B4-BE49-F238E27FC236}">
                <a16:creationId xmlns:a16="http://schemas.microsoft.com/office/drawing/2014/main" id="{F6D9F446-74F7-6E43-05ED-F891713D2339}"/>
              </a:ext>
            </a:extLst>
          </p:cNvPr>
          <p:cNvSpPr txBox="1"/>
          <p:nvPr/>
        </p:nvSpPr>
        <p:spPr>
          <a:xfrm>
            <a:off x="2621280" y="4945380"/>
            <a:ext cx="1499616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a:solidFill>
                  <a:srgbClr val="000000"/>
                </a:solidFill>
                <a:latin typeface="Ballpoint"/>
                <a:ea typeface="Calibri"/>
                <a:cs typeface="Calibri"/>
                <a:hlinkClick r:id="rId3"/>
              </a:rPr>
              <a:t>https://www.youtube</a:t>
            </a:r>
            <a:r>
              <a:rPr lang="en-US" sz="7000" b="0" i="0" u="none" strike="noStrike">
                <a:solidFill>
                  <a:srgbClr val="000000"/>
                </a:solidFill>
                <a:latin typeface="Ballpoint"/>
                <a:ea typeface="Calibri"/>
                <a:cs typeface="Calibri"/>
                <a:hlinkClick r:id="rId3"/>
              </a:rPr>
              <a:t>.</a:t>
            </a:r>
            <a:r>
              <a:rPr lang="en-US" sz="7000">
                <a:solidFill>
                  <a:srgbClr val="000000"/>
                </a:solidFill>
                <a:latin typeface="Ballpoint"/>
                <a:ea typeface="Calibri"/>
                <a:cs typeface="Calibri"/>
                <a:hlinkClick r:id="rId3"/>
              </a:rPr>
              <a:t>com/watch?v=tLlxFP-rOyU</a:t>
            </a:r>
            <a:endParaRPr lang="fi-FI" sz="7000">
              <a:latin typeface="Ballpoint"/>
              <a:ea typeface="Calibri"/>
              <a:cs typeface="Calibri"/>
            </a:endParaRPr>
          </a:p>
          <a:p>
            <a:pPr algn="ctr"/>
            <a:endParaRPr lang="fi-FI" sz="7000"/>
          </a:p>
        </p:txBody>
      </p:sp>
      <p:grpSp>
        <p:nvGrpSpPr>
          <p:cNvPr id="12" name="Group 3">
            <a:extLst>
              <a:ext uri="{FF2B5EF4-FFF2-40B4-BE49-F238E27FC236}">
                <a16:creationId xmlns:a16="http://schemas.microsoft.com/office/drawing/2014/main" id="{A068FD09-7381-295B-F640-11875D23214C}"/>
              </a:ext>
            </a:extLst>
          </p:cNvPr>
          <p:cNvGrpSpPr/>
          <p:nvPr/>
        </p:nvGrpSpPr>
        <p:grpSpPr>
          <a:xfrm>
            <a:off x="597658" y="568138"/>
            <a:ext cx="17530568" cy="3592679"/>
            <a:chOff x="-56194" y="-417437"/>
            <a:chExt cx="4316067" cy="946219"/>
          </a:xfrm>
        </p:grpSpPr>
        <p:sp>
          <p:nvSpPr>
            <p:cNvPr id="10" name="Freeform 4">
              <a:extLst>
                <a:ext uri="{FF2B5EF4-FFF2-40B4-BE49-F238E27FC236}">
                  <a16:creationId xmlns:a16="http://schemas.microsoft.com/office/drawing/2014/main" id="{2A972952-4139-4DD9-98B2-BBCC39E578CF}"/>
                </a:ext>
              </a:extLst>
            </p:cNvPr>
            <p:cNvSpPr/>
            <p:nvPr/>
          </p:nvSpPr>
          <p:spPr>
            <a:xfrm>
              <a:off x="-56194" y="-417437"/>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11" name="TextBox 5">
              <a:extLst>
                <a:ext uri="{FF2B5EF4-FFF2-40B4-BE49-F238E27FC236}">
                  <a16:creationId xmlns:a16="http://schemas.microsoft.com/office/drawing/2014/main" id="{E078AE95-B55F-5B84-4E31-0BCD3B1EB63B}"/>
                </a:ext>
              </a:extLst>
            </p:cNvPr>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13" name="Tekstiruutu 12">
            <a:extLst>
              <a:ext uri="{FF2B5EF4-FFF2-40B4-BE49-F238E27FC236}">
                <a16:creationId xmlns:a16="http://schemas.microsoft.com/office/drawing/2014/main" id="{423DE3B9-7151-8612-D6E9-FA6A921FC8F2}"/>
              </a:ext>
            </a:extLst>
          </p:cNvPr>
          <p:cNvSpPr txBox="1"/>
          <p:nvPr/>
        </p:nvSpPr>
        <p:spPr>
          <a:xfrm>
            <a:off x="1051560" y="739140"/>
            <a:ext cx="18288000" cy="2331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750">
                <a:solidFill>
                  <a:srgbClr val="222222"/>
                </a:solidFill>
                <a:latin typeface="Tall"/>
              </a:rPr>
              <a:t>JULKISTEN TILOJEN TIIMIN TERVEISET 7.LUOKKALAISILLE</a:t>
            </a:r>
          </a:p>
          <a:p>
            <a:pPr algn="ctr"/>
            <a:endParaRPr lang="fi-FI"/>
          </a:p>
        </p:txBody>
      </p:sp>
    </p:spTree>
    <p:extLst>
      <p:ext uri="{BB962C8B-B14F-4D97-AF65-F5344CB8AC3E}">
        <p14:creationId xmlns:p14="http://schemas.microsoft.com/office/powerpoint/2010/main" val="660490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112660" y="904643"/>
            <a:ext cx="16174206" cy="1631634"/>
            <a:chOff x="0" y="0"/>
            <a:chExt cx="4259873" cy="429731"/>
          </a:xfrm>
        </p:grpSpPr>
        <p:sp>
          <p:nvSpPr>
            <p:cNvPr id="4" name="Freeform 4"/>
            <p:cNvSpPr/>
            <p:nvPr/>
          </p:nvSpPr>
          <p:spPr>
            <a:xfrm>
              <a:off x="0" y="0"/>
              <a:ext cx="4259873" cy="429731"/>
            </a:xfrm>
            <a:custGeom>
              <a:avLst/>
              <a:gdLst/>
              <a:ahLst/>
              <a:cxnLst/>
              <a:rect l="l" t="t" r="r" b="b"/>
              <a:pathLst>
                <a:path w="4259873" h="429731">
                  <a:moveTo>
                    <a:pt x="0" y="0"/>
                  </a:moveTo>
                  <a:lnTo>
                    <a:pt x="4259873" y="0"/>
                  </a:lnTo>
                  <a:lnTo>
                    <a:pt x="4259873" y="429731"/>
                  </a:lnTo>
                  <a:lnTo>
                    <a:pt x="0" y="429731"/>
                  </a:lnTo>
                  <a:close/>
                </a:path>
              </a:pathLst>
            </a:custGeom>
            <a:solidFill>
              <a:srgbClr val="B3CFD8">
                <a:alpha val="38824"/>
              </a:srgbClr>
            </a:solidFill>
          </p:spPr>
        </p:sp>
        <p:sp>
          <p:nvSpPr>
            <p:cNvPr id="5" name="TextBox 5"/>
            <p:cNvSpPr txBox="1"/>
            <p:nvPr/>
          </p:nvSpPr>
          <p:spPr>
            <a:xfrm>
              <a:off x="0" y="-66675"/>
              <a:ext cx="4259873" cy="496406"/>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340997" y="3415505"/>
            <a:ext cx="17712117" cy="6710811"/>
          </a:xfrm>
          <a:prstGeom prst="rect">
            <a:avLst/>
          </a:prstGeom>
        </p:spPr>
        <p:txBody>
          <a:bodyPr wrap="square" lIns="0" tIns="0" rIns="0" bIns="0" rtlCol="0" anchor="t">
            <a:spAutoFit/>
          </a:bodyPr>
          <a:lstStyle/>
          <a:p>
            <a:pPr algn="ctr">
              <a:lnSpc>
                <a:spcPts val="4413"/>
              </a:lnSpc>
              <a:spcBef>
                <a:spcPct val="0"/>
              </a:spcBef>
            </a:pPr>
            <a:r>
              <a:rPr lang="en-US" sz="4400" spc="94">
                <a:solidFill>
                  <a:srgbClr val="222222"/>
                </a:solidFill>
                <a:latin typeface="Ballpoint"/>
                <a:ea typeface="Ballpoint"/>
                <a:cs typeface="Ballpoint"/>
                <a:sym typeface="Ballpoint"/>
              </a:rPr>
              <a:t>DIGIPAINE TAI SOMEPAINE TARKOITTAA STRESSAANTUNUTTA OLOTILAA, JOKA LIITTYY SOMEN SYNKKÄÄN PUOLEEN. LUKEMATTOMIEN VIESTIEN JA ILMOITUKSIEN TARKISTAMINEN, OMIEN SOMETILIEN TASAINEN PÄIVITTÄMINEN, SOMEILMIÖIDEN JA TRENDIEN PERÄSSÄ PYSYMINEN JA VIHAPUHEEN KOHTAAMINEN TUOTTAVAT JOKAISESSA JOSKUS STRESSIÄ.</a:t>
            </a:r>
            <a:endParaRPr lang="en-US" sz="4400" spc="94">
              <a:solidFill>
                <a:srgbClr val="222222"/>
              </a:solidFill>
              <a:latin typeface="Ballpoint"/>
              <a:ea typeface="Ballpoint"/>
              <a:cs typeface="Ballpoint"/>
            </a:endParaRPr>
          </a:p>
          <a:p>
            <a:pPr algn="ctr">
              <a:lnSpc>
                <a:spcPts val="4413"/>
              </a:lnSpc>
              <a:spcBef>
                <a:spcPct val="0"/>
              </a:spcBef>
            </a:pPr>
            <a:endParaRPr lang="en-US" sz="4400" spc="94">
              <a:solidFill>
                <a:srgbClr val="222222"/>
              </a:solidFill>
              <a:latin typeface="Ballpoint"/>
              <a:ea typeface="Ballpoint"/>
              <a:cs typeface="Ballpoint"/>
            </a:endParaRPr>
          </a:p>
          <a:p>
            <a:pPr algn="ctr">
              <a:lnSpc>
                <a:spcPts val="4413"/>
              </a:lnSpc>
              <a:spcBef>
                <a:spcPct val="0"/>
              </a:spcBef>
            </a:pPr>
            <a:r>
              <a:rPr lang="en-US" sz="4400" spc="94">
                <a:solidFill>
                  <a:srgbClr val="222222"/>
                </a:solidFill>
                <a:latin typeface="Ballpoint"/>
                <a:ea typeface="Ballpoint"/>
                <a:cs typeface="Ballpoint"/>
                <a:sym typeface="Ballpoint"/>
              </a:rPr>
              <a:t>FOMO (FEAR OF MISSING OUT) ELI PAITSI JÄÄMISEN PELKO ON LÄSNÄ VARSINKIN NUORILLA.</a:t>
            </a:r>
            <a:endParaRPr lang="en-US" sz="4400" spc="94">
              <a:solidFill>
                <a:srgbClr val="222222"/>
              </a:solidFill>
              <a:latin typeface="Ballpoint"/>
              <a:ea typeface="Ballpoint"/>
              <a:cs typeface="Ballpoint"/>
            </a:endParaRPr>
          </a:p>
          <a:p>
            <a:pPr algn="ctr">
              <a:lnSpc>
                <a:spcPts val="4413"/>
              </a:lnSpc>
              <a:spcBef>
                <a:spcPct val="0"/>
              </a:spcBef>
            </a:pPr>
            <a:endParaRPr lang="en-US" sz="4400" spc="94">
              <a:solidFill>
                <a:srgbClr val="222222"/>
              </a:solidFill>
              <a:latin typeface="Ballpoint"/>
              <a:ea typeface="Ballpoint"/>
              <a:cs typeface="Ballpoint"/>
            </a:endParaRPr>
          </a:p>
          <a:p>
            <a:pPr algn="ctr">
              <a:lnSpc>
                <a:spcPts val="4413"/>
              </a:lnSpc>
              <a:spcBef>
                <a:spcPct val="0"/>
              </a:spcBef>
            </a:pPr>
            <a:r>
              <a:rPr lang="en-US" sz="4400" spc="94">
                <a:solidFill>
                  <a:srgbClr val="222222"/>
                </a:solidFill>
                <a:latin typeface="Ballpoint"/>
                <a:ea typeface="Ballpoint"/>
                <a:cs typeface="Ballpoint"/>
                <a:sym typeface="Ballpoint"/>
              </a:rPr>
              <a:t>KESKUSTELE NUORESI KANSSA, MITÄ HÄN PUHELIMELLA SELAA!</a:t>
            </a:r>
            <a:endParaRPr lang="en-US" sz="4400" spc="94">
              <a:solidFill>
                <a:srgbClr val="222222"/>
              </a:solidFill>
              <a:latin typeface="Ballpoint"/>
              <a:ea typeface="Ballpoint"/>
              <a:cs typeface="Ballpoint"/>
            </a:endParaRPr>
          </a:p>
          <a:p>
            <a:pPr algn="ctr">
              <a:lnSpc>
                <a:spcPts val="4413"/>
              </a:lnSpc>
              <a:spcBef>
                <a:spcPct val="0"/>
              </a:spcBef>
            </a:pPr>
            <a:endParaRPr lang="en-US" sz="4400" spc="94">
              <a:solidFill>
                <a:srgbClr val="222222"/>
              </a:solidFill>
              <a:latin typeface="Ballpoint"/>
              <a:ea typeface="Ballpoint"/>
              <a:cs typeface="Ballpoint"/>
            </a:endParaRPr>
          </a:p>
          <a:p>
            <a:pPr algn="ctr">
              <a:lnSpc>
                <a:spcPts val="4413"/>
              </a:lnSpc>
              <a:spcBef>
                <a:spcPct val="0"/>
              </a:spcBef>
            </a:pPr>
            <a:r>
              <a:rPr lang="en-US" sz="4400" spc="94">
                <a:solidFill>
                  <a:srgbClr val="222222"/>
                </a:solidFill>
                <a:latin typeface="Ballpoint"/>
                <a:ea typeface="Ballpoint"/>
                <a:cs typeface="Ballpoint"/>
                <a:sym typeface="Ballpoint"/>
              </a:rPr>
              <a:t>VANHEMMALLA ON OIKEUS KÄYDÄ LÄPI, MILLAISIA VIESTEJÄ NUORI SAA JA LÄHETTÄÄ. AVOIN KESKUSTELUYHTEYS JA LUOTTAMUS VANHEMMAN JA NUOREN VÄLILLÄ ON TÄRKEÄSSÄ ASEMASSA.</a:t>
            </a:r>
            <a:endParaRPr lang="en-US" sz="4400" spc="94">
              <a:solidFill>
                <a:srgbClr val="222222"/>
              </a:solidFill>
              <a:latin typeface="Ballpoint"/>
              <a:ea typeface="Ballpoint"/>
              <a:cs typeface="Ballpoint"/>
            </a:endParaRPr>
          </a:p>
          <a:p>
            <a:pPr algn="ctr">
              <a:lnSpc>
                <a:spcPts val="4413"/>
              </a:lnSpc>
              <a:spcBef>
                <a:spcPct val="0"/>
              </a:spcBef>
            </a:pPr>
            <a:endParaRPr lang="en-US" sz="3150" spc="94">
              <a:solidFill>
                <a:srgbClr val="222222"/>
              </a:solidFill>
              <a:latin typeface="Ballpoint"/>
              <a:ea typeface="Ballpoint"/>
              <a:cs typeface="Ballpoint"/>
            </a:endParaRPr>
          </a:p>
        </p:txBody>
      </p:sp>
      <p:sp>
        <p:nvSpPr>
          <p:cNvPr id="7" name="Freeform 7"/>
          <p:cNvSpPr/>
          <p:nvPr/>
        </p:nvSpPr>
        <p:spPr>
          <a:xfrm>
            <a:off x="163596" y="142634"/>
            <a:ext cx="3365395" cy="3157352"/>
          </a:xfrm>
          <a:custGeom>
            <a:avLst/>
            <a:gdLst/>
            <a:ahLst/>
            <a:cxnLst/>
            <a:rect l="l" t="t" r="r" b="b"/>
            <a:pathLst>
              <a:path w="3365395" h="3157352">
                <a:moveTo>
                  <a:pt x="0" y="0"/>
                </a:moveTo>
                <a:lnTo>
                  <a:pt x="3365395" y="0"/>
                </a:lnTo>
                <a:lnTo>
                  <a:pt x="3365395" y="3157352"/>
                </a:lnTo>
                <a:lnTo>
                  <a:pt x="0" y="315735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8" name="Freeform 8"/>
          <p:cNvSpPr/>
          <p:nvPr/>
        </p:nvSpPr>
        <p:spPr>
          <a:xfrm>
            <a:off x="14590801" y="146851"/>
            <a:ext cx="3138908" cy="3146005"/>
          </a:xfrm>
          <a:custGeom>
            <a:avLst/>
            <a:gdLst/>
            <a:ahLst/>
            <a:cxnLst/>
            <a:rect l="l" t="t" r="r" b="b"/>
            <a:pathLst>
              <a:path w="2734677" h="2630262">
                <a:moveTo>
                  <a:pt x="0" y="0"/>
                </a:moveTo>
                <a:lnTo>
                  <a:pt x="2734676" y="0"/>
                </a:lnTo>
                <a:lnTo>
                  <a:pt x="2734676" y="2630261"/>
                </a:lnTo>
                <a:lnTo>
                  <a:pt x="0" y="2630261"/>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852947" y="624004"/>
            <a:ext cx="14647216" cy="2205631"/>
          </a:xfrm>
          <a:prstGeom prst="rect">
            <a:avLst/>
          </a:prstGeom>
        </p:spPr>
        <p:txBody>
          <a:bodyPr lIns="0" tIns="0" rIns="0" bIns="0" rtlCol="0" anchor="t">
            <a:spAutoFit/>
          </a:bodyPr>
          <a:lstStyle/>
          <a:p>
            <a:pPr marL="0" lvl="0" indent="0" algn="ctr">
              <a:lnSpc>
                <a:spcPts val="17879"/>
              </a:lnSpc>
              <a:spcBef>
                <a:spcPct val="0"/>
              </a:spcBef>
            </a:pPr>
            <a:r>
              <a:rPr lang="en-US" sz="12770" spc="1187">
                <a:solidFill>
                  <a:srgbClr val="222222"/>
                </a:solidFill>
                <a:latin typeface="Tall"/>
                <a:ea typeface="Tall"/>
                <a:cs typeface="Tall"/>
                <a:sym typeface="Tall"/>
              </a:rPr>
              <a:t>ruutuaika ja some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orvokki, violetti, Magenta&#10;&#10;Tekoälyllä luotu sisältö saattaa olla virheellistä.">
            <a:extLst>
              <a:ext uri="{FF2B5EF4-FFF2-40B4-BE49-F238E27FC236}">
                <a16:creationId xmlns:a16="http://schemas.microsoft.com/office/drawing/2014/main" id="{7C9BE924-85E9-DA37-BC1E-DC21E449CB47}"/>
              </a:ext>
            </a:extLst>
          </p:cNvPr>
          <p:cNvPicPr>
            <a:picLocks noChangeAspect="1"/>
          </p:cNvPicPr>
          <p:nvPr/>
        </p:nvPicPr>
        <p:blipFill>
          <a:blip r:embed="rId2"/>
          <a:stretch>
            <a:fillRect/>
          </a:stretch>
        </p:blipFill>
        <p:spPr>
          <a:xfrm>
            <a:off x="142875" y="142875"/>
            <a:ext cx="18288000" cy="10287000"/>
          </a:xfrm>
          <a:prstGeom prst="rect">
            <a:avLst/>
          </a:prstGeom>
        </p:spPr>
      </p:pic>
      <p:pic>
        <p:nvPicPr>
          <p:cNvPr id="3" name="Kuva 2" descr="Kuva, joka sisältää kohteen teksti, orvokki, violetti, Magenta&#10;&#10;Tekoälyllä luotu sisältö saattaa olla virheellistä.">
            <a:extLst>
              <a:ext uri="{FF2B5EF4-FFF2-40B4-BE49-F238E27FC236}">
                <a16:creationId xmlns:a16="http://schemas.microsoft.com/office/drawing/2014/main" id="{B3D6D6CD-0349-D58B-5B67-D1D5F35CBF9F}"/>
              </a:ext>
            </a:extLst>
          </p:cNvPr>
          <p:cNvPicPr>
            <a:picLocks noChangeAspect="1"/>
          </p:cNvPicPr>
          <p:nvPr/>
        </p:nvPicPr>
        <p:blipFill>
          <a:blip r:embed="rId2"/>
          <a:stretch>
            <a:fillRect/>
          </a:stretch>
        </p:blipFill>
        <p:spPr>
          <a:xfrm>
            <a:off x="-383323" y="-6969"/>
            <a:ext cx="18957073" cy="10691231"/>
          </a:xfrm>
          <a:prstGeom prst="rect">
            <a:avLst/>
          </a:prstGeom>
        </p:spPr>
      </p:pic>
    </p:spTree>
    <p:extLst>
      <p:ext uri="{BB962C8B-B14F-4D97-AF65-F5344CB8AC3E}">
        <p14:creationId xmlns:p14="http://schemas.microsoft.com/office/powerpoint/2010/main" val="3161024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vaaleanpunainen, animaatio&#10;&#10;Tekoälyllä luotu sisältö saattaa olla virheellistä.">
            <a:extLst>
              <a:ext uri="{FF2B5EF4-FFF2-40B4-BE49-F238E27FC236}">
                <a16:creationId xmlns:a16="http://schemas.microsoft.com/office/drawing/2014/main" id="{0C48AF00-70FB-BB65-8A38-7B131B053256}"/>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877672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2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418518" y="506651"/>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53057" y="2836675"/>
            <a:ext cx="18286816" cy="5923032"/>
          </a:xfrm>
          <a:prstGeom prst="rect">
            <a:avLst/>
          </a:prstGeom>
        </p:spPr>
        <p:txBody>
          <a:bodyPr wrap="square" lIns="0" tIns="0" rIns="0" bIns="0" rtlCol="0" anchor="t">
            <a:spAutoFit/>
          </a:bodyPr>
          <a:lstStyle/>
          <a:p>
            <a:pPr algn="ctr">
              <a:lnSpc>
                <a:spcPts val="6735"/>
              </a:lnSpc>
            </a:pPr>
            <a:r>
              <a:rPr lang="en-US" sz="4800" spc="447">
                <a:solidFill>
                  <a:srgbClr val="222222"/>
                </a:solidFill>
                <a:latin typeface="Ballpoint"/>
                <a:ea typeface="Ballpoint"/>
                <a:cs typeface="Ballpoint"/>
              </a:rPr>
              <a:t>KOULUN PUHEENVUORO</a:t>
            </a:r>
            <a:endParaRPr lang="en-US" sz="4800" spc="447">
              <a:solidFill>
                <a:srgbClr val="222222"/>
              </a:solidFill>
              <a:latin typeface="Ballpoint"/>
              <a:ea typeface="Ballpoint"/>
              <a:cs typeface="Ballpoint"/>
              <a:sym typeface="Ballpoint"/>
            </a:endParaRPr>
          </a:p>
          <a:p>
            <a:pPr algn="ctr">
              <a:lnSpc>
                <a:spcPts val="6734"/>
              </a:lnSpc>
            </a:pPr>
            <a:r>
              <a:rPr lang="en-US" sz="4800" spc="447">
                <a:solidFill>
                  <a:srgbClr val="222222"/>
                </a:solidFill>
                <a:latin typeface="Ballpoint"/>
                <a:ea typeface="Ballpoint"/>
                <a:cs typeface="Ballpoint"/>
                <a:sym typeface="Ballpoint"/>
              </a:rPr>
              <a:t>KAAKKURIN NUORISOTALON ESITTELY</a:t>
            </a:r>
            <a:endParaRPr lang="en-US" sz="4800"/>
          </a:p>
          <a:p>
            <a:pPr algn="ctr">
              <a:lnSpc>
                <a:spcPts val="6734"/>
              </a:lnSpc>
            </a:pPr>
            <a:r>
              <a:rPr lang="en-US" sz="4800" spc="447">
                <a:solidFill>
                  <a:srgbClr val="222222"/>
                </a:solidFill>
                <a:latin typeface="Ballpoint"/>
                <a:ea typeface="Ballpoint"/>
                <a:cs typeface="Ballpoint"/>
              </a:rPr>
              <a:t>6.LUOKKALAISTEN HAASTATTELUJEN KOONTI</a:t>
            </a:r>
            <a:endParaRPr lang="en-US" sz="4800" spc="447">
              <a:solidFill>
                <a:srgbClr val="222222"/>
              </a:solidFill>
              <a:latin typeface="Ballpoint"/>
              <a:ea typeface="Ballpoint"/>
              <a:cs typeface="Ballpoint"/>
              <a:sym typeface="Ballpoint"/>
            </a:endParaRPr>
          </a:p>
          <a:p>
            <a:pPr algn="ctr">
              <a:lnSpc>
                <a:spcPts val="6735"/>
              </a:lnSpc>
            </a:pPr>
            <a:r>
              <a:rPr lang="en-US" sz="4810" spc="447">
                <a:solidFill>
                  <a:srgbClr val="222222"/>
                </a:solidFill>
                <a:latin typeface="Ballpoint"/>
                <a:ea typeface="Ballpoint"/>
                <a:cs typeface="Ballpoint"/>
                <a:sym typeface="Ballpoint"/>
              </a:rPr>
              <a:t>MITKÄ ASIAT MIETITYTTÄÄ HUOLTAJIA LAPSEN YLÄKOULUUN SIIRTYMISESSÄ?</a:t>
            </a:r>
          </a:p>
          <a:p>
            <a:pPr algn="ctr">
              <a:lnSpc>
                <a:spcPts val="6735"/>
              </a:lnSpc>
              <a:spcBef>
                <a:spcPct val="0"/>
              </a:spcBef>
            </a:pPr>
            <a:r>
              <a:rPr lang="en-US" sz="4800" spc="447">
                <a:solidFill>
                  <a:srgbClr val="222222"/>
                </a:solidFill>
                <a:latin typeface="Ballpoint"/>
                <a:ea typeface="Ballpoint"/>
                <a:cs typeface="Ballpoint"/>
                <a:sym typeface="Ballpoint"/>
              </a:rPr>
              <a:t>MISTÄ ASIOISTA NUORI SAA ITSE PÄÄTTÄÄ?</a:t>
            </a:r>
            <a:endParaRPr lang="en-US" sz="4800" u="none" spc="447">
              <a:solidFill>
                <a:srgbClr val="222222"/>
              </a:solidFill>
              <a:latin typeface="Ballpoint"/>
              <a:ea typeface="Ballpoint"/>
              <a:cs typeface="Ballpoint"/>
            </a:endParaRPr>
          </a:p>
          <a:p>
            <a:pPr marL="0" lvl="0" indent="0" algn="ctr">
              <a:lnSpc>
                <a:spcPts val="6735"/>
              </a:lnSpc>
              <a:spcBef>
                <a:spcPct val="0"/>
              </a:spcBef>
            </a:pPr>
            <a:r>
              <a:rPr lang="en-US" sz="4810" u="none" spc="447">
                <a:solidFill>
                  <a:srgbClr val="222222"/>
                </a:solidFill>
                <a:latin typeface="Ballpoint"/>
                <a:ea typeface="Ballpoint"/>
                <a:cs typeface="Ballpoint"/>
                <a:sym typeface="Ballpoint"/>
              </a:rPr>
              <a:t>NUORET, SOME JA PÄIHTEET</a:t>
            </a:r>
          </a:p>
          <a:p>
            <a:pPr marL="0" lvl="0" indent="0" algn="ctr">
              <a:lnSpc>
                <a:spcPts val="6735"/>
              </a:lnSpc>
              <a:spcBef>
                <a:spcPct val="0"/>
              </a:spcBef>
            </a:pPr>
            <a:r>
              <a:rPr lang="en-US" sz="4810" u="none" spc="447">
                <a:solidFill>
                  <a:srgbClr val="222222"/>
                </a:solidFill>
                <a:latin typeface="Ballpoint"/>
                <a:ea typeface="Ballpoint"/>
                <a:cs typeface="Ballpoint"/>
                <a:sym typeface="Ballpoint"/>
              </a:rPr>
              <a:t>TERVEISET NUORILLE JA PALAUTE ILLASTA</a:t>
            </a:r>
          </a:p>
        </p:txBody>
      </p:sp>
      <p:sp>
        <p:nvSpPr>
          <p:cNvPr id="7" name="Freeform 7"/>
          <p:cNvSpPr/>
          <p:nvPr/>
        </p:nvSpPr>
        <p:spPr>
          <a:xfrm rot="677023">
            <a:off x="14553058" y="497629"/>
            <a:ext cx="2407910" cy="3287249"/>
          </a:xfrm>
          <a:custGeom>
            <a:avLst/>
            <a:gdLst/>
            <a:ahLst/>
            <a:cxnLst/>
            <a:rect l="l" t="t" r="r" b="b"/>
            <a:pathLst>
              <a:path w="2407910" h="3287249">
                <a:moveTo>
                  <a:pt x="0" y="0"/>
                </a:moveTo>
                <a:lnTo>
                  <a:pt x="2407910" y="0"/>
                </a:lnTo>
                <a:lnTo>
                  <a:pt x="2407910" y="3287249"/>
                </a:lnTo>
                <a:lnTo>
                  <a:pt x="0" y="328724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8" name="Freeform 8"/>
          <p:cNvSpPr/>
          <p:nvPr/>
        </p:nvSpPr>
        <p:spPr>
          <a:xfrm rot="20801938">
            <a:off x="553353" y="6096139"/>
            <a:ext cx="3034890" cy="3775913"/>
          </a:xfrm>
          <a:custGeom>
            <a:avLst/>
            <a:gdLst/>
            <a:ahLst/>
            <a:cxnLst/>
            <a:rect l="l" t="t" r="r" b="b"/>
            <a:pathLst>
              <a:path w="3034890" h="3775913">
                <a:moveTo>
                  <a:pt x="0" y="0"/>
                </a:moveTo>
                <a:lnTo>
                  <a:pt x="3034890" y="0"/>
                </a:lnTo>
                <a:lnTo>
                  <a:pt x="3034890" y="3775913"/>
                </a:lnTo>
                <a:lnTo>
                  <a:pt x="0" y="377591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820392" y="537865"/>
            <a:ext cx="14647216" cy="2205631"/>
          </a:xfrm>
          <a:prstGeom prst="rect">
            <a:avLst/>
          </a:prstGeom>
        </p:spPr>
        <p:txBody>
          <a:bodyPr lIns="0" tIns="0" rIns="0" bIns="0" rtlCol="0" anchor="t">
            <a:spAutoFit/>
          </a:bodyPr>
          <a:lstStyle/>
          <a:p>
            <a:pPr marL="0" lvl="0" indent="0" algn="ctr">
              <a:lnSpc>
                <a:spcPts val="17879"/>
              </a:lnSpc>
              <a:spcBef>
                <a:spcPct val="0"/>
              </a:spcBef>
            </a:pPr>
            <a:r>
              <a:rPr lang="en-US" sz="12770" spc="1187">
                <a:solidFill>
                  <a:srgbClr val="222222"/>
                </a:solidFill>
                <a:latin typeface="Tall"/>
                <a:ea typeface="Tall"/>
                <a:cs typeface="Tall"/>
                <a:sym typeface="Tall"/>
              </a:rPr>
              <a:t>huoltajien osio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200000">
            <a:off x="4000499"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8" name="TextBox 8"/>
          <p:cNvSpPr txBox="1"/>
          <p:nvPr/>
        </p:nvSpPr>
        <p:spPr>
          <a:xfrm>
            <a:off x="150092" y="1629748"/>
            <a:ext cx="18157661" cy="2635080"/>
          </a:xfrm>
          <a:prstGeom prst="rect">
            <a:avLst/>
          </a:prstGeom>
        </p:spPr>
        <p:txBody>
          <a:bodyPr wrap="square" lIns="0" tIns="0" rIns="0" bIns="0" rtlCol="0" anchor="t">
            <a:spAutoFit/>
          </a:bodyPr>
          <a:lstStyle/>
          <a:p>
            <a:pPr algn="ctr">
              <a:lnSpc>
                <a:spcPts val="4186"/>
              </a:lnSpc>
              <a:spcBef>
                <a:spcPct val="0"/>
              </a:spcBef>
            </a:pPr>
            <a:r>
              <a:rPr lang="en-US" sz="2990" spc="89">
                <a:solidFill>
                  <a:srgbClr val="222222"/>
                </a:solidFill>
                <a:latin typeface="Ballpoint"/>
                <a:ea typeface="Ballpoint"/>
                <a:cs typeface="Ballpoint"/>
                <a:sym typeface="Ballpoint"/>
              </a:rPr>
              <a:t>SOMESSA PIILOMAINONTAA, TEMPPUVIDEOITA JA MYYNTI-ILMOITUKSIA</a:t>
            </a:r>
          </a:p>
          <a:p>
            <a:pPr algn="ctr">
              <a:lnSpc>
                <a:spcPts val="4186"/>
              </a:lnSpc>
              <a:spcBef>
                <a:spcPct val="0"/>
              </a:spcBef>
            </a:pPr>
            <a:r>
              <a:rPr lang="en-US" sz="2990" spc="89">
                <a:solidFill>
                  <a:srgbClr val="222222"/>
                </a:solidFill>
                <a:latin typeface="Ballpoint"/>
                <a:ea typeface="Ballpoint"/>
                <a:cs typeface="Ballpoint"/>
                <a:sym typeface="Ballpoint"/>
              </a:rPr>
              <a:t>PÄIHTEIDEN MYYJÄT LÄHESTYVÄT ITSE NUORIA SOMESSA KAVERIPYYNTÖJEN JA YKSITYISVIESTIEN KAUTTA. </a:t>
            </a:r>
          </a:p>
          <a:p>
            <a:pPr algn="ctr">
              <a:lnSpc>
                <a:spcPts val="4186"/>
              </a:lnSpc>
              <a:spcBef>
                <a:spcPct val="0"/>
              </a:spcBef>
            </a:pPr>
            <a:r>
              <a:rPr lang="en-US" sz="2990" spc="89">
                <a:solidFill>
                  <a:srgbClr val="222222"/>
                </a:solidFill>
                <a:latin typeface="Ballpoint"/>
                <a:ea typeface="Ballpoint"/>
                <a:cs typeface="Ballpoint"/>
                <a:sym typeface="Ballpoint"/>
              </a:rPr>
              <a:t>ETENKIN SNAPCHATTIIN ON KESKITTYNYT PALJON NUORTEN RIKOLLISUUTTA, SILLÄ SOVELLUKSEN AUTOMAATTISESTI KATOAVIA VIESTEJÄ HYÖDYNNETTÄÄN ESIMERKIKSI KAUPPATILANTEISSA.</a:t>
            </a:r>
          </a:p>
          <a:p>
            <a:pPr algn="ctr">
              <a:lnSpc>
                <a:spcPts val="4186"/>
              </a:lnSpc>
              <a:spcBef>
                <a:spcPct val="0"/>
              </a:spcBef>
            </a:pPr>
            <a:r>
              <a:rPr lang="en-US" sz="2990" spc="89">
                <a:solidFill>
                  <a:srgbClr val="222222"/>
                </a:solidFill>
                <a:latin typeface="Ballpoint"/>
                <a:ea typeface="Ballpoint"/>
                <a:cs typeface="Ballpoint"/>
                <a:sym typeface="Ballpoint"/>
              </a:rPr>
              <a:t>ALAIKÄISTEN VAPEN KÄYTTÖÖN LIITTYY PALJON PIILORIKOLLISUUTTA JA LIEVEILMIÖITÄ, JOSTA SEURAUKSET VAIHTELEVAT </a:t>
            </a:r>
          </a:p>
        </p:txBody>
      </p:sp>
      <p:grpSp>
        <p:nvGrpSpPr>
          <p:cNvPr id="9" name="Group 3">
            <a:extLst>
              <a:ext uri="{FF2B5EF4-FFF2-40B4-BE49-F238E27FC236}">
                <a16:creationId xmlns:a16="http://schemas.microsoft.com/office/drawing/2014/main" id="{BE3D251E-431B-0578-AB1F-B56BA201AABD}"/>
              </a:ext>
            </a:extLst>
          </p:cNvPr>
          <p:cNvGrpSpPr/>
          <p:nvPr/>
        </p:nvGrpSpPr>
        <p:grpSpPr>
          <a:xfrm>
            <a:off x="3324621" y="14564"/>
            <a:ext cx="12830892" cy="1511345"/>
            <a:chOff x="3324621" y="47717"/>
            <a:chExt cx="3379330" cy="412734"/>
          </a:xfrm>
        </p:grpSpPr>
        <p:sp>
          <p:nvSpPr>
            <p:cNvPr id="12" name="Freeform 4">
              <a:extLst>
                <a:ext uri="{FF2B5EF4-FFF2-40B4-BE49-F238E27FC236}">
                  <a16:creationId xmlns:a16="http://schemas.microsoft.com/office/drawing/2014/main" id="{94F53E91-419E-2769-FCE1-5027C58CB087}"/>
                </a:ext>
              </a:extLst>
            </p:cNvPr>
            <p:cNvSpPr/>
            <p:nvPr/>
          </p:nvSpPr>
          <p:spPr>
            <a:xfrm>
              <a:off x="3324621" y="114392"/>
              <a:ext cx="3379330" cy="346059"/>
            </a:xfrm>
            <a:custGeom>
              <a:avLst/>
              <a:gdLst/>
              <a:ahLst/>
              <a:cxnLst/>
              <a:rect l="l" t="t" r="r" b="b"/>
              <a:pathLst>
                <a:path w="3379330" h="346059">
                  <a:moveTo>
                    <a:pt x="0" y="0"/>
                  </a:moveTo>
                  <a:lnTo>
                    <a:pt x="3379330" y="0"/>
                  </a:lnTo>
                  <a:lnTo>
                    <a:pt x="3379330" y="346059"/>
                  </a:lnTo>
                  <a:lnTo>
                    <a:pt x="0" y="346059"/>
                  </a:lnTo>
                  <a:close/>
                </a:path>
              </a:pathLst>
            </a:custGeom>
            <a:solidFill>
              <a:srgbClr val="B3CFD8">
                <a:alpha val="38824"/>
              </a:srgbClr>
            </a:solidFill>
          </p:spPr>
          <p:txBody>
            <a:bodyPr/>
            <a:lstStyle/>
            <a:p>
              <a:endParaRPr lang="fi-FI"/>
            </a:p>
          </p:txBody>
        </p:sp>
        <p:sp>
          <p:nvSpPr>
            <p:cNvPr id="13" name="TextBox 5">
              <a:extLst>
                <a:ext uri="{FF2B5EF4-FFF2-40B4-BE49-F238E27FC236}">
                  <a16:creationId xmlns:a16="http://schemas.microsoft.com/office/drawing/2014/main" id="{BE8402D2-EBDE-2983-A6CD-9D6F9D07D5D7}"/>
                </a:ext>
              </a:extLst>
            </p:cNvPr>
            <p:cNvSpPr txBox="1"/>
            <p:nvPr/>
          </p:nvSpPr>
          <p:spPr>
            <a:xfrm>
              <a:off x="3324621" y="47717"/>
              <a:ext cx="3379330" cy="412734"/>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endParaRPr/>
            </a:p>
          </p:txBody>
        </p:sp>
      </p:grpSp>
      <p:sp>
        <p:nvSpPr>
          <p:cNvPr id="10" name="TextBox 7">
            <a:extLst>
              <a:ext uri="{FF2B5EF4-FFF2-40B4-BE49-F238E27FC236}">
                <a16:creationId xmlns:a16="http://schemas.microsoft.com/office/drawing/2014/main" id="{A0B9F799-1640-3D31-B60F-A46461366706}"/>
              </a:ext>
            </a:extLst>
          </p:cNvPr>
          <p:cNvSpPr txBox="1"/>
          <p:nvPr/>
        </p:nvSpPr>
        <p:spPr>
          <a:xfrm>
            <a:off x="2265837" y="116571"/>
            <a:ext cx="15217582" cy="152549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12397"/>
              </a:lnSpc>
              <a:spcBef>
                <a:spcPct val="0"/>
              </a:spcBef>
            </a:pPr>
            <a:r>
              <a:rPr lang="en-US" sz="8855" spc="823">
                <a:solidFill>
                  <a:srgbClr val="222222"/>
                </a:solidFill>
                <a:latin typeface="Tall"/>
                <a:ea typeface="Tall"/>
                <a:cs typeface="Tall"/>
                <a:sym typeface="Tall"/>
              </a:rPr>
              <a:t>päihteet somessa</a:t>
            </a:r>
          </a:p>
        </p:txBody>
      </p:sp>
      <p:pic>
        <p:nvPicPr>
          <p:cNvPr id="14" name="Kuva 13" descr="Kuva, joka sisältää kohteen teksti, kuvakaappaus, muotoilu&#10;&#10;Tekoälyllä luotu sisältö saattaa olla virheellistä.">
            <a:extLst>
              <a:ext uri="{FF2B5EF4-FFF2-40B4-BE49-F238E27FC236}">
                <a16:creationId xmlns:a16="http://schemas.microsoft.com/office/drawing/2014/main" id="{BEBC6C21-291F-2924-BAE1-1CC2F3AC8925}"/>
              </a:ext>
            </a:extLst>
          </p:cNvPr>
          <p:cNvPicPr>
            <a:picLocks noChangeAspect="1"/>
          </p:cNvPicPr>
          <p:nvPr/>
        </p:nvPicPr>
        <p:blipFill>
          <a:blip r:embed="rId3"/>
          <a:srcRect l="-479" t="34735" r="398" b="2985"/>
          <a:stretch>
            <a:fillRect/>
          </a:stretch>
        </p:blipFill>
        <p:spPr>
          <a:xfrm>
            <a:off x="-17952" y="4258426"/>
            <a:ext cx="18302941" cy="642069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200000">
            <a:off x="4000500" y="-4001301"/>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3" name="Freeform 3"/>
          <p:cNvSpPr/>
          <p:nvPr/>
        </p:nvSpPr>
        <p:spPr>
          <a:xfrm>
            <a:off x="727436" y="3823963"/>
            <a:ext cx="3236635" cy="3236635"/>
          </a:xfrm>
          <a:custGeom>
            <a:avLst/>
            <a:gdLst/>
            <a:ahLst/>
            <a:cxnLst/>
            <a:rect l="l" t="t" r="r" b="b"/>
            <a:pathLst>
              <a:path w="3236635" h="3236635">
                <a:moveTo>
                  <a:pt x="0" y="0"/>
                </a:moveTo>
                <a:lnTo>
                  <a:pt x="3236635" y="0"/>
                </a:lnTo>
                <a:lnTo>
                  <a:pt x="3236635" y="3236635"/>
                </a:lnTo>
                <a:lnTo>
                  <a:pt x="0" y="3236635"/>
                </a:lnTo>
                <a:lnTo>
                  <a:pt x="0" y="0"/>
                </a:lnTo>
                <a:close/>
              </a:path>
            </a:pathLst>
          </a:custGeom>
          <a:blipFill>
            <a:blip r:embed="rId3"/>
            <a:stretch>
              <a:fillRect/>
            </a:stretch>
          </a:blipFill>
        </p:spPr>
      </p:sp>
      <p:sp>
        <p:nvSpPr>
          <p:cNvPr id="4" name="Freeform 4"/>
          <p:cNvSpPr/>
          <p:nvPr/>
        </p:nvSpPr>
        <p:spPr>
          <a:xfrm>
            <a:off x="5314649" y="3823963"/>
            <a:ext cx="3216406" cy="3236635"/>
          </a:xfrm>
          <a:custGeom>
            <a:avLst/>
            <a:gdLst/>
            <a:ahLst/>
            <a:cxnLst/>
            <a:rect l="l" t="t" r="r" b="b"/>
            <a:pathLst>
              <a:path w="3216406" h="3236635">
                <a:moveTo>
                  <a:pt x="0" y="0"/>
                </a:moveTo>
                <a:lnTo>
                  <a:pt x="3216406" y="0"/>
                </a:lnTo>
                <a:lnTo>
                  <a:pt x="3216406" y="3236635"/>
                </a:lnTo>
                <a:lnTo>
                  <a:pt x="0" y="3236635"/>
                </a:lnTo>
                <a:lnTo>
                  <a:pt x="0" y="0"/>
                </a:lnTo>
                <a:close/>
              </a:path>
            </a:pathLst>
          </a:custGeom>
          <a:blipFill>
            <a:blip r:embed="rId4"/>
            <a:stretch>
              <a:fillRect/>
            </a:stretch>
          </a:blipFill>
        </p:spPr>
      </p:sp>
      <p:sp>
        <p:nvSpPr>
          <p:cNvPr id="5" name="Freeform 5"/>
          <p:cNvSpPr/>
          <p:nvPr/>
        </p:nvSpPr>
        <p:spPr>
          <a:xfrm>
            <a:off x="14527087" y="3823963"/>
            <a:ext cx="3274455" cy="3274455"/>
          </a:xfrm>
          <a:custGeom>
            <a:avLst/>
            <a:gdLst/>
            <a:ahLst/>
            <a:cxnLst/>
            <a:rect l="l" t="t" r="r" b="b"/>
            <a:pathLst>
              <a:path w="3274455" h="3274455">
                <a:moveTo>
                  <a:pt x="0" y="0"/>
                </a:moveTo>
                <a:lnTo>
                  <a:pt x="3274455" y="0"/>
                </a:lnTo>
                <a:lnTo>
                  <a:pt x="3274455" y="3274455"/>
                </a:lnTo>
                <a:lnTo>
                  <a:pt x="0" y="3274455"/>
                </a:lnTo>
                <a:lnTo>
                  <a:pt x="0" y="0"/>
                </a:lnTo>
                <a:close/>
              </a:path>
            </a:pathLst>
          </a:custGeom>
          <a:blipFill>
            <a:blip r:embed="rId5"/>
            <a:stretch>
              <a:fillRect/>
            </a:stretch>
          </a:blipFill>
        </p:spPr>
      </p:sp>
      <p:sp>
        <p:nvSpPr>
          <p:cNvPr id="6" name="Freeform 6"/>
          <p:cNvSpPr/>
          <p:nvPr/>
        </p:nvSpPr>
        <p:spPr>
          <a:xfrm>
            <a:off x="9881634" y="3823963"/>
            <a:ext cx="3274455" cy="3274455"/>
          </a:xfrm>
          <a:custGeom>
            <a:avLst/>
            <a:gdLst/>
            <a:ahLst/>
            <a:cxnLst/>
            <a:rect l="l" t="t" r="r" b="b"/>
            <a:pathLst>
              <a:path w="3274455" h="3274455">
                <a:moveTo>
                  <a:pt x="0" y="0"/>
                </a:moveTo>
                <a:lnTo>
                  <a:pt x="3274455" y="0"/>
                </a:lnTo>
                <a:lnTo>
                  <a:pt x="3274455" y="3274455"/>
                </a:lnTo>
                <a:lnTo>
                  <a:pt x="0" y="3274455"/>
                </a:lnTo>
                <a:lnTo>
                  <a:pt x="0" y="0"/>
                </a:lnTo>
                <a:close/>
              </a:path>
            </a:pathLst>
          </a:custGeom>
          <a:blipFill>
            <a:blip r:embed="rId6"/>
            <a:stretch>
              <a:fillRect/>
            </a:stretch>
          </a:blipFill>
        </p:spPr>
      </p:sp>
      <p:sp>
        <p:nvSpPr>
          <p:cNvPr id="7" name="TextBox 7"/>
          <p:cNvSpPr txBox="1"/>
          <p:nvPr/>
        </p:nvSpPr>
        <p:spPr>
          <a:xfrm>
            <a:off x="6028953" y="7135729"/>
            <a:ext cx="1746959" cy="806004"/>
          </a:xfrm>
          <a:prstGeom prst="rect">
            <a:avLst/>
          </a:prstGeom>
        </p:spPr>
        <p:txBody>
          <a:bodyPr lIns="0" tIns="0" rIns="0" bIns="0" rtlCol="0" anchor="t">
            <a:spAutoFit/>
          </a:bodyPr>
          <a:lstStyle/>
          <a:p>
            <a:pPr algn="ctr">
              <a:lnSpc>
                <a:spcPts val="5979"/>
              </a:lnSpc>
              <a:spcBef>
                <a:spcPct val="0"/>
              </a:spcBef>
            </a:pPr>
            <a:r>
              <a:rPr lang="en-US" sz="4270">
                <a:solidFill>
                  <a:srgbClr val="000000"/>
                </a:solidFill>
                <a:latin typeface="Ballpoint"/>
                <a:ea typeface="Ballpoint"/>
                <a:cs typeface="Ballpoint"/>
                <a:sym typeface="Ballpoint"/>
              </a:rPr>
              <a:t>TELEGRAM </a:t>
            </a:r>
          </a:p>
        </p:txBody>
      </p:sp>
      <p:sp>
        <p:nvSpPr>
          <p:cNvPr id="8" name="TextBox 8"/>
          <p:cNvSpPr txBox="1"/>
          <p:nvPr/>
        </p:nvSpPr>
        <p:spPr>
          <a:xfrm>
            <a:off x="1188531" y="7135729"/>
            <a:ext cx="1823867" cy="806004"/>
          </a:xfrm>
          <a:prstGeom prst="rect">
            <a:avLst/>
          </a:prstGeom>
        </p:spPr>
        <p:txBody>
          <a:bodyPr lIns="0" tIns="0" rIns="0" bIns="0" rtlCol="0" anchor="t">
            <a:spAutoFit/>
          </a:bodyPr>
          <a:lstStyle/>
          <a:p>
            <a:pPr algn="ctr">
              <a:lnSpc>
                <a:spcPts val="5979"/>
              </a:lnSpc>
              <a:spcBef>
                <a:spcPct val="0"/>
              </a:spcBef>
            </a:pPr>
            <a:r>
              <a:rPr lang="en-US" sz="4270">
                <a:solidFill>
                  <a:srgbClr val="000000"/>
                </a:solidFill>
                <a:latin typeface="Ballpoint"/>
                <a:ea typeface="Ballpoint"/>
                <a:cs typeface="Ballpoint"/>
                <a:sym typeface="Ballpoint"/>
              </a:rPr>
              <a:t>AWS WICKR</a:t>
            </a:r>
          </a:p>
        </p:txBody>
      </p:sp>
      <p:sp>
        <p:nvSpPr>
          <p:cNvPr id="9" name="TextBox 9"/>
          <p:cNvSpPr txBox="1"/>
          <p:nvPr/>
        </p:nvSpPr>
        <p:spPr>
          <a:xfrm>
            <a:off x="15705876" y="7135729"/>
            <a:ext cx="1082434" cy="806004"/>
          </a:xfrm>
          <a:prstGeom prst="rect">
            <a:avLst/>
          </a:prstGeom>
        </p:spPr>
        <p:txBody>
          <a:bodyPr lIns="0" tIns="0" rIns="0" bIns="0" rtlCol="0" anchor="t">
            <a:spAutoFit/>
          </a:bodyPr>
          <a:lstStyle/>
          <a:p>
            <a:pPr algn="ctr">
              <a:lnSpc>
                <a:spcPts val="5979"/>
              </a:lnSpc>
              <a:spcBef>
                <a:spcPct val="0"/>
              </a:spcBef>
            </a:pPr>
            <a:r>
              <a:rPr lang="en-US" sz="4270">
                <a:solidFill>
                  <a:srgbClr val="000000"/>
                </a:solidFill>
                <a:latin typeface="Ballpoint"/>
                <a:ea typeface="Ballpoint"/>
                <a:cs typeface="Ballpoint"/>
                <a:sym typeface="Ballpoint"/>
              </a:rPr>
              <a:t>SIGNAL</a:t>
            </a:r>
          </a:p>
        </p:txBody>
      </p:sp>
      <p:grpSp>
        <p:nvGrpSpPr>
          <p:cNvPr id="10" name="Group 10"/>
          <p:cNvGrpSpPr/>
          <p:nvPr/>
        </p:nvGrpSpPr>
        <p:grpSpPr>
          <a:xfrm>
            <a:off x="1028700" y="583679"/>
            <a:ext cx="16733500" cy="2145990"/>
            <a:chOff x="0" y="0"/>
            <a:chExt cx="4407177" cy="565199"/>
          </a:xfrm>
        </p:grpSpPr>
        <p:sp>
          <p:nvSpPr>
            <p:cNvPr id="11" name="Freeform 11"/>
            <p:cNvSpPr/>
            <p:nvPr/>
          </p:nvSpPr>
          <p:spPr>
            <a:xfrm>
              <a:off x="0" y="0"/>
              <a:ext cx="4407177" cy="565199"/>
            </a:xfrm>
            <a:custGeom>
              <a:avLst/>
              <a:gdLst/>
              <a:ahLst/>
              <a:cxnLst/>
              <a:rect l="l" t="t" r="r" b="b"/>
              <a:pathLst>
                <a:path w="4407177" h="565199">
                  <a:moveTo>
                    <a:pt x="0" y="0"/>
                  </a:moveTo>
                  <a:lnTo>
                    <a:pt x="4407177" y="0"/>
                  </a:lnTo>
                  <a:lnTo>
                    <a:pt x="4407177" y="565199"/>
                  </a:lnTo>
                  <a:lnTo>
                    <a:pt x="0" y="565199"/>
                  </a:lnTo>
                  <a:close/>
                </a:path>
              </a:pathLst>
            </a:custGeom>
            <a:solidFill>
              <a:srgbClr val="B3CFD8">
                <a:alpha val="38824"/>
              </a:srgbClr>
            </a:solidFill>
          </p:spPr>
        </p:sp>
        <p:sp>
          <p:nvSpPr>
            <p:cNvPr id="12" name="TextBox 12"/>
            <p:cNvSpPr txBox="1"/>
            <p:nvPr/>
          </p:nvSpPr>
          <p:spPr>
            <a:xfrm>
              <a:off x="0" y="-66675"/>
              <a:ext cx="4407177" cy="631874"/>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1131507" y="877156"/>
            <a:ext cx="16527887" cy="1387587"/>
          </a:xfrm>
          <a:prstGeom prst="rect">
            <a:avLst/>
          </a:prstGeom>
        </p:spPr>
        <p:txBody>
          <a:bodyPr lIns="0" tIns="0" rIns="0" bIns="0" rtlCol="0" anchor="t">
            <a:spAutoFit/>
          </a:bodyPr>
          <a:lstStyle/>
          <a:p>
            <a:pPr marL="0" lvl="0" indent="0" algn="ctr">
              <a:lnSpc>
                <a:spcPts val="11214"/>
              </a:lnSpc>
              <a:spcBef>
                <a:spcPct val="0"/>
              </a:spcBef>
            </a:pPr>
            <a:r>
              <a:rPr lang="en-US" sz="8010" spc="744">
                <a:solidFill>
                  <a:srgbClr val="222222"/>
                </a:solidFill>
                <a:latin typeface="Tall"/>
                <a:ea typeface="Tall"/>
                <a:cs typeface="Tall"/>
                <a:sym typeface="Tall"/>
              </a:rPr>
              <a:t>tiedätkö, mitä sovelluksia nuoren puhelimesta löytyy?</a:t>
            </a:r>
          </a:p>
        </p:txBody>
      </p:sp>
      <p:sp>
        <p:nvSpPr>
          <p:cNvPr id="14" name="TextBox 14"/>
          <p:cNvSpPr txBox="1"/>
          <p:nvPr/>
        </p:nvSpPr>
        <p:spPr>
          <a:xfrm>
            <a:off x="10976971" y="7096316"/>
            <a:ext cx="847298" cy="686598"/>
          </a:xfrm>
          <a:prstGeom prst="rect">
            <a:avLst/>
          </a:prstGeom>
        </p:spPr>
        <p:txBody>
          <a:bodyPr wrap="square" lIns="0" tIns="0" rIns="0" bIns="0" rtlCol="0" anchor="t">
            <a:spAutoFit/>
          </a:bodyPr>
          <a:lstStyle/>
          <a:p>
            <a:pPr algn="ctr">
              <a:lnSpc>
                <a:spcPts val="5979"/>
              </a:lnSpc>
              <a:spcBef>
                <a:spcPct val="0"/>
              </a:spcBef>
            </a:pPr>
            <a:r>
              <a:rPr lang="en-US" sz="4270">
                <a:solidFill>
                  <a:srgbClr val="000000"/>
                </a:solidFill>
                <a:latin typeface="Ballpoint"/>
                <a:ea typeface="Ballpoint"/>
                <a:cs typeface="Ballpoint"/>
                <a:sym typeface="Ballpoint"/>
              </a:rPr>
              <a:t>TOR</a:t>
            </a:r>
          </a:p>
        </p:txBody>
      </p:sp>
      <p:sp>
        <p:nvSpPr>
          <p:cNvPr id="15" name="Tekstiruutu 14">
            <a:extLst>
              <a:ext uri="{FF2B5EF4-FFF2-40B4-BE49-F238E27FC236}">
                <a16:creationId xmlns:a16="http://schemas.microsoft.com/office/drawing/2014/main" id="{64EB1A3B-A10F-BD61-5030-EB8E43013AD3}"/>
              </a:ext>
            </a:extLst>
          </p:cNvPr>
          <p:cNvSpPr txBox="1"/>
          <p:nvPr/>
        </p:nvSpPr>
        <p:spPr>
          <a:xfrm>
            <a:off x="362416" y="8363415"/>
            <a:ext cx="1806497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solidFill>
                  <a:srgbClr val="222222"/>
                </a:solidFill>
                <a:latin typeface="Ballpoint"/>
              </a:rPr>
              <a:t>LISÄKSI WHATSAPP, SNAPCHAT, INSTAGRAM JA TIKTOK TOIMIVAT HUOMAAMATTOMINA YHTEYDENOTTOVÄYLINÄ OSTAJIEN JA MYYJIEN VÄLILLÄ </a:t>
            </a:r>
          </a:p>
          <a:p>
            <a:pPr algn="ctr"/>
            <a:endParaRPr lang="fi-FI"/>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kuvakaappaus, Fontti, juliste&#10;&#10;Tekoälyllä luotu sisältö saattaa olla virheellistä.">
            <a:extLst>
              <a:ext uri="{FF2B5EF4-FFF2-40B4-BE49-F238E27FC236}">
                <a16:creationId xmlns:a16="http://schemas.microsoft.com/office/drawing/2014/main" id="{12186BBB-588F-8269-F9CA-ACC02D40AB86}"/>
              </a:ext>
            </a:extLst>
          </p:cNvPr>
          <p:cNvPicPr>
            <a:picLocks noChangeAspect="1"/>
          </p:cNvPicPr>
          <p:nvPr/>
        </p:nvPicPr>
        <p:blipFill>
          <a:blip r:embed="rId2"/>
          <a:stretch>
            <a:fillRect/>
          </a:stretch>
        </p:blipFill>
        <p:spPr>
          <a:xfrm>
            <a:off x="5715" y="5715"/>
            <a:ext cx="18288000" cy="10287000"/>
          </a:xfrm>
          <a:prstGeom prst="rect">
            <a:avLst/>
          </a:prstGeom>
        </p:spPr>
      </p:pic>
    </p:spTree>
    <p:extLst>
      <p:ext uri="{BB962C8B-B14F-4D97-AF65-F5344CB8AC3E}">
        <p14:creationId xmlns:p14="http://schemas.microsoft.com/office/powerpoint/2010/main" val="1545499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teksti, kuvakaappaus, animaatio&#10;&#10;Tekoälyllä luotu sisältö saattaa olla virheellistä.">
            <a:extLst>
              <a:ext uri="{FF2B5EF4-FFF2-40B4-BE49-F238E27FC236}">
                <a16:creationId xmlns:a16="http://schemas.microsoft.com/office/drawing/2014/main" id="{6ADA6144-9A3C-DC86-4FC7-47660125C976}"/>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916375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43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2"/>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380" y="598616"/>
            <a:ext cx="16174206" cy="1676118"/>
            <a:chOff x="0" y="0"/>
            <a:chExt cx="4259873" cy="441447"/>
          </a:xfrm>
        </p:grpSpPr>
        <p:sp>
          <p:nvSpPr>
            <p:cNvPr id="3" name="Freeform 3"/>
            <p:cNvSpPr/>
            <p:nvPr/>
          </p:nvSpPr>
          <p:spPr>
            <a:xfrm>
              <a:off x="0" y="0"/>
              <a:ext cx="4259873" cy="441447"/>
            </a:xfrm>
            <a:custGeom>
              <a:avLst/>
              <a:gdLst/>
              <a:ahLst/>
              <a:cxnLst/>
              <a:rect l="l" t="t" r="r" b="b"/>
              <a:pathLst>
                <a:path w="4259873" h="441447">
                  <a:moveTo>
                    <a:pt x="0" y="0"/>
                  </a:moveTo>
                  <a:lnTo>
                    <a:pt x="4259873" y="0"/>
                  </a:lnTo>
                  <a:lnTo>
                    <a:pt x="4259873" y="441447"/>
                  </a:lnTo>
                  <a:lnTo>
                    <a:pt x="0" y="441447"/>
                  </a:lnTo>
                  <a:close/>
                </a:path>
              </a:pathLst>
            </a:custGeom>
            <a:solidFill>
              <a:srgbClr val="B3CFD8">
                <a:alpha val="38824"/>
              </a:srgbClr>
            </a:solidFill>
          </p:spPr>
        </p:sp>
        <p:sp>
          <p:nvSpPr>
            <p:cNvPr id="4" name="TextBox 4"/>
            <p:cNvSpPr txBox="1"/>
            <p:nvPr/>
          </p:nvSpPr>
          <p:spPr>
            <a:xfrm>
              <a:off x="0" y="-66675"/>
              <a:ext cx="4259873" cy="508122"/>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1263106" y="2925619"/>
            <a:ext cx="15761788" cy="6487633"/>
          </a:xfrm>
          <a:prstGeom prst="rect">
            <a:avLst/>
          </a:prstGeom>
        </p:spPr>
        <p:txBody>
          <a:bodyPr lIns="0" tIns="0" rIns="0" bIns="0" rtlCol="0" anchor="t">
            <a:spAutoFit/>
          </a:bodyPr>
          <a:lstStyle/>
          <a:p>
            <a:pPr algn="ctr">
              <a:lnSpc>
                <a:spcPts val="9167"/>
              </a:lnSpc>
            </a:pPr>
            <a:r>
              <a:rPr lang="en-US" sz="6548" spc="608">
                <a:solidFill>
                  <a:srgbClr val="222222"/>
                </a:solidFill>
                <a:latin typeface="Ballpoint"/>
                <a:ea typeface="Ballpoint"/>
                <a:cs typeface="Ballpoint"/>
                <a:sym typeface="Ballpoint"/>
              </a:rPr>
              <a:t>OHJEITA, NEUVOJA, TSEMPPEJÄ, KANNUSTUSTA...</a:t>
            </a:r>
          </a:p>
          <a:p>
            <a:pPr algn="ctr">
              <a:lnSpc>
                <a:spcPts val="9167"/>
              </a:lnSpc>
            </a:pPr>
            <a:endParaRPr lang="en-US" sz="6548" spc="608">
              <a:solidFill>
                <a:srgbClr val="222222"/>
              </a:solidFill>
              <a:latin typeface="Ballpoint"/>
              <a:ea typeface="Ballpoint"/>
              <a:cs typeface="Ballpoint"/>
              <a:sym typeface="Ballpoint"/>
            </a:endParaRPr>
          </a:p>
          <a:p>
            <a:pPr algn="ctr">
              <a:lnSpc>
                <a:spcPts val="6993"/>
              </a:lnSpc>
            </a:pPr>
            <a:r>
              <a:rPr lang="en-US" sz="4995" spc="464">
                <a:solidFill>
                  <a:srgbClr val="222222"/>
                </a:solidFill>
                <a:latin typeface="Ballpoint"/>
                <a:ea typeface="Ballpoint"/>
                <a:cs typeface="Ballpoint"/>
                <a:sym typeface="Ballpoint"/>
              </a:rPr>
              <a:t>MILLAISET TERVEISET OLISIT ITSE HALUNNUT KUULLA YLÄASTEIKÄISENÄ?</a:t>
            </a:r>
          </a:p>
          <a:p>
            <a:pPr marL="0" lvl="0" indent="0" algn="ctr">
              <a:lnSpc>
                <a:spcPts val="9167"/>
              </a:lnSpc>
              <a:spcBef>
                <a:spcPct val="0"/>
              </a:spcBef>
            </a:pPr>
            <a:endParaRPr lang="en-US" sz="4995" spc="464">
              <a:solidFill>
                <a:srgbClr val="222222"/>
              </a:solidFill>
              <a:latin typeface="Ballpoint"/>
              <a:ea typeface="Ballpoint"/>
              <a:cs typeface="Ballpoint"/>
              <a:sym typeface="Ballpoint"/>
            </a:endParaRPr>
          </a:p>
          <a:p>
            <a:pPr marL="0" lvl="0" indent="0" algn="ctr">
              <a:lnSpc>
                <a:spcPts val="9167"/>
              </a:lnSpc>
              <a:spcBef>
                <a:spcPct val="0"/>
              </a:spcBef>
            </a:pPr>
            <a:endParaRPr lang="en-US" sz="4995" spc="464">
              <a:solidFill>
                <a:srgbClr val="222222"/>
              </a:solidFill>
              <a:latin typeface="Ballpoint"/>
              <a:ea typeface="Ballpoint"/>
              <a:cs typeface="Ballpoint"/>
              <a:sym typeface="Ballpoint"/>
            </a:endParaRPr>
          </a:p>
        </p:txBody>
      </p:sp>
      <p:sp>
        <p:nvSpPr>
          <p:cNvPr id="6" name="Freeform 6"/>
          <p:cNvSpPr/>
          <p:nvPr/>
        </p:nvSpPr>
        <p:spPr>
          <a:xfrm>
            <a:off x="14504076" y="6172200"/>
            <a:ext cx="3914203" cy="4114800"/>
          </a:xfrm>
          <a:custGeom>
            <a:avLst/>
            <a:gdLst/>
            <a:ahLst/>
            <a:cxnLst/>
            <a:rect l="l" t="t" r="r" b="b"/>
            <a:pathLst>
              <a:path w="3914203" h="4114800">
                <a:moveTo>
                  <a:pt x="0" y="0"/>
                </a:moveTo>
                <a:lnTo>
                  <a:pt x="3914204" y="0"/>
                </a:lnTo>
                <a:lnTo>
                  <a:pt x="3914204"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7" name="TextBox 7"/>
          <p:cNvSpPr txBox="1"/>
          <p:nvPr/>
        </p:nvSpPr>
        <p:spPr>
          <a:xfrm>
            <a:off x="4248679" y="341441"/>
            <a:ext cx="9790641" cy="2113894"/>
          </a:xfrm>
          <a:prstGeom prst="rect">
            <a:avLst/>
          </a:prstGeom>
        </p:spPr>
        <p:txBody>
          <a:bodyPr lIns="0" tIns="0" rIns="0" bIns="0" rtlCol="0" anchor="t">
            <a:spAutoFit/>
          </a:bodyPr>
          <a:lstStyle/>
          <a:p>
            <a:pPr marL="0" lvl="0" indent="0" algn="ctr">
              <a:lnSpc>
                <a:spcPts val="17120"/>
              </a:lnSpc>
              <a:spcBef>
                <a:spcPct val="0"/>
              </a:spcBef>
            </a:pPr>
            <a:r>
              <a:rPr lang="en-US" sz="12229" spc="1137">
                <a:solidFill>
                  <a:srgbClr val="222222"/>
                </a:solidFill>
                <a:latin typeface="Tall"/>
                <a:ea typeface="Tall"/>
                <a:cs typeface="Tall"/>
                <a:sym typeface="Tall"/>
              </a:rPr>
              <a:t>terveiset nuorille!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380" y="598616"/>
            <a:ext cx="16174206" cy="1676118"/>
            <a:chOff x="0" y="0"/>
            <a:chExt cx="4259873" cy="441447"/>
          </a:xfrm>
        </p:grpSpPr>
        <p:sp>
          <p:nvSpPr>
            <p:cNvPr id="3" name="Freeform 3"/>
            <p:cNvSpPr/>
            <p:nvPr/>
          </p:nvSpPr>
          <p:spPr>
            <a:xfrm>
              <a:off x="0" y="0"/>
              <a:ext cx="4259873" cy="441447"/>
            </a:xfrm>
            <a:custGeom>
              <a:avLst/>
              <a:gdLst/>
              <a:ahLst/>
              <a:cxnLst/>
              <a:rect l="l" t="t" r="r" b="b"/>
              <a:pathLst>
                <a:path w="4259873" h="441447">
                  <a:moveTo>
                    <a:pt x="0" y="0"/>
                  </a:moveTo>
                  <a:lnTo>
                    <a:pt x="4259873" y="0"/>
                  </a:lnTo>
                  <a:lnTo>
                    <a:pt x="4259873" y="441447"/>
                  </a:lnTo>
                  <a:lnTo>
                    <a:pt x="0" y="441447"/>
                  </a:lnTo>
                  <a:close/>
                </a:path>
              </a:pathLst>
            </a:custGeom>
            <a:solidFill>
              <a:srgbClr val="B3CFD8">
                <a:alpha val="38824"/>
              </a:srgbClr>
            </a:solidFill>
          </p:spPr>
        </p:sp>
        <p:sp>
          <p:nvSpPr>
            <p:cNvPr id="4" name="TextBox 4"/>
            <p:cNvSpPr txBox="1"/>
            <p:nvPr/>
          </p:nvSpPr>
          <p:spPr>
            <a:xfrm>
              <a:off x="0" y="-66675"/>
              <a:ext cx="4259873" cy="508122"/>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583532" y="3344197"/>
            <a:ext cx="7134602" cy="6010356"/>
          </a:xfrm>
          <a:custGeom>
            <a:avLst/>
            <a:gdLst/>
            <a:ahLst/>
            <a:cxnLst/>
            <a:rect l="l" t="t" r="r" b="b"/>
            <a:pathLst>
              <a:path w="6641308" h="5168146">
                <a:moveTo>
                  <a:pt x="0" y="0"/>
                </a:moveTo>
                <a:lnTo>
                  <a:pt x="6641308" y="0"/>
                </a:lnTo>
                <a:lnTo>
                  <a:pt x="6641308" y="5168146"/>
                </a:lnTo>
                <a:lnTo>
                  <a:pt x="0" y="5168146"/>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6" name="TextBox 6"/>
          <p:cNvSpPr txBox="1"/>
          <p:nvPr/>
        </p:nvSpPr>
        <p:spPr>
          <a:xfrm>
            <a:off x="2860273" y="331916"/>
            <a:ext cx="12534893" cy="2259918"/>
          </a:xfrm>
          <a:prstGeom prst="rect">
            <a:avLst/>
          </a:prstGeom>
        </p:spPr>
        <p:txBody>
          <a:bodyPr lIns="0" tIns="0" rIns="0" bIns="0" rtlCol="0" anchor="t">
            <a:spAutoFit/>
          </a:bodyPr>
          <a:lstStyle/>
          <a:p>
            <a:pPr marL="0" lvl="0" indent="0" algn="ctr">
              <a:lnSpc>
                <a:spcPts val="18379"/>
              </a:lnSpc>
              <a:spcBef>
                <a:spcPct val="0"/>
              </a:spcBef>
            </a:pPr>
            <a:r>
              <a:rPr lang="en-US" sz="13128" spc="1220">
                <a:solidFill>
                  <a:srgbClr val="222222"/>
                </a:solidFill>
                <a:latin typeface="Tall"/>
                <a:ea typeface="Tall"/>
                <a:cs typeface="Tall"/>
                <a:sym typeface="Tall"/>
              </a:rPr>
              <a:t>palaute illasta!</a:t>
            </a:r>
          </a:p>
        </p:txBody>
      </p:sp>
      <p:pic>
        <p:nvPicPr>
          <p:cNvPr id="7" name="Kuva 6" descr="Kuva, joka sisältää kohteen kuvio, neliö, pikseli, ommel&#10;&#10;Tekoälyllä luotu sisältö saattaa olla virheellistä.">
            <a:extLst>
              <a:ext uri="{FF2B5EF4-FFF2-40B4-BE49-F238E27FC236}">
                <a16:creationId xmlns:a16="http://schemas.microsoft.com/office/drawing/2014/main" id="{7109B056-5D17-62C6-CFBB-06F6F1BBF6C4}"/>
              </a:ext>
            </a:extLst>
          </p:cNvPr>
          <p:cNvPicPr>
            <a:picLocks noChangeAspect="1"/>
          </p:cNvPicPr>
          <p:nvPr/>
        </p:nvPicPr>
        <p:blipFill>
          <a:blip r:embed="rId3"/>
          <a:stretch>
            <a:fillRect/>
          </a:stretch>
        </p:blipFill>
        <p:spPr>
          <a:xfrm>
            <a:off x="9856470" y="2807970"/>
            <a:ext cx="7139940" cy="709422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412755" cy="5330603"/>
          </a:xfrm>
          <a:custGeom>
            <a:avLst/>
            <a:gdLst/>
            <a:ahLst/>
            <a:cxnLst/>
            <a:rect l="l" t="t" r="r" b="b"/>
            <a:pathLst>
              <a:path w="6412755" h="5330603">
                <a:moveTo>
                  <a:pt x="0" y="0"/>
                </a:moveTo>
                <a:lnTo>
                  <a:pt x="6412755" y="0"/>
                </a:lnTo>
                <a:lnTo>
                  <a:pt x="6412755" y="5330603"/>
                </a:lnTo>
                <a:lnTo>
                  <a:pt x="0" y="5330603"/>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rot="-407950">
            <a:off x="1038404" y="1906527"/>
            <a:ext cx="16127746" cy="5774055"/>
          </a:xfrm>
          <a:prstGeom prst="rect">
            <a:avLst/>
          </a:prstGeom>
        </p:spPr>
        <p:txBody>
          <a:bodyPr lIns="0" tIns="0" rIns="0" bIns="0" rtlCol="0" anchor="t">
            <a:spAutoFit/>
          </a:bodyPr>
          <a:lstStyle/>
          <a:p>
            <a:pPr algn="ctr">
              <a:lnSpc>
                <a:spcPts val="46620"/>
              </a:lnSpc>
              <a:spcBef>
                <a:spcPct val="0"/>
              </a:spcBef>
            </a:pPr>
            <a:r>
              <a:rPr lang="en-US" sz="33300">
                <a:solidFill>
                  <a:srgbClr val="000000"/>
                </a:solidFill>
                <a:latin typeface="Tall"/>
                <a:ea typeface="Tall"/>
                <a:cs typeface="Tall"/>
                <a:sym typeface="Tall"/>
              </a:rPr>
              <a:t>RYHMIEN TERVEISET</a:t>
            </a:r>
          </a:p>
        </p:txBody>
      </p:sp>
      <p:sp>
        <p:nvSpPr>
          <p:cNvPr id="4" name="Freeform 4"/>
          <p:cNvSpPr/>
          <p:nvPr/>
        </p:nvSpPr>
        <p:spPr>
          <a:xfrm rot="-10800000">
            <a:off x="11875245" y="4956397"/>
            <a:ext cx="6412755" cy="5330603"/>
          </a:xfrm>
          <a:custGeom>
            <a:avLst/>
            <a:gdLst/>
            <a:ahLst/>
            <a:cxnLst/>
            <a:rect l="l" t="t" r="r" b="b"/>
            <a:pathLst>
              <a:path w="6412755" h="5330603">
                <a:moveTo>
                  <a:pt x="0" y="0"/>
                </a:moveTo>
                <a:lnTo>
                  <a:pt x="6412755" y="0"/>
                </a:lnTo>
                <a:lnTo>
                  <a:pt x="6412755" y="5330603"/>
                </a:lnTo>
                <a:lnTo>
                  <a:pt x="0" y="5330603"/>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5" name="Freeform 5"/>
          <p:cNvSpPr/>
          <p:nvPr/>
        </p:nvSpPr>
        <p:spPr>
          <a:xfrm>
            <a:off x="1179293" y="9079346"/>
            <a:ext cx="2135903" cy="1207654"/>
          </a:xfrm>
          <a:custGeom>
            <a:avLst/>
            <a:gdLst/>
            <a:ahLst/>
            <a:cxnLst/>
            <a:rect l="l" t="t" r="r" b="b"/>
            <a:pathLst>
              <a:path w="2135903" h="1207654">
                <a:moveTo>
                  <a:pt x="0" y="0"/>
                </a:moveTo>
                <a:lnTo>
                  <a:pt x="2135902" y="0"/>
                </a:lnTo>
                <a:lnTo>
                  <a:pt x="2135902" y="1207654"/>
                </a:lnTo>
                <a:lnTo>
                  <a:pt x="0" y="1207654"/>
                </a:lnTo>
                <a:lnTo>
                  <a:pt x="0" y="0"/>
                </a:lnTo>
                <a:close/>
              </a:path>
            </a:pathLst>
          </a:custGeom>
          <a:blipFill>
            <a:blip r:embed="rId3"/>
            <a:stretch>
              <a:fillRect/>
            </a:stretch>
          </a:blipFill>
        </p:spPr>
      </p:sp>
      <p:sp>
        <p:nvSpPr>
          <p:cNvPr id="6" name="Freeform 6"/>
          <p:cNvSpPr/>
          <p:nvPr/>
        </p:nvSpPr>
        <p:spPr>
          <a:xfrm>
            <a:off x="3692587" y="9383158"/>
            <a:ext cx="3448237" cy="600029"/>
          </a:xfrm>
          <a:custGeom>
            <a:avLst/>
            <a:gdLst/>
            <a:ahLst/>
            <a:cxnLst/>
            <a:rect l="l" t="t" r="r" b="b"/>
            <a:pathLst>
              <a:path w="3448237" h="600029">
                <a:moveTo>
                  <a:pt x="0" y="0"/>
                </a:moveTo>
                <a:lnTo>
                  <a:pt x="3448237" y="0"/>
                </a:lnTo>
                <a:lnTo>
                  <a:pt x="3448237" y="600030"/>
                </a:lnTo>
                <a:lnTo>
                  <a:pt x="0" y="600030"/>
                </a:lnTo>
                <a:lnTo>
                  <a:pt x="0" y="0"/>
                </a:lnTo>
                <a:close/>
              </a:path>
            </a:pathLst>
          </a:custGeom>
          <a:blipFill>
            <a:blip r:embed="rId4"/>
            <a:stretch>
              <a:fillRect/>
            </a:stretch>
          </a:blipFill>
        </p:spPr>
      </p:sp>
      <p:sp>
        <p:nvSpPr>
          <p:cNvPr id="7" name="Freeform 7"/>
          <p:cNvSpPr/>
          <p:nvPr/>
        </p:nvSpPr>
        <p:spPr>
          <a:xfrm>
            <a:off x="110378" y="9113352"/>
            <a:ext cx="1068915" cy="1068915"/>
          </a:xfrm>
          <a:custGeom>
            <a:avLst/>
            <a:gdLst/>
            <a:ahLst/>
            <a:cxnLst/>
            <a:rect l="l" t="t" r="r" b="b"/>
            <a:pathLst>
              <a:path w="1068915" h="1068915">
                <a:moveTo>
                  <a:pt x="0" y="0"/>
                </a:moveTo>
                <a:lnTo>
                  <a:pt x="1068915" y="0"/>
                </a:lnTo>
                <a:lnTo>
                  <a:pt x="1068915" y="1068914"/>
                </a:lnTo>
                <a:lnTo>
                  <a:pt x="0" y="1068914"/>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3" name="Freeform 3"/>
          <p:cNvSpPr/>
          <p:nvPr/>
        </p:nvSpPr>
        <p:spPr>
          <a:xfrm>
            <a:off x="15380552" y="135191"/>
            <a:ext cx="2096033" cy="2065553"/>
          </a:xfrm>
          <a:custGeom>
            <a:avLst/>
            <a:gdLst/>
            <a:ahLst/>
            <a:cxnLst/>
            <a:rect l="l" t="t" r="r" b="b"/>
            <a:pathLst>
              <a:path w="1791233" h="1791233">
                <a:moveTo>
                  <a:pt x="0" y="0"/>
                </a:moveTo>
                <a:lnTo>
                  <a:pt x="1791233" y="0"/>
                </a:lnTo>
                <a:lnTo>
                  <a:pt x="1791233" y="1791233"/>
                </a:lnTo>
                <a:lnTo>
                  <a:pt x="0" y="1791233"/>
                </a:lnTo>
                <a:lnTo>
                  <a:pt x="0" y="0"/>
                </a:lnTo>
                <a:close/>
              </a:path>
            </a:pathLst>
          </a:custGeom>
          <a:blipFill>
            <a:blip r:embed="rId3"/>
            <a:stretch>
              <a:fillRect/>
            </a:stretch>
          </a:blipFill>
        </p:spPr>
      </p:sp>
      <p:sp>
        <p:nvSpPr>
          <p:cNvPr id="4" name="TextBox 4"/>
          <p:cNvSpPr txBox="1"/>
          <p:nvPr/>
        </p:nvSpPr>
        <p:spPr>
          <a:xfrm rot="21379790">
            <a:off x="492658" y="1916288"/>
            <a:ext cx="19145852" cy="7134789"/>
          </a:xfrm>
          <a:prstGeom prst="rect">
            <a:avLst/>
          </a:prstGeom>
        </p:spPr>
        <p:txBody>
          <a:bodyPr lIns="0" tIns="0" rIns="0" bIns="0" rtlCol="0" anchor="t">
            <a:spAutoFit/>
          </a:bodyPr>
          <a:lstStyle/>
          <a:p>
            <a:pPr algn="l">
              <a:lnSpc>
                <a:spcPts val="4288"/>
              </a:lnSpc>
            </a:pPr>
            <a:r>
              <a:rPr lang="en-US" sz="3898" spc="105">
                <a:solidFill>
                  <a:srgbClr val="000000"/>
                </a:solidFill>
                <a:latin typeface="Ballpoint"/>
                <a:ea typeface="Ballpoint"/>
                <a:cs typeface="Ballpoint"/>
                <a:sym typeface="Ballpoint"/>
              </a:rPr>
              <a:t>YLÄKOULULAISTEN AUKIOLOAJAT TI-PE KLO 16.30-20.00.</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NUOKKARI ON AUKI NOIN KERRAN KUUSSA LAUANTAISIN KLO 14.00-22.00. LISÄKSI PIDENNETTY PERJANTAI N. KERRAN KUUSSA KLO 16.30-22.00</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NUOKKARILLA PELITOIMINTAA, KÄDENTAITOJA, SKABOJA, SALIPELEJÄ, HENGAILUA.</a:t>
            </a:r>
          </a:p>
          <a:p>
            <a:pPr algn="l">
              <a:lnSpc>
                <a:spcPts val="4288"/>
              </a:lnSpc>
            </a:pPr>
            <a:r>
              <a:rPr lang="en-US" sz="3898" spc="105">
                <a:solidFill>
                  <a:srgbClr val="000000"/>
                </a:solidFill>
                <a:latin typeface="Ballpoint"/>
                <a:ea typeface="Ballpoint"/>
                <a:cs typeface="Ballpoint"/>
                <a:sym typeface="Ballpoint"/>
              </a:rPr>
              <a:t>ILMAINEN CAFE 1X/VIIKKO, LAUANTAISIN ILMAINEN CAFE + RUOKA</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NUOKKARI ON TÄYSIN PÄIHTEETÖN TILA</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SYRJINNÄSTÄ VAPAA ALUE</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KASVATUKSELLINEN OTE</a:t>
            </a:r>
          </a:p>
        </p:txBody>
      </p:sp>
      <p:sp>
        <p:nvSpPr>
          <p:cNvPr id="5" name="TextBox 5"/>
          <p:cNvSpPr txBox="1"/>
          <p:nvPr/>
        </p:nvSpPr>
        <p:spPr>
          <a:xfrm rot="21364527">
            <a:off x="198044" y="820543"/>
            <a:ext cx="12201059" cy="1474089"/>
          </a:xfrm>
          <a:prstGeom prst="rect">
            <a:avLst/>
          </a:prstGeom>
        </p:spPr>
        <p:txBody>
          <a:bodyPr lIns="0" tIns="0" rIns="0" bIns="0" rtlCol="0" anchor="t">
            <a:spAutoFit/>
          </a:bodyPr>
          <a:lstStyle/>
          <a:p>
            <a:pPr marL="0" lvl="0" indent="0" algn="ctr">
              <a:lnSpc>
                <a:spcPts val="10480"/>
              </a:lnSpc>
            </a:pPr>
            <a:r>
              <a:rPr lang="en-US" sz="12781" spc="166">
                <a:solidFill>
                  <a:srgbClr val="98D6FC"/>
                </a:solidFill>
                <a:latin typeface="Lava Pro Grunge"/>
                <a:ea typeface="Lava Pro Grunge"/>
                <a:cs typeface="Lava Pro Grunge"/>
                <a:sym typeface="Lava Pro Grunge"/>
              </a:rPr>
              <a:t>kaakkurin nuorisotila</a:t>
            </a:r>
          </a:p>
        </p:txBody>
      </p:sp>
      <p:pic>
        <p:nvPicPr>
          <p:cNvPr id="12" name="Kuva 11" descr="Kuva, joka sisältää kohteen Ihmisen kasvot, vaate, henkilö, hymy&#10;&#10;Tekoälyllä luotu sisältö saattaa olla virheellistä.">
            <a:extLst>
              <a:ext uri="{FF2B5EF4-FFF2-40B4-BE49-F238E27FC236}">
                <a16:creationId xmlns:a16="http://schemas.microsoft.com/office/drawing/2014/main" id="{90F2295A-6222-F0FE-B02C-87A9251AF55C}"/>
              </a:ext>
            </a:extLst>
          </p:cNvPr>
          <p:cNvPicPr>
            <a:picLocks noChangeAspect="1"/>
          </p:cNvPicPr>
          <p:nvPr/>
        </p:nvPicPr>
        <p:blipFill>
          <a:blip r:embed="rId4"/>
          <a:srcRect t="15322"/>
          <a:stretch>
            <a:fillRect/>
          </a:stretch>
        </p:blipFill>
        <p:spPr>
          <a:xfrm>
            <a:off x="10341143" y="4138863"/>
            <a:ext cx="8109264" cy="6870036"/>
          </a:xfrm>
          <a:prstGeom prst="rect">
            <a:avLst/>
          </a:prstGeom>
        </p:spPr>
      </p:pic>
      <p:sp>
        <p:nvSpPr>
          <p:cNvPr id="7" name="Freeform 5">
            <a:extLst>
              <a:ext uri="{FF2B5EF4-FFF2-40B4-BE49-F238E27FC236}">
                <a16:creationId xmlns:a16="http://schemas.microsoft.com/office/drawing/2014/main" id="{E3E1915F-8F3B-3199-27CA-3E0736541430}"/>
              </a:ext>
            </a:extLst>
          </p:cNvPr>
          <p:cNvSpPr/>
          <p:nvPr/>
        </p:nvSpPr>
        <p:spPr>
          <a:xfrm>
            <a:off x="7128582" y="8544430"/>
            <a:ext cx="2583509" cy="1460734"/>
          </a:xfrm>
          <a:custGeom>
            <a:avLst/>
            <a:gdLst/>
            <a:ahLst/>
            <a:cxnLst/>
            <a:rect l="l" t="t" r="r" b="b"/>
            <a:pathLst>
              <a:path w="2583509" h="1460734">
                <a:moveTo>
                  <a:pt x="0" y="0"/>
                </a:moveTo>
                <a:lnTo>
                  <a:pt x="2583509" y="0"/>
                </a:lnTo>
                <a:lnTo>
                  <a:pt x="2583509" y="1460734"/>
                </a:lnTo>
                <a:lnTo>
                  <a:pt x="0" y="1460734"/>
                </a:lnTo>
                <a:lnTo>
                  <a:pt x="0" y="0"/>
                </a:lnTo>
                <a:close/>
              </a:path>
            </a:pathLst>
          </a:custGeom>
          <a:blipFill>
            <a:blip r:embed="rId5"/>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200000">
            <a:off x="4000500" y="-398526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sp>
        <p:nvSpPr>
          <p:cNvPr id="3" name="Freeform 3"/>
          <p:cNvSpPr/>
          <p:nvPr/>
        </p:nvSpPr>
        <p:spPr>
          <a:xfrm>
            <a:off x="986880" y="3972130"/>
            <a:ext cx="1035605" cy="1035605"/>
          </a:xfrm>
          <a:custGeom>
            <a:avLst/>
            <a:gdLst/>
            <a:ahLst/>
            <a:cxnLst/>
            <a:rect l="l" t="t" r="r" b="b"/>
            <a:pathLst>
              <a:path w="1035605" h="1035605">
                <a:moveTo>
                  <a:pt x="0" y="0"/>
                </a:moveTo>
                <a:lnTo>
                  <a:pt x="1035604" y="0"/>
                </a:lnTo>
                <a:lnTo>
                  <a:pt x="1035604" y="1035605"/>
                </a:lnTo>
                <a:lnTo>
                  <a:pt x="0" y="1035605"/>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890485" y="5837356"/>
            <a:ext cx="1131999" cy="1131999"/>
          </a:xfrm>
          <a:custGeom>
            <a:avLst/>
            <a:gdLst/>
            <a:ahLst/>
            <a:cxnLst/>
            <a:rect l="l" t="t" r="r" b="b"/>
            <a:pathLst>
              <a:path w="1131999" h="1131999">
                <a:moveTo>
                  <a:pt x="0" y="0"/>
                </a:moveTo>
                <a:lnTo>
                  <a:pt x="1131999" y="0"/>
                </a:lnTo>
                <a:lnTo>
                  <a:pt x="1131999" y="1131999"/>
                </a:lnTo>
                <a:lnTo>
                  <a:pt x="0" y="1131999"/>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a:off x="986880" y="7706044"/>
            <a:ext cx="995198" cy="995198"/>
          </a:xfrm>
          <a:custGeom>
            <a:avLst/>
            <a:gdLst/>
            <a:ahLst/>
            <a:cxnLst/>
            <a:rect l="l" t="t" r="r" b="b"/>
            <a:pathLst>
              <a:path w="995198" h="995198">
                <a:moveTo>
                  <a:pt x="0" y="0"/>
                </a:moveTo>
                <a:lnTo>
                  <a:pt x="995198" y="0"/>
                </a:lnTo>
                <a:lnTo>
                  <a:pt x="995198" y="995198"/>
                </a:lnTo>
                <a:lnTo>
                  <a:pt x="0" y="995198"/>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6" name="Freeform 6"/>
          <p:cNvSpPr/>
          <p:nvPr/>
        </p:nvSpPr>
        <p:spPr>
          <a:xfrm>
            <a:off x="8334819" y="4021461"/>
            <a:ext cx="1038021" cy="1038021"/>
          </a:xfrm>
          <a:custGeom>
            <a:avLst/>
            <a:gdLst/>
            <a:ahLst/>
            <a:cxnLst/>
            <a:rect l="l" t="t" r="r" b="b"/>
            <a:pathLst>
              <a:path w="1038021" h="1038021">
                <a:moveTo>
                  <a:pt x="0" y="0"/>
                </a:moveTo>
                <a:lnTo>
                  <a:pt x="1038021" y="0"/>
                </a:lnTo>
                <a:lnTo>
                  <a:pt x="1038021" y="1038021"/>
                </a:lnTo>
                <a:lnTo>
                  <a:pt x="0" y="1038021"/>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7" name="Freeform 7"/>
          <p:cNvSpPr/>
          <p:nvPr/>
        </p:nvSpPr>
        <p:spPr>
          <a:xfrm>
            <a:off x="8296491" y="5905757"/>
            <a:ext cx="995198" cy="995198"/>
          </a:xfrm>
          <a:custGeom>
            <a:avLst/>
            <a:gdLst/>
            <a:ahLst/>
            <a:cxnLst/>
            <a:rect l="l" t="t" r="r" b="b"/>
            <a:pathLst>
              <a:path w="995198" h="995198">
                <a:moveTo>
                  <a:pt x="0" y="0"/>
                </a:moveTo>
                <a:lnTo>
                  <a:pt x="995198" y="0"/>
                </a:lnTo>
                <a:lnTo>
                  <a:pt x="995198" y="995198"/>
                </a:lnTo>
                <a:lnTo>
                  <a:pt x="0" y="995198"/>
                </a:lnTo>
                <a:lnTo>
                  <a:pt x="0" y="0"/>
                </a:lnTo>
                <a:close/>
              </a:path>
            </a:pathLst>
          </a:custGeom>
          <a:blipFill>
            <a:blip>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16449691" y="607415"/>
            <a:ext cx="1619218" cy="161921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sp>
      </p:grpSp>
      <p:sp>
        <p:nvSpPr>
          <p:cNvPr id="10" name="Freeform 10"/>
          <p:cNvSpPr/>
          <p:nvPr/>
        </p:nvSpPr>
        <p:spPr>
          <a:xfrm>
            <a:off x="14416841" y="6350254"/>
            <a:ext cx="3652068" cy="3652068"/>
          </a:xfrm>
          <a:custGeom>
            <a:avLst/>
            <a:gdLst/>
            <a:ahLst/>
            <a:cxnLst/>
            <a:rect l="l" t="t" r="r" b="b"/>
            <a:pathLst>
              <a:path w="3652068" h="3652068">
                <a:moveTo>
                  <a:pt x="0" y="0"/>
                </a:moveTo>
                <a:lnTo>
                  <a:pt x="3652068" y="0"/>
                </a:lnTo>
                <a:lnTo>
                  <a:pt x="3652068" y="3652067"/>
                </a:lnTo>
                <a:lnTo>
                  <a:pt x="0" y="3652067"/>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11" name="TextBox 11"/>
          <p:cNvSpPr txBox="1"/>
          <p:nvPr/>
        </p:nvSpPr>
        <p:spPr>
          <a:xfrm rot="-218556">
            <a:off x="-369254" y="928959"/>
            <a:ext cx="17366970" cy="1983625"/>
          </a:xfrm>
          <a:prstGeom prst="rect">
            <a:avLst/>
          </a:prstGeom>
        </p:spPr>
        <p:txBody>
          <a:bodyPr lIns="0" tIns="0" rIns="0" bIns="0" rtlCol="0" anchor="t">
            <a:spAutoFit/>
          </a:bodyPr>
          <a:lstStyle/>
          <a:p>
            <a:pPr algn="ctr">
              <a:lnSpc>
                <a:spcPts val="16141"/>
              </a:lnSpc>
            </a:pPr>
            <a:r>
              <a:rPr lang="en-US" sz="11529">
                <a:solidFill>
                  <a:srgbClr val="5BC4BF"/>
                </a:solidFill>
                <a:latin typeface="Lava Pro Grunge"/>
                <a:ea typeface="Lava Pro Grunge"/>
                <a:cs typeface="Lava Pro Grunge"/>
                <a:sym typeface="Lava Pro Grunge"/>
              </a:rPr>
              <a:t>Löydä Kaakkurin nuokkari somesta!</a:t>
            </a:r>
          </a:p>
        </p:txBody>
      </p:sp>
      <p:sp>
        <p:nvSpPr>
          <p:cNvPr id="12" name="TextBox 12"/>
          <p:cNvSpPr txBox="1"/>
          <p:nvPr/>
        </p:nvSpPr>
        <p:spPr>
          <a:xfrm>
            <a:off x="2101710" y="4014271"/>
            <a:ext cx="5517899" cy="856073"/>
          </a:xfrm>
          <a:prstGeom prst="rect">
            <a:avLst/>
          </a:prstGeom>
        </p:spPr>
        <p:txBody>
          <a:bodyPr lIns="0" tIns="0" rIns="0" bIns="0" rtlCol="0" anchor="t">
            <a:spAutoFit/>
          </a:bodyPr>
          <a:lstStyle/>
          <a:p>
            <a:pPr algn="ctr">
              <a:lnSpc>
                <a:spcPts val="7029"/>
              </a:lnSpc>
            </a:pPr>
            <a:r>
              <a:rPr lang="en-US" sz="5021">
                <a:solidFill>
                  <a:srgbClr val="000000"/>
                </a:solidFill>
                <a:latin typeface="Adirek Sans SemiBold"/>
                <a:ea typeface="Adirek Sans SemiBold"/>
                <a:cs typeface="Adirek Sans SemiBold"/>
                <a:sym typeface="Adirek Sans SemiBold"/>
              </a:rPr>
              <a:t>@kaakkurin_nuorisotalo</a:t>
            </a:r>
          </a:p>
        </p:txBody>
      </p:sp>
      <p:sp>
        <p:nvSpPr>
          <p:cNvPr id="13" name="TextBox 13"/>
          <p:cNvSpPr txBox="1"/>
          <p:nvPr/>
        </p:nvSpPr>
        <p:spPr>
          <a:xfrm>
            <a:off x="2101710" y="5883916"/>
            <a:ext cx="5339938" cy="837426"/>
          </a:xfrm>
          <a:prstGeom prst="rect">
            <a:avLst/>
          </a:prstGeom>
        </p:spPr>
        <p:txBody>
          <a:bodyPr lIns="0" tIns="0" rIns="0" bIns="0" rtlCol="0" anchor="t">
            <a:spAutoFit/>
          </a:bodyPr>
          <a:lstStyle/>
          <a:p>
            <a:pPr algn="ctr">
              <a:lnSpc>
                <a:spcPts val="6863"/>
              </a:lnSpc>
            </a:pPr>
            <a:r>
              <a:rPr lang="en-US" sz="4902">
                <a:solidFill>
                  <a:srgbClr val="000000"/>
                </a:solidFill>
                <a:latin typeface="Adirek Sans SemiBold"/>
                <a:ea typeface="Adirek Sans SemiBold"/>
                <a:cs typeface="Adirek Sans SemiBold"/>
                <a:sym typeface="Adirek Sans SemiBold"/>
              </a:rPr>
              <a:t>@kaakkurin_nuorisotalo</a:t>
            </a:r>
          </a:p>
        </p:txBody>
      </p:sp>
      <p:sp>
        <p:nvSpPr>
          <p:cNvPr id="14" name="TextBox 14"/>
          <p:cNvSpPr txBox="1"/>
          <p:nvPr/>
        </p:nvSpPr>
        <p:spPr>
          <a:xfrm>
            <a:off x="2171693" y="7781927"/>
            <a:ext cx="2945607" cy="821762"/>
          </a:xfrm>
          <a:prstGeom prst="rect">
            <a:avLst/>
          </a:prstGeom>
        </p:spPr>
        <p:txBody>
          <a:bodyPr lIns="0" tIns="0" rIns="0" bIns="0" rtlCol="0" anchor="t">
            <a:spAutoFit/>
          </a:bodyPr>
          <a:lstStyle/>
          <a:p>
            <a:pPr algn="ctr">
              <a:lnSpc>
                <a:spcPts val="6803"/>
              </a:lnSpc>
            </a:pPr>
            <a:r>
              <a:rPr lang="en-US" sz="4859">
                <a:solidFill>
                  <a:srgbClr val="000000"/>
                </a:solidFill>
                <a:latin typeface="Adirek Sans SemiBold"/>
                <a:ea typeface="Adirek Sans SemiBold"/>
                <a:cs typeface="Adirek Sans SemiBold"/>
                <a:sym typeface="Adirek Sans SemiBold"/>
              </a:rPr>
              <a:t>@Kaakkurint</a:t>
            </a:r>
          </a:p>
        </p:txBody>
      </p:sp>
      <p:sp>
        <p:nvSpPr>
          <p:cNvPr id="15" name="TextBox 15"/>
          <p:cNvSpPr txBox="1"/>
          <p:nvPr/>
        </p:nvSpPr>
        <p:spPr>
          <a:xfrm>
            <a:off x="9418647" y="4151920"/>
            <a:ext cx="3506789" cy="855815"/>
          </a:xfrm>
          <a:prstGeom prst="rect">
            <a:avLst/>
          </a:prstGeom>
        </p:spPr>
        <p:txBody>
          <a:bodyPr lIns="0" tIns="0" rIns="0" bIns="0" rtlCol="0" anchor="t">
            <a:spAutoFit/>
          </a:bodyPr>
          <a:lstStyle/>
          <a:p>
            <a:pPr algn="ctr">
              <a:lnSpc>
                <a:spcPts val="7043"/>
              </a:lnSpc>
            </a:pPr>
            <a:r>
              <a:rPr lang="en-US" sz="5031">
                <a:solidFill>
                  <a:srgbClr val="000000"/>
                </a:solidFill>
                <a:latin typeface="Adirek Sans SemiBold"/>
                <a:ea typeface="Adirek Sans SemiBold"/>
                <a:cs typeface="Adirek Sans SemiBold"/>
                <a:sym typeface="Adirek Sans SemiBold"/>
              </a:rPr>
              <a:t>044 703 8244</a:t>
            </a:r>
          </a:p>
        </p:txBody>
      </p:sp>
      <p:sp>
        <p:nvSpPr>
          <p:cNvPr id="16" name="TextBox 16"/>
          <p:cNvSpPr txBox="1"/>
          <p:nvPr/>
        </p:nvSpPr>
        <p:spPr>
          <a:xfrm>
            <a:off x="9418647" y="5893441"/>
            <a:ext cx="6333855" cy="747563"/>
          </a:xfrm>
          <a:prstGeom prst="rect">
            <a:avLst/>
          </a:prstGeom>
        </p:spPr>
        <p:txBody>
          <a:bodyPr lIns="0" tIns="0" rIns="0" bIns="0" rtlCol="0" anchor="t">
            <a:spAutoFit/>
          </a:bodyPr>
          <a:lstStyle/>
          <a:p>
            <a:pPr algn="ctr">
              <a:lnSpc>
                <a:spcPts val="6116"/>
              </a:lnSpc>
            </a:pPr>
            <a:r>
              <a:rPr lang="en-US" sz="4368">
                <a:solidFill>
                  <a:srgbClr val="000000"/>
                </a:solidFill>
                <a:latin typeface="Adirek Sans SemiBold"/>
                <a:ea typeface="Adirek Sans SemiBold"/>
                <a:cs typeface="Adirek Sans SemiBold"/>
                <a:sym typeface="Adirek Sans SemiBold"/>
              </a:rPr>
              <a:t>Kaakkurin lasten- ja nuortentalo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232863" y="55845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405380" y="3585351"/>
            <a:ext cx="6598109" cy="2007720"/>
            <a:chOff x="0" y="0"/>
            <a:chExt cx="1737774" cy="528782"/>
          </a:xfrm>
        </p:grpSpPr>
        <p:sp>
          <p:nvSpPr>
            <p:cNvPr id="7" name="Freeform 7"/>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8" name="TextBox 8"/>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405380" y="6572087"/>
            <a:ext cx="6598109" cy="2007720"/>
            <a:chOff x="0" y="0"/>
            <a:chExt cx="1737774" cy="528782"/>
          </a:xfrm>
        </p:grpSpPr>
        <p:sp>
          <p:nvSpPr>
            <p:cNvPr id="10" name="Freeform 10"/>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1" name="TextBox 11"/>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10673613" y="3585351"/>
            <a:ext cx="6598109" cy="2007720"/>
            <a:chOff x="0" y="0"/>
            <a:chExt cx="1737774" cy="528782"/>
          </a:xfrm>
        </p:grpSpPr>
        <p:sp>
          <p:nvSpPr>
            <p:cNvPr id="13" name="Freeform 13"/>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4" name="TextBox 14"/>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10673613" y="6572087"/>
            <a:ext cx="6598109" cy="2007720"/>
            <a:chOff x="0" y="0"/>
            <a:chExt cx="1737774" cy="528782"/>
          </a:xfrm>
        </p:grpSpPr>
        <p:sp>
          <p:nvSpPr>
            <p:cNvPr id="16" name="Freeform 16"/>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7" name="TextBox 17"/>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rot="550735">
            <a:off x="13818945" y="424671"/>
            <a:ext cx="4315208" cy="2275292"/>
          </a:xfrm>
          <a:custGeom>
            <a:avLst/>
            <a:gdLst/>
            <a:ahLst/>
            <a:cxnLst/>
            <a:rect l="l" t="t" r="r" b="b"/>
            <a:pathLst>
              <a:path w="4315208" h="2275292">
                <a:moveTo>
                  <a:pt x="0" y="0"/>
                </a:moveTo>
                <a:lnTo>
                  <a:pt x="4315208" y="0"/>
                </a:lnTo>
                <a:lnTo>
                  <a:pt x="4315208" y="2275291"/>
                </a:lnTo>
                <a:lnTo>
                  <a:pt x="0" y="2275291"/>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121418" y="865970"/>
            <a:ext cx="14442560" cy="1404931"/>
          </a:xfrm>
          <a:prstGeom prst="rect">
            <a:avLst/>
          </a:prstGeom>
        </p:spPr>
        <p:txBody>
          <a:bodyPr lIns="0" tIns="0" rIns="0" bIns="0" rtlCol="0" anchor="t">
            <a:spAutoFit/>
          </a:bodyPr>
          <a:lstStyle/>
          <a:p>
            <a:pPr marL="0" lvl="0" indent="0" algn="ctr">
              <a:lnSpc>
                <a:spcPts val="11461"/>
              </a:lnSpc>
              <a:spcBef>
                <a:spcPct val="0"/>
              </a:spcBef>
            </a:pPr>
            <a:r>
              <a:rPr lang="en-US" sz="8187" spc="761">
                <a:solidFill>
                  <a:srgbClr val="222222"/>
                </a:solidFill>
                <a:latin typeface="Tall"/>
                <a:ea typeface="Tall"/>
                <a:cs typeface="Tall"/>
                <a:sym typeface="Tall"/>
              </a:rPr>
              <a:t>Fiilikset lapsesi siirtymisestä yläkouluun? </a:t>
            </a:r>
          </a:p>
        </p:txBody>
      </p:sp>
      <p:sp>
        <p:nvSpPr>
          <p:cNvPr id="20" name="TextBox 20"/>
          <p:cNvSpPr txBox="1"/>
          <p:nvPr/>
        </p:nvSpPr>
        <p:spPr>
          <a:xfrm>
            <a:off x="1482658" y="4060846"/>
            <a:ext cx="6443551" cy="1541018"/>
          </a:xfrm>
          <a:prstGeom prst="rect">
            <a:avLst/>
          </a:prstGeom>
        </p:spPr>
        <p:txBody>
          <a:bodyPr lIns="0" tIns="0" rIns="0" bIns="0" rtlCol="0" anchor="t">
            <a:spAutoFit/>
          </a:bodyPr>
          <a:lstStyle/>
          <a:p>
            <a:pPr algn="ctr">
              <a:lnSpc>
                <a:spcPts val="5886"/>
              </a:lnSpc>
            </a:pPr>
            <a:r>
              <a:rPr lang="en-US" sz="4204">
                <a:solidFill>
                  <a:srgbClr val="222222"/>
                </a:solidFill>
                <a:latin typeface="Ballpoint"/>
                <a:ea typeface="Ballpoint"/>
                <a:cs typeface="Ballpoint"/>
                <a:sym typeface="Ballpoint"/>
              </a:rPr>
              <a:t>LUOTTAVAINEN, PÄRJÄÄ KUTEN TÄHÄNKIN ASTI</a:t>
            </a:r>
          </a:p>
        </p:txBody>
      </p:sp>
      <p:sp>
        <p:nvSpPr>
          <p:cNvPr id="21" name="TextBox 21"/>
          <p:cNvSpPr txBox="1"/>
          <p:nvPr/>
        </p:nvSpPr>
        <p:spPr>
          <a:xfrm>
            <a:off x="1540095" y="6745597"/>
            <a:ext cx="6386114" cy="154114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JÄNNITTYNYT, MIETITYTTÄÄ LAPSEN JAKSAMINEN</a:t>
            </a:r>
          </a:p>
        </p:txBody>
      </p:sp>
      <p:sp>
        <p:nvSpPr>
          <p:cNvPr id="22" name="TextBox 22"/>
          <p:cNvSpPr txBox="1"/>
          <p:nvPr/>
        </p:nvSpPr>
        <p:spPr>
          <a:xfrm>
            <a:off x="10749585" y="4070371"/>
            <a:ext cx="6446164" cy="1478757"/>
          </a:xfrm>
          <a:prstGeom prst="rect">
            <a:avLst/>
          </a:prstGeom>
        </p:spPr>
        <p:txBody>
          <a:bodyPr lIns="0" tIns="0" rIns="0" bIns="0" rtlCol="0" anchor="t">
            <a:spAutoFit/>
          </a:bodyPr>
          <a:lstStyle/>
          <a:p>
            <a:pPr algn="ctr">
              <a:lnSpc>
                <a:spcPts val="5643"/>
              </a:lnSpc>
              <a:spcBef>
                <a:spcPct val="0"/>
              </a:spcBef>
            </a:pPr>
            <a:r>
              <a:rPr lang="en-US" sz="4031">
                <a:solidFill>
                  <a:srgbClr val="222222"/>
                </a:solidFill>
                <a:latin typeface="Ballpoint"/>
                <a:ea typeface="Ballpoint"/>
                <a:cs typeface="Ballpoint"/>
                <a:sym typeface="Ballpoint"/>
              </a:rPr>
              <a:t>HUOLESTUNUT, KADOTANKO TUNTEMANI LAPSEN</a:t>
            </a:r>
          </a:p>
        </p:txBody>
      </p:sp>
      <p:sp>
        <p:nvSpPr>
          <p:cNvPr id="23" name="TextBox 23"/>
          <p:cNvSpPr txBox="1"/>
          <p:nvPr/>
        </p:nvSpPr>
        <p:spPr>
          <a:xfrm>
            <a:off x="10673613" y="6745597"/>
            <a:ext cx="6638082" cy="154114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INNOKAS, IHANAA SEURATA LAPSEN KASVUA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405380" y="3585351"/>
            <a:ext cx="6598109" cy="2007720"/>
            <a:chOff x="0" y="0"/>
            <a:chExt cx="1737774" cy="528782"/>
          </a:xfrm>
        </p:grpSpPr>
        <p:sp>
          <p:nvSpPr>
            <p:cNvPr id="7" name="Freeform 7"/>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8" name="TextBox 8"/>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405380" y="6572087"/>
            <a:ext cx="6598109" cy="2007720"/>
            <a:chOff x="0" y="0"/>
            <a:chExt cx="1737774" cy="528782"/>
          </a:xfrm>
        </p:grpSpPr>
        <p:sp>
          <p:nvSpPr>
            <p:cNvPr id="10" name="Freeform 10"/>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1" name="TextBox 11"/>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10865531" y="3585351"/>
            <a:ext cx="6598109" cy="2007720"/>
            <a:chOff x="0" y="0"/>
            <a:chExt cx="1737774" cy="528782"/>
          </a:xfrm>
        </p:grpSpPr>
        <p:sp>
          <p:nvSpPr>
            <p:cNvPr id="13" name="Freeform 13"/>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4" name="TextBox 14"/>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10865531" y="6572087"/>
            <a:ext cx="6598109" cy="2007720"/>
            <a:chOff x="0" y="0"/>
            <a:chExt cx="1737774" cy="528782"/>
          </a:xfrm>
        </p:grpSpPr>
        <p:sp>
          <p:nvSpPr>
            <p:cNvPr id="16" name="Freeform 16"/>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7" name="TextBox 17"/>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7384179" y="5914401"/>
            <a:ext cx="4251189" cy="4371412"/>
          </a:xfrm>
          <a:custGeom>
            <a:avLst/>
            <a:gdLst/>
            <a:ahLst/>
            <a:cxnLst/>
            <a:rect l="l" t="t" r="r" b="b"/>
            <a:pathLst>
              <a:path w="3062469" h="3136972">
                <a:moveTo>
                  <a:pt x="0" y="0"/>
                </a:moveTo>
                <a:lnTo>
                  <a:pt x="3062469" y="0"/>
                </a:lnTo>
                <a:lnTo>
                  <a:pt x="3062469" y="3136972"/>
                </a:lnTo>
                <a:lnTo>
                  <a:pt x="0" y="313697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1714495" y="749243"/>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tunnetko lapsesi kaverit?</a:t>
            </a:r>
          </a:p>
        </p:txBody>
      </p:sp>
      <p:sp>
        <p:nvSpPr>
          <p:cNvPr id="20" name="TextBox 20"/>
          <p:cNvSpPr txBox="1"/>
          <p:nvPr/>
        </p:nvSpPr>
        <p:spPr>
          <a:xfrm>
            <a:off x="1559937" y="4060846"/>
            <a:ext cx="6288993" cy="798195"/>
          </a:xfrm>
          <a:prstGeom prst="rect">
            <a:avLst/>
          </a:prstGeom>
        </p:spPr>
        <p:txBody>
          <a:bodyPr lIns="0" tIns="0" rIns="0" bIns="0" rtlCol="0" anchor="t">
            <a:spAutoFit/>
          </a:bodyPr>
          <a:lstStyle/>
          <a:p>
            <a:pPr algn="ctr">
              <a:lnSpc>
                <a:spcPts val="5880"/>
              </a:lnSpc>
            </a:pPr>
            <a:r>
              <a:rPr lang="en-US" sz="4200">
                <a:solidFill>
                  <a:srgbClr val="222222"/>
                </a:solidFill>
                <a:latin typeface="Ballpoint"/>
                <a:ea typeface="Ballpoint"/>
                <a:cs typeface="Ballpoint"/>
                <a:sym typeface="Ballpoint"/>
              </a:rPr>
              <a:t>TUNNEN KAIKKI</a:t>
            </a:r>
          </a:p>
        </p:txBody>
      </p:sp>
      <p:sp>
        <p:nvSpPr>
          <p:cNvPr id="21" name="TextBox 21"/>
          <p:cNvSpPr txBox="1"/>
          <p:nvPr/>
        </p:nvSpPr>
        <p:spPr>
          <a:xfrm>
            <a:off x="1405380" y="7263210"/>
            <a:ext cx="6386114"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TUNNEN SUURIMMAN OSAN</a:t>
            </a:r>
          </a:p>
        </p:txBody>
      </p:sp>
      <p:sp>
        <p:nvSpPr>
          <p:cNvPr id="22" name="TextBox 22"/>
          <p:cNvSpPr txBox="1"/>
          <p:nvPr/>
        </p:nvSpPr>
        <p:spPr>
          <a:xfrm>
            <a:off x="10747592" y="4060846"/>
            <a:ext cx="6716048" cy="798195"/>
          </a:xfrm>
          <a:prstGeom prst="rect">
            <a:avLst/>
          </a:prstGeom>
        </p:spPr>
        <p:txBody>
          <a:bodyPr lIns="0" tIns="0" rIns="0" bIns="0" rtlCol="0" anchor="t">
            <a:spAutoFit/>
          </a:bodyPr>
          <a:lstStyle/>
          <a:p>
            <a:pPr algn="ctr">
              <a:lnSpc>
                <a:spcPts val="5879"/>
              </a:lnSpc>
              <a:spcBef>
                <a:spcPct val="0"/>
              </a:spcBef>
            </a:pPr>
            <a:r>
              <a:rPr lang="en-US" sz="4199">
                <a:solidFill>
                  <a:srgbClr val="222222"/>
                </a:solidFill>
                <a:latin typeface="Ballpoint"/>
                <a:ea typeface="Ballpoint"/>
                <a:cs typeface="Ballpoint"/>
                <a:sym typeface="Ballpoint"/>
              </a:rPr>
              <a:t>TUNNEN MUUTAMIA</a:t>
            </a:r>
          </a:p>
        </p:txBody>
      </p:sp>
      <p:sp>
        <p:nvSpPr>
          <p:cNvPr id="23" name="TextBox 23"/>
          <p:cNvSpPr txBox="1"/>
          <p:nvPr/>
        </p:nvSpPr>
        <p:spPr>
          <a:xfrm>
            <a:off x="10749585" y="7190890"/>
            <a:ext cx="6830000"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EN TUNNE JUURI KETÄÄN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405380" y="3585351"/>
            <a:ext cx="6598109" cy="2007720"/>
            <a:chOff x="0" y="0"/>
            <a:chExt cx="1737774" cy="528782"/>
          </a:xfrm>
        </p:grpSpPr>
        <p:sp>
          <p:nvSpPr>
            <p:cNvPr id="7" name="Freeform 7"/>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8" name="TextBox 8"/>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405380" y="6572087"/>
            <a:ext cx="6598109" cy="2007720"/>
            <a:chOff x="0" y="0"/>
            <a:chExt cx="1737774" cy="528782"/>
          </a:xfrm>
        </p:grpSpPr>
        <p:sp>
          <p:nvSpPr>
            <p:cNvPr id="10" name="Freeform 10"/>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1" name="TextBox 11"/>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10865531" y="3585351"/>
            <a:ext cx="6598109" cy="2007720"/>
            <a:chOff x="0" y="0"/>
            <a:chExt cx="1737774" cy="528782"/>
          </a:xfrm>
        </p:grpSpPr>
        <p:sp>
          <p:nvSpPr>
            <p:cNvPr id="13" name="Freeform 13"/>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4" name="TextBox 14"/>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10865531" y="6572087"/>
            <a:ext cx="6598109" cy="2007720"/>
            <a:chOff x="0" y="0"/>
            <a:chExt cx="1737774" cy="528782"/>
          </a:xfrm>
        </p:grpSpPr>
        <p:sp>
          <p:nvSpPr>
            <p:cNvPr id="16" name="Freeform 16"/>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7" name="TextBox 17"/>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rot="421121">
            <a:off x="15595432" y="6921215"/>
            <a:ext cx="2798473" cy="2798473"/>
          </a:xfrm>
          <a:custGeom>
            <a:avLst/>
            <a:gdLst/>
            <a:ahLst/>
            <a:cxnLst/>
            <a:rect l="l" t="t" r="r" b="b"/>
            <a:pathLst>
              <a:path w="2798473" h="2798473">
                <a:moveTo>
                  <a:pt x="0" y="0"/>
                </a:moveTo>
                <a:lnTo>
                  <a:pt x="2798473" y="0"/>
                </a:lnTo>
                <a:lnTo>
                  <a:pt x="2798473" y="2798473"/>
                </a:lnTo>
                <a:lnTo>
                  <a:pt x="0" y="2798473"/>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1559937" y="866775"/>
            <a:ext cx="15585430" cy="1370635"/>
          </a:xfrm>
          <a:prstGeom prst="rect">
            <a:avLst/>
          </a:prstGeom>
        </p:spPr>
        <p:txBody>
          <a:bodyPr lIns="0" tIns="0" rIns="0" bIns="0" rtlCol="0" anchor="t">
            <a:spAutoFit/>
          </a:bodyPr>
          <a:lstStyle/>
          <a:p>
            <a:pPr marL="0" lvl="0" indent="0" algn="ctr">
              <a:lnSpc>
                <a:spcPts val="11145"/>
              </a:lnSpc>
              <a:spcBef>
                <a:spcPct val="0"/>
              </a:spcBef>
            </a:pPr>
            <a:r>
              <a:rPr lang="en-US" sz="7961" spc="740">
                <a:solidFill>
                  <a:srgbClr val="222222"/>
                </a:solidFill>
                <a:latin typeface="Tall"/>
                <a:ea typeface="Tall"/>
                <a:cs typeface="Tall"/>
                <a:sym typeface="Tall"/>
              </a:rPr>
              <a:t>mikä aiheuttaa eniten ristiriitoja lapsesi kanssa?</a:t>
            </a:r>
          </a:p>
        </p:txBody>
      </p:sp>
      <p:sp>
        <p:nvSpPr>
          <p:cNvPr id="20" name="TextBox 20"/>
          <p:cNvSpPr txBox="1"/>
          <p:nvPr/>
        </p:nvSpPr>
        <p:spPr>
          <a:xfrm>
            <a:off x="1559937" y="4060846"/>
            <a:ext cx="6288993" cy="798195"/>
          </a:xfrm>
          <a:prstGeom prst="rect">
            <a:avLst/>
          </a:prstGeom>
        </p:spPr>
        <p:txBody>
          <a:bodyPr lIns="0" tIns="0" rIns="0" bIns="0" rtlCol="0" anchor="t">
            <a:spAutoFit/>
          </a:bodyPr>
          <a:lstStyle/>
          <a:p>
            <a:pPr algn="ctr">
              <a:lnSpc>
                <a:spcPts val="5880"/>
              </a:lnSpc>
            </a:pPr>
            <a:r>
              <a:rPr lang="en-US" sz="4200">
                <a:solidFill>
                  <a:srgbClr val="222222"/>
                </a:solidFill>
                <a:latin typeface="Ballpoint"/>
                <a:ea typeface="Ballpoint"/>
                <a:cs typeface="Ballpoint"/>
                <a:sym typeface="Ballpoint"/>
              </a:rPr>
              <a:t>PUHELIMEN KÄYTTÖ/RUUTUAIKA</a:t>
            </a:r>
          </a:p>
        </p:txBody>
      </p:sp>
      <p:sp>
        <p:nvSpPr>
          <p:cNvPr id="21" name="TextBox 21"/>
          <p:cNvSpPr txBox="1"/>
          <p:nvPr/>
        </p:nvSpPr>
        <p:spPr>
          <a:xfrm>
            <a:off x="1405380" y="7263210"/>
            <a:ext cx="6386114"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VAPAA-AIKA/KOTIINTULOAJAT</a:t>
            </a:r>
          </a:p>
        </p:txBody>
      </p:sp>
      <p:sp>
        <p:nvSpPr>
          <p:cNvPr id="22" name="TextBox 22"/>
          <p:cNvSpPr txBox="1"/>
          <p:nvPr/>
        </p:nvSpPr>
        <p:spPr>
          <a:xfrm>
            <a:off x="10747592" y="4060846"/>
            <a:ext cx="6716048" cy="798195"/>
          </a:xfrm>
          <a:prstGeom prst="rect">
            <a:avLst/>
          </a:prstGeom>
        </p:spPr>
        <p:txBody>
          <a:bodyPr lIns="0" tIns="0" rIns="0" bIns="0" rtlCol="0" anchor="t">
            <a:spAutoFit/>
          </a:bodyPr>
          <a:lstStyle/>
          <a:p>
            <a:pPr algn="ctr">
              <a:lnSpc>
                <a:spcPts val="5879"/>
              </a:lnSpc>
              <a:spcBef>
                <a:spcPct val="0"/>
              </a:spcBef>
            </a:pPr>
            <a:r>
              <a:rPr lang="en-US" sz="4199">
                <a:solidFill>
                  <a:srgbClr val="222222"/>
                </a:solidFill>
                <a:latin typeface="Ballpoint"/>
                <a:ea typeface="Ballpoint"/>
                <a:cs typeface="Ballpoint"/>
                <a:sym typeface="Ballpoint"/>
              </a:rPr>
              <a:t>KOULU</a:t>
            </a:r>
          </a:p>
        </p:txBody>
      </p:sp>
      <p:sp>
        <p:nvSpPr>
          <p:cNvPr id="23" name="TextBox 23"/>
          <p:cNvSpPr txBox="1"/>
          <p:nvPr/>
        </p:nvSpPr>
        <p:spPr>
          <a:xfrm>
            <a:off x="10749585" y="7190890"/>
            <a:ext cx="6830000"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JOKIN MUU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405380" y="3585351"/>
            <a:ext cx="6598109" cy="2007720"/>
            <a:chOff x="0" y="0"/>
            <a:chExt cx="1737774" cy="528782"/>
          </a:xfrm>
        </p:grpSpPr>
        <p:sp>
          <p:nvSpPr>
            <p:cNvPr id="7" name="Freeform 7"/>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8" name="TextBox 8"/>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405380" y="6572087"/>
            <a:ext cx="6598109" cy="2007720"/>
            <a:chOff x="0" y="0"/>
            <a:chExt cx="1737774" cy="528782"/>
          </a:xfrm>
        </p:grpSpPr>
        <p:sp>
          <p:nvSpPr>
            <p:cNvPr id="10" name="Freeform 10"/>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1" name="TextBox 11"/>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11015058" y="3585351"/>
            <a:ext cx="6598109" cy="2007720"/>
            <a:chOff x="0" y="0"/>
            <a:chExt cx="1737774" cy="528782"/>
          </a:xfrm>
        </p:grpSpPr>
        <p:sp>
          <p:nvSpPr>
            <p:cNvPr id="13" name="Freeform 13"/>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4" name="TextBox 14"/>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11015058" y="6572087"/>
            <a:ext cx="6598109" cy="2007720"/>
            <a:chOff x="0" y="0"/>
            <a:chExt cx="1737774" cy="528782"/>
          </a:xfrm>
        </p:grpSpPr>
        <p:sp>
          <p:nvSpPr>
            <p:cNvPr id="16" name="Freeform 16"/>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sp>
        <p:sp>
          <p:nvSpPr>
            <p:cNvPr id="17" name="TextBox 17"/>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14045516" y="131619"/>
            <a:ext cx="2826490" cy="3136188"/>
          </a:xfrm>
          <a:custGeom>
            <a:avLst/>
            <a:gdLst/>
            <a:ahLst/>
            <a:cxnLst/>
            <a:rect l="l" t="t" r="r" b="b"/>
            <a:pathLst>
              <a:path w="2826490" h="3136188">
                <a:moveTo>
                  <a:pt x="0" y="0"/>
                </a:moveTo>
                <a:lnTo>
                  <a:pt x="2826490" y="0"/>
                </a:lnTo>
                <a:lnTo>
                  <a:pt x="2826490" y="3136188"/>
                </a:lnTo>
                <a:lnTo>
                  <a:pt x="0" y="313618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0" y="847725"/>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huoltajana koen haasteita eniten?</a:t>
            </a:r>
          </a:p>
        </p:txBody>
      </p:sp>
      <p:sp>
        <p:nvSpPr>
          <p:cNvPr id="20" name="TextBox 20"/>
          <p:cNvSpPr txBox="1"/>
          <p:nvPr/>
        </p:nvSpPr>
        <p:spPr>
          <a:xfrm>
            <a:off x="1559937" y="4060846"/>
            <a:ext cx="6288993" cy="798195"/>
          </a:xfrm>
          <a:prstGeom prst="rect">
            <a:avLst/>
          </a:prstGeom>
        </p:spPr>
        <p:txBody>
          <a:bodyPr lIns="0" tIns="0" rIns="0" bIns="0" rtlCol="0" anchor="t">
            <a:spAutoFit/>
          </a:bodyPr>
          <a:lstStyle/>
          <a:p>
            <a:pPr algn="ctr">
              <a:lnSpc>
                <a:spcPts val="5880"/>
              </a:lnSpc>
            </a:pPr>
            <a:r>
              <a:rPr lang="en-US" sz="4200">
                <a:solidFill>
                  <a:srgbClr val="222222"/>
                </a:solidFill>
                <a:latin typeface="Ballpoint"/>
                <a:ea typeface="Ballpoint"/>
                <a:cs typeface="Ballpoint"/>
                <a:sym typeface="Ballpoint"/>
              </a:rPr>
              <a:t>LAPSENI KOULUNKÄYNNIN TUKEMISESSA</a:t>
            </a:r>
          </a:p>
        </p:txBody>
      </p:sp>
      <p:sp>
        <p:nvSpPr>
          <p:cNvPr id="21" name="TextBox 21"/>
          <p:cNvSpPr txBox="1"/>
          <p:nvPr/>
        </p:nvSpPr>
        <p:spPr>
          <a:xfrm>
            <a:off x="1559937" y="7050397"/>
            <a:ext cx="6386114"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KASVATTAJANA OLEMISESSA</a:t>
            </a:r>
          </a:p>
        </p:txBody>
      </p:sp>
      <p:sp>
        <p:nvSpPr>
          <p:cNvPr id="22" name="TextBox 22"/>
          <p:cNvSpPr txBox="1"/>
          <p:nvPr/>
        </p:nvSpPr>
        <p:spPr>
          <a:xfrm>
            <a:off x="10956088" y="3737676"/>
            <a:ext cx="6716048" cy="1541145"/>
          </a:xfrm>
          <a:prstGeom prst="rect">
            <a:avLst/>
          </a:prstGeom>
        </p:spPr>
        <p:txBody>
          <a:bodyPr lIns="0" tIns="0" rIns="0" bIns="0" rtlCol="0" anchor="t">
            <a:spAutoFit/>
          </a:bodyPr>
          <a:lstStyle/>
          <a:p>
            <a:pPr algn="ctr">
              <a:lnSpc>
                <a:spcPts val="5879"/>
              </a:lnSpc>
              <a:spcBef>
                <a:spcPct val="0"/>
              </a:spcBef>
            </a:pPr>
            <a:r>
              <a:rPr lang="en-US" sz="4199">
                <a:solidFill>
                  <a:srgbClr val="222222"/>
                </a:solidFill>
                <a:latin typeface="Ballpoint"/>
                <a:ea typeface="Ballpoint"/>
                <a:cs typeface="Ballpoint"/>
                <a:sym typeface="Ballpoint"/>
              </a:rPr>
              <a:t>NUORTEN ILMIÖISTÄ KÄRRYILLÄ PYSYMISESTÄ</a:t>
            </a:r>
          </a:p>
        </p:txBody>
      </p:sp>
      <p:sp>
        <p:nvSpPr>
          <p:cNvPr id="23" name="TextBox 23"/>
          <p:cNvSpPr txBox="1"/>
          <p:nvPr/>
        </p:nvSpPr>
        <p:spPr>
          <a:xfrm>
            <a:off x="11015058" y="7050397"/>
            <a:ext cx="6830000"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ARJEN HALLINNASSA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d0d7e0fb-38a7-49c9-82b1-94634535fcd7}" enabled="1" method="Privileged" siteId="{5cc89a67-fa29-4356-af5d-f436abc7c21b}"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Mukautettu</PresentationFormat>
  <Slides>37</Slides>
  <Notes>0</Notes>
  <HiddenSlides>1</HiddenSlides>
  <ScaleCrop>false</ScaleCrop>
  <HeadingPairs>
    <vt:vector size="4" baseType="variant">
      <vt:variant>
        <vt:lpstr>Teema</vt:lpstr>
      </vt:variant>
      <vt:variant>
        <vt:i4>1</vt:i4>
      </vt:variant>
      <vt:variant>
        <vt:lpstr>Dian otsikot</vt:lpstr>
      </vt:variant>
      <vt:variant>
        <vt:i4>37</vt:i4>
      </vt:variant>
    </vt:vector>
  </HeadingPairs>
  <TitlesOfParts>
    <vt:vector size="38" baseType="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a short description</dc:title>
  <dc:creator>Blomster Annika</dc:creator>
  <cp:revision>68</cp:revision>
  <dcterms:created xsi:type="dcterms:W3CDTF">2006-08-16T00:00:00Z</dcterms:created>
  <dcterms:modified xsi:type="dcterms:W3CDTF">2026-05-07T10:00:23Z</dcterms:modified>
  <dc:identifier>DAGkxqzjOxw</dc:identifier>
</cp:coreProperties>
</file>